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8" r:id="rId20"/>
    <p:sldId id="274" r:id="rId21"/>
    <p:sldId id="289" r:id="rId22"/>
    <p:sldId id="290" r:id="rId23"/>
    <p:sldId id="292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C4CAD4E-26F6-4DEF-887B-3B5ABEBA9EBA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272C85EE-5D2C-48A1-8FDA-CC1A56E4AC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AD4E-26F6-4DEF-887B-3B5ABEBA9EBA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85EE-5D2C-48A1-8FDA-CC1A56E4AC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AD4E-26F6-4DEF-887B-3B5ABEBA9EBA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85EE-5D2C-48A1-8FDA-CC1A56E4AC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2C4CAD4E-26F6-4DEF-887B-3B5ABEBA9EBA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85EE-5D2C-48A1-8FDA-CC1A56E4AC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C4CAD4E-26F6-4DEF-887B-3B5ABEBA9EBA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272C85EE-5D2C-48A1-8FDA-CC1A56E4AC3D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C4CAD4E-26F6-4DEF-887B-3B5ABEBA9EBA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72C85EE-5D2C-48A1-8FDA-CC1A56E4AC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C4CAD4E-26F6-4DEF-887B-3B5ABEBA9EBA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272C85EE-5D2C-48A1-8FDA-CC1A56E4AC3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AD4E-26F6-4DEF-887B-3B5ABEBA9EBA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C85EE-5D2C-48A1-8FDA-CC1A56E4AC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C4CAD4E-26F6-4DEF-887B-3B5ABEBA9EBA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72C85EE-5D2C-48A1-8FDA-CC1A56E4AC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C4CAD4E-26F6-4DEF-887B-3B5ABEBA9EBA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272C85EE-5D2C-48A1-8FDA-CC1A56E4AC3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C4CAD4E-26F6-4DEF-887B-3B5ABEBA9EBA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272C85EE-5D2C-48A1-8FDA-CC1A56E4AC3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C4CAD4E-26F6-4DEF-887B-3B5ABEBA9EBA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272C85EE-5D2C-48A1-8FDA-CC1A56E4AC3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24744"/>
            <a:ext cx="8062912" cy="1470025"/>
          </a:xfrm>
        </p:spPr>
        <p:txBody>
          <a:bodyPr>
            <a:normAutofit/>
          </a:bodyPr>
          <a:lstStyle/>
          <a:p>
            <a:r>
              <a:rPr lang="ru-RU" sz="5400" b="1" dirty="0" err="1" smtClean="0"/>
              <a:t>Написання</a:t>
            </a:r>
            <a:r>
              <a:rPr lang="ru-RU" sz="5400" b="1" dirty="0" smtClean="0"/>
              <a:t> проект</a:t>
            </a:r>
            <a:r>
              <a:rPr lang="uk-UA" sz="5400" b="1" dirty="0" err="1" smtClean="0"/>
              <a:t>ів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70157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907" y="260648"/>
            <a:ext cx="8229600" cy="829814"/>
          </a:xfrm>
        </p:spPr>
        <p:txBody>
          <a:bodyPr/>
          <a:lstStyle/>
          <a:p>
            <a:r>
              <a:rPr lang="uk-UA" b="1" dirty="0" smtClean="0"/>
              <a:t>Неповторність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42493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579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260648"/>
            <a:ext cx="8229600" cy="929258"/>
          </a:xfrm>
        </p:spPr>
        <p:txBody>
          <a:bodyPr/>
          <a:lstStyle/>
          <a:p>
            <a:r>
              <a:rPr lang="ru-RU" b="1" dirty="0" err="1" smtClean="0"/>
              <a:t>Високий</a:t>
            </a:r>
            <a:r>
              <a:rPr lang="ru-RU" b="1" dirty="0" smtClean="0"/>
              <a:t> </a:t>
            </a:r>
            <a:r>
              <a:rPr lang="ru-RU" b="1" dirty="0" err="1"/>
              <a:t>ступінь</a:t>
            </a:r>
            <a:r>
              <a:rPr lang="ru-RU" b="1" dirty="0"/>
              <a:t> </a:t>
            </a:r>
            <a:r>
              <a:rPr lang="ru-RU" b="1" dirty="0" err="1"/>
              <a:t>складності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40768"/>
            <a:ext cx="835292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164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399032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Кожен</a:t>
            </a:r>
            <a:r>
              <a:rPr lang="ru-RU" b="1" dirty="0"/>
              <a:t> проект </a:t>
            </a:r>
            <a:r>
              <a:rPr lang="ru-RU" b="1" dirty="0" err="1"/>
              <a:t>має</a:t>
            </a:r>
            <a:r>
              <a:rPr lang="ru-RU" b="1" dirty="0"/>
              <a:t> </a:t>
            </a:r>
            <a:r>
              <a:rPr lang="ru-RU" b="1" dirty="0" err="1"/>
              <a:t>свій</a:t>
            </a:r>
            <a:r>
              <a:rPr lang="ru-RU" b="1" dirty="0"/>
              <a:t> </a:t>
            </a:r>
            <a:r>
              <a:rPr lang="ru-RU" b="1" dirty="0" err="1"/>
              <a:t>власний</a:t>
            </a:r>
            <a:r>
              <a:rPr lang="ru-RU" b="1" dirty="0"/>
              <a:t> </a:t>
            </a:r>
            <a:r>
              <a:rPr lang="ru-RU" b="1" dirty="0" err="1"/>
              <a:t>виділений</a:t>
            </a:r>
            <a:r>
              <a:rPr lang="ru-RU" b="1" dirty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tx1"/>
                </a:solidFill>
              </a:rPr>
              <a:t>- бюджет,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-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колектив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виконавців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обраних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реалізації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проекту,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- </a:t>
            </a:r>
            <a:r>
              <a:rPr lang="ru-RU" b="1" dirty="0" err="1" smtClean="0">
                <a:solidFill>
                  <a:schemeClr val="tx1"/>
                </a:solidFill>
              </a:rPr>
              <a:t>відповідні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err="1" smtClean="0">
                <a:solidFill>
                  <a:schemeClr val="tx1"/>
                </a:solidFill>
              </a:rPr>
              <a:t>матеріальні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err="1" smtClean="0">
                <a:solidFill>
                  <a:schemeClr val="tx1"/>
                </a:solidFill>
              </a:rPr>
              <a:t>ресурси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000"/>
            <a:ext cx="3210297" cy="321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3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92088"/>
          </a:xfrm>
        </p:spPr>
        <p:txBody>
          <a:bodyPr/>
          <a:lstStyle/>
          <a:p>
            <a:r>
              <a:rPr lang="uk-UA" b="1" dirty="0" smtClean="0"/>
              <a:t>Інші риси проекту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229600" cy="5750768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однозначне</a:t>
            </a:r>
            <a:r>
              <a:rPr lang="ru-RU" b="1" dirty="0" smtClean="0"/>
              <a:t> </a:t>
            </a:r>
            <a:r>
              <a:rPr lang="ru-RU" b="1" dirty="0" err="1"/>
              <a:t>визначення</a:t>
            </a:r>
            <a:r>
              <a:rPr lang="ru-RU" b="1" dirty="0"/>
              <a:t> </a:t>
            </a:r>
            <a:r>
              <a:rPr lang="ru-RU" b="1" dirty="0" err="1"/>
              <a:t>цільових</a:t>
            </a:r>
            <a:r>
              <a:rPr lang="ru-RU" b="1" dirty="0"/>
              <a:t> </a:t>
            </a:r>
            <a:r>
              <a:rPr lang="ru-RU" b="1" dirty="0" err="1"/>
              <a:t>груп</a:t>
            </a:r>
            <a:r>
              <a:rPr lang="ru-RU" b="1" dirty="0"/>
              <a:t> і </a:t>
            </a:r>
            <a:r>
              <a:rPr lang="ru-RU" b="1" dirty="0" err="1"/>
              <a:t>кінцевих</a:t>
            </a:r>
            <a:r>
              <a:rPr lang="ru-RU" b="1" dirty="0"/>
              <a:t> </a:t>
            </a:r>
            <a:r>
              <a:rPr lang="ru-RU" b="1" dirty="0" err="1" smtClean="0"/>
              <a:t>бенефіціарів</a:t>
            </a:r>
            <a:r>
              <a:rPr lang="ru-RU" b="1" dirty="0" smtClean="0"/>
              <a:t>;</a:t>
            </a:r>
            <a:endParaRPr lang="ru-RU" b="1" dirty="0"/>
          </a:p>
          <a:p>
            <a:r>
              <a:rPr lang="ru-RU" b="1" dirty="0"/>
              <a:t>• </a:t>
            </a:r>
            <a:r>
              <a:rPr lang="ru-RU" b="1" dirty="0" err="1"/>
              <a:t>чітко</a:t>
            </a:r>
            <a:r>
              <a:rPr lang="ru-RU" b="1" dirty="0"/>
              <a:t> </a:t>
            </a:r>
            <a:r>
              <a:rPr lang="ru-RU" b="1" dirty="0" err="1"/>
              <a:t>визначені</a:t>
            </a:r>
            <a:r>
              <a:rPr lang="ru-RU" b="1" dirty="0"/>
              <a:t> </a:t>
            </a:r>
            <a:r>
              <a:rPr lang="ru-RU" b="1" dirty="0" err="1"/>
              <a:t>знаряддя</a:t>
            </a:r>
            <a:r>
              <a:rPr lang="ru-RU" b="1" dirty="0"/>
              <a:t> </a:t>
            </a:r>
            <a:r>
              <a:rPr lang="ru-RU" b="1" dirty="0" err="1"/>
              <a:t>координації</a:t>
            </a:r>
            <a:r>
              <a:rPr lang="ru-RU" b="1" dirty="0"/>
              <a:t>, </a:t>
            </a:r>
            <a:r>
              <a:rPr lang="ru-RU" b="1" dirty="0" err="1"/>
              <a:t>управління</a:t>
            </a:r>
            <a:r>
              <a:rPr lang="ru-RU" b="1" dirty="0"/>
              <a:t> і </a:t>
            </a:r>
            <a:r>
              <a:rPr lang="ru-RU" b="1" dirty="0" err="1"/>
              <a:t>фінансування</a:t>
            </a:r>
            <a:r>
              <a:rPr lang="ru-RU" b="1" dirty="0"/>
              <a:t>;</a:t>
            </a:r>
          </a:p>
          <a:p>
            <a:r>
              <a:rPr lang="ru-RU" b="1" dirty="0"/>
              <a:t>• </a:t>
            </a:r>
            <a:r>
              <a:rPr lang="ru-RU" b="1" dirty="0" err="1"/>
              <a:t>наявність</a:t>
            </a:r>
            <a:r>
              <a:rPr lang="ru-RU" b="1" dirty="0"/>
              <a:t> </a:t>
            </a:r>
            <a:r>
              <a:rPr lang="ru-RU" b="1" dirty="0" err="1"/>
              <a:t>системи</a:t>
            </a:r>
            <a:r>
              <a:rPr lang="ru-RU" b="1" dirty="0"/>
              <a:t> </a:t>
            </a:r>
            <a:r>
              <a:rPr lang="ru-RU" b="1" dirty="0" err="1"/>
              <a:t>моніторингу</a:t>
            </a:r>
            <a:r>
              <a:rPr lang="ru-RU" b="1" dirty="0"/>
              <a:t> та </a:t>
            </a:r>
            <a:r>
              <a:rPr lang="ru-RU" b="1" dirty="0" err="1"/>
              <a:t>оцінювання</a:t>
            </a:r>
            <a:r>
              <a:rPr lang="ru-RU" b="1" dirty="0"/>
              <a:t>;</a:t>
            </a:r>
          </a:p>
          <a:p>
            <a:r>
              <a:rPr lang="ru-RU" b="1" dirty="0"/>
              <a:t>• </a:t>
            </a:r>
            <a:r>
              <a:rPr lang="ru-RU" b="1" dirty="0" err="1"/>
              <a:t>відповідне</a:t>
            </a:r>
            <a:r>
              <a:rPr lang="ru-RU" b="1" dirty="0"/>
              <a:t> </a:t>
            </a:r>
            <a:endParaRPr lang="ru-RU" b="1" dirty="0" smtClean="0"/>
          </a:p>
          <a:p>
            <a:pPr marL="64008" indent="0">
              <a:buNone/>
            </a:pPr>
            <a:r>
              <a:rPr lang="ru-RU" b="1" dirty="0" err="1" smtClean="0"/>
              <a:t>фінансове</a:t>
            </a:r>
            <a:r>
              <a:rPr lang="ru-RU" b="1" dirty="0" smtClean="0"/>
              <a:t> </a:t>
            </a:r>
            <a:r>
              <a:rPr lang="ru-RU" b="1" dirty="0"/>
              <a:t>та </a:t>
            </a:r>
            <a:endParaRPr lang="ru-RU" b="1" dirty="0" smtClean="0"/>
          </a:p>
          <a:p>
            <a:pPr marL="64008" indent="0">
              <a:buNone/>
            </a:pPr>
            <a:r>
              <a:rPr lang="ru-RU" b="1" dirty="0" err="1" smtClean="0"/>
              <a:t>економічне</a:t>
            </a:r>
            <a:r>
              <a:rPr lang="ru-RU" b="1" dirty="0" smtClean="0"/>
              <a:t> </a:t>
            </a:r>
          </a:p>
          <a:p>
            <a:pPr marL="64008" indent="0">
              <a:buNone/>
            </a:pPr>
            <a:r>
              <a:rPr lang="ru-RU" b="1" dirty="0" err="1" smtClean="0"/>
              <a:t>обґрунтування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77072"/>
            <a:ext cx="5164832" cy="258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738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39903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Для </a:t>
            </a:r>
            <a:r>
              <a:rPr lang="ru-RU" b="1" dirty="0" err="1"/>
              <a:t>досягнення</a:t>
            </a:r>
            <a:r>
              <a:rPr lang="ru-RU" b="1" dirty="0"/>
              <a:t> </a:t>
            </a:r>
            <a:r>
              <a:rPr lang="ru-RU" b="1" dirty="0" err="1"/>
              <a:t>успіху</a:t>
            </a:r>
            <a:r>
              <a:rPr lang="ru-RU" b="1" dirty="0"/>
              <a:t> в </a:t>
            </a:r>
            <a:r>
              <a:rPr lang="ru-RU" b="1" dirty="0" err="1"/>
              <a:t>пошуку</a:t>
            </a:r>
            <a:r>
              <a:rPr lang="ru-RU" b="1" dirty="0"/>
              <a:t> </a:t>
            </a:r>
            <a:r>
              <a:rPr lang="ru-RU" b="1" dirty="0" err="1"/>
              <a:t>фінансової</a:t>
            </a:r>
            <a:r>
              <a:rPr lang="ru-RU" b="1" dirty="0"/>
              <a:t> </a:t>
            </a:r>
            <a:r>
              <a:rPr lang="ru-RU" b="1" dirty="0" err="1"/>
              <a:t>підтримки</a:t>
            </a:r>
            <a:r>
              <a:rPr lang="ru-RU" b="1" dirty="0"/>
              <a:t> </a:t>
            </a:r>
            <a:r>
              <a:rPr lang="ru-RU" b="1" dirty="0" err="1"/>
              <a:t>необхідно</a:t>
            </a:r>
            <a:r>
              <a:rPr lang="ru-RU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88840"/>
            <a:ext cx="8229600" cy="4685506"/>
          </a:xfrm>
        </p:spPr>
        <p:txBody>
          <a:bodyPr>
            <a:normAutofit lnSpcReduction="10000"/>
          </a:bodyPr>
          <a:lstStyle/>
          <a:p>
            <a:pPr marL="64008" indent="0">
              <a:buNone/>
            </a:pPr>
            <a:r>
              <a:rPr lang="ru-RU" b="1" dirty="0"/>
              <a:t>• </a:t>
            </a:r>
            <a:r>
              <a:rPr lang="ru-RU" b="1" dirty="0" err="1"/>
              <a:t>орієнтуватися</a:t>
            </a:r>
            <a:r>
              <a:rPr lang="ru-RU" b="1" dirty="0"/>
              <a:t> в </a:t>
            </a:r>
            <a:r>
              <a:rPr lang="ru-RU" b="1" dirty="0" err="1"/>
              <a:t>процесі</a:t>
            </a:r>
            <a:r>
              <a:rPr lang="ru-RU" b="1" dirty="0"/>
              <a:t> </a:t>
            </a:r>
            <a:r>
              <a:rPr lang="ru-RU" b="1" dirty="0" err="1"/>
              <a:t>подачі</a:t>
            </a:r>
            <a:r>
              <a:rPr lang="ru-RU" b="1" dirty="0"/>
              <a:t> заявок на </a:t>
            </a:r>
            <a:r>
              <a:rPr lang="ru-RU" b="1" dirty="0" err="1"/>
              <a:t>одержання</a:t>
            </a:r>
            <a:r>
              <a:rPr lang="ru-RU" b="1" dirty="0"/>
              <a:t> </a:t>
            </a:r>
            <a:r>
              <a:rPr lang="ru-RU" b="1" dirty="0" err="1"/>
              <a:t>грантів</a:t>
            </a:r>
            <a:r>
              <a:rPr lang="ru-RU" b="1" dirty="0"/>
              <a:t>;</a:t>
            </a:r>
          </a:p>
          <a:p>
            <a:pPr marL="64008" indent="0">
              <a:buNone/>
            </a:pPr>
            <a:r>
              <a:rPr lang="ru-RU" b="1" dirty="0"/>
              <a:t>• </a:t>
            </a:r>
            <a:r>
              <a:rPr lang="ru-RU" b="1" dirty="0" err="1"/>
              <a:t>знайти</a:t>
            </a:r>
            <a:r>
              <a:rPr lang="ru-RU" b="1" dirty="0"/>
              <a:t> </a:t>
            </a:r>
            <a:r>
              <a:rPr lang="ru-RU" b="1" dirty="0" err="1"/>
              <a:t>придатні</a:t>
            </a:r>
            <a:r>
              <a:rPr lang="ru-RU" b="1" dirty="0"/>
              <a:t> </a:t>
            </a:r>
            <a:r>
              <a:rPr lang="ru-RU" b="1" dirty="0" err="1"/>
              <a:t>фінансові</a:t>
            </a:r>
            <a:r>
              <a:rPr lang="ru-RU" b="1" dirty="0"/>
              <a:t> </a:t>
            </a:r>
            <a:r>
              <a:rPr lang="ru-RU" b="1" dirty="0" err="1"/>
              <a:t>джерела</a:t>
            </a:r>
            <a:r>
              <a:rPr lang="ru-RU" b="1" dirty="0"/>
              <a:t> і провести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аналіз</a:t>
            </a:r>
            <a:r>
              <a:rPr lang="ru-RU" b="1" dirty="0"/>
              <a:t>;</a:t>
            </a:r>
          </a:p>
          <a:p>
            <a:pPr marL="64008" indent="0">
              <a:buNone/>
            </a:pPr>
            <a:r>
              <a:rPr lang="ru-RU" b="1" dirty="0"/>
              <a:t>• за </a:t>
            </a:r>
            <a:r>
              <a:rPr lang="ru-RU" b="1" dirty="0" err="1"/>
              <a:t>допомогою</a:t>
            </a:r>
            <a:r>
              <a:rPr lang="ru-RU" b="1" dirty="0"/>
              <a:t> </a:t>
            </a:r>
            <a:endParaRPr lang="ru-RU" b="1" dirty="0" smtClean="0"/>
          </a:p>
          <a:p>
            <a:pPr marL="64008" indent="0">
              <a:buNone/>
            </a:pPr>
            <a:r>
              <a:rPr lang="ru-RU" b="1" dirty="0" err="1" smtClean="0"/>
              <a:t>професійно</a:t>
            </a:r>
            <a:r>
              <a:rPr lang="ru-RU" b="1" dirty="0" smtClean="0"/>
              <a:t> </a:t>
            </a:r>
            <a:r>
              <a:rPr lang="ru-RU" b="1" dirty="0" err="1"/>
              <a:t>складеної</a:t>
            </a:r>
            <a:r>
              <a:rPr lang="ru-RU" b="1" dirty="0"/>
              <a:t> </a:t>
            </a:r>
            <a:endParaRPr lang="ru-RU" b="1" dirty="0" smtClean="0"/>
          </a:p>
          <a:p>
            <a:pPr marL="64008" indent="0">
              <a:buNone/>
            </a:pPr>
            <a:r>
              <a:rPr lang="ru-RU" b="1" dirty="0" smtClean="0"/>
              <a:t>заявки </a:t>
            </a:r>
            <a:r>
              <a:rPr lang="ru-RU" b="1" dirty="0" err="1"/>
              <a:t>переконати</a:t>
            </a:r>
            <a:r>
              <a:rPr lang="ru-RU" b="1" dirty="0"/>
              <a:t> донора </a:t>
            </a:r>
            <a:endParaRPr lang="ru-RU" b="1" dirty="0" smtClean="0"/>
          </a:p>
          <a:p>
            <a:pPr marL="64008" indent="0">
              <a:buNone/>
            </a:pPr>
            <a:r>
              <a:rPr lang="ru-RU" b="1" dirty="0" smtClean="0"/>
              <a:t>в </a:t>
            </a:r>
            <a:r>
              <a:rPr lang="ru-RU" b="1" dirty="0"/>
              <a:t>тому,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фінансувати</a:t>
            </a:r>
            <a:r>
              <a:rPr lang="ru-RU" b="1" dirty="0"/>
              <a:t> </a:t>
            </a:r>
            <a:endParaRPr lang="ru-RU" b="1" dirty="0" smtClean="0"/>
          </a:p>
          <a:p>
            <a:pPr marL="64008" indent="0">
              <a:buNone/>
            </a:pPr>
            <a:r>
              <a:rPr lang="ru-RU" b="1" dirty="0" err="1" smtClean="0"/>
              <a:t>необхідно</a:t>
            </a:r>
            <a:r>
              <a:rPr lang="ru-RU" b="1" dirty="0" smtClean="0"/>
              <a:t> </a:t>
            </a:r>
            <a:r>
              <a:rPr lang="ru-RU" b="1" dirty="0" err="1" smtClean="0"/>
              <a:t>саме</a:t>
            </a:r>
            <a:r>
              <a:rPr lang="ru-RU" b="1" dirty="0" smtClean="0"/>
              <a:t> </a:t>
            </a:r>
            <a:r>
              <a:rPr lang="ru-RU" b="1" dirty="0"/>
              <a:t>вас.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45024"/>
            <a:ext cx="3029322" cy="302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6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99032"/>
          </a:xfrm>
        </p:spPr>
        <p:txBody>
          <a:bodyPr/>
          <a:lstStyle/>
          <a:p>
            <a:r>
              <a:rPr lang="ru-RU" b="1" dirty="0"/>
              <a:t>Проект,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заслуговує</a:t>
            </a:r>
            <a:r>
              <a:rPr lang="ru-RU" b="1" dirty="0"/>
              <a:t> </a:t>
            </a:r>
            <a:r>
              <a:rPr lang="ru-RU" b="1" dirty="0" err="1"/>
              <a:t>фінансування</a:t>
            </a:r>
            <a:r>
              <a:rPr lang="ru-RU" b="1" dirty="0"/>
              <a:t>, </a:t>
            </a:r>
            <a:r>
              <a:rPr lang="ru-RU" b="1" dirty="0" err="1"/>
              <a:t>має</a:t>
            </a:r>
            <a:r>
              <a:rPr lang="ru-RU" b="1" dirty="0"/>
              <a:t> бути: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786552"/>
          </a:xfrm>
        </p:spPr>
        <p:txBody>
          <a:bodyPr>
            <a:noAutofit/>
          </a:bodyPr>
          <a:lstStyle/>
          <a:p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ясним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чітким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містити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точні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описи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видатків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потрібне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фінансування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та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опис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виконуватися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вашою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організацією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достовірним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містити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фактичні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таблиці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схеми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важливим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— як для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вашої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так і для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розв’язання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тієї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на яку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даний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про-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ект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спрямований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Довгостроковий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ефект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проекту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додатковим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привабливим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чинником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ефективним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— результат проекту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приносити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суттєву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суспільну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користь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реалістичним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пропонована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робота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здійсненною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оцінити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наявні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очікувані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ресурси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те,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наскільки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запланована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економічним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високий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результат при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малих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витратах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«донора»;</a:t>
            </a:r>
          </a:p>
          <a:p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актуальним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— по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сприяти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вирішенню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нагальних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соціальних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проблем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сьогодення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відповідати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інтересам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донора та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благодійній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політиці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6851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760640"/>
          </a:xfrm>
        </p:spPr>
        <p:txBody>
          <a:bodyPr>
            <a:normAutofit/>
          </a:bodyPr>
          <a:lstStyle/>
          <a:p>
            <a:r>
              <a:rPr lang="ru-RU" b="1" dirty="0"/>
              <a:t>П</a:t>
            </a:r>
            <a:r>
              <a:rPr lang="ru-RU" b="1" dirty="0" smtClean="0"/>
              <a:t>роект </a:t>
            </a:r>
            <a:r>
              <a:rPr lang="ru-RU" b="1" dirty="0" err="1"/>
              <a:t>має</a:t>
            </a:r>
            <a:r>
              <a:rPr lang="ru-RU" b="1" dirty="0"/>
              <a:t> бути </a:t>
            </a:r>
            <a:r>
              <a:rPr lang="ru-RU" b="1" dirty="0" err="1"/>
              <a:t>зрозумілим</a:t>
            </a:r>
            <a:r>
              <a:rPr lang="ru-RU" b="1" dirty="0"/>
              <a:t> для </a:t>
            </a:r>
            <a:r>
              <a:rPr lang="ru-RU" b="1" dirty="0" err="1"/>
              <a:t>зовнішнього</a:t>
            </a:r>
            <a:r>
              <a:rPr lang="ru-RU" b="1" dirty="0"/>
              <a:t> </a:t>
            </a:r>
            <a:r>
              <a:rPr lang="ru-RU" b="1" dirty="0" err="1"/>
              <a:t>сприйняття</a:t>
            </a:r>
            <a:r>
              <a:rPr lang="ru-RU" b="1" dirty="0"/>
              <a:t> </a:t>
            </a:r>
            <a:r>
              <a:rPr lang="ru-RU" b="1" dirty="0" err="1"/>
              <a:t>експертами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повинні</a:t>
            </a:r>
            <a:r>
              <a:rPr lang="ru-RU" b="1" dirty="0"/>
              <a:t> </a:t>
            </a:r>
            <a:r>
              <a:rPr lang="ru-RU" b="1" dirty="0" err="1"/>
              <a:t>оцінити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за </a:t>
            </a:r>
            <a:r>
              <a:rPr lang="ru-RU" b="1" dirty="0" err="1"/>
              <a:t>цілою</a:t>
            </a:r>
            <a:r>
              <a:rPr lang="ru-RU" b="1" dirty="0"/>
              <a:t> низкою </a:t>
            </a:r>
            <a:r>
              <a:rPr lang="ru-RU" b="1" dirty="0" err="1"/>
              <a:t>показників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традиційно</a:t>
            </a:r>
            <a:r>
              <a:rPr lang="ru-RU" b="1" dirty="0"/>
              <a:t> </a:t>
            </a:r>
            <a:r>
              <a:rPr lang="ru-RU" b="1" dirty="0" err="1"/>
              <a:t>використовуються</a:t>
            </a:r>
            <a:r>
              <a:rPr lang="ru-RU" b="1" dirty="0"/>
              <a:t> для </a:t>
            </a:r>
            <a:r>
              <a:rPr lang="ru-RU" b="1" dirty="0" err="1"/>
              <a:t>цього</a:t>
            </a:r>
            <a:r>
              <a:rPr lang="ru-RU" b="1" dirty="0"/>
              <a:t> </a:t>
            </a:r>
            <a:r>
              <a:rPr lang="ru-RU" b="1" dirty="0" err="1"/>
              <a:t>фахівцямиоцінювачами</a:t>
            </a:r>
            <a:r>
              <a:rPr lang="ru-RU" b="1" dirty="0"/>
              <a:t>. 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b="1" dirty="0"/>
              <a:t>П</a:t>
            </a:r>
            <a:r>
              <a:rPr lang="ru-RU" b="1" dirty="0" smtClean="0"/>
              <a:t>роект </a:t>
            </a:r>
            <a:r>
              <a:rPr lang="ru-RU" b="1" dirty="0" err="1"/>
              <a:t>має</a:t>
            </a:r>
            <a:r>
              <a:rPr lang="ru-RU" b="1" dirty="0"/>
              <a:t> </a:t>
            </a:r>
            <a:r>
              <a:rPr lang="ru-RU" b="1" dirty="0" err="1"/>
              <a:t>сприяти</a:t>
            </a:r>
            <a:r>
              <a:rPr lang="ru-RU" b="1" dirty="0"/>
              <a:t> </a:t>
            </a:r>
            <a:endParaRPr lang="ru-RU" b="1" dirty="0" smtClean="0"/>
          </a:p>
          <a:p>
            <a:pPr marL="64008" indent="0">
              <a:buNone/>
            </a:pPr>
            <a:r>
              <a:rPr lang="ru-RU" b="1" dirty="0" err="1" smtClean="0"/>
              <a:t>розв’язанню</a:t>
            </a:r>
            <a:r>
              <a:rPr lang="ru-RU" b="1" dirty="0" smtClean="0"/>
              <a:t> </a:t>
            </a:r>
          </a:p>
          <a:p>
            <a:pPr marL="64008" indent="0">
              <a:buNone/>
            </a:pPr>
            <a:r>
              <a:rPr lang="ru-RU" b="1" dirty="0" err="1" smtClean="0"/>
              <a:t>конкретної</a:t>
            </a:r>
            <a:r>
              <a:rPr lang="ru-RU" b="1" dirty="0" smtClean="0"/>
              <a:t> </a:t>
            </a:r>
            <a:r>
              <a:rPr lang="ru-RU" b="1" dirty="0" err="1"/>
              <a:t>соціальної</a:t>
            </a:r>
            <a:r>
              <a:rPr lang="ru-RU" b="1" dirty="0"/>
              <a:t> </a:t>
            </a:r>
            <a:endParaRPr lang="ru-RU" b="1" dirty="0" smtClean="0"/>
          </a:p>
          <a:p>
            <a:pPr marL="64008" indent="0">
              <a:buNone/>
            </a:pPr>
            <a:r>
              <a:rPr lang="ru-RU" b="1" dirty="0" err="1" smtClean="0"/>
              <a:t>проблеми</a:t>
            </a:r>
            <a:r>
              <a:rPr lang="ru-RU" b="1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AutoShape 2" descr="Картинки по запросу вес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вес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08" y="4005064"/>
            <a:ext cx="3600400" cy="254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757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399032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Основними</a:t>
            </a:r>
            <a:r>
              <a:rPr lang="ru-RU" b="1" dirty="0"/>
              <a:t> </a:t>
            </a:r>
            <a:r>
              <a:rPr lang="ru-RU" b="1" dirty="0" err="1"/>
              <a:t>показниками</a:t>
            </a:r>
            <a:r>
              <a:rPr lang="ru-RU" b="1" dirty="0"/>
              <a:t> при </a:t>
            </a:r>
            <a:r>
              <a:rPr lang="ru-RU" b="1" dirty="0" err="1"/>
              <a:t>оцінці</a:t>
            </a:r>
            <a:r>
              <a:rPr lang="ru-RU" b="1" dirty="0"/>
              <a:t> </a:t>
            </a:r>
            <a:r>
              <a:rPr lang="ru-RU" b="1" dirty="0" err="1"/>
              <a:t>проектних</a:t>
            </a:r>
            <a:r>
              <a:rPr lang="ru-RU" b="1" dirty="0"/>
              <a:t> заявок </a:t>
            </a:r>
            <a:r>
              <a:rPr lang="ru-RU" b="1" dirty="0" err="1"/>
              <a:t>звичайно</a:t>
            </a:r>
            <a:r>
              <a:rPr lang="ru-RU" b="1" dirty="0"/>
              <a:t> є: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572000"/>
          </a:xfrm>
        </p:spPr>
        <p:txBody>
          <a:bodyPr>
            <a:normAutofit/>
          </a:bodyPr>
          <a:lstStyle/>
          <a:p>
            <a:r>
              <a:rPr lang="ru-RU" dirty="0" err="1" smtClean="0"/>
              <a:t>актуальність</a:t>
            </a:r>
            <a:r>
              <a:rPr lang="ru-RU" dirty="0" smtClean="0"/>
              <a:t> </a:t>
            </a:r>
            <a:r>
              <a:rPr lang="ru-RU" dirty="0" err="1"/>
              <a:t>проблеми</a:t>
            </a:r>
            <a:r>
              <a:rPr lang="ru-RU" dirty="0"/>
              <a:t>;</a:t>
            </a:r>
          </a:p>
          <a:p>
            <a:r>
              <a:rPr lang="ru-RU" dirty="0" err="1" smtClean="0"/>
              <a:t>зрозумілість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логічність</a:t>
            </a:r>
            <a:r>
              <a:rPr lang="ru-RU" dirty="0"/>
              <a:t> </a:t>
            </a:r>
            <a:r>
              <a:rPr lang="ru-RU" dirty="0" err="1"/>
              <a:t>викладу</a:t>
            </a:r>
            <a:r>
              <a:rPr lang="ru-RU" dirty="0"/>
              <a:t>;</a:t>
            </a:r>
          </a:p>
          <a:p>
            <a:r>
              <a:rPr lang="ru-RU" dirty="0" err="1" smtClean="0"/>
              <a:t>реалістичність</a:t>
            </a:r>
            <a:r>
              <a:rPr lang="ru-RU" dirty="0"/>
              <a:t>, </a:t>
            </a:r>
            <a:r>
              <a:rPr lang="ru-RU" dirty="0" err="1"/>
              <a:t>доцільність</a:t>
            </a:r>
            <a:r>
              <a:rPr lang="ru-RU" dirty="0"/>
              <a:t> і </a:t>
            </a:r>
            <a:r>
              <a:rPr lang="ru-RU" dirty="0" err="1"/>
              <a:t>раціональність</a:t>
            </a:r>
            <a:r>
              <a:rPr lang="ru-RU" dirty="0"/>
              <a:t> </a:t>
            </a:r>
            <a:r>
              <a:rPr lang="ru-RU" dirty="0" err="1"/>
              <a:t>запропонованого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;</a:t>
            </a:r>
          </a:p>
          <a:p>
            <a:r>
              <a:rPr lang="ru-RU" dirty="0" err="1" smtClean="0"/>
              <a:t>обґрунтованість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економічність</a:t>
            </a:r>
            <a:r>
              <a:rPr lang="ru-RU" dirty="0"/>
              <a:t> </a:t>
            </a:r>
            <a:r>
              <a:rPr lang="ru-RU" dirty="0" err="1"/>
              <a:t>запропонованих</a:t>
            </a:r>
            <a:r>
              <a:rPr lang="ru-RU" dirty="0"/>
              <a:t> </a:t>
            </a:r>
            <a:r>
              <a:rPr lang="ru-RU" dirty="0" err="1"/>
              <a:t>видатків</a:t>
            </a:r>
            <a:r>
              <a:rPr lang="ru-RU" dirty="0"/>
              <a:t>;</a:t>
            </a:r>
          </a:p>
          <a:p>
            <a:r>
              <a:rPr lang="ru-RU" dirty="0" err="1" smtClean="0"/>
              <a:t>досяжність</a:t>
            </a:r>
            <a:r>
              <a:rPr lang="ru-RU" dirty="0"/>
              <a:t>, </a:t>
            </a:r>
            <a:r>
              <a:rPr lang="ru-RU" dirty="0" err="1"/>
              <a:t>соціальна</a:t>
            </a:r>
            <a:r>
              <a:rPr lang="ru-RU" dirty="0"/>
              <a:t> </a:t>
            </a:r>
            <a:r>
              <a:rPr lang="ru-RU" dirty="0" err="1"/>
              <a:t>значимість</a:t>
            </a:r>
            <a:r>
              <a:rPr lang="ru-RU" dirty="0"/>
              <a:t>, </a:t>
            </a:r>
            <a:r>
              <a:rPr lang="ru-RU" dirty="0" err="1"/>
              <a:t>стабільність</a:t>
            </a:r>
            <a:r>
              <a:rPr lang="ru-RU" dirty="0"/>
              <a:t> </a:t>
            </a:r>
            <a:r>
              <a:rPr lang="ru-RU" dirty="0" err="1"/>
              <a:t>очікуваних</a:t>
            </a:r>
            <a:r>
              <a:rPr lang="ru-RU" dirty="0"/>
              <a:t> </a:t>
            </a:r>
            <a:r>
              <a:rPr lang="ru-RU" dirty="0" err="1"/>
              <a:t>результатів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515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399032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Чітко</a:t>
            </a:r>
            <a:r>
              <a:rPr lang="ru-RU" b="1" dirty="0"/>
              <a:t> поставлена проблема </a:t>
            </a:r>
            <a:r>
              <a:rPr lang="ru-RU" b="1" dirty="0" err="1"/>
              <a:t>може</a:t>
            </a:r>
            <a:r>
              <a:rPr lang="ru-RU" b="1" dirty="0"/>
              <a:t> бути </a:t>
            </a:r>
            <a:r>
              <a:rPr lang="ru-RU" b="1" dirty="0" err="1"/>
              <a:t>визначена</a:t>
            </a:r>
            <a:r>
              <a:rPr lang="ru-RU" b="1" dirty="0"/>
              <a:t> за </a:t>
            </a:r>
            <a:r>
              <a:rPr lang="ru-RU" b="1" dirty="0" err="1"/>
              <a:t>допомогою</a:t>
            </a:r>
            <a:r>
              <a:rPr lang="ru-RU" b="1" dirty="0"/>
              <a:t> таких </a:t>
            </a:r>
            <a:r>
              <a:rPr lang="ru-RU" b="1" dirty="0" err="1"/>
              <a:t>основних</a:t>
            </a:r>
            <a:r>
              <a:rPr lang="ru-RU" b="1" dirty="0"/>
              <a:t> </a:t>
            </a:r>
            <a:r>
              <a:rPr lang="ru-RU" b="1" dirty="0" err="1"/>
              <a:t>аспектів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характеристик: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3960440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Сутність</a:t>
            </a:r>
            <a:r>
              <a:rPr lang="ru-RU" sz="2400" dirty="0" smtClean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 smtClean="0"/>
              <a:t>зміст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 err="1"/>
              <a:t>Організаційна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географічна</a:t>
            </a:r>
            <a:r>
              <a:rPr lang="ru-RU" sz="2400" dirty="0"/>
              <a:t> </a:t>
            </a:r>
            <a:r>
              <a:rPr lang="ru-RU" sz="2400" dirty="0" err="1" smtClean="0"/>
              <a:t>локалізація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 err="1"/>
              <a:t>Тимчасова</a:t>
            </a:r>
            <a:r>
              <a:rPr lang="ru-RU" sz="2400" dirty="0"/>
              <a:t> </a:t>
            </a:r>
            <a:r>
              <a:rPr lang="ru-RU" sz="2400" dirty="0" smtClean="0"/>
              <a:t>перспектива. </a:t>
            </a:r>
          </a:p>
          <a:p>
            <a:r>
              <a:rPr lang="ru-RU" sz="2400" dirty="0" smtClean="0"/>
              <a:t>Абсолютна </a:t>
            </a:r>
            <a:r>
              <a:rPr lang="ru-RU" sz="2400" dirty="0"/>
              <a:t>і </a:t>
            </a:r>
            <a:r>
              <a:rPr lang="ru-RU" sz="2400" dirty="0" err="1"/>
              <a:t>відносна</a:t>
            </a:r>
            <a:r>
              <a:rPr lang="ru-RU" sz="2400" dirty="0"/>
              <a:t> </a:t>
            </a:r>
            <a:r>
              <a:rPr lang="ru-RU" sz="2400" dirty="0" smtClean="0"/>
              <a:t>величина.</a:t>
            </a:r>
          </a:p>
          <a:p>
            <a:r>
              <a:rPr lang="ru-RU" sz="2400" dirty="0" err="1" smtClean="0"/>
              <a:t>Наслідки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 err="1"/>
              <a:t>Спроби</a:t>
            </a:r>
            <a:r>
              <a:rPr lang="ru-RU" sz="2400" dirty="0"/>
              <a:t> </a:t>
            </a:r>
            <a:r>
              <a:rPr lang="ru-RU" sz="2400" dirty="0" err="1"/>
              <a:t>вирішення</a:t>
            </a:r>
            <a:r>
              <a:rPr lang="ru-RU" sz="2400" dirty="0"/>
              <a:t> </a:t>
            </a:r>
            <a:r>
              <a:rPr lang="ru-RU" sz="2400" dirty="0" err="1" smtClean="0"/>
              <a:t>проблеми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45024"/>
            <a:ext cx="3050704" cy="305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017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958" t="41724" r="25173" b="25178"/>
          <a:stretch/>
        </p:blipFill>
        <p:spPr>
          <a:xfrm>
            <a:off x="0" y="0"/>
            <a:ext cx="8399289" cy="3328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309" t="26375" r="25096" b="34250"/>
          <a:stretch/>
        </p:blipFill>
        <p:spPr>
          <a:xfrm>
            <a:off x="1554546" y="3328022"/>
            <a:ext cx="7589454" cy="35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32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399032"/>
          </a:xfrm>
        </p:spPr>
        <p:txBody>
          <a:bodyPr/>
          <a:lstStyle/>
          <a:p>
            <a:r>
              <a:rPr lang="uk-UA" b="1" dirty="0" smtClean="0"/>
              <a:t>Мета написання екологічних проектів?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5"/>
          <a:stretch/>
        </p:blipFill>
        <p:spPr bwMode="auto">
          <a:xfrm>
            <a:off x="539552" y="1777569"/>
            <a:ext cx="8112704" cy="481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412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399032"/>
          </a:xfrm>
        </p:spPr>
        <p:txBody>
          <a:bodyPr>
            <a:noAutofit/>
          </a:bodyPr>
          <a:lstStyle/>
          <a:p>
            <a:r>
              <a:rPr lang="ru-RU" sz="3200" b="1" dirty="0" err="1"/>
              <a:t>Зацікавлені</a:t>
            </a:r>
            <a:r>
              <a:rPr lang="ru-RU" sz="3200" b="1" dirty="0"/>
              <a:t> </a:t>
            </a:r>
            <a:r>
              <a:rPr lang="ru-RU" sz="3200" b="1" dirty="0" err="1"/>
              <a:t>сторони</a:t>
            </a:r>
            <a:r>
              <a:rPr lang="ru-RU" sz="3200" b="1" dirty="0"/>
              <a:t> </a:t>
            </a:r>
            <a:r>
              <a:rPr lang="ru-RU" sz="3200" b="1" dirty="0" smtClean="0"/>
              <a:t>(</a:t>
            </a:r>
            <a:r>
              <a:rPr lang="ru-RU" sz="3200" b="1" dirty="0" err="1" smtClean="0"/>
              <a:t>стейкхолдери</a:t>
            </a:r>
            <a:r>
              <a:rPr lang="ru-RU" sz="3200" b="1" dirty="0" smtClean="0"/>
              <a:t>) </a:t>
            </a:r>
            <a:r>
              <a:rPr lang="ru-RU" sz="3200" b="1" dirty="0" smtClean="0">
                <a:solidFill>
                  <a:schemeClr val="tx1"/>
                </a:solidFill>
              </a:rPr>
              <a:t>— </a:t>
            </a:r>
            <a:r>
              <a:rPr lang="ru-RU" sz="3200" b="1" dirty="0" err="1">
                <a:solidFill>
                  <a:schemeClr val="tx1"/>
                </a:solidFill>
              </a:rPr>
              <a:t>це</a:t>
            </a:r>
            <a:r>
              <a:rPr lang="ru-RU" sz="3200" b="1" dirty="0">
                <a:solidFill>
                  <a:schemeClr val="tx1"/>
                </a:solidFill>
              </a:rPr>
              <a:t> особи </a:t>
            </a:r>
            <a:r>
              <a:rPr lang="ru-RU" sz="3200" b="1" dirty="0" err="1">
                <a:solidFill>
                  <a:schemeClr val="tx1"/>
                </a:solidFill>
              </a:rPr>
              <a:t>чи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організації</a:t>
            </a:r>
            <a:r>
              <a:rPr lang="ru-RU" sz="3200" b="1" dirty="0">
                <a:solidFill>
                  <a:schemeClr val="tx1"/>
                </a:solidFill>
              </a:rPr>
              <a:t>, </a:t>
            </a:r>
            <a:r>
              <a:rPr lang="ru-RU" sz="3200" b="1" dirty="0" err="1">
                <a:solidFill>
                  <a:schemeClr val="tx1"/>
                </a:solidFill>
              </a:rPr>
              <a:t>які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можуть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безпосередньо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чи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опосередковано</a:t>
            </a:r>
            <a:r>
              <a:rPr lang="ru-RU" sz="3200" b="1" dirty="0">
                <a:solidFill>
                  <a:schemeClr val="tx1"/>
                </a:solidFill>
              </a:rPr>
              <a:t>, позитивно </a:t>
            </a:r>
            <a:r>
              <a:rPr lang="ru-RU" sz="3200" b="1" dirty="0" err="1">
                <a:solidFill>
                  <a:schemeClr val="tx1"/>
                </a:solidFill>
              </a:rPr>
              <a:t>чи</a:t>
            </a:r>
            <a:r>
              <a:rPr lang="ru-RU" sz="3200" b="1" dirty="0">
                <a:solidFill>
                  <a:schemeClr val="tx1"/>
                </a:solidFill>
              </a:rPr>
              <a:t> негативно </a:t>
            </a:r>
            <a:r>
              <a:rPr lang="ru-RU" sz="3200" b="1" dirty="0" err="1">
                <a:solidFill>
                  <a:schemeClr val="tx1"/>
                </a:solidFill>
              </a:rPr>
              <a:t>впливати</a:t>
            </a:r>
            <a:r>
              <a:rPr lang="ru-RU" sz="3200" b="1" dirty="0">
                <a:solidFill>
                  <a:schemeClr val="tx1"/>
                </a:solidFill>
              </a:rPr>
              <a:t> на проект </a:t>
            </a:r>
            <a:r>
              <a:rPr lang="ru-RU" sz="3200" b="1" dirty="0" err="1">
                <a:solidFill>
                  <a:schemeClr val="tx1"/>
                </a:solidFill>
              </a:rPr>
              <a:t>або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відчувати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його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вплив</a:t>
            </a:r>
            <a:r>
              <a:rPr lang="ru-RU" sz="3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149080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1) На кого проект </a:t>
            </a:r>
            <a:r>
              <a:rPr lang="ru-RU" b="1" dirty="0" err="1" smtClean="0"/>
              <a:t>може</a:t>
            </a:r>
            <a:r>
              <a:rPr lang="ru-RU" b="1" dirty="0" smtClean="0"/>
              <a:t> </a:t>
            </a:r>
            <a:r>
              <a:rPr lang="ru-RU" b="1" dirty="0" err="1" smtClean="0"/>
              <a:t>мати</a:t>
            </a:r>
            <a:r>
              <a:rPr lang="ru-RU" b="1" dirty="0" smtClean="0"/>
              <a:t> </a:t>
            </a:r>
            <a:r>
              <a:rPr lang="ru-RU" b="1" dirty="0" err="1" smtClean="0"/>
              <a:t>вплив</a:t>
            </a:r>
            <a:r>
              <a:rPr lang="ru-RU" b="1" dirty="0" smtClean="0"/>
              <a:t>?</a:t>
            </a:r>
          </a:p>
          <a:p>
            <a:r>
              <a:rPr lang="ru-RU" b="1" dirty="0" smtClean="0"/>
              <a:t>2) </a:t>
            </a:r>
            <a:r>
              <a:rPr lang="ru-RU" b="1" dirty="0" err="1" smtClean="0"/>
              <a:t>Хто</a:t>
            </a:r>
            <a:r>
              <a:rPr lang="ru-RU" b="1" dirty="0" smtClean="0"/>
              <a:t> </a:t>
            </a:r>
            <a:r>
              <a:rPr lang="ru-RU" b="1" dirty="0" err="1" smtClean="0"/>
              <a:t>може</a:t>
            </a:r>
            <a:r>
              <a:rPr lang="ru-RU" b="1" dirty="0" smtClean="0"/>
              <a:t> </a:t>
            </a:r>
            <a:r>
              <a:rPr lang="ru-RU" b="1" dirty="0" err="1" smtClean="0"/>
              <a:t>впливати</a:t>
            </a:r>
            <a:r>
              <a:rPr lang="ru-RU" b="1" dirty="0" smtClean="0"/>
              <a:t> на проект? Чия активна </a:t>
            </a:r>
            <a:r>
              <a:rPr lang="ru-RU" b="1" dirty="0" err="1" smtClean="0"/>
              <a:t>підтримка</a:t>
            </a:r>
            <a:r>
              <a:rPr lang="ru-RU" b="1" dirty="0" smtClean="0"/>
              <a:t> </a:t>
            </a:r>
            <a:r>
              <a:rPr lang="ru-RU" b="1" dirty="0" err="1" smtClean="0"/>
              <a:t>має</a:t>
            </a:r>
            <a:r>
              <a:rPr lang="ru-RU" b="1" dirty="0" smtClean="0"/>
              <a:t> </a:t>
            </a:r>
            <a:r>
              <a:rPr lang="ru-RU" b="1" dirty="0" err="1" smtClean="0"/>
              <a:t>істотне</a:t>
            </a:r>
            <a:r>
              <a:rPr lang="ru-RU" b="1" dirty="0" smtClean="0"/>
              <a:t> </a:t>
            </a:r>
            <a:r>
              <a:rPr lang="ru-RU" b="1" dirty="0" err="1" smtClean="0"/>
              <a:t>значення</a:t>
            </a:r>
            <a:r>
              <a:rPr lang="ru-RU" b="1" dirty="0" smtClean="0"/>
              <a:t> для </a:t>
            </a:r>
            <a:r>
              <a:rPr lang="ru-RU" b="1" dirty="0" err="1" smtClean="0"/>
              <a:t>успіху</a:t>
            </a:r>
            <a:r>
              <a:rPr lang="ru-RU" b="1" dirty="0" smtClean="0"/>
              <a:t> проекту?</a:t>
            </a:r>
          </a:p>
          <a:p>
            <a:r>
              <a:rPr lang="ru-RU" b="1" dirty="0" smtClean="0"/>
              <a:t>3) </a:t>
            </a:r>
            <a:r>
              <a:rPr lang="ru-RU" b="1" dirty="0" err="1" smtClean="0"/>
              <a:t>Хто</a:t>
            </a:r>
            <a:r>
              <a:rPr lang="ru-RU" b="1" dirty="0" smtClean="0"/>
              <a:t> </a:t>
            </a:r>
            <a:r>
              <a:rPr lang="ru-RU" b="1" dirty="0" err="1" smtClean="0"/>
              <a:t>може</a:t>
            </a:r>
            <a:r>
              <a:rPr lang="ru-RU" b="1" dirty="0" smtClean="0"/>
              <a:t> </a:t>
            </a:r>
            <a:r>
              <a:rPr lang="ru-RU" b="1" dirty="0" err="1" smtClean="0"/>
              <a:t>допомогти</a:t>
            </a:r>
            <a:r>
              <a:rPr lang="ru-RU" b="1" dirty="0" smtClean="0"/>
              <a:t> у </a:t>
            </a:r>
            <a:r>
              <a:rPr lang="ru-RU" b="1" dirty="0" err="1" smtClean="0"/>
              <a:t>процесі</a:t>
            </a:r>
            <a:r>
              <a:rPr lang="ru-RU" b="1" dirty="0" smtClean="0"/>
              <a:t> </a:t>
            </a:r>
            <a:r>
              <a:rPr lang="ru-RU" b="1" dirty="0" err="1" smtClean="0"/>
              <a:t>реалізації</a:t>
            </a:r>
            <a:r>
              <a:rPr lang="ru-RU" b="1" dirty="0" smtClean="0"/>
              <a:t> проекту?</a:t>
            </a:r>
          </a:p>
          <a:p>
            <a:r>
              <a:rPr lang="ru-RU" b="1" dirty="0" smtClean="0"/>
              <a:t>4) </a:t>
            </a:r>
            <a:r>
              <a:rPr lang="ru-RU" b="1" dirty="0" err="1" smtClean="0"/>
              <a:t>Хто</a:t>
            </a:r>
            <a:r>
              <a:rPr lang="ru-RU" b="1" dirty="0" smtClean="0"/>
              <a:t> </a:t>
            </a:r>
            <a:r>
              <a:rPr lang="ru-RU" b="1" dirty="0" err="1" smtClean="0"/>
              <a:t>може</a:t>
            </a:r>
            <a:r>
              <a:rPr lang="ru-RU" b="1" dirty="0" smtClean="0"/>
              <a:t> </a:t>
            </a:r>
            <a:r>
              <a:rPr lang="ru-RU" b="1" dirty="0" err="1" smtClean="0"/>
              <a:t>вбачати</a:t>
            </a:r>
            <a:r>
              <a:rPr lang="ru-RU" b="1" dirty="0" smtClean="0"/>
              <a:t> у </a:t>
            </a:r>
            <a:r>
              <a:rPr lang="ru-RU" b="1" dirty="0" err="1" smtClean="0"/>
              <a:t>проекті</a:t>
            </a:r>
            <a:r>
              <a:rPr lang="ru-RU" b="1" dirty="0" smtClean="0"/>
              <a:t> </a:t>
            </a:r>
            <a:r>
              <a:rPr lang="ru-RU" b="1" dirty="0" err="1" smtClean="0"/>
              <a:t>загрозу</a:t>
            </a:r>
            <a:r>
              <a:rPr lang="ru-RU" b="1" dirty="0" smtClean="0"/>
              <a:t> для </a:t>
            </a:r>
            <a:r>
              <a:rPr lang="ru-RU" b="1" dirty="0" err="1" smtClean="0"/>
              <a:t>своїх</a:t>
            </a:r>
            <a:r>
              <a:rPr lang="ru-RU" b="1" dirty="0" smtClean="0"/>
              <a:t> </a:t>
            </a:r>
            <a:r>
              <a:rPr lang="ru-RU" b="1" dirty="0" err="1" smtClean="0"/>
              <a:t>інтересів</a:t>
            </a:r>
            <a:r>
              <a:rPr lang="ru-RU" b="1" dirty="0" smtClean="0"/>
              <a:t>?</a:t>
            </a:r>
          </a:p>
          <a:p>
            <a:r>
              <a:rPr lang="ru-RU" b="1" dirty="0" smtClean="0"/>
              <a:t>5) Кого </a:t>
            </a:r>
            <a:r>
              <a:rPr lang="ru-RU" b="1" dirty="0" err="1" smtClean="0"/>
              <a:t>бажано</a:t>
            </a:r>
            <a:r>
              <a:rPr lang="ru-RU" b="1" dirty="0" smtClean="0"/>
              <a:t> </a:t>
            </a:r>
            <a:r>
              <a:rPr lang="ru-RU" b="1" dirty="0" err="1" smtClean="0"/>
              <a:t>залучити</a:t>
            </a:r>
            <a:r>
              <a:rPr lang="ru-RU" b="1" dirty="0" smtClean="0"/>
              <a:t> до </a:t>
            </a:r>
            <a:r>
              <a:rPr lang="ru-RU" b="1" dirty="0" err="1" smtClean="0"/>
              <a:t>участі</a:t>
            </a:r>
            <a:r>
              <a:rPr lang="ru-RU" b="1" dirty="0" smtClean="0"/>
              <a:t> у </a:t>
            </a:r>
            <a:r>
              <a:rPr lang="ru-RU" b="1" dirty="0" err="1" smtClean="0"/>
              <a:t>проекті</a:t>
            </a:r>
            <a:r>
              <a:rPr lang="ru-RU" b="1" dirty="0" smtClean="0"/>
              <a:t>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95814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7760"/>
            <a:ext cx="8229600" cy="1399032"/>
          </a:xfrm>
        </p:spPr>
        <p:txBody>
          <a:bodyPr/>
          <a:lstStyle/>
          <a:p>
            <a:r>
              <a:rPr lang="ru-RU" b="1" dirty="0" err="1" smtClean="0"/>
              <a:t>Пошук</a:t>
            </a:r>
            <a:r>
              <a:rPr lang="ru-RU" b="1" dirty="0" smtClean="0"/>
              <a:t> </a:t>
            </a:r>
            <a:r>
              <a:rPr lang="ru-RU" b="1" dirty="0" err="1" smtClean="0"/>
              <a:t>потенцыйного</a:t>
            </a:r>
            <a:r>
              <a:rPr lang="ru-RU" b="1" dirty="0" smtClean="0"/>
              <a:t> донора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77" t="35395" r="22549" b="11057"/>
          <a:stretch/>
        </p:blipFill>
        <p:spPr>
          <a:xfrm>
            <a:off x="424284" y="1556792"/>
            <a:ext cx="832962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48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Основн</a:t>
            </a:r>
            <a:r>
              <a:rPr lang="uk-UA" b="1" dirty="0" smtClean="0"/>
              <a:t>і характеристики донора, на які варто звернути увагу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напрямки </a:t>
            </a:r>
            <a:r>
              <a:rPr lang="ru-RU" dirty="0" err="1"/>
              <a:t>фінансування</a:t>
            </a:r>
            <a:r>
              <a:rPr lang="ru-RU" dirty="0"/>
              <a:t> –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загальні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;</a:t>
            </a:r>
          </a:p>
          <a:p>
            <a:r>
              <a:rPr lang="ru-RU" dirty="0" err="1" smtClean="0"/>
              <a:t>географія</a:t>
            </a:r>
            <a:r>
              <a:rPr lang="ru-RU" dirty="0" smtClean="0"/>
              <a:t> </a:t>
            </a:r>
            <a:r>
              <a:rPr lang="ru-RU" dirty="0" err="1"/>
              <a:t>інтересів</a:t>
            </a:r>
            <a:r>
              <a:rPr lang="ru-RU" dirty="0"/>
              <a:t> – </a:t>
            </a:r>
            <a:r>
              <a:rPr lang="ru-RU" dirty="0" err="1"/>
              <a:t>регіони</a:t>
            </a:r>
            <a:r>
              <a:rPr lang="ru-RU" dirty="0"/>
              <a:t>, в </a:t>
            </a:r>
            <a:r>
              <a:rPr lang="ru-RU" dirty="0" err="1"/>
              <a:t>яких</a:t>
            </a:r>
            <a:r>
              <a:rPr lang="ru-RU" dirty="0"/>
              <a:t> донор </a:t>
            </a:r>
            <a:r>
              <a:rPr lang="ru-RU" dirty="0" err="1"/>
              <a:t>фінансує</a:t>
            </a:r>
            <a:r>
              <a:rPr lang="ru-RU" dirty="0"/>
              <a:t> </a:t>
            </a:r>
            <a:r>
              <a:rPr lang="ru-RU" dirty="0" err="1"/>
              <a:t>певні</a:t>
            </a:r>
            <a:r>
              <a:rPr lang="ru-RU" dirty="0"/>
              <a:t> </a:t>
            </a:r>
            <a:r>
              <a:rPr lang="ru-RU" dirty="0" err="1"/>
              <a:t>ініціативи</a:t>
            </a:r>
            <a:r>
              <a:rPr lang="ru-RU" dirty="0"/>
              <a:t>;</a:t>
            </a:r>
          </a:p>
          <a:p>
            <a:r>
              <a:rPr lang="ru-RU" dirty="0" smtClean="0"/>
              <a:t>тип </a:t>
            </a:r>
            <a:r>
              <a:rPr lang="ru-RU" dirty="0" err="1"/>
              <a:t>одержувачів</a:t>
            </a:r>
            <a:r>
              <a:rPr lang="ru-RU" dirty="0"/>
              <a:t> </a:t>
            </a:r>
            <a:r>
              <a:rPr lang="ru-RU" dirty="0" err="1" smtClean="0"/>
              <a:t>грантів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пріоритети</a:t>
            </a:r>
            <a:r>
              <a:rPr lang="ru-RU" dirty="0" smtClean="0"/>
              <a:t> </a:t>
            </a:r>
            <a:r>
              <a:rPr lang="ru-RU" dirty="0"/>
              <a:t>конкурсу;</a:t>
            </a:r>
          </a:p>
          <a:p>
            <a:r>
              <a:rPr lang="ru-RU" dirty="0" err="1" smtClean="0"/>
              <a:t>періодичність</a:t>
            </a:r>
            <a:r>
              <a:rPr lang="ru-RU" dirty="0" smtClean="0"/>
              <a:t> </a:t>
            </a:r>
            <a:r>
              <a:rPr lang="ru-RU" dirty="0"/>
              <a:t>конкурсу;</a:t>
            </a:r>
          </a:p>
          <a:p>
            <a:r>
              <a:rPr lang="ru-RU" dirty="0" err="1" smtClean="0"/>
              <a:t>необхідність</a:t>
            </a:r>
            <a:r>
              <a:rPr lang="ru-RU" dirty="0" smtClean="0"/>
              <a:t> </a:t>
            </a:r>
            <a:r>
              <a:rPr lang="ru-RU" dirty="0" err="1"/>
              <a:t>співфінансування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6817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Інформаційні джерела </a:t>
            </a:r>
            <a:r>
              <a:rPr lang="uk-UA" b="1" dirty="0" err="1" smtClean="0"/>
              <a:t>грандрайтингу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Офіційні сайти донорських організацій;</a:t>
            </a:r>
          </a:p>
          <a:p>
            <a:r>
              <a:rPr lang="uk-UA" dirty="0" smtClean="0"/>
              <a:t>Сервісні організації.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501008"/>
            <a:ext cx="3629769" cy="30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01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Початок </a:t>
            </a:r>
            <a:r>
              <a:rPr lang="ru-RU" b="1" dirty="0" err="1"/>
              <a:t>роботи</a:t>
            </a:r>
            <a:r>
              <a:rPr lang="ru-RU" b="1" dirty="0"/>
              <a:t> над проектною </a:t>
            </a:r>
            <a:r>
              <a:rPr lang="ru-RU" b="1" dirty="0" err="1"/>
              <a:t>заявкою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3" r="13448"/>
          <a:stretch/>
        </p:blipFill>
        <p:spPr bwMode="auto">
          <a:xfrm>
            <a:off x="395536" y="1793611"/>
            <a:ext cx="8345344" cy="488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814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78312"/>
            <a:ext cx="3819364" cy="1399032"/>
          </a:xfrm>
        </p:spPr>
        <p:txBody>
          <a:bodyPr/>
          <a:lstStyle/>
          <a:p>
            <a:r>
              <a:rPr lang="ru-RU" b="1" dirty="0" err="1"/>
              <a:t>Титульний</a:t>
            </a:r>
            <a:r>
              <a:rPr lang="ru-RU" b="1" dirty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err="1" smtClean="0"/>
              <a:t>аркуш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12" y="317376"/>
            <a:ext cx="4191361" cy="591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52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399032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Назва</a:t>
            </a:r>
            <a:r>
              <a:rPr lang="ru-RU" b="1" dirty="0" smtClean="0"/>
              <a:t> проекту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72000"/>
          </a:xfrm>
        </p:spPr>
        <p:txBody>
          <a:bodyPr/>
          <a:lstStyle/>
          <a:p>
            <a:r>
              <a:rPr lang="ru-RU" dirty="0" err="1"/>
              <a:t>має</a:t>
            </a:r>
            <a:r>
              <a:rPr lang="ru-RU" dirty="0"/>
              <a:t> бути короткою (не </a:t>
            </a:r>
            <a:r>
              <a:rPr lang="ru-RU" dirty="0" err="1"/>
              <a:t>більше</a:t>
            </a:r>
            <a:r>
              <a:rPr lang="ru-RU" dirty="0"/>
              <a:t> 10 </a:t>
            </a:r>
            <a:r>
              <a:rPr lang="ru-RU" dirty="0" err="1"/>
              <a:t>слів</a:t>
            </a:r>
            <a:r>
              <a:rPr lang="ru-RU" dirty="0"/>
              <a:t>), </a:t>
            </a:r>
            <a:r>
              <a:rPr lang="ru-RU" dirty="0" err="1"/>
              <a:t>передавати</a:t>
            </a:r>
            <a:r>
              <a:rPr lang="ru-RU" dirty="0"/>
              <a:t> </a:t>
            </a:r>
            <a:r>
              <a:rPr lang="ru-RU" dirty="0" err="1"/>
              <a:t>головну</a:t>
            </a:r>
            <a:r>
              <a:rPr lang="ru-RU" dirty="0"/>
              <a:t> </a:t>
            </a:r>
            <a:r>
              <a:rPr lang="ru-RU" dirty="0" err="1"/>
              <a:t>ідею</a:t>
            </a:r>
            <a:r>
              <a:rPr lang="ru-RU" dirty="0"/>
              <a:t> проекту і бути «</a:t>
            </a:r>
            <a:r>
              <a:rPr lang="ru-RU" dirty="0" err="1"/>
              <a:t>помітною</a:t>
            </a:r>
            <a:r>
              <a:rPr lang="ru-RU" dirty="0"/>
              <a:t>»,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відразу</a:t>
            </a:r>
            <a:r>
              <a:rPr lang="ru-RU" dirty="0"/>
              <a:t> </a:t>
            </a:r>
            <a:r>
              <a:rPr lang="ru-RU" dirty="0" err="1"/>
              <a:t>привернути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62454"/>
            <a:ext cx="2365995" cy="347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4149080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Діти</a:t>
            </a:r>
            <a:r>
              <a:rPr lang="ru-RU" b="1" dirty="0" smtClean="0"/>
              <a:t> </a:t>
            </a:r>
            <a:r>
              <a:rPr lang="ru-RU" b="1" dirty="0" err="1" smtClean="0"/>
              <a:t>вулиці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47971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Діти</a:t>
            </a:r>
            <a:r>
              <a:rPr lang="ru-RU" b="1" dirty="0"/>
              <a:t> </a:t>
            </a:r>
            <a:r>
              <a:rPr lang="ru-RU" b="1" dirty="0" err="1"/>
              <a:t>вулиці</a:t>
            </a:r>
            <a:r>
              <a:rPr lang="ru-RU" b="1" dirty="0"/>
              <a:t>. </a:t>
            </a:r>
            <a:r>
              <a:rPr lang="ru-RU" b="1" dirty="0" err="1"/>
              <a:t>Апробація</a:t>
            </a:r>
            <a:r>
              <a:rPr lang="ru-RU" b="1" dirty="0"/>
              <a:t> </a:t>
            </a:r>
            <a:r>
              <a:rPr lang="ru-RU" b="1" dirty="0" err="1"/>
              <a:t>нових</a:t>
            </a:r>
            <a:r>
              <a:rPr lang="ru-RU" b="1" dirty="0"/>
              <a:t> методик </a:t>
            </a:r>
            <a:r>
              <a:rPr lang="ru-RU" b="1" dirty="0" err="1"/>
              <a:t>соціалізації</a:t>
            </a:r>
            <a:r>
              <a:rPr lang="ru-RU" b="1" dirty="0"/>
              <a:t> </a:t>
            </a:r>
            <a:r>
              <a:rPr lang="ru-RU" b="1" dirty="0" err="1"/>
              <a:t>бездоглядних</a:t>
            </a:r>
            <a:r>
              <a:rPr lang="ru-RU" b="1" dirty="0"/>
              <a:t> </a:t>
            </a:r>
            <a:r>
              <a:rPr lang="ru-RU" b="1" dirty="0" err="1"/>
              <a:t>підлітків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1579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Організація-заявник</a:t>
            </a:r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/>
              <a:t>організації</a:t>
            </a:r>
            <a:r>
              <a:rPr lang="ru-RU" dirty="0"/>
              <a:t>, яка </a:t>
            </a:r>
            <a:r>
              <a:rPr lang="ru-RU" dirty="0" err="1"/>
              <a:t>виконує</a:t>
            </a:r>
            <a:r>
              <a:rPr lang="ru-RU" dirty="0"/>
              <a:t> проект, </a:t>
            </a:r>
            <a:r>
              <a:rPr lang="ru-RU" dirty="0" err="1"/>
              <a:t>її</a:t>
            </a:r>
            <a:r>
              <a:rPr lang="ru-RU" dirty="0"/>
              <a:t> адреса, телефон, факс і номер </a:t>
            </a:r>
            <a:r>
              <a:rPr lang="ru-RU" dirty="0" err="1"/>
              <a:t>розрахункового</a:t>
            </a:r>
            <a:r>
              <a:rPr lang="ru-RU" dirty="0"/>
              <a:t> </a:t>
            </a:r>
            <a:r>
              <a:rPr lang="ru-RU" dirty="0" err="1"/>
              <a:t>рахунку</a:t>
            </a:r>
            <a:r>
              <a:rPr lang="ru-RU" dirty="0"/>
              <a:t>. </a:t>
            </a:r>
            <a:endParaRPr lang="ru-RU" dirty="0" smtClean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/>
              <a:t>організація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сайт,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офіційну</a:t>
            </a:r>
            <a:r>
              <a:rPr lang="ru-RU" dirty="0"/>
              <a:t> </a:t>
            </a:r>
            <a:r>
              <a:rPr lang="ru-RU" dirty="0" err="1"/>
              <a:t>сторінку</a:t>
            </a:r>
            <a:r>
              <a:rPr lang="ru-RU" dirty="0"/>
              <a:t> в </a:t>
            </a:r>
            <a:r>
              <a:rPr lang="ru-RU" dirty="0" err="1"/>
              <a:t>соціальних</a:t>
            </a:r>
            <a:r>
              <a:rPr lang="ru-RU" dirty="0"/>
              <a:t> мережах — </a:t>
            </a:r>
            <a:r>
              <a:rPr lang="ru-RU" dirty="0" err="1"/>
              <a:t>вкажіть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. 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66735"/>
            <a:ext cx="2843807" cy="176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548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Організацїї-партнери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72000"/>
          </a:xfrm>
        </p:spPr>
        <p:txBody>
          <a:bodyPr/>
          <a:lstStyle/>
          <a:p>
            <a:pPr marL="64008" indent="0">
              <a:buNone/>
            </a:pPr>
            <a:r>
              <a:rPr lang="ru-RU" b="1" dirty="0" err="1"/>
              <a:t>Д</a:t>
            </a:r>
            <a:r>
              <a:rPr lang="ru-RU" b="1" dirty="0" err="1" smtClean="0"/>
              <a:t>ержавні</a:t>
            </a:r>
            <a:r>
              <a:rPr lang="ru-RU" b="1" dirty="0"/>
              <a:t>, </a:t>
            </a:r>
            <a:r>
              <a:rPr lang="ru-RU" b="1" dirty="0" err="1"/>
              <a:t>комунальні</a:t>
            </a:r>
            <a:r>
              <a:rPr lang="ru-RU" b="1" dirty="0"/>
              <a:t> установи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неурядові</a:t>
            </a:r>
            <a:r>
              <a:rPr lang="ru-RU" b="1" dirty="0"/>
              <a:t> </a:t>
            </a:r>
            <a:r>
              <a:rPr lang="ru-RU" b="1" dirty="0" err="1"/>
              <a:t>організації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братимуть</a:t>
            </a:r>
            <a:r>
              <a:rPr lang="ru-RU" b="1" dirty="0"/>
              <a:t> участь у </a:t>
            </a:r>
            <a:r>
              <a:rPr lang="ru-RU" b="1" dirty="0" err="1"/>
              <a:t>виконанні</a:t>
            </a:r>
            <a:r>
              <a:rPr lang="ru-RU" b="1" dirty="0"/>
              <a:t> проекту,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повне</a:t>
            </a:r>
            <a:r>
              <a:rPr lang="ru-RU" b="1" dirty="0"/>
              <a:t> </a:t>
            </a:r>
            <a:r>
              <a:rPr lang="ru-RU" b="1" dirty="0" err="1"/>
              <a:t>найменування</a:t>
            </a:r>
            <a:r>
              <a:rPr lang="ru-RU" b="1" dirty="0"/>
              <a:t> та </a:t>
            </a:r>
            <a:r>
              <a:rPr lang="ru-RU" b="1" dirty="0" err="1"/>
              <a:t>адреси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20482" name="Picture 2" descr="Картинки по запросу партнер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33916"/>
            <a:ext cx="5184576" cy="29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71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45838"/>
          </a:xfrm>
        </p:spPr>
        <p:txBody>
          <a:bodyPr/>
          <a:lstStyle/>
          <a:p>
            <a:r>
              <a:rPr lang="ru-RU" b="1" dirty="0" err="1" smtClean="0"/>
              <a:t>Керівник</a:t>
            </a:r>
            <a:r>
              <a:rPr lang="ru-RU" b="1" dirty="0" smtClean="0"/>
              <a:t> </a:t>
            </a:r>
            <a:r>
              <a:rPr lang="ru-RU" b="1" dirty="0"/>
              <a:t>проекту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72000"/>
          </a:xfrm>
        </p:spPr>
        <p:txBody>
          <a:bodyPr/>
          <a:lstStyle/>
          <a:p>
            <a:pPr marL="64008" indent="0">
              <a:buNone/>
            </a:pPr>
            <a:r>
              <a:rPr lang="ru-RU" b="1" dirty="0" err="1" smtClean="0"/>
              <a:t>вказується</a:t>
            </a:r>
            <a:r>
              <a:rPr lang="ru-RU" b="1" dirty="0" smtClean="0"/>
              <a:t> </a:t>
            </a:r>
            <a:r>
              <a:rPr lang="ru-RU" b="1" dirty="0"/>
              <a:t>ПІБ, </a:t>
            </a:r>
            <a:r>
              <a:rPr lang="ru-RU" b="1" dirty="0" err="1"/>
              <a:t>звання</a:t>
            </a:r>
            <a:r>
              <a:rPr lang="ru-RU" b="1" dirty="0"/>
              <a:t>, посада в </a:t>
            </a:r>
            <a:r>
              <a:rPr lang="ru-RU" b="1" dirty="0" err="1"/>
              <a:t>організації</a:t>
            </a:r>
            <a:r>
              <a:rPr lang="ru-RU" b="1" dirty="0"/>
              <a:t>, адреса, </a:t>
            </a:r>
            <a:r>
              <a:rPr lang="ru-RU" b="1" dirty="0" err="1"/>
              <a:t>телефони</a:t>
            </a:r>
            <a:r>
              <a:rPr lang="ru-RU" b="1" dirty="0"/>
              <a:t>, номер факсу, адреса </a:t>
            </a:r>
            <a:r>
              <a:rPr lang="ru-RU" b="1" dirty="0" err="1"/>
              <a:t>електронної</a:t>
            </a:r>
            <a:r>
              <a:rPr lang="ru-RU" b="1" dirty="0"/>
              <a:t> </a:t>
            </a:r>
            <a:r>
              <a:rPr lang="ru-RU" b="1" dirty="0" err="1"/>
              <a:t>пошти</a:t>
            </a:r>
            <a:r>
              <a:rPr lang="ru-RU" b="1" dirty="0"/>
              <a:t> та </a:t>
            </a:r>
            <a:r>
              <a:rPr lang="ru-RU" b="1" dirty="0" err="1"/>
              <a:t>ін</a:t>
            </a:r>
            <a:r>
              <a:rPr lang="ru-RU" b="1" dirty="0"/>
              <a:t>.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841" y="3284985"/>
            <a:ext cx="5047409" cy="334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913" y="5120009"/>
            <a:ext cx="2896651" cy="173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194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8229600" cy="139903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Грант – </a:t>
            </a:r>
            <a:r>
              <a:rPr lang="ru-RU" b="1" dirty="0" err="1">
                <a:solidFill>
                  <a:schemeClr val="tx1"/>
                </a:solidFill>
              </a:rPr>
              <a:t>це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безповоротні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кошти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які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присуджуються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організаціям</a:t>
            </a:r>
            <a:r>
              <a:rPr lang="ru-RU" b="1" dirty="0">
                <a:solidFill>
                  <a:schemeClr val="tx1"/>
                </a:solidFill>
              </a:rPr>
              <a:t> та особам для </a:t>
            </a:r>
            <a:r>
              <a:rPr lang="ru-RU" b="1" dirty="0" err="1">
                <a:solidFill>
                  <a:schemeClr val="tx1"/>
                </a:solidFill>
              </a:rPr>
              <a:t>здійснення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діяльності</a:t>
            </a:r>
            <a:r>
              <a:rPr lang="ru-RU" b="1" dirty="0">
                <a:solidFill>
                  <a:schemeClr val="tx1"/>
                </a:solidFill>
              </a:rPr>
              <a:t>, яка є </a:t>
            </a:r>
            <a:r>
              <a:rPr lang="ru-RU" b="1" dirty="0" err="1">
                <a:solidFill>
                  <a:schemeClr val="tx1"/>
                </a:solidFill>
              </a:rPr>
              <a:t>неприбутковою</a:t>
            </a:r>
            <a:r>
              <a:rPr lang="ru-RU" b="1" dirty="0">
                <a:solidFill>
                  <a:schemeClr val="tx1"/>
                </a:solidFill>
              </a:rPr>
              <a:t> та прописана у </a:t>
            </a:r>
            <a:r>
              <a:rPr lang="ru-RU" b="1" dirty="0" err="1">
                <a:solidFill>
                  <a:schemeClr val="tx1"/>
                </a:solidFill>
              </a:rPr>
              <a:t>пропозиції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затвердженій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грантонадавачем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5"/>
          <a:stretch/>
        </p:blipFill>
        <p:spPr bwMode="auto">
          <a:xfrm>
            <a:off x="5544081" y="4149080"/>
            <a:ext cx="3324811" cy="246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542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901822"/>
          </a:xfrm>
        </p:spPr>
        <p:txBody>
          <a:bodyPr/>
          <a:lstStyle/>
          <a:p>
            <a:r>
              <a:rPr lang="ru-RU" b="1" dirty="0" err="1" smtClean="0"/>
              <a:t>Керівник</a:t>
            </a:r>
            <a:r>
              <a:rPr lang="ru-RU" b="1" dirty="0" smtClean="0"/>
              <a:t> </a:t>
            </a:r>
            <a:r>
              <a:rPr lang="ru-RU" b="1" dirty="0" err="1"/>
              <a:t>організації</a:t>
            </a:r>
            <a:r>
              <a:rPr lang="ru-RU" b="1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56895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622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94976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Географія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72000"/>
          </a:xfrm>
        </p:spPr>
        <p:txBody>
          <a:bodyPr/>
          <a:lstStyle/>
          <a:p>
            <a:r>
              <a:rPr lang="ru-RU" dirty="0" err="1"/>
              <a:t>вказується</a:t>
            </a:r>
            <a:r>
              <a:rPr lang="ru-RU" dirty="0"/>
              <a:t> </a:t>
            </a:r>
            <a:r>
              <a:rPr lang="ru-RU" dirty="0" err="1"/>
              <a:t>територія</a:t>
            </a:r>
            <a:r>
              <a:rPr lang="ru-RU" dirty="0"/>
              <a:t>, де буде </a:t>
            </a:r>
            <a:r>
              <a:rPr lang="ru-RU" dirty="0" err="1"/>
              <a:t>здійснюватися</a:t>
            </a:r>
            <a:r>
              <a:rPr lang="ru-RU" dirty="0"/>
              <a:t> </a:t>
            </a:r>
            <a:r>
              <a:rPr lang="ru-RU" dirty="0" err="1"/>
              <a:t>реалізація</a:t>
            </a:r>
            <a:r>
              <a:rPr lang="ru-RU" dirty="0"/>
              <a:t> проекту: село, селище, </a:t>
            </a:r>
            <a:r>
              <a:rPr lang="ru-RU" dirty="0" err="1"/>
              <a:t>місто</a:t>
            </a:r>
            <a:r>
              <a:rPr lang="ru-RU" dirty="0"/>
              <a:t>, район, область, </a:t>
            </a:r>
            <a:r>
              <a:rPr lang="ru-RU" dirty="0" err="1"/>
              <a:t>кілька</a:t>
            </a:r>
            <a:r>
              <a:rPr lang="ru-RU" dirty="0"/>
              <a:t> областей і т. д.</a:t>
            </a:r>
          </a:p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71755"/>
            <a:ext cx="3945632" cy="315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98097"/>
            <a:ext cx="4464496" cy="251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920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17846"/>
          </a:xfrm>
        </p:spPr>
        <p:txBody>
          <a:bodyPr/>
          <a:lstStyle/>
          <a:p>
            <a:r>
              <a:rPr lang="ru-RU" b="1" dirty="0" smtClean="0"/>
              <a:t>Строк </a:t>
            </a:r>
            <a:r>
              <a:rPr lang="ru-RU" b="1" dirty="0" err="1"/>
              <a:t>виконання</a:t>
            </a:r>
            <a:r>
              <a:rPr lang="ru-RU" b="1" dirty="0"/>
              <a:t> проекту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72000"/>
          </a:xfrm>
        </p:spPr>
        <p:txBody>
          <a:bodyPr/>
          <a:lstStyle/>
          <a:p>
            <a:pPr marL="64008" indent="0">
              <a:buNone/>
            </a:pPr>
            <a:r>
              <a:rPr lang="ru-RU" b="1" dirty="0" err="1" smtClean="0"/>
              <a:t>Обчислюється</a:t>
            </a:r>
            <a:r>
              <a:rPr lang="ru-RU" b="1" dirty="0" smtClean="0"/>
              <a:t> </a:t>
            </a:r>
            <a:r>
              <a:rPr lang="ru-RU" b="1" dirty="0"/>
              <a:t>в </a:t>
            </a:r>
            <a:r>
              <a:rPr lang="ru-RU" b="1" dirty="0" err="1"/>
              <a:t>місяцях</a:t>
            </a:r>
            <a:r>
              <a:rPr lang="ru-RU" b="1" dirty="0"/>
              <a:t> і </a:t>
            </a:r>
            <a:r>
              <a:rPr lang="ru-RU" b="1" dirty="0" err="1"/>
              <a:t>зазвичай</a:t>
            </a:r>
            <a:r>
              <a:rPr lang="ru-RU" b="1" dirty="0"/>
              <a:t> </a:t>
            </a:r>
            <a:r>
              <a:rPr lang="ru-RU" b="1" dirty="0" err="1"/>
              <a:t>займає</a:t>
            </a:r>
            <a:r>
              <a:rPr lang="ru-RU" b="1" dirty="0"/>
              <a:t> не </a:t>
            </a:r>
            <a:r>
              <a:rPr lang="ru-RU" b="1" dirty="0" err="1"/>
              <a:t>більш</a:t>
            </a:r>
            <a:r>
              <a:rPr lang="ru-RU" b="1" dirty="0"/>
              <a:t> одного року.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71128"/>
            <a:ext cx="6449144" cy="403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592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/>
          <a:lstStyle/>
          <a:p>
            <a:r>
              <a:rPr lang="ru-RU" b="1" dirty="0" err="1" smtClean="0"/>
              <a:t>Вартість</a:t>
            </a:r>
            <a:r>
              <a:rPr lang="ru-RU" b="1" dirty="0" smtClean="0"/>
              <a:t> </a:t>
            </a:r>
            <a:r>
              <a:rPr lang="ru-RU" b="1" dirty="0"/>
              <a:t>проекту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тут </a:t>
            </a:r>
            <a:r>
              <a:rPr lang="ru-RU" dirty="0" err="1"/>
              <a:t>вказується</a:t>
            </a:r>
            <a:r>
              <a:rPr lang="ru-RU" dirty="0"/>
              <a:t> </a:t>
            </a:r>
            <a:r>
              <a:rPr lang="ru-RU" dirty="0" err="1"/>
              <a:t>необхідний</a:t>
            </a:r>
            <a:r>
              <a:rPr lang="ru-RU" dirty="0"/>
              <a:t> </a:t>
            </a:r>
            <a:r>
              <a:rPr lang="ru-RU" dirty="0" err="1"/>
              <a:t>обсяг</a:t>
            </a:r>
            <a:r>
              <a:rPr lang="ru-RU" dirty="0"/>
              <a:t> </a:t>
            </a:r>
            <a:r>
              <a:rPr lang="ru-RU" dirty="0" err="1"/>
              <a:t>фінансування</a:t>
            </a:r>
            <a:r>
              <a:rPr lang="ru-RU" dirty="0"/>
              <a:t> на весь строк </a:t>
            </a:r>
            <a:r>
              <a:rPr lang="ru-RU" dirty="0" err="1"/>
              <a:t>або</a:t>
            </a:r>
            <a:r>
              <a:rPr lang="ru-RU" dirty="0"/>
              <a:t> на перший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проекту (в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валюті</a:t>
            </a:r>
            <a:r>
              <a:rPr lang="ru-RU" dirty="0"/>
              <a:t> </a:t>
            </a:r>
            <a:r>
              <a:rPr lang="ru-RU" dirty="0" err="1"/>
              <a:t>складати</a:t>
            </a:r>
            <a:r>
              <a:rPr lang="ru-RU" dirty="0"/>
              <a:t> бюджет </a:t>
            </a:r>
            <a:r>
              <a:rPr lang="ru-RU" dirty="0" err="1"/>
              <a:t>звичайно</a:t>
            </a:r>
            <a:r>
              <a:rPr lang="ru-RU" dirty="0"/>
              <a:t> </a:t>
            </a:r>
            <a:r>
              <a:rPr lang="ru-RU" dirty="0" err="1"/>
              <a:t>вказує</a:t>
            </a:r>
            <a:r>
              <a:rPr lang="ru-RU" dirty="0"/>
              <a:t> донор). </a:t>
            </a:r>
            <a:endParaRPr lang="ru-RU" dirty="0" smtClean="0"/>
          </a:p>
          <a:p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/>
              <a:t>того,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вказати</a:t>
            </a:r>
            <a:r>
              <a:rPr lang="ru-RU" dirty="0"/>
              <a:t> </a:t>
            </a:r>
            <a:r>
              <a:rPr lang="ru-RU" dirty="0" err="1"/>
              <a:t>повну</a:t>
            </a:r>
            <a:r>
              <a:rPr lang="ru-RU" dirty="0"/>
              <a:t> </a:t>
            </a:r>
            <a:r>
              <a:rPr lang="ru-RU" dirty="0" err="1"/>
              <a:t>вартість</a:t>
            </a:r>
            <a:r>
              <a:rPr lang="ru-RU" dirty="0"/>
              <a:t> проекту (</a:t>
            </a:r>
            <a:r>
              <a:rPr lang="ru-RU" dirty="0" err="1"/>
              <a:t>включаючи</a:t>
            </a:r>
            <a:r>
              <a:rPr lang="ru-RU" dirty="0"/>
              <a:t> ваш </a:t>
            </a:r>
            <a:r>
              <a:rPr lang="ru-RU" dirty="0" err="1"/>
              <a:t>власний</a:t>
            </a:r>
            <a:r>
              <a:rPr lang="ru-RU" dirty="0"/>
              <a:t> </a:t>
            </a:r>
            <a:r>
              <a:rPr lang="ru-RU" dirty="0" err="1"/>
              <a:t>внесок</a:t>
            </a:r>
            <a:r>
              <a:rPr lang="ru-RU" dirty="0"/>
              <a:t> і </a:t>
            </a:r>
            <a:r>
              <a:rPr lang="ru-RU" dirty="0" err="1"/>
              <a:t>кошти</a:t>
            </a:r>
            <a:r>
              <a:rPr lang="ru-RU" dirty="0"/>
              <a:t>, </a:t>
            </a:r>
            <a:r>
              <a:rPr lang="ru-RU" dirty="0" err="1"/>
              <a:t>отримані</a:t>
            </a:r>
            <a:r>
              <a:rPr lang="ru-RU" dirty="0"/>
              <a:t> з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, не за- </a:t>
            </a:r>
            <a:r>
              <a:rPr lang="ru-RU" dirty="0" err="1"/>
              <a:t>боронених</a:t>
            </a:r>
            <a:r>
              <a:rPr lang="ru-RU" dirty="0"/>
              <a:t> </a:t>
            </a:r>
            <a:r>
              <a:rPr lang="ru-RU" dirty="0" err="1"/>
              <a:t>законодавством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).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74" y="5299316"/>
            <a:ext cx="2713906" cy="152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385" y="5880120"/>
            <a:ext cx="1680989" cy="94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456308" y="5551005"/>
            <a:ext cx="2257053" cy="126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0" y="5880120"/>
            <a:ext cx="1752578" cy="98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5570"/>
            <a:ext cx="1320949" cy="74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874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399032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Анотація</a:t>
            </a:r>
            <a:r>
              <a:rPr lang="ru-RU" b="1" dirty="0"/>
              <a:t> — короткий </a:t>
            </a:r>
            <a:r>
              <a:rPr lang="ru-RU" b="1" dirty="0" err="1"/>
              <a:t>виклад</a:t>
            </a:r>
            <a:r>
              <a:rPr lang="ru-RU" b="1" dirty="0"/>
              <a:t> </a:t>
            </a:r>
            <a:r>
              <a:rPr lang="ru-RU" b="1" dirty="0" err="1"/>
              <a:t>основної</a:t>
            </a:r>
            <a:r>
              <a:rPr lang="ru-RU" b="1" dirty="0"/>
              <a:t> </a:t>
            </a:r>
            <a:r>
              <a:rPr lang="ru-RU" b="1" dirty="0" err="1"/>
              <a:t>суті</a:t>
            </a:r>
            <a:r>
              <a:rPr lang="ru-RU" b="1" dirty="0"/>
              <a:t> проекту.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823" y="1628800"/>
            <a:ext cx="8229600" cy="4968552"/>
          </a:xfrm>
        </p:spPr>
        <p:txBody>
          <a:bodyPr>
            <a:normAutofit lnSpcReduction="10000"/>
          </a:bodyPr>
          <a:lstStyle/>
          <a:p>
            <a:pPr marL="64008" indent="0">
              <a:buNone/>
            </a:pPr>
            <a:r>
              <a:rPr lang="ru-RU" dirty="0" err="1"/>
              <a:t>Рекомендований</a:t>
            </a:r>
            <a:r>
              <a:rPr lang="ru-RU" dirty="0"/>
              <a:t> </a:t>
            </a:r>
            <a:r>
              <a:rPr lang="ru-RU" dirty="0" err="1"/>
              <a:t>обсяг</a:t>
            </a:r>
            <a:r>
              <a:rPr lang="ru-RU" dirty="0"/>
              <a:t>:</a:t>
            </a:r>
          </a:p>
          <a:p>
            <a:r>
              <a:rPr lang="ru-RU" dirty="0"/>
              <a:t>• для </a:t>
            </a:r>
            <a:r>
              <a:rPr lang="ru-RU" dirty="0" err="1"/>
              <a:t>скороченої</a:t>
            </a:r>
            <a:r>
              <a:rPr lang="ru-RU" dirty="0"/>
              <a:t> заявки (</a:t>
            </a:r>
            <a:r>
              <a:rPr lang="ru-RU" dirty="0" err="1"/>
              <a:t>концепції</a:t>
            </a:r>
            <a:r>
              <a:rPr lang="ru-RU" dirty="0"/>
              <a:t> проекту) — 1 абзац (3–10 </a:t>
            </a:r>
            <a:r>
              <a:rPr lang="ru-RU" dirty="0" err="1"/>
              <a:t>рядків</a:t>
            </a:r>
            <a:r>
              <a:rPr lang="ru-RU" dirty="0"/>
              <a:t>);</a:t>
            </a:r>
          </a:p>
          <a:p>
            <a:r>
              <a:rPr lang="ru-RU" dirty="0"/>
              <a:t>• для </a:t>
            </a:r>
            <a:r>
              <a:rPr lang="ru-RU" dirty="0" err="1"/>
              <a:t>повної</a:t>
            </a:r>
            <a:r>
              <a:rPr lang="ru-RU" dirty="0"/>
              <a:t> заявки — 1 </a:t>
            </a:r>
            <a:r>
              <a:rPr lang="ru-RU" dirty="0" err="1"/>
              <a:t>сторінка</a:t>
            </a:r>
            <a:r>
              <a:rPr lang="ru-RU" dirty="0"/>
              <a:t> (200–300 </a:t>
            </a:r>
            <a:r>
              <a:rPr lang="ru-RU" dirty="0" err="1"/>
              <a:t>слів</a:t>
            </a:r>
            <a:r>
              <a:rPr lang="ru-RU" dirty="0" smtClean="0"/>
              <a:t>).</a:t>
            </a:r>
          </a:p>
          <a:p>
            <a:pPr marL="64008" indent="0">
              <a:buNone/>
            </a:pPr>
            <a:endParaRPr lang="uk-UA" dirty="0" smtClean="0"/>
          </a:p>
          <a:p>
            <a:pPr marL="64008" indent="0">
              <a:buNone/>
            </a:pPr>
            <a:r>
              <a:rPr lang="ru-RU" dirty="0" err="1" smtClean="0"/>
              <a:t>Анотація</a:t>
            </a:r>
            <a:r>
              <a:rPr lang="ru-RU" dirty="0" smtClean="0"/>
              <a:t> </a:t>
            </a:r>
            <a:r>
              <a:rPr lang="ru-RU" dirty="0"/>
              <a:t>— </a:t>
            </a:r>
            <a:r>
              <a:rPr lang="ru-RU" dirty="0" err="1"/>
              <a:t>це</a:t>
            </a:r>
            <a:r>
              <a:rPr lang="ru-RU" dirty="0"/>
              <a:t> шанс </a:t>
            </a:r>
            <a:endParaRPr lang="ru-RU" dirty="0" smtClean="0"/>
          </a:p>
          <a:p>
            <a:pPr marL="64008" indent="0">
              <a:buNone/>
            </a:pPr>
            <a:r>
              <a:rPr lang="ru-RU" dirty="0" err="1" smtClean="0"/>
              <a:t>переконати</a:t>
            </a:r>
            <a:r>
              <a:rPr lang="ru-RU" dirty="0" smtClean="0"/>
              <a:t> </a:t>
            </a:r>
            <a:r>
              <a:rPr lang="ru-RU" dirty="0"/>
              <a:t>донора у </a:t>
            </a:r>
            <a:endParaRPr lang="ru-RU" dirty="0" smtClean="0"/>
          </a:p>
          <a:p>
            <a:pPr marL="64008" indent="0">
              <a:buNone/>
            </a:pPr>
            <a:r>
              <a:rPr lang="ru-RU" dirty="0" err="1" smtClean="0"/>
              <a:t>вагомості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привабливості</a:t>
            </a:r>
            <a:r>
              <a:rPr lang="ru-RU" dirty="0"/>
              <a:t> </a:t>
            </a:r>
            <a:endParaRPr lang="ru-RU" dirty="0" smtClean="0"/>
          </a:p>
          <a:p>
            <a:pPr marL="64008" indent="0">
              <a:buNone/>
            </a:pPr>
            <a:r>
              <a:rPr lang="ru-RU" dirty="0" smtClean="0"/>
              <a:t>проекту</a:t>
            </a:r>
            <a:r>
              <a:rPr lang="ru-RU" dirty="0"/>
              <a:t>.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46176"/>
            <a:ext cx="3101619" cy="309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250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Анотація</a:t>
            </a:r>
            <a:r>
              <a:rPr lang="ru-RU" b="1" dirty="0"/>
              <a:t> </a:t>
            </a:r>
            <a:r>
              <a:rPr lang="ru-RU" b="1" dirty="0" err="1"/>
              <a:t>має</a:t>
            </a:r>
            <a:r>
              <a:rPr lang="ru-RU" b="1" dirty="0"/>
              <a:t> </a:t>
            </a:r>
            <a:r>
              <a:rPr lang="ru-RU" b="1" dirty="0" err="1"/>
              <a:t>включати</a:t>
            </a:r>
            <a:r>
              <a:rPr lang="ru-RU" b="1" dirty="0"/>
              <a:t> </a:t>
            </a:r>
            <a:r>
              <a:rPr lang="ru-RU" b="1" dirty="0" err="1"/>
              <a:t>принаймні</a:t>
            </a:r>
            <a:r>
              <a:rPr lang="ru-RU" b="1" dirty="0"/>
              <a:t> </a:t>
            </a:r>
            <a:r>
              <a:rPr lang="ru-RU" b="1" dirty="0" err="1"/>
              <a:t>одне</a:t>
            </a:r>
            <a:r>
              <a:rPr lang="ru-RU" b="1" dirty="0"/>
              <a:t> </a:t>
            </a:r>
            <a:r>
              <a:rPr lang="ru-RU" b="1" dirty="0" err="1"/>
              <a:t>речення</a:t>
            </a:r>
            <a:r>
              <a:rPr lang="ru-RU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8229600" cy="3456384"/>
          </a:xfrm>
        </p:spPr>
        <p:txBody>
          <a:bodyPr>
            <a:noAutofit/>
          </a:bodyPr>
          <a:lstStyle/>
          <a:p>
            <a:r>
              <a:rPr lang="ru-RU" sz="2200" dirty="0" smtClean="0"/>
              <a:t>про </a:t>
            </a:r>
            <a:r>
              <a:rPr lang="ru-RU" sz="2200" dirty="0" err="1"/>
              <a:t>організаціюзаявника</a:t>
            </a:r>
            <a:r>
              <a:rPr lang="ru-RU" sz="2200" dirty="0"/>
              <a:t> і про </a:t>
            </a:r>
            <a:r>
              <a:rPr lang="ru-RU" sz="2200" dirty="0" err="1"/>
              <a:t>її</a:t>
            </a:r>
            <a:r>
              <a:rPr lang="ru-RU" sz="2200" dirty="0"/>
              <a:t> </a:t>
            </a:r>
            <a:r>
              <a:rPr lang="ru-RU" sz="2200" dirty="0" err="1"/>
              <a:t>колишні</a:t>
            </a:r>
            <a:r>
              <a:rPr lang="ru-RU" sz="2200" dirty="0"/>
              <a:t> </a:t>
            </a:r>
            <a:r>
              <a:rPr lang="ru-RU" sz="2200" dirty="0" err="1"/>
              <a:t>досягнення</a:t>
            </a:r>
            <a:r>
              <a:rPr lang="ru-RU" sz="2200" dirty="0"/>
              <a:t> (</a:t>
            </a:r>
            <a:r>
              <a:rPr lang="ru-RU" sz="2200" dirty="0" err="1"/>
              <a:t>хто</a:t>
            </a:r>
            <a:r>
              <a:rPr lang="ru-RU" sz="2200" dirty="0"/>
              <a:t> буде </a:t>
            </a:r>
            <a:r>
              <a:rPr lang="ru-RU" sz="2200" dirty="0" err="1"/>
              <a:t>виконувати</a:t>
            </a:r>
            <a:r>
              <a:rPr lang="ru-RU" sz="2200" dirty="0"/>
              <a:t> проект);</a:t>
            </a:r>
          </a:p>
          <a:p>
            <a:r>
              <a:rPr lang="ru-RU" sz="2200" dirty="0" smtClean="0"/>
              <a:t>про </a:t>
            </a:r>
            <a:r>
              <a:rPr lang="ru-RU" sz="2200" dirty="0" err="1"/>
              <a:t>термін</a:t>
            </a:r>
            <a:r>
              <a:rPr lang="ru-RU" sz="2200" dirty="0"/>
              <a:t> </a:t>
            </a:r>
            <a:r>
              <a:rPr lang="ru-RU" sz="2200" dirty="0" err="1"/>
              <a:t>виконання</a:t>
            </a:r>
            <a:r>
              <a:rPr lang="ru-RU" sz="2200" dirty="0"/>
              <a:t> і </a:t>
            </a:r>
            <a:r>
              <a:rPr lang="ru-RU" sz="2200" dirty="0" err="1"/>
              <a:t>територію</a:t>
            </a:r>
            <a:r>
              <a:rPr lang="ru-RU" sz="2200" dirty="0"/>
              <a:t> проекту (коли і де буде </a:t>
            </a:r>
            <a:r>
              <a:rPr lang="ru-RU" sz="2200" dirty="0" err="1"/>
              <a:t>виконуватись</a:t>
            </a:r>
            <a:r>
              <a:rPr lang="ru-RU" sz="2200" dirty="0"/>
              <a:t> проект);</a:t>
            </a:r>
          </a:p>
          <a:p>
            <a:r>
              <a:rPr lang="ru-RU" sz="2200" dirty="0" smtClean="0"/>
              <a:t>про </a:t>
            </a:r>
            <a:r>
              <a:rPr lang="ru-RU" sz="2200" dirty="0"/>
              <a:t>проблему (</a:t>
            </a:r>
            <a:r>
              <a:rPr lang="ru-RU" sz="2200" dirty="0" err="1"/>
              <a:t>чому</a:t>
            </a:r>
            <a:r>
              <a:rPr lang="ru-RU" sz="2200" dirty="0"/>
              <a:t> </a:t>
            </a:r>
            <a:r>
              <a:rPr lang="ru-RU" sz="2200" dirty="0" err="1"/>
              <a:t>потрібний</a:t>
            </a:r>
            <a:r>
              <a:rPr lang="ru-RU" sz="2200" dirty="0"/>
              <a:t> </a:t>
            </a:r>
            <a:r>
              <a:rPr lang="ru-RU" sz="2200" dirty="0" err="1"/>
              <a:t>даний</a:t>
            </a:r>
            <a:r>
              <a:rPr lang="ru-RU" sz="2200" dirty="0"/>
              <a:t> проект);</a:t>
            </a:r>
          </a:p>
          <a:p>
            <a:r>
              <a:rPr lang="ru-RU" sz="2200" dirty="0" smtClean="0"/>
              <a:t>про </a:t>
            </a:r>
            <a:r>
              <a:rPr lang="ru-RU" sz="2200" dirty="0"/>
              <a:t>мету і </a:t>
            </a:r>
            <a:r>
              <a:rPr lang="ru-RU" sz="2200" dirty="0" err="1"/>
              <a:t>завдання</a:t>
            </a:r>
            <a:r>
              <a:rPr lang="ru-RU" sz="2200" dirty="0"/>
              <a:t> проекту (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вийде</a:t>
            </a:r>
            <a:r>
              <a:rPr lang="ru-RU" sz="2200" dirty="0"/>
              <a:t> в </a:t>
            </a:r>
            <a:r>
              <a:rPr lang="ru-RU" sz="2200" dirty="0" err="1"/>
              <a:t>результаті</a:t>
            </a:r>
            <a:r>
              <a:rPr lang="ru-RU" sz="2200" dirty="0"/>
              <a:t>);</a:t>
            </a:r>
          </a:p>
          <a:p>
            <a:r>
              <a:rPr lang="ru-RU" sz="2200" dirty="0" smtClean="0"/>
              <a:t>про </a:t>
            </a:r>
            <a:r>
              <a:rPr lang="ru-RU" sz="2200" dirty="0" err="1"/>
              <a:t>методи</a:t>
            </a:r>
            <a:r>
              <a:rPr lang="ru-RU" sz="2200" dirty="0"/>
              <a:t> та </a:t>
            </a:r>
            <a:r>
              <a:rPr lang="ru-RU" sz="2200" dirty="0" err="1"/>
              <a:t>ресурси</a:t>
            </a:r>
            <a:r>
              <a:rPr lang="ru-RU" sz="2200" dirty="0"/>
              <a:t> (як буде </a:t>
            </a:r>
            <a:r>
              <a:rPr lang="ru-RU" sz="2200" dirty="0" err="1"/>
              <a:t>виконуватися</a:t>
            </a:r>
            <a:r>
              <a:rPr lang="ru-RU" sz="2200" dirty="0"/>
              <a:t> проект);</a:t>
            </a:r>
          </a:p>
          <a:p>
            <a:r>
              <a:rPr lang="ru-RU" sz="2200" dirty="0" smtClean="0"/>
              <a:t>про </a:t>
            </a:r>
            <a:r>
              <a:rPr lang="ru-RU" sz="2200" dirty="0" err="1"/>
              <a:t>повну</a:t>
            </a:r>
            <a:r>
              <a:rPr lang="ru-RU" sz="2200" dirty="0"/>
              <a:t> </a:t>
            </a:r>
            <a:r>
              <a:rPr lang="ru-RU" sz="2200" dirty="0" err="1"/>
              <a:t>вартість</a:t>
            </a:r>
            <a:r>
              <a:rPr lang="ru-RU" sz="2200" dirty="0"/>
              <a:t> проекту, </a:t>
            </a:r>
            <a:r>
              <a:rPr lang="ru-RU" sz="2200" dirty="0" err="1"/>
              <a:t>власний</a:t>
            </a:r>
            <a:r>
              <a:rPr lang="ru-RU" sz="2200" dirty="0"/>
              <a:t> </a:t>
            </a:r>
            <a:r>
              <a:rPr lang="ru-RU" sz="2200" dirty="0" err="1"/>
              <a:t>внесок</a:t>
            </a:r>
            <a:r>
              <a:rPr lang="ru-RU" sz="2200" dirty="0"/>
              <a:t> </a:t>
            </a:r>
            <a:r>
              <a:rPr lang="ru-RU" sz="2200" dirty="0" err="1"/>
              <a:t>заявника</a:t>
            </a:r>
            <a:r>
              <a:rPr lang="ru-RU" sz="2200" dirty="0"/>
              <a:t> та </a:t>
            </a:r>
            <a:r>
              <a:rPr lang="ru-RU" sz="2200" dirty="0" err="1"/>
              <a:t>запитувану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донора суму </a:t>
            </a:r>
            <a:endParaRPr lang="ru-RU" sz="2200" dirty="0" smtClean="0"/>
          </a:p>
          <a:p>
            <a:pPr marL="64008" indent="0">
              <a:buNone/>
            </a:pPr>
            <a:r>
              <a:rPr lang="ru-RU" sz="2200" dirty="0"/>
              <a:t> </a:t>
            </a:r>
            <a:r>
              <a:rPr lang="ru-RU" sz="2200" dirty="0" smtClean="0"/>
              <a:t>   (</a:t>
            </a:r>
            <a:r>
              <a:rPr lang="ru-RU" sz="2200" dirty="0" err="1"/>
              <a:t>скільки</a:t>
            </a:r>
            <a:r>
              <a:rPr lang="ru-RU" sz="2200" dirty="0"/>
              <a:t> </a:t>
            </a:r>
            <a:r>
              <a:rPr lang="ru-RU" sz="2200" dirty="0" err="1"/>
              <a:t>потрібно</a:t>
            </a:r>
            <a:r>
              <a:rPr lang="ru-RU" sz="2200" dirty="0"/>
              <a:t> грошей).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517232"/>
            <a:ext cx="3851324" cy="119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415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Вступ</a:t>
            </a:r>
            <a:r>
              <a:rPr lang="ru-RU" b="1" dirty="0"/>
              <a:t> (</a:t>
            </a:r>
            <a:r>
              <a:rPr lang="en-US" b="1" dirty="0"/>
              <a:t>Introduction</a:t>
            </a:r>
            <a:r>
              <a:rPr lang="en-US" b="1" dirty="0" smtClean="0"/>
              <a:t>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Рекомендований</a:t>
            </a:r>
            <a:r>
              <a:rPr lang="ru-RU" dirty="0"/>
              <a:t> </a:t>
            </a:r>
            <a:r>
              <a:rPr lang="ru-RU" dirty="0" err="1"/>
              <a:t>обсяг</a:t>
            </a:r>
            <a:r>
              <a:rPr lang="ru-RU" dirty="0"/>
              <a:t> </a:t>
            </a:r>
            <a:r>
              <a:rPr lang="ru-RU" dirty="0" err="1"/>
              <a:t>вступу</a:t>
            </a:r>
            <a:r>
              <a:rPr lang="ru-RU" dirty="0"/>
              <a:t> – 0,5–2 </a:t>
            </a:r>
            <a:r>
              <a:rPr lang="ru-RU" dirty="0" err="1" smtClean="0"/>
              <a:t>сторінки</a:t>
            </a:r>
            <a:endParaRPr lang="ru-RU" dirty="0" smtClean="0"/>
          </a:p>
          <a:p>
            <a:endParaRPr lang="uk-UA" dirty="0"/>
          </a:p>
          <a:p>
            <a:r>
              <a:rPr lang="uk-UA" dirty="0" smtClean="0"/>
              <a:t>Основна мета – </a:t>
            </a:r>
          </a:p>
          <a:p>
            <a:pPr marL="64008" indent="0">
              <a:buNone/>
            </a:pPr>
            <a:r>
              <a:rPr lang="uk-UA" dirty="0" err="1" smtClean="0"/>
              <a:t>обгрунтувати</a:t>
            </a:r>
            <a:r>
              <a:rPr lang="uk-UA" dirty="0" smtClean="0"/>
              <a:t> чому саме </a:t>
            </a:r>
          </a:p>
          <a:p>
            <a:pPr marL="64008" indent="0">
              <a:buNone/>
            </a:pPr>
            <a:r>
              <a:rPr lang="uk-UA" dirty="0" smtClean="0"/>
              <a:t>Ви можете вирішити дану </a:t>
            </a:r>
          </a:p>
          <a:p>
            <a:pPr marL="64008" indent="0">
              <a:buNone/>
            </a:pPr>
            <a:r>
              <a:rPr lang="uk-UA" dirty="0" smtClean="0"/>
              <a:t>проблему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3665"/>
          <a:stretch/>
        </p:blipFill>
        <p:spPr>
          <a:xfrm>
            <a:off x="6156176" y="3104283"/>
            <a:ext cx="2987824" cy="375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60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99392"/>
            <a:ext cx="9241672" cy="696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10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0234"/>
            <a:ext cx="8229600" cy="1399032"/>
          </a:xfrm>
        </p:spPr>
        <p:txBody>
          <a:bodyPr/>
          <a:lstStyle/>
          <a:p>
            <a:r>
              <a:rPr lang="ru-RU" b="1" dirty="0"/>
              <a:t>Постановка </a:t>
            </a:r>
            <a:r>
              <a:rPr lang="ru-RU" b="1" dirty="0" err="1"/>
              <a:t>проблеми</a:t>
            </a:r>
            <a:r>
              <a:rPr lang="ru-RU" b="1" dirty="0"/>
              <a:t> (</a:t>
            </a:r>
            <a:r>
              <a:rPr lang="ru-RU" b="1" dirty="0" err="1" smtClean="0"/>
              <a:t>Problem</a:t>
            </a:r>
            <a:r>
              <a:rPr lang="ru-RU" b="1" dirty="0" smtClean="0"/>
              <a:t> </a:t>
            </a:r>
            <a:r>
              <a:rPr lang="ru-RU" b="1" dirty="0" err="1"/>
              <a:t>Statement</a:t>
            </a:r>
            <a:r>
              <a:rPr lang="ru-RU" b="1" dirty="0"/>
              <a:t>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77" t="35394" r="24321" b="12632"/>
          <a:stretch/>
        </p:blipFill>
        <p:spPr>
          <a:xfrm>
            <a:off x="611559" y="1666526"/>
            <a:ext cx="8098026" cy="485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20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Мета</a:t>
            </a:r>
            <a:r>
              <a:rPr lang="en-US" b="1" dirty="0"/>
              <a:t> і </a:t>
            </a:r>
            <a:r>
              <a:rPr lang="en-US" b="1" dirty="0" err="1"/>
              <a:t>завдання</a:t>
            </a:r>
            <a:r>
              <a:rPr lang="en-US" b="1" dirty="0"/>
              <a:t> </a:t>
            </a:r>
            <a:r>
              <a:rPr lang="en-US" b="1" dirty="0" err="1"/>
              <a:t>проекту</a:t>
            </a:r>
            <a:r>
              <a:rPr lang="en-US" b="1" dirty="0"/>
              <a:t> (project goal and objectives</a:t>
            </a:r>
            <a:r>
              <a:rPr lang="en-US" b="1" dirty="0" smtClean="0"/>
              <a:t>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/>
              <a:t>Мета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загальна</a:t>
            </a:r>
            <a:r>
              <a:rPr lang="ru-RU" b="1" dirty="0"/>
              <a:t> </a:t>
            </a:r>
            <a:r>
              <a:rPr lang="ru-RU" b="1" dirty="0" err="1"/>
              <a:t>ціль</a:t>
            </a:r>
            <a:r>
              <a:rPr lang="ru-RU" b="1" dirty="0"/>
              <a:t> проекту </a:t>
            </a:r>
            <a:r>
              <a:rPr lang="ru-RU" dirty="0"/>
              <a:t>(</a:t>
            </a:r>
            <a:r>
              <a:rPr lang="ru-RU" dirty="0" err="1"/>
              <a:t>goal</a:t>
            </a:r>
            <a:r>
              <a:rPr lang="ru-RU" dirty="0"/>
              <a:t>)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/>
              <a:t>декларація</a:t>
            </a:r>
            <a:r>
              <a:rPr lang="ru-RU" dirty="0"/>
              <a:t> того,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має</a:t>
            </a:r>
            <a:endParaRPr lang="ru-RU" dirty="0"/>
          </a:p>
          <a:p>
            <a:pPr marL="64008" indent="0">
              <a:buNone/>
            </a:pPr>
            <a:r>
              <a:rPr lang="ru-RU" dirty="0"/>
              <a:t>бути </a:t>
            </a:r>
            <a:r>
              <a:rPr lang="ru-RU" dirty="0" err="1"/>
              <a:t>зроблено</a:t>
            </a:r>
            <a:r>
              <a:rPr lang="ru-RU" dirty="0"/>
              <a:t>. Вона </a:t>
            </a:r>
            <a:r>
              <a:rPr lang="ru-RU" dirty="0" err="1"/>
              <a:t>описує</a:t>
            </a:r>
            <a:r>
              <a:rPr lang="ru-RU" dirty="0"/>
              <a:t> </a:t>
            </a:r>
            <a:r>
              <a:rPr lang="ru-RU" dirty="0" err="1"/>
              <a:t>призначення</a:t>
            </a:r>
            <a:r>
              <a:rPr lang="ru-RU" dirty="0"/>
              <a:t> проекту –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кінцевий</a:t>
            </a:r>
            <a:r>
              <a:rPr lang="ru-RU" dirty="0" smtClean="0"/>
              <a:t> результат.</a:t>
            </a:r>
          </a:p>
          <a:p>
            <a:pPr marL="64008" indent="0">
              <a:buNone/>
            </a:pPr>
            <a:r>
              <a:rPr lang="ru-RU" b="1" dirty="0" err="1" smtClean="0"/>
              <a:t>Завдання</a:t>
            </a:r>
            <a:r>
              <a:rPr lang="ru-RU" b="1" dirty="0" smtClean="0"/>
              <a:t> </a:t>
            </a:r>
            <a:r>
              <a:rPr lang="ru-RU" b="1" dirty="0" err="1" smtClean="0"/>
              <a:t>або</a:t>
            </a:r>
            <a:r>
              <a:rPr lang="ru-RU" b="1" dirty="0" smtClean="0"/>
              <a:t> </a:t>
            </a:r>
            <a:r>
              <a:rPr lang="ru-RU" b="1" dirty="0" err="1" smtClean="0"/>
              <a:t>конкретні</a:t>
            </a:r>
            <a:r>
              <a:rPr lang="ru-RU" b="1" dirty="0" smtClean="0"/>
              <a:t> </a:t>
            </a:r>
            <a:r>
              <a:rPr lang="ru-RU" b="1" dirty="0" err="1" smtClean="0"/>
              <a:t>цілі</a:t>
            </a:r>
            <a:r>
              <a:rPr lang="ru-RU" b="1" dirty="0" smtClean="0"/>
              <a:t> проекту </a:t>
            </a:r>
            <a:r>
              <a:rPr lang="ru-RU" dirty="0" smtClean="0"/>
              <a:t>(</a:t>
            </a:r>
            <a:r>
              <a:rPr lang="en-US" dirty="0"/>
              <a:t>objectives)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поетапні</a:t>
            </a:r>
            <a:r>
              <a:rPr lang="ru-RU" dirty="0"/>
              <a:t> </a:t>
            </a:r>
            <a:r>
              <a:rPr lang="ru-RU" dirty="0" err="1"/>
              <a:t>віхи</a:t>
            </a:r>
            <a:r>
              <a:rPr lang="ru-RU" dirty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/>
              <a:t>бути </a:t>
            </a:r>
            <a:r>
              <a:rPr lang="ru-RU" dirty="0" err="1"/>
              <a:t>реалізовані</a:t>
            </a:r>
            <a:r>
              <a:rPr lang="ru-RU" dirty="0"/>
              <a:t>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з </a:t>
            </a:r>
            <a:r>
              <a:rPr lang="ru-RU" dirty="0" err="1"/>
              <a:t>реалізації</a:t>
            </a:r>
            <a:r>
              <a:rPr lang="ru-RU" dirty="0"/>
              <a:t> проекту. </a:t>
            </a:r>
            <a:r>
              <a:rPr lang="ru-RU" dirty="0" err="1" smtClean="0"/>
              <a:t>Сукупність</a:t>
            </a:r>
            <a:r>
              <a:rPr lang="ru-RU" dirty="0" smtClean="0"/>
              <a:t> </a:t>
            </a:r>
            <a:r>
              <a:rPr lang="ru-RU" dirty="0" err="1" smtClean="0"/>
              <a:t>вирішених</a:t>
            </a:r>
            <a:r>
              <a:rPr lang="ru-RU" dirty="0" smtClean="0"/>
              <a:t> </a:t>
            </a:r>
            <a:r>
              <a:rPr lang="ru-RU" dirty="0" err="1"/>
              <a:t>завдань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очікуваний</a:t>
            </a:r>
            <a:r>
              <a:rPr lang="ru-RU" dirty="0"/>
              <a:t> результат </a:t>
            </a:r>
            <a:r>
              <a:rPr lang="ru-RU" dirty="0" err="1"/>
              <a:t>виконання</a:t>
            </a:r>
            <a:r>
              <a:rPr lang="ru-RU" dirty="0"/>
              <a:t> проекту, </a:t>
            </a: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 err="1" smtClean="0"/>
              <a:t>досягнута</a:t>
            </a:r>
            <a:r>
              <a:rPr lang="ru-RU" dirty="0" smtClean="0"/>
              <a:t> </a:t>
            </a:r>
            <a:r>
              <a:rPr lang="ru-RU" dirty="0"/>
              <a:t>мета</a:t>
            </a:r>
          </a:p>
        </p:txBody>
      </p:sp>
    </p:spTree>
    <p:extLst>
      <p:ext uri="{BB962C8B-B14F-4D97-AF65-F5344CB8AC3E}">
        <p14:creationId xmlns:p14="http://schemas.microsoft.com/office/powerpoint/2010/main" val="1105534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З чого починати?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2776"/>
            <a:ext cx="25202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Картинки по запросу організац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5104"/>
            <a:ext cx="443865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835" y="4179874"/>
            <a:ext cx="3551956" cy="23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73344"/>
            <a:ext cx="3133163" cy="250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136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78" t="35395" r="25206" b="25231"/>
          <a:stretch/>
        </p:blipFill>
        <p:spPr>
          <a:xfrm>
            <a:off x="443329" y="1844824"/>
            <a:ext cx="824347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99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Продуктивні</a:t>
            </a:r>
            <a:r>
              <a:rPr lang="ru-RU" b="1" dirty="0"/>
              <a:t> </a:t>
            </a:r>
            <a:r>
              <a:rPr lang="ru-RU" b="1" dirty="0" err="1"/>
              <a:t>завданя</a:t>
            </a:r>
            <a:r>
              <a:rPr lang="ru-RU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66526"/>
            <a:ext cx="8229600" cy="4572000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ї</a:t>
            </a:r>
            <a:r>
              <a:rPr lang="ru-RU" dirty="0" err="1" smtClean="0"/>
              <a:t>х</a:t>
            </a:r>
            <a:r>
              <a:rPr lang="ru-RU" dirty="0" smtClean="0"/>
              <a:t> </a:t>
            </a:r>
            <a:r>
              <a:rPr lang="ru-RU" dirty="0"/>
              <a:t>результатами є </a:t>
            </a:r>
            <a:r>
              <a:rPr lang="ru-RU" dirty="0" err="1"/>
              <a:t>конкретні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 – </a:t>
            </a:r>
            <a:r>
              <a:rPr lang="ru-RU" dirty="0" err="1"/>
              <a:t>комп’ютерна</a:t>
            </a:r>
            <a:r>
              <a:rPr lang="ru-RU" dirty="0"/>
              <a:t> база </a:t>
            </a:r>
            <a:r>
              <a:rPr lang="ru-RU" dirty="0" err="1"/>
              <a:t>даних</a:t>
            </a:r>
            <a:r>
              <a:rPr lang="ru-RU" dirty="0"/>
              <a:t>, </a:t>
            </a:r>
            <a:r>
              <a:rPr lang="ru-RU" dirty="0" err="1" smtClean="0"/>
              <a:t>бібліотека</a:t>
            </a:r>
            <a:r>
              <a:rPr lang="ru-RU" dirty="0" smtClean="0"/>
              <a:t>, </a:t>
            </a:r>
            <a:r>
              <a:rPr lang="ru-RU" dirty="0" err="1" smtClean="0"/>
              <a:t>інформаційно-консультативний</a:t>
            </a:r>
            <a:r>
              <a:rPr lang="ru-RU" dirty="0" smtClean="0"/>
              <a:t> </a:t>
            </a:r>
            <a:r>
              <a:rPr lang="ru-RU" dirty="0"/>
              <a:t>центр, дитячий </a:t>
            </a:r>
            <a:r>
              <a:rPr lang="ru-RU" dirty="0" err="1"/>
              <a:t>майданчик</a:t>
            </a:r>
            <a:r>
              <a:rPr lang="ru-RU" dirty="0"/>
              <a:t>, </a:t>
            </a:r>
            <a:r>
              <a:rPr lang="ru-RU" dirty="0" err="1" smtClean="0"/>
              <a:t>волонтерський</a:t>
            </a:r>
            <a:r>
              <a:rPr lang="ru-RU" dirty="0" smtClean="0"/>
              <a:t> центр</a:t>
            </a:r>
            <a:r>
              <a:rPr lang="ru-RU" dirty="0"/>
              <a:t>, проведений цикл </a:t>
            </a:r>
            <a:r>
              <a:rPr lang="ru-RU" dirty="0" err="1"/>
              <a:t>тренінгів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;</a:t>
            </a:r>
          </a:p>
          <a:p>
            <a:r>
              <a:rPr lang="ru-RU" dirty="0" err="1" smtClean="0"/>
              <a:t>продуктивні</a:t>
            </a:r>
            <a:r>
              <a:rPr lang="ru-RU" dirty="0" smtClean="0"/>
              <a:t> 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перевіряється</a:t>
            </a:r>
            <a:r>
              <a:rPr lang="ru-RU" dirty="0"/>
              <a:t> </a:t>
            </a:r>
            <a:r>
              <a:rPr lang="ru-RU" dirty="0" err="1"/>
              <a:t>статистично</a:t>
            </a:r>
            <a:r>
              <a:rPr lang="ru-RU" dirty="0"/>
              <a:t> – </a:t>
            </a:r>
            <a:r>
              <a:rPr lang="ru-RU" dirty="0" err="1"/>
              <a:t>кількість</a:t>
            </a:r>
            <a:r>
              <a:rPr lang="ru-RU" dirty="0"/>
              <a:t> людей,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пройшли</a:t>
            </a:r>
            <a:r>
              <a:rPr lang="ru-RU" dirty="0" smtClean="0"/>
              <a:t> </a:t>
            </a:r>
            <a:r>
              <a:rPr lang="ru-RU" dirty="0" err="1"/>
              <a:t>перенавчання</a:t>
            </a:r>
            <a:r>
              <a:rPr lang="ru-RU" dirty="0"/>
              <a:t> та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нову</a:t>
            </a:r>
            <a:r>
              <a:rPr lang="ru-RU" dirty="0"/>
              <a:t> </a:t>
            </a:r>
            <a:r>
              <a:rPr lang="ru-RU" dirty="0" err="1" smtClean="0"/>
              <a:t>кваліфікацію</a:t>
            </a:r>
            <a:r>
              <a:rPr lang="ru-RU" dirty="0" smtClean="0"/>
              <a:t> </a:t>
            </a:r>
            <a:r>
              <a:rPr lang="ru-RU" dirty="0"/>
              <a:t>в малому </a:t>
            </a:r>
            <a:r>
              <a:rPr lang="ru-RU" dirty="0" err="1"/>
              <a:t>бізнесі</a:t>
            </a:r>
            <a:r>
              <a:rPr lang="ru-RU" dirty="0" smtClean="0"/>
              <a:t>;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/>
              <a:t>будинків</a:t>
            </a:r>
            <a:r>
              <a:rPr lang="ru-RU" dirty="0"/>
              <a:t>, </a:t>
            </a:r>
            <a:r>
              <a:rPr lang="ru-RU" dirty="0" err="1"/>
              <a:t>підключених</a:t>
            </a:r>
            <a:r>
              <a:rPr lang="ru-RU" dirty="0"/>
              <a:t> до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очищення</a:t>
            </a:r>
            <a:r>
              <a:rPr lang="ru-RU" dirty="0"/>
              <a:t>;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використовуваної</a:t>
            </a:r>
            <a:r>
              <a:rPr lang="ru-RU" dirty="0" smtClean="0"/>
              <a:t> </a:t>
            </a:r>
            <a:r>
              <a:rPr lang="ru-RU" dirty="0"/>
              <a:t>води в </a:t>
            </a:r>
            <a:r>
              <a:rPr lang="ru-RU" dirty="0" err="1"/>
              <a:t>літрах</a:t>
            </a:r>
            <a:r>
              <a:rPr lang="ru-RU" dirty="0"/>
              <a:t>;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засіяних</a:t>
            </a:r>
            <a:r>
              <a:rPr lang="ru-RU" dirty="0"/>
              <a:t> культур на гектар і т. д</a:t>
            </a:r>
          </a:p>
        </p:txBody>
      </p:sp>
    </p:spTree>
    <p:extLst>
      <p:ext uri="{BB962C8B-B14F-4D97-AF65-F5344CB8AC3E}">
        <p14:creationId xmlns:p14="http://schemas.microsoft.com/office/powerpoint/2010/main" val="4287860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Якісні</a:t>
            </a:r>
            <a:r>
              <a:rPr lang="ru-RU" b="1" dirty="0"/>
              <a:t> </a:t>
            </a:r>
            <a:r>
              <a:rPr lang="ru-RU" b="1" dirty="0" err="1"/>
              <a:t>завдання</a:t>
            </a:r>
            <a:r>
              <a:rPr lang="ru-RU" b="1" dirty="0" smtClean="0"/>
              <a:t>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572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результатом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якісних</a:t>
            </a:r>
            <a:r>
              <a:rPr lang="ru-RU" sz="2400" dirty="0"/>
              <a:t> </a:t>
            </a:r>
            <a:r>
              <a:rPr lang="ru-RU" sz="2400" dirty="0" err="1"/>
              <a:t>завдань</a:t>
            </a:r>
            <a:r>
              <a:rPr lang="ru-RU" sz="2400" dirty="0"/>
              <a:t> є «</a:t>
            </a:r>
            <a:r>
              <a:rPr lang="ru-RU" sz="2400" dirty="0" err="1"/>
              <a:t>невловимі</a:t>
            </a:r>
            <a:r>
              <a:rPr lang="ru-RU" sz="2400" dirty="0"/>
              <a:t>» </a:t>
            </a:r>
            <a:r>
              <a:rPr lang="ru-RU" sz="2400" dirty="0" err="1"/>
              <a:t>речі</a:t>
            </a:r>
            <a:r>
              <a:rPr lang="ru-RU" sz="2400" dirty="0"/>
              <a:t> – </a:t>
            </a:r>
            <a:r>
              <a:rPr lang="ru-RU" sz="2400" dirty="0" err="1" smtClean="0"/>
              <a:t>поліпшення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знань</a:t>
            </a:r>
            <a:r>
              <a:rPr lang="ru-RU" sz="2400" dirty="0"/>
              <a:t>, </a:t>
            </a:r>
            <a:r>
              <a:rPr lang="ru-RU" sz="2400" dirty="0" err="1"/>
              <a:t>одержання</a:t>
            </a:r>
            <a:r>
              <a:rPr lang="ru-RU" sz="2400" dirty="0"/>
              <a:t>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/>
              <a:t>навичок</a:t>
            </a:r>
            <a:r>
              <a:rPr lang="ru-RU" sz="2400" dirty="0"/>
              <a:t>, </a:t>
            </a:r>
            <a:r>
              <a:rPr lang="ru-RU" sz="2400" dirty="0" err="1"/>
              <a:t>придбання</a:t>
            </a:r>
            <a:r>
              <a:rPr lang="ru-RU" sz="2400" dirty="0"/>
              <a:t> </a:t>
            </a:r>
            <a:r>
              <a:rPr lang="ru-RU" sz="2400" dirty="0" err="1"/>
              <a:t>кваліфікації</a:t>
            </a:r>
            <a:r>
              <a:rPr lang="ru-RU" sz="2400" dirty="0"/>
              <a:t> та </a:t>
            </a:r>
            <a:r>
              <a:rPr lang="ru-RU" sz="2400" dirty="0" err="1"/>
              <a:t>ін</a:t>
            </a:r>
            <a:r>
              <a:rPr lang="ru-RU" sz="2400" dirty="0"/>
              <a:t>.;</a:t>
            </a:r>
          </a:p>
          <a:p>
            <a:r>
              <a:rPr lang="ru-RU" sz="2400" dirty="0" err="1" smtClean="0"/>
              <a:t>міра</a:t>
            </a:r>
            <a:r>
              <a:rPr lang="ru-RU" sz="2400" dirty="0" smtClean="0"/>
              <a:t> </a:t>
            </a:r>
            <a:r>
              <a:rPr lang="ru-RU" sz="2400" dirty="0" err="1"/>
              <a:t>зміни</a:t>
            </a:r>
            <a:r>
              <a:rPr lang="ru-RU" sz="2400" dirty="0"/>
              <a:t> </a:t>
            </a:r>
            <a:r>
              <a:rPr lang="ru-RU" sz="2400" dirty="0" err="1"/>
              <a:t>якості</a:t>
            </a:r>
            <a:r>
              <a:rPr lang="ru-RU" sz="2400" dirty="0"/>
              <a:t> </a:t>
            </a:r>
            <a:r>
              <a:rPr lang="ru-RU" sz="2400" dirty="0" err="1"/>
              <a:t>може</a:t>
            </a:r>
            <a:r>
              <a:rPr lang="ru-RU" sz="2400" dirty="0"/>
              <a:t> бути </a:t>
            </a:r>
            <a:r>
              <a:rPr lang="ru-RU" sz="2400" dirty="0" err="1"/>
              <a:t>відчутна</a:t>
            </a:r>
            <a:r>
              <a:rPr lang="ru-RU" sz="2400" dirty="0"/>
              <a:t> при </a:t>
            </a:r>
            <a:r>
              <a:rPr lang="ru-RU" sz="2400" dirty="0" err="1"/>
              <a:t>спостереженні</a:t>
            </a:r>
            <a:r>
              <a:rPr lang="ru-RU" sz="2400" dirty="0"/>
              <a:t>, </a:t>
            </a:r>
            <a:r>
              <a:rPr lang="ru-RU" sz="2400" dirty="0" err="1"/>
              <a:t>виявлена</a:t>
            </a:r>
            <a:r>
              <a:rPr lang="ru-RU" sz="2400" dirty="0"/>
              <a:t> </a:t>
            </a:r>
            <a:r>
              <a:rPr lang="ru-RU" sz="2400" dirty="0" smtClean="0"/>
              <a:t>при </a:t>
            </a:r>
            <a:r>
              <a:rPr lang="ru-RU" sz="2400" dirty="0" err="1" smtClean="0"/>
              <a:t>індивідуальному</a:t>
            </a:r>
            <a:r>
              <a:rPr lang="ru-RU" sz="2400" dirty="0" smtClean="0"/>
              <a:t> </a:t>
            </a:r>
            <a:r>
              <a:rPr lang="ru-RU" sz="2400" dirty="0" err="1"/>
              <a:t>інтерв’ю</a:t>
            </a:r>
            <a:r>
              <a:rPr lang="ru-RU" sz="2400" dirty="0"/>
              <a:t>, шляхом </a:t>
            </a:r>
            <a:r>
              <a:rPr lang="ru-RU" sz="2400" dirty="0" err="1"/>
              <a:t>проведення</a:t>
            </a:r>
            <a:r>
              <a:rPr lang="ru-RU" sz="2400" dirty="0"/>
              <a:t> </a:t>
            </a:r>
            <a:r>
              <a:rPr lang="ru-RU" sz="2400" dirty="0" err="1"/>
              <a:t>опитувань</a:t>
            </a:r>
            <a:r>
              <a:rPr lang="ru-RU" sz="2400" dirty="0"/>
              <a:t> </a:t>
            </a:r>
            <a:r>
              <a:rPr lang="ru-RU" sz="2400" dirty="0" err="1"/>
              <a:t>тощо</a:t>
            </a:r>
            <a:r>
              <a:rPr lang="ru-RU" sz="2400" dirty="0"/>
              <a:t>;</a:t>
            </a:r>
          </a:p>
          <a:p>
            <a:r>
              <a:rPr lang="ru-RU" sz="2400" dirty="0" err="1" smtClean="0"/>
              <a:t>кількісні</a:t>
            </a:r>
            <a:r>
              <a:rPr lang="ru-RU" sz="2400" dirty="0" smtClean="0"/>
              <a:t> </a:t>
            </a:r>
            <a:r>
              <a:rPr lang="ru-RU" sz="2400" dirty="0" err="1"/>
              <a:t>результати</a:t>
            </a:r>
            <a:r>
              <a:rPr lang="ru-RU" sz="2400" dirty="0"/>
              <a:t> </a:t>
            </a:r>
            <a:r>
              <a:rPr lang="ru-RU" sz="2400" dirty="0" err="1"/>
              <a:t>якісного</a:t>
            </a:r>
            <a:r>
              <a:rPr lang="ru-RU" sz="2400" dirty="0"/>
              <a:t> </a:t>
            </a:r>
            <a:r>
              <a:rPr lang="ru-RU" sz="2400" dirty="0" err="1"/>
              <a:t>завдання</a:t>
            </a:r>
            <a:r>
              <a:rPr lang="ru-RU" sz="2400" dirty="0"/>
              <a:t> не </a:t>
            </a:r>
            <a:r>
              <a:rPr lang="ru-RU" sz="2400" dirty="0" err="1"/>
              <a:t>можуть</a:t>
            </a:r>
            <a:r>
              <a:rPr lang="ru-RU" sz="2400" dirty="0"/>
              <a:t> бути </a:t>
            </a:r>
            <a:r>
              <a:rPr lang="ru-RU" sz="2400" dirty="0" err="1"/>
              <a:t>обмежені</a:t>
            </a:r>
            <a:r>
              <a:rPr lang="ru-RU" sz="2400" dirty="0"/>
              <a:t> </a:t>
            </a:r>
            <a:r>
              <a:rPr lang="ru-RU" sz="2400" dirty="0" err="1" smtClean="0"/>
              <a:t>тільки</a:t>
            </a:r>
            <a:r>
              <a:rPr lang="ru-RU" sz="2400" dirty="0" smtClean="0"/>
              <a:t> </a:t>
            </a:r>
            <a:r>
              <a:rPr lang="ru-RU" sz="2400" dirty="0" err="1" smtClean="0"/>
              <a:t>кількістю</a:t>
            </a:r>
            <a:r>
              <a:rPr lang="ru-RU" sz="2400" dirty="0" smtClean="0"/>
              <a:t> </a:t>
            </a:r>
            <a:r>
              <a:rPr lang="ru-RU" sz="2400" dirty="0"/>
              <a:t>людей,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пройшли</a:t>
            </a:r>
            <a:r>
              <a:rPr lang="ru-RU" sz="2400" dirty="0"/>
              <a:t> </a:t>
            </a:r>
            <a:r>
              <a:rPr lang="ru-RU" sz="2400" dirty="0" err="1"/>
              <a:t>перенавчання</a:t>
            </a:r>
            <a:r>
              <a:rPr lang="ru-RU" sz="2400" dirty="0"/>
              <a:t>, але </a:t>
            </a:r>
            <a:r>
              <a:rPr lang="ru-RU" sz="2400" dirty="0" err="1"/>
              <a:t>повинні</a:t>
            </a:r>
            <a:r>
              <a:rPr lang="ru-RU" sz="2400" dirty="0"/>
              <a:t>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 smtClean="0"/>
              <a:t>ураховувати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/>
              <a:t>людей, </a:t>
            </a:r>
            <a:r>
              <a:rPr lang="ru-RU" sz="2400" dirty="0" err="1"/>
              <a:t>що</a:t>
            </a:r>
            <a:r>
              <a:rPr lang="ru-RU" sz="2400" dirty="0"/>
              <a:t> реально </a:t>
            </a:r>
            <a:r>
              <a:rPr lang="ru-RU" sz="2400" dirty="0" err="1"/>
              <a:t>працюють</a:t>
            </a:r>
            <a:r>
              <a:rPr lang="ru-RU" sz="2400" dirty="0"/>
              <a:t> у </a:t>
            </a:r>
            <a:r>
              <a:rPr lang="ru-RU" sz="2400" dirty="0" err="1"/>
              <a:t>тій</a:t>
            </a:r>
            <a:r>
              <a:rPr lang="ru-RU" sz="2400" dirty="0"/>
              <a:t> </a:t>
            </a:r>
            <a:r>
              <a:rPr lang="ru-RU" sz="2400" dirty="0" err="1"/>
              <a:t>сфері</a:t>
            </a:r>
            <a:r>
              <a:rPr lang="ru-RU" sz="2400" dirty="0"/>
              <a:t>, для </a:t>
            </a:r>
            <a:r>
              <a:rPr lang="ru-RU" sz="2400" dirty="0" err="1"/>
              <a:t>якої</a:t>
            </a:r>
            <a:r>
              <a:rPr lang="ru-RU" sz="2400" dirty="0"/>
              <a:t> </a:t>
            </a:r>
            <a:r>
              <a:rPr lang="ru-RU" sz="2400" dirty="0" err="1"/>
              <a:t>власне</a:t>
            </a:r>
            <a:r>
              <a:rPr lang="ru-RU" sz="2400" dirty="0"/>
              <a:t> </a:t>
            </a:r>
            <a:r>
              <a:rPr lang="ru-RU" sz="2400" dirty="0" smtClean="0"/>
              <a:t>вони проходили </a:t>
            </a:r>
            <a:r>
              <a:rPr lang="ru-RU" sz="2400" dirty="0" err="1"/>
              <a:t>перенавчання</a:t>
            </a:r>
            <a:r>
              <a:rPr lang="ru-RU" sz="2400" dirty="0"/>
              <a:t>, </a:t>
            </a:r>
            <a:r>
              <a:rPr lang="ru-RU" sz="2400" dirty="0" err="1"/>
              <a:t>використовуючи</a:t>
            </a:r>
            <a:r>
              <a:rPr lang="ru-RU" sz="2400" dirty="0"/>
              <a:t> </a:t>
            </a:r>
            <a:r>
              <a:rPr lang="ru-RU" sz="2400" dirty="0" err="1"/>
              <a:t>отримані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991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77" t="22794" r="21664" b="26806"/>
          <a:stretch/>
        </p:blipFill>
        <p:spPr>
          <a:xfrm>
            <a:off x="255340" y="1268759"/>
            <a:ext cx="8637140" cy="476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12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Дерево проблем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69850"/>
            <a:ext cx="8229600" cy="457200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Дерево проблем </a:t>
            </a:r>
            <a:r>
              <a:rPr lang="ru-RU" dirty="0" err="1"/>
              <a:t>являє</a:t>
            </a:r>
            <a:r>
              <a:rPr lang="ru-RU" dirty="0"/>
              <a:t> собою </a:t>
            </a:r>
            <a:r>
              <a:rPr lang="ru-RU" dirty="0" err="1"/>
              <a:t>ієрархічне</a:t>
            </a:r>
            <a:r>
              <a:rPr lang="ru-RU" dirty="0"/>
              <a:t> </a:t>
            </a:r>
            <a:r>
              <a:rPr lang="ru-RU" dirty="0" err="1"/>
              <a:t>розташування</a:t>
            </a:r>
            <a:r>
              <a:rPr lang="ru-RU" dirty="0"/>
              <a:t> проблем. З </a:t>
            </a:r>
            <a:r>
              <a:rPr lang="ru-RU" dirty="0" err="1" smtClean="0"/>
              <a:t>попередньо</a:t>
            </a:r>
            <a:r>
              <a:rPr lang="ru-RU" dirty="0" smtClean="0"/>
              <a:t> </a:t>
            </a:r>
            <a:r>
              <a:rPr lang="ru-RU" dirty="0" err="1" smtClean="0"/>
              <a:t>сформульованих</a:t>
            </a:r>
            <a:r>
              <a:rPr lang="ru-RU" dirty="0" smtClean="0"/>
              <a:t> </a:t>
            </a:r>
            <a:r>
              <a:rPr lang="ru-RU" dirty="0"/>
              <a:t>проблем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вибрати</a:t>
            </a:r>
            <a:r>
              <a:rPr lang="ru-RU" dirty="0"/>
              <a:t> одну як </a:t>
            </a:r>
            <a:r>
              <a:rPr lang="ru-RU" dirty="0" err="1"/>
              <a:t>центральну</a:t>
            </a:r>
            <a:r>
              <a:rPr lang="ru-RU" dirty="0"/>
              <a:t> (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таку</a:t>
            </a:r>
            <a:r>
              <a:rPr lang="ru-RU" dirty="0"/>
              <a:t>, </a:t>
            </a:r>
            <a:r>
              <a:rPr lang="ru-RU" dirty="0" smtClean="0"/>
              <a:t>яка є </a:t>
            </a:r>
            <a:r>
              <a:rPr lang="ru-RU" dirty="0"/>
              <a:t>центром </a:t>
            </a:r>
            <a:r>
              <a:rPr lang="ru-RU" dirty="0" err="1"/>
              <a:t>усієї</a:t>
            </a:r>
            <a:r>
              <a:rPr lang="ru-RU" dirty="0"/>
              <a:t> </a:t>
            </a:r>
            <a:r>
              <a:rPr lang="ru-RU" dirty="0" err="1"/>
              <a:t>проблематичної</a:t>
            </a:r>
            <a:r>
              <a:rPr lang="ru-RU" dirty="0"/>
              <a:t> </a:t>
            </a:r>
            <a:r>
              <a:rPr lang="ru-RU" dirty="0" err="1"/>
              <a:t>ситуації</a:t>
            </a:r>
            <a:r>
              <a:rPr lang="ru-RU" dirty="0"/>
              <a:t>) і </a:t>
            </a:r>
            <a:r>
              <a:rPr lang="ru-RU" dirty="0" err="1"/>
              <a:t>встановити</a:t>
            </a:r>
            <a:r>
              <a:rPr lang="ru-RU" dirty="0"/>
              <a:t> </a:t>
            </a:r>
            <a:r>
              <a:rPr lang="ru-RU" dirty="0" smtClean="0"/>
              <a:t>причинно-</a:t>
            </a:r>
            <a:r>
              <a:rPr lang="ru-RU" dirty="0" err="1" smtClean="0"/>
              <a:t>наслідкові</a:t>
            </a:r>
            <a:r>
              <a:rPr lang="ru-RU" dirty="0" smtClean="0"/>
              <a:t> </a:t>
            </a:r>
            <a:r>
              <a:rPr lang="ru-RU" dirty="0" err="1" smtClean="0"/>
              <a:t>зв'язки</a:t>
            </a:r>
            <a:r>
              <a:rPr lang="ru-RU" dirty="0" smtClean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іншими</a:t>
            </a:r>
            <a:r>
              <a:rPr lang="ru-RU" dirty="0"/>
              <a:t> проблемами На «</a:t>
            </a:r>
            <a:r>
              <a:rPr lang="ru-RU" dirty="0" err="1"/>
              <a:t>дереві</a:t>
            </a:r>
            <a:r>
              <a:rPr lang="ru-RU" dirty="0"/>
              <a:t> проблем» причини </a:t>
            </a:r>
            <a:r>
              <a:rPr lang="ru-RU" dirty="0" err="1" smtClean="0"/>
              <a:t>розташовуються</a:t>
            </a:r>
            <a:r>
              <a:rPr lang="ru-RU" dirty="0" smtClean="0"/>
              <a:t> </a:t>
            </a:r>
            <a:r>
              <a:rPr lang="ru-RU" dirty="0" err="1" smtClean="0"/>
              <a:t>рівнем</a:t>
            </a:r>
            <a:r>
              <a:rPr lang="ru-RU" dirty="0" smtClean="0"/>
              <a:t> </a:t>
            </a:r>
            <a:r>
              <a:rPr lang="ru-RU" dirty="0" err="1"/>
              <a:t>нижче</a:t>
            </a:r>
            <a:r>
              <a:rPr lang="ru-RU" dirty="0"/>
              <a:t>, </a:t>
            </a:r>
            <a:r>
              <a:rPr lang="ru-RU" dirty="0" err="1"/>
              <a:t>наслідки</a:t>
            </a:r>
            <a:r>
              <a:rPr lang="ru-RU" dirty="0"/>
              <a:t> – </a:t>
            </a:r>
            <a:r>
              <a:rPr lang="ru-RU" dirty="0" err="1"/>
              <a:t>рівнем</a:t>
            </a:r>
            <a:r>
              <a:rPr lang="ru-RU" dirty="0"/>
              <a:t> </a:t>
            </a:r>
            <a:r>
              <a:rPr lang="ru-RU" dirty="0" err="1"/>
              <a:t>вище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проблема не є </a:t>
            </a:r>
            <a:r>
              <a:rPr lang="ru-RU" dirty="0" err="1"/>
              <a:t>ані</a:t>
            </a:r>
            <a:r>
              <a:rPr lang="ru-RU" dirty="0"/>
              <a:t> причиною, </a:t>
            </a:r>
            <a:r>
              <a:rPr lang="ru-RU" dirty="0" err="1" smtClean="0"/>
              <a:t>ані</a:t>
            </a:r>
            <a:r>
              <a:rPr lang="ru-RU" dirty="0" smtClean="0"/>
              <a:t> </a:t>
            </a:r>
            <a:r>
              <a:rPr lang="ru-RU" dirty="0" err="1" smtClean="0"/>
              <a:t>наслідком</a:t>
            </a:r>
            <a:r>
              <a:rPr lang="ru-RU" dirty="0"/>
              <a:t>, вона </a:t>
            </a:r>
            <a:r>
              <a:rPr lang="ru-RU" dirty="0" err="1"/>
              <a:t>розміщується</a:t>
            </a:r>
            <a:r>
              <a:rPr lang="ru-RU" dirty="0"/>
              <a:t> на тому ж самому </a:t>
            </a:r>
            <a:r>
              <a:rPr lang="ru-RU" dirty="0" err="1"/>
              <a:t>рівні</a:t>
            </a:r>
            <a:r>
              <a:rPr lang="ru-RU" dirty="0"/>
              <a:t>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smtClean="0"/>
              <a:t>проблемами </a:t>
            </a:r>
            <a:r>
              <a:rPr lang="ru-RU" dirty="0" err="1" smtClean="0"/>
              <a:t>промальовуються</a:t>
            </a:r>
            <a:r>
              <a:rPr lang="ru-RU" dirty="0" smtClean="0"/>
              <a:t> </a:t>
            </a:r>
            <a:r>
              <a:rPr lang="ru-RU" dirty="0"/>
              <a:t>причинно-</a:t>
            </a:r>
            <a:r>
              <a:rPr lang="ru-RU" dirty="0" err="1"/>
              <a:t>наслідкові</a:t>
            </a:r>
            <a:r>
              <a:rPr lang="ru-RU" dirty="0"/>
              <a:t> </a:t>
            </a:r>
            <a:r>
              <a:rPr lang="ru-RU" dirty="0" err="1"/>
              <a:t>зв'язки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стрілок</a:t>
            </a:r>
            <a:r>
              <a:rPr lang="ru-RU" dirty="0"/>
              <a:t>, </a:t>
            </a:r>
            <a:r>
              <a:rPr lang="ru-RU" dirty="0" err="1"/>
              <a:t>спрямовані</a:t>
            </a:r>
            <a:r>
              <a:rPr lang="ru-RU" dirty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причини </a:t>
            </a:r>
            <a:r>
              <a:rPr lang="ru-RU" dirty="0"/>
              <a:t>до </a:t>
            </a:r>
            <a:r>
              <a:rPr lang="ru-RU" dirty="0" err="1"/>
              <a:t>наслідка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4695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62" t="24370" r="22551" b="22081"/>
          <a:stretch/>
        </p:blipFill>
        <p:spPr>
          <a:xfrm>
            <a:off x="457200" y="1196752"/>
            <a:ext cx="8229600" cy="49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727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399032"/>
          </a:xfrm>
        </p:spPr>
        <p:txBody>
          <a:bodyPr>
            <a:normAutofit/>
          </a:bodyPr>
          <a:lstStyle/>
          <a:p>
            <a:r>
              <a:rPr lang="ru-RU" sz="2400" dirty="0"/>
              <a:t>Дерево </a:t>
            </a:r>
            <a:r>
              <a:rPr lang="ru-RU" sz="2400" dirty="0" err="1"/>
              <a:t>цілей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tx1"/>
                </a:solidFill>
              </a:rPr>
              <a:t>є </a:t>
            </a:r>
            <a:r>
              <a:rPr lang="ru-RU" sz="2400" dirty="0" err="1">
                <a:solidFill>
                  <a:schemeClr val="tx1"/>
                </a:solidFill>
              </a:rPr>
              <a:t>певним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віддзеркаленням</a:t>
            </a:r>
            <a:r>
              <a:rPr lang="ru-RU" sz="2400" dirty="0">
                <a:solidFill>
                  <a:schemeClr val="tx1"/>
                </a:solidFill>
              </a:rPr>
              <a:t> дерева проблем.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77" t="25945" r="22550" b="23656"/>
          <a:stretch/>
        </p:blipFill>
        <p:spPr>
          <a:xfrm>
            <a:off x="-51711" y="1124744"/>
            <a:ext cx="9166739" cy="514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82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39903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Проект </a:t>
            </a:r>
            <a:r>
              <a:rPr lang="ru-RU" b="1" dirty="0">
                <a:solidFill>
                  <a:schemeClr val="tx1"/>
                </a:solidFill>
              </a:rPr>
              <a:t>— </a:t>
            </a:r>
            <a:r>
              <a:rPr lang="ru-RU" b="1" dirty="0" err="1">
                <a:solidFill>
                  <a:schemeClr val="tx1"/>
                </a:solidFill>
              </a:rPr>
              <a:t>це</a:t>
            </a:r>
            <a:r>
              <a:rPr lang="ru-RU" b="1" dirty="0">
                <a:solidFill>
                  <a:schemeClr val="tx1"/>
                </a:solidFill>
              </a:rPr>
              <a:t> комплекс </a:t>
            </a:r>
            <a:r>
              <a:rPr lang="ru-RU" b="1" dirty="0" err="1">
                <a:solidFill>
                  <a:schemeClr val="tx1"/>
                </a:solidFill>
              </a:rPr>
              <a:t>заходів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які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здійснюються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досягнення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чітко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визначених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цілей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впродовж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відведеного</a:t>
            </a:r>
            <a:r>
              <a:rPr lang="ru-RU" b="1" dirty="0">
                <a:solidFill>
                  <a:schemeClr val="tx1"/>
                </a:solidFill>
              </a:rPr>
              <a:t> часу і за </a:t>
            </a:r>
            <a:r>
              <a:rPr lang="ru-RU" b="1" dirty="0" err="1">
                <a:solidFill>
                  <a:schemeClr val="tx1"/>
                </a:solidFill>
              </a:rPr>
              <a:t>допомогою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призначених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на </a:t>
            </a:r>
            <a:r>
              <a:rPr lang="ru-RU" b="1" dirty="0" err="1">
                <a:solidFill>
                  <a:schemeClr val="tx1"/>
                </a:solidFill>
              </a:rPr>
              <a:t>це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err="1" smtClean="0">
                <a:solidFill>
                  <a:schemeClr val="tx1"/>
                </a:solidFill>
              </a:rPr>
              <a:t>фінансових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err="1" smtClean="0">
                <a:solidFill>
                  <a:schemeClr val="tx1"/>
                </a:solidFill>
              </a:rPr>
              <a:t>ресурсів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(</a:t>
            </a:r>
            <a:r>
              <a:rPr lang="ru-RU" b="1" dirty="0">
                <a:solidFill>
                  <a:schemeClr val="tx1"/>
                </a:solidFill>
              </a:rPr>
              <a:t>бюджету).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35572"/>
            <a:ext cx="4402460" cy="306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45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980728"/>
            <a:ext cx="8712968" cy="139903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Проект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лише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тоді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має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шанси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успіх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коли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він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логічний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завдання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проекту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відповідають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меті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засоби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реалізації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-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завданням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коли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управління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-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просте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й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ефективне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бюджет -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реальний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91440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429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399032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Характерними</a:t>
            </a:r>
            <a:r>
              <a:rPr lang="ru-RU" b="1" dirty="0"/>
              <a:t> </a:t>
            </a:r>
            <a:r>
              <a:rPr lang="ru-RU" b="1" dirty="0" err="1"/>
              <a:t>особливостями</a:t>
            </a:r>
            <a:r>
              <a:rPr lang="ru-RU" b="1" dirty="0"/>
              <a:t> проекту,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відрізняють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інших</a:t>
            </a:r>
            <a:r>
              <a:rPr lang="ru-RU" b="1" dirty="0"/>
              <a:t> </a:t>
            </a:r>
            <a:r>
              <a:rPr lang="ru-RU" b="1" dirty="0" err="1"/>
              <a:t>видів</a:t>
            </a:r>
            <a:r>
              <a:rPr lang="ru-RU" b="1" dirty="0"/>
              <a:t> </a:t>
            </a:r>
            <a:r>
              <a:rPr lang="ru-RU" b="1" dirty="0" err="1"/>
              <a:t>діяльності</a:t>
            </a:r>
            <a:r>
              <a:rPr lang="ru-RU" b="1" dirty="0"/>
              <a:t>, є: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10947"/>
            <a:ext cx="5956523" cy="376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669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786976"/>
          </a:xfrm>
        </p:spPr>
        <p:txBody>
          <a:bodyPr/>
          <a:lstStyle/>
          <a:p>
            <a:r>
              <a:rPr lang="ru-RU" b="1" dirty="0" err="1" smtClean="0"/>
              <a:t>Орієнтованість</a:t>
            </a:r>
            <a:r>
              <a:rPr lang="ru-RU" b="1" dirty="0" smtClean="0"/>
              <a:t> </a:t>
            </a:r>
            <a:r>
              <a:rPr lang="ru-RU" b="1" dirty="0"/>
              <a:t>на </a:t>
            </a:r>
            <a:r>
              <a:rPr lang="ru-RU" b="1" dirty="0" err="1"/>
              <a:t>ціль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023247" cy="487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690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142" y="332656"/>
            <a:ext cx="8229600" cy="901822"/>
          </a:xfrm>
        </p:spPr>
        <p:txBody>
          <a:bodyPr/>
          <a:lstStyle/>
          <a:p>
            <a:r>
              <a:rPr lang="uk-UA" b="1" dirty="0" smtClean="0"/>
              <a:t>Визначена тривалість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2" y="1556792"/>
            <a:ext cx="844293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3985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258</TotalTime>
  <Words>1307</Words>
  <Application>Microsoft Office PowerPoint</Application>
  <PresentationFormat>Экран (4:3)</PresentationFormat>
  <Paragraphs>134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Century Gothic</vt:lpstr>
      <vt:lpstr>Times New Roman</vt:lpstr>
      <vt:lpstr>Verdana</vt:lpstr>
      <vt:lpstr>Wingdings 2</vt:lpstr>
      <vt:lpstr>Яркая</vt:lpstr>
      <vt:lpstr>Написання проектів</vt:lpstr>
      <vt:lpstr>Мета написання екологічних проектів?</vt:lpstr>
      <vt:lpstr>Грант – це безповоротні кошти, які присуджуються організаціям та особам для здійснення діяльності, яка є неприбутковою та прописана у пропозиції, затвердженій грантонадавачем.</vt:lpstr>
      <vt:lpstr>З чого починати?</vt:lpstr>
      <vt:lpstr>Проект — це комплекс заходів, які здійснюються для досягнення чітко визначених цілей впродовж відведеного часу і за допомогою призначених  на це  фінансових  ресурсів  (бюджету).</vt:lpstr>
      <vt:lpstr>Проект лише тоді має шанси на успіх, коли він логічний, завдання проекту відповідають меті, засоби реалізації - завданням, коли управління - просте й ефективне, бюджет - реальний.</vt:lpstr>
      <vt:lpstr>Характерними особливостями проекту, що відрізняють його від інших видів діяльності, є:</vt:lpstr>
      <vt:lpstr>Орієнтованість на ціль</vt:lpstr>
      <vt:lpstr>Визначена тривалість</vt:lpstr>
      <vt:lpstr>Неповторність</vt:lpstr>
      <vt:lpstr>Високий ступінь складності</vt:lpstr>
      <vt:lpstr>Кожен проект має свій власний виділений  - бюджет, - колектив виконавців, обраних для реалізації проекту, - відповідні  матеріальні  ресурси.</vt:lpstr>
      <vt:lpstr>Інші риси проекту</vt:lpstr>
      <vt:lpstr>Для досягнення успіху в пошуку фінансової підтримки необхідно:</vt:lpstr>
      <vt:lpstr>Проект, який заслуговує фінансування, має бути:</vt:lpstr>
      <vt:lpstr>Презентация PowerPoint</vt:lpstr>
      <vt:lpstr>Основними показниками при оцінці проектних заявок звичайно є: </vt:lpstr>
      <vt:lpstr>Чітко поставлена проблема може бути визначена за допомогою таких основних аспектів або характеристик: </vt:lpstr>
      <vt:lpstr>Презентация PowerPoint</vt:lpstr>
      <vt:lpstr>Зацікавлені сторони (стейкхолдери) — це особи чи організації, які можуть безпосередньо чи опосередковано, позитивно чи негативно впливати на проект або відчувати його вплив.</vt:lpstr>
      <vt:lpstr>Пошук потенцыйного донора</vt:lpstr>
      <vt:lpstr>Основні характеристики донора, на які варто звернути увагу</vt:lpstr>
      <vt:lpstr>Інформаційні джерела грандрайтингу</vt:lpstr>
      <vt:lpstr>Початок роботи над проектною заявкою</vt:lpstr>
      <vt:lpstr>Титульний  аркуш</vt:lpstr>
      <vt:lpstr>Назва проекту</vt:lpstr>
      <vt:lpstr>Організація-заявник </vt:lpstr>
      <vt:lpstr>Організацїї-партнери </vt:lpstr>
      <vt:lpstr>Керівник проекту </vt:lpstr>
      <vt:lpstr>Керівник організації </vt:lpstr>
      <vt:lpstr>Географія </vt:lpstr>
      <vt:lpstr>Строк виконання проекту</vt:lpstr>
      <vt:lpstr>Вартість проекту </vt:lpstr>
      <vt:lpstr>Анотація — короткий виклад основної суті проекту. </vt:lpstr>
      <vt:lpstr>Анотація має включати принаймні одне речення:</vt:lpstr>
      <vt:lpstr>Вступ (Introduction)</vt:lpstr>
      <vt:lpstr>Презентация PowerPoint</vt:lpstr>
      <vt:lpstr>Постановка проблеми (Problem Statement)</vt:lpstr>
      <vt:lpstr>Мета і завдання проекту (project goal and objectives)</vt:lpstr>
      <vt:lpstr>Презентация PowerPoint</vt:lpstr>
      <vt:lpstr>Продуктивні завданя:</vt:lpstr>
      <vt:lpstr>Якісні завдання:</vt:lpstr>
      <vt:lpstr>Презентация PowerPoint</vt:lpstr>
      <vt:lpstr>Дерево проблем </vt:lpstr>
      <vt:lpstr>Презентация PowerPoint</vt:lpstr>
      <vt:lpstr>Дерево цілей є певним віддзеркаленням дерева проблем.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night queen</dc:creator>
  <cp:lastModifiedBy>night queen</cp:lastModifiedBy>
  <cp:revision>20</cp:revision>
  <dcterms:created xsi:type="dcterms:W3CDTF">2020-01-28T15:07:23Z</dcterms:created>
  <dcterms:modified xsi:type="dcterms:W3CDTF">2020-03-01T16:00:50Z</dcterms:modified>
</cp:coreProperties>
</file>