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58" r:id="rId4"/>
    <p:sldId id="259" r:id="rId5"/>
    <p:sldId id="274" r:id="rId6"/>
    <p:sldId id="260" r:id="rId7"/>
    <p:sldId id="261" r:id="rId8"/>
    <p:sldId id="264" r:id="rId9"/>
    <p:sldId id="265" r:id="rId10"/>
    <p:sldId id="266" r:id="rId11"/>
    <p:sldId id="267" r:id="rId12"/>
    <p:sldId id="268" r:id="rId13"/>
    <p:sldId id="269" r:id="rId14"/>
    <p:sldId id="270" r:id="rId15"/>
    <p:sldId id="271" r:id="rId16"/>
    <p:sldId id="272" r:id="rId17"/>
    <p:sldId id="262" r:id="rId18"/>
    <p:sldId id="263" r:id="rId19"/>
    <p:sldId id="273" r:id="rId20"/>
    <p:sldId id="275"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892" autoAdjust="0"/>
    <p:restoredTop sz="94660"/>
  </p:normalViewPr>
  <p:slideViewPr>
    <p:cSldViewPr snapToGrid="0">
      <p:cViewPr varScale="1">
        <p:scale>
          <a:sx n="36" d="100"/>
          <a:sy n="36" d="100"/>
        </p:scale>
        <p:origin x="62" y="7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63605A-710A-4127-A406-EDF46320C69E}"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uk-UA"/>
        </a:p>
      </dgm:t>
    </dgm:pt>
    <dgm:pt modelId="{A2B53E58-31A0-441F-B665-BE7399AC5446}">
      <dgm:prSet phldrT="[Текст]"/>
      <dgm:spPr/>
      <dgm:t>
        <a:bodyPr/>
        <a:lstStyle/>
        <a:p>
          <a:r>
            <a:rPr lang="uk-UA" dirty="0"/>
            <a:t>Президент України виконує функції Верховного Головнокомандувача Збройних Сил та головує в Раді національної безпеки і оборони (РНБО). Він має повноваження визначати основні напрями політики у сфері національної безпеки, ухвалювати стратегічні рішення та призначати керівників безпекових структур. Крім того, Президент може запроваджувати санкції проти осіб і організацій, що становлять загрозу для держави.</a:t>
          </a:r>
        </a:p>
      </dgm:t>
    </dgm:pt>
    <dgm:pt modelId="{8A586EB4-A30E-4324-8BBC-0E870BDB7960}" type="parTrans" cxnId="{43488E9A-45D8-4430-8587-03765C05AE54}">
      <dgm:prSet/>
      <dgm:spPr/>
      <dgm:t>
        <a:bodyPr/>
        <a:lstStyle/>
        <a:p>
          <a:endParaRPr lang="uk-UA"/>
        </a:p>
      </dgm:t>
    </dgm:pt>
    <dgm:pt modelId="{D4F92601-0075-4E8A-9033-4BF3ECE18D0E}" type="sibTrans" cxnId="{43488E9A-45D8-4430-8587-03765C05AE54}">
      <dgm:prSet/>
      <dgm:spPr/>
      <dgm:t>
        <a:bodyPr/>
        <a:lstStyle/>
        <a:p>
          <a:endParaRPr lang="uk-UA"/>
        </a:p>
      </dgm:t>
    </dgm:pt>
    <dgm:pt modelId="{172481DF-41B6-4230-9FE5-A05C095BC2A7}">
      <dgm:prSet phldrT="[Текст]"/>
      <dgm:spPr/>
      <dgm:t>
        <a:bodyPr/>
        <a:lstStyle/>
        <a:p>
          <a:r>
            <a:rPr lang="uk-UA" dirty="0"/>
            <a:t>Верховна Рада України є основним законодавчим органом, який формує нормативно-правову базу національної безпеки. Вона ухвалює закони, здійснює контроль за виконавчою владою, визначає державний бюджет, що включає фінансування оборонного сектору. Парламентський комітет з питань національної безпеки, оборони та розвідки здійснює нагляд за діяльністю силових відомств.</a:t>
          </a:r>
        </a:p>
      </dgm:t>
    </dgm:pt>
    <dgm:pt modelId="{04A32FA6-B9B4-41E2-97D9-EB5AB6115161}" type="parTrans" cxnId="{97567F1F-C4D4-49E4-AF44-5E98BEAF0489}">
      <dgm:prSet/>
      <dgm:spPr/>
      <dgm:t>
        <a:bodyPr/>
        <a:lstStyle/>
        <a:p>
          <a:endParaRPr lang="uk-UA"/>
        </a:p>
      </dgm:t>
    </dgm:pt>
    <dgm:pt modelId="{C876D002-943F-488F-89D0-546037A376EE}" type="sibTrans" cxnId="{97567F1F-C4D4-49E4-AF44-5E98BEAF0489}">
      <dgm:prSet/>
      <dgm:spPr/>
      <dgm:t>
        <a:bodyPr/>
        <a:lstStyle/>
        <a:p>
          <a:endParaRPr lang="uk-UA"/>
        </a:p>
      </dgm:t>
    </dgm:pt>
    <dgm:pt modelId="{0EF2EBD1-A1C2-4CEE-A433-FB4E1E161315}">
      <dgm:prSet phldrT="[Текст]"/>
      <dgm:spPr/>
      <dgm:t>
        <a:bodyPr/>
        <a:lstStyle/>
        <a:p>
          <a:r>
            <a:rPr lang="uk-UA" dirty="0"/>
            <a:t>РНБО є ключовим координаційним органом у сфері національної безпеки, який аналізує загрози та виробляє стратегічні рішення. До його компетенції входить розробка концепцій та доктрин безпеки, координація діяльності силових структур, ухвалення санкцій та надзвичайних заходів у критичних ситуаціях.</a:t>
          </a:r>
        </a:p>
      </dgm:t>
    </dgm:pt>
    <dgm:pt modelId="{9BC8B188-95C3-44A0-95EA-D2D77F123E68}" type="parTrans" cxnId="{FD06E9F0-EEF5-460D-ABCB-BC64A67D1E24}">
      <dgm:prSet/>
      <dgm:spPr/>
      <dgm:t>
        <a:bodyPr/>
        <a:lstStyle/>
        <a:p>
          <a:endParaRPr lang="uk-UA"/>
        </a:p>
      </dgm:t>
    </dgm:pt>
    <dgm:pt modelId="{E6BD591B-52B8-42D7-A763-C4F0B107811C}" type="sibTrans" cxnId="{FD06E9F0-EEF5-460D-ABCB-BC64A67D1E24}">
      <dgm:prSet/>
      <dgm:spPr/>
      <dgm:t>
        <a:bodyPr/>
        <a:lstStyle/>
        <a:p>
          <a:endParaRPr lang="uk-UA"/>
        </a:p>
      </dgm:t>
    </dgm:pt>
    <dgm:pt modelId="{7EBEE7B9-C6AB-43EA-BC84-3D662485624E}" type="pres">
      <dgm:prSet presAssocID="{9863605A-710A-4127-A406-EDF46320C69E}" presName="diagram" presStyleCnt="0">
        <dgm:presLayoutVars>
          <dgm:dir/>
          <dgm:resizeHandles val="exact"/>
        </dgm:presLayoutVars>
      </dgm:prSet>
      <dgm:spPr/>
    </dgm:pt>
    <dgm:pt modelId="{952E08CD-302D-41D4-9672-F45ABF1F2D3E}" type="pres">
      <dgm:prSet presAssocID="{A2B53E58-31A0-441F-B665-BE7399AC5446}" presName="node" presStyleLbl="node1" presStyleIdx="0" presStyleCnt="3">
        <dgm:presLayoutVars>
          <dgm:bulletEnabled val="1"/>
        </dgm:presLayoutVars>
      </dgm:prSet>
      <dgm:spPr/>
    </dgm:pt>
    <dgm:pt modelId="{FED6EAA6-A07A-465C-ACF8-EA1B6C53B956}" type="pres">
      <dgm:prSet presAssocID="{D4F92601-0075-4E8A-9033-4BF3ECE18D0E}" presName="sibTrans" presStyleCnt="0"/>
      <dgm:spPr/>
    </dgm:pt>
    <dgm:pt modelId="{D40BAAF5-7DF3-4FF3-91FF-24F50FB3BAC5}" type="pres">
      <dgm:prSet presAssocID="{172481DF-41B6-4230-9FE5-A05C095BC2A7}" presName="node" presStyleLbl="node1" presStyleIdx="1" presStyleCnt="3">
        <dgm:presLayoutVars>
          <dgm:bulletEnabled val="1"/>
        </dgm:presLayoutVars>
      </dgm:prSet>
      <dgm:spPr/>
    </dgm:pt>
    <dgm:pt modelId="{BBDDB5CF-B401-449D-98AA-A4B8039FAEAB}" type="pres">
      <dgm:prSet presAssocID="{C876D002-943F-488F-89D0-546037A376EE}" presName="sibTrans" presStyleCnt="0"/>
      <dgm:spPr/>
    </dgm:pt>
    <dgm:pt modelId="{7C4A51BD-539C-44BC-8A5B-9E409FBD11EA}" type="pres">
      <dgm:prSet presAssocID="{0EF2EBD1-A1C2-4CEE-A433-FB4E1E161315}" presName="node" presStyleLbl="node1" presStyleIdx="2" presStyleCnt="3">
        <dgm:presLayoutVars>
          <dgm:bulletEnabled val="1"/>
        </dgm:presLayoutVars>
      </dgm:prSet>
      <dgm:spPr/>
    </dgm:pt>
  </dgm:ptLst>
  <dgm:cxnLst>
    <dgm:cxn modelId="{97567F1F-C4D4-49E4-AF44-5E98BEAF0489}" srcId="{9863605A-710A-4127-A406-EDF46320C69E}" destId="{172481DF-41B6-4230-9FE5-A05C095BC2A7}" srcOrd="1" destOrd="0" parTransId="{04A32FA6-B9B4-41E2-97D9-EB5AB6115161}" sibTransId="{C876D002-943F-488F-89D0-546037A376EE}"/>
    <dgm:cxn modelId="{ACA33190-ECC9-4E9F-A38E-B5D075AAF936}" type="presOf" srcId="{172481DF-41B6-4230-9FE5-A05C095BC2A7}" destId="{D40BAAF5-7DF3-4FF3-91FF-24F50FB3BAC5}" srcOrd="0" destOrd="0" presId="urn:microsoft.com/office/officeart/2005/8/layout/default"/>
    <dgm:cxn modelId="{43488E9A-45D8-4430-8587-03765C05AE54}" srcId="{9863605A-710A-4127-A406-EDF46320C69E}" destId="{A2B53E58-31A0-441F-B665-BE7399AC5446}" srcOrd="0" destOrd="0" parTransId="{8A586EB4-A30E-4324-8BBC-0E870BDB7960}" sibTransId="{D4F92601-0075-4E8A-9033-4BF3ECE18D0E}"/>
    <dgm:cxn modelId="{5FE036C0-8531-46A8-8A73-41786855AE0A}" type="presOf" srcId="{A2B53E58-31A0-441F-B665-BE7399AC5446}" destId="{952E08CD-302D-41D4-9672-F45ABF1F2D3E}" srcOrd="0" destOrd="0" presId="urn:microsoft.com/office/officeart/2005/8/layout/default"/>
    <dgm:cxn modelId="{0BB09FD0-E608-4D45-8B35-209D6F3820DA}" type="presOf" srcId="{9863605A-710A-4127-A406-EDF46320C69E}" destId="{7EBEE7B9-C6AB-43EA-BC84-3D662485624E}" srcOrd="0" destOrd="0" presId="urn:microsoft.com/office/officeart/2005/8/layout/default"/>
    <dgm:cxn modelId="{581E38ED-16B2-4AE3-8353-D5963435C5EC}" type="presOf" srcId="{0EF2EBD1-A1C2-4CEE-A433-FB4E1E161315}" destId="{7C4A51BD-539C-44BC-8A5B-9E409FBD11EA}" srcOrd="0" destOrd="0" presId="urn:microsoft.com/office/officeart/2005/8/layout/default"/>
    <dgm:cxn modelId="{FD06E9F0-EEF5-460D-ABCB-BC64A67D1E24}" srcId="{9863605A-710A-4127-A406-EDF46320C69E}" destId="{0EF2EBD1-A1C2-4CEE-A433-FB4E1E161315}" srcOrd="2" destOrd="0" parTransId="{9BC8B188-95C3-44A0-95EA-D2D77F123E68}" sibTransId="{E6BD591B-52B8-42D7-A763-C4F0B107811C}"/>
    <dgm:cxn modelId="{A2682399-C0C7-4DB7-B88A-0AEF00EC6333}" type="presParOf" srcId="{7EBEE7B9-C6AB-43EA-BC84-3D662485624E}" destId="{952E08CD-302D-41D4-9672-F45ABF1F2D3E}" srcOrd="0" destOrd="0" presId="urn:microsoft.com/office/officeart/2005/8/layout/default"/>
    <dgm:cxn modelId="{AE2CA7B3-6AA5-4A74-94D7-712236D6A025}" type="presParOf" srcId="{7EBEE7B9-C6AB-43EA-BC84-3D662485624E}" destId="{FED6EAA6-A07A-465C-ACF8-EA1B6C53B956}" srcOrd="1" destOrd="0" presId="urn:microsoft.com/office/officeart/2005/8/layout/default"/>
    <dgm:cxn modelId="{FA40A0BD-6E10-4D1A-9A89-F96BC4A06ED9}" type="presParOf" srcId="{7EBEE7B9-C6AB-43EA-BC84-3D662485624E}" destId="{D40BAAF5-7DF3-4FF3-91FF-24F50FB3BAC5}" srcOrd="2" destOrd="0" presId="urn:microsoft.com/office/officeart/2005/8/layout/default"/>
    <dgm:cxn modelId="{5CD956E1-BF33-45F9-BA11-6524DFD05C31}" type="presParOf" srcId="{7EBEE7B9-C6AB-43EA-BC84-3D662485624E}" destId="{BBDDB5CF-B401-449D-98AA-A4B8039FAEAB}" srcOrd="3" destOrd="0" presId="urn:microsoft.com/office/officeart/2005/8/layout/default"/>
    <dgm:cxn modelId="{75C621F1-8FC1-4D6F-A864-04B0BD0A6B83}" type="presParOf" srcId="{7EBEE7B9-C6AB-43EA-BC84-3D662485624E}" destId="{7C4A51BD-539C-44BC-8A5B-9E409FBD11EA}"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FF8BD30-6454-40DA-B92C-DE45AA57092C}" type="doc">
      <dgm:prSet loTypeId="urn:microsoft.com/office/officeart/2005/8/layout/default" loCatId="list" qsTypeId="urn:microsoft.com/office/officeart/2005/8/quickstyle/simple1" qsCatId="simple" csTypeId="urn:microsoft.com/office/officeart/2005/8/colors/accent1_3" csCatId="accent1" phldr="1"/>
      <dgm:spPr/>
      <dgm:t>
        <a:bodyPr/>
        <a:lstStyle/>
        <a:p>
          <a:endParaRPr lang="uk-UA"/>
        </a:p>
      </dgm:t>
    </dgm:pt>
    <dgm:pt modelId="{3C310A94-8197-4E31-9940-45FB22E2199F}">
      <dgm:prSet phldrT="[Текст]"/>
      <dgm:spPr/>
      <dgm:t>
        <a:bodyPr/>
        <a:lstStyle/>
        <a:p>
          <a:r>
            <a:rPr lang="uk-UA" dirty="0"/>
            <a:t>військові (ЗСУ, контррозвідка)</a:t>
          </a:r>
        </a:p>
      </dgm:t>
    </dgm:pt>
    <dgm:pt modelId="{9E8053E2-ED12-48CA-BA3E-83FB877A9FF3}" type="parTrans" cxnId="{3A62D8C6-689D-4C93-8752-A9C389160817}">
      <dgm:prSet/>
      <dgm:spPr/>
      <dgm:t>
        <a:bodyPr/>
        <a:lstStyle/>
        <a:p>
          <a:endParaRPr lang="uk-UA"/>
        </a:p>
      </dgm:t>
    </dgm:pt>
    <dgm:pt modelId="{80416D2F-2277-4E67-8D1F-0AA607459CE6}" type="sibTrans" cxnId="{3A62D8C6-689D-4C93-8752-A9C389160817}">
      <dgm:prSet/>
      <dgm:spPr/>
      <dgm:t>
        <a:bodyPr/>
        <a:lstStyle/>
        <a:p>
          <a:endParaRPr lang="uk-UA"/>
        </a:p>
      </dgm:t>
    </dgm:pt>
    <dgm:pt modelId="{D00501E4-8D5B-40C9-AD53-0D2A2166F94B}">
      <dgm:prSet phldrT="[Текст]"/>
      <dgm:spPr/>
      <dgm:t>
        <a:bodyPr/>
        <a:lstStyle/>
        <a:p>
          <a:r>
            <a:rPr lang="uk-UA" dirty="0"/>
            <a:t>політичні (дипломатія, санкції)</a:t>
          </a:r>
        </a:p>
      </dgm:t>
    </dgm:pt>
    <dgm:pt modelId="{58BEF864-63C1-466B-B6EE-25D6D7671078}" type="parTrans" cxnId="{9D8F2564-1B9D-454E-8EF7-BC6BDDF47027}">
      <dgm:prSet/>
      <dgm:spPr/>
      <dgm:t>
        <a:bodyPr/>
        <a:lstStyle/>
        <a:p>
          <a:endParaRPr lang="uk-UA"/>
        </a:p>
      </dgm:t>
    </dgm:pt>
    <dgm:pt modelId="{6D8B8B98-B19C-4801-B249-12DC05E86770}" type="sibTrans" cxnId="{9D8F2564-1B9D-454E-8EF7-BC6BDDF47027}">
      <dgm:prSet/>
      <dgm:spPr/>
      <dgm:t>
        <a:bodyPr/>
        <a:lstStyle/>
        <a:p>
          <a:endParaRPr lang="uk-UA"/>
        </a:p>
      </dgm:t>
    </dgm:pt>
    <dgm:pt modelId="{7E276F0E-5CE7-4B7C-841D-294FB5E9197B}">
      <dgm:prSet phldrT="[Текст]"/>
      <dgm:spPr/>
      <dgm:t>
        <a:bodyPr/>
        <a:lstStyle/>
        <a:p>
          <a:r>
            <a:rPr lang="uk-UA" dirty="0"/>
            <a:t>економічні (контроль за стратегічними підприємствами)</a:t>
          </a:r>
        </a:p>
      </dgm:t>
    </dgm:pt>
    <dgm:pt modelId="{88F602D7-ECF1-4556-9158-B5ED5B56BF12}" type="parTrans" cxnId="{DC2615B7-F065-45B3-A4E4-F38CF761CF2B}">
      <dgm:prSet/>
      <dgm:spPr/>
      <dgm:t>
        <a:bodyPr/>
        <a:lstStyle/>
        <a:p>
          <a:endParaRPr lang="uk-UA"/>
        </a:p>
      </dgm:t>
    </dgm:pt>
    <dgm:pt modelId="{5CE2CEA9-A67C-475B-89A5-3D8B16653689}" type="sibTrans" cxnId="{DC2615B7-F065-45B3-A4E4-F38CF761CF2B}">
      <dgm:prSet/>
      <dgm:spPr/>
      <dgm:t>
        <a:bodyPr/>
        <a:lstStyle/>
        <a:p>
          <a:endParaRPr lang="uk-UA"/>
        </a:p>
      </dgm:t>
    </dgm:pt>
    <dgm:pt modelId="{1257BF85-36E9-4E8B-983B-40ED82D8A7CF}">
      <dgm:prSet phldrT="[Текст]"/>
      <dgm:spPr/>
      <dgm:t>
        <a:bodyPr/>
        <a:lstStyle/>
        <a:p>
          <a:r>
            <a:rPr lang="uk-UA"/>
            <a:t> інформаційні </a:t>
          </a:r>
          <a:r>
            <a:rPr lang="uk-UA" dirty="0"/>
            <a:t>(</a:t>
          </a:r>
          <a:r>
            <a:rPr lang="uk-UA" dirty="0" err="1"/>
            <a:t>кібербезпека</a:t>
          </a:r>
          <a:r>
            <a:rPr lang="uk-UA" dirty="0"/>
            <a:t>, боротьба з дезінформацією)</a:t>
          </a:r>
        </a:p>
      </dgm:t>
    </dgm:pt>
    <dgm:pt modelId="{D1B2CA88-0132-4EA0-9666-66C27E137F57}" type="parTrans" cxnId="{7A467071-35C5-41EC-B8EE-BC34D023DF91}">
      <dgm:prSet/>
      <dgm:spPr/>
      <dgm:t>
        <a:bodyPr/>
        <a:lstStyle/>
        <a:p>
          <a:endParaRPr lang="uk-UA"/>
        </a:p>
      </dgm:t>
    </dgm:pt>
    <dgm:pt modelId="{C94BB0B3-B39F-4E89-A920-DD7AC67AE128}" type="sibTrans" cxnId="{7A467071-35C5-41EC-B8EE-BC34D023DF91}">
      <dgm:prSet/>
      <dgm:spPr/>
      <dgm:t>
        <a:bodyPr/>
        <a:lstStyle/>
        <a:p>
          <a:endParaRPr lang="uk-UA"/>
        </a:p>
      </dgm:t>
    </dgm:pt>
    <dgm:pt modelId="{3DC998A8-5360-40A0-8DCF-0A215A55D3FE}" type="pres">
      <dgm:prSet presAssocID="{4FF8BD30-6454-40DA-B92C-DE45AA57092C}" presName="diagram" presStyleCnt="0">
        <dgm:presLayoutVars>
          <dgm:dir/>
          <dgm:resizeHandles val="exact"/>
        </dgm:presLayoutVars>
      </dgm:prSet>
      <dgm:spPr/>
    </dgm:pt>
    <dgm:pt modelId="{B1AC00C8-7B7C-43EF-9713-E66067825657}" type="pres">
      <dgm:prSet presAssocID="{3C310A94-8197-4E31-9940-45FB22E2199F}" presName="node" presStyleLbl="node1" presStyleIdx="0" presStyleCnt="4">
        <dgm:presLayoutVars>
          <dgm:bulletEnabled val="1"/>
        </dgm:presLayoutVars>
      </dgm:prSet>
      <dgm:spPr/>
    </dgm:pt>
    <dgm:pt modelId="{0E22FB46-91F8-4C9D-9858-F9C2A035F364}" type="pres">
      <dgm:prSet presAssocID="{80416D2F-2277-4E67-8D1F-0AA607459CE6}" presName="sibTrans" presStyleCnt="0"/>
      <dgm:spPr/>
    </dgm:pt>
    <dgm:pt modelId="{3AD90605-0187-4D31-81EB-B2BA2FC11294}" type="pres">
      <dgm:prSet presAssocID="{D00501E4-8D5B-40C9-AD53-0D2A2166F94B}" presName="node" presStyleLbl="node1" presStyleIdx="1" presStyleCnt="4">
        <dgm:presLayoutVars>
          <dgm:bulletEnabled val="1"/>
        </dgm:presLayoutVars>
      </dgm:prSet>
      <dgm:spPr/>
    </dgm:pt>
    <dgm:pt modelId="{1400BDCE-8727-43D1-812A-288E368129C8}" type="pres">
      <dgm:prSet presAssocID="{6D8B8B98-B19C-4801-B249-12DC05E86770}" presName="sibTrans" presStyleCnt="0"/>
      <dgm:spPr/>
    </dgm:pt>
    <dgm:pt modelId="{3F8E3EE1-78B5-44B8-A628-80AB6AD1062E}" type="pres">
      <dgm:prSet presAssocID="{7E276F0E-5CE7-4B7C-841D-294FB5E9197B}" presName="node" presStyleLbl="node1" presStyleIdx="2" presStyleCnt="4">
        <dgm:presLayoutVars>
          <dgm:bulletEnabled val="1"/>
        </dgm:presLayoutVars>
      </dgm:prSet>
      <dgm:spPr/>
    </dgm:pt>
    <dgm:pt modelId="{AD207051-BA2A-40C1-AB76-DF3BFFFA7464}" type="pres">
      <dgm:prSet presAssocID="{5CE2CEA9-A67C-475B-89A5-3D8B16653689}" presName="sibTrans" presStyleCnt="0"/>
      <dgm:spPr/>
    </dgm:pt>
    <dgm:pt modelId="{316598F6-2D80-482D-B3F3-6E8EB1CB0FE8}" type="pres">
      <dgm:prSet presAssocID="{1257BF85-36E9-4E8B-983B-40ED82D8A7CF}" presName="node" presStyleLbl="node1" presStyleIdx="3" presStyleCnt="4">
        <dgm:presLayoutVars>
          <dgm:bulletEnabled val="1"/>
        </dgm:presLayoutVars>
      </dgm:prSet>
      <dgm:spPr/>
    </dgm:pt>
  </dgm:ptLst>
  <dgm:cxnLst>
    <dgm:cxn modelId="{8AB73323-FAD5-463C-BF49-2435FB7194F4}" type="presOf" srcId="{7E276F0E-5CE7-4B7C-841D-294FB5E9197B}" destId="{3F8E3EE1-78B5-44B8-A628-80AB6AD1062E}" srcOrd="0" destOrd="0" presId="urn:microsoft.com/office/officeart/2005/8/layout/default"/>
    <dgm:cxn modelId="{9D8F2564-1B9D-454E-8EF7-BC6BDDF47027}" srcId="{4FF8BD30-6454-40DA-B92C-DE45AA57092C}" destId="{D00501E4-8D5B-40C9-AD53-0D2A2166F94B}" srcOrd="1" destOrd="0" parTransId="{58BEF864-63C1-466B-B6EE-25D6D7671078}" sibTransId="{6D8B8B98-B19C-4801-B249-12DC05E86770}"/>
    <dgm:cxn modelId="{7A467071-35C5-41EC-B8EE-BC34D023DF91}" srcId="{4FF8BD30-6454-40DA-B92C-DE45AA57092C}" destId="{1257BF85-36E9-4E8B-983B-40ED82D8A7CF}" srcOrd="3" destOrd="0" parTransId="{D1B2CA88-0132-4EA0-9666-66C27E137F57}" sibTransId="{C94BB0B3-B39F-4E89-A920-DD7AC67AE128}"/>
    <dgm:cxn modelId="{FAC41C72-A873-4BCD-8D95-C5B0945130A8}" type="presOf" srcId="{3C310A94-8197-4E31-9940-45FB22E2199F}" destId="{B1AC00C8-7B7C-43EF-9713-E66067825657}" srcOrd="0" destOrd="0" presId="urn:microsoft.com/office/officeart/2005/8/layout/default"/>
    <dgm:cxn modelId="{49EF4DB2-7A7C-4A44-9C54-0953885CFB74}" type="presOf" srcId="{1257BF85-36E9-4E8B-983B-40ED82D8A7CF}" destId="{316598F6-2D80-482D-B3F3-6E8EB1CB0FE8}" srcOrd="0" destOrd="0" presId="urn:microsoft.com/office/officeart/2005/8/layout/default"/>
    <dgm:cxn modelId="{DC2615B7-F065-45B3-A4E4-F38CF761CF2B}" srcId="{4FF8BD30-6454-40DA-B92C-DE45AA57092C}" destId="{7E276F0E-5CE7-4B7C-841D-294FB5E9197B}" srcOrd="2" destOrd="0" parTransId="{88F602D7-ECF1-4556-9158-B5ED5B56BF12}" sibTransId="{5CE2CEA9-A67C-475B-89A5-3D8B16653689}"/>
    <dgm:cxn modelId="{3A62D8C6-689D-4C93-8752-A9C389160817}" srcId="{4FF8BD30-6454-40DA-B92C-DE45AA57092C}" destId="{3C310A94-8197-4E31-9940-45FB22E2199F}" srcOrd="0" destOrd="0" parTransId="{9E8053E2-ED12-48CA-BA3E-83FB877A9FF3}" sibTransId="{80416D2F-2277-4E67-8D1F-0AA607459CE6}"/>
    <dgm:cxn modelId="{88DF26DE-F5C9-4D13-8799-FFB6A6736627}" type="presOf" srcId="{4FF8BD30-6454-40DA-B92C-DE45AA57092C}" destId="{3DC998A8-5360-40A0-8DCF-0A215A55D3FE}" srcOrd="0" destOrd="0" presId="urn:microsoft.com/office/officeart/2005/8/layout/default"/>
    <dgm:cxn modelId="{5116BEF8-ACD3-445C-A177-F632386CDCF4}" type="presOf" srcId="{D00501E4-8D5B-40C9-AD53-0D2A2166F94B}" destId="{3AD90605-0187-4D31-81EB-B2BA2FC11294}" srcOrd="0" destOrd="0" presId="urn:microsoft.com/office/officeart/2005/8/layout/default"/>
    <dgm:cxn modelId="{B37574BA-6654-4E0C-8A29-E1B70FB9AB3C}" type="presParOf" srcId="{3DC998A8-5360-40A0-8DCF-0A215A55D3FE}" destId="{B1AC00C8-7B7C-43EF-9713-E66067825657}" srcOrd="0" destOrd="0" presId="urn:microsoft.com/office/officeart/2005/8/layout/default"/>
    <dgm:cxn modelId="{977DEFD6-37A2-453C-B29C-12E1FB46AB31}" type="presParOf" srcId="{3DC998A8-5360-40A0-8DCF-0A215A55D3FE}" destId="{0E22FB46-91F8-4C9D-9858-F9C2A035F364}" srcOrd="1" destOrd="0" presId="urn:microsoft.com/office/officeart/2005/8/layout/default"/>
    <dgm:cxn modelId="{58344FF5-047C-4C60-AB89-8D9EB69EC83E}" type="presParOf" srcId="{3DC998A8-5360-40A0-8DCF-0A215A55D3FE}" destId="{3AD90605-0187-4D31-81EB-B2BA2FC11294}" srcOrd="2" destOrd="0" presId="urn:microsoft.com/office/officeart/2005/8/layout/default"/>
    <dgm:cxn modelId="{2D0E1167-34D2-4146-8427-DEA26A035637}" type="presParOf" srcId="{3DC998A8-5360-40A0-8DCF-0A215A55D3FE}" destId="{1400BDCE-8727-43D1-812A-288E368129C8}" srcOrd="3" destOrd="0" presId="urn:microsoft.com/office/officeart/2005/8/layout/default"/>
    <dgm:cxn modelId="{4128DDEE-89DA-462B-851D-83DDCEF6905E}" type="presParOf" srcId="{3DC998A8-5360-40A0-8DCF-0A215A55D3FE}" destId="{3F8E3EE1-78B5-44B8-A628-80AB6AD1062E}" srcOrd="4" destOrd="0" presId="urn:microsoft.com/office/officeart/2005/8/layout/default"/>
    <dgm:cxn modelId="{A880BE5E-A6C9-4ED1-8252-0F9DA2564F8E}" type="presParOf" srcId="{3DC998A8-5360-40A0-8DCF-0A215A55D3FE}" destId="{AD207051-BA2A-40C1-AB76-DF3BFFFA7464}" srcOrd="5" destOrd="0" presId="urn:microsoft.com/office/officeart/2005/8/layout/default"/>
    <dgm:cxn modelId="{ECDFA3D8-8D56-4ED9-983E-40F8BE3D4264}" type="presParOf" srcId="{3DC998A8-5360-40A0-8DCF-0A215A55D3FE}" destId="{316598F6-2D80-482D-B3F3-6E8EB1CB0FE8}"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2E08CD-302D-41D4-9672-F45ABF1F2D3E}">
      <dsp:nvSpPr>
        <dsp:cNvPr id="0" name=""/>
        <dsp:cNvSpPr/>
      </dsp:nvSpPr>
      <dsp:spPr>
        <a:xfrm>
          <a:off x="478179" y="2102"/>
          <a:ext cx="5011638" cy="3006982"/>
        </a:xfrm>
        <a:prstGeom prst="rect">
          <a:avLst/>
        </a:prstGeom>
        <a:solidFill>
          <a:schemeClr val="accent2">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kern="1200" dirty="0"/>
            <a:t>Президент України виконує функції Верховного Головнокомандувача Збройних Сил та головує в Раді національної безпеки і оборони (РНБО). Він має повноваження визначати основні напрями політики у сфері національної безпеки, ухвалювати стратегічні рішення та призначати керівників безпекових структур. Крім того, Президент може запроваджувати санкції проти осіб і організацій, що становлять загрозу для держави.</a:t>
          </a:r>
        </a:p>
      </dsp:txBody>
      <dsp:txXfrm>
        <a:off x="478179" y="2102"/>
        <a:ext cx="5011638" cy="3006982"/>
      </dsp:txXfrm>
    </dsp:sp>
    <dsp:sp modelId="{D40BAAF5-7DF3-4FF3-91FF-24F50FB3BAC5}">
      <dsp:nvSpPr>
        <dsp:cNvPr id="0" name=""/>
        <dsp:cNvSpPr/>
      </dsp:nvSpPr>
      <dsp:spPr>
        <a:xfrm>
          <a:off x="5990981" y="2102"/>
          <a:ext cx="5011638" cy="3006982"/>
        </a:xfrm>
        <a:prstGeom prst="rect">
          <a:avLst/>
        </a:prstGeom>
        <a:solidFill>
          <a:schemeClr val="accent3">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kern="1200" dirty="0"/>
            <a:t>Верховна Рада України є основним законодавчим органом, який формує нормативно-правову базу національної безпеки. Вона ухвалює закони, здійснює контроль за виконавчою владою, визначає державний бюджет, що включає фінансування оборонного сектору. Парламентський комітет з питань національної безпеки, оборони та розвідки здійснює нагляд за діяльністю силових відомств.</a:t>
          </a:r>
        </a:p>
      </dsp:txBody>
      <dsp:txXfrm>
        <a:off x="5990981" y="2102"/>
        <a:ext cx="5011638" cy="3006982"/>
      </dsp:txXfrm>
    </dsp:sp>
    <dsp:sp modelId="{7C4A51BD-539C-44BC-8A5B-9E409FBD11EA}">
      <dsp:nvSpPr>
        <dsp:cNvPr id="0" name=""/>
        <dsp:cNvSpPr/>
      </dsp:nvSpPr>
      <dsp:spPr>
        <a:xfrm>
          <a:off x="3234580" y="3510248"/>
          <a:ext cx="5011638" cy="3006982"/>
        </a:xfrm>
        <a:prstGeom prst="rect">
          <a:avLst/>
        </a:prstGeom>
        <a:solidFill>
          <a:schemeClr val="accent4">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kern="1200" dirty="0"/>
            <a:t>РНБО є ключовим координаційним органом у сфері національної безпеки, який аналізує загрози та виробляє стратегічні рішення. До його компетенції входить розробка концепцій та доктрин безпеки, координація діяльності силових структур, ухвалення санкцій та надзвичайних заходів у критичних ситуаціях.</a:t>
          </a:r>
        </a:p>
      </dsp:txBody>
      <dsp:txXfrm>
        <a:off x="3234580" y="3510248"/>
        <a:ext cx="5011638" cy="30069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AC00C8-7B7C-43EF-9713-E66067825657}">
      <dsp:nvSpPr>
        <dsp:cNvPr id="0" name=""/>
        <dsp:cNvSpPr/>
      </dsp:nvSpPr>
      <dsp:spPr>
        <a:xfrm>
          <a:off x="785401" y="1598"/>
          <a:ext cx="3344724" cy="2006834"/>
        </a:xfrm>
        <a:prstGeom prst="rect">
          <a:avLst/>
        </a:prstGeom>
        <a:solidFill>
          <a:schemeClr val="accent1">
            <a:shade val="80000"/>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uk-UA" sz="3000" kern="1200" dirty="0"/>
            <a:t>військові (ЗСУ, контррозвідка)</a:t>
          </a:r>
        </a:p>
      </dsp:txBody>
      <dsp:txXfrm>
        <a:off x="785401" y="1598"/>
        <a:ext cx="3344724" cy="2006834"/>
      </dsp:txXfrm>
    </dsp:sp>
    <dsp:sp modelId="{3AD90605-0187-4D31-81EB-B2BA2FC11294}">
      <dsp:nvSpPr>
        <dsp:cNvPr id="0" name=""/>
        <dsp:cNvSpPr/>
      </dsp:nvSpPr>
      <dsp:spPr>
        <a:xfrm>
          <a:off x="4464598" y="1598"/>
          <a:ext cx="3344724" cy="2006834"/>
        </a:xfrm>
        <a:prstGeom prst="rect">
          <a:avLst/>
        </a:prstGeom>
        <a:solidFill>
          <a:schemeClr val="accent1">
            <a:shade val="80000"/>
            <a:hueOff val="0"/>
            <a:satOff val="-327"/>
            <a:lumOff val="923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uk-UA" sz="3000" kern="1200" dirty="0"/>
            <a:t>політичні (дипломатія, санкції)</a:t>
          </a:r>
        </a:p>
      </dsp:txBody>
      <dsp:txXfrm>
        <a:off x="4464598" y="1598"/>
        <a:ext cx="3344724" cy="2006834"/>
      </dsp:txXfrm>
    </dsp:sp>
    <dsp:sp modelId="{3F8E3EE1-78B5-44B8-A628-80AB6AD1062E}">
      <dsp:nvSpPr>
        <dsp:cNvPr id="0" name=""/>
        <dsp:cNvSpPr/>
      </dsp:nvSpPr>
      <dsp:spPr>
        <a:xfrm>
          <a:off x="785401" y="2342905"/>
          <a:ext cx="3344724" cy="2006834"/>
        </a:xfrm>
        <a:prstGeom prst="rect">
          <a:avLst/>
        </a:prstGeom>
        <a:solidFill>
          <a:schemeClr val="accent1">
            <a:shade val="80000"/>
            <a:hueOff val="0"/>
            <a:satOff val="-655"/>
            <a:lumOff val="1846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uk-UA" sz="3000" kern="1200" dirty="0"/>
            <a:t>економічні (контроль за стратегічними підприємствами)</a:t>
          </a:r>
        </a:p>
      </dsp:txBody>
      <dsp:txXfrm>
        <a:off x="785401" y="2342905"/>
        <a:ext cx="3344724" cy="2006834"/>
      </dsp:txXfrm>
    </dsp:sp>
    <dsp:sp modelId="{316598F6-2D80-482D-B3F3-6E8EB1CB0FE8}">
      <dsp:nvSpPr>
        <dsp:cNvPr id="0" name=""/>
        <dsp:cNvSpPr/>
      </dsp:nvSpPr>
      <dsp:spPr>
        <a:xfrm>
          <a:off x="4464598" y="2342905"/>
          <a:ext cx="3344724" cy="2006834"/>
        </a:xfrm>
        <a:prstGeom prst="rect">
          <a:avLst/>
        </a:prstGeom>
        <a:solidFill>
          <a:schemeClr val="accent1">
            <a:shade val="80000"/>
            <a:hueOff val="0"/>
            <a:satOff val="-982"/>
            <a:lumOff val="2769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uk-UA" sz="3000" kern="1200"/>
            <a:t> інформаційні </a:t>
          </a:r>
          <a:r>
            <a:rPr lang="uk-UA" sz="3000" kern="1200" dirty="0"/>
            <a:t>(</a:t>
          </a:r>
          <a:r>
            <a:rPr lang="uk-UA" sz="3000" kern="1200" dirty="0" err="1"/>
            <a:t>кібербезпека</a:t>
          </a:r>
          <a:r>
            <a:rPr lang="uk-UA" sz="3000" kern="1200" dirty="0"/>
            <a:t>, боротьба з дезінформацією)</a:t>
          </a:r>
        </a:p>
      </dsp:txBody>
      <dsp:txXfrm>
        <a:off x="4464598" y="2342905"/>
        <a:ext cx="3344724" cy="200683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767DF1-E1CB-46C5-8FB8-D8A94DD49CBB}" type="datetimeFigureOut">
              <a:rPr lang="uk-UA" smtClean="0"/>
              <a:t>04.03.2025</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6F1AB4-3754-4D4B-AA4C-6E9D48255B5B}" type="slidenum">
              <a:rPr lang="uk-UA" smtClean="0"/>
              <a:t>‹№›</a:t>
            </a:fld>
            <a:endParaRPr lang="uk-UA"/>
          </a:p>
        </p:txBody>
      </p:sp>
    </p:spTree>
    <p:extLst>
      <p:ext uri="{BB962C8B-B14F-4D97-AF65-F5344CB8AC3E}">
        <p14:creationId xmlns:p14="http://schemas.microsoft.com/office/powerpoint/2010/main" val="3793349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986F1AB4-3754-4D4B-AA4C-6E9D48255B5B}" type="slidenum">
              <a:rPr lang="uk-UA" smtClean="0"/>
              <a:t>4</a:t>
            </a:fld>
            <a:endParaRPr lang="uk-UA"/>
          </a:p>
        </p:txBody>
      </p:sp>
    </p:spTree>
    <p:extLst>
      <p:ext uri="{BB962C8B-B14F-4D97-AF65-F5344CB8AC3E}">
        <p14:creationId xmlns:p14="http://schemas.microsoft.com/office/powerpoint/2010/main" val="11370882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986F1AB4-3754-4D4B-AA4C-6E9D48255B5B}" type="slidenum">
              <a:rPr lang="uk-UA" smtClean="0"/>
              <a:t>8</a:t>
            </a:fld>
            <a:endParaRPr lang="uk-UA"/>
          </a:p>
        </p:txBody>
      </p:sp>
    </p:spTree>
    <p:extLst>
      <p:ext uri="{BB962C8B-B14F-4D97-AF65-F5344CB8AC3E}">
        <p14:creationId xmlns:p14="http://schemas.microsoft.com/office/powerpoint/2010/main" val="28551127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2ADCDBCE-1228-492E-BEFB-A1391DE3DAD6}" type="datetimeFigureOut">
              <a:rPr lang="uk-UA" smtClean="0"/>
              <a:t>04.03.2025</a:t>
            </a:fld>
            <a:endParaRPr lang="uk-UA"/>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uk-UA"/>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E75FBAE-C6BB-4D79-9776-00F967EFDC50}" type="slidenum">
              <a:rPr lang="uk-UA" smtClean="0"/>
              <a:t>‹№›</a:t>
            </a:fld>
            <a:endParaRPr lang="uk-UA"/>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2905949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2ADCDBCE-1228-492E-BEFB-A1391DE3DAD6}"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E75FBAE-C6BB-4D79-9776-00F967EFDC50}" type="slidenum">
              <a:rPr lang="uk-UA" smtClean="0"/>
              <a:t>‹№›</a:t>
            </a:fld>
            <a:endParaRPr lang="uk-UA"/>
          </a:p>
        </p:txBody>
      </p:sp>
    </p:spTree>
    <p:extLst>
      <p:ext uri="{BB962C8B-B14F-4D97-AF65-F5344CB8AC3E}">
        <p14:creationId xmlns:p14="http://schemas.microsoft.com/office/powerpoint/2010/main" val="1590082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2ADCDBCE-1228-492E-BEFB-A1391DE3DAD6}"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E75FBAE-C6BB-4D79-9776-00F967EFDC50}" type="slidenum">
              <a:rPr lang="uk-UA" smtClean="0"/>
              <a:t>‹№›</a:t>
            </a:fld>
            <a:endParaRPr lang="uk-UA"/>
          </a:p>
        </p:txBody>
      </p:sp>
    </p:spTree>
    <p:extLst>
      <p:ext uri="{BB962C8B-B14F-4D97-AF65-F5344CB8AC3E}">
        <p14:creationId xmlns:p14="http://schemas.microsoft.com/office/powerpoint/2010/main" val="2491961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2ADCDBCE-1228-492E-BEFB-A1391DE3DAD6}"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E75FBAE-C6BB-4D79-9776-00F967EFDC50}" type="slidenum">
              <a:rPr lang="uk-UA" smtClean="0"/>
              <a:t>‹№›</a:t>
            </a:fld>
            <a:endParaRPr lang="uk-UA"/>
          </a:p>
        </p:txBody>
      </p:sp>
    </p:spTree>
    <p:extLst>
      <p:ext uri="{BB962C8B-B14F-4D97-AF65-F5344CB8AC3E}">
        <p14:creationId xmlns:p14="http://schemas.microsoft.com/office/powerpoint/2010/main" val="360888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2ADCDBCE-1228-492E-BEFB-A1391DE3DAD6}"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E75FBAE-C6BB-4D79-9776-00F967EFDC50}" type="slidenum">
              <a:rPr lang="uk-UA" smtClean="0"/>
              <a:t>‹№›</a:t>
            </a:fld>
            <a:endParaRPr lang="uk-UA"/>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2440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2ADCDBCE-1228-492E-BEFB-A1391DE3DAD6}" type="datetimeFigureOut">
              <a:rPr lang="uk-UA" smtClean="0"/>
              <a:t>04.03.2025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E75FBAE-C6BB-4D79-9776-00F967EFDC50}" type="slidenum">
              <a:rPr lang="uk-UA" smtClean="0"/>
              <a:t>‹№›</a:t>
            </a:fld>
            <a:endParaRPr lang="uk-UA"/>
          </a:p>
        </p:txBody>
      </p:sp>
    </p:spTree>
    <p:extLst>
      <p:ext uri="{BB962C8B-B14F-4D97-AF65-F5344CB8AC3E}">
        <p14:creationId xmlns:p14="http://schemas.microsoft.com/office/powerpoint/2010/main" val="3294142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uk-UA"/>
              <a:t>Клацніть, щоб відредагувати стилі зразків тексту</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2ADCDBCE-1228-492E-BEFB-A1391DE3DAD6}" type="datetimeFigureOut">
              <a:rPr lang="uk-UA" smtClean="0"/>
              <a:t>04.03.2025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7E75FBAE-C6BB-4D79-9776-00F967EFDC50}" type="slidenum">
              <a:rPr lang="uk-UA" smtClean="0"/>
              <a:t>‹№›</a:t>
            </a:fld>
            <a:endParaRPr lang="uk-UA"/>
          </a:p>
        </p:txBody>
      </p:sp>
    </p:spTree>
    <p:extLst>
      <p:ext uri="{BB962C8B-B14F-4D97-AF65-F5344CB8AC3E}">
        <p14:creationId xmlns:p14="http://schemas.microsoft.com/office/powerpoint/2010/main" val="1771861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2ADCDBCE-1228-492E-BEFB-A1391DE3DAD6}" type="datetimeFigureOut">
              <a:rPr lang="uk-UA" smtClean="0"/>
              <a:t>04.03.2025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7E75FBAE-C6BB-4D79-9776-00F967EFDC50}" type="slidenum">
              <a:rPr lang="uk-UA" smtClean="0"/>
              <a:t>‹№›</a:t>
            </a:fld>
            <a:endParaRPr lang="uk-UA"/>
          </a:p>
        </p:txBody>
      </p:sp>
    </p:spTree>
    <p:extLst>
      <p:ext uri="{BB962C8B-B14F-4D97-AF65-F5344CB8AC3E}">
        <p14:creationId xmlns:p14="http://schemas.microsoft.com/office/powerpoint/2010/main" val="253981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DCDBCE-1228-492E-BEFB-A1391DE3DAD6}" type="datetimeFigureOut">
              <a:rPr lang="uk-UA" smtClean="0"/>
              <a:t>04.03.2025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7E75FBAE-C6BB-4D79-9776-00F967EFDC50}" type="slidenum">
              <a:rPr lang="uk-UA" smtClean="0"/>
              <a:t>‹№›</a:t>
            </a:fld>
            <a:endParaRPr lang="uk-UA"/>
          </a:p>
        </p:txBody>
      </p:sp>
    </p:spTree>
    <p:extLst>
      <p:ext uri="{BB962C8B-B14F-4D97-AF65-F5344CB8AC3E}">
        <p14:creationId xmlns:p14="http://schemas.microsoft.com/office/powerpoint/2010/main" val="2704332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2ADCDBCE-1228-492E-BEFB-A1391DE3DAD6}" type="datetimeFigureOut">
              <a:rPr lang="uk-UA" smtClean="0"/>
              <a:t>04.03.2025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E75FBAE-C6BB-4D79-9776-00F967EFDC50}" type="slidenum">
              <a:rPr lang="uk-UA" smtClean="0"/>
              <a:t>‹№›</a:t>
            </a:fld>
            <a:endParaRPr lang="uk-UA"/>
          </a:p>
        </p:txBody>
      </p:sp>
    </p:spTree>
    <p:extLst>
      <p:ext uri="{BB962C8B-B14F-4D97-AF65-F5344CB8AC3E}">
        <p14:creationId xmlns:p14="http://schemas.microsoft.com/office/powerpoint/2010/main" val="2400127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2ADCDBCE-1228-492E-BEFB-A1391DE3DAD6}" type="datetimeFigureOut">
              <a:rPr lang="uk-UA" smtClean="0"/>
              <a:t>04.03.2025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E75FBAE-C6BB-4D79-9776-00F967EFDC50}" type="slidenum">
              <a:rPr lang="uk-UA" smtClean="0"/>
              <a:t>‹№›</a:t>
            </a:fld>
            <a:endParaRPr lang="uk-UA"/>
          </a:p>
        </p:txBody>
      </p:sp>
    </p:spTree>
    <p:extLst>
      <p:ext uri="{BB962C8B-B14F-4D97-AF65-F5344CB8AC3E}">
        <p14:creationId xmlns:p14="http://schemas.microsoft.com/office/powerpoint/2010/main" val="1145390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2ADCDBCE-1228-492E-BEFB-A1391DE3DAD6}" type="datetimeFigureOut">
              <a:rPr lang="uk-UA" smtClean="0"/>
              <a:t>04.03.2025</a:t>
            </a:fld>
            <a:endParaRPr lang="uk-UA"/>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uk-UA"/>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7E75FBAE-C6BB-4D79-9776-00F967EFDC50}" type="slidenum">
              <a:rPr lang="uk-UA" smtClean="0"/>
              <a:t>‹№›</a:t>
            </a:fld>
            <a:endParaRPr lang="uk-UA"/>
          </a:p>
        </p:txBody>
      </p:sp>
    </p:spTree>
    <p:extLst>
      <p:ext uri="{BB962C8B-B14F-4D97-AF65-F5344CB8AC3E}">
        <p14:creationId xmlns:p14="http://schemas.microsoft.com/office/powerpoint/2010/main" val="31779898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40EBB5-612F-4C4A-BB2C-FDC7733A14AE}"/>
              </a:ext>
            </a:extLst>
          </p:cNvPr>
          <p:cNvSpPr>
            <a:spLocks noGrp="1"/>
          </p:cNvSpPr>
          <p:nvPr>
            <p:ph type="ctrTitle"/>
          </p:nvPr>
        </p:nvSpPr>
        <p:spPr>
          <a:xfrm>
            <a:off x="1634405" y="758952"/>
            <a:ext cx="9418320" cy="4041648"/>
          </a:xfrm>
        </p:spPr>
        <p:txBody>
          <a:bodyPr/>
          <a:lstStyle/>
          <a:p>
            <a:pPr algn="ctr"/>
            <a:r>
              <a:rPr lang="ru-RU" dirty="0">
                <a:solidFill>
                  <a:srgbClr val="FF0000"/>
                </a:solidFill>
              </a:rPr>
              <a:t>Тема 4. </a:t>
            </a:r>
            <a:r>
              <a:rPr lang="ru-RU" dirty="0"/>
              <a:t>Право </a:t>
            </a:r>
            <a:r>
              <a:rPr lang="ru-RU" dirty="0" err="1"/>
              <a:t>національної</a:t>
            </a:r>
            <a:r>
              <a:rPr lang="ru-RU" dirty="0"/>
              <a:t> </a:t>
            </a:r>
            <a:r>
              <a:rPr lang="ru-RU" dirty="0" err="1"/>
              <a:t>безпеки</a:t>
            </a:r>
            <a:r>
              <a:rPr lang="ru-RU" dirty="0"/>
              <a:t> </a:t>
            </a:r>
            <a:r>
              <a:rPr lang="ru-RU" dirty="0" err="1"/>
              <a:t>України</a:t>
            </a:r>
            <a:r>
              <a:rPr lang="ru-RU" dirty="0"/>
              <a:t> </a:t>
            </a:r>
            <a:endParaRPr lang="uk-UA" dirty="0"/>
          </a:p>
        </p:txBody>
      </p:sp>
    </p:spTree>
    <p:extLst>
      <p:ext uri="{BB962C8B-B14F-4D97-AF65-F5344CB8AC3E}">
        <p14:creationId xmlns:p14="http://schemas.microsoft.com/office/powerpoint/2010/main" val="32801540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E18AAC71-6BBD-4038-8F3D-6222A757EA18}"/>
              </a:ext>
            </a:extLst>
          </p:cNvPr>
          <p:cNvPicPr>
            <a:picLocks noChangeAspect="1"/>
          </p:cNvPicPr>
          <p:nvPr/>
        </p:nvPicPr>
        <p:blipFill>
          <a:blip r:embed="rId2"/>
          <a:stretch>
            <a:fillRect/>
          </a:stretch>
        </p:blipFill>
        <p:spPr>
          <a:xfrm>
            <a:off x="1559515" y="0"/>
            <a:ext cx="8023102" cy="6858000"/>
          </a:xfrm>
          <a:prstGeom prst="rect">
            <a:avLst/>
          </a:prstGeom>
        </p:spPr>
      </p:pic>
    </p:spTree>
    <p:extLst>
      <p:ext uri="{BB962C8B-B14F-4D97-AF65-F5344CB8AC3E}">
        <p14:creationId xmlns:p14="http://schemas.microsoft.com/office/powerpoint/2010/main" val="2349535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950E5FAD-7DA2-45B2-BB9F-08F49D4A36D3}"/>
              </a:ext>
            </a:extLst>
          </p:cNvPr>
          <p:cNvPicPr>
            <a:picLocks noChangeAspect="1"/>
          </p:cNvPicPr>
          <p:nvPr/>
        </p:nvPicPr>
        <p:blipFill>
          <a:blip r:embed="rId2"/>
          <a:stretch>
            <a:fillRect/>
          </a:stretch>
        </p:blipFill>
        <p:spPr>
          <a:xfrm>
            <a:off x="384526" y="451668"/>
            <a:ext cx="10486674" cy="6406332"/>
          </a:xfrm>
          <a:prstGeom prst="rect">
            <a:avLst/>
          </a:prstGeom>
        </p:spPr>
      </p:pic>
    </p:spTree>
    <p:extLst>
      <p:ext uri="{BB962C8B-B14F-4D97-AF65-F5344CB8AC3E}">
        <p14:creationId xmlns:p14="http://schemas.microsoft.com/office/powerpoint/2010/main" val="17855213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5F5F078A-677A-497C-84B1-B07B7F0867C8}"/>
              </a:ext>
            </a:extLst>
          </p:cNvPr>
          <p:cNvPicPr>
            <a:picLocks noChangeAspect="1"/>
          </p:cNvPicPr>
          <p:nvPr/>
        </p:nvPicPr>
        <p:blipFill>
          <a:blip r:embed="rId2"/>
          <a:stretch>
            <a:fillRect/>
          </a:stretch>
        </p:blipFill>
        <p:spPr>
          <a:xfrm>
            <a:off x="1547284" y="163309"/>
            <a:ext cx="8307916" cy="6531381"/>
          </a:xfrm>
          <a:prstGeom prst="rect">
            <a:avLst/>
          </a:prstGeom>
        </p:spPr>
      </p:pic>
    </p:spTree>
    <p:extLst>
      <p:ext uri="{BB962C8B-B14F-4D97-AF65-F5344CB8AC3E}">
        <p14:creationId xmlns:p14="http://schemas.microsoft.com/office/powerpoint/2010/main" val="3195230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6BEE1B97-EFB6-4C0B-B545-7DA752480498}"/>
              </a:ext>
            </a:extLst>
          </p:cNvPr>
          <p:cNvPicPr>
            <a:picLocks noChangeAspect="1"/>
          </p:cNvPicPr>
          <p:nvPr/>
        </p:nvPicPr>
        <p:blipFill>
          <a:blip r:embed="rId2"/>
          <a:stretch>
            <a:fillRect/>
          </a:stretch>
        </p:blipFill>
        <p:spPr>
          <a:xfrm>
            <a:off x="494518" y="23337"/>
            <a:ext cx="11202963" cy="6811326"/>
          </a:xfrm>
          <a:prstGeom prst="rect">
            <a:avLst/>
          </a:prstGeom>
        </p:spPr>
      </p:pic>
    </p:spTree>
    <p:extLst>
      <p:ext uri="{BB962C8B-B14F-4D97-AF65-F5344CB8AC3E}">
        <p14:creationId xmlns:p14="http://schemas.microsoft.com/office/powerpoint/2010/main" val="38219961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3D1A9CD6-4DAD-417A-B718-885693356EC3}"/>
              </a:ext>
            </a:extLst>
          </p:cNvPr>
          <p:cNvPicPr>
            <a:picLocks noChangeAspect="1"/>
          </p:cNvPicPr>
          <p:nvPr/>
        </p:nvPicPr>
        <p:blipFill>
          <a:blip r:embed="rId2"/>
          <a:stretch>
            <a:fillRect/>
          </a:stretch>
        </p:blipFill>
        <p:spPr>
          <a:xfrm>
            <a:off x="1100667" y="0"/>
            <a:ext cx="9378977" cy="6858000"/>
          </a:xfrm>
          <a:prstGeom prst="rect">
            <a:avLst/>
          </a:prstGeom>
        </p:spPr>
      </p:pic>
    </p:spTree>
    <p:extLst>
      <p:ext uri="{BB962C8B-B14F-4D97-AF65-F5344CB8AC3E}">
        <p14:creationId xmlns:p14="http://schemas.microsoft.com/office/powerpoint/2010/main" val="19782546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4D1AB51F-1A34-4ED3-9236-AD6B7CE2A61C}"/>
              </a:ext>
            </a:extLst>
          </p:cNvPr>
          <p:cNvSpPr>
            <a:spLocks noGrp="1"/>
          </p:cNvSpPr>
          <p:nvPr>
            <p:ph idx="1"/>
          </p:nvPr>
        </p:nvSpPr>
        <p:spPr>
          <a:xfrm>
            <a:off x="516804" y="457200"/>
            <a:ext cx="10354395" cy="6045200"/>
          </a:xfrm>
        </p:spPr>
        <p:txBody>
          <a:bodyPr>
            <a:normAutofit/>
          </a:bodyPr>
          <a:lstStyle/>
          <a:p>
            <a:pPr algn="just"/>
            <a:r>
              <a:rPr lang="uk-UA" sz="2400" dirty="0"/>
              <a:t>Право національної безпеки виконує превентивну функцію, попереджуючи настання загроз потенційного чи реального характеру для безпечних умов життєдіяльності. Очевидно, що більш значущими у цьому аспекті є нормативно-правове визначення і подолання потенційних загроз. Вказана функція доповнюється прогностичною функцією, яку виконує право національної безпеки у вирішенні завдань забезпечення безпекового стану існування людини, суспільства і держави. </a:t>
            </a:r>
          </a:p>
          <a:p>
            <a:pPr algn="just"/>
            <a:r>
              <a:rPr lang="uk-UA" sz="2400" dirty="0"/>
              <a:t>Досить вагомою є інформаційна функція права національної безпеки, яка дозволяє не лише своєчасно і повно поширити у суспільстві інформацію про загрози національній безпеці, про заходи їх подолання, але й забезпечити надходження такої інформації спеціальним суб’єктам права національної безпеки, які мають виконувати завдання стосовно подолання, нейтралізації потенційних і реальних загроз національній безпеці.</a:t>
            </a:r>
          </a:p>
        </p:txBody>
      </p:sp>
    </p:spTree>
    <p:extLst>
      <p:ext uri="{BB962C8B-B14F-4D97-AF65-F5344CB8AC3E}">
        <p14:creationId xmlns:p14="http://schemas.microsoft.com/office/powerpoint/2010/main" val="31385925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6610301B-A685-4A7E-9964-A2E7CC0BEC21}"/>
              </a:ext>
            </a:extLst>
          </p:cNvPr>
          <p:cNvSpPr>
            <a:spLocks noGrp="1"/>
          </p:cNvSpPr>
          <p:nvPr>
            <p:ph idx="1"/>
          </p:nvPr>
        </p:nvSpPr>
        <p:spPr>
          <a:xfrm>
            <a:off x="584539" y="618066"/>
            <a:ext cx="10201995" cy="5621867"/>
          </a:xfrm>
        </p:spPr>
        <p:txBody>
          <a:bodyPr>
            <a:noAutofit/>
          </a:bodyPr>
          <a:lstStyle/>
          <a:p>
            <a:pPr algn="just"/>
            <a:r>
              <a:rPr lang="ru-RU" sz="2400" dirty="0" err="1"/>
              <a:t>Основоположним</a:t>
            </a:r>
            <a:r>
              <a:rPr lang="ru-RU" sz="2400" dirty="0"/>
              <a:t> принципом права </a:t>
            </a:r>
            <a:r>
              <a:rPr lang="ru-RU" sz="2400" dirty="0" err="1"/>
              <a:t>національної</a:t>
            </a:r>
            <a:r>
              <a:rPr lang="ru-RU" sz="2400" dirty="0"/>
              <a:t> </a:t>
            </a:r>
            <a:r>
              <a:rPr lang="ru-RU" sz="2400" dirty="0" err="1"/>
              <a:t>безпеки</a:t>
            </a:r>
            <a:r>
              <a:rPr lang="ru-RU" sz="2400" dirty="0"/>
              <a:t> є принцип верховенства права, </a:t>
            </a:r>
            <a:r>
              <a:rPr lang="ru-RU" sz="2400" dirty="0" err="1"/>
              <a:t>зміст</a:t>
            </a:r>
            <a:r>
              <a:rPr lang="ru-RU" sz="2400" dirty="0"/>
              <a:t> </a:t>
            </a:r>
            <a:r>
              <a:rPr lang="ru-RU" sz="2400" dirty="0" err="1"/>
              <a:t>якого</a:t>
            </a:r>
            <a:r>
              <a:rPr lang="ru-RU" sz="2400" dirty="0"/>
              <a:t> </a:t>
            </a:r>
            <a:r>
              <a:rPr lang="ru-RU" sz="2400" dirty="0" err="1"/>
              <a:t>доповнюється</a:t>
            </a:r>
            <a:r>
              <a:rPr lang="ru-RU" sz="2400" dirty="0"/>
              <a:t> і </a:t>
            </a:r>
            <a:r>
              <a:rPr lang="ru-RU" sz="2400" dirty="0" err="1"/>
              <a:t>конкретизується</a:t>
            </a:r>
            <a:r>
              <a:rPr lang="ru-RU" sz="2400" dirty="0"/>
              <a:t> у </a:t>
            </a:r>
            <a:r>
              <a:rPr lang="ru-RU" sz="2400" dirty="0" err="1"/>
              <a:t>принципі</a:t>
            </a:r>
            <a:r>
              <a:rPr lang="ru-RU" sz="2400" dirty="0"/>
              <a:t> </a:t>
            </a:r>
            <a:r>
              <a:rPr lang="ru-RU" sz="2400" dirty="0" err="1"/>
              <a:t>законності</a:t>
            </a:r>
            <a:r>
              <a:rPr lang="ru-RU" sz="2400" dirty="0"/>
              <a:t>. Верховенство </a:t>
            </a:r>
            <a:r>
              <a:rPr lang="uk-UA" sz="2400" dirty="0"/>
              <a:t>права у сфері національної безпеки виявляється у визначенні та підпорядкуванні праву спрямованої на забезпечення національної безпеки діяльності усіх суб’єктів.</a:t>
            </a:r>
          </a:p>
          <a:p>
            <a:pPr algn="just"/>
            <a:r>
              <a:rPr lang="uk-UA" sz="2400" dirty="0"/>
              <a:t>Правова поведінка у сфері національної безпеки стає переконливим аргументом для досягнення мети – стану безпеки суспільного життя, існування і функціонування індивідуальних та колективних суб’єктів. Принцип законності забезпечує реалізацію вимоги щодо </a:t>
            </a:r>
            <a:r>
              <a:rPr lang="uk-UA" sz="2400" dirty="0" err="1"/>
              <a:t>інституціоналізації</a:t>
            </a:r>
            <a:r>
              <a:rPr lang="uk-UA" sz="2400" dirty="0"/>
              <a:t> сфери національної безпеки та, насамперед, сектора безпеки і оборони, на підставі положень Конституції та чинного законодавства, визначення і реалізації функцій суб’єктів права національної безпеки виключно у відповідності до положень Конституції та прийнятих у її розвиток законів. </a:t>
            </a:r>
          </a:p>
        </p:txBody>
      </p:sp>
    </p:spTree>
    <p:extLst>
      <p:ext uri="{BB962C8B-B14F-4D97-AF65-F5344CB8AC3E}">
        <p14:creationId xmlns:p14="http://schemas.microsoft.com/office/powerpoint/2010/main" val="10479043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EDE1051-9DA6-4571-95DA-FA847C6A35CE}"/>
              </a:ext>
            </a:extLst>
          </p:cNvPr>
          <p:cNvSpPr>
            <a:spLocks noGrp="1"/>
          </p:cNvSpPr>
          <p:nvPr>
            <p:ph type="title"/>
          </p:nvPr>
        </p:nvSpPr>
        <p:spPr>
          <a:xfrm>
            <a:off x="474133" y="0"/>
            <a:ext cx="10480379" cy="1325562"/>
          </a:xfrm>
        </p:spPr>
        <p:txBody>
          <a:bodyPr/>
          <a:lstStyle/>
          <a:p>
            <a:pPr algn="ctr"/>
            <a:r>
              <a:rPr lang="uk-UA" dirty="0">
                <a:solidFill>
                  <a:srgbClr val="FF0000"/>
                </a:solidFill>
              </a:rPr>
              <a:t>Еволюція права національної безпеки</a:t>
            </a:r>
          </a:p>
        </p:txBody>
      </p:sp>
      <p:sp>
        <p:nvSpPr>
          <p:cNvPr id="3" name="Місце для вмісту 2">
            <a:extLst>
              <a:ext uri="{FF2B5EF4-FFF2-40B4-BE49-F238E27FC236}">
                <a16:creationId xmlns:a16="http://schemas.microsoft.com/office/drawing/2014/main" id="{9E066B74-56A9-44B9-AF74-C438AAC2C93D}"/>
              </a:ext>
            </a:extLst>
          </p:cNvPr>
          <p:cNvSpPr>
            <a:spLocks noGrp="1"/>
          </p:cNvSpPr>
          <p:nvPr>
            <p:ph idx="1"/>
          </p:nvPr>
        </p:nvSpPr>
        <p:spPr>
          <a:xfrm>
            <a:off x="1041738" y="1845733"/>
            <a:ext cx="9270661" cy="4690533"/>
          </a:xfrm>
        </p:spPr>
        <p:txBody>
          <a:bodyPr/>
          <a:lstStyle/>
          <a:p>
            <a:pPr algn="just"/>
            <a:r>
              <a:rPr lang="uk-UA" sz="2400" dirty="0"/>
              <a:t>Правова база національної безпеки України пройшла значну трансформацію. В перші роки незалежності законодавство у цій сфері базувалося на радянських підходах. Після 2014 року, у зв’язку з військовою агресією Росії, було здійснено масштабне реформування, зокрема ухвалено нову Стратегію національної безпеки та оновлено систему командування збройними силами. Євроатлантична інтеграція України стала пріоритетним напрямом, що вплинуло на адаптацію законодавства до стандартів НАТО та ЄС.</a:t>
            </a:r>
          </a:p>
          <a:p>
            <a:endParaRPr lang="uk-UA" dirty="0"/>
          </a:p>
        </p:txBody>
      </p:sp>
    </p:spTree>
    <p:extLst>
      <p:ext uri="{BB962C8B-B14F-4D97-AF65-F5344CB8AC3E}">
        <p14:creationId xmlns:p14="http://schemas.microsoft.com/office/powerpoint/2010/main" val="20128143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E8462AA-2B8B-417A-A073-F0C1686A7661}"/>
              </a:ext>
            </a:extLst>
          </p:cNvPr>
          <p:cNvSpPr>
            <a:spLocks noGrp="1"/>
          </p:cNvSpPr>
          <p:nvPr>
            <p:ph type="title"/>
          </p:nvPr>
        </p:nvSpPr>
        <p:spPr/>
        <p:txBody>
          <a:bodyPr/>
          <a:lstStyle/>
          <a:p>
            <a:pPr algn="ctr"/>
            <a:r>
              <a:rPr lang="uk-UA" dirty="0">
                <a:solidFill>
                  <a:srgbClr val="FF0000"/>
                </a:solidFill>
              </a:rPr>
              <a:t>Суб’єкти права національної безпеки</a:t>
            </a:r>
          </a:p>
        </p:txBody>
      </p:sp>
      <p:sp>
        <p:nvSpPr>
          <p:cNvPr id="3" name="Місце для вмісту 2">
            <a:extLst>
              <a:ext uri="{FF2B5EF4-FFF2-40B4-BE49-F238E27FC236}">
                <a16:creationId xmlns:a16="http://schemas.microsoft.com/office/drawing/2014/main" id="{2F0D8518-7E42-44A1-AA1E-0D5E6C31D6BB}"/>
              </a:ext>
            </a:extLst>
          </p:cNvPr>
          <p:cNvSpPr>
            <a:spLocks noGrp="1"/>
          </p:cNvSpPr>
          <p:nvPr>
            <p:ph idx="1"/>
          </p:nvPr>
        </p:nvSpPr>
        <p:spPr>
          <a:xfrm>
            <a:off x="931333" y="1828800"/>
            <a:ext cx="9414933" cy="4351337"/>
          </a:xfrm>
        </p:spPr>
        <p:txBody>
          <a:bodyPr>
            <a:normAutofit/>
          </a:bodyPr>
          <a:lstStyle/>
          <a:p>
            <a:pPr algn="just"/>
            <a:r>
              <a:rPr lang="uk-UA" sz="2400" dirty="0"/>
              <a:t>Система національної безпеки охоплює широкий спектр суб’єктів, серед яких головну роль відіграє держава та її органи. До ключових суб’єктів належать Збройні Сили України, Служба безпеки України, Міністерство внутрішніх справ, Державна прикордонна служба та інші правоохоронні органи. Важливу роль відіграють громадські організації та міжнародні партнери, які сприяють моніторингу й реформуванню безпекового сектору. Окремо варто відзначити роль громадян у забезпеченні національної безпеки через волонтерські ініціативи та інші форми суспільної активності.</a:t>
            </a:r>
          </a:p>
        </p:txBody>
      </p:sp>
    </p:spTree>
    <p:extLst>
      <p:ext uri="{BB962C8B-B14F-4D97-AF65-F5344CB8AC3E}">
        <p14:creationId xmlns:p14="http://schemas.microsoft.com/office/powerpoint/2010/main" val="24014794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Місце для вмісту 3">
            <a:extLst>
              <a:ext uri="{FF2B5EF4-FFF2-40B4-BE49-F238E27FC236}">
                <a16:creationId xmlns:a16="http://schemas.microsoft.com/office/drawing/2014/main" id="{51D1C282-754F-43DE-A789-4722A662FA7B}"/>
              </a:ext>
            </a:extLst>
          </p:cNvPr>
          <p:cNvGraphicFramePr>
            <a:graphicFrameLocks noGrp="1"/>
          </p:cNvGraphicFramePr>
          <p:nvPr>
            <p:ph idx="1"/>
            <p:extLst>
              <p:ext uri="{D42A27DB-BD31-4B8C-83A1-F6EECF244321}">
                <p14:modId xmlns:p14="http://schemas.microsoft.com/office/powerpoint/2010/main" val="839441546"/>
              </p:ext>
            </p:extLst>
          </p:nvPr>
        </p:nvGraphicFramePr>
        <p:xfrm>
          <a:off x="-118533" y="169333"/>
          <a:ext cx="11480800" cy="65193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21180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BE086A-19EA-4156-B035-05937949572E}"/>
              </a:ext>
            </a:extLst>
          </p:cNvPr>
          <p:cNvSpPr>
            <a:spLocks noGrp="1"/>
          </p:cNvSpPr>
          <p:nvPr>
            <p:ph type="title"/>
          </p:nvPr>
        </p:nvSpPr>
        <p:spPr/>
        <p:txBody>
          <a:bodyPr/>
          <a:lstStyle/>
          <a:p>
            <a:r>
              <a:rPr lang="uk-UA" dirty="0">
                <a:solidFill>
                  <a:srgbClr val="FF0000"/>
                </a:solidFill>
              </a:rPr>
              <a:t>План</a:t>
            </a:r>
          </a:p>
        </p:txBody>
      </p:sp>
      <p:sp>
        <p:nvSpPr>
          <p:cNvPr id="3" name="Місце для вмісту 2">
            <a:extLst>
              <a:ext uri="{FF2B5EF4-FFF2-40B4-BE49-F238E27FC236}">
                <a16:creationId xmlns:a16="http://schemas.microsoft.com/office/drawing/2014/main" id="{9513E2D7-969C-4007-8060-F3B9D585D403}"/>
              </a:ext>
            </a:extLst>
          </p:cNvPr>
          <p:cNvSpPr>
            <a:spLocks noGrp="1"/>
          </p:cNvSpPr>
          <p:nvPr>
            <p:ph idx="1"/>
          </p:nvPr>
        </p:nvSpPr>
        <p:spPr/>
        <p:txBody>
          <a:bodyPr>
            <a:normAutofit/>
          </a:bodyPr>
          <a:lstStyle/>
          <a:p>
            <a:pPr marL="342900" lvl="0" indent="-342900" algn="just">
              <a:lnSpc>
                <a:spcPct val="95000"/>
              </a:lnSpc>
              <a:buFont typeface="+mj-lt"/>
              <a:buAutoNum type="arabicPeriod"/>
              <a:tabLst>
                <a:tab pos="-36195" algn="l"/>
                <a:tab pos="361950" algn="l"/>
                <a:tab pos="542925" algn="l"/>
                <a:tab pos="615315" algn="l"/>
              </a:tabLst>
            </a:pPr>
            <a:r>
              <a:rPr lang="uk-UA" sz="3200" dirty="0">
                <a:effectLst/>
                <a:ea typeface="Times New Roman" panose="02020603050405020304" pitchFamily="18" charset="0"/>
              </a:rPr>
              <a:t>Зміст та основні поняття права національної безпеки</a:t>
            </a:r>
          </a:p>
          <a:p>
            <a:pPr marL="342900" lvl="0" indent="-342900" algn="just">
              <a:lnSpc>
                <a:spcPct val="95000"/>
              </a:lnSpc>
              <a:buFont typeface="+mj-lt"/>
              <a:buAutoNum type="arabicPeriod"/>
              <a:tabLst>
                <a:tab pos="-36195" algn="l"/>
                <a:tab pos="361950" algn="l"/>
                <a:tab pos="542925" algn="l"/>
                <a:tab pos="615315" algn="l"/>
              </a:tabLst>
            </a:pPr>
            <a:r>
              <a:rPr lang="uk-UA" sz="3200" dirty="0">
                <a:effectLst/>
                <a:ea typeface="Times New Roman" panose="02020603050405020304" pitchFamily="18" charset="0"/>
              </a:rPr>
              <a:t>Джерела права національної безпеки та їх еволюція</a:t>
            </a:r>
          </a:p>
          <a:p>
            <a:pPr marL="342900" lvl="0" indent="-342900" algn="just">
              <a:lnSpc>
                <a:spcPct val="95000"/>
              </a:lnSpc>
              <a:buFont typeface="+mj-lt"/>
              <a:buAutoNum type="arabicPeriod"/>
              <a:tabLst>
                <a:tab pos="-36195" algn="l"/>
                <a:tab pos="361950" algn="l"/>
                <a:tab pos="542925" algn="l"/>
                <a:tab pos="615315" algn="l"/>
              </a:tabLst>
            </a:pPr>
            <a:r>
              <a:rPr lang="uk-UA" sz="3200" dirty="0">
                <a:effectLst/>
                <a:ea typeface="Times New Roman" panose="02020603050405020304" pitchFamily="18" charset="0"/>
              </a:rPr>
              <a:t>Суб’єкти права національної безпеки</a:t>
            </a:r>
          </a:p>
          <a:p>
            <a:endParaRPr lang="uk-UA" sz="3200" dirty="0"/>
          </a:p>
        </p:txBody>
      </p:sp>
    </p:spTree>
    <p:extLst>
      <p:ext uri="{BB962C8B-B14F-4D97-AF65-F5344CB8AC3E}">
        <p14:creationId xmlns:p14="http://schemas.microsoft.com/office/powerpoint/2010/main" val="31406527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AB7F86F-853D-4929-9CE8-A599D046C0B6}"/>
              </a:ext>
            </a:extLst>
          </p:cNvPr>
          <p:cNvSpPr>
            <a:spLocks noGrp="1"/>
          </p:cNvSpPr>
          <p:nvPr>
            <p:ph type="title"/>
          </p:nvPr>
        </p:nvSpPr>
        <p:spPr>
          <a:xfrm>
            <a:off x="940139" y="298026"/>
            <a:ext cx="9692640" cy="1325562"/>
          </a:xfrm>
        </p:spPr>
        <p:txBody>
          <a:bodyPr>
            <a:normAutofit/>
          </a:bodyPr>
          <a:lstStyle/>
          <a:p>
            <a:pPr algn="ctr"/>
            <a:r>
              <a:rPr lang="uk-UA" b="1" dirty="0">
                <a:solidFill>
                  <a:srgbClr val="FF0000"/>
                </a:solidFill>
              </a:rPr>
              <a:t>Механізми забезпечення національної безпеки</a:t>
            </a:r>
            <a:endParaRPr lang="uk-UA" dirty="0">
              <a:solidFill>
                <a:srgbClr val="FF0000"/>
              </a:solidFill>
            </a:endParaRPr>
          </a:p>
        </p:txBody>
      </p:sp>
      <p:graphicFrame>
        <p:nvGraphicFramePr>
          <p:cNvPr id="4" name="Місце для вмісту 3">
            <a:extLst>
              <a:ext uri="{FF2B5EF4-FFF2-40B4-BE49-F238E27FC236}">
                <a16:creationId xmlns:a16="http://schemas.microsoft.com/office/drawing/2014/main" id="{8E51F9FD-912F-4EF3-8826-A3B73FEEA3DD}"/>
              </a:ext>
            </a:extLst>
          </p:cNvPr>
          <p:cNvGraphicFramePr>
            <a:graphicFrameLocks noGrp="1"/>
          </p:cNvGraphicFramePr>
          <p:nvPr>
            <p:ph idx="1"/>
            <p:extLst>
              <p:ext uri="{D42A27DB-BD31-4B8C-83A1-F6EECF244321}">
                <p14:modId xmlns:p14="http://schemas.microsoft.com/office/powerpoint/2010/main" val="457772590"/>
              </p:ext>
            </p:extLst>
          </p:nvPr>
        </p:nvGraphicFramePr>
        <p:xfrm>
          <a:off x="1262063" y="1828800"/>
          <a:ext cx="8594725"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745781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Місце для вмісту 4">
            <a:extLst>
              <a:ext uri="{FF2B5EF4-FFF2-40B4-BE49-F238E27FC236}">
                <a16:creationId xmlns:a16="http://schemas.microsoft.com/office/drawing/2014/main" id="{18A0FD05-96EB-4D08-A97E-63BBDC562DEC}"/>
              </a:ext>
            </a:extLst>
          </p:cNvPr>
          <p:cNvSpPr>
            <a:spLocks noGrp="1"/>
          </p:cNvSpPr>
          <p:nvPr>
            <p:ph sz="half" idx="1"/>
          </p:nvPr>
        </p:nvSpPr>
        <p:spPr>
          <a:xfrm>
            <a:off x="398272" y="626534"/>
            <a:ext cx="4480560" cy="4351337"/>
          </a:xfrm>
        </p:spPr>
        <p:txBody>
          <a:bodyPr/>
          <a:lstStyle/>
          <a:p>
            <a:pPr algn="just"/>
            <a:r>
              <a:rPr lang="uk-UA" dirty="0"/>
              <a:t>Україна активно співпрацює з НАТО, ЄС, ООН та іншими міжнародними організаціями, які надають військову, фінансову та технічну допомогу. Двосторонні угоди із США, Великою Британією та іншими країнами сприяють зміцненню обороноздатності держави.</a:t>
            </a:r>
          </a:p>
          <a:p>
            <a:endParaRPr lang="uk-UA" dirty="0"/>
          </a:p>
        </p:txBody>
      </p:sp>
      <p:sp>
        <p:nvSpPr>
          <p:cNvPr id="6" name="Місце для вмісту 5">
            <a:extLst>
              <a:ext uri="{FF2B5EF4-FFF2-40B4-BE49-F238E27FC236}">
                <a16:creationId xmlns:a16="http://schemas.microsoft.com/office/drawing/2014/main" id="{99DBBA71-0E56-4E24-A41E-F4912CF751E8}"/>
              </a:ext>
            </a:extLst>
          </p:cNvPr>
          <p:cNvSpPr>
            <a:spLocks noGrp="1"/>
          </p:cNvSpPr>
          <p:nvPr>
            <p:ph sz="half" idx="2"/>
          </p:nvPr>
        </p:nvSpPr>
        <p:spPr>
          <a:xfrm>
            <a:off x="398272" y="3606800"/>
            <a:ext cx="4480560" cy="4351337"/>
          </a:xfrm>
        </p:spPr>
        <p:txBody>
          <a:bodyPr/>
          <a:lstStyle/>
          <a:p>
            <a:pPr algn="just"/>
            <a:r>
              <a:rPr lang="uk-UA" sz="2400" b="1" dirty="0">
                <a:solidFill>
                  <a:srgbClr val="FF0000"/>
                </a:solidFill>
              </a:rPr>
              <a:t>До головних загроз </a:t>
            </a:r>
            <a:r>
              <a:rPr lang="uk-UA" dirty="0"/>
              <a:t>належать військова агресія, кібератаки, внутрішня політична нестабільність, корупція, тероризм та інформаційні війни. Ефективна національна безпека передбачає виявлення та нейтралізацію цих загроз.</a:t>
            </a:r>
          </a:p>
          <a:p>
            <a:endParaRPr lang="uk-UA" dirty="0"/>
          </a:p>
        </p:txBody>
      </p:sp>
      <p:sp>
        <p:nvSpPr>
          <p:cNvPr id="8" name="TextBox 7">
            <a:extLst>
              <a:ext uri="{FF2B5EF4-FFF2-40B4-BE49-F238E27FC236}">
                <a16:creationId xmlns:a16="http://schemas.microsoft.com/office/drawing/2014/main" id="{0CB61B30-7EFC-4CF1-BB86-276051A199E2}"/>
              </a:ext>
            </a:extLst>
          </p:cNvPr>
          <p:cNvSpPr txBox="1"/>
          <p:nvPr/>
        </p:nvSpPr>
        <p:spPr>
          <a:xfrm>
            <a:off x="5321300" y="1324874"/>
            <a:ext cx="5329767" cy="3970318"/>
          </a:xfrm>
          <a:prstGeom prst="rect">
            <a:avLst/>
          </a:prstGeom>
          <a:noFill/>
        </p:spPr>
        <p:txBody>
          <a:bodyPr wrap="square">
            <a:spAutoFit/>
          </a:bodyPr>
          <a:lstStyle/>
          <a:p>
            <a:pPr algn="just"/>
            <a:r>
              <a:rPr lang="uk-UA" sz="2800" dirty="0"/>
              <a:t>Україна продовжує реформування сектору безпеки, зокрема через модернізацію збройних сил, підвищення рівня </a:t>
            </a:r>
            <a:r>
              <a:rPr lang="uk-UA" sz="2800" dirty="0" err="1"/>
              <a:t>кібербезпеки</a:t>
            </a:r>
            <a:r>
              <a:rPr lang="uk-UA" sz="2800" dirty="0"/>
              <a:t>, адаптацію стандартів НАТО та впровадження нових стратегічних документів.</a:t>
            </a:r>
          </a:p>
        </p:txBody>
      </p:sp>
    </p:spTree>
    <p:extLst>
      <p:ext uri="{BB962C8B-B14F-4D97-AF65-F5344CB8AC3E}">
        <p14:creationId xmlns:p14="http://schemas.microsoft.com/office/powerpoint/2010/main" val="38304141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a:extLst>
              <a:ext uri="{FF2B5EF4-FFF2-40B4-BE49-F238E27FC236}">
                <a16:creationId xmlns:a16="http://schemas.microsoft.com/office/drawing/2014/main" id="{08E938F9-E440-4AC4-935F-971A6901DBA2}"/>
              </a:ext>
            </a:extLst>
          </p:cNvPr>
          <p:cNvSpPr>
            <a:spLocks noGrp="1"/>
          </p:cNvSpPr>
          <p:nvPr>
            <p:ph type="ctrTitle"/>
          </p:nvPr>
        </p:nvSpPr>
        <p:spPr>
          <a:xfrm>
            <a:off x="1752939" y="0"/>
            <a:ext cx="9418320" cy="4041648"/>
          </a:xfrm>
        </p:spPr>
        <p:txBody>
          <a:bodyPr/>
          <a:lstStyle/>
          <a:p>
            <a:pPr algn="ctr"/>
            <a:r>
              <a:rPr lang="uk-UA" dirty="0">
                <a:solidFill>
                  <a:srgbClr val="FF0000"/>
                </a:solidFill>
              </a:rPr>
              <a:t>Дякую за увагу!</a:t>
            </a:r>
          </a:p>
        </p:txBody>
      </p:sp>
    </p:spTree>
    <p:extLst>
      <p:ext uri="{BB962C8B-B14F-4D97-AF65-F5344CB8AC3E}">
        <p14:creationId xmlns:p14="http://schemas.microsoft.com/office/powerpoint/2010/main" val="195762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B6B6779C-37EF-475E-AAB7-B1D2FD025474}"/>
              </a:ext>
            </a:extLst>
          </p:cNvPr>
          <p:cNvSpPr>
            <a:spLocks noGrp="1"/>
          </p:cNvSpPr>
          <p:nvPr>
            <p:ph idx="1"/>
          </p:nvPr>
        </p:nvSpPr>
        <p:spPr>
          <a:xfrm>
            <a:off x="5766139" y="1513512"/>
            <a:ext cx="5274394" cy="4318000"/>
          </a:xfrm>
        </p:spPr>
        <p:txBody>
          <a:bodyPr>
            <a:normAutofit fontScale="92500" lnSpcReduction="20000"/>
          </a:bodyPr>
          <a:lstStyle/>
          <a:p>
            <a:pPr algn="just"/>
            <a:r>
              <a:rPr lang="ru-RU" sz="2800" dirty="0" err="1"/>
              <a:t>Правову</a:t>
            </a:r>
            <a:r>
              <a:rPr lang="ru-RU" sz="2800" dirty="0"/>
              <a:t> основу </a:t>
            </a:r>
            <a:r>
              <a:rPr lang="ru-RU" sz="2800" dirty="0" err="1"/>
              <a:t>державної</a:t>
            </a:r>
            <a:r>
              <a:rPr lang="ru-RU" sz="2800" dirty="0"/>
              <a:t> </a:t>
            </a:r>
            <a:r>
              <a:rPr lang="ru-RU" sz="2800" dirty="0" err="1"/>
              <a:t>політики</a:t>
            </a:r>
            <a:r>
              <a:rPr lang="ru-RU" sz="2800" dirty="0"/>
              <a:t> у сферах </a:t>
            </a:r>
            <a:r>
              <a:rPr lang="ru-RU" sz="2800" dirty="0" err="1"/>
              <a:t>національної</a:t>
            </a:r>
            <a:r>
              <a:rPr lang="ru-RU" sz="2800" dirty="0"/>
              <a:t> </a:t>
            </a:r>
            <a:r>
              <a:rPr lang="ru-RU" sz="2800" dirty="0" err="1"/>
              <a:t>безпеки</a:t>
            </a:r>
            <a:r>
              <a:rPr lang="ru-RU" sz="2800" dirty="0"/>
              <a:t> і оборони </a:t>
            </a:r>
            <a:r>
              <a:rPr lang="ru-RU" sz="2800" dirty="0" err="1"/>
              <a:t>становлять</a:t>
            </a:r>
            <a:r>
              <a:rPr lang="ru-RU" sz="2800" dirty="0"/>
              <a:t> </a:t>
            </a:r>
            <a:r>
              <a:rPr lang="ru-RU" sz="2800" dirty="0" err="1"/>
              <a:t>Конституція</a:t>
            </a:r>
            <a:r>
              <a:rPr lang="ru-RU" sz="2800" dirty="0"/>
              <a:t> </a:t>
            </a:r>
            <a:r>
              <a:rPr lang="ru-RU" sz="2800" dirty="0" err="1"/>
              <a:t>України</a:t>
            </a:r>
            <a:r>
              <a:rPr lang="ru-RU" sz="2800" dirty="0"/>
              <a:t>, </a:t>
            </a:r>
            <a:r>
              <a:rPr lang="ru-RU" sz="2800" dirty="0" err="1"/>
              <a:t>цей</a:t>
            </a:r>
            <a:r>
              <a:rPr lang="ru-RU" sz="2800" dirty="0"/>
              <a:t> та </a:t>
            </a:r>
            <a:r>
              <a:rPr lang="ru-RU" sz="2800" dirty="0" err="1"/>
              <a:t>інші</a:t>
            </a:r>
            <a:r>
              <a:rPr lang="ru-RU" sz="2800" dirty="0"/>
              <a:t> </a:t>
            </a:r>
            <a:r>
              <a:rPr lang="ru-RU" sz="2800" dirty="0" err="1"/>
              <a:t>закони</a:t>
            </a:r>
            <a:r>
              <a:rPr lang="ru-RU" sz="2800" dirty="0"/>
              <a:t> </a:t>
            </a:r>
            <a:r>
              <a:rPr lang="ru-RU" sz="2800" dirty="0" err="1"/>
              <a:t>України</a:t>
            </a:r>
            <a:r>
              <a:rPr lang="ru-RU" sz="2800" dirty="0"/>
              <a:t>, </a:t>
            </a:r>
            <a:r>
              <a:rPr lang="ru-RU" sz="2800" dirty="0" err="1"/>
              <a:t>міжнародні</a:t>
            </a:r>
            <a:r>
              <a:rPr lang="ru-RU" sz="2800" dirty="0"/>
              <a:t> договори, </a:t>
            </a:r>
            <a:r>
              <a:rPr lang="ru-RU" sz="2800" dirty="0" err="1"/>
              <a:t>згода</a:t>
            </a:r>
            <a:r>
              <a:rPr lang="ru-RU" sz="2800" dirty="0"/>
              <a:t> на </a:t>
            </a:r>
            <a:r>
              <a:rPr lang="ru-RU" sz="2800" dirty="0" err="1"/>
              <a:t>обов'язковість</a:t>
            </a:r>
            <a:r>
              <a:rPr lang="ru-RU" sz="2800" dirty="0"/>
              <a:t> </a:t>
            </a:r>
            <a:r>
              <a:rPr lang="ru-RU" sz="2800" dirty="0" err="1"/>
              <a:t>яких</a:t>
            </a:r>
            <a:r>
              <a:rPr lang="ru-RU" sz="2800" dirty="0"/>
              <a:t> </a:t>
            </a:r>
            <a:r>
              <a:rPr lang="ru-RU" sz="2800" dirty="0" err="1"/>
              <a:t>надана</a:t>
            </a:r>
            <a:r>
              <a:rPr lang="ru-RU" sz="2800" dirty="0"/>
              <a:t> Верховною Радою </a:t>
            </a:r>
            <a:r>
              <a:rPr lang="ru-RU" sz="2800" dirty="0" err="1"/>
              <a:t>України</a:t>
            </a:r>
            <a:r>
              <a:rPr lang="ru-RU" sz="2800" dirty="0"/>
              <a:t>, а </a:t>
            </a:r>
            <a:r>
              <a:rPr lang="ru-RU" sz="2800" dirty="0" err="1"/>
              <a:t>також</a:t>
            </a:r>
            <a:r>
              <a:rPr lang="ru-RU" sz="2800" dirty="0"/>
              <a:t> </a:t>
            </a:r>
            <a:r>
              <a:rPr lang="ru-RU" sz="2800" dirty="0" err="1"/>
              <a:t>видані</a:t>
            </a:r>
            <a:r>
              <a:rPr lang="ru-RU" sz="2800" dirty="0"/>
              <a:t> на </a:t>
            </a:r>
            <a:r>
              <a:rPr lang="ru-RU" sz="2800" dirty="0" err="1"/>
              <a:t>виконання</a:t>
            </a:r>
            <a:r>
              <a:rPr lang="ru-RU" sz="2800" dirty="0"/>
              <a:t> </a:t>
            </a:r>
            <a:r>
              <a:rPr lang="ru-RU" sz="2800" dirty="0" err="1"/>
              <a:t>Конституції</a:t>
            </a:r>
            <a:r>
              <a:rPr lang="ru-RU" sz="2800" dirty="0"/>
              <a:t> та </a:t>
            </a:r>
            <a:r>
              <a:rPr lang="ru-RU" sz="2800" dirty="0" err="1"/>
              <a:t>законів</a:t>
            </a:r>
            <a:r>
              <a:rPr lang="ru-RU" sz="2800" dirty="0"/>
              <a:t> </a:t>
            </a:r>
            <a:r>
              <a:rPr lang="ru-RU" sz="2800" dirty="0" err="1"/>
              <a:t>України</a:t>
            </a:r>
            <a:r>
              <a:rPr lang="ru-RU" sz="2800" dirty="0"/>
              <a:t> </a:t>
            </a:r>
            <a:r>
              <a:rPr lang="ru-RU" sz="2800" dirty="0" err="1"/>
              <a:t>інші</a:t>
            </a:r>
            <a:r>
              <a:rPr lang="ru-RU" sz="2800" dirty="0"/>
              <a:t> нормативно-</a:t>
            </a:r>
            <a:r>
              <a:rPr lang="ru-RU" sz="2800" dirty="0" err="1"/>
              <a:t>правові</a:t>
            </a:r>
            <a:r>
              <a:rPr lang="ru-RU" sz="2800" dirty="0"/>
              <a:t> </a:t>
            </a:r>
            <a:r>
              <a:rPr lang="ru-RU" sz="2800" dirty="0" err="1"/>
              <a:t>акти</a:t>
            </a:r>
            <a:r>
              <a:rPr lang="ru-RU" sz="2800" dirty="0"/>
              <a:t>.</a:t>
            </a:r>
            <a:endParaRPr lang="uk-UA" sz="2800" dirty="0"/>
          </a:p>
        </p:txBody>
      </p:sp>
      <p:sp>
        <p:nvSpPr>
          <p:cNvPr id="5" name="TextBox 4">
            <a:extLst>
              <a:ext uri="{FF2B5EF4-FFF2-40B4-BE49-F238E27FC236}">
                <a16:creationId xmlns:a16="http://schemas.microsoft.com/office/drawing/2014/main" id="{551FD89C-2617-4FDF-B174-8F99EF50BA66}"/>
              </a:ext>
            </a:extLst>
          </p:cNvPr>
          <p:cNvSpPr txBox="1"/>
          <p:nvPr/>
        </p:nvSpPr>
        <p:spPr>
          <a:xfrm>
            <a:off x="356279" y="487025"/>
            <a:ext cx="5274394" cy="6370975"/>
          </a:xfrm>
          <a:prstGeom prst="rect">
            <a:avLst/>
          </a:prstGeom>
          <a:noFill/>
        </p:spPr>
        <p:txBody>
          <a:bodyPr wrap="square">
            <a:spAutoFit/>
          </a:bodyPr>
          <a:lstStyle/>
          <a:p>
            <a:pPr marL="285750" indent="-285750" algn="just">
              <a:buFont typeface="Arial" panose="020B0604020202020204" pitchFamily="34" charset="0"/>
              <a:buChar char="•"/>
            </a:pPr>
            <a:r>
              <a:rPr lang="uk-UA" sz="2400" dirty="0"/>
              <a:t>Національна безпека є ключовою складовою державної політики, що визначає захищеність держави, суспільства та громадян від внутрішніх і зовнішніх загроз. Право національної безпеки формує нормативно-правові засади, які регулюють функціонування органів безпеки, визначають їхні повноваження та механізми взаємодії. В умовах сучасних викликів, особливо в контексті війни, питання національної безпеки набуває ще більшого значення для України.</a:t>
            </a:r>
          </a:p>
        </p:txBody>
      </p:sp>
    </p:spTree>
    <p:extLst>
      <p:ext uri="{BB962C8B-B14F-4D97-AF65-F5344CB8AC3E}">
        <p14:creationId xmlns:p14="http://schemas.microsoft.com/office/powerpoint/2010/main" val="1906881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AC7F3019-E816-4228-AA97-51653FD3C71F}"/>
              </a:ext>
            </a:extLst>
          </p:cNvPr>
          <p:cNvPicPr>
            <a:picLocks noChangeAspect="1"/>
          </p:cNvPicPr>
          <p:nvPr/>
        </p:nvPicPr>
        <p:blipFill>
          <a:blip r:embed="rId3"/>
          <a:stretch>
            <a:fillRect/>
          </a:stretch>
        </p:blipFill>
        <p:spPr>
          <a:xfrm>
            <a:off x="6466304" y="609600"/>
            <a:ext cx="4726629" cy="5878892"/>
          </a:xfrm>
          <a:prstGeom prst="rect">
            <a:avLst/>
          </a:prstGeom>
        </p:spPr>
      </p:pic>
      <p:sp>
        <p:nvSpPr>
          <p:cNvPr id="3" name="Місце для вмісту 2">
            <a:extLst>
              <a:ext uri="{FF2B5EF4-FFF2-40B4-BE49-F238E27FC236}">
                <a16:creationId xmlns:a16="http://schemas.microsoft.com/office/drawing/2014/main" id="{7A9C8A01-CEFB-4CA6-86F2-70AD13F82C80}"/>
              </a:ext>
            </a:extLst>
          </p:cNvPr>
          <p:cNvSpPr>
            <a:spLocks noGrp="1"/>
          </p:cNvSpPr>
          <p:nvPr>
            <p:ph idx="1"/>
          </p:nvPr>
        </p:nvSpPr>
        <p:spPr>
          <a:xfrm>
            <a:off x="449072" y="694267"/>
            <a:ext cx="6171861" cy="5554133"/>
          </a:xfrm>
        </p:spPr>
        <p:txBody>
          <a:bodyPr>
            <a:normAutofit lnSpcReduction="10000"/>
          </a:bodyPr>
          <a:lstStyle/>
          <a:p>
            <a:pPr algn="just"/>
            <a:r>
              <a:rPr lang="uk-UA" sz="4000" dirty="0"/>
              <a:t>Право національної безпеки </a:t>
            </a:r>
            <a:r>
              <a:rPr lang="uk-UA" sz="2400" dirty="0"/>
              <a:t>— це сукупність правових норм, що забезпечують захист суверенітету, територіальної цілісності та внутрішньої стабільності держави. Основним завданням цього правового інституту є створення ефективної системи безпеки, здатної реагувати на виклики та загрози. Основними загрозами національній безпеці можуть бути військова агресія, тероризм, </a:t>
            </a:r>
            <a:r>
              <a:rPr lang="uk-UA" sz="2400" dirty="0" err="1"/>
              <a:t>кіберзагрози</a:t>
            </a:r>
            <a:r>
              <a:rPr lang="uk-UA" sz="2400" dirty="0"/>
              <a:t>, внутрішня дестабілізація та економічні кризи. Держава повинна мати механізми запобігання таким загрозам і своєчасного реагування на них.</a:t>
            </a:r>
          </a:p>
          <a:p>
            <a:endParaRPr lang="uk-UA" dirty="0"/>
          </a:p>
        </p:txBody>
      </p:sp>
    </p:spTree>
    <p:extLst>
      <p:ext uri="{BB962C8B-B14F-4D97-AF65-F5344CB8AC3E}">
        <p14:creationId xmlns:p14="http://schemas.microsoft.com/office/powerpoint/2010/main" val="3901849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98B66A85-28D1-45E0-AF20-5C5A493BBE37}"/>
              </a:ext>
            </a:extLst>
          </p:cNvPr>
          <p:cNvSpPr>
            <a:spLocks noGrp="1"/>
          </p:cNvSpPr>
          <p:nvPr>
            <p:ph idx="1"/>
          </p:nvPr>
        </p:nvSpPr>
        <p:spPr>
          <a:xfrm>
            <a:off x="440267" y="474132"/>
            <a:ext cx="10380133" cy="6231467"/>
          </a:xfrm>
        </p:spPr>
        <p:txBody>
          <a:bodyPr>
            <a:normAutofit/>
          </a:bodyPr>
          <a:lstStyle/>
          <a:p>
            <a:pPr algn="just"/>
            <a:r>
              <a:rPr lang="uk-UA" sz="2400" dirty="0"/>
              <a:t>право національної безпеки у системі права України формується внаслідок дії правового режиму, маючи власний предмет, яким є суспільні відносини сфери національної безпеки, використовуючи метод, який полягає в імперативному впливі на поведінку учасників таких суспільних відносин і мету, якою постає стан безпеки, тобто захищеності національних інтересів від реальних і потенційних викликів та загроз;</a:t>
            </a:r>
          </a:p>
          <a:p>
            <a:pPr algn="just"/>
            <a:r>
              <a:rPr lang="uk-UA" sz="2400" dirty="0"/>
              <a:t>суб’єктами права національної безпеки є людина, громадянське суспільство (інститути громадянського суспільства), держава (державні інститути); об’єкти права національної безпеки утворюють національні інтереси, які конкретизуються у різних галузях національної безпеки; </a:t>
            </a:r>
          </a:p>
          <a:p>
            <a:pPr algn="just"/>
            <a:r>
              <a:rPr lang="uk-UA" sz="2400" dirty="0"/>
              <a:t>для права національної безпеки України властивим є поєднання лінійних і нелінійних характеристик, які обґрунтовують його утворення і функціонування як відокремленого комплексного компонента системи права;</a:t>
            </a:r>
          </a:p>
        </p:txBody>
      </p:sp>
    </p:spTree>
    <p:extLst>
      <p:ext uri="{BB962C8B-B14F-4D97-AF65-F5344CB8AC3E}">
        <p14:creationId xmlns:p14="http://schemas.microsoft.com/office/powerpoint/2010/main" val="935686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C07E40-2F2B-498C-AC6E-60BF030A09E7}"/>
              </a:ext>
            </a:extLst>
          </p:cNvPr>
          <p:cNvSpPr>
            <a:spLocks noGrp="1"/>
          </p:cNvSpPr>
          <p:nvPr>
            <p:ph type="title"/>
          </p:nvPr>
        </p:nvSpPr>
        <p:spPr/>
        <p:txBody>
          <a:bodyPr/>
          <a:lstStyle/>
          <a:p>
            <a:r>
              <a:rPr lang="uk-UA" dirty="0">
                <a:solidFill>
                  <a:srgbClr val="FF0000"/>
                </a:solidFill>
              </a:rPr>
              <a:t>Структура права національної безпеки</a:t>
            </a:r>
          </a:p>
        </p:txBody>
      </p:sp>
      <p:sp>
        <p:nvSpPr>
          <p:cNvPr id="3" name="Місце для вмісту 2">
            <a:extLst>
              <a:ext uri="{FF2B5EF4-FFF2-40B4-BE49-F238E27FC236}">
                <a16:creationId xmlns:a16="http://schemas.microsoft.com/office/drawing/2014/main" id="{4347C5E0-0B84-42B0-A57D-5BEA36360DAD}"/>
              </a:ext>
            </a:extLst>
          </p:cNvPr>
          <p:cNvSpPr>
            <a:spLocks noGrp="1"/>
          </p:cNvSpPr>
          <p:nvPr>
            <p:ph idx="1"/>
          </p:nvPr>
        </p:nvSpPr>
        <p:spPr/>
        <p:txBody>
          <a:bodyPr/>
          <a:lstStyle/>
          <a:p>
            <a:pPr algn="just"/>
            <a:r>
              <a:rPr lang="uk-UA" sz="2800" dirty="0"/>
              <a:t>Право національної безпеки включає кілька рівнів нормативно-правових актів. Основу цієї системи складають Конституція України та закони, що регламентують діяльність силових структур. Додатково до них існують підзаконні акти, такі як укази Президента, постанови Кабінету Міністрів та нормативні документи відповідних відомств. Важливу роль відіграють і міжнародні договори, що визначають зобов’язання України в галузі безпеки.</a:t>
            </a:r>
          </a:p>
          <a:p>
            <a:endParaRPr lang="uk-UA" dirty="0"/>
          </a:p>
        </p:txBody>
      </p:sp>
    </p:spTree>
    <p:extLst>
      <p:ext uri="{BB962C8B-B14F-4D97-AF65-F5344CB8AC3E}">
        <p14:creationId xmlns:p14="http://schemas.microsoft.com/office/powerpoint/2010/main" val="1437726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C0860F6-4365-4F36-A895-D58443730CE0}"/>
              </a:ext>
            </a:extLst>
          </p:cNvPr>
          <p:cNvSpPr>
            <a:spLocks noGrp="1"/>
          </p:cNvSpPr>
          <p:nvPr>
            <p:ph type="title"/>
          </p:nvPr>
        </p:nvSpPr>
        <p:spPr/>
        <p:txBody>
          <a:bodyPr/>
          <a:lstStyle/>
          <a:p>
            <a:r>
              <a:rPr lang="uk-UA" dirty="0">
                <a:solidFill>
                  <a:srgbClr val="FF0000"/>
                </a:solidFill>
              </a:rPr>
              <a:t>Джерела права національної безпеки</a:t>
            </a:r>
          </a:p>
        </p:txBody>
      </p:sp>
      <p:sp>
        <p:nvSpPr>
          <p:cNvPr id="3" name="Місце для вмісту 2">
            <a:extLst>
              <a:ext uri="{FF2B5EF4-FFF2-40B4-BE49-F238E27FC236}">
                <a16:creationId xmlns:a16="http://schemas.microsoft.com/office/drawing/2014/main" id="{1596B257-9687-4B1B-84C0-A6E3C858DD83}"/>
              </a:ext>
            </a:extLst>
          </p:cNvPr>
          <p:cNvSpPr>
            <a:spLocks noGrp="1"/>
          </p:cNvSpPr>
          <p:nvPr>
            <p:ph idx="1"/>
          </p:nvPr>
        </p:nvSpPr>
        <p:spPr>
          <a:xfrm>
            <a:off x="906272" y="1845733"/>
            <a:ext cx="9692640" cy="4351337"/>
          </a:xfrm>
        </p:spPr>
        <p:txBody>
          <a:bodyPr>
            <a:noAutofit/>
          </a:bodyPr>
          <a:lstStyle/>
          <a:p>
            <a:pPr marL="0" indent="0" algn="just">
              <a:buNone/>
            </a:pPr>
            <a:r>
              <a:rPr lang="uk-UA" sz="2800" dirty="0"/>
              <a:t>До основних джерел права національної безпеки належать Конституція України, Закон України "Про національну безпеку", інші закони у сфері оборони, діяльності правоохоронних органів та спеціальних служб. Важливим джерелом є укази Президента, якими затверджуються стратегічні документи, а також постанови Кабінету Міністрів, що регламентують практичну діяльність державних структур у цій сфері. Крім того, міжнародні угоди, такі як співпраця з НАТО, ЄС та ООН, також впливають на правову систему національної безпеки України.</a:t>
            </a:r>
          </a:p>
        </p:txBody>
      </p:sp>
    </p:spTree>
    <p:extLst>
      <p:ext uri="{BB962C8B-B14F-4D97-AF65-F5344CB8AC3E}">
        <p14:creationId xmlns:p14="http://schemas.microsoft.com/office/powerpoint/2010/main" val="109993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CC25B7FD-0ECC-490B-A8DB-33983119536A}"/>
              </a:ext>
            </a:extLst>
          </p:cNvPr>
          <p:cNvPicPr>
            <a:picLocks noChangeAspect="1"/>
          </p:cNvPicPr>
          <p:nvPr/>
        </p:nvPicPr>
        <p:blipFill>
          <a:blip r:embed="rId3"/>
          <a:stretch>
            <a:fillRect/>
          </a:stretch>
        </p:blipFill>
        <p:spPr>
          <a:xfrm>
            <a:off x="0" y="0"/>
            <a:ext cx="12192000" cy="6973536"/>
          </a:xfrm>
          <a:prstGeom prst="rect">
            <a:avLst/>
          </a:prstGeom>
        </p:spPr>
      </p:pic>
    </p:spTree>
    <p:extLst>
      <p:ext uri="{BB962C8B-B14F-4D97-AF65-F5344CB8AC3E}">
        <p14:creationId xmlns:p14="http://schemas.microsoft.com/office/powerpoint/2010/main" val="2487895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42FC1B08-58A6-4DA4-8875-0F434EE6BCCB}"/>
              </a:ext>
            </a:extLst>
          </p:cNvPr>
          <p:cNvPicPr>
            <a:picLocks noChangeAspect="1"/>
          </p:cNvPicPr>
          <p:nvPr/>
        </p:nvPicPr>
        <p:blipFill rotWithShape="1">
          <a:blip r:embed="rId2"/>
          <a:srcRect t="2478"/>
          <a:stretch/>
        </p:blipFill>
        <p:spPr>
          <a:xfrm>
            <a:off x="1584340" y="155098"/>
            <a:ext cx="8186194" cy="6547803"/>
          </a:xfrm>
          <a:prstGeom prst="rect">
            <a:avLst/>
          </a:prstGeom>
        </p:spPr>
      </p:pic>
    </p:spTree>
    <p:extLst>
      <p:ext uri="{BB962C8B-B14F-4D97-AF65-F5344CB8AC3E}">
        <p14:creationId xmlns:p14="http://schemas.microsoft.com/office/powerpoint/2010/main" val="4212718291"/>
      </p:ext>
    </p:extLst>
  </p:cSld>
  <p:clrMapOvr>
    <a:masterClrMapping/>
  </p:clrMapOvr>
</p:sld>
</file>

<file path=ppt/theme/theme1.xml><?xml version="1.0" encoding="utf-8"?>
<a:theme xmlns:a="http://schemas.openxmlformats.org/drawingml/2006/main" name="Краєвид">
  <a:themeElements>
    <a:clrScheme name="Краєвид">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Краєвид">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Краєвид">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Краєвид</Template>
  <TotalTime>164</TotalTime>
  <Words>1141</Words>
  <Application>Microsoft Office PowerPoint</Application>
  <PresentationFormat>Широкий екран</PresentationFormat>
  <Paragraphs>37</Paragraphs>
  <Slides>22</Slides>
  <Notes>2</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22</vt:i4>
      </vt:variant>
    </vt:vector>
  </HeadingPairs>
  <TitlesOfParts>
    <vt:vector size="27" baseType="lpstr">
      <vt:lpstr>Arial</vt:lpstr>
      <vt:lpstr>Calibri</vt:lpstr>
      <vt:lpstr>Century Schoolbook</vt:lpstr>
      <vt:lpstr>Wingdings 2</vt:lpstr>
      <vt:lpstr>Краєвид</vt:lpstr>
      <vt:lpstr>Тема 4. Право національної безпеки України </vt:lpstr>
      <vt:lpstr>План</vt:lpstr>
      <vt:lpstr>Презентація PowerPoint</vt:lpstr>
      <vt:lpstr>Презентація PowerPoint</vt:lpstr>
      <vt:lpstr>Презентація PowerPoint</vt:lpstr>
      <vt:lpstr>Структура права національної безпеки</vt:lpstr>
      <vt:lpstr>Джерела права національної безпеки</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Еволюція права національної безпеки</vt:lpstr>
      <vt:lpstr>Суб’єкти права національної безпеки</vt:lpstr>
      <vt:lpstr>Презентація PowerPoint</vt:lpstr>
      <vt:lpstr>Механізми забезпечення національної безпеки</vt:lpstr>
      <vt:lpstr>Презентація PowerPoint</vt:lpstr>
      <vt:lpstr>Дякую за увагу!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Admin</dc:creator>
  <cp:lastModifiedBy>Admin</cp:lastModifiedBy>
  <cp:revision>11</cp:revision>
  <dcterms:created xsi:type="dcterms:W3CDTF">2025-03-04T08:29:35Z</dcterms:created>
  <dcterms:modified xsi:type="dcterms:W3CDTF">2025-03-04T11:14:07Z</dcterms:modified>
</cp:coreProperties>
</file>