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1"/>
  </p:notesMasterIdLst>
  <p:sldIdLst>
    <p:sldId id="256" r:id="rId2"/>
    <p:sldId id="350" r:id="rId3"/>
    <p:sldId id="353" r:id="rId4"/>
    <p:sldId id="354" r:id="rId5"/>
    <p:sldId id="351" r:id="rId6"/>
    <p:sldId id="326" r:id="rId7"/>
    <p:sldId id="325" r:id="rId8"/>
    <p:sldId id="330" r:id="rId9"/>
    <p:sldId id="355" r:id="rId10"/>
    <p:sldId id="356" r:id="rId11"/>
    <p:sldId id="324" r:id="rId12"/>
    <p:sldId id="327" r:id="rId13"/>
    <p:sldId id="357" r:id="rId14"/>
    <p:sldId id="257" r:id="rId15"/>
    <p:sldId id="309" r:id="rId16"/>
    <p:sldId id="316" r:id="rId17"/>
    <p:sldId id="314" r:id="rId18"/>
    <p:sldId id="313" r:id="rId19"/>
    <p:sldId id="328" r:id="rId20"/>
    <p:sldId id="312" r:id="rId21"/>
    <p:sldId id="311" r:id="rId22"/>
    <p:sldId id="310" r:id="rId23"/>
    <p:sldId id="319" r:id="rId24"/>
    <p:sldId id="320" r:id="rId25"/>
    <p:sldId id="321" r:id="rId26"/>
    <p:sldId id="358" r:id="rId27"/>
    <p:sldId id="359" r:id="rId28"/>
    <p:sldId id="360" r:id="rId29"/>
    <p:sldId id="26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83E05C3-207D-4502-8AF9-756B8AB16CE6}">
          <p14:sldIdLst>
            <p14:sldId id="256"/>
            <p14:sldId id="350"/>
            <p14:sldId id="353"/>
            <p14:sldId id="354"/>
            <p14:sldId id="351"/>
            <p14:sldId id="326"/>
            <p14:sldId id="325"/>
          </p14:sldIdLst>
        </p14:section>
        <p14:section name="Раздел без заголовка" id="{B230CEA1-20BF-4024-94CE-311BF2C51C22}">
          <p14:sldIdLst>
            <p14:sldId id="330"/>
            <p14:sldId id="355"/>
            <p14:sldId id="356"/>
            <p14:sldId id="324"/>
            <p14:sldId id="327"/>
            <p14:sldId id="357"/>
            <p14:sldId id="257"/>
            <p14:sldId id="309"/>
            <p14:sldId id="316"/>
            <p14:sldId id="314"/>
            <p14:sldId id="313"/>
            <p14:sldId id="328"/>
            <p14:sldId id="312"/>
            <p14:sldId id="311"/>
            <p14:sldId id="310"/>
            <p14:sldId id="319"/>
            <p14:sldId id="320"/>
            <p14:sldId id="321"/>
            <p14:sldId id="358"/>
            <p14:sldId id="359"/>
            <p14:sldId id="360"/>
            <p14:sldId id="2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EE"/>
    <a:srgbClr val="8787FF"/>
    <a:srgbClr val="FF9966"/>
    <a:srgbClr val="FFD347"/>
    <a:srgbClr val="EBC1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4660"/>
  </p:normalViewPr>
  <p:slideViewPr>
    <p:cSldViewPr snapToGrid="0">
      <p:cViewPr varScale="1">
        <p:scale>
          <a:sx n="88" d="100"/>
          <a:sy n="88" d="100"/>
        </p:scale>
        <p:origin x="739"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6856D-DDD3-4545-9DC2-D12DFA553DF1}" type="datetimeFigureOut">
              <a:rPr lang="x-none" smtClean="0"/>
              <a:pPr/>
              <a:t>27.02.2026</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58D90-75EB-4358-AF9C-184D6CFD78D5}" type="slidenum">
              <a:rPr lang="x-none" smtClean="0"/>
              <a:pPr/>
              <a:t>‹#›</a:t>
            </a:fld>
            <a:endParaRPr lang="x-none"/>
          </a:p>
        </p:txBody>
      </p:sp>
    </p:spTree>
    <p:extLst>
      <p:ext uri="{BB962C8B-B14F-4D97-AF65-F5344CB8AC3E}">
        <p14:creationId xmlns:p14="http://schemas.microsoft.com/office/powerpoint/2010/main" val="315005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9FE5B2F3-962C-43B8-8FD1-FE83FAA6A984}" type="datetime1">
              <a:rPr lang="en-US" smtClean="0"/>
              <a:pPr/>
              <a:t>2/27/2026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99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25C6427-DE76-49C0-877F-B351FF15AFB5}" type="datetime1">
              <a:rPr lang="en-US" smtClean="0"/>
              <a:pPr/>
              <a:t>2/27/2026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774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B1353EE7-1CAD-4667-A349-6789356DC218}" type="datetime1">
              <a:rPr lang="en-US" smtClean="0"/>
              <a:pPr/>
              <a:t>2/27/2026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5524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E2F2E392-702E-42A2-A3FD-8C1677FEF812}" type="datetime1">
              <a:rPr lang="en-US" smtClean="0"/>
              <a:pPr/>
              <a:t>2/27/2026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17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B560A20A-D6C3-493C-A25F-ECF19F072113}" type="datetime1">
              <a:rPr lang="en-US" smtClean="0"/>
              <a:pPr/>
              <a:t>2/27/2026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80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1EC40C45-48CC-4A4E-AAC3-4C74D6A1D354}" type="datetime1">
              <a:rPr lang="en-US" smtClean="0"/>
              <a:pPr/>
              <a:t>2/27/2026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539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F7E550F-ABB9-4645-9B3D-CE2D2C23369D}" type="datetime1">
              <a:rPr lang="en-US" smtClean="0"/>
              <a:pPr/>
              <a:t>2/27/2026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2228229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069FEF7-74C4-46A0-9CE3-6C396B6509B9}" type="datetime1">
              <a:rPr lang="en-US" smtClean="0"/>
              <a:pPr/>
              <a:t>2/27/2026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32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0934B61-AB56-4355-B7A0-93A4F046C496}" type="datetime1">
              <a:rPr lang="en-US" smtClean="0"/>
              <a:pPr/>
              <a:t>2/27/2026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48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5372DEE9-B0AE-4928-85CD-9AFD723D6BAA}" type="datetime1">
              <a:rPr lang="en-US" smtClean="0"/>
              <a:pPr/>
              <a:t>2/27/2026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2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8AE3A97-FA76-4CB7-ACBD-BE358D7C4E63}" type="datetime1">
              <a:rPr lang="en-US" smtClean="0"/>
              <a:pPr/>
              <a:t>2/27/2026</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348076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AE553CED-2C7C-4337-9576-2FCDB56BBA07}" type="datetime1">
              <a:rPr lang="en-US" smtClean="0"/>
              <a:pPr/>
              <a:t>2/27/2026</a:t>
            </a:fld>
            <a:endParaRPr lang="en-US" dirty="0"/>
          </a:p>
        </p:txBody>
      </p:sp>
      <p:sp>
        <p:nvSpPr>
          <p:cNvPr id="8" name="Footer Placeholder 7"/>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689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C47249D0-D768-4864-8DAE-D39799DD7A44}" type="datetime1">
              <a:rPr lang="en-US" smtClean="0"/>
              <a:pPr/>
              <a:t>2/27/2026</a:t>
            </a:fld>
            <a:endParaRPr lang="en-US" dirty="0"/>
          </a:p>
        </p:txBody>
      </p:sp>
      <p:sp>
        <p:nvSpPr>
          <p:cNvPr id="4" name="Footer Placeholder 3"/>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2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0B7C3-8A76-48B2-ACBB-E73C78280263}" type="datetime1">
              <a:rPr lang="en-US" smtClean="0"/>
              <a:pPr/>
              <a:t>2/27/2026</a:t>
            </a:fld>
            <a:endParaRPr lang="en-US" dirty="0"/>
          </a:p>
        </p:txBody>
      </p:sp>
      <p:sp>
        <p:nvSpPr>
          <p:cNvPr id="3" name="Footer Placeholder 2"/>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03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27FF2A59-F3A7-4C73-9B7A-F33A03A07F2C}" type="datetime1">
              <a:rPr lang="en-US" smtClean="0"/>
              <a:pPr/>
              <a:t>2/27/2026</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417367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69235640-2F62-412E-8B6A-69DFAE038F90}" type="datetime1">
              <a:rPr lang="en-US" smtClean="0"/>
              <a:pPr/>
              <a:t>2/27/2026</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397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CDBBC8-E744-43F0-8DE2-022E60DB8DC7}" type="datetime1">
              <a:rPr lang="en-US" smtClean="0"/>
              <a:pPr/>
              <a:t>2/27/2026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442845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ctrTitle"/>
          </p:nvPr>
        </p:nvSpPr>
        <p:spPr bwMode="auto">
          <a:xfrm>
            <a:off x="1076325" y="115888"/>
            <a:ext cx="7959725" cy="719137"/>
          </a:xfrm>
        </p:spPr>
        <p:txBody>
          <a:bodyPr wrap="square" lIns="91440" tIns="45720" rIns="91440" bIns="45720" numCol="1" anchorCtr="0" compatLnSpc="1">
            <a:prstTxWarp prst="textNoShape">
              <a:avLst/>
            </a:prstTxWarp>
          </a:bodyPr>
          <a:lstStyle/>
          <a:p>
            <a:pPr algn="ctr" eaLnBrk="1" fontAlgn="auto" hangingPunct="1">
              <a:spcAft>
                <a:spcPts val="0"/>
              </a:spcAft>
              <a:defRPr/>
            </a:pPr>
            <a:r>
              <a:rPr lang="ru-RU" altLang="uk-UA" sz="1800" dirty="0" smtClean="0">
                <a:solidFill>
                  <a:schemeClr val="tx1"/>
                </a:solidFill>
                <a:effectLst/>
                <a:latin typeface="Times New Roman" pitchFamily="18" charset="0"/>
                <a:cs typeface="Times New Roman" pitchFamily="18" charset="0"/>
              </a:rPr>
              <a:t>МІНІСТЕРСТВО </a:t>
            </a:r>
            <a:r>
              <a:rPr lang="uk-UA" altLang="uk-UA" sz="1800" dirty="0" smtClean="0">
                <a:solidFill>
                  <a:schemeClr val="tx1"/>
                </a:solidFill>
                <a:effectLst/>
                <a:latin typeface="Times New Roman" pitchFamily="18" charset="0"/>
                <a:cs typeface="Times New Roman" pitchFamily="18" charset="0"/>
              </a:rPr>
              <a:t>ОСВІТИ І НАУКИ</a:t>
            </a:r>
            <a:r>
              <a:rPr lang="en-US" altLang="uk-UA" sz="1800" dirty="0" smtClean="0">
                <a:solidFill>
                  <a:schemeClr val="tx1"/>
                </a:solidFill>
                <a:effectLst/>
                <a:latin typeface="Times New Roman" pitchFamily="18" charset="0"/>
                <a:cs typeface="Times New Roman" pitchFamily="18" charset="0"/>
              </a:rPr>
              <a:t> </a:t>
            </a:r>
            <a:r>
              <a:rPr lang="ru-RU" altLang="uk-UA" sz="1800" dirty="0" smtClean="0">
                <a:solidFill>
                  <a:schemeClr val="tx1"/>
                </a:solidFill>
                <a:effectLst/>
                <a:latin typeface="Times New Roman" pitchFamily="18" charset="0"/>
                <a:cs typeface="Times New Roman" pitchFamily="18" charset="0"/>
              </a:rPr>
              <a:t>УКРАЇНИ</a:t>
            </a:r>
            <a:br>
              <a:rPr lang="ru-RU" altLang="uk-UA" sz="1800" dirty="0" smtClean="0">
                <a:solidFill>
                  <a:schemeClr val="tx1"/>
                </a:solidFill>
                <a:effectLst/>
                <a:latin typeface="Times New Roman" pitchFamily="18" charset="0"/>
                <a:cs typeface="Times New Roman" pitchFamily="18" charset="0"/>
              </a:rPr>
            </a:br>
            <a:r>
              <a:rPr lang="ru-RU" altLang="uk-UA" sz="1800" dirty="0" smtClean="0">
                <a:solidFill>
                  <a:schemeClr val="tx1"/>
                </a:solidFill>
                <a:effectLst/>
                <a:latin typeface="Times New Roman" pitchFamily="18" charset="0"/>
                <a:cs typeface="Times New Roman" pitchFamily="18" charset="0"/>
              </a:rPr>
              <a:t> ДЕРЖАВНИЙ УНІВЕРСИТЕТ «ЖИТОМИРСЬКА ПОЛІТЕХНІКА»</a:t>
            </a:r>
          </a:p>
        </p:txBody>
      </p:sp>
      <p:sp>
        <p:nvSpPr>
          <p:cNvPr id="7" name="Прямоугольник 6"/>
          <p:cNvSpPr>
            <a:spLocks noChangeArrowheads="1"/>
          </p:cNvSpPr>
          <p:nvPr/>
        </p:nvSpPr>
        <p:spPr bwMode="auto">
          <a:xfrm>
            <a:off x="6874042" y="5494421"/>
            <a:ext cx="4055919" cy="369332"/>
          </a:xfrm>
          <a:prstGeom prst="rect">
            <a:avLst/>
          </a:prstGeom>
          <a:noFill/>
          <a:ln w="9525">
            <a:noFill/>
            <a:miter lim="800000"/>
            <a:headEnd/>
            <a:tailEnd/>
          </a:ln>
        </p:spPr>
        <p:txBody>
          <a:bodyPr wrap="none">
            <a:spAutoFit/>
          </a:bodyPr>
          <a:lstStyle/>
          <a:p>
            <a:pPr fontAlgn="auto">
              <a:spcBef>
                <a:spcPts val="0"/>
              </a:spcBef>
              <a:spcAft>
                <a:spcPts val="0"/>
              </a:spcAft>
              <a:defRPr/>
            </a:pPr>
            <a:r>
              <a:rPr lang="uk-UA" b="1" i="1" dirty="0">
                <a:latin typeface="Palatino Linotype" pitchFamily="18" charset="0"/>
                <a:cs typeface="Times New Roman" pitchFamily="18" charset="0"/>
              </a:rPr>
              <a:t>ЛЕКТОР:  </a:t>
            </a:r>
            <a:r>
              <a:rPr lang="uk-UA" b="1" i="1" dirty="0" err="1" smtClean="0">
                <a:latin typeface="Palatino Linotype" pitchFamily="18" charset="0"/>
                <a:cs typeface="Times New Roman" pitchFamily="18" charset="0"/>
              </a:rPr>
              <a:t>к.е.н</a:t>
            </a:r>
            <a:r>
              <a:rPr lang="uk-UA" b="1" i="1" dirty="0" smtClean="0">
                <a:latin typeface="Palatino Linotype" pitchFamily="18" charset="0"/>
                <a:cs typeface="Times New Roman" pitchFamily="18" charset="0"/>
              </a:rPr>
              <a:t>., доц. Мельник </a:t>
            </a:r>
            <a:r>
              <a:rPr lang="uk-UA" b="1" i="1" dirty="0">
                <a:latin typeface="Palatino Linotype" pitchFamily="18" charset="0"/>
                <a:cs typeface="Times New Roman" pitchFamily="18" charset="0"/>
              </a:rPr>
              <a:t>Т.</a:t>
            </a:r>
            <a:r>
              <a:rPr lang="en-US" b="1" i="1" dirty="0">
                <a:latin typeface="Palatino Linotype" pitchFamily="18" charset="0"/>
                <a:cs typeface="Times New Roman" pitchFamily="18" charset="0"/>
              </a:rPr>
              <a:t> </a:t>
            </a:r>
            <a:r>
              <a:rPr lang="uk-UA" b="1" i="1" dirty="0">
                <a:latin typeface="Palatino Linotype" pitchFamily="18" charset="0"/>
                <a:cs typeface="Times New Roman" pitchFamily="18" charset="0"/>
              </a:rPr>
              <a:t>Ю.</a:t>
            </a:r>
            <a:endParaRPr lang="ru-RU" b="1" i="1" dirty="0">
              <a:latin typeface="Palatino Linotype" pitchFamily="18" charset="0"/>
              <a:cs typeface="Times New Roman" pitchFamily="18" charset="0"/>
            </a:endParaRPr>
          </a:p>
        </p:txBody>
      </p:sp>
      <p:sp>
        <p:nvSpPr>
          <p:cNvPr id="8" name="Text Box 1605"/>
          <p:cNvSpPr txBox="1">
            <a:spLocks noChangeArrowheads="1"/>
          </p:cNvSpPr>
          <p:nvPr/>
        </p:nvSpPr>
        <p:spPr bwMode="auto">
          <a:xfrm>
            <a:off x="3528428" y="6257925"/>
            <a:ext cx="3486150" cy="600075"/>
          </a:xfrm>
          <a:prstGeom prst="rect">
            <a:avLst/>
          </a:prstGeom>
          <a:noFill/>
          <a:ln w="9525">
            <a:noFill/>
            <a:miter lim="800000"/>
            <a:headEnd/>
            <a:tailEnd/>
          </a:ln>
        </p:spPr>
        <p:txBody>
          <a:bodyPr lIns="0" tIns="0" rIns="0" bIns="0" anchor="ctr"/>
          <a:lstStyle/>
          <a:p>
            <a:pPr algn="ctr" eaLnBrk="0" fontAlgn="auto" hangingPunct="0">
              <a:spcBef>
                <a:spcPts val="0"/>
              </a:spcBef>
              <a:spcAft>
                <a:spcPts val="0"/>
              </a:spcAft>
              <a:defRPr/>
            </a:pPr>
            <a:r>
              <a:rPr lang="ru-RU" sz="2000" b="1" dirty="0" smtClean="0">
                <a:solidFill>
                  <a:schemeClr val="tx2">
                    <a:lumMod val="95000"/>
                    <a:lumOff val="5000"/>
                  </a:schemeClr>
                </a:solidFill>
                <a:latin typeface="Courier New" pitchFamily="49" charset="0"/>
                <a:cs typeface="Courier New" pitchFamily="49" charset="0"/>
              </a:rPr>
              <a:t>Житомир-202</a:t>
            </a:r>
            <a:r>
              <a:rPr lang="uk-UA" sz="2000" b="1" dirty="0" smtClean="0">
                <a:solidFill>
                  <a:schemeClr val="tx2">
                    <a:lumMod val="95000"/>
                    <a:lumOff val="5000"/>
                  </a:schemeClr>
                </a:solidFill>
                <a:latin typeface="Courier New" pitchFamily="49" charset="0"/>
                <a:cs typeface="Courier New" pitchFamily="49" charset="0"/>
              </a:rPr>
              <a:t>6</a:t>
            </a:r>
            <a:endParaRPr lang="ru-RU" sz="2000" b="1" dirty="0">
              <a:solidFill>
                <a:schemeClr val="tx2">
                  <a:lumMod val="95000"/>
                  <a:lumOff val="5000"/>
                </a:schemeClr>
              </a:solidFill>
              <a:latin typeface="Courier New" pitchFamily="49" charset="0"/>
              <a:cs typeface="Courier New" pitchFamily="49" charset="0"/>
            </a:endParaRPr>
          </a:p>
        </p:txBody>
      </p:sp>
      <p:pic>
        <p:nvPicPr>
          <p:cNvPr id="9" name="Рисунок 8"/>
          <p:cNvPicPr/>
          <p:nvPr/>
        </p:nvPicPr>
        <p:blipFill>
          <a:blip r:embed="rId2">
            <a:extLst>
              <a:ext uri="{28A0092B-C50C-407E-A947-70E740481C1C}">
                <a14:useLocalDpi xmlns:a14="http://schemas.microsoft.com/office/drawing/2010/main" val="0"/>
              </a:ext>
            </a:extLst>
          </a:blip>
          <a:stretch>
            <a:fillRect/>
          </a:stretch>
        </p:blipFill>
        <p:spPr>
          <a:xfrm>
            <a:off x="46061" y="5069738"/>
            <a:ext cx="1571625" cy="1588029"/>
          </a:xfrm>
          <a:prstGeom prst="rect">
            <a:avLst/>
          </a:prstGeom>
        </p:spPr>
      </p:pic>
      <p:pic>
        <p:nvPicPr>
          <p:cNvPr id="11" name="Рисунок 10"/>
          <p:cNvPicPr/>
          <p:nvPr/>
        </p:nvPicPr>
        <p:blipFill>
          <a:blip r:embed="rId3">
            <a:extLst>
              <a:ext uri="{28A0092B-C50C-407E-A947-70E740481C1C}">
                <a14:useLocalDpi xmlns:a14="http://schemas.microsoft.com/office/drawing/2010/main" val="0"/>
              </a:ext>
            </a:extLst>
          </a:blip>
          <a:stretch>
            <a:fillRect/>
          </a:stretch>
        </p:blipFill>
        <p:spPr>
          <a:xfrm>
            <a:off x="1686136" y="5249332"/>
            <a:ext cx="1842292" cy="1612245"/>
          </a:xfrm>
          <a:prstGeom prst="rect">
            <a:avLst/>
          </a:prstGeom>
        </p:spPr>
      </p:pic>
      <p:sp>
        <p:nvSpPr>
          <p:cNvPr id="12" name="Прямоугольник 5"/>
          <p:cNvSpPr>
            <a:spLocks noChangeArrowheads="1"/>
          </p:cNvSpPr>
          <p:nvPr/>
        </p:nvSpPr>
        <p:spPr bwMode="auto">
          <a:xfrm>
            <a:off x="1617686" y="1438840"/>
            <a:ext cx="7993063" cy="2308324"/>
          </a:xfrm>
          <a:prstGeom prst="rect">
            <a:avLst/>
          </a:prstGeom>
          <a:noFill/>
          <a:ln w="9525">
            <a:noFill/>
            <a:miter lim="800000"/>
            <a:headEnd/>
            <a:tailEnd/>
          </a:ln>
        </p:spPr>
        <p:txBody>
          <a:bodyPr>
            <a:spAutoFit/>
          </a:bodyPr>
          <a:lstStyle/>
          <a:p>
            <a:pPr algn="ct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ТЕМА 4. МЕХАНІЗМ СТВОРЕННЯ ВЛАСНОГО БІЗНЕСУ </a:t>
            </a:r>
            <a:endParaRPr lang="ru-RU" sz="2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u-RU" sz="24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err="1">
                <a:latin typeface="Times New Roman" panose="02020603050405020304" pitchFamily="18" charset="0"/>
                <a:ea typeface="Times New Roman" panose="02020603050405020304" pitchFamily="18" charset="0"/>
                <a:cs typeface="Times New Roman" panose="02020603050405020304" pitchFamily="18" charset="0"/>
              </a:rPr>
              <a:t>Частина</a:t>
            </a: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ea typeface="Times New Roman" panose="02020603050405020304" pitchFamily="18" charset="0"/>
                <a:cs typeface="Times New Roman" panose="02020603050405020304" pitchFamily="18" charset="0"/>
              </a:rPr>
              <a:t>2)</a:t>
            </a:r>
            <a:endParaRPr lang="ru-RU"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uk-UA" sz="2400" dirty="0" smtClean="0"/>
              <a:t>4.4. Формування бізнес-моделі.  </a:t>
            </a:r>
          </a:p>
          <a:p>
            <a:r>
              <a:rPr lang="uk-UA" sz="2400" dirty="0" smtClean="0"/>
              <a:t>4.5. Комерційні найменування </a:t>
            </a:r>
            <a:r>
              <a:rPr lang="uk-UA" sz="2400" dirty="0"/>
              <a:t>та торгівельна марка.</a:t>
            </a:r>
            <a:endParaRPr lang="ru-RU" sz="2400" dirty="0"/>
          </a:p>
          <a:p>
            <a:r>
              <a:rPr lang="uk-UA" sz="2400" dirty="0" smtClean="0"/>
              <a:t>4.6. </a:t>
            </a:r>
            <a:r>
              <a:rPr lang="uk-UA" sz="2400" dirty="0"/>
              <a:t>Д</a:t>
            </a:r>
            <a:r>
              <a:rPr lang="uk-UA" sz="2400" dirty="0" smtClean="0"/>
              <a:t>ержавна </a:t>
            </a:r>
            <a:r>
              <a:rPr lang="uk-UA" sz="2400" dirty="0"/>
              <a:t>реєстрація торгівельних марок</a:t>
            </a:r>
            <a:r>
              <a:rPr lang="uk-UA" sz="2400" dirty="0" smtClean="0"/>
              <a:t>.</a:t>
            </a:r>
            <a:endParaRPr lang="ru-RU" sz="2400" dirty="0"/>
          </a:p>
        </p:txBody>
      </p:sp>
    </p:spTree>
    <p:extLst>
      <p:ext uri="{BB962C8B-B14F-4D97-AF65-F5344CB8AC3E}">
        <p14:creationId xmlns:p14="http://schemas.microsoft.com/office/powerpoint/2010/main" val="215684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40659" y="787423"/>
            <a:ext cx="6096000" cy="369332"/>
          </a:xfrm>
          <a:prstGeom prst="rect">
            <a:avLst/>
          </a:prstGeom>
        </p:spPr>
        <p:txBody>
          <a:bodyPr>
            <a:spAutoFit/>
          </a:bodyPr>
          <a:lstStyle/>
          <a:p>
            <a:r>
              <a:rPr lang="uk-UA" b="1" dirty="0" smtClean="0"/>
              <a:t>Правила розробки </a:t>
            </a:r>
            <a:r>
              <a:rPr lang="uk-UA" b="1" dirty="0"/>
              <a:t>назви </a:t>
            </a:r>
            <a:r>
              <a:rPr lang="uk-UA" b="1" dirty="0" smtClean="0"/>
              <a:t>підприємства</a:t>
            </a:r>
            <a:r>
              <a:rPr lang="uk-UA" dirty="0"/>
              <a:t>:</a:t>
            </a:r>
          </a:p>
        </p:txBody>
      </p:sp>
      <p:sp>
        <p:nvSpPr>
          <p:cNvPr id="10" name="Прямоугольник 9"/>
          <p:cNvSpPr/>
          <p:nvPr/>
        </p:nvSpPr>
        <p:spPr>
          <a:xfrm>
            <a:off x="465068" y="1156755"/>
            <a:ext cx="9019590" cy="5078313"/>
          </a:xfrm>
          <a:prstGeom prst="rect">
            <a:avLst/>
          </a:prstGeom>
        </p:spPr>
        <p:txBody>
          <a:bodyPr wrap="square">
            <a:spAutoFit/>
          </a:bodyPr>
          <a:lstStyle/>
          <a:p>
            <a:pPr algn="just"/>
            <a:r>
              <a:rPr lang="uk-UA" b="1" u="sng" dirty="0" smtClean="0">
                <a:latin typeface="Times New Roman" panose="02020603050405020304" pitchFamily="18" charset="0"/>
                <a:cs typeface="Times New Roman" panose="02020603050405020304" pitchFamily="18" charset="0"/>
              </a:rPr>
              <a:t>4. Лаконічність</a:t>
            </a:r>
            <a:r>
              <a:rPr lang="uk-UA" b="1" u="sng" dirty="0">
                <a:latin typeface="Times New Roman" panose="02020603050405020304" pitchFamily="18" charset="0"/>
                <a:cs typeface="Times New Roman" panose="02020603050405020304" pitchFamily="18" charset="0"/>
              </a:rPr>
              <a:t>, зрозумілість. </a:t>
            </a:r>
            <a:r>
              <a:rPr lang="uk-UA" dirty="0">
                <a:latin typeface="Times New Roman" panose="02020603050405020304" pitchFamily="18" charset="0"/>
                <a:cs typeface="Times New Roman" panose="02020603050405020304" pitchFamily="18" charset="0"/>
              </a:rPr>
              <a:t>Назви фірм мають бути короткими. На думку деяких експертів, назви повинні складатися з 1-2 складів (Гном, </a:t>
            </a:r>
            <a:r>
              <a:rPr lang="en-US" dirty="0">
                <a:latin typeface="Times New Roman" panose="02020603050405020304" pitchFamily="18" charset="0"/>
                <a:cs typeface="Times New Roman" panose="02020603050405020304" pitchFamily="18" charset="0"/>
              </a:rPr>
              <a:t>Kodak). </a:t>
            </a:r>
            <a:r>
              <a:rPr lang="uk-UA" dirty="0">
                <a:latin typeface="Times New Roman" panose="02020603050405020304" pitchFamily="18" charset="0"/>
                <a:cs typeface="Times New Roman" panose="02020603050405020304" pitchFamily="18" charset="0"/>
              </a:rPr>
              <a:t>Лаконічне слово володіє значними перевагами з погляду сприйняття і запам’ятовування. </a:t>
            </a:r>
          </a:p>
          <a:p>
            <a:pPr algn="just"/>
            <a:r>
              <a:rPr lang="uk-UA" b="1" u="sng" dirty="0">
                <a:latin typeface="Times New Roman" panose="02020603050405020304" pitchFamily="18" charset="0"/>
                <a:cs typeface="Times New Roman" panose="02020603050405020304" pitchFamily="18" charset="0"/>
              </a:rPr>
              <a:t>5. Естетичність. </a:t>
            </a:r>
            <a:r>
              <a:rPr lang="uk-UA" dirty="0">
                <a:latin typeface="Times New Roman" panose="02020603050405020304" pitchFamily="18" charset="0"/>
                <a:cs typeface="Times New Roman" panose="02020603050405020304" pitchFamily="18" charset="0"/>
              </a:rPr>
              <a:t>Назва має бути благозвучною, не викликати негативних емоцій. Назва не повинна зачіпати національних, релігійних і інших </a:t>
            </a:r>
            <a:r>
              <a:rPr lang="uk-UA" dirty="0" err="1">
                <a:latin typeface="Times New Roman" panose="02020603050405020304" pitchFamily="18" charset="0"/>
                <a:cs typeface="Times New Roman" panose="02020603050405020304" pitchFamily="18" charset="0"/>
              </a:rPr>
              <a:t>відчуттів</a:t>
            </a:r>
            <a:r>
              <a:rPr lang="uk-UA" dirty="0">
                <a:latin typeface="Times New Roman" panose="02020603050405020304" pitchFamily="18" charset="0"/>
                <a:cs typeface="Times New Roman" panose="02020603050405020304" pitchFamily="18" charset="0"/>
              </a:rPr>
              <a:t> людей, нагадувати нецензурні, неприємні на слух слова чи поняття, які не сприяють авторитету фірми. </a:t>
            </a:r>
            <a:endParaRPr lang="uk-UA" dirty="0" smtClean="0">
              <a:latin typeface="Times New Roman" panose="02020603050405020304" pitchFamily="18" charset="0"/>
              <a:cs typeface="Times New Roman" panose="02020603050405020304" pitchFamily="18" charset="0"/>
            </a:endParaRPr>
          </a:p>
          <a:p>
            <a:pPr algn="just"/>
            <a:r>
              <a:rPr lang="uk-UA" b="1" u="sng" dirty="0" smtClean="0">
                <a:latin typeface="Times New Roman" panose="02020603050405020304" pitchFamily="18" charset="0"/>
                <a:cs typeface="Times New Roman" panose="02020603050405020304" pitchFamily="18" charset="0"/>
              </a:rPr>
              <a:t>6. </a:t>
            </a:r>
            <a:r>
              <a:rPr lang="uk-UA" b="1" u="sng" dirty="0">
                <a:latin typeface="Times New Roman" panose="02020603050405020304" pitchFamily="18" charset="0"/>
                <a:cs typeface="Times New Roman" panose="02020603050405020304" pitchFamily="18" charset="0"/>
              </a:rPr>
              <a:t>Зручність у вимові</a:t>
            </a:r>
            <a:r>
              <a:rPr lang="uk-UA" b="1"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 Ця ознака близько примикає до благозвучності. Відмінність між ними полягає в тому, що благозвучність має на увазі насамперед приємне звучання, тоді як зручність у вимові </a:t>
            </a:r>
            <a:r>
              <a:rPr lang="uk-UA" dirty="0" err="1">
                <a:latin typeface="Times New Roman" panose="02020603050405020304" pitchFamily="18" charset="0"/>
                <a:cs typeface="Times New Roman" panose="02020603050405020304" pitchFamily="18" charset="0"/>
              </a:rPr>
              <a:t>повʼязана</a:t>
            </a:r>
            <a:r>
              <a:rPr lang="uk-UA" dirty="0">
                <a:latin typeface="Times New Roman" panose="02020603050405020304" pitchFamily="18" charset="0"/>
                <a:cs typeface="Times New Roman" panose="02020603050405020304" pitchFamily="18" charset="0"/>
              </a:rPr>
              <a:t> з легкістю вимови. Для відповідності цій ознаці словесні знаки повинні мати чергування явних і приголосних букв. Обережність потрібна при використанні абревіатури, не відповідають даній ознаці буквені поєднання, що не мають словесного характеру (РТЗ, ГМЗ, УЗППВ і т. д.). Ознака зручності у вимові </a:t>
            </a:r>
            <a:r>
              <a:rPr lang="uk-UA" dirty="0" err="1">
                <a:latin typeface="Times New Roman" panose="02020603050405020304" pitchFamily="18" charset="0"/>
                <a:cs typeface="Times New Roman" panose="02020603050405020304" pitchFamily="18" charset="0"/>
              </a:rPr>
              <a:t>повʼязана</a:t>
            </a:r>
            <a:r>
              <a:rPr lang="uk-UA" dirty="0">
                <a:latin typeface="Times New Roman" panose="02020603050405020304" pitchFamily="18" charset="0"/>
                <a:cs typeface="Times New Roman" panose="02020603050405020304" pitchFamily="18" charset="0"/>
              </a:rPr>
              <a:t> також з ознакою лаконічності. </a:t>
            </a:r>
            <a:endParaRPr lang="uk-UA" dirty="0" smtClean="0">
              <a:latin typeface="Times New Roman" panose="02020603050405020304" pitchFamily="18" charset="0"/>
              <a:cs typeface="Times New Roman" panose="02020603050405020304" pitchFamily="18" charset="0"/>
            </a:endParaRPr>
          </a:p>
          <a:p>
            <a:pPr algn="just"/>
            <a:r>
              <a:rPr lang="uk-UA" b="1" u="sng" dirty="0">
                <a:latin typeface="Times New Roman" panose="02020603050405020304" pitchFamily="18" charset="0"/>
                <a:cs typeface="Times New Roman" panose="02020603050405020304" pitchFamily="18" charset="0"/>
              </a:rPr>
              <a:t>7. Прийнятність для іноземців. </a:t>
            </a:r>
            <a:r>
              <a:rPr lang="uk-UA" dirty="0">
                <a:latin typeface="Times New Roman" panose="02020603050405020304" pitchFamily="18" charset="0"/>
                <a:cs typeface="Times New Roman" panose="02020603050405020304" pitchFamily="18" charset="0"/>
              </a:rPr>
              <a:t>Поняття естетичності для назв підприємств, що працюють на зарубіжному ринку, ширше. Чим більш інтернаціональною буде назва, тим краще. Цей підхід актуальний у тому випадку, коли у плани власників входить глобальний розвиток компанії, вихід її на міжнародний ринок, навіть якщо це здається маловірогідним і дуже далекою подією в майбутньому. </a:t>
            </a:r>
          </a:p>
        </p:txBody>
      </p:sp>
      <p:sp>
        <p:nvSpPr>
          <p:cNvPr id="8" name="Прямоугольник 7"/>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226740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1" y="0"/>
            <a:ext cx="8884635" cy="6654800"/>
          </a:xfrm>
          <a:prstGeom prst="rect">
            <a:avLst/>
          </a:prstGeom>
        </p:spPr>
      </p:pic>
      <p:sp>
        <p:nvSpPr>
          <p:cNvPr id="5" name="Прямоугольник 4"/>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277434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76267" cy="6798337"/>
          </a:xfrm>
          <a:prstGeom prst="rect">
            <a:avLst/>
          </a:prstGeom>
        </p:spPr>
      </p:pic>
      <p:sp>
        <p:nvSpPr>
          <p:cNvPr id="6" name="Прямоугольник 5"/>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242309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70965" y="1117083"/>
            <a:ext cx="8193741" cy="4093428"/>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Вдало підібрана назва сприяє створенню оригінальної емблеми, товарного знаку підприємства, слогана. Фірмове найменування може бути логотипом підприємства.</a:t>
            </a:r>
          </a:p>
          <a:p>
            <a:pPr algn="just"/>
            <a:r>
              <a:rPr lang="uk-UA" sz="2000" b="1" dirty="0">
                <a:latin typeface="Times New Roman" panose="02020603050405020304" pitchFamily="18" charset="0"/>
                <a:cs typeface="Times New Roman" panose="02020603050405020304" pitchFamily="18" charset="0"/>
              </a:rPr>
              <a:t>Логотип</a:t>
            </a:r>
            <a:r>
              <a:rPr lang="uk-UA" sz="2000" dirty="0">
                <a:latin typeface="Times New Roman" panose="02020603050405020304" pitchFamily="18" charset="0"/>
                <a:cs typeface="Times New Roman" panose="02020603050405020304" pitchFamily="18" charset="0"/>
              </a:rPr>
              <a:t> – оригінальне зображення повного або скороченого найменування підприємства (організації) або товару. </a:t>
            </a:r>
            <a:endParaRPr lang="uk-UA" sz="20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Логотип </a:t>
            </a:r>
            <a:r>
              <a:rPr lang="uk-UA" sz="2000" dirty="0">
                <a:latin typeface="Times New Roman" panose="02020603050405020304" pitchFamily="18" charset="0"/>
                <a:cs typeface="Times New Roman" panose="02020603050405020304" pitchFamily="18" charset="0"/>
              </a:rPr>
              <a:t>– найважливіший елемент іміджу компанії. Він служить, насамперед, для ідентифікації компанії на ринку. Логотипи з’явилися для того, щоб відрізняти продукцію різних фірм в рамках однієї галузі. У сприйнятті споживача наявність логотипу або торгового знаку є гарантією якості товару. </a:t>
            </a:r>
            <a:endParaRPr lang="uk-UA" sz="20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Логотип </a:t>
            </a:r>
            <a:r>
              <a:rPr lang="uk-UA" sz="2000" dirty="0">
                <a:latin typeface="Times New Roman" panose="02020603050405020304" pitchFamily="18" charset="0"/>
                <a:cs typeface="Times New Roman" panose="02020603050405020304" pitchFamily="18" charset="0"/>
              </a:rPr>
              <a:t>є обличчям фірми, це те, що може виділити її серед конкурентів, викликати довіру, сформувати позитивне враження, привернути нових відвідувачів.</a:t>
            </a:r>
          </a:p>
        </p:txBody>
      </p:sp>
      <p:sp>
        <p:nvSpPr>
          <p:cNvPr id="7" name="Прямоугольник 6"/>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2112285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7998" y="901615"/>
            <a:ext cx="9296401"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uk-UA" sz="2200" b="1" dirty="0">
                <a:latin typeface="Times New Roman" panose="02020603050405020304" pitchFamily="18" charset="0"/>
                <a:ea typeface="Calibri" panose="020F0502020204030204" pitchFamily="34" charset="0"/>
              </a:rPr>
              <a:t>Торговельна марка</a:t>
            </a:r>
            <a:r>
              <a:rPr lang="uk-UA" sz="2200" dirty="0">
                <a:latin typeface="Times New Roman" panose="02020603050405020304" pitchFamily="18" charset="0"/>
                <a:ea typeface="Calibri" panose="020F0502020204030204" pitchFamily="34" charset="0"/>
              </a:rPr>
              <a:t> – позначення, яке вирізняє товари та послуги одних осіб серед таких самих або споріднених з ними товарів і послуг інших осіб.</a:t>
            </a:r>
            <a:endParaRPr lang="ru-RU" sz="2200" dirty="0"/>
          </a:p>
        </p:txBody>
      </p:sp>
      <p:sp>
        <p:nvSpPr>
          <p:cNvPr id="7" name="Прямоугольник 6"/>
          <p:cNvSpPr/>
          <p:nvPr/>
        </p:nvSpPr>
        <p:spPr>
          <a:xfrm>
            <a:off x="923191" y="2206964"/>
            <a:ext cx="9228668" cy="7694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uk-UA" sz="2200" b="1" dirty="0">
                <a:latin typeface="Times New Roman" panose="02020603050405020304" pitchFamily="18" charset="0"/>
                <a:ea typeface="Calibri" panose="020F0502020204030204" pitchFamily="34" charset="0"/>
              </a:rPr>
              <a:t>Зареєстрована торговельна марка</a:t>
            </a:r>
            <a:r>
              <a:rPr lang="uk-UA" sz="2200" dirty="0">
                <a:latin typeface="Times New Roman" panose="02020603050405020304" pitchFamily="18" charset="0"/>
                <a:ea typeface="Calibri" panose="020F0502020204030204" pitchFamily="34" charset="0"/>
              </a:rPr>
              <a:t> – торговельна марка, на яку видано свідоцтво або яка має міжнародну реєстрацію, що діє на території України.</a:t>
            </a:r>
            <a:endParaRPr lang="ru-RU" sz="2200" dirty="0"/>
          </a:p>
        </p:txBody>
      </p:sp>
      <p:sp>
        <p:nvSpPr>
          <p:cNvPr id="8" name="Прямоугольник 7"/>
          <p:cNvSpPr/>
          <p:nvPr/>
        </p:nvSpPr>
        <p:spPr>
          <a:xfrm>
            <a:off x="507999" y="3285370"/>
            <a:ext cx="8525933" cy="13665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Переваги реєстрації торговельної марки в Україні:</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докази використання;</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проходження експертизи відомства;</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пріоритет (шість місяців на реєстрацію торгової марки в іншій країні).</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507999" y="4960863"/>
            <a:ext cx="8525933"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dirty="0">
                <a:latin typeface="Times New Roman" panose="02020603050405020304" pitchFamily="18" charset="0"/>
                <a:ea typeface="Calibri" panose="020F0502020204030204" pitchFamily="34" charset="0"/>
              </a:rPr>
              <a:t>Використання торговельних марок дає можливість споживачу швидко знайти та ідентифікувати потрібний йому товар. Тому його розміщують власне на товарі або його упаковці. Торговельні марки використовують також у рекламі, друкованих виданнях, на офіційних бланках підприємств тощо. Також вона є гарантією якості (або навпаки) відповідного товару. </a:t>
            </a:r>
            <a:endParaRPr lang="ru-RU" dirty="0"/>
          </a:p>
        </p:txBody>
      </p:sp>
      <p:sp>
        <p:nvSpPr>
          <p:cNvPr id="11" name="Прямоугольник 10"/>
          <p:cNvSpPr/>
          <p:nvPr/>
        </p:nvSpPr>
        <p:spPr>
          <a:xfrm>
            <a:off x="202737" y="187868"/>
            <a:ext cx="2948692"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a:t>
            </a:r>
            <a:r>
              <a:rPr lang="uk-UA" sz="2000" b="1" dirty="0">
                <a:latin typeface="Times New Roman" panose="02020603050405020304" pitchFamily="18" charset="0"/>
                <a:ea typeface="Calibri" panose="020F0502020204030204" pitchFamily="34" charset="0"/>
              </a:rPr>
              <a:t>. Торговельна марка</a:t>
            </a:r>
            <a:r>
              <a:rPr lang="uk-UA" sz="2000" dirty="0">
                <a:latin typeface="Times New Roman" panose="02020603050405020304" pitchFamily="18" charset="0"/>
                <a:ea typeface="Calibri" panose="020F0502020204030204" pitchFamily="34" charset="0"/>
              </a:rPr>
              <a:t> </a:t>
            </a:r>
            <a:endParaRPr lang="ru-RU" sz="2000" dirty="0"/>
          </a:p>
        </p:txBody>
      </p:sp>
    </p:spTree>
    <p:extLst>
      <p:ext uri="{BB962C8B-B14F-4D97-AF65-F5344CB8AC3E}">
        <p14:creationId xmlns:p14="http://schemas.microsoft.com/office/powerpoint/2010/main" val="3818201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503" y="534611"/>
            <a:ext cx="934863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uk-UA" b="1" i="1" u="sng" dirty="0">
                <a:latin typeface="Times New Roman" panose="02020603050405020304" pitchFamily="18" charset="0"/>
                <a:ea typeface="Calibri" panose="020F0502020204030204" pitchFamily="34" charset="0"/>
              </a:rPr>
              <a:t>Об'єктом торговельної марки</a:t>
            </a:r>
            <a:r>
              <a:rPr lang="uk-UA" dirty="0">
                <a:latin typeface="Times New Roman" panose="02020603050405020304" pitchFamily="18" charset="0"/>
                <a:ea typeface="Calibri" panose="020F0502020204030204" pitchFamily="34" charset="0"/>
              </a:rPr>
              <a:t> може бути будь-яке позначення або будь-яка комбінація позначень. Такими позначеннями можуть бути, зокрема, слова, у тому числі власні імена, літери, цифри, зображувальні елементи, кольори, форма товарів або їх пакування, звуки, за умови що такі позначення придатні для відрізнення товарів або послуг одних осіб від товарів або послуг інших осіб, придатні для відображення їх у Реєстрі таким чином, що дає змогу визначити чіткий і точний обсяг правової охорони, що надається.</a:t>
            </a:r>
            <a:endParaRPr lang="ru-RU" dirty="0"/>
          </a:p>
        </p:txBody>
      </p:sp>
      <p:sp>
        <p:nvSpPr>
          <p:cNvPr id="4" name="Выноска со стрелкой вправо 3"/>
          <p:cNvSpPr/>
          <p:nvPr/>
        </p:nvSpPr>
        <p:spPr>
          <a:xfrm>
            <a:off x="609123" y="2997967"/>
            <a:ext cx="2338230" cy="1371916"/>
          </a:xfrm>
          <a:prstGeom prst="rightArrowCallout">
            <a:avLst>
              <a:gd name="adj1" fmla="val 29615"/>
              <a:gd name="adj2" fmla="val 25000"/>
              <a:gd name="adj3" fmla="val 25243"/>
              <a:gd name="adj4" fmla="val 79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a:solidFill>
                  <a:schemeClr val="tx1"/>
                </a:solidFill>
              </a:rPr>
              <a:t>1) </a:t>
            </a:r>
            <a:r>
              <a:rPr lang="uk-UA" sz="1600" b="1">
                <a:solidFill>
                  <a:schemeClr val="tx1"/>
                </a:solidFill>
              </a:rPr>
              <a:t>словесні</a:t>
            </a:r>
            <a:r>
              <a:rPr lang="uk-UA" sz="1600">
                <a:solidFill>
                  <a:schemeClr val="tx1"/>
                </a:solidFill>
              </a:rPr>
              <a:t> (слова, сполучення літер, лексичний образ)</a:t>
            </a:r>
            <a:endParaRPr lang="ru-RU" sz="1600">
              <a:solidFill>
                <a:schemeClr val="tx1"/>
              </a:solidFill>
            </a:endParaRPr>
          </a:p>
        </p:txBody>
      </p:sp>
      <p:pic>
        <p:nvPicPr>
          <p:cNvPr id="14" name="Рисунок 13"/>
          <p:cNvPicPr/>
          <p:nvPr/>
        </p:nvPicPr>
        <p:blipFill>
          <a:blip r:embed="rId2">
            <a:extLst>
              <a:ext uri="{28A0092B-C50C-407E-A947-70E740481C1C}">
                <a14:useLocalDpi xmlns:a14="http://schemas.microsoft.com/office/drawing/2010/main" val="0"/>
              </a:ext>
            </a:extLst>
          </a:blip>
          <a:stretch>
            <a:fillRect/>
          </a:stretch>
        </p:blipFill>
        <p:spPr>
          <a:xfrm>
            <a:off x="2947353" y="3179573"/>
            <a:ext cx="6299835" cy="1313180"/>
          </a:xfrm>
          <a:prstGeom prst="rect">
            <a:avLst/>
          </a:prstGeom>
        </p:spPr>
      </p:pic>
      <p:sp>
        <p:nvSpPr>
          <p:cNvPr id="15" name="Выноска со стрелкой вправо 14"/>
          <p:cNvSpPr/>
          <p:nvPr/>
        </p:nvSpPr>
        <p:spPr>
          <a:xfrm>
            <a:off x="642036" y="4906880"/>
            <a:ext cx="3311897" cy="1371916"/>
          </a:xfrm>
          <a:prstGeom prst="rightArrowCallout">
            <a:avLst>
              <a:gd name="adj1" fmla="val 29615"/>
              <a:gd name="adj2" fmla="val 25000"/>
              <a:gd name="adj3" fmla="val 25243"/>
              <a:gd name="adj4" fmla="val 79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2) зображувальні </a:t>
            </a:r>
            <a:r>
              <a:rPr lang="uk-UA" sz="1600" dirty="0" smtClean="0">
                <a:solidFill>
                  <a:schemeClr val="tx1"/>
                </a:solidFill>
              </a:rPr>
              <a:t>(зображення живих істот, різноманітних предметів, фігур будь-яких форм, кольорових плям тощо)</a:t>
            </a:r>
            <a:endParaRPr lang="uk-UA" sz="1600" dirty="0">
              <a:solidFill>
                <a:schemeClr val="tx1"/>
              </a:solidFill>
            </a:endParaRPr>
          </a:p>
        </p:txBody>
      </p:sp>
      <p:pic>
        <p:nvPicPr>
          <p:cNvPr id="16" name="Рисунок 15"/>
          <p:cNvPicPr/>
          <p:nvPr/>
        </p:nvPicPr>
        <p:blipFill>
          <a:blip r:embed="rId3" cstate="print">
            <a:extLst>
              <a:ext uri="{28A0092B-C50C-407E-A947-70E740481C1C}">
                <a14:useLocalDpi xmlns:a14="http://schemas.microsoft.com/office/drawing/2010/main" val="0"/>
              </a:ext>
            </a:extLst>
          </a:blip>
          <a:stretch>
            <a:fillRect/>
          </a:stretch>
        </p:blipFill>
        <p:spPr>
          <a:xfrm>
            <a:off x="3953933" y="4879933"/>
            <a:ext cx="5166360" cy="1548130"/>
          </a:xfrm>
          <a:prstGeom prst="rect">
            <a:avLst/>
          </a:prstGeom>
        </p:spPr>
      </p:pic>
      <p:sp>
        <p:nvSpPr>
          <p:cNvPr id="17" name="Прямоугольник 16"/>
          <p:cNvSpPr/>
          <p:nvPr/>
        </p:nvSpPr>
        <p:spPr>
          <a:xfrm>
            <a:off x="569612" y="2365337"/>
            <a:ext cx="3291157"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b="1" i="1" dirty="0" smtClean="0">
                <a:latin typeface="Times New Roman" panose="02020603050405020304" pitchFamily="18" charset="0"/>
                <a:ea typeface="Calibri" panose="020F0502020204030204" pitchFamily="34" charset="0"/>
              </a:rPr>
              <a:t>Види </a:t>
            </a:r>
            <a:r>
              <a:rPr lang="uk-UA" sz="2000" b="1" i="1" dirty="0">
                <a:latin typeface="Times New Roman" panose="02020603050405020304" pitchFamily="18" charset="0"/>
                <a:ea typeface="Calibri" panose="020F0502020204030204" pitchFamily="34" charset="0"/>
              </a:rPr>
              <a:t>торговельних марок: </a:t>
            </a:r>
            <a:endParaRPr lang="ru-RU" sz="2000" dirty="0"/>
          </a:p>
        </p:txBody>
      </p:sp>
      <p:sp>
        <p:nvSpPr>
          <p:cNvPr id="10" name="Прямоугольник 9"/>
          <p:cNvSpPr/>
          <p:nvPr/>
        </p:nvSpPr>
        <p:spPr>
          <a:xfrm>
            <a:off x="211702" y="66058"/>
            <a:ext cx="2948692"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a:t>
            </a:r>
            <a:r>
              <a:rPr lang="uk-UA" sz="2000" b="1" dirty="0">
                <a:latin typeface="Times New Roman" panose="02020603050405020304" pitchFamily="18" charset="0"/>
                <a:ea typeface="Calibri" panose="020F0502020204030204" pitchFamily="34" charset="0"/>
              </a:rPr>
              <a:t>. Торговельна марка</a:t>
            </a:r>
            <a:r>
              <a:rPr lang="uk-UA" sz="2000" dirty="0">
                <a:latin typeface="Times New Roman" panose="02020603050405020304" pitchFamily="18" charset="0"/>
                <a:ea typeface="Calibri" panose="020F0502020204030204" pitchFamily="34" charset="0"/>
              </a:rPr>
              <a:t> </a:t>
            </a:r>
            <a:endParaRPr lang="ru-RU"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5612" y="266661"/>
            <a:ext cx="3291157"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b="1" i="1" dirty="0" smtClean="0">
                <a:latin typeface="Times New Roman" panose="02020603050405020304" pitchFamily="18" charset="0"/>
                <a:ea typeface="Calibri" panose="020F0502020204030204" pitchFamily="34" charset="0"/>
              </a:rPr>
              <a:t>Види </a:t>
            </a:r>
            <a:r>
              <a:rPr lang="uk-UA" sz="2000" b="1" i="1" dirty="0">
                <a:latin typeface="Times New Roman" panose="02020603050405020304" pitchFamily="18" charset="0"/>
                <a:ea typeface="Calibri" panose="020F0502020204030204" pitchFamily="34" charset="0"/>
              </a:rPr>
              <a:t>торговельних марок: </a:t>
            </a:r>
            <a:endParaRPr lang="ru-RU" sz="2000" dirty="0"/>
          </a:p>
        </p:txBody>
      </p:sp>
      <p:sp>
        <p:nvSpPr>
          <p:cNvPr id="4" name="Выноска со стрелкой вправо 3"/>
          <p:cNvSpPr/>
          <p:nvPr/>
        </p:nvSpPr>
        <p:spPr>
          <a:xfrm>
            <a:off x="315612" y="915164"/>
            <a:ext cx="2905528" cy="1371916"/>
          </a:xfrm>
          <a:prstGeom prst="rightArrowCallout">
            <a:avLst>
              <a:gd name="adj1" fmla="val 29615"/>
              <a:gd name="adj2" fmla="val 25000"/>
              <a:gd name="adj3" fmla="val 25243"/>
              <a:gd name="adj4" fmla="val 79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3) комбіновані </a:t>
            </a:r>
            <a:r>
              <a:rPr lang="uk-UA" sz="1600" dirty="0" smtClean="0">
                <a:solidFill>
                  <a:schemeClr val="tx1"/>
                </a:solidFill>
              </a:rPr>
              <a:t>(поєднання словесних та зображувальних елементів)</a:t>
            </a:r>
            <a:endParaRPr lang="uk-UA" sz="1600" dirty="0">
              <a:solidFill>
                <a:schemeClr val="tx1"/>
              </a:solidFill>
            </a:endParaRPr>
          </a:p>
        </p:txBody>
      </p:sp>
      <p:sp>
        <p:nvSpPr>
          <p:cNvPr id="5" name="Выноска со стрелкой вправо 4"/>
          <p:cNvSpPr/>
          <p:nvPr/>
        </p:nvSpPr>
        <p:spPr>
          <a:xfrm>
            <a:off x="315612" y="2823124"/>
            <a:ext cx="2986388" cy="1371916"/>
          </a:xfrm>
          <a:prstGeom prst="rightArrowCallout">
            <a:avLst>
              <a:gd name="adj1" fmla="val 29615"/>
              <a:gd name="adj2" fmla="val 25000"/>
              <a:gd name="adj3" fmla="val 25243"/>
              <a:gd name="adj4" fmla="val 79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a:solidFill>
                  <a:schemeClr val="tx1"/>
                </a:solidFill>
              </a:rPr>
              <a:t>4) об'ємні </a:t>
            </a:r>
            <a:r>
              <a:rPr lang="uk-UA" sz="1600" dirty="0">
                <a:solidFill>
                  <a:schemeClr val="tx1"/>
                </a:solidFill>
              </a:rPr>
              <a:t>(тривимірні об'єкти, фігури та комбінації ліній і фігур)</a:t>
            </a:r>
          </a:p>
        </p:txBody>
      </p:sp>
      <p:pic>
        <p:nvPicPr>
          <p:cNvPr id="6" name="Рисунок 5"/>
          <p:cNvPicPr/>
          <p:nvPr/>
        </p:nvPicPr>
        <p:blipFill>
          <a:blip r:embed="rId2" cstate="print">
            <a:extLst>
              <a:ext uri="{28A0092B-C50C-407E-A947-70E740481C1C}">
                <a14:useLocalDpi xmlns:a14="http://schemas.microsoft.com/office/drawing/2010/main" val="0"/>
              </a:ext>
            </a:extLst>
          </a:blip>
          <a:stretch>
            <a:fillRect/>
          </a:stretch>
        </p:blipFill>
        <p:spPr>
          <a:xfrm>
            <a:off x="3462865" y="2667895"/>
            <a:ext cx="5969000" cy="2053696"/>
          </a:xfrm>
          <a:prstGeom prst="rect">
            <a:avLst/>
          </a:prstGeom>
        </p:spPr>
      </p:pic>
      <p:pic>
        <p:nvPicPr>
          <p:cNvPr id="7" name="Рисунок 6"/>
          <p:cNvPicPr/>
          <p:nvPr/>
        </p:nvPicPr>
        <p:blipFill>
          <a:blip r:embed="rId3" cstate="print">
            <a:extLst>
              <a:ext uri="{28A0092B-C50C-407E-A947-70E740481C1C}">
                <a14:useLocalDpi xmlns:a14="http://schemas.microsoft.com/office/drawing/2010/main" val="0"/>
              </a:ext>
            </a:extLst>
          </a:blip>
          <a:stretch>
            <a:fillRect/>
          </a:stretch>
        </p:blipFill>
        <p:spPr>
          <a:xfrm>
            <a:off x="3302001" y="850300"/>
            <a:ext cx="5808133" cy="1634066"/>
          </a:xfrm>
          <a:prstGeom prst="rect">
            <a:avLst/>
          </a:prstGeom>
        </p:spPr>
      </p:pic>
      <p:sp>
        <p:nvSpPr>
          <p:cNvPr id="2" name="Прямоугольник 1"/>
          <p:cNvSpPr/>
          <p:nvPr/>
        </p:nvSpPr>
        <p:spPr>
          <a:xfrm>
            <a:off x="736599" y="4592173"/>
            <a:ext cx="6858002"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5) </a:t>
            </a:r>
            <a:r>
              <a:rPr lang="uk-UA" b="1" dirty="0">
                <a:latin typeface="Times New Roman" panose="02020603050405020304" pitchFamily="18" charset="0"/>
                <a:ea typeface="Calibri" panose="020F0502020204030204" pitchFamily="34" charset="0"/>
                <a:cs typeface="Times New Roman" panose="02020603050405020304" pitchFamily="18" charset="0"/>
              </a:rPr>
              <a:t>особливі</a:t>
            </a:r>
            <a:r>
              <a:rPr lang="uk-UA" dirty="0">
                <a:latin typeface="Times New Roman" panose="02020603050405020304" pitchFamily="18" charset="0"/>
                <a:ea typeface="Calibri" panose="020F0502020204030204" pitchFamily="34" charset="0"/>
                <a:cs typeface="Times New Roman" panose="02020603050405020304" pitchFamily="18" charset="0"/>
              </a:rPr>
              <a:t> (нетрадиційні) торговельні марки: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звукові (позивні програми мовлення);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світлові (заставка телепередачі, вивіска фірмового магазину);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кольорові (червона підошва підборів </a:t>
            </a:r>
            <a:r>
              <a:rPr lang="uk-UA" dirty="0" err="1">
                <a:latin typeface="Times New Roman" panose="02020603050405020304" pitchFamily="18" charset="0"/>
                <a:ea typeface="Calibri" panose="020F0502020204030204" pitchFamily="34" charset="0"/>
                <a:cs typeface="Times New Roman" panose="02020603050405020304" pitchFamily="18" charset="0"/>
              </a:rPr>
              <a:t>Лобутен</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голографічні (голограми банківських карток);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аромати ( шини із запахом троянд);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смакові тощо.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64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931" y="82121"/>
            <a:ext cx="5811784"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b="1" i="1" dirty="0" smtClean="0">
                <a:latin typeface="Times New Roman" panose="02020603050405020304" pitchFamily="18" charset="0"/>
                <a:ea typeface="Calibri" panose="020F0502020204030204" pitchFamily="34" charset="0"/>
              </a:rPr>
              <a:t>Критерії </a:t>
            </a:r>
            <a:r>
              <a:rPr lang="uk-UA" sz="2000" b="1" i="1" dirty="0">
                <a:latin typeface="Times New Roman" panose="02020603050405020304" pitchFamily="18" charset="0"/>
                <a:ea typeface="Calibri" panose="020F0502020204030204" pitchFamily="34" charset="0"/>
              </a:rPr>
              <a:t>охороноздатності торговельних марок </a:t>
            </a:r>
            <a:endParaRPr lang="ru-RU" sz="2000" dirty="0"/>
          </a:p>
        </p:txBody>
      </p:sp>
      <p:sp>
        <p:nvSpPr>
          <p:cNvPr id="3" name="Прямоугольник 2"/>
          <p:cNvSpPr/>
          <p:nvPr/>
        </p:nvSpPr>
        <p:spPr>
          <a:xfrm>
            <a:off x="216931" y="603669"/>
            <a:ext cx="9172601" cy="1047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Для того щоб отримати правову охорону, торговельна марка </a:t>
            </a:r>
            <a:r>
              <a:rPr lang="uk-UA" i="1" dirty="0">
                <a:latin typeface="Times New Roman" panose="02020603050405020304" pitchFamily="18" charset="0"/>
                <a:ea typeface="Calibri" panose="020F0502020204030204" pitchFamily="34" charset="0"/>
                <a:cs typeface="Times New Roman" panose="02020603050405020304" pitchFamily="18" charset="0"/>
              </a:rPr>
              <a:t>повинна бути новою, мати розрізняльну здатність, не суперечити громадському порядку та нормам загальновизнаних принципів моралі. </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24921" y="1792880"/>
            <a:ext cx="844973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uk-UA" dirty="0">
                <a:latin typeface="Times New Roman" panose="02020603050405020304" pitchFamily="18" charset="0"/>
                <a:ea typeface="Calibri" panose="020F0502020204030204" pitchFamily="34" charset="0"/>
              </a:rPr>
              <a:t>Позначення, які </a:t>
            </a:r>
            <a:r>
              <a:rPr lang="uk-UA" b="1" dirty="0">
                <a:latin typeface="Times New Roman" panose="02020603050405020304" pitchFamily="18" charset="0"/>
                <a:ea typeface="Calibri" panose="020F0502020204030204" pitchFamily="34" charset="0"/>
              </a:rPr>
              <a:t>не можуть бути торговельними марками або їх складовими</a:t>
            </a:r>
            <a:r>
              <a:rPr lang="uk-UA" dirty="0">
                <a:latin typeface="Times New Roman" panose="02020603050405020304" pitchFamily="18" charset="0"/>
                <a:ea typeface="Calibri" panose="020F0502020204030204" pitchFamily="34" charset="0"/>
              </a:rPr>
              <a:t> </a:t>
            </a:r>
            <a:endParaRPr lang="ru-RU" dirty="0"/>
          </a:p>
        </p:txBody>
      </p:sp>
      <p:sp>
        <p:nvSpPr>
          <p:cNvPr id="5" name="Прямоугольник 4"/>
          <p:cNvSpPr/>
          <p:nvPr/>
        </p:nvSpPr>
        <p:spPr>
          <a:xfrm>
            <a:off x="216931" y="2427178"/>
            <a:ext cx="3852334" cy="419191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15000"/>
              </a:lnSpc>
              <a:spcAft>
                <a:spcPts val="0"/>
              </a:spcAft>
            </a:pPr>
            <a:r>
              <a:rPr lang="uk-UA" i="1" u="sng" dirty="0">
                <a:latin typeface="Times New Roman" panose="02020603050405020304" pitchFamily="18" charset="0"/>
                <a:ea typeface="Calibri" panose="020F0502020204030204" pitchFamily="34" charset="0"/>
                <a:cs typeface="Times New Roman" panose="02020603050405020304" pitchFamily="18" charset="0"/>
              </a:rPr>
              <a:t>1) позначення, які зображують або імітують: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державні герби, прапори та інші державні символи (емблеми);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офіційні повні або скорочені назви держав чи міжнародні літерні коди держав;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емблеми, скорочені або повні найменування міжнародних міжурядових організацій;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офіційні контрольні, гарантійні та пробірні клейма, печатки;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uk-UA" dirty="0">
                <a:latin typeface="Times New Roman" panose="02020603050405020304" pitchFamily="18" charset="0"/>
                <a:ea typeface="Calibri" panose="020F0502020204030204" pitchFamily="34" charset="0"/>
              </a:rPr>
              <a:t>нагороди та інші відзнаки.</a:t>
            </a:r>
            <a:endParaRPr lang="ru-RU" dirty="0"/>
          </a:p>
        </p:txBody>
      </p:sp>
      <p:sp>
        <p:nvSpPr>
          <p:cNvPr id="6" name="Прямоугольник 5"/>
          <p:cNvSpPr/>
          <p:nvPr/>
        </p:nvSpPr>
        <p:spPr>
          <a:xfrm>
            <a:off x="4320632" y="2427178"/>
            <a:ext cx="7865532" cy="423346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lnSpc>
                <a:spcPct val="115000"/>
              </a:lnSpc>
            </a:pPr>
            <a:r>
              <a:rPr lang="uk-UA" i="1" u="sng" dirty="0">
                <a:latin typeface="Times New Roman" panose="02020603050405020304" pitchFamily="18" charset="0"/>
                <a:ea typeface="Calibri" panose="020F0502020204030204" pitchFamily="34" charset="0"/>
                <a:cs typeface="Times New Roman" panose="02020603050405020304" pitchFamily="18" charset="0"/>
              </a:rPr>
              <a:t>Позначення, які:</a:t>
            </a:r>
          </a:p>
          <a:p>
            <a:pPr marL="342900" lvl="0" indent="-342900" algn="just">
              <a:lnSpc>
                <a:spcPct val="115000"/>
              </a:lnSpc>
              <a:spcAft>
                <a:spcPts val="0"/>
              </a:spcAft>
              <a:buFont typeface="Symbol" panose="05050102010706020507" pitchFamily="18" charset="2"/>
              <a:buChar char=""/>
            </a:pPr>
            <a:r>
              <a:rPr lang="uk-UA" dirty="0" smtClean="0">
                <a:latin typeface="Times New Roman" panose="02020603050405020304" pitchFamily="18" charset="0"/>
                <a:ea typeface="Calibri" panose="020F0502020204030204" pitchFamily="34" charset="0"/>
                <a:cs typeface="Times New Roman" panose="02020603050405020304" pitchFamily="18" charset="0"/>
              </a:rPr>
              <a:t>не </a:t>
            </a:r>
            <a:r>
              <a:rPr lang="uk-UA" dirty="0">
                <a:latin typeface="Times New Roman" panose="02020603050405020304" pitchFamily="18" charset="0"/>
                <a:ea typeface="Calibri" panose="020F0502020204030204" pitchFamily="34" charset="0"/>
                <a:cs typeface="Times New Roman" panose="02020603050405020304" pitchFamily="18" charset="0"/>
              </a:rPr>
              <a:t>мають розрізняльної здатності;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складаються з позначень загальновживаних;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позначення є лише описовими (тобто свідчать про вид, якість, склад, кількість, властивості, передбачене призначення, цінність товарів і послуг, географічне походження, місце і час виготовлення чи збуту товарів або надання послуг, або на інші характеристики товарів чи послуг);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можуть ввести в оману щодо товару (наприклад, місця виготовлення, якості тощо);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можуть ввести в оману стосовно виробника;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відображають форму, обумовлену природним станом предмета;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відтворюють назву сорту рослин, зареєстрованого в Україні;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мають географічне зазначення та можуть ввести в оману;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Стрелка вниз 6"/>
          <p:cNvSpPr/>
          <p:nvPr/>
        </p:nvSpPr>
        <p:spPr>
          <a:xfrm>
            <a:off x="1845733" y="2162212"/>
            <a:ext cx="584200" cy="264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866466" y="2170961"/>
            <a:ext cx="584200" cy="264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35949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5654" y="582147"/>
            <a:ext cx="844973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uk-UA" dirty="0">
                <a:latin typeface="Times New Roman" panose="02020603050405020304" pitchFamily="18" charset="0"/>
                <a:ea typeface="Calibri" panose="020F0502020204030204" pitchFamily="34" charset="0"/>
              </a:rPr>
              <a:t>Позначення, які </a:t>
            </a:r>
            <a:r>
              <a:rPr lang="uk-UA" b="1" dirty="0">
                <a:latin typeface="Times New Roman" panose="02020603050405020304" pitchFamily="18" charset="0"/>
                <a:ea typeface="Calibri" panose="020F0502020204030204" pitchFamily="34" charset="0"/>
              </a:rPr>
              <a:t>не можуть бути торговельними марками або їх складовими</a:t>
            </a:r>
            <a:r>
              <a:rPr lang="uk-UA" dirty="0">
                <a:latin typeface="Times New Roman" panose="02020603050405020304" pitchFamily="18" charset="0"/>
                <a:ea typeface="Calibri" panose="020F0502020204030204" pitchFamily="34" charset="0"/>
              </a:rPr>
              <a:t> </a:t>
            </a:r>
            <a:endParaRPr lang="ru-RU" dirty="0"/>
          </a:p>
        </p:txBody>
      </p:sp>
      <p:sp>
        <p:nvSpPr>
          <p:cNvPr id="4" name="Прямоугольник 3"/>
          <p:cNvSpPr/>
          <p:nvPr/>
        </p:nvSpPr>
        <p:spPr>
          <a:xfrm>
            <a:off x="216931" y="82121"/>
            <a:ext cx="5811784"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b="1" i="1" dirty="0" smtClean="0">
                <a:latin typeface="Times New Roman" panose="02020603050405020304" pitchFamily="18" charset="0"/>
                <a:ea typeface="Calibri" panose="020F0502020204030204" pitchFamily="34" charset="0"/>
              </a:rPr>
              <a:t>Критерії </a:t>
            </a:r>
            <a:r>
              <a:rPr lang="uk-UA" sz="2000" b="1" i="1" dirty="0">
                <a:latin typeface="Times New Roman" panose="02020603050405020304" pitchFamily="18" charset="0"/>
                <a:ea typeface="Calibri" panose="020F0502020204030204" pitchFamily="34" charset="0"/>
              </a:rPr>
              <a:t>охороноздатності торговельних марок </a:t>
            </a:r>
            <a:endParaRPr lang="ru-RU" sz="2000" dirty="0"/>
          </a:p>
        </p:txBody>
      </p:sp>
      <p:sp>
        <p:nvSpPr>
          <p:cNvPr id="2" name="Прямоугольник 1"/>
          <p:cNvSpPr/>
          <p:nvPr/>
        </p:nvSpPr>
        <p:spPr>
          <a:xfrm>
            <a:off x="365654" y="1051395"/>
            <a:ext cx="9811279" cy="23221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a:t>
            </a:r>
            <a:r>
              <a:rPr lang="uk-UA" i="1" u="sng" dirty="0">
                <a:latin typeface="Times New Roman" panose="02020603050405020304" pitchFamily="18" charset="0"/>
                <a:ea typeface="Calibri" panose="020F0502020204030204" pitchFamily="34" charset="0"/>
                <a:cs typeface="Times New Roman" panose="02020603050405020304" pitchFamily="18" charset="0"/>
              </a:rPr>
              <a:t>є тотожними або схожими настільки, що їх можна сплутати, зокрема, асоціювати з:</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з раніше зареєстрованими торговельними марками;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з торговельними марками, без реєстрації але які охороняються на території України відповідно до міжнародних договорів;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з добре відомими торговельними марками України;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комерційними найменуваннями інших осіб;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smtClean="0">
                <a:latin typeface="Times New Roman" panose="02020603050405020304" pitchFamily="18" charset="0"/>
                <a:ea typeface="Calibri" panose="020F0502020204030204" pitchFamily="34" charset="0"/>
              </a:rPr>
              <a:t>зареєстрованими </a:t>
            </a:r>
            <a:r>
              <a:rPr lang="uk-UA" dirty="0">
                <a:latin typeface="Times New Roman" panose="02020603050405020304" pitchFamily="18" charset="0"/>
                <a:ea typeface="Calibri" panose="020F0502020204030204" pitchFamily="34" charset="0"/>
              </a:rPr>
              <a:t>знаками відповідності (сертифікаційними знаками);</a:t>
            </a:r>
            <a:endParaRPr lang="ru-RU" dirty="0"/>
          </a:p>
        </p:txBody>
      </p:sp>
      <p:sp>
        <p:nvSpPr>
          <p:cNvPr id="5" name="Прямоугольник 4"/>
          <p:cNvSpPr/>
          <p:nvPr/>
        </p:nvSpPr>
        <p:spPr>
          <a:xfrm>
            <a:off x="365654" y="3493032"/>
            <a:ext cx="9811279" cy="232217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0215" algn="just">
              <a:lnSpc>
                <a:spcPct val="115000"/>
              </a:lnSpc>
              <a:spcAft>
                <a:spcPts val="0"/>
              </a:spcAft>
            </a:pPr>
            <a:r>
              <a:rPr lang="uk-UA" i="1" u="sng" dirty="0">
                <a:latin typeface="Times New Roman" panose="02020603050405020304" pitchFamily="18" charset="0"/>
                <a:ea typeface="Calibri" panose="020F0502020204030204" pitchFamily="34" charset="0"/>
                <a:cs typeface="Times New Roman" panose="02020603050405020304" pitchFamily="18" charset="0"/>
              </a:rPr>
              <a:t>3) торговельні марки, які відтворюють: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зареєстровані промислові зразки в Україні;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назви відомих в Україні творів науки, літератури і мистецтва або цитати і персонажі з них, твори мистецтва та їх фрагменти без згоди власників авторського права або їх правонаступників;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прізвища, імена, псевдоніми та похідні від них, портрети і факсиміле відомих в Україні осіб без їх згоди;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65654" y="5934670"/>
            <a:ext cx="7882467"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uk-UA" dirty="0">
                <a:latin typeface="Times New Roman" panose="02020603050405020304" pitchFamily="18" charset="0"/>
                <a:ea typeface="Calibri" panose="020F0502020204030204" pitchFamily="34" charset="0"/>
              </a:rPr>
              <a:t>4) </a:t>
            </a:r>
            <a:r>
              <a:rPr lang="uk-UA" i="1" u="sng" dirty="0">
                <a:latin typeface="Times New Roman" panose="02020603050405020304" pitchFamily="18" charset="0"/>
                <a:ea typeface="Calibri" panose="020F0502020204030204" pitchFamily="34" charset="0"/>
              </a:rPr>
              <a:t>торговельні марки, які порушують вимоги</a:t>
            </a:r>
            <a:r>
              <a:rPr lang="uk-UA" dirty="0">
                <a:latin typeface="Times New Roman" panose="02020603050405020304" pitchFamily="18" charset="0"/>
                <a:ea typeface="Calibri" panose="020F0502020204030204" pitchFamily="34" charset="0"/>
              </a:rPr>
              <a:t> ЗУ «Про засудження комуністичного та націонал-соціалістичного (нацистського) тоталітарних режимів в Україні та заборону пропаганди їхньої символіки».</a:t>
            </a:r>
            <a:endParaRPr lang="ru-RU" dirty="0"/>
          </a:p>
        </p:txBody>
      </p:sp>
    </p:spTree>
    <p:extLst>
      <p:ext uri="{BB962C8B-B14F-4D97-AF65-F5344CB8AC3E}">
        <p14:creationId xmlns:p14="http://schemas.microsoft.com/office/powerpoint/2010/main" val="1394057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694"/>
            <a:ext cx="8873067" cy="6646135"/>
          </a:xfrm>
          <a:prstGeom prst="rect">
            <a:avLst/>
          </a:prstGeom>
        </p:spPr>
      </p:pic>
    </p:spTree>
    <p:extLst>
      <p:ext uri="{BB962C8B-B14F-4D97-AF65-F5344CB8AC3E}">
        <p14:creationId xmlns:p14="http://schemas.microsoft.com/office/powerpoint/2010/main" val="208785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39860" y="820188"/>
            <a:ext cx="8306144" cy="1366528"/>
          </a:xfrm>
          <a:prstGeom prst="rect">
            <a:avLst/>
          </a:prstGeom>
          <a:solidFill>
            <a:schemeClr val="bg1">
              <a:lumMod val="85000"/>
            </a:schemeClr>
          </a:solidFill>
          <a:ln>
            <a:noFill/>
          </a:ln>
        </p:spPr>
        <p:txBody>
          <a:bodyPr wrap="square">
            <a:spAutoFit/>
          </a:bodyPr>
          <a:lstStyle/>
          <a:p>
            <a:pPr algn="just">
              <a:lnSpc>
                <a:spcPct val="115000"/>
              </a:lnSpc>
            </a:pPr>
            <a:r>
              <a:rPr lang="uk-UA" dirty="0">
                <a:latin typeface="Times New Roman" panose="02020603050405020304" pitchFamily="18" charset="0"/>
                <a:ea typeface="Times New Roman" panose="02020603050405020304" pitchFamily="18" charset="0"/>
                <a:cs typeface="Times New Roman" panose="02020603050405020304" pitchFamily="18" charset="0"/>
              </a:rPr>
              <a:t>Важливим етапом створення власного бізнесу є </a:t>
            </a:r>
            <a:r>
              <a:rPr lang="uk-UA" b="1" i="1" dirty="0">
                <a:latin typeface="Times New Roman" panose="02020603050405020304" pitchFamily="18" charset="0"/>
                <a:ea typeface="Times New Roman" panose="02020603050405020304" pitchFamily="18" charset="0"/>
                <a:cs typeface="Times New Roman" panose="02020603050405020304" pitchFamily="18" charset="0"/>
              </a:rPr>
              <a:t>формування бізнес-моделі.</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endParaRPr lang="uk-UA"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uk-UA" b="1" u="sng" dirty="0" smtClean="0">
                <a:latin typeface="Times New Roman" panose="02020603050405020304" pitchFamily="18" charset="0"/>
                <a:ea typeface="Times New Roman" panose="02020603050405020304" pitchFamily="18" charset="0"/>
                <a:cs typeface="Times New Roman" panose="02020603050405020304" pitchFamily="18" charset="0"/>
              </a:rPr>
              <a:t>Під </a:t>
            </a:r>
            <a:r>
              <a:rPr lang="uk-UA" b="1" u="sng" dirty="0">
                <a:latin typeface="Times New Roman" panose="02020603050405020304" pitchFamily="18" charset="0"/>
                <a:ea typeface="Times New Roman" panose="02020603050405020304" pitchFamily="18" charset="0"/>
                <a:cs typeface="Times New Roman" panose="02020603050405020304" pitchFamily="18" charset="0"/>
              </a:rPr>
              <a:t>бізнес-моделлю</a:t>
            </a:r>
            <a:r>
              <a:rPr lang="uk-UA" dirty="0">
                <a:latin typeface="Times New Roman" panose="02020603050405020304" pitchFamily="18" charset="0"/>
                <a:ea typeface="Times New Roman" panose="02020603050405020304" pitchFamily="18" charset="0"/>
                <a:cs typeface="Times New Roman" panose="02020603050405020304" pitchFamily="18" charset="0"/>
              </a:rPr>
              <a:t> слід розуміти концептуальну організаційну та фінансову структуру бізнесу, тобто бізнес-модель поєднує у собі організаційний, фінансовий та процесний підходи до організації функціонування   бізнесу. </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649169" y="2488170"/>
            <a:ext cx="8828529" cy="3914918"/>
          </a:xfrm>
          <a:prstGeom prst="rect">
            <a:avLst/>
          </a:prstGeom>
        </p:spPr>
        <p:txBody>
          <a:bodyPr wrap="square">
            <a:spAutoFit/>
          </a:bodyPr>
          <a:lstStyle/>
          <a:p>
            <a:pPr marL="285750" indent="-285750" algn="just">
              <a:lnSpc>
                <a:spcPct val="115000"/>
              </a:lnSpc>
              <a:buFont typeface="Arial" panose="020B0604020202020204" pitchFamily="34" charset="0"/>
              <a:buChar char="•"/>
            </a:pPr>
            <a:r>
              <a:rPr lang="uk-UA" dirty="0">
                <a:latin typeface="Times New Roman" panose="02020603050405020304" pitchFamily="18" charset="0"/>
                <a:ea typeface="Times New Roman" panose="02020603050405020304" pitchFamily="18" charset="0"/>
                <a:cs typeface="Times New Roman" panose="02020603050405020304" pitchFamily="18" charset="0"/>
              </a:rPr>
              <a:t>Важливо пам’ятати, що бізнес — це перш за все система. Це не просто купити товари та почати їх реалізовувати, або навчитися певної професії та пропонувати свої послуги. Це усталена модель організації підприємства, якісної взаємодії з клієнтами, сталого розвитку та розбудови потенціалу. Саме тому, слід мати розуміння бізнес-моделі та тонкощів її різновидів, що будувати власну справу на основі поміркованого та системного бачення.</a:t>
            </a:r>
          </a:p>
          <a:p>
            <a:pPr algn="just">
              <a:lnSpc>
                <a:spcPct val="115000"/>
              </a:lnSpc>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15000"/>
              </a:lnSpc>
              <a:buFont typeface="Arial" panose="020B0604020202020204" pitchFamily="34" charset="0"/>
              <a:buChar char="•"/>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На сьогодні існує значна кількість </a:t>
            </a:r>
            <a:r>
              <a:rPr lang="uk-UA" dirty="0" err="1" smtClean="0">
                <a:latin typeface="Times New Roman" panose="02020603050405020304" pitchFamily="18" charset="0"/>
                <a:ea typeface="Times New Roman" panose="02020603050405020304" pitchFamily="18" charset="0"/>
                <a:cs typeface="Times New Roman" panose="02020603050405020304" pitchFamily="18" charset="0"/>
              </a:rPr>
              <a:t>методик</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побудови бізнес-моделі, проте однією з найбільш поширених та найбільш простих у побудові та сприйнятті є </a:t>
            </a: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методика </a:t>
            </a:r>
            <a:r>
              <a:rPr lang="uk-UA" b="1" dirty="0" err="1" smtClean="0">
                <a:latin typeface="Times New Roman" panose="02020603050405020304" pitchFamily="18" charset="0"/>
                <a:ea typeface="Times New Roman" panose="02020603050405020304" pitchFamily="18" charset="0"/>
                <a:cs typeface="Times New Roman" panose="02020603050405020304" pitchFamily="18" charset="0"/>
              </a:rPr>
              <a:t>Business</a:t>
            </a: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smtClean="0">
                <a:latin typeface="Times New Roman" panose="02020603050405020304" pitchFamily="18" charset="0"/>
                <a:ea typeface="Times New Roman" panose="02020603050405020304" pitchFamily="18" charset="0"/>
                <a:cs typeface="Times New Roman" panose="02020603050405020304" pitchFamily="18" charset="0"/>
              </a:rPr>
              <a:t>Model</a:t>
            </a: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smtClean="0">
                <a:latin typeface="Times New Roman" panose="02020603050405020304" pitchFamily="18" charset="0"/>
                <a:ea typeface="Times New Roman" panose="02020603050405020304" pitchFamily="18" charset="0"/>
                <a:cs typeface="Times New Roman" panose="02020603050405020304" pitchFamily="18" charset="0"/>
              </a:rPr>
              <a:t>Canvas</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запропонована Олександром  </a:t>
            </a:r>
            <a:r>
              <a:rPr lang="uk-UA" dirty="0" err="1" smtClean="0">
                <a:latin typeface="Times New Roman" panose="02020603050405020304" pitchFamily="18" charset="0"/>
                <a:ea typeface="Times New Roman" panose="02020603050405020304" pitchFamily="18" charset="0"/>
                <a:cs typeface="Times New Roman" panose="02020603050405020304" pitchFamily="18" charset="0"/>
              </a:rPr>
              <a:t>Остервальдером</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gn="just">
              <a:lnSpc>
                <a:spcPct val="115000"/>
              </a:lnSpc>
              <a:buFont typeface="Arial" panose="020B0604020202020204" pitchFamily="34" charset="0"/>
              <a:buChar char="•"/>
            </a:pPr>
            <a:r>
              <a:rPr lang="ru-RU" dirty="0" err="1">
                <a:latin typeface="Times New Roman" panose="02020603050405020304" pitchFamily="18" charset="0"/>
                <a:ea typeface="Times New Roman" panose="02020603050405020304" pitchFamily="18" charset="0"/>
                <a:cs typeface="Times New Roman" panose="02020603050405020304" pitchFamily="18" charset="0"/>
              </a:rPr>
              <a:t>Це</a:t>
            </a:r>
            <a:r>
              <a:rPr lang="ru-RU" dirty="0">
                <a:latin typeface="Times New Roman" panose="02020603050405020304" pitchFamily="18" charset="0"/>
                <a:ea typeface="Times New Roman" panose="02020603050405020304" pitchFamily="18" charset="0"/>
                <a:cs typeface="Times New Roman" panose="02020603050405020304" pitchFamily="18" charset="0"/>
              </a:rPr>
              <a:t> система, за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допомогою</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якої</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візуалізувати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стратегію</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компанії</a:t>
            </a:r>
            <a:r>
              <a:rPr lang="ru-RU" dirty="0">
                <a:latin typeface="Times New Roman" panose="02020603050405020304" pitchFamily="18" charset="0"/>
                <a:ea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основні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її</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елементи</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 name="Прямоугольник 1"/>
          <p:cNvSpPr/>
          <p:nvPr/>
        </p:nvSpPr>
        <p:spPr>
          <a:xfrm>
            <a:off x="507247" y="149403"/>
            <a:ext cx="4229171" cy="369332"/>
          </a:xfrm>
          <a:prstGeom prst="rect">
            <a:avLst/>
          </a:prstGeom>
        </p:spPr>
        <p:txBody>
          <a:bodyPr wrap="none">
            <a:spAutoFit/>
          </a:bodyPr>
          <a:lstStyle/>
          <a:p>
            <a:pPr marL="457200" indent="-457200" algn="ctr"/>
            <a:r>
              <a:rPr lang="uk-UA" b="1" i="1" dirty="0" smtClean="0">
                <a:latin typeface="Times New Roman" pitchFamily="18" charset="0"/>
                <a:cs typeface="Times New Roman" pitchFamily="18" charset="0"/>
              </a:rPr>
              <a:t>4.4. ФОРМУВАННЯ </a:t>
            </a:r>
            <a:r>
              <a:rPr lang="en-US" b="1" i="1" dirty="0" smtClean="0">
                <a:latin typeface="Times New Roman" pitchFamily="18" charset="0"/>
                <a:cs typeface="Times New Roman" pitchFamily="18" charset="0"/>
              </a:rPr>
              <a:t> БІЗНЕС-МОДЕЛІ</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2442080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361" y="234202"/>
            <a:ext cx="1796227"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b="1" i="1" u="sng" dirty="0" smtClean="0">
                <a:latin typeface="Times New Roman" panose="02020603050405020304" pitchFamily="18" charset="0"/>
                <a:ea typeface="Calibri" panose="020F0502020204030204" pitchFamily="34" charset="0"/>
              </a:rPr>
              <a:t>4.6. Державна </a:t>
            </a:r>
            <a:r>
              <a:rPr lang="uk-UA" b="1" i="1" u="sng" dirty="0">
                <a:latin typeface="Times New Roman" panose="02020603050405020304" pitchFamily="18" charset="0"/>
                <a:ea typeface="Calibri" panose="020F0502020204030204" pitchFamily="34" charset="0"/>
              </a:rPr>
              <a:t>реєстрація торговельних марок</a:t>
            </a:r>
            <a:endParaRPr lang="ru-RU" dirty="0"/>
          </a:p>
        </p:txBody>
      </p:sp>
      <p:sp>
        <p:nvSpPr>
          <p:cNvPr id="3" name="Прямоугольник 2"/>
          <p:cNvSpPr/>
          <p:nvPr/>
        </p:nvSpPr>
        <p:spPr>
          <a:xfrm>
            <a:off x="211666" y="2058370"/>
            <a:ext cx="2540001" cy="3139321"/>
          </a:xfrm>
          <a:prstGeom prst="rect">
            <a:avLst/>
          </a:prstGeom>
        </p:spPr>
        <p:txBody>
          <a:bodyPr wrap="square">
            <a:spAutoFit/>
          </a:bodyPr>
          <a:lstStyle/>
          <a:p>
            <a:pPr algn="ctr"/>
            <a:r>
              <a:rPr lang="uk-UA" dirty="0">
                <a:latin typeface="Times New Roman" panose="02020603050405020304" pitchFamily="18" charset="0"/>
                <a:ea typeface="Calibri" panose="020F0502020204030204" pitchFamily="34" charset="0"/>
              </a:rPr>
              <a:t>Як і інші об’єкти промислової власності, </a:t>
            </a:r>
            <a:r>
              <a:rPr lang="uk-UA" b="1" i="1" dirty="0">
                <a:latin typeface="Times New Roman" panose="02020603050405020304" pitchFamily="18" charset="0"/>
                <a:ea typeface="Calibri" panose="020F0502020204030204" pitchFamily="34" charset="0"/>
              </a:rPr>
              <a:t>майнові права на торговельні марки </a:t>
            </a:r>
            <a:r>
              <a:rPr lang="uk-UA" dirty="0">
                <a:latin typeface="Times New Roman" panose="02020603050405020304" pitchFamily="18" charset="0"/>
                <a:ea typeface="Calibri" panose="020F0502020204030204" pitchFamily="34" charset="0"/>
              </a:rPr>
              <a:t>виникають після державної реєстрації та опублікування відомостей про державну реєстрацію у бюлетені «Промислова власність».</a:t>
            </a:r>
            <a:endParaRPr lang="ru-RU" dirty="0"/>
          </a:p>
        </p:txBody>
      </p:sp>
      <p:pic>
        <p:nvPicPr>
          <p:cNvPr id="5" name="Рисунок 4"/>
          <p:cNvPicPr/>
          <p:nvPr/>
        </p:nvPicPr>
        <p:blipFill>
          <a:blip r:embed="rId2">
            <a:extLst>
              <a:ext uri="{28A0092B-C50C-407E-A947-70E740481C1C}">
                <a14:useLocalDpi xmlns:a14="http://schemas.microsoft.com/office/drawing/2010/main" val="0"/>
              </a:ext>
            </a:extLst>
          </a:blip>
          <a:stretch>
            <a:fillRect/>
          </a:stretch>
        </p:blipFill>
        <p:spPr>
          <a:xfrm>
            <a:off x="2861735" y="-93134"/>
            <a:ext cx="5808663" cy="7035801"/>
          </a:xfrm>
          <a:prstGeom prst="rect">
            <a:avLst/>
          </a:prstGeom>
        </p:spPr>
      </p:pic>
      <p:sp>
        <p:nvSpPr>
          <p:cNvPr id="4" name="Стрелка вправо 3"/>
          <p:cNvSpPr/>
          <p:nvPr/>
        </p:nvSpPr>
        <p:spPr>
          <a:xfrm>
            <a:off x="2074334" y="643867"/>
            <a:ext cx="41486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88282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9466" y="789430"/>
            <a:ext cx="8703733" cy="2547492"/>
          </a:xfrm>
          <a:prstGeom prst="rect">
            <a:avLst/>
          </a:prstGeom>
        </p:spPr>
        <p:txBody>
          <a:bodyPr wrap="square">
            <a:spAutoFit/>
          </a:bodyPr>
          <a:lstStyle/>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Торговельні марки реєструються відносно класів Міжнародного класифікатору товарів та послуг (далі – МКТП</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000" dirty="0">
                <a:latin typeface="Times New Roman" panose="02020603050405020304" pitchFamily="18" charset="0"/>
                <a:ea typeface="Calibri" panose="020F0502020204030204" pitchFamily="34" charset="0"/>
                <a:cs typeface="Times New Roman" panose="02020603050405020304" pitchFamily="18" charset="0"/>
              </a:rPr>
              <a:t>і не існує обмежень за кількістю класів. Правова охорона обумовлюється зображенням торговельної марки та переліком класів МКТП. Тобто, якщо суб’єкт зареєстрував торговельну марку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Амелія</a:t>
            </a:r>
            <a:r>
              <a:rPr lang="uk-UA" sz="2000" dirty="0">
                <a:latin typeface="Times New Roman" panose="02020603050405020304" pitchFamily="18" charset="0"/>
                <a:ea typeface="Calibri" panose="020F0502020204030204" pitchFamily="34" charset="0"/>
                <a:cs typeface="Times New Roman" panose="02020603050405020304" pitchFamily="18" charset="0"/>
              </a:rPr>
              <a:t>» за класом МКТП 30 – чай, кава, то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Укрпатент</a:t>
            </a:r>
            <a:r>
              <a:rPr lang="uk-UA" sz="2000" dirty="0">
                <a:latin typeface="Times New Roman" panose="02020603050405020304" pitchFamily="18" charset="0"/>
                <a:ea typeface="Calibri" panose="020F0502020204030204" pitchFamily="34" charset="0"/>
                <a:cs typeface="Times New Roman" panose="02020603050405020304" pitchFamily="18" charset="0"/>
              </a:rPr>
              <a:t> не відмовить у реєстрації іншому суб’єкту торговельної марки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Амелія</a:t>
            </a:r>
            <a:r>
              <a:rPr lang="uk-UA" sz="2000" dirty="0">
                <a:latin typeface="Times New Roman" panose="02020603050405020304" pitchFamily="18" charset="0"/>
                <a:ea typeface="Calibri" panose="020F0502020204030204" pitchFamily="34" charset="0"/>
                <a:cs typeface="Times New Roman" panose="02020603050405020304" pitchFamily="18" charset="0"/>
              </a:rPr>
              <a:t>» за класом МКТП 35 – рекламні послуги.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2357964" y="3311135"/>
            <a:ext cx="4423835" cy="2979208"/>
          </a:xfrm>
          <a:prstGeom prst="rect">
            <a:avLst/>
          </a:prstGeom>
        </p:spPr>
      </p:pic>
      <p:sp>
        <p:nvSpPr>
          <p:cNvPr id="5" name="Прямоугольник 4"/>
          <p:cNvSpPr/>
          <p:nvPr/>
        </p:nvSpPr>
        <p:spPr>
          <a:xfrm>
            <a:off x="163806" y="219670"/>
            <a:ext cx="722173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smtClean="0">
                <a:latin typeface="Times New Roman" panose="02020603050405020304" pitchFamily="18" charset="0"/>
                <a:ea typeface="Calibri" panose="020F0502020204030204" pitchFamily="34" charset="0"/>
              </a:rPr>
              <a:t>4.6. Державна </a:t>
            </a:r>
            <a:r>
              <a:rPr lang="uk-UA" sz="2400" b="1" i="1" dirty="0">
                <a:latin typeface="Times New Roman" panose="02020603050405020304" pitchFamily="18" charset="0"/>
                <a:ea typeface="Calibri" panose="020F0502020204030204" pitchFamily="34" charset="0"/>
              </a:rPr>
              <a:t>реєстрація торговельних марок</a:t>
            </a:r>
            <a:endParaRPr lang="ru-RU" sz="2400" dirty="0"/>
          </a:p>
        </p:txBody>
      </p:sp>
      <p:sp>
        <p:nvSpPr>
          <p:cNvPr id="3" name="Прямоугольник 2"/>
          <p:cNvSpPr/>
          <p:nvPr/>
        </p:nvSpPr>
        <p:spPr>
          <a:xfrm>
            <a:off x="2266304" y="6264555"/>
            <a:ext cx="4216400" cy="410882"/>
          </a:xfrm>
          <a:prstGeom prst="rect">
            <a:avLst/>
          </a:prstGeom>
        </p:spPr>
        <p:txBody>
          <a:bodyPr wrap="square">
            <a:spAutoFit/>
          </a:bodyPr>
          <a:lstStyle/>
          <a:p>
            <a:pPr indent="450215" algn="ctr">
              <a:lnSpc>
                <a:spcPct val="115000"/>
              </a:lnSpc>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Рис. </a:t>
            </a:r>
            <a:r>
              <a:rPr lang="uk-UA" i="1" dirty="0" smtClean="0">
                <a:latin typeface="Times New Roman" panose="02020603050405020304" pitchFamily="18" charset="0"/>
                <a:ea typeface="Calibri" panose="020F0502020204030204" pitchFamily="34" charset="0"/>
                <a:cs typeface="Times New Roman" panose="02020603050405020304" pitchFamily="18" charset="0"/>
              </a:rPr>
              <a:t>Структура МКТП</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3080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133" y="613382"/>
            <a:ext cx="8654521" cy="72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Щоб одержати свідоцтво України на торговельну марку відповідно до Закону, необхідно подати до НОІВ </a:t>
            </a:r>
            <a:r>
              <a:rPr lang="uk-UA" dirty="0" smtClean="0">
                <a:latin typeface="Times New Roman" panose="02020603050405020304" pitchFamily="18" charset="0"/>
                <a:ea typeface="Calibri" panose="020F0502020204030204" pitchFamily="34" charset="0"/>
                <a:cs typeface="Times New Roman" panose="02020603050405020304" pitchFamily="18" charset="0"/>
              </a:rPr>
              <a:t>належним </a:t>
            </a:r>
            <a:r>
              <a:rPr lang="uk-UA" dirty="0">
                <a:latin typeface="Times New Roman" panose="02020603050405020304" pitchFamily="18" charset="0"/>
                <a:ea typeface="Calibri" panose="020F0502020204030204" pitchFamily="34" charset="0"/>
                <a:cs typeface="Times New Roman" panose="02020603050405020304" pitchFamily="18" charset="0"/>
              </a:rPr>
              <a:t>чином оформлену </a:t>
            </a:r>
            <a:r>
              <a:rPr lang="uk-UA" b="1" dirty="0">
                <a:latin typeface="Times New Roman" panose="02020603050405020304" pitchFamily="18" charset="0"/>
                <a:ea typeface="Calibri" panose="020F0502020204030204" pitchFamily="34" charset="0"/>
                <a:cs typeface="Times New Roman" panose="02020603050405020304" pitchFamily="18" charset="0"/>
              </a:rPr>
              <a:t>заявку</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20132" y="81146"/>
            <a:ext cx="61015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Державна реєстрація торговельних марок</a:t>
            </a:r>
            <a:endParaRPr lang="ru-RU" sz="2400" dirty="0"/>
          </a:p>
        </p:txBody>
      </p:sp>
      <p:sp>
        <p:nvSpPr>
          <p:cNvPr id="3" name="Прямоугольник 2"/>
          <p:cNvSpPr/>
          <p:nvPr/>
        </p:nvSpPr>
        <p:spPr>
          <a:xfrm>
            <a:off x="220132" y="1413383"/>
            <a:ext cx="8892942" cy="26407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Заявка складається українською мовою та повинна стосуватися одного </a:t>
            </a:r>
            <a:r>
              <a:rPr lang="uk-UA"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dirty="0">
                <a:latin typeface="Times New Roman" panose="02020603050405020304" pitchFamily="18" charset="0"/>
                <a:ea typeface="Calibri" panose="020F0502020204030204" pitchFamily="34" charset="0"/>
                <a:cs typeface="Times New Roman" panose="02020603050405020304" pitchFamily="18" charset="0"/>
              </a:rPr>
              <a:t> (вимога єдності) і повинна містити: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заяву про реєстрацію торговельної марки;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зображення торговельної марки, що заявляється;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перелік товарів і послуг, для яких заявник просить зареєструвати торговельну марку, згідно класів МКТП;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rPr>
              <a:t>4</a:t>
            </a:r>
            <a:r>
              <a:rPr lang="uk-UA" dirty="0">
                <a:latin typeface="Times New Roman" panose="02020603050405020304" pitchFamily="18" charset="0"/>
                <a:ea typeface="Calibri" panose="020F0502020204030204" pitchFamily="34" charset="0"/>
              </a:rPr>
              <a:t>) документи, що додаються до заяви (наприклад, документ про сплату збору, чи довіреність у разі подачі заявки через патентного повіреного).</a:t>
            </a:r>
            <a:endParaRPr lang="ru-RU" dirty="0"/>
          </a:p>
        </p:txBody>
      </p:sp>
      <p:sp>
        <p:nvSpPr>
          <p:cNvPr id="5" name="Прямоугольник 4"/>
          <p:cNvSpPr/>
          <p:nvPr/>
        </p:nvSpPr>
        <p:spPr>
          <a:xfrm>
            <a:off x="351366" y="4271678"/>
            <a:ext cx="8761708" cy="2003625"/>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Заявка може подаватися у паперовій або електронній формі. Спосіб подання заявки обирає заявник. За заявками, поданими в електронній формі, здійснюється електронне діловодство відповідно до законодавства у сфері електронних документів та електронного документообігу. Заявки в електронній формі подаються за умови ідентифікації заявника (представника у справах інтелектуальної власності чи іншої довіреної особи заявника) з використанням кваліфікованого електронного підпису.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212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1732" y="157346"/>
            <a:ext cx="61015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Державна реєстрація торговельних марок</a:t>
            </a:r>
            <a:endParaRPr lang="ru-RU" sz="2400" dirty="0"/>
          </a:p>
        </p:txBody>
      </p:sp>
      <p:sp>
        <p:nvSpPr>
          <p:cNvPr id="2" name="Прямоугольник 1"/>
          <p:cNvSpPr/>
          <p:nvPr/>
        </p:nvSpPr>
        <p:spPr>
          <a:xfrm>
            <a:off x="524934" y="831638"/>
            <a:ext cx="7096758" cy="1685077"/>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 НОІВ </a:t>
            </a:r>
            <a:r>
              <a:rPr lang="uk-UA" dirty="0" smtClean="0">
                <a:latin typeface="Times New Roman" panose="02020603050405020304" pitchFamily="18" charset="0"/>
                <a:ea typeface="Calibri" panose="020F0502020204030204" pitchFamily="34" charset="0"/>
                <a:cs typeface="Times New Roman" panose="02020603050405020304" pitchFamily="18" charset="0"/>
              </a:rPr>
              <a:t>заявка проходить </a:t>
            </a:r>
            <a:r>
              <a:rPr lang="uk-UA" dirty="0">
                <a:latin typeface="Times New Roman" panose="02020603050405020304" pitchFamily="18" charset="0"/>
                <a:ea typeface="Calibri" panose="020F0502020204030204" pitchFamily="34" charset="0"/>
                <a:cs typeface="Times New Roman" panose="02020603050405020304" pitchFamily="18" charset="0"/>
              </a:rPr>
              <a:t>два етапи </a:t>
            </a:r>
            <a:r>
              <a:rPr lang="uk-UA" dirty="0" smtClean="0">
                <a:latin typeface="Times New Roman" panose="02020603050405020304" pitchFamily="18" charset="0"/>
                <a:ea typeface="Calibri" panose="020F0502020204030204" pitchFamily="34" charset="0"/>
                <a:cs typeface="Times New Roman" panose="02020603050405020304" pitchFamily="18" charset="0"/>
              </a:rPr>
              <a:t>експертиз: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0"/>
              </a:spcAft>
              <a:buAutoNum type="arabicParenR"/>
            </a:pPr>
            <a:r>
              <a:rPr lang="uk-UA" i="1" dirty="0" smtClean="0">
                <a:latin typeface="Times New Roman" panose="02020603050405020304" pitchFamily="18" charset="0"/>
                <a:ea typeface="Calibri" panose="020F0502020204030204" pitchFamily="34" charset="0"/>
                <a:cs typeface="Times New Roman" panose="02020603050405020304" pitchFamily="18" charset="0"/>
              </a:rPr>
              <a:t>формальна </a:t>
            </a:r>
            <a:r>
              <a:rPr lang="uk-UA" i="1" dirty="0">
                <a:latin typeface="Times New Roman" panose="02020603050405020304" pitchFamily="18" charset="0"/>
                <a:ea typeface="Calibri" panose="020F0502020204030204" pitchFamily="34" charset="0"/>
                <a:cs typeface="Times New Roman" panose="02020603050405020304" pitchFamily="18" charset="0"/>
              </a:rPr>
              <a:t>експертиза</a:t>
            </a:r>
            <a:r>
              <a:rPr lang="uk-UA" dirty="0">
                <a:latin typeface="Times New Roman" panose="02020603050405020304" pitchFamily="18" charset="0"/>
                <a:ea typeface="Calibri" panose="020F0502020204030204" pitchFamily="34" charset="0"/>
                <a:cs typeface="Times New Roman" panose="02020603050405020304" pitchFamily="18" charset="0"/>
              </a:rPr>
              <a:t>, в ході якої, встановлюється відповідність заявки формальним вимогам;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0"/>
              </a:spcAft>
              <a:buAutoNum type="arabicParenR"/>
            </a:pPr>
            <a:r>
              <a:rPr lang="uk-UA" i="1" dirty="0" smtClean="0">
                <a:latin typeface="Times New Roman" panose="02020603050405020304" pitchFamily="18" charset="0"/>
                <a:ea typeface="Calibri" panose="020F0502020204030204" pitchFamily="34" charset="0"/>
              </a:rPr>
              <a:t>кваліфікаційна </a:t>
            </a:r>
            <a:r>
              <a:rPr lang="uk-UA" i="1" dirty="0">
                <a:latin typeface="Times New Roman" panose="02020603050405020304" pitchFamily="18" charset="0"/>
                <a:ea typeface="Calibri" panose="020F0502020204030204" pitchFamily="34" charset="0"/>
              </a:rPr>
              <a:t>експертиза</a:t>
            </a:r>
            <a:r>
              <a:rPr lang="uk-UA" dirty="0">
                <a:latin typeface="Times New Roman" panose="02020603050405020304" pitchFamily="18" charset="0"/>
                <a:ea typeface="Calibri" panose="020F0502020204030204" pitchFamily="34" charset="0"/>
              </a:rPr>
              <a:t> – здійснюється перевірка відповідності заявленого позначення умовам надання правової охорони.</a:t>
            </a:r>
            <a:endParaRPr lang="ru-RU" dirty="0"/>
          </a:p>
        </p:txBody>
      </p:sp>
      <p:sp>
        <p:nvSpPr>
          <p:cNvPr id="3" name="Прямоугольник 2"/>
          <p:cNvSpPr/>
          <p:nvPr/>
        </p:nvSpPr>
        <p:spPr>
          <a:xfrm>
            <a:off x="406400" y="2618315"/>
            <a:ext cx="7178992" cy="20036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uk-UA" i="1" u="sng" dirty="0">
                <a:latin typeface="Times New Roman" panose="02020603050405020304" pitchFamily="18" charset="0"/>
                <a:ea typeface="Calibri" panose="020F0502020204030204" pitchFamily="34" charset="0"/>
                <a:cs typeface="Times New Roman" panose="02020603050405020304" pitchFamily="18" charset="0"/>
              </a:rPr>
              <a:t>До майнових прав на торговельні марки відносять</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Право використовувати торговельну марку;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Виключне право дозволяти іншим суб’єктам використовувати торговельну марку;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Виключне право захищати порушені права в разі порушення.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4. Інші майнові права.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219200" y="4868862"/>
            <a:ext cx="5334000" cy="16850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Набуття права на торговельну марку засвідчується </a:t>
            </a:r>
            <a:r>
              <a:rPr lang="uk-UA" b="1" dirty="0">
                <a:latin typeface="Times New Roman" panose="02020603050405020304" pitchFamily="18" charset="0"/>
                <a:ea typeface="Calibri" panose="020F0502020204030204" pitchFamily="34" charset="0"/>
                <a:cs typeface="Times New Roman" panose="02020603050405020304" pitchFamily="18" charset="0"/>
              </a:rPr>
              <a:t>свідоцтвом</a:t>
            </a:r>
            <a:r>
              <a:rPr lang="uk-UA" dirty="0">
                <a:latin typeface="Times New Roman" panose="02020603050405020304" pitchFamily="18" charset="0"/>
                <a:ea typeface="Calibri" panose="020F0502020204030204" pitchFamily="34" charset="0"/>
                <a:cs typeface="Times New Roman" panose="02020603050405020304" pitchFamily="18" charset="0"/>
              </a:rPr>
              <a:t>. Строк дії свідоцтва становить </a:t>
            </a:r>
            <a:r>
              <a:rPr lang="uk-UA" u="sng" dirty="0">
                <a:latin typeface="Times New Roman" panose="02020603050405020304" pitchFamily="18" charset="0"/>
                <a:ea typeface="Calibri" panose="020F0502020204030204" pitchFamily="34" charset="0"/>
                <a:cs typeface="Times New Roman" panose="02020603050405020304" pitchFamily="18" charset="0"/>
              </a:rPr>
              <a:t>10 років від дати подання заявки до НОІВ</a:t>
            </a:r>
            <a:r>
              <a:rPr lang="uk-UA" dirty="0">
                <a:latin typeface="Times New Roman" panose="02020603050405020304" pitchFamily="18" charset="0"/>
                <a:ea typeface="Calibri" panose="020F0502020204030204" pitchFamily="34" charset="0"/>
                <a:cs typeface="Times New Roman" panose="02020603050405020304" pitchFamily="18" charset="0"/>
              </a:rPr>
              <a:t> і продовжується НОІВ за клопотанням власника свідоцтва щоразу на 10 років, за умови сплати збору.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p:nvPr/>
        </p:nvPicPr>
        <p:blipFill>
          <a:blip r:embed="rId2">
            <a:extLst>
              <a:ext uri="{28A0092B-C50C-407E-A947-70E740481C1C}">
                <a14:useLocalDpi xmlns:a14="http://schemas.microsoft.com/office/drawing/2010/main" val="0"/>
              </a:ext>
            </a:extLst>
          </a:blip>
          <a:stretch>
            <a:fillRect/>
          </a:stretch>
        </p:blipFill>
        <p:spPr>
          <a:xfrm>
            <a:off x="7764038" y="244579"/>
            <a:ext cx="4285615" cy="6309360"/>
          </a:xfrm>
          <a:prstGeom prst="rect">
            <a:avLst/>
          </a:prstGeom>
        </p:spPr>
      </p:pic>
      <p:sp>
        <p:nvSpPr>
          <p:cNvPr id="6" name="Стрелка вправо 5"/>
          <p:cNvSpPr/>
          <p:nvPr/>
        </p:nvSpPr>
        <p:spPr>
          <a:xfrm>
            <a:off x="6731000" y="5494867"/>
            <a:ext cx="890691"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18245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0132" y="81146"/>
            <a:ext cx="61015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Державна реєстрація торговельних марок</a:t>
            </a:r>
            <a:endParaRPr lang="ru-RU" sz="2400" dirty="0"/>
          </a:p>
        </p:txBody>
      </p:sp>
      <p:sp>
        <p:nvSpPr>
          <p:cNvPr id="2" name="Прямоугольник 1"/>
          <p:cNvSpPr/>
          <p:nvPr/>
        </p:nvSpPr>
        <p:spPr>
          <a:xfrm>
            <a:off x="770465" y="929522"/>
            <a:ext cx="6172201" cy="72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Як правило, власники використовують знак сповіщення про охорону торговельної марки, який складається з:</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p:nvPr/>
        </p:nvPicPr>
        <p:blipFill>
          <a:blip r:embed="rId2">
            <a:extLst>
              <a:ext uri="{28A0092B-C50C-407E-A947-70E740481C1C}">
                <a14:useLocalDpi xmlns:a14="http://schemas.microsoft.com/office/drawing/2010/main" val="0"/>
              </a:ext>
            </a:extLst>
          </a:blip>
          <a:stretch>
            <a:fillRect/>
          </a:stretch>
        </p:blipFill>
        <p:spPr>
          <a:xfrm>
            <a:off x="3929804" y="1820861"/>
            <a:ext cx="2391854" cy="2354687"/>
          </a:xfrm>
          <a:prstGeom prst="rect">
            <a:avLst/>
          </a:prstGeom>
        </p:spPr>
      </p:pic>
      <p:pic>
        <p:nvPicPr>
          <p:cNvPr id="5" name="Рисунок 4"/>
          <p:cNvPicPr/>
          <p:nvPr/>
        </p:nvPicPr>
        <p:blipFill>
          <a:blip r:embed="rId3">
            <a:extLst>
              <a:ext uri="{28A0092B-C50C-407E-A947-70E740481C1C}">
                <a14:useLocalDpi xmlns:a14="http://schemas.microsoft.com/office/drawing/2010/main" val="0"/>
              </a:ext>
            </a:extLst>
          </a:blip>
          <a:stretch>
            <a:fillRect/>
          </a:stretch>
        </p:blipFill>
        <p:spPr>
          <a:xfrm>
            <a:off x="909107" y="1702329"/>
            <a:ext cx="2629959" cy="2539471"/>
          </a:xfrm>
          <a:prstGeom prst="rect">
            <a:avLst/>
          </a:prstGeom>
        </p:spPr>
      </p:pic>
      <p:sp>
        <p:nvSpPr>
          <p:cNvPr id="3" name="Прямоугольник 2"/>
          <p:cNvSpPr/>
          <p:nvPr/>
        </p:nvSpPr>
        <p:spPr>
          <a:xfrm>
            <a:off x="1104169" y="4175548"/>
            <a:ext cx="2434897"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а) незареєстрована ТМ</a:t>
            </a:r>
            <a:endParaRPr lang="ru-RU" dirty="0"/>
          </a:p>
        </p:txBody>
      </p:sp>
      <p:sp>
        <p:nvSpPr>
          <p:cNvPr id="7" name="Прямоугольник 6"/>
          <p:cNvSpPr/>
          <p:nvPr/>
        </p:nvSpPr>
        <p:spPr>
          <a:xfrm>
            <a:off x="4015491" y="4175548"/>
            <a:ext cx="2220480"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б) зареєстрована ТМ</a:t>
            </a:r>
            <a:endParaRPr lang="ru-RU" dirty="0"/>
          </a:p>
        </p:txBody>
      </p:sp>
      <p:sp>
        <p:nvSpPr>
          <p:cNvPr id="8" name="Прямоугольник 7"/>
          <p:cNvSpPr/>
          <p:nvPr/>
        </p:nvSpPr>
        <p:spPr>
          <a:xfrm>
            <a:off x="7061528" y="1675243"/>
            <a:ext cx="3327400" cy="295927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На ім’я одного суб’єкта може бути зареєстровано декілька торговельних марок на різну продукцію й на різні види послуг. На відміну від законодавства деяких країн в Україні фізична особа має право бути власником торговельної марки.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592665" y="4943265"/>
            <a:ext cx="7679268" cy="13665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Видача свідоцтва здійснюється НОІВ </a:t>
            </a:r>
            <a:r>
              <a:rPr lang="uk-UA" i="1" u="sng" dirty="0">
                <a:latin typeface="Times New Roman" panose="02020603050405020304" pitchFamily="18" charset="0"/>
                <a:ea typeface="Calibri" panose="020F0502020204030204" pitchFamily="34" charset="0"/>
                <a:cs typeface="Times New Roman" panose="02020603050405020304" pitchFamily="18" charset="0"/>
              </a:rPr>
              <a:t>у місячний строк </a:t>
            </a:r>
            <a:r>
              <a:rPr lang="uk-UA" dirty="0">
                <a:latin typeface="Times New Roman" panose="02020603050405020304" pitchFamily="18" charset="0"/>
                <a:ea typeface="Calibri" panose="020F0502020204030204" pitchFamily="34" charset="0"/>
                <a:cs typeface="Times New Roman" panose="02020603050405020304" pitchFamily="18" charset="0"/>
              </a:rPr>
              <a:t>після державної реєстрації торговельної марки. Свідоцтво видається особі, яка має право на його одержання. Якщо право на одержання свідоцтва мають кілька осіб, їм видається одне свідоцтво.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1595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05581" y="745986"/>
            <a:ext cx="10098352" cy="35963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just">
              <a:lnSpc>
                <a:spcPct val="115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Умови </a:t>
            </a:r>
            <a:r>
              <a:rPr lang="uk-UA" b="1" dirty="0">
                <a:latin typeface="Times New Roman" panose="02020603050405020304" pitchFamily="18" charset="0"/>
                <a:ea typeface="Calibri" panose="020F0502020204030204" pitchFamily="34" charset="0"/>
                <a:cs typeface="Times New Roman" panose="02020603050405020304" pitchFamily="18" charset="0"/>
              </a:rPr>
              <a:t>припинення дії</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свідоцтва (ст</a:t>
            </a:r>
            <a:r>
              <a:rPr lang="uk-UA" dirty="0">
                <a:latin typeface="Times New Roman" panose="02020603050405020304" pitchFamily="18" charset="0"/>
                <a:ea typeface="Calibri" panose="020F0502020204030204" pitchFamily="34" charset="0"/>
                <a:cs typeface="Times New Roman" panose="02020603050405020304" pitchFamily="18" charset="0"/>
              </a:rPr>
              <a:t>. 18 ЗУ):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за бажанням власника;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у разі несплати збору за продовження строку його дії (збір за продовження дії свідоцтва може бути сплачено, а </a:t>
            </a:r>
            <a:r>
              <a:rPr lang="uk-UA" dirty="0" err="1">
                <a:latin typeface="Times New Roman" panose="02020603050405020304" pitchFamily="18" charset="0"/>
                <a:ea typeface="Calibri" panose="020F0502020204030204" pitchFamily="34" charset="0"/>
                <a:cs typeface="Times New Roman" panose="02020603050405020304" pitchFamily="18" charset="0"/>
              </a:rPr>
              <a:t>документпро</a:t>
            </a:r>
            <a:r>
              <a:rPr lang="uk-UA" dirty="0">
                <a:latin typeface="Times New Roman" panose="02020603050405020304" pitchFamily="18" charset="0"/>
                <a:ea typeface="Calibri" panose="020F0502020204030204" pitchFamily="34" charset="0"/>
                <a:cs typeface="Times New Roman" panose="02020603050405020304" pitchFamily="18" charset="0"/>
              </a:rPr>
              <a:t> його сплату – надійти до Установи протягом шести місяців після встановленого строку. У цьому разі розмір зазначеного збору збільшується на 50 відсотків);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за рішенням суду у зв’язку з перетворенням </a:t>
            </a:r>
            <a:r>
              <a:rPr lang="uk-UA"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dirty="0">
                <a:latin typeface="Times New Roman" panose="02020603050405020304" pitchFamily="18" charset="0"/>
                <a:ea typeface="Calibri" panose="020F0502020204030204" pitchFamily="34" charset="0"/>
                <a:cs typeface="Times New Roman" panose="02020603050405020304" pitchFamily="18" charset="0"/>
              </a:rPr>
              <a:t> в позначення, що стало загальновживаним як позначення товарів і послуг певного виду, наприклад, ксерокс, </a:t>
            </a:r>
            <a:r>
              <a:rPr lang="uk-UA" dirty="0" err="1">
                <a:latin typeface="Times New Roman" panose="02020603050405020304" pitchFamily="18" charset="0"/>
                <a:ea typeface="Calibri" panose="020F0502020204030204" pitchFamily="34" charset="0"/>
                <a:cs typeface="Times New Roman" panose="02020603050405020304" pitchFamily="18" charset="0"/>
              </a:rPr>
              <a:t>памперс</a:t>
            </a:r>
            <a:r>
              <a:rPr lang="uk-UA" dirty="0">
                <a:latin typeface="Times New Roman" panose="02020603050405020304" pitchFamily="18" charset="0"/>
                <a:ea typeface="Calibri" panose="020F0502020204030204" pitchFamily="34" charset="0"/>
                <a:cs typeface="Times New Roman" panose="02020603050405020304" pitchFamily="18" charset="0"/>
              </a:rPr>
              <a:t>, термос;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rPr>
              <a:t>4</a:t>
            </a:r>
            <a:r>
              <a:rPr lang="uk-UA" dirty="0">
                <a:latin typeface="Times New Roman" panose="02020603050405020304" pitchFamily="18" charset="0"/>
                <a:ea typeface="Calibri" panose="020F0502020204030204" pitchFamily="34" charset="0"/>
              </a:rPr>
              <a:t>) якщо знак не використовується в Україні повністю або щодо частини зазначених у свідоцтві товарів і послуг протягом п’яти років від дати публікації відомостей про видачу свідоцтва або від іншої дати після цієї публікації, будь-яка особа має право звернутися до суду із заявою про дострокове припинення дії свідоцтва повністю або частково;</a:t>
            </a:r>
            <a:endParaRPr lang="ru-RU" dirty="0"/>
          </a:p>
        </p:txBody>
      </p:sp>
      <p:sp>
        <p:nvSpPr>
          <p:cNvPr id="7" name="Прямоугольник 6"/>
          <p:cNvSpPr/>
          <p:nvPr/>
        </p:nvSpPr>
        <p:spPr>
          <a:xfrm>
            <a:off x="321732" y="157346"/>
            <a:ext cx="61015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Державна реєстрація торговельних марок</a:t>
            </a:r>
            <a:endParaRPr lang="ru-RU" sz="2400" dirty="0"/>
          </a:p>
        </p:txBody>
      </p:sp>
      <p:sp>
        <p:nvSpPr>
          <p:cNvPr id="8" name="Прямоугольник 7"/>
          <p:cNvSpPr/>
          <p:nvPr/>
        </p:nvSpPr>
        <p:spPr>
          <a:xfrm>
            <a:off x="205581" y="4489250"/>
            <a:ext cx="10098352" cy="20036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15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Визнання </a:t>
            </a:r>
            <a:r>
              <a:rPr lang="uk-UA" b="1" dirty="0">
                <a:latin typeface="Times New Roman" panose="02020603050405020304" pitchFamily="18" charset="0"/>
                <a:ea typeface="Calibri" panose="020F0502020204030204" pitchFamily="34" charset="0"/>
                <a:cs typeface="Times New Roman" panose="02020603050405020304" pitchFamily="18" charset="0"/>
              </a:rPr>
              <a:t>свідоцтва недійсним</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(ст. 19 ЗУ) визнано </a:t>
            </a:r>
            <a:r>
              <a:rPr lang="uk-UA" dirty="0">
                <a:latin typeface="Times New Roman" panose="02020603050405020304" pitchFamily="18" charset="0"/>
                <a:ea typeface="Calibri" panose="020F0502020204030204" pitchFamily="34" charset="0"/>
                <a:cs typeface="Times New Roman" panose="02020603050405020304" pitchFamily="18" charset="0"/>
              </a:rPr>
              <a:t>у судовому порядку недійсним повністю або частково у разі: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а) невідповідності зареєстрованого </a:t>
            </a:r>
            <a:r>
              <a:rPr lang="uk-UA"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dirty="0">
                <a:latin typeface="Times New Roman" panose="02020603050405020304" pitchFamily="18" charset="0"/>
                <a:ea typeface="Calibri" panose="020F0502020204030204" pitchFamily="34" charset="0"/>
                <a:cs typeface="Times New Roman" panose="02020603050405020304" pitchFamily="18" charset="0"/>
              </a:rPr>
              <a:t> умовам надання правової охорони;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б) наявності у свідоцтві елементів зображення </a:t>
            </a:r>
            <a:r>
              <a:rPr lang="uk-UA"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dirty="0">
                <a:latin typeface="Times New Roman" panose="02020603050405020304" pitchFamily="18" charset="0"/>
                <a:ea typeface="Calibri" panose="020F0502020204030204" pitchFamily="34" charset="0"/>
                <a:cs typeface="Times New Roman" panose="02020603050405020304" pitchFamily="18" charset="0"/>
              </a:rPr>
              <a:t> та переліку товарів і послуг, яких не було у поданій заявці;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rPr>
              <a:t>в</a:t>
            </a:r>
            <a:r>
              <a:rPr lang="uk-UA" dirty="0">
                <a:latin typeface="Times New Roman" panose="02020603050405020304" pitchFamily="18" charset="0"/>
                <a:ea typeface="Calibri" panose="020F0502020204030204" pitchFamily="34" charset="0"/>
              </a:rPr>
              <a:t>) видачі свідоцтва внаслідок подання заявки з порушенням прав інших осіб.</a:t>
            </a:r>
            <a:endParaRPr lang="ru-RU" dirty="0"/>
          </a:p>
        </p:txBody>
      </p:sp>
    </p:spTree>
    <p:extLst>
      <p:ext uri="{BB962C8B-B14F-4D97-AF65-F5344CB8AC3E}">
        <p14:creationId xmlns:p14="http://schemas.microsoft.com/office/powerpoint/2010/main" val="1210069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505097"/>
          </a:xfrm>
        </p:spPr>
        <p:txBody>
          <a:bodyPr>
            <a:normAutofit fontScale="90000"/>
          </a:bodyPr>
          <a:lstStyle/>
          <a:p>
            <a:pPr algn="ctr"/>
            <a:r>
              <a:rPr lang="uk-UA" dirty="0" smtClean="0"/>
              <a:t>Питання для обговорення:</a:t>
            </a:r>
            <a:endParaRPr lang="ru-RU" dirty="0"/>
          </a:p>
        </p:txBody>
      </p:sp>
      <p:sp>
        <p:nvSpPr>
          <p:cNvPr id="3" name="Объект 2"/>
          <p:cNvSpPr>
            <a:spLocks noGrp="1"/>
          </p:cNvSpPr>
          <p:nvPr>
            <p:ph idx="1"/>
          </p:nvPr>
        </p:nvSpPr>
        <p:spPr>
          <a:xfrm>
            <a:off x="574766" y="505097"/>
            <a:ext cx="8839200" cy="6352904"/>
          </a:xfrm>
        </p:spPr>
        <p:txBody>
          <a:bodyPr>
            <a:normAutofit fontScale="62500" lnSpcReduction="20000"/>
          </a:bodyPr>
          <a:lstStyle/>
          <a:p>
            <a:pPr marL="0" indent="0" algn="just">
              <a:buNone/>
            </a:pP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uk-UA" sz="2300" dirty="0" smtClean="0">
                <a:latin typeface="Times New Roman" panose="02020603050405020304" pitchFamily="18" charset="0"/>
                <a:ea typeface="Calibri" panose="020F0502020204030204" pitchFamily="34" charset="0"/>
                <a:cs typeface="Times New Roman" panose="02020603050405020304" pitchFamily="18" charset="0"/>
              </a:rPr>
              <a:t>1</a:t>
            </a:r>
            <a:r>
              <a:rPr lang="uk-UA" sz="2300" dirty="0">
                <a:latin typeface="Times New Roman" panose="02020603050405020304" pitchFamily="18" charset="0"/>
                <a:ea typeface="Calibri" panose="020F0502020204030204" pitchFamily="34" charset="0"/>
                <a:cs typeface="Times New Roman" panose="02020603050405020304" pitchFamily="18" charset="0"/>
              </a:rPr>
              <a:t>. З яких моментів складається процес прийняття рішення про створення власної справи?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2. З яких стадій складається процес створення власної справи?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3. Етапи підготовчої стадії.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4. Етапи реєстраційної стадії.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5. Етапи організаційної стадії.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6. Що таке бізнес-ідея?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7. Джерела підприємницьких ідей.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8. За якими ознаками класифікують бізнес-ідеї?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9. Які критерії вибору бізнес-ідеї?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10. Вимоги до етапу обґрунтування цілей підприємницької діяльності.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11. Які фактори слід враховувати при виборі місця розташування бізнесу?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12. Чому вибір виду підприємницької діяльності передує процесу реєстрації бізнесу?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13. Які завдання необхідно вирішити при виборі організаційної форми підприємства?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14. Склад витрат на заснування справи.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15. Джерела формування початкового капіталу</a:t>
            </a:r>
            <a:r>
              <a:rPr lang="uk-UA" sz="2300" dirty="0" smtClean="0">
                <a:latin typeface="Times New Roman" panose="02020603050405020304" pitchFamily="18" charset="0"/>
                <a:ea typeface="Calibri" panose="020F0502020204030204" pitchFamily="34" charset="0"/>
                <a:cs typeface="Times New Roman" panose="02020603050405020304" pitchFamily="18" charset="0"/>
              </a:rPr>
              <a:t>.</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16. Статутний капітал. Види внесків. Що забороняється використовувати для формування статутного капіталу?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17. Джерела збільшення та причини зменшення розміру статутного фонду</a:t>
            </a:r>
            <a:r>
              <a:rPr lang="uk-UA" sz="23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23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18. Вимоги до назв підприємств та торгових марок</a:t>
            </a:r>
            <a:r>
              <a:rPr lang="uk-UA" sz="23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23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19. Що забороняється використовувати у найменуванні юридичних осіб? </a:t>
            </a:r>
          </a:p>
          <a:p>
            <a:pPr marL="0" indent="0" algn="just">
              <a:buNone/>
            </a:pPr>
            <a:r>
              <a:rPr lang="uk-UA" sz="2300" dirty="0">
                <a:latin typeface="Times New Roman" panose="02020603050405020304" pitchFamily="18" charset="0"/>
                <a:ea typeface="Calibri" panose="020F0502020204030204" pitchFamily="34" charset="0"/>
                <a:cs typeface="Times New Roman" panose="02020603050405020304" pitchFamily="18" charset="0"/>
              </a:rPr>
              <a:t>20. Правила розробки назви підприємства. </a:t>
            </a:r>
          </a:p>
        </p:txBody>
      </p:sp>
    </p:spTree>
    <p:extLst>
      <p:ext uri="{BB962C8B-B14F-4D97-AF65-F5344CB8AC3E}">
        <p14:creationId xmlns:p14="http://schemas.microsoft.com/office/powerpoint/2010/main" val="2449816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6374" y="0"/>
            <a:ext cx="8596668" cy="522514"/>
          </a:xfrm>
        </p:spPr>
        <p:txBody>
          <a:bodyPr>
            <a:normAutofit fontScale="90000"/>
          </a:bodyPr>
          <a:lstStyle/>
          <a:p>
            <a:pPr algn="ctr"/>
            <a:r>
              <a:rPr lang="uk-UA" dirty="0"/>
              <a:t>Питання для обговорення:</a:t>
            </a:r>
            <a:endParaRPr lang="ru-RU" dirty="0"/>
          </a:p>
        </p:txBody>
      </p:sp>
      <p:sp>
        <p:nvSpPr>
          <p:cNvPr id="3" name="Объект 2"/>
          <p:cNvSpPr>
            <a:spLocks noGrp="1"/>
          </p:cNvSpPr>
          <p:nvPr>
            <p:ph idx="1"/>
          </p:nvPr>
        </p:nvSpPr>
        <p:spPr>
          <a:xfrm>
            <a:off x="616373" y="584337"/>
            <a:ext cx="8823717" cy="6060303"/>
          </a:xfrm>
        </p:spPr>
        <p:txBody>
          <a:bodyPr>
            <a:normAutofit lnSpcReduction="10000"/>
          </a:bodyPr>
          <a:lstStyle/>
          <a:p>
            <a:pPr algn="just"/>
            <a:r>
              <a:rPr lang="uk-UA" dirty="0">
                <a:latin typeface="Times New Roman" panose="02020603050405020304" pitchFamily="18" charset="0"/>
                <a:ea typeface="Calibri" panose="020F0502020204030204" pitchFamily="34" charset="0"/>
                <a:cs typeface="Times New Roman" panose="02020603050405020304" pitchFamily="18" charset="0"/>
              </a:rPr>
              <a:t>21. На які групи можна поділити назви? </a:t>
            </a: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22. Прийоми, що використовуються в процесі розробки нової назви підприємства</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23. Які нормативні вимоги до найменувань підприємств діють в Україні? </a:t>
            </a: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24. Що таке логотип? </a:t>
            </a: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25. Елементи та компоненти логотипу. </a:t>
            </a: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26. Поняття товарний знак та його юридичний захист. </a:t>
            </a: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27. Типи торговельних марок. </a:t>
            </a: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28. Які позначення не можуть бути зареєстровані як торговельні марки</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29. Як зареєструвати торговельну марку? </a:t>
            </a: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30. Що таке бренд?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dirty="0" smtClean="0">
                <a:latin typeface="Times New Roman" panose="02020603050405020304" pitchFamily="18" charset="0"/>
                <a:ea typeface="Calibri" panose="020F0502020204030204" pitchFamily="34" charset="0"/>
                <a:cs typeface="Times New Roman" panose="02020603050405020304" pitchFamily="18" charset="0"/>
              </a:rPr>
              <a:t>31</a:t>
            </a:r>
            <a:r>
              <a:rPr lang="uk-UA" dirty="0">
                <a:latin typeface="Times New Roman" panose="02020603050405020304" pitchFamily="18" charset="0"/>
                <a:ea typeface="Calibri" panose="020F0502020204030204" pitchFamily="34" charset="0"/>
                <a:cs typeface="Times New Roman" panose="02020603050405020304" pitchFamily="18" charset="0"/>
              </a:rPr>
              <a:t>. Що таке установчі документи? Для яких організаційних форм підприємництва і які установчі документи є обов’язковими? </a:t>
            </a: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32. Зміст засновницького договору. </a:t>
            </a: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33. Зміст статуту суб’єкта господарювання. </a:t>
            </a: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34. Процес укладання засновницьких документів. </a:t>
            </a: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35. Питання які розглядають на установчих та чергових зборах засновників</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55791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0546" y="1280160"/>
            <a:ext cx="8596668" cy="644434"/>
          </a:xfrm>
        </p:spPr>
        <p:txBody>
          <a:bodyPr/>
          <a:lstStyle/>
          <a:p>
            <a:pPr algn="ctr"/>
            <a:r>
              <a:rPr lang="uk-UA" dirty="0" smtClean="0"/>
              <a:t>Теми презентацій (доповідей):</a:t>
            </a:r>
            <a:endParaRPr lang="ru-RU" dirty="0"/>
          </a:p>
        </p:txBody>
      </p:sp>
      <p:sp>
        <p:nvSpPr>
          <p:cNvPr id="3" name="Объект 2"/>
          <p:cNvSpPr>
            <a:spLocks noGrp="1"/>
          </p:cNvSpPr>
          <p:nvPr>
            <p:ph idx="1"/>
          </p:nvPr>
        </p:nvSpPr>
        <p:spPr>
          <a:xfrm>
            <a:off x="625082" y="2342607"/>
            <a:ext cx="8596668" cy="3378923"/>
          </a:xfrm>
        </p:spPr>
        <p:txBody>
          <a:bodyPr/>
          <a:lstStyle/>
          <a:p>
            <a:pPr marL="457200" indent="-457200">
              <a:buAutoNum type="arabicPeriod"/>
            </a:pPr>
            <a:r>
              <a:rPr lang="uk-UA" dirty="0"/>
              <a:t>Топ бізнес-ідей ХХ та ХХІ століття.</a:t>
            </a:r>
          </a:p>
          <a:p>
            <a:pPr marL="457200" indent="-457200">
              <a:buAutoNum type="arabicPeriod"/>
            </a:pPr>
            <a:r>
              <a:rPr lang="uk-UA" dirty="0" err="1"/>
              <a:t>Неймінг</a:t>
            </a:r>
            <a:r>
              <a:rPr lang="uk-UA" dirty="0"/>
              <a:t> як вид бізнесу.</a:t>
            </a:r>
          </a:p>
          <a:p>
            <a:pPr marL="457200" indent="-457200">
              <a:buAutoNum type="arabicPeriod"/>
            </a:pPr>
            <a:r>
              <a:rPr lang="uk-UA" dirty="0"/>
              <a:t>Бренд-менеджмент.</a:t>
            </a:r>
          </a:p>
          <a:p>
            <a:pPr marL="457200" indent="-457200">
              <a:buAutoNum type="arabicPeriod"/>
            </a:pPr>
            <a:r>
              <a:rPr lang="uk-UA" dirty="0"/>
              <a:t>Історія найвідоміших брендів, логотипів, торгових знаків та марок.</a:t>
            </a:r>
          </a:p>
          <a:p>
            <a:pPr marL="457200" indent="-457200">
              <a:buAutoNum type="arabicPeriod"/>
            </a:pPr>
            <a:r>
              <a:rPr lang="en-US" dirty="0"/>
              <a:t>Start-up</a:t>
            </a:r>
            <a:r>
              <a:rPr lang="uk-UA" dirty="0"/>
              <a:t>: сутність та технологія створення</a:t>
            </a:r>
            <a:r>
              <a:rPr lang="uk-UA" dirty="0" smtClean="0"/>
              <a:t>.</a:t>
            </a:r>
          </a:p>
          <a:p>
            <a:pPr marL="457200" indent="-457200">
              <a:buAutoNum type="arabicPeriod"/>
            </a:pPr>
            <a:r>
              <a:rPr lang="uk-UA" dirty="0" smtClean="0"/>
              <a:t>Програми кредитування бізнесу під час дії воєнного </a:t>
            </a:r>
            <a:r>
              <a:rPr lang="ru-RU" dirty="0" smtClean="0"/>
              <a:t>стану.</a:t>
            </a:r>
          </a:p>
          <a:p>
            <a:pPr marL="457200" indent="-457200">
              <a:buAutoNum type="arabicPeriod"/>
            </a:pPr>
            <a:endParaRPr lang="uk-UA" dirty="0"/>
          </a:p>
          <a:p>
            <a:pPr marL="0" indent="0">
              <a:buNone/>
            </a:pPr>
            <a:r>
              <a:rPr lang="uk-UA" i="1" dirty="0"/>
              <a:t>Доповідь до 5 хвилин з презентацією до 10 слайдів</a:t>
            </a:r>
            <a:r>
              <a:rPr lang="uk-UA" i="1" dirty="0" smtClean="0"/>
              <a:t>.</a:t>
            </a:r>
            <a:endParaRPr lang="uk-UA" i="1" dirty="0"/>
          </a:p>
        </p:txBody>
      </p:sp>
    </p:spTree>
    <p:extLst>
      <p:ext uri="{BB962C8B-B14F-4D97-AF65-F5344CB8AC3E}">
        <p14:creationId xmlns:p14="http://schemas.microsoft.com/office/powerpoint/2010/main" val="3504171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1961147" y="974558"/>
            <a:ext cx="4813265" cy="1335681"/>
          </a:xfrm>
        </p:spPr>
        <p:txBody>
          <a:bodyPr>
            <a:noAutofit/>
          </a:bodyPr>
          <a:lstStyle/>
          <a:p>
            <a:pPr algn="ctr"/>
            <a:r>
              <a:rPr lang="uk-U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Дякую за увагу</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t>
            </a:r>
            <a:endParaRPr lang="uk-U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3" name="Заголовок 1">
            <a:extLst>
              <a:ext uri="{FF2B5EF4-FFF2-40B4-BE49-F238E27FC236}">
                <a16:creationId xmlns:a16="http://schemas.microsoft.com/office/drawing/2014/main" xmlns="" id="{7B7DB14C-6D1E-46FF-B761-8983A822EB55}"/>
              </a:ext>
            </a:extLst>
          </p:cNvPr>
          <p:cNvSpPr txBox="1">
            <a:spLocks/>
          </p:cNvSpPr>
          <p:nvPr/>
        </p:nvSpPr>
        <p:spPr>
          <a:xfrm>
            <a:off x="4506956" y="4998965"/>
            <a:ext cx="4596002" cy="109491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rPr>
              <a:t>Гарного Вам дня</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rPr>
              <a:t>!</a:t>
            </a:r>
            <a:endParaRPr lang="uk-UA"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endParaRPr>
          </a:p>
        </p:txBody>
      </p:sp>
      <p:sp>
        <p:nvSpPr>
          <p:cNvPr id="6" name="Улыбающееся лицо 5"/>
          <p:cNvSpPr/>
          <p:nvPr/>
        </p:nvSpPr>
        <p:spPr>
          <a:xfrm>
            <a:off x="2983831" y="2442411"/>
            <a:ext cx="2731169" cy="2490536"/>
          </a:xfrm>
          <a:prstGeom prst="smileyFace">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30854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73740" y="264023"/>
            <a:ext cx="7933765" cy="369332"/>
          </a:xfrm>
          <a:prstGeom prst="rect">
            <a:avLst/>
          </a:prstGeom>
        </p:spPr>
        <p:txBody>
          <a:bodyPr wrap="square">
            <a:spAutoFit/>
          </a:bodyPr>
          <a:lstStyle/>
          <a:p>
            <a:r>
              <a:rPr lang="uk-UA" dirty="0" smtClean="0">
                <a:solidFill>
                  <a:srgbClr val="000000"/>
                </a:solidFill>
                <a:latin typeface="NovaPoshta"/>
              </a:rPr>
              <a:t>Канва бізнес-моделі — це таблиця, де зазначені такі дані:</a:t>
            </a:r>
            <a:endParaRPr lang="uk-UA" dirty="0"/>
          </a:p>
        </p:txBody>
      </p:sp>
      <p:sp>
        <p:nvSpPr>
          <p:cNvPr id="6" name="Прямоугольник 5"/>
          <p:cNvSpPr/>
          <p:nvPr/>
        </p:nvSpPr>
        <p:spPr>
          <a:xfrm>
            <a:off x="448235" y="795766"/>
            <a:ext cx="8857130" cy="5309146"/>
          </a:xfrm>
          <a:prstGeom prst="rect">
            <a:avLst/>
          </a:prstGeom>
        </p:spPr>
        <p:txBody>
          <a:bodyPr wrap="square">
            <a:spAutoFit/>
          </a:bodyPr>
          <a:lstStyle/>
          <a:p>
            <a:pPr algn="just">
              <a:spcBef>
                <a:spcPts val="600"/>
              </a:spcBef>
              <a:buFont typeface="+mj-lt"/>
              <a:buAutoNum type="arabicPeriod"/>
            </a:pPr>
            <a:r>
              <a:rPr lang="uk-UA" b="1" u="sng" dirty="0" smtClean="0">
                <a:solidFill>
                  <a:srgbClr val="000000"/>
                </a:solidFill>
                <a:latin typeface="Times New Roman" panose="02020603050405020304" pitchFamily="18" charset="0"/>
                <a:cs typeface="Times New Roman" panose="02020603050405020304" pitchFamily="18" charset="0"/>
              </a:rPr>
              <a:t>Основні партнери. </a:t>
            </a:r>
            <a:r>
              <a:rPr lang="uk-UA" dirty="0" smtClean="0">
                <a:solidFill>
                  <a:srgbClr val="000000"/>
                </a:solidFill>
                <a:latin typeface="Times New Roman" panose="02020603050405020304" pitchFamily="18" charset="0"/>
                <a:cs typeface="Times New Roman" panose="02020603050405020304" pitchFamily="18" charset="0"/>
              </a:rPr>
              <a:t>На цьому етапі вам потрібно відповісти не лише на питання, кого ви вбачаєте основними партнерами свого підприємства, але і як ви будуєте взаємодію з ними. Важливо також запитати себе, які мотиви стоять за цим партнерством. Організований бізнес потребує такого підходу. Всі сторони ділової взаємодії повинні мати чітке розуміння того, у чому їхній інтерес одна до одної.</a:t>
            </a:r>
          </a:p>
          <a:p>
            <a:pPr algn="just">
              <a:spcBef>
                <a:spcPts val="600"/>
              </a:spcBef>
              <a:buFont typeface="+mj-lt"/>
              <a:buAutoNum type="arabicPeriod"/>
            </a:pPr>
            <a:r>
              <a:rPr lang="uk-UA" b="1" u="sng" dirty="0" smtClean="0">
                <a:solidFill>
                  <a:srgbClr val="000000"/>
                </a:solidFill>
                <a:latin typeface="Times New Roman" panose="02020603050405020304" pitchFamily="18" charset="0"/>
                <a:cs typeface="Times New Roman" panose="02020603050405020304" pitchFamily="18" charset="0"/>
              </a:rPr>
              <a:t>Основні дії.</a:t>
            </a:r>
            <a:r>
              <a:rPr lang="uk-UA" dirty="0" smtClean="0">
                <a:solidFill>
                  <a:srgbClr val="000000"/>
                </a:solidFill>
                <a:latin typeface="Times New Roman" panose="02020603050405020304" pitchFamily="18" charset="0"/>
                <a:cs typeface="Times New Roman" panose="02020603050405020304" pitchFamily="18" charset="0"/>
              </a:rPr>
              <a:t> Тут необхідно детально зазначити ті процеси, які вам необхідно виконувати щодня, задля просування свого </a:t>
            </a:r>
            <a:r>
              <a:rPr lang="uk-UA" dirty="0" err="1" smtClean="0">
                <a:solidFill>
                  <a:srgbClr val="000000"/>
                </a:solidFill>
                <a:latin typeface="Times New Roman" panose="02020603050405020304" pitchFamily="18" charset="0"/>
                <a:cs typeface="Times New Roman" panose="02020603050405020304" pitchFamily="18" charset="0"/>
              </a:rPr>
              <a:t>проєкту</a:t>
            </a:r>
            <a:r>
              <a:rPr lang="uk-UA" dirty="0" smtClean="0">
                <a:solidFill>
                  <a:srgbClr val="000000"/>
                </a:solidFill>
                <a:latin typeface="Times New Roman" panose="02020603050405020304" pitchFamily="18" charset="0"/>
                <a:cs typeface="Times New Roman" panose="02020603050405020304" pitchFamily="18" charset="0"/>
              </a:rPr>
              <a:t>, розширення аудиторії та збільшення прибутку.</a:t>
            </a:r>
          </a:p>
          <a:p>
            <a:pPr algn="just">
              <a:spcBef>
                <a:spcPts val="600"/>
              </a:spcBef>
              <a:buFont typeface="+mj-lt"/>
              <a:buAutoNum type="arabicPeriod"/>
            </a:pPr>
            <a:r>
              <a:rPr lang="uk-UA" b="1" u="sng" dirty="0">
                <a:solidFill>
                  <a:srgbClr val="000000"/>
                </a:solidFill>
                <a:latin typeface="Times New Roman" panose="02020603050405020304" pitchFamily="18" charset="0"/>
                <a:cs typeface="Times New Roman" panose="02020603050405020304" pitchFamily="18" charset="0"/>
              </a:rPr>
              <a:t>Основні ресурси. </a:t>
            </a:r>
            <a:r>
              <a:rPr lang="uk-UA" dirty="0" smtClean="0">
                <a:solidFill>
                  <a:srgbClr val="000000"/>
                </a:solidFill>
                <a:latin typeface="Times New Roman" panose="02020603050405020304" pitchFamily="18" charset="0"/>
                <a:cs typeface="Times New Roman" panose="02020603050405020304" pitchFamily="18" charset="0"/>
              </a:rPr>
              <a:t>У цьому пункті необхідно ретельно прописати те, що потрібно для функціонування вашого підприємства, відповідно до обраної бізнес-моделі. Наприклад, для роботи служби доставки необхідні транспортні засоби, штат кур’єрів та операторів, сайт, де можна дізнатись інформацію про компанію та замовити послуги (в ідеалі ще й мобільний застосунок), бюджет на пальне для техніки, інфраструктура для опрацювання даних, витрати на рекламу, створення креативів та просування інтернет-ресурсів бренду.</a:t>
            </a:r>
          </a:p>
          <a:p>
            <a:pPr algn="just">
              <a:spcBef>
                <a:spcPts val="600"/>
              </a:spcBef>
              <a:buFont typeface="+mj-lt"/>
              <a:buAutoNum type="arabicPeriod"/>
            </a:pPr>
            <a:r>
              <a:rPr lang="uk-UA" b="1" u="sng" dirty="0">
                <a:solidFill>
                  <a:srgbClr val="000000"/>
                </a:solidFill>
                <a:latin typeface="Times New Roman" panose="02020603050405020304" pitchFamily="18" charset="0"/>
                <a:cs typeface="Times New Roman" panose="02020603050405020304" pitchFamily="18" charset="0"/>
              </a:rPr>
              <a:t>Ціннісна пропозиція. </a:t>
            </a:r>
            <a:r>
              <a:rPr lang="uk-UA" dirty="0" smtClean="0">
                <a:solidFill>
                  <a:srgbClr val="000000"/>
                </a:solidFill>
                <a:latin typeface="Times New Roman" panose="02020603050405020304" pitchFamily="18" charset="0"/>
                <a:cs typeface="Times New Roman" panose="02020603050405020304" pitchFamily="18" charset="0"/>
              </a:rPr>
              <a:t>Часто підприємці-початківці саме на цьому етапі постають перед труднощами. Проаналізуйте, у чому унікальність вашої пропозиції та що ви можете дати людям. Важливо знайти баланс між тим, що необхідно ринку та тим, що вас надихає. </a:t>
            </a:r>
            <a:endParaRPr lang="uk-UA" b="0" i="0" dirty="0">
              <a:solidFill>
                <a:srgbClr val="000000"/>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087905" y="6400748"/>
            <a:ext cx="8247529" cy="276999"/>
          </a:xfrm>
          <a:prstGeom prst="rect">
            <a:avLst/>
          </a:prstGeom>
        </p:spPr>
        <p:txBody>
          <a:bodyPr wrap="square">
            <a:spAutoFit/>
          </a:bodyPr>
          <a:lstStyle/>
          <a:p>
            <a:r>
              <a:rPr lang="ru-RU" sz="1200" dirty="0"/>
              <a:t>https://online.novaposhta.education/blog/biznes-model-pidpriemstva-shho-ce-take-i-navishho-vona-potribna</a:t>
            </a:r>
          </a:p>
        </p:txBody>
      </p:sp>
    </p:spTree>
    <p:extLst>
      <p:ext uri="{BB962C8B-B14F-4D97-AF65-F5344CB8AC3E}">
        <p14:creationId xmlns:p14="http://schemas.microsoft.com/office/powerpoint/2010/main" val="103420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0657" y="111622"/>
            <a:ext cx="7933765" cy="369332"/>
          </a:xfrm>
          <a:prstGeom prst="rect">
            <a:avLst/>
          </a:prstGeom>
        </p:spPr>
        <p:txBody>
          <a:bodyPr wrap="square">
            <a:spAutoFit/>
          </a:bodyPr>
          <a:lstStyle/>
          <a:p>
            <a:r>
              <a:rPr lang="uk-UA" dirty="0" smtClean="0">
                <a:solidFill>
                  <a:srgbClr val="000000"/>
                </a:solidFill>
                <a:latin typeface="NovaPoshta"/>
              </a:rPr>
              <a:t>Продовження: Канва бізнес-моделі — це таблиця, де зазначені такі дані:</a:t>
            </a:r>
            <a:endParaRPr lang="uk-UA" dirty="0"/>
          </a:p>
        </p:txBody>
      </p:sp>
      <p:sp>
        <p:nvSpPr>
          <p:cNvPr id="6" name="Прямоугольник 5"/>
          <p:cNvSpPr/>
          <p:nvPr/>
        </p:nvSpPr>
        <p:spPr>
          <a:xfrm>
            <a:off x="340657" y="480954"/>
            <a:ext cx="9619130" cy="4401205"/>
          </a:xfrm>
          <a:prstGeom prst="rect">
            <a:avLst/>
          </a:prstGeom>
        </p:spPr>
        <p:txBody>
          <a:bodyPr wrap="square">
            <a:spAutoFit/>
          </a:bodyPr>
          <a:lstStyle/>
          <a:p>
            <a:pPr algn="just">
              <a:spcBef>
                <a:spcPts val="600"/>
              </a:spcBef>
            </a:pPr>
            <a:r>
              <a:rPr lang="uk-UA" sz="2000" b="1" u="sng" dirty="0" smtClean="0">
                <a:solidFill>
                  <a:srgbClr val="000000"/>
                </a:solidFill>
                <a:latin typeface="Times New Roman" panose="02020603050405020304" pitchFamily="18" charset="0"/>
                <a:cs typeface="Times New Roman" panose="02020603050405020304" pitchFamily="18" charset="0"/>
              </a:rPr>
              <a:t>5. Взаємодія </a:t>
            </a:r>
            <a:r>
              <a:rPr lang="uk-UA" sz="2000" b="1" u="sng" dirty="0">
                <a:solidFill>
                  <a:srgbClr val="000000"/>
                </a:solidFill>
                <a:latin typeface="Times New Roman" panose="02020603050405020304" pitchFamily="18" charset="0"/>
                <a:cs typeface="Times New Roman" panose="02020603050405020304" pitchFamily="18" charset="0"/>
              </a:rPr>
              <a:t>з клієнтами. </a:t>
            </a:r>
            <a:r>
              <a:rPr lang="uk-UA" sz="2000" dirty="0">
                <a:solidFill>
                  <a:srgbClr val="000000"/>
                </a:solidFill>
                <a:latin typeface="Times New Roman" panose="02020603050405020304" pitchFamily="18" charset="0"/>
                <a:cs typeface="Times New Roman" panose="02020603050405020304" pitchFamily="18" charset="0"/>
              </a:rPr>
              <a:t>Продумайте та зафіксуйте вашу стратегію залучення та утримання аудиторії. Цим ви будете зацікавлювати потенційних покупців, а потім утримувати їхню увагу. </a:t>
            </a:r>
          </a:p>
          <a:p>
            <a:pPr algn="just">
              <a:spcBef>
                <a:spcPts val="600"/>
              </a:spcBef>
            </a:pPr>
            <a:r>
              <a:rPr lang="uk-UA" sz="2000" b="1" u="sng" dirty="0" smtClean="0">
                <a:solidFill>
                  <a:srgbClr val="000000"/>
                </a:solidFill>
                <a:latin typeface="Times New Roman" panose="02020603050405020304" pitchFamily="18" charset="0"/>
                <a:cs typeface="Times New Roman" panose="02020603050405020304" pitchFamily="18" charset="0"/>
              </a:rPr>
              <a:t>6. Канали </a:t>
            </a:r>
            <a:r>
              <a:rPr lang="uk-UA" sz="2000" b="1" u="sng" dirty="0">
                <a:solidFill>
                  <a:srgbClr val="000000"/>
                </a:solidFill>
                <a:latin typeface="Times New Roman" panose="02020603050405020304" pitchFamily="18" charset="0"/>
                <a:cs typeface="Times New Roman" panose="02020603050405020304" pitchFamily="18" charset="0"/>
              </a:rPr>
              <a:t>комунікації. </a:t>
            </a:r>
            <a:r>
              <a:rPr lang="uk-UA" sz="2000" dirty="0">
                <a:solidFill>
                  <a:srgbClr val="000000"/>
                </a:solidFill>
                <a:latin typeface="Times New Roman" panose="02020603050405020304" pitchFamily="18" charset="0"/>
                <a:cs typeface="Times New Roman" panose="02020603050405020304" pitchFamily="18" charset="0"/>
              </a:rPr>
              <a:t>На основі знання своєї цільової аудиторії можна визначити як ефективно з нею спілкуватись та реалізовувати свої товари/послуги. Наприклад, молодіжну продукцію краще продавати в </a:t>
            </a:r>
            <a:r>
              <a:rPr lang="uk-UA" sz="2000" dirty="0" err="1">
                <a:solidFill>
                  <a:srgbClr val="000000"/>
                </a:solidFill>
                <a:latin typeface="Times New Roman" panose="02020603050405020304" pitchFamily="18" charset="0"/>
                <a:cs typeface="Times New Roman" panose="02020603050405020304" pitchFamily="18" charset="0"/>
              </a:rPr>
              <a:t>соцмережах</a:t>
            </a:r>
            <a:r>
              <a:rPr lang="uk-UA" sz="2000" dirty="0">
                <a:solidFill>
                  <a:srgbClr val="000000"/>
                </a:solidFill>
                <a:latin typeface="Times New Roman" panose="02020603050405020304" pitchFamily="18" charset="0"/>
                <a:cs typeface="Times New Roman" panose="02020603050405020304" pitchFamily="18" charset="0"/>
              </a:rPr>
              <a:t>, у той час, коли товари для більш зрілої аудиторії можна просувати за допомогою контекстної реклами.</a:t>
            </a:r>
          </a:p>
          <a:p>
            <a:pPr algn="just">
              <a:spcBef>
                <a:spcPts val="600"/>
              </a:spcBef>
            </a:pPr>
            <a:r>
              <a:rPr lang="uk-UA" sz="2000" b="1" u="sng" dirty="0" smtClean="0">
                <a:solidFill>
                  <a:srgbClr val="000000"/>
                </a:solidFill>
                <a:latin typeface="Times New Roman" panose="02020603050405020304" pitchFamily="18" charset="0"/>
                <a:cs typeface="Times New Roman" panose="02020603050405020304" pitchFamily="18" charset="0"/>
              </a:rPr>
              <a:t>7. Сегментація </a:t>
            </a:r>
            <a:r>
              <a:rPr lang="uk-UA" sz="2000" b="1" u="sng" dirty="0">
                <a:solidFill>
                  <a:srgbClr val="000000"/>
                </a:solidFill>
                <a:latin typeface="Times New Roman" panose="02020603050405020304" pitchFamily="18" charset="0"/>
                <a:cs typeface="Times New Roman" panose="02020603050405020304" pitchFamily="18" charset="0"/>
              </a:rPr>
              <a:t>клієнтів. </a:t>
            </a:r>
            <a:r>
              <a:rPr lang="uk-UA" sz="2000" dirty="0">
                <a:solidFill>
                  <a:srgbClr val="000000"/>
                </a:solidFill>
                <a:latin typeface="Times New Roman" panose="02020603050405020304" pitchFamily="18" charset="0"/>
                <a:cs typeface="Times New Roman" panose="02020603050405020304" pitchFamily="18" charset="0"/>
              </a:rPr>
              <a:t>Розподіливши аудиторії на категорії (вік, стать, інтереси, стиль життя тощо) можна легше систематизувати та персоналізувати свій асортимент.</a:t>
            </a:r>
          </a:p>
          <a:p>
            <a:pPr algn="just">
              <a:spcBef>
                <a:spcPts val="600"/>
              </a:spcBef>
            </a:pPr>
            <a:r>
              <a:rPr lang="uk-UA" sz="2000" b="1" u="sng" dirty="0" smtClean="0">
                <a:solidFill>
                  <a:srgbClr val="000000"/>
                </a:solidFill>
                <a:latin typeface="Times New Roman" panose="02020603050405020304" pitchFamily="18" charset="0"/>
                <a:cs typeface="Times New Roman" panose="02020603050405020304" pitchFamily="18" charset="0"/>
              </a:rPr>
              <a:t>8. Витрати</a:t>
            </a:r>
            <a:r>
              <a:rPr lang="uk-UA" sz="2000" b="1" u="sng" dirty="0">
                <a:solidFill>
                  <a:srgbClr val="000000"/>
                </a:solidFill>
                <a:latin typeface="Times New Roman" panose="02020603050405020304" pitchFamily="18" charset="0"/>
                <a:cs typeface="Times New Roman" panose="02020603050405020304" pitchFamily="18" charset="0"/>
              </a:rPr>
              <a:t>. </a:t>
            </a:r>
            <a:r>
              <a:rPr lang="uk-UA" sz="2000" dirty="0">
                <a:solidFill>
                  <a:srgbClr val="000000"/>
                </a:solidFill>
                <a:latin typeface="Times New Roman" panose="02020603050405020304" pitchFamily="18" charset="0"/>
                <a:cs typeface="Times New Roman" panose="02020603050405020304" pitchFamily="18" charset="0"/>
              </a:rPr>
              <a:t>Точні дані про видатки необхідні, щоб розуміти скільки коштів потрібно для повноцінного функціонування вашого бізнесу.</a:t>
            </a:r>
          </a:p>
          <a:p>
            <a:pPr algn="just">
              <a:spcBef>
                <a:spcPts val="600"/>
              </a:spcBef>
            </a:pPr>
            <a:r>
              <a:rPr lang="uk-UA" sz="2000" b="1" u="sng" dirty="0" smtClean="0">
                <a:solidFill>
                  <a:srgbClr val="000000"/>
                </a:solidFill>
                <a:latin typeface="Times New Roman" panose="02020603050405020304" pitchFamily="18" charset="0"/>
                <a:cs typeface="Times New Roman" panose="02020603050405020304" pitchFamily="18" charset="0"/>
              </a:rPr>
              <a:t>9. Канали </a:t>
            </a:r>
            <a:r>
              <a:rPr lang="uk-UA" sz="2000" b="1" u="sng" dirty="0">
                <a:solidFill>
                  <a:srgbClr val="000000"/>
                </a:solidFill>
                <a:latin typeface="Times New Roman" panose="02020603050405020304" pitchFamily="18" charset="0"/>
                <a:cs typeface="Times New Roman" panose="02020603050405020304" pitchFamily="18" charset="0"/>
              </a:rPr>
              <a:t>прибутків. </a:t>
            </a:r>
            <a:r>
              <a:rPr lang="uk-UA" sz="2000" dirty="0">
                <a:solidFill>
                  <a:srgbClr val="000000"/>
                </a:solidFill>
                <a:latin typeface="Times New Roman" panose="02020603050405020304" pitchFamily="18" charset="0"/>
                <a:cs typeface="Times New Roman" panose="02020603050405020304" pitchFamily="18" charset="0"/>
              </a:rPr>
              <a:t>Сюди слід вписати орієнтовні обсяги доходів та джерела, з яких вони надходитимуть. Варто вказати як найкращий, так і найгірший прогноз. </a:t>
            </a:r>
          </a:p>
        </p:txBody>
      </p:sp>
      <p:sp>
        <p:nvSpPr>
          <p:cNvPr id="2" name="Прямоугольник 1"/>
          <p:cNvSpPr/>
          <p:nvPr/>
        </p:nvSpPr>
        <p:spPr>
          <a:xfrm>
            <a:off x="1178855" y="4896483"/>
            <a:ext cx="9184343"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b="1" dirty="0" smtClean="0">
                <a:solidFill>
                  <a:srgbClr val="000000"/>
                </a:solidFill>
                <a:latin typeface="NovaPoshta"/>
              </a:rPr>
              <a:t>Висновки</a:t>
            </a:r>
          </a:p>
          <a:p>
            <a:pPr algn="just"/>
            <a:r>
              <a:rPr lang="uk-UA" dirty="0" smtClean="0">
                <a:solidFill>
                  <a:srgbClr val="000000"/>
                </a:solidFill>
                <a:latin typeface="NovaPoshta"/>
              </a:rPr>
              <a:t>Ведення власного бізнесу вимагає не лише мрій, оптимізму та наполегливості, але й спокійного та виваженого ставлення. Системний підхід, який враховує ключові бізнес-фактори, допоможе знизити ризики, побачити перспективу, зрозуміти, як будувати вигідні ділові партнерства та «намалювати» портрет потенційних клієнтів. Це значно підвищує ймовірність успіху.</a:t>
            </a:r>
            <a:endParaRPr lang="uk-UA" b="0" i="0" dirty="0">
              <a:solidFill>
                <a:srgbClr val="000000"/>
              </a:solidFill>
              <a:effectLst/>
              <a:latin typeface="NovaPoshta"/>
            </a:endParaRPr>
          </a:p>
        </p:txBody>
      </p:sp>
    </p:spTree>
    <p:extLst>
      <p:ext uri="{BB962C8B-B14F-4D97-AF65-F5344CB8AC3E}">
        <p14:creationId xmlns:p14="http://schemas.microsoft.com/office/powerpoint/2010/main" val="228796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ыноска со стрелкой вправо 7"/>
          <p:cNvSpPr/>
          <p:nvPr/>
        </p:nvSpPr>
        <p:spPr>
          <a:xfrm>
            <a:off x="0" y="1648326"/>
            <a:ext cx="2574757" cy="4126832"/>
          </a:xfrm>
          <a:prstGeom prst="rightArrowCallout">
            <a:avLst>
              <a:gd name="adj1" fmla="val 13490"/>
              <a:gd name="adj2" fmla="val 23331"/>
              <a:gd name="adj3" fmla="val 19068"/>
              <a:gd name="adj4" fmla="val 7698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a:extLst>
              <a:ext uri="{FF2B5EF4-FFF2-40B4-BE49-F238E27FC236}">
                <a16:creationId xmlns="" xmlns:a16="http://schemas.microsoft.com/office/drawing/2014/main" id="{C227144E-1103-4DC3-89B8-B71EDED2D586}"/>
              </a:ext>
            </a:extLst>
          </p:cNvPr>
          <p:cNvSpPr>
            <a:spLocks noGrp="1"/>
          </p:cNvSpPr>
          <p:nvPr>
            <p:ph type="title"/>
          </p:nvPr>
        </p:nvSpPr>
        <p:spPr>
          <a:xfrm>
            <a:off x="460766" y="249588"/>
            <a:ext cx="8489804" cy="520434"/>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spcBef>
                <a:spcPts val="0"/>
              </a:spcBef>
            </a:pPr>
            <a:r>
              <a:rPr lang="en-US" sz="2000" b="1" i="1" dirty="0" smtClean="0">
                <a:solidFill>
                  <a:schemeClr val="tx1"/>
                </a:solidFill>
                <a:latin typeface="Times New Roman" pitchFamily="18" charset="0"/>
                <a:cs typeface="Times New Roman" pitchFamily="18" charset="0"/>
              </a:rPr>
              <a:t>ПОБУДОВА БІЗНЕС-МОДЕЛІ CANVAS (BUSINESS MODEL CANVAS)</a:t>
            </a:r>
            <a:endParaRPr lang="ru-RU" sz="2000" dirty="0">
              <a:solidFill>
                <a:prstClr val="black"/>
              </a:solidFill>
              <a:latin typeface="Times New Roman" pitchFamily="18" charset="0"/>
              <a:ea typeface="+mn-ea"/>
              <a:cs typeface="Times New Roman" pitchFamily="18" charset="0"/>
            </a:endParaRPr>
          </a:p>
        </p:txBody>
      </p:sp>
      <p:graphicFrame>
        <p:nvGraphicFramePr>
          <p:cNvPr id="5" name="Таблица 4"/>
          <p:cNvGraphicFramePr>
            <a:graphicFrameLocks noGrp="1"/>
          </p:cNvGraphicFramePr>
          <p:nvPr/>
        </p:nvGraphicFramePr>
        <p:xfrm>
          <a:off x="2334126" y="968541"/>
          <a:ext cx="9565105" cy="5486400"/>
        </p:xfrm>
        <a:graphic>
          <a:graphicData uri="http://schemas.openxmlformats.org/drawingml/2006/table">
            <a:tbl>
              <a:tblPr/>
              <a:tblGrid>
                <a:gridCol w="2057400"/>
                <a:gridCol w="2189747"/>
                <a:gridCol w="1183452"/>
                <a:gridCol w="573158"/>
                <a:gridCol w="1973179"/>
                <a:gridCol w="1588169"/>
              </a:tblGrid>
              <a:tr h="368617">
                <a:tc rowSpan="2">
                  <a:txBody>
                    <a:bodyPr/>
                    <a:lstStyle/>
                    <a:p>
                      <a:pPr algn="ctr" fontAlgn="auto">
                        <a:lnSpc>
                          <a:spcPts val="1800"/>
                        </a:lnSpc>
                        <a:spcAft>
                          <a:spcPts val="0"/>
                        </a:spcAft>
                      </a:pPr>
                      <a:r>
                        <a:rPr lang="uk-UA" sz="1400" b="1" dirty="0">
                          <a:latin typeface="Times New Roman"/>
                          <a:ea typeface="Calibri"/>
                          <a:cs typeface="Times New Roman"/>
                        </a:rPr>
                        <a:t>Ключові партнери / </a:t>
                      </a:r>
                      <a:r>
                        <a:rPr lang="uk-UA" sz="1400" b="1" dirty="0" err="1">
                          <a:latin typeface="Times New Roman"/>
                          <a:ea typeface="Calibri"/>
                          <a:cs typeface="Times New Roman"/>
                        </a:rPr>
                        <a:t>key</a:t>
                      </a:r>
                      <a:r>
                        <a:rPr lang="uk-UA" sz="1400" b="1" dirty="0">
                          <a:latin typeface="Times New Roman"/>
                          <a:ea typeface="Calibri"/>
                          <a:cs typeface="Times New Roman"/>
                        </a:rPr>
                        <a:t> </a:t>
                      </a:r>
                      <a:r>
                        <a:rPr lang="uk-UA" sz="1400" b="1" dirty="0" err="1">
                          <a:latin typeface="Times New Roman"/>
                          <a:ea typeface="Calibri"/>
                          <a:cs typeface="Times New Roman"/>
                        </a:rPr>
                        <a:t>partners</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Хто є ключовими</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партнерами?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Хто є ключовими постачальниками?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ресурси надходять від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партнерів?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основні дії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здійснюють партнери?</a:t>
                      </a:r>
                      <a:endParaRPr lang="ru-RU" sz="1400" dirty="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auto">
                        <a:lnSpc>
                          <a:spcPts val="1800"/>
                        </a:lnSpc>
                        <a:spcAft>
                          <a:spcPts val="0"/>
                        </a:spcAft>
                      </a:pPr>
                      <a:r>
                        <a:rPr lang="uk-UA" sz="1400" b="1">
                          <a:latin typeface="Times New Roman"/>
                          <a:ea typeface="Calibri"/>
                          <a:cs typeface="Times New Roman"/>
                        </a:rPr>
                        <a:t>Ключові види діяльності / </a:t>
                      </a:r>
                      <a:endParaRPr lang="ru-RU" sz="1400">
                        <a:latin typeface="Times New Roman"/>
                        <a:ea typeface="Times New Roman"/>
                        <a:cs typeface="Times New Roman"/>
                      </a:endParaRPr>
                    </a:p>
                    <a:p>
                      <a:pPr algn="ctr" fontAlgn="auto">
                        <a:lnSpc>
                          <a:spcPts val="1800"/>
                        </a:lnSpc>
                        <a:spcAft>
                          <a:spcPts val="0"/>
                        </a:spcAft>
                      </a:pPr>
                      <a:r>
                        <a:rPr lang="uk-UA" sz="1400" b="1">
                          <a:latin typeface="Times New Roman"/>
                          <a:ea typeface="Calibri"/>
                          <a:cs typeface="Times New Roman"/>
                        </a:rPr>
                        <a:t>key activities</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Яких дій потребують формування і підтримка: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ціннісної пропозиції (продукту)?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каналів поширення?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відносин із споживачами? </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rowSpan="2" gridSpan="2">
                  <a:txBody>
                    <a:bodyPr/>
                    <a:lstStyle/>
                    <a:p>
                      <a:pPr algn="ctr" fontAlgn="auto">
                        <a:lnSpc>
                          <a:spcPts val="1800"/>
                        </a:lnSpc>
                        <a:spcAft>
                          <a:spcPts val="0"/>
                        </a:spcAft>
                      </a:pPr>
                      <a:r>
                        <a:rPr lang="uk-UA" sz="1400" b="1" dirty="0">
                          <a:latin typeface="Times New Roman"/>
                          <a:ea typeface="Calibri"/>
                          <a:cs typeface="Times New Roman"/>
                        </a:rPr>
                        <a:t>Ціннісна </a:t>
                      </a:r>
                      <a:endParaRPr lang="ru-RU" sz="1400" dirty="0">
                        <a:latin typeface="Times New Roman"/>
                        <a:ea typeface="Times New Roman"/>
                        <a:cs typeface="Times New Roman"/>
                      </a:endParaRPr>
                    </a:p>
                    <a:p>
                      <a:pPr algn="ctr" fontAlgn="auto">
                        <a:lnSpc>
                          <a:spcPts val="1800"/>
                        </a:lnSpc>
                        <a:spcAft>
                          <a:spcPts val="0"/>
                        </a:spcAft>
                      </a:pPr>
                      <a:r>
                        <a:rPr lang="uk-UA" sz="1400" b="1" dirty="0">
                          <a:latin typeface="Times New Roman"/>
                          <a:ea typeface="Calibri"/>
                          <a:cs typeface="Times New Roman"/>
                        </a:rPr>
                        <a:t>пропозиція / </a:t>
                      </a:r>
                      <a:r>
                        <a:rPr lang="uk-UA" sz="1400" b="1" dirty="0" err="1">
                          <a:latin typeface="Times New Roman"/>
                          <a:ea typeface="Calibri"/>
                          <a:cs typeface="Times New Roman"/>
                        </a:rPr>
                        <a:t>value</a:t>
                      </a:r>
                      <a:r>
                        <a:rPr lang="uk-UA" sz="1400" b="1" dirty="0">
                          <a:latin typeface="Times New Roman"/>
                          <a:ea typeface="Calibri"/>
                          <a:cs typeface="Times New Roman"/>
                        </a:rPr>
                        <a:t> </a:t>
                      </a:r>
                      <a:r>
                        <a:rPr lang="uk-UA" sz="1400" b="1" dirty="0" err="1">
                          <a:latin typeface="Times New Roman"/>
                          <a:ea typeface="Calibri"/>
                          <a:cs typeface="Times New Roman"/>
                        </a:rPr>
                        <a:t>proposition</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Яка цінність пропонується споживачам?</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потреби споживачів задовольняються?</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a:t>
                      </a:r>
                      <a:r>
                        <a:rPr lang="uk-UA" sz="1400" dirty="0" smtClean="0">
                          <a:latin typeface="Times New Roman"/>
                          <a:ea typeface="Calibri"/>
                          <a:cs typeface="Times New Roman"/>
                        </a:rPr>
                        <a:t>проблеми </a:t>
                      </a:r>
                      <a:r>
                        <a:rPr lang="uk-UA" sz="1400" dirty="0">
                          <a:latin typeface="Times New Roman"/>
                          <a:ea typeface="Calibri"/>
                          <a:cs typeface="Times New Roman"/>
                        </a:rPr>
                        <a:t>допомагає </a:t>
                      </a:r>
                      <a:r>
                        <a:rPr lang="uk-UA" sz="1400" dirty="0" smtClean="0">
                          <a:latin typeface="Times New Roman"/>
                          <a:ea typeface="Calibri"/>
                          <a:cs typeface="Times New Roman"/>
                        </a:rPr>
                        <a:t>вирішувати </a:t>
                      </a:r>
                      <a:r>
                        <a:rPr lang="uk-UA" sz="1400" dirty="0">
                          <a:latin typeface="Times New Roman"/>
                          <a:ea typeface="Calibri"/>
                          <a:cs typeface="Times New Roman"/>
                        </a:rPr>
                        <a:t>продукт?</a:t>
                      </a:r>
                      <a:endParaRPr lang="ru-RU" sz="1400" dirty="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rowSpan="2" hMerge="1">
                  <a:txBody>
                    <a:bodyPr/>
                    <a:lstStyle/>
                    <a:p>
                      <a:endParaRPr lang="ru-RU"/>
                    </a:p>
                  </a:txBody>
                  <a:tcPr/>
                </a:tc>
                <a:tc>
                  <a:txBody>
                    <a:bodyPr/>
                    <a:lstStyle/>
                    <a:p>
                      <a:pPr algn="ctr" fontAlgn="auto">
                        <a:lnSpc>
                          <a:spcPts val="1800"/>
                        </a:lnSpc>
                        <a:spcAft>
                          <a:spcPts val="0"/>
                        </a:spcAft>
                      </a:pPr>
                      <a:r>
                        <a:rPr lang="uk-UA" sz="1400" b="1">
                          <a:latin typeface="Times New Roman"/>
                          <a:ea typeface="Calibri"/>
                          <a:cs typeface="Times New Roman"/>
                        </a:rPr>
                        <a:t>Відносини із споживачами / customer relationships</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Встановлення яких відносин очікує споживач?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Які відносини зі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споживачами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встановлені? </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auto">
                        <a:lnSpc>
                          <a:spcPts val="1800"/>
                        </a:lnSpc>
                        <a:spcAft>
                          <a:spcPts val="0"/>
                        </a:spcAft>
                      </a:pPr>
                      <a:r>
                        <a:rPr lang="uk-UA" sz="1400" b="1">
                          <a:latin typeface="Times New Roman"/>
                          <a:ea typeface="Calibri"/>
                          <a:cs typeface="Times New Roman"/>
                        </a:rPr>
                        <a:t>Сегменти споживачів / customer segments</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Для кого створюється цінність (продукт)?</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Хто є найважливішими споживачами?</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r>
              <a:tr h="2219826">
                <a:tc vMerge="1">
                  <a:txBody>
                    <a:bodyPr/>
                    <a:lstStyle/>
                    <a:p>
                      <a:endParaRPr lang="ru-RU"/>
                    </a:p>
                  </a:txBody>
                  <a:tcPr/>
                </a:tc>
                <a:tc>
                  <a:txBody>
                    <a:bodyPr/>
                    <a:lstStyle/>
                    <a:p>
                      <a:pPr algn="ctr" fontAlgn="auto">
                        <a:lnSpc>
                          <a:spcPts val="1800"/>
                        </a:lnSpc>
                        <a:spcAft>
                          <a:spcPts val="0"/>
                        </a:spcAft>
                      </a:pPr>
                      <a:r>
                        <a:rPr lang="uk-UA" sz="1400" b="1">
                          <a:latin typeface="Times New Roman"/>
                          <a:ea typeface="Calibri"/>
                          <a:cs typeface="Times New Roman"/>
                        </a:rPr>
                        <a:t>Ключові ресурси / </a:t>
                      </a:r>
                      <a:r>
                        <a:rPr lang="en-US" sz="1400" b="1">
                          <a:latin typeface="Times New Roman"/>
                          <a:ea typeface="Calibri"/>
                          <a:cs typeface="Times New Roman"/>
                        </a:rPr>
                        <a:t>key resources</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Яких ресурсів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потребують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формування і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підтримка: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ціннісної пропозиції (продукту)?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каналів поширення?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відносин із споживачами?</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gridSpan="2" vMerge="1">
                  <a:txBody>
                    <a:bodyPr/>
                    <a:lstStyle/>
                    <a:p>
                      <a:endParaRPr lang="ru-RU"/>
                    </a:p>
                  </a:txBody>
                  <a:tcPr/>
                </a:tc>
                <a:tc hMerge="1" vMerge="1">
                  <a:txBody>
                    <a:bodyPr/>
                    <a:lstStyle/>
                    <a:p>
                      <a:endParaRPr lang="ru-RU"/>
                    </a:p>
                  </a:txBody>
                  <a:tcPr/>
                </a:tc>
                <a:tc>
                  <a:txBody>
                    <a:bodyPr/>
                    <a:lstStyle/>
                    <a:p>
                      <a:pPr algn="ctr" fontAlgn="auto">
                        <a:lnSpc>
                          <a:spcPts val="1800"/>
                        </a:lnSpc>
                        <a:spcAft>
                          <a:spcPts val="0"/>
                        </a:spcAft>
                      </a:pPr>
                      <a:r>
                        <a:rPr lang="uk-UA" sz="1400" b="1" dirty="0">
                          <a:latin typeface="Times New Roman"/>
                          <a:ea typeface="Calibri"/>
                          <a:cs typeface="Times New Roman"/>
                        </a:rPr>
                        <a:t>Канали збуту / </a:t>
                      </a:r>
                      <a:r>
                        <a:rPr lang="uk-UA" sz="1400" b="1" dirty="0" err="1">
                          <a:latin typeface="Times New Roman"/>
                          <a:ea typeface="Calibri"/>
                          <a:cs typeface="Times New Roman"/>
                        </a:rPr>
                        <a:t>channels</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Через які канали продукт надходить до</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споживача?</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Наскільки ці канали інтегровані?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з них найбільш економічно ефективні? </a:t>
                      </a:r>
                      <a:endParaRPr lang="ru-RU" sz="1400" dirty="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r>
              <a:tr h="184308">
                <a:tc gridSpan="3">
                  <a:txBody>
                    <a:bodyPr/>
                    <a:lstStyle/>
                    <a:p>
                      <a:pPr algn="just" fontAlgn="auto">
                        <a:lnSpc>
                          <a:spcPts val="1800"/>
                        </a:lnSpc>
                        <a:spcAft>
                          <a:spcPts val="0"/>
                        </a:spcAft>
                      </a:pPr>
                      <a:r>
                        <a:rPr lang="uk-UA" sz="1400" b="1">
                          <a:latin typeface="Times New Roman"/>
                          <a:ea typeface="Calibri"/>
                          <a:cs typeface="Times New Roman"/>
                        </a:rPr>
                        <a:t>Структура витрат / сost structure</a:t>
                      </a:r>
                      <a:endParaRPr lang="ru-RU" sz="1400">
                        <a:latin typeface="Times New Roman"/>
                        <a:ea typeface="Times New Roman"/>
                        <a:cs typeface="Times New Roman"/>
                      </a:endParaRPr>
                    </a:p>
                    <a:p>
                      <a:pPr algn="l" fontAlgn="auto">
                        <a:lnSpc>
                          <a:spcPts val="1800"/>
                        </a:lnSpc>
                        <a:spcAft>
                          <a:spcPts val="0"/>
                        </a:spcAft>
                      </a:pPr>
                      <a:r>
                        <a:rPr lang="uk-UA" sz="1400">
                          <a:latin typeface="Times New Roman"/>
                          <a:ea typeface="Calibri"/>
                          <a:cs typeface="Times New Roman"/>
                        </a:rPr>
                        <a:t>Якими є найважливіші витрати в моделі?</a:t>
                      </a:r>
                      <a:endParaRPr lang="ru-RU" sz="1400">
                        <a:latin typeface="Times New Roman"/>
                        <a:ea typeface="Times New Roman"/>
                        <a:cs typeface="Times New Roman"/>
                      </a:endParaRPr>
                    </a:p>
                    <a:p>
                      <a:pPr algn="l" fontAlgn="auto">
                        <a:lnSpc>
                          <a:spcPts val="1800"/>
                        </a:lnSpc>
                        <a:spcAft>
                          <a:spcPts val="0"/>
                        </a:spcAft>
                      </a:pPr>
                      <a:r>
                        <a:rPr lang="uk-UA" sz="1400">
                          <a:latin typeface="Times New Roman"/>
                          <a:ea typeface="Calibri"/>
                          <a:cs typeface="Times New Roman"/>
                        </a:rPr>
                        <a:t>Які ключові ресурси найдорожчі?  </a:t>
                      </a:r>
                      <a:endParaRPr lang="ru-RU" sz="1400">
                        <a:latin typeface="Times New Roman"/>
                        <a:ea typeface="Times New Roman"/>
                        <a:cs typeface="Times New Roman"/>
                      </a:endParaRPr>
                    </a:p>
                    <a:p>
                      <a:pPr algn="l" fontAlgn="auto">
                        <a:lnSpc>
                          <a:spcPts val="1800"/>
                        </a:lnSpc>
                        <a:spcAft>
                          <a:spcPts val="0"/>
                        </a:spcAft>
                      </a:pPr>
                      <a:r>
                        <a:rPr lang="uk-UA" sz="1400">
                          <a:latin typeface="Times New Roman"/>
                          <a:ea typeface="Calibri"/>
                          <a:cs typeface="Times New Roman"/>
                        </a:rPr>
                        <a:t>Яка ключова діяльність коштує найдорожче?</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algn="just" fontAlgn="auto">
                        <a:lnSpc>
                          <a:spcPts val="1800"/>
                        </a:lnSpc>
                        <a:spcAft>
                          <a:spcPts val="0"/>
                        </a:spcAft>
                      </a:pPr>
                      <a:r>
                        <a:rPr lang="uk-UA" sz="1400" b="1" dirty="0">
                          <a:latin typeface="Times New Roman"/>
                          <a:ea typeface="Calibri"/>
                          <a:cs typeface="Times New Roman"/>
                        </a:rPr>
                        <a:t>Джерела доходів / </a:t>
                      </a:r>
                      <a:r>
                        <a:rPr lang="uk-UA" sz="1400" b="1" dirty="0" err="1">
                          <a:latin typeface="Times New Roman"/>
                          <a:ea typeface="Calibri"/>
                          <a:cs typeface="Times New Roman"/>
                        </a:rPr>
                        <a:t>revenue</a:t>
                      </a:r>
                      <a:r>
                        <a:rPr lang="uk-UA" sz="1400" b="1" dirty="0">
                          <a:latin typeface="Times New Roman"/>
                          <a:ea typeface="Calibri"/>
                          <a:cs typeface="Times New Roman"/>
                        </a:rPr>
                        <a:t> </a:t>
                      </a:r>
                      <a:r>
                        <a:rPr lang="uk-UA" sz="1400" b="1" dirty="0" err="1">
                          <a:latin typeface="Times New Roman"/>
                          <a:ea typeface="Calibri"/>
                          <a:cs typeface="Times New Roman"/>
                        </a:rPr>
                        <a:t>streams</a:t>
                      </a:r>
                      <a:endParaRPr lang="ru-RU" sz="1400" dirty="0">
                        <a:latin typeface="Times New Roman"/>
                        <a:ea typeface="Times New Roman"/>
                        <a:cs typeface="Times New Roman"/>
                      </a:endParaRPr>
                    </a:p>
                    <a:p>
                      <a:pPr algn="l" fontAlgn="auto">
                        <a:lnSpc>
                          <a:spcPts val="1800"/>
                        </a:lnSpc>
                        <a:spcAft>
                          <a:spcPts val="0"/>
                        </a:spcAft>
                      </a:pPr>
                      <a:r>
                        <a:rPr lang="uk-UA" sz="1400" dirty="0">
                          <a:latin typeface="Times New Roman"/>
                          <a:ea typeface="Calibri"/>
                          <a:cs typeface="Times New Roman"/>
                        </a:rPr>
                        <a:t>За що споживачі готові платити? </a:t>
                      </a:r>
                      <a:endParaRPr lang="ru-RU" sz="1400" dirty="0">
                        <a:latin typeface="Times New Roman"/>
                        <a:ea typeface="Times New Roman"/>
                        <a:cs typeface="Times New Roman"/>
                      </a:endParaRPr>
                    </a:p>
                    <a:p>
                      <a:pPr algn="l" fontAlgn="auto">
                        <a:lnSpc>
                          <a:spcPts val="1800"/>
                        </a:lnSpc>
                        <a:spcAft>
                          <a:spcPts val="0"/>
                        </a:spcAft>
                      </a:pPr>
                      <a:r>
                        <a:rPr lang="uk-UA" sz="1400" dirty="0">
                          <a:latin typeface="Times New Roman"/>
                          <a:ea typeface="Calibri"/>
                          <a:cs typeface="Times New Roman"/>
                        </a:rPr>
                        <a:t>За що вони фактично платять? </a:t>
                      </a:r>
                      <a:endParaRPr lang="ru-RU" sz="1400" dirty="0">
                        <a:latin typeface="Times New Roman"/>
                        <a:ea typeface="Times New Roman"/>
                        <a:cs typeface="Times New Roman"/>
                      </a:endParaRPr>
                    </a:p>
                    <a:p>
                      <a:pPr algn="l" fontAlgn="auto">
                        <a:lnSpc>
                          <a:spcPts val="1800"/>
                        </a:lnSpc>
                        <a:spcAft>
                          <a:spcPts val="0"/>
                        </a:spcAft>
                      </a:pPr>
                      <a:r>
                        <a:rPr lang="uk-UA" sz="1400" dirty="0">
                          <a:latin typeface="Times New Roman"/>
                          <a:ea typeface="Calibri"/>
                          <a:cs typeface="Times New Roman"/>
                        </a:rPr>
                        <a:t>Який вклад кожного грошового потоку в загальний дохід? </a:t>
                      </a:r>
                      <a:endParaRPr lang="ru-RU" sz="1400" dirty="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r>
            </a:tbl>
          </a:graphicData>
        </a:graphic>
      </p:graphicFrame>
      <p:sp>
        <p:nvSpPr>
          <p:cNvPr id="6" name="Прямоугольник 5"/>
          <p:cNvSpPr/>
          <p:nvPr/>
        </p:nvSpPr>
        <p:spPr>
          <a:xfrm>
            <a:off x="5373806" y="6488668"/>
            <a:ext cx="4317657" cy="369332"/>
          </a:xfrm>
          <a:prstGeom prst="rect">
            <a:avLst/>
          </a:prstGeom>
        </p:spPr>
        <p:txBody>
          <a:bodyPr wrap="none">
            <a:spAutoFit/>
          </a:bodyPr>
          <a:lstStyle/>
          <a:p>
            <a:r>
              <a:rPr lang="uk-UA" dirty="0" smtClean="0">
                <a:latin typeface="Times New Roman" pitchFamily="18" charset="0"/>
                <a:cs typeface="Times New Roman" pitchFamily="18" charset="0"/>
              </a:rPr>
              <a:t>Рис. 1. «CANVA» (шаблон) бізнес-моделі </a:t>
            </a:r>
            <a:endParaRPr lang="ru-RU" dirty="0">
              <a:latin typeface="Times New Roman" pitchFamily="18" charset="0"/>
              <a:cs typeface="Times New Roman" pitchFamily="18" charset="0"/>
            </a:endParaRPr>
          </a:p>
        </p:txBody>
      </p:sp>
      <p:sp>
        <p:nvSpPr>
          <p:cNvPr id="11265" name="Rectangle 1"/>
          <p:cNvSpPr>
            <a:spLocks noChangeArrowheads="1"/>
          </p:cNvSpPr>
          <p:nvPr/>
        </p:nvSpPr>
        <p:spPr bwMode="auto">
          <a:xfrm>
            <a:off x="0" y="1672390"/>
            <a:ext cx="1973179"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Бізнес-модель </a:t>
            </a:r>
            <a:r>
              <a:rPr kumimoji="0" lang="uk-UA"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Canvas</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це чудовий інструмент, який дозволяє зробити опис бізнесу на одній сторінці та виявити слабкі місця або точки росту.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Інструментом візуалізації логіки побудови бізнес-моделі є так звана «канва» (шаблон) бізнес-моделі (рис. 1).</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356810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
        <p:nvSpPr>
          <p:cNvPr id="3" name="Прямоугольник 2"/>
          <p:cNvSpPr/>
          <p:nvPr/>
        </p:nvSpPr>
        <p:spPr>
          <a:xfrm>
            <a:off x="145427" y="1972097"/>
            <a:ext cx="9279466" cy="1477328"/>
          </a:xfrm>
          <a:prstGeom prst="rect">
            <a:avLst/>
          </a:prstGeom>
        </p:spPr>
        <p:txBody>
          <a:bodyPr wrap="square">
            <a:spAutoFit/>
          </a:bodyPr>
          <a:lstStyle/>
          <a:p>
            <a:pPr marL="285750" indent="-285750" algn="just">
              <a:buFont typeface="Arial" panose="020B0604020202020204" pitchFamily="34" charset="0"/>
              <a:buChar char="•"/>
            </a:pPr>
            <a:r>
              <a:rPr lang="uk-UA" dirty="0">
                <a:latin typeface="Times New Roman" panose="02020603050405020304" pitchFamily="18" charset="0"/>
                <a:ea typeface="Calibri" panose="020F0502020204030204" pitchFamily="34" charset="0"/>
              </a:rPr>
              <a:t>Відповідно до ст. 90 ЦК України юридична особа, яка є суб'єктом підприємництва, може мати комерційне (фірмове) найменування. У статті 489 ЦК України зазначається, що правова охорона надається комерційному (фірмовому) найменуванню, якщо воно дає можливість </a:t>
            </a:r>
            <a:r>
              <a:rPr lang="uk-UA" b="1" dirty="0">
                <a:latin typeface="Times New Roman" panose="02020603050405020304" pitchFamily="18" charset="0"/>
                <a:ea typeface="Calibri" panose="020F0502020204030204" pitchFamily="34" charset="0"/>
              </a:rPr>
              <a:t>вирізнити</a:t>
            </a:r>
            <a:r>
              <a:rPr lang="uk-UA" dirty="0">
                <a:latin typeface="Times New Roman" panose="02020603050405020304" pitchFamily="18" charset="0"/>
                <a:ea typeface="Calibri" panose="020F0502020204030204" pitchFamily="34" charset="0"/>
              </a:rPr>
              <a:t> одну особу з-поміж інших та не вводить в оману споживачів щодо справжньої її діяльності. </a:t>
            </a:r>
            <a:endParaRPr lang="ru-RU" dirty="0"/>
          </a:p>
        </p:txBody>
      </p:sp>
      <p:sp>
        <p:nvSpPr>
          <p:cNvPr id="4" name="Прямоугольник 3"/>
          <p:cNvSpPr/>
          <p:nvPr/>
        </p:nvSpPr>
        <p:spPr>
          <a:xfrm>
            <a:off x="364066" y="3536509"/>
            <a:ext cx="912706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b="1" dirty="0">
                <a:latin typeface="Times New Roman" panose="02020603050405020304" pitchFamily="18" charset="0"/>
                <a:ea typeface="Calibri" panose="020F0502020204030204" pitchFamily="34" charset="0"/>
              </a:rPr>
              <a:t>Комерційне (фірмове) найменування – </a:t>
            </a:r>
            <a:r>
              <a:rPr lang="uk-UA" dirty="0">
                <a:latin typeface="Times New Roman" panose="02020603050405020304" pitchFamily="18" charset="0"/>
                <a:ea typeface="Calibri" panose="020F0502020204030204" pitchFamily="34" charset="0"/>
              </a:rPr>
              <a:t>найменування суб’єкта господарської діяльності, що дає змогу відрізнити одного суб’єкта від іншого і не вводить в оману споживачів щодо його діяльності.</a:t>
            </a:r>
            <a:endParaRPr lang="ru-RU" dirty="0"/>
          </a:p>
        </p:txBody>
      </p:sp>
      <p:sp>
        <p:nvSpPr>
          <p:cNvPr id="6" name="Прямоугольник 5"/>
          <p:cNvSpPr/>
          <p:nvPr/>
        </p:nvSpPr>
        <p:spPr>
          <a:xfrm>
            <a:off x="364066" y="4816055"/>
            <a:ext cx="9127066"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sz="2000" dirty="0">
                <a:latin typeface="Times New Roman" panose="02020603050405020304" pitchFamily="18" charset="0"/>
                <a:ea typeface="Calibri" panose="020F0502020204030204" pitchFamily="34" charset="0"/>
              </a:rPr>
              <a:t>Комерційне найменування має правдиво відображати правове становище суб'єкта підприємницької діяльності: воно має містити справжнє зазначення організаційно-правової форми юридичної особи (товариство з обмеженою відповідальністю, акціонерне товариство тощо), </a:t>
            </a:r>
            <a:r>
              <a:rPr lang="uk-UA" sz="2000" dirty="0" smtClean="0">
                <a:latin typeface="Times New Roman" panose="02020603050405020304" pitchFamily="18" charset="0"/>
                <a:ea typeface="Calibri" panose="020F0502020204030204" pitchFamily="34" charset="0"/>
              </a:rPr>
              <a:t>виду </a:t>
            </a:r>
            <a:r>
              <a:rPr lang="uk-UA" sz="2000" dirty="0">
                <a:latin typeface="Times New Roman" panose="02020603050405020304" pitchFamily="18" charset="0"/>
                <a:ea typeface="Calibri" panose="020F0502020204030204" pitchFamily="34" charset="0"/>
              </a:rPr>
              <a:t>діяльності, особи власника (наприклад, ЗАТ «Ранок», </a:t>
            </a:r>
            <a:r>
              <a:rPr lang="uk-UA" sz="2000" dirty="0" err="1">
                <a:latin typeface="Times New Roman" panose="02020603050405020304" pitchFamily="18" charset="0"/>
                <a:ea typeface="Calibri" panose="020F0502020204030204" pitchFamily="34" charset="0"/>
              </a:rPr>
              <a:t>Coca-Cola</a:t>
            </a:r>
            <a:r>
              <a:rPr lang="uk-UA" sz="2000" dirty="0">
                <a:latin typeface="Times New Roman" panose="02020603050405020304" pitchFamily="18" charset="0"/>
                <a:ea typeface="Calibri" panose="020F0502020204030204" pitchFamily="34" charset="0"/>
              </a:rPr>
              <a:t> </a:t>
            </a:r>
            <a:r>
              <a:rPr lang="uk-UA" sz="2000" dirty="0" err="1">
                <a:latin typeface="Times New Roman" panose="02020603050405020304" pitchFamily="18" charset="0"/>
                <a:ea typeface="Calibri" panose="020F0502020204030204" pitchFamily="34" charset="0"/>
              </a:rPr>
              <a:t>company</a:t>
            </a:r>
            <a:r>
              <a:rPr lang="uk-UA" sz="2000" dirty="0">
                <a:latin typeface="Times New Roman" panose="02020603050405020304" pitchFamily="18" charset="0"/>
                <a:ea typeface="Calibri" panose="020F0502020204030204" pitchFamily="34" charset="0"/>
              </a:rPr>
              <a:t>, </a:t>
            </a:r>
            <a:r>
              <a:rPr lang="uk-UA" sz="2000" dirty="0" err="1">
                <a:latin typeface="Times New Roman" panose="02020603050405020304" pitchFamily="18" charset="0"/>
                <a:ea typeface="Calibri" panose="020F0502020204030204" pitchFamily="34" charset="0"/>
              </a:rPr>
              <a:t>Apple.Inc</a:t>
            </a:r>
            <a:r>
              <a:rPr lang="uk-UA" sz="2000" dirty="0">
                <a:latin typeface="Times New Roman" panose="02020603050405020304" pitchFamily="18" charset="0"/>
                <a:ea typeface="Calibri" panose="020F0502020204030204" pitchFamily="34" charset="0"/>
              </a:rPr>
              <a:t>).</a:t>
            </a:r>
            <a:endParaRPr lang="ru-RU" sz="2000" dirty="0"/>
          </a:p>
        </p:txBody>
      </p:sp>
      <p:sp>
        <p:nvSpPr>
          <p:cNvPr id="8" name="TextBox 7">
            <a:extLst>
              <a:ext uri="{FF2B5EF4-FFF2-40B4-BE49-F238E27FC236}">
                <a16:creationId xmlns:a16="http://schemas.microsoft.com/office/drawing/2014/main" xmlns="" id="{1220E2F5-3D0D-44DE-A351-5A6F55E05008}"/>
              </a:ext>
            </a:extLst>
          </p:cNvPr>
          <p:cNvSpPr txBox="1"/>
          <p:nvPr/>
        </p:nvSpPr>
        <p:spPr>
          <a:xfrm>
            <a:off x="145427" y="667195"/>
            <a:ext cx="956434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Маючи </a:t>
            </a:r>
            <a:r>
              <a:rPr lang="uk-UA" dirty="0">
                <a:latin typeface="Times New Roman" panose="02020603050405020304" pitchFamily="18" charset="0"/>
                <a:cs typeface="Times New Roman" panose="02020603050405020304" pitchFamily="18" charset="0"/>
              </a:rPr>
              <a:t>гарну бізнес-ідею та необхідну суму коштів для її реалізації варто спробувати втілити мрію у життя, запустити власну справу. Для цього потрібно пройти процес реєстрації, якби отримати свідоцтво про народження власної справи. Та для законної реєстрації бізнесу він повинен мати назву</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532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7865" y="1059336"/>
            <a:ext cx="9084733" cy="1477328"/>
          </a:xfrm>
          <a:prstGeom prst="rect">
            <a:avLst/>
          </a:prstGeom>
        </p:spPr>
        <p:txBody>
          <a:bodyPr wrap="square">
            <a:spAutoFit/>
          </a:bodyPr>
          <a:lstStyle/>
          <a:p>
            <a:pPr marL="285750" indent="-285750" algn="just">
              <a:buFont typeface="Arial" panose="020B0604020202020204" pitchFamily="34" charset="0"/>
              <a:buChar char="•"/>
            </a:pPr>
            <a:r>
              <a:rPr lang="uk-UA" dirty="0">
                <a:latin typeface="Times New Roman" panose="02020603050405020304" pitchFamily="18" charset="0"/>
                <a:ea typeface="Calibri" panose="020F0502020204030204" pitchFamily="34" charset="0"/>
              </a:rPr>
              <a:t>Законодавство не допускає використання тотожних комерційних найменувань різними суб'єктами підприємницької діяльності. </a:t>
            </a:r>
            <a:endParaRPr lang="uk-UA" dirty="0" smtClean="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uk-UA" dirty="0" smtClean="0">
                <a:latin typeface="Times New Roman" panose="02020603050405020304" pitchFamily="18" charset="0"/>
                <a:ea typeface="Calibri" panose="020F0502020204030204" pitchFamily="34" charset="0"/>
              </a:rPr>
              <a:t>Однак</a:t>
            </a:r>
            <a:r>
              <a:rPr lang="uk-UA" dirty="0">
                <a:latin typeface="Times New Roman" panose="02020603050405020304" pitchFamily="18" charset="0"/>
                <a:ea typeface="Calibri" panose="020F0502020204030204" pitchFamily="34" charset="0"/>
              </a:rPr>
              <a:t>, якщо юридичні особи мають різну організаційно-правову форму, відображену в комерційному найменуванні, та діють у зовсім різних сферах, вони можуть виступати в цивільному обороті під аналогічним комерційним найменуванням.</a:t>
            </a:r>
            <a:endParaRPr lang="ru-RU" dirty="0"/>
          </a:p>
        </p:txBody>
      </p:sp>
      <p:sp>
        <p:nvSpPr>
          <p:cNvPr id="2" name="Прямоугольник 1"/>
          <p:cNvSpPr/>
          <p:nvPr/>
        </p:nvSpPr>
        <p:spPr>
          <a:xfrm>
            <a:off x="1179627" y="3008022"/>
            <a:ext cx="686531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uk-UA" i="1" u="sng" dirty="0">
                <a:latin typeface="Times New Roman" panose="02020603050405020304" pitchFamily="18" charset="0"/>
                <a:ea typeface="Calibri" panose="020F0502020204030204" pitchFamily="34" charset="0"/>
              </a:rPr>
              <a:t>Власниками прав на комерційні найменування</a:t>
            </a:r>
            <a:r>
              <a:rPr lang="uk-UA" dirty="0">
                <a:latin typeface="Times New Roman" panose="02020603050405020304" pitchFamily="18" charset="0"/>
                <a:ea typeface="Calibri" panose="020F0502020204030204" pitchFamily="34" charset="0"/>
              </a:rPr>
              <a:t> можуть бути </a:t>
            </a:r>
            <a:r>
              <a:rPr lang="uk-UA" b="1" dirty="0">
                <a:latin typeface="Times New Roman" panose="02020603050405020304" pitchFamily="18" charset="0"/>
                <a:ea typeface="Calibri" panose="020F0502020204030204" pitchFamily="34" charset="0"/>
              </a:rPr>
              <a:t>лише юридичні особи</a:t>
            </a:r>
            <a:r>
              <a:rPr lang="uk-UA" dirty="0">
                <a:latin typeface="Times New Roman" panose="02020603050405020304" pitchFamily="18" charset="0"/>
                <a:ea typeface="Calibri" panose="020F0502020204030204" pitchFamily="34" charset="0"/>
              </a:rPr>
              <a:t> – суб'єкти підприємницької діяльності.</a:t>
            </a:r>
            <a:endParaRPr lang="ru-RU" dirty="0"/>
          </a:p>
        </p:txBody>
      </p:sp>
      <p:sp>
        <p:nvSpPr>
          <p:cNvPr id="6" name="Прямоугольник 5"/>
          <p:cNvSpPr/>
          <p:nvPr/>
        </p:nvSpPr>
        <p:spPr>
          <a:xfrm>
            <a:off x="446022" y="4443214"/>
            <a:ext cx="8926576" cy="1685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Організація може бути власником прав лише на одне фірмове найменування. Юридична особа, яка є власником прав на комерційне найменування, має право: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використовувати його;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перешкоджати, забороняти будь-яким іншим особам неправомірно використовувати своє комерційне найменування.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72455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37BE331-5F66-4495-9010-F43EF78A52E3}"/>
              </a:ext>
            </a:extLst>
          </p:cNvPr>
          <p:cNvSpPr txBox="1"/>
          <p:nvPr/>
        </p:nvSpPr>
        <p:spPr>
          <a:xfrm>
            <a:off x="379848" y="803582"/>
            <a:ext cx="9006200" cy="5078313"/>
          </a:xfrm>
          <a:prstGeom prst="rect">
            <a:avLst/>
          </a:prstGeom>
          <a:noFill/>
        </p:spPr>
        <p:txBody>
          <a:bodyPr wrap="square">
            <a:spAutoFit/>
          </a:bodyPr>
          <a:lstStyle/>
          <a:p>
            <a:pPr algn="just"/>
            <a:r>
              <a:rPr lang="uk-UA" dirty="0">
                <a:latin typeface="Times New Roman" panose="02020603050405020304" pitchFamily="18" charset="0"/>
                <a:cs typeface="Times New Roman" panose="02020603050405020304" pitchFamily="18" charset="0"/>
              </a:rPr>
              <a:t>В Україні існують діють нормативні вимоги щодо найменування підприємств:</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найменуванні юридичної особи зазначаються її організаційно-правова форма крім органів державної влади, органів місцевого самоврядування) та назва. </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найменування юридичної особи викладається державною мовою;</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не може бути тотожним найменуванню іншої юридичної особи. </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у найменуванні юридичної особи приватного права забороняється використання найменувань органів державної влади, місцевого самоврядування та історичних державних найменувань. </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у назві юридичної особи не може бути використане слово «національний» у всіх відмінках, крім закладів (установ), які набувають статусу національного закладу (установи). </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найменування відокремленого підрозділу повинно містити слова «відокремлений підрозділ» («філія», «представництво» тощо) та вказувати на належність до юридичної особи, яка створила зазначений відокремлений підрозділ</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юридична особа, крім повного найменування (не більше ніж 182 символи), може мати скорочене найменування (не більше ніж 38 символів). </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назва юридичної особи береться у лапки та зазначається безпосередньо після організаційно-правової форми суб’єкта господарювання.</a:t>
            </a:r>
          </a:p>
        </p:txBody>
      </p:sp>
      <p:sp>
        <p:nvSpPr>
          <p:cNvPr id="6" name="Прямоугольник 5"/>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385357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D4C82CA-87E3-4B39-A7D0-D61D513E70C1}"/>
              </a:ext>
            </a:extLst>
          </p:cNvPr>
          <p:cNvSpPr txBox="1"/>
          <p:nvPr/>
        </p:nvSpPr>
        <p:spPr>
          <a:xfrm>
            <a:off x="2329727" y="727427"/>
            <a:ext cx="6177778"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dirty="0">
                <a:latin typeface="Times New Roman" panose="02020603050405020304" pitchFamily="18" charset="0"/>
                <a:cs typeface="Times New Roman" panose="02020603050405020304" pitchFamily="18" charset="0"/>
              </a:rPr>
              <a:t>Назва повинна:</a:t>
            </a:r>
          </a:p>
          <a:p>
            <a:pPr marL="285750" indent="-285750">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визначати товар чи послугу, які будуть вироблятися;</a:t>
            </a:r>
          </a:p>
          <a:p>
            <a:pPr marL="285750" indent="-285750">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звучати сучасно;</a:t>
            </a:r>
          </a:p>
          <a:p>
            <a:pPr marL="285750" indent="-285750">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створювати позитивний імідж;</a:t>
            </a:r>
          </a:p>
          <a:p>
            <a:pPr marL="285750" indent="-285750">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легко вимовлятися і запам’ятовуватися;</a:t>
            </a:r>
          </a:p>
          <a:p>
            <a:pPr marL="285750" indent="-285750">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не повторювати назву інших підприємств.</a:t>
            </a:r>
          </a:p>
        </p:txBody>
      </p:sp>
      <p:sp>
        <p:nvSpPr>
          <p:cNvPr id="7" name="Прямоугольник 6"/>
          <p:cNvSpPr/>
          <p:nvPr/>
        </p:nvSpPr>
        <p:spPr>
          <a:xfrm>
            <a:off x="304800" y="2481753"/>
            <a:ext cx="6096000" cy="369332"/>
          </a:xfrm>
          <a:prstGeom prst="rect">
            <a:avLst/>
          </a:prstGeom>
        </p:spPr>
        <p:txBody>
          <a:bodyPr>
            <a:spAutoFit/>
          </a:bodyPr>
          <a:lstStyle/>
          <a:p>
            <a:r>
              <a:rPr lang="uk-UA" b="1" dirty="0" smtClean="0"/>
              <a:t>Правила розробки </a:t>
            </a:r>
            <a:r>
              <a:rPr lang="uk-UA" b="1" dirty="0"/>
              <a:t>назви </a:t>
            </a:r>
            <a:r>
              <a:rPr lang="uk-UA" b="1" dirty="0" smtClean="0"/>
              <a:t>підприємства</a:t>
            </a:r>
            <a:r>
              <a:rPr lang="uk-UA" dirty="0"/>
              <a:t>:</a:t>
            </a:r>
          </a:p>
        </p:txBody>
      </p:sp>
      <p:sp>
        <p:nvSpPr>
          <p:cNvPr id="10" name="Прямоугольник 9"/>
          <p:cNvSpPr/>
          <p:nvPr/>
        </p:nvSpPr>
        <p:spPr>
          <a:xfrm>
            <a:off x="850551" y="2851085"/>
            <a:ext cx="8894084" cy="3693319"/>
          </a:xfrm>
          <a:prstGeom prst="rect">
            <a:avLst/>
          </a:prstGeom>
        </p:spPr>
        <p:txBody>
          <a:bodyPr wrap="square">
            <a:spAutoFit/>
          </a:bodyPr>
          <a:lstStyle/>
          <a:p>
            <a:pPr marL="342900" indent="-342900" algn="just">
              <a:buAutoNum type="arabicPeriod"/>
            </a:pPr>
            <a:r>
              <a:rPr lang="uk-UA" b="1" u="sng" dirty="0" smtClean="0">
                <a:latin typeface="Times New Roman" panose="02020603050405020304" pitchFamily="18" charset="0"/>
                <a:cs typeface="Times New Roman" panose="02020603050405020304" pitchFamily="18" charset="0"/>
              </a:rPr>
              <a:t>Новизна ідеї. </a:t>
            </a:r>
            <a:r>
              <a:rPr lang="uk-UA" dirty="0" smtClean="0">
                <a:latin typeface="Times New Roman" panose="02020603050405020304" pitchFamily="18" charset="0"/>
                <a:cs typeface="Times New Roman" panose="02020603050405020304" pitchFamily="18" charset="0"/>
              </a:rPr>
              <a:t>Тільки нові оригінальні назви здатні ідентифікувати підприємство і пропоновані ним товари і ефективно виконувати свої функції. В даний час це завдання є дуже важким, оскільки існує велика кількість назв підприємств і важко придумати що-небудь нове. Цю проблему вирішують штучно створені словесні назви, які відрізняються оригінальністю і своєрідністю. </a:t>
            </a:r>
          </a:p>
          <a:p>
            <a:pPr marL="342900" indent="-342900" algn="just">
              <a:buAutoNum type="arabicPeriod"/>
            </a:pPr>
            <a:r>
              <a:rPr lang="uk-UA" b="1" u="sng" dirty="0">
                <a:latin typeface="Times New Roman" panose="02020603050405020304" pitchFamily="18" charset="0"/>
                <a:cs typeface="Times New Roman" panose="02020603050405020304" pitchFamily="18" charset="0"/>
              </a:rPr>
              <a:t>Незмінність </a:t>
            </a:r>
            <a:r>
              <a:rPr lang="uk-UA" dirty="0">
                <a:latin typeface="Times New Roman" panose="02020603050405020304" pitchFamily="18" charset="0"/>
                <a:cs typeface="Times New Roman" panose="02020603050405020304" pitchFamily="18" charset="0"/>
              </a:rPr>
              <a:t>(до назви звикають, вона міцно утримується у пам’яті). Це полегшує ділові контакти. Неможливо уявити, щоб всесвітньо відомі фірми «</a:t>
            </a:r>
            <a:r>
              <a:rPr lang="uk-UA" dirty="0" err="1">
                <a:latin typeface="Times New Roman" panose="02020603050405020304" pitchFamily="18" charset="0"/>
                <a:cs typeface="Times New Roman" panose="02020603050405020304" pitchFamily="18" charset="0"/>
              </a:rPr>
              <a:t>Дженерал</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моторз</a:t>
            </a:r>
            <a:r>
              <a:rPr lang="uk-UA" dirty="0">
                <a:latin typeface="Times New Roman" panose="02020603050405020304" pitchFamily="18" charset="0"/>
                <a:cs typeface="Times New Roman" panose="02020603050405020304" pitchFamily="18" charset="0"/>
              </a:rPr>
              <a:t>», «Пежо», «Рено», «</a:t>
            </a:r>
            <a:r>
              <a:rPr lang="uk-UA" dirty="0" err="1">
                <a:latin typeface="Times New Roman" panose="02020603050405020304" pitchFamily="18" charset="0"/>
                <a:cs typeface="Times New Roman" panose="02020603050405020304" pitchFamily="18" charset="0"/>
              </a:rPr>
              <a:t>Міцубісі</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IBM </a:t>
            </a:r>
            <a:r>
              <a:rPr lang="uk-UA" dirty="0">
                <a:latin typeface="Times New Roman" panose="02020603050405020304" pitchFamily="18" charset="0"/>
                <a:cs typeface="Times New Roman" panose="02020603050405020304" pitchFamily="18" charset="0"/>
              </a:rPr>
              <a:t>раптом </a:t>
            </a:r>
            <a:r>
              <a:rPr lang="uk-UA" dirty="0" smtClean="0">
                <a:latin typeface="Times New Roman" panose="02020603050405020304" pitchFamily="18" charset="0"/>
                <a:cs typeface="Times New Roman" panose="02020603050405020304" pitchFamily="18" charset="0"/>
              </a:rPr>
              <a:t>перейменували.</a:t>
            </a:r>
          </a:p>
          <a:p>
            <a:pPr marL="342900" indent="-342900" algn="just">
              <a:buAutoNum type="arabicPeriod"/>
            </a:pPr>
            <a:r>
              <a:rPr lang="uk-UA" b="1" u="sng" dirty="0" smtClean="0">
                <a:latin typeface="Times New Roman" panose="02020603050405020304" pitchFamily="18" charset="0"/>
                <a:cs typeface="Times New Roman" panose="02020603050405020304" pitchFamily="18" charset="0"/>
              </a:rPr>
              <a:t>Асоціативність</a:t>
            </a:r>
            <a:r>
              <a:rPr lang="uk-UA" b="1" u="sng"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Ця ознака має на увазі такий </a:t>
            </a:r>
            <a:r>
              <a:rPr lang="uk-UA" dirty="0" err="1">
                <a:latin typeface="Times New Roman" panose="02020603050405020304" pitchFamily="18" charset="0"/>
                <a:cs typeface="Times New Roman" panose="02020603050405020304" pitchFamily="18" charset="0"/>
              </a:rPr>
              <a:t>звʼязок</a:t>
            </a:r>
            <a:r>
              <a:rPr lang="uk-UA" dirty="0">
                <a:latin typeface="Times New Roman" panose="02020603050405020304" pitchFamily="18" charset="0"/>
                <a:cs typeface="Times New Roman" panose="02020603050405020304" pitchFamily="18" charset="0"/>
              </a:rPr>
              <a:t> між назвою фірми та її профілем, іншими характерними рисами, при яких фірмова назва викликає в свідомості уявлення про характер діяльності, продукцію, місцезнаходження підприємства. При цьому асоціативність не повинна зводитися до прямої описовості, до простої назви товару. </a:t>
            </a:r>
          </a:p>
        </p:txBody>
      </p:sp>
      <p:sp>
        <p:nvSpPr>
          <p:cNvPr id="11" name="Прямоугольник 10"/>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326083504"/>
      </p:ext>
    </p:extLst>
  </p:cSld>
  <p:clrMapOvr>
    <a:masterClrMapping/>
  </p:clrMapOvr>
</p:sld>
</file>

<file path=ppt/theme/theme1.xml><?xml version="1.0" encoding="utf-8"?>
<a:theme xmlns:a="http://schemas.openxmlformats.org/drawingml/2006/main" name="Грань">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4176</TotalTime>
  <Words>3781</Words>
  <Application>Microsoft Office PowerPoint</Application>
  <PresentationFormat>Широкоэкранный</PresentationFormat>
  <Paragraphs>269</Paragraphs>
  <Slides>29</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29</vt:i4>
      </vt:variant>
    </vt:vector>
  </HeadingPairs>
  <TitlesOfParts>
    <vt:vector size="41" baseType="lpstr">
      <vt:lpstr>Arial</vt:lpstr>
      <vt:lpstr>Arial Black</vt:lpstr>
      <vt:lpstr>Calibri</vt:lpstr>
      <vt:lpstr>Courier New</vt:lpstr>
      <vt:lpstr>NovaPoshta</vt:lpstr>
      <vt:lpstr>Palatino Linotype</vt:lpstr>
      <vt:lpstr>Symbol</vt:lpstr>
      <vt:lpstr>Times New Roman</vt:lpstr>
      <vt:lpstr>Trebuchet MS</vt:lpstr>
      <vt:lpstr>Wingdings</vt:lpstr>
      <vt:lpstr>Wingdings 3</vt:lpstr>
      <vt:lpstr>Грань</vt:lpstr>
      <vt:lpstr>МІНІСТЕРСТВО ОСВІТИ І НАУКИ УКРАЇНИ  ДЕРЖАВНИЙ УНІВЕРСИТЕТ «ЖИТОМИРСЬКА ПОЛІТЕХНІКА»</vt:lpstr>
      <vt:lpstr>Презентация PowerPoint</vt:lpstr>
      <vt:lpstr>Презентация PowerPoint</vt:lpstr>
      <vt:lpstr>Презентация PowerPoint</vt:lpstr>
      <vt:lpstr>ПОБУДОВА БІЗНЕС-МОДЕЛІ CANVAS (BUSINESS MODEL CANVAS)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Питання для обговорення:</vt:lpstr>
      <vt:lpstr>Питання для обговорення:</vt:lpstr>
      <vt:lpstr>Теми презентацій (доповідей):</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Адміністратор</dc:creator>
  <cp:lastModifiedBy>Asus</cp:lastModifiedBy>
  <cp:revision>404</cp:revision>
  <dcterms:created xsi:type="dcterms:W3CDTF">2017-12-12T13:35:46Z</dcterms:created>
  <dcterms:modified xsi:type="dcterms:W3CDTF">2026-02-27T13:02:53Z</dcterms:modified>
</cp:coreProperties>
</file>