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1"/>
  </p:handoutMasterIdLst>
  <p:sldIdLst>
    <p:sldId id="257" r:id="rId2"/>
    <p:sldId id="258" r:id="rId3"/>
    <p:sldId id="25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260" r:id="rId12"/>
    <p:sldId id="320" r:id="rId13"/>
    <p:sldId id="328" r:id="rId14"/>
    <p:sldId id="329" r:id="rId15"/>
    <p:sldId id="330" r:id="rId16"/>
    <p:sldId id="331" r:id="rId17"/>
    <p:sldId id="332" r:id="rId18"/>
    <p:sldId id="335" r:id="rId19"/>
    <p:sldId id="334" r:id="rId20"/>
    <p:sldId id="369" r:id="rId21"/>
    <p:sldId id="336" r:id="rId22"/>
    <p:sldId id="333" r:id="rId23"/>
    <p:sldId id="339" r:id="rId24"/>
    <p:sldId id="338" r:id="rId25"/>
    <p:sldId id="337" r:id="rId26"/>
    <p:sldId id="349" r:id="rId27"/>
    <p:sldId id="350" r:id="rId28"/>
    <p:sldId id="354" r:id="rId29"/>
    <p:sldId id="355" r:id="rId30"/>
    <p:sldId id="351" r:id="rId31"/>
    <p:sldId id="352" r:id="rId32"/>
    <p:sldId id="353" r:id="rId33"/>
    <p:sldId id="356" r:id="rId34"/>
    <p:sldId id="358" r:id="rId35"/>
    <p:sldId id="357" r:id="rId36"/>
    <p:sldId id="359" r:id="rId37"/>
    <p:sldId id="361" r:id="rId38"/>
    <p:sldId id="364" r:id="rId39"/>
    <p:sldId id="365" r:id="rId40"/>
    <p:sldId id="366" r:id="rId41"/>
    <p:sldId id="367" r:id="rId42"/>
    <p:sldId id="368" r:id="rId43"/>
    <p:sldId id="362" r:id="rId44"/>
    <p:sldId id="363" r:id="rId45"/>
    <p:sldId id="343" r:id="rId46"/>
    <p:sldId id="342" r:id="rId47"/>
    <p:sldId id="344" r:id="rId48"/>
    <p:sldId id="347" r:id="rId49"/>
    <p:sldId id="345" r:id="rId50"/>
  </p:sldIdLst>
  <p:sldSz cx="9144000" cy="6858000" type="screen4x3"/>
  <p:notesSz cx="6815138" cy="99441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0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1827C7B-F67B-426F-9FF7-4A4B578B9882}" type="datetimeFigureOut">
              <a:rPr lang="uk-UA" smtClean="0"/>
              <a:pPr/>
              <a:t>25.03.2024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591DCEDC-A79F-47CB-8334-78D47A116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3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24CD-8582-42CD-B8B2-187987D50E9F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1E772"/>
                </a:solidFill>
              </a:defRPr>
            </a:lvl1pPr>
          </a:lstStyle>
          <a:p>
            <a:pPr>
              <a:defRPr/>
            </a:pPr>
            <a:fld id="{A4C496AA-E9C2-4D58-B2B1-68DDCDB138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9680-3597-46EB-895D-10174C03FE27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103A-0E2D-43F8-B5D9-8452EF494A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EF21-463F-4AC4-B176-831D82B74B22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E79E-4B3A-4D2D-8C9C-93597CA65B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D5AF-2CA3-453C-AC70-4448D8CB9B66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DDBA-2EC3-4502-BAB7-713C3C0114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F89F-0B55-4E0E-ABA1-7CBF813C78D8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1E772"/>
                </a:solidFill>
              </a:defRPr>
            </a:lvl1pPr>
          </a:lstStyle>
          <a:p>
            <a:pPr>
              <a:defRPr/>
            </a:pPr>
            <a:fld id="{B813D6DF-E345-4264-828E-E9347CCD97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0453-C6D3-40E1-985D-8D5C775BA638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3092-A760-4165-A6B7-240F1FABB5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140B-7BD0-435F-A286-92CA8097B153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7627-5AC0-40E6-B641-15ABFECEBC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47F7-C44D-44CD-A4D8-06D574DF8AFA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92F0-CE56-4960-AA5B-423950C898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16D6-EAB3-4F63-BAC9-605E737EF11B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72A9-83C1-452E-9985-56982CEF7F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D83B-C1DD-452D-AB3C-F0B7923F0448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1A07-1545-472A-8ACA-1D0ECD9247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й трикут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іліні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DDD6-54AE-4D4C-B587-3A6F5CCFC7A2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0A359-79C8-44B2-9884-21E3B9A10A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заголовка</a:t>
            </a:r>
            <a:endParaRPr lang="en-US"/>
          </a:p>
        </p:txBody>
      </p:sp>
      <p:sp>
        <p:nvSpPr>
          <p:cNvPr id="1029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D210D-8B6C-4ED7-B097-8E192FD3D792}" type="datetimeFigureOut">
              <a:rPr lang="uk-UA"/>
              <a:pPr>
                <a:defRPr/>
              </a:pPr>
              <a:t>25.03.2024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B3A2A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0676A5D3-583A-4FE1-83C5-71148DD8EF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2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healthit.techtarget.com/definition/expert-system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system101.weebly.com/mycin.html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268760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Лекц</a:t>
            </a:r>
            <a:r>
              <a:rPr lang="uk-UA" sz="4000" b="1" dirty="0"/>
              <a:t>і</a:t>
            </a:r>
            <a:r>
              <a:rPr lang="ru-RU" sz="4000" b="1" dirty="0"/>
              <a:t>я </a:t>
            </a:r>
            <a:r>
              <a:rPr lang="en-US" sz="4000" b="1" dirty="0"/>
              <a:t>12</a:t>
            </a:r>
          </a:p>
          <a:p>
            <a:pPr algn="ctr"/>
            <a:r>
              <a:rPr lang="ru-RU" sz="4000" b="1" dirty="0"/>
              <a:t>ГАРМОНІЗАЦІЯ ФІНАНСОВОЇ ЗВІТНОСТІ</a:t>
            </a:r>
          </a:p>
          <a:p>
            <a:pPr algn="ctr"/>
            <a:r>
              <a:rPr lang="ru-RU" sz="4000" b="1" dirty="0"/>
              <a:t>ЯК КОМПЕТЕНЦІЯ КОНТРОЛІНГУ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0015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C01E1-CCBA-BF09-36CB-1B0A7038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490787"/>
            <a:ext cx="81248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0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126" name="Picture 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537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621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85804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6858047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2866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1"/>
            <a:ext cx="7929617" cy="17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2866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7"/>
            <a:ext cx="77153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14423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12</a:t>
            </a:r>
            <a:r>
              <a:rPr lang="ru-RU" sz="2400" dirty="0"/>
              <a:t>.1. </a:t>
            </a:r>
            <a:r>
              <a:rPr lang="ru-RU" sz="2400" dirty="0" err="1"/>
              <a:t>Зміст</a:t>
            </a:r>
            <a:r>
              <a:rPr lang="ru-RU" sz="2400" dirty="0"/>
              <a:t>,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звітності</a:t>
            </a:r>
            <a:endParaRPr lang="ru-RU" sz="2400" dirty="0"/>
          </a:p>
          <a:p>
            <a:pPr algn="just"/>
            <a:r>
              <a:rPr lang="en-US" sz="2400" dirty="0"/>
              <a:t>12</a:t>
            </a:r>
            <a:r>
              <a:rPr lang="ru-RU" sz="2400" dirty="0"/>
              <a:t>.2. </a:t>
            </a:r>
            <a:r>
              <a:rPr lang="ru-RU" sz="2400" dirty="0" err="1"/>
              <a:t>Підходи</a:t>
            </a:r>
            <a:r>
              <a:rPr lang="ru-RU" sz="2400" dirty="0"/>
              <a:t> до </a:t>
            </a:r>
            <a:r>
              <a:rPr lang="ru-RU" sz="2400" dirty="0" err="1"/>
              <a:t>гармонізації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звітності</a:t>
            </a:r>
            <a:r>
              <a:rPr lang="ru-RU" sz="2400" dirty="0"/>
              <a:t> як </a:t>
            </a:r>
            <a:r>
              <a:rPr lang="ru-RU" sz="2400" dirty="0" err="1"/>
              <a:t>важливого</a:t>
            </a:r>
            <a:r>
              <a:rPr lang="en-US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endParaRPr lang="ru-RU" sz="2400" dirty="0"/>
          </a:p>
          <a:p>
            <a:pPr algn="just"/>
            <a:r>
              <a:rPr lang="en-US" sz="2400" dirty="0"/>
              <a:t>12</a:t>
            </a:r>
            <a:r>
              <a:rPr lang="ru-RU" sz="2400" dirty="0"/>
              <a:t>.3. </a:t>
            </a:r>
            <a:r>
              <a:rPr lang="ru-RU" sz="2400" dirty="0" err="1"/>
              <a:t>Користувачі</a:t>
            </a:r>
            <a:r>
              <a:rPr lang="ru-RU" sz="2400" dirty="0"/>
              <a:t> </a:t>
            </a:r>
            <a:r>
              <a:rPr lang="ru-RU" sz="2400" dirty="0" err="1"/>
              <a:t>внутрішньої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endParaRPr lang="ru-RU" sz="2400" dirty="0"/>
          </a:p>
          <a:p>
            <a:pPr algn="just"/>
            <a:r>
              <a:rPr lang="en-US" sz="2400" dirty="0"/>
              <a:t>12</a:t>
            </a:r>
            <a:r>
              <a:rPr lang="ru-RU" sz="2400" dirty="0"/>
              <a:t>.</a:t>
            </a:r>
            <a:r>
              <a:rPr lang="en-US" sz="2400" dirty="0"/>
              <a:t>4</a:t>
            </a:r>
            <a:r>
              <a:rPr lang="ru-RU" sz="2400" dirty="0"/>
              <a:t>. </a:t>
            </a:r>
            <a:r>
              <a:rPr lang="ru-RU" sz="2400" dirty="0" err="1"/>
              <a:t>Взаємозв’язок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, </a:t>
            </a:r>
            <a:r>
              <a:rPr lang="ru-RU" sz="2400" dirty="0" err="1"/>
              <a:t>контролінгу</a:t>
            </a:r>
            <a:r>
              <a:rPr lang="ru-RU" sz="2400" dirty="0"/>
              <a:t> та </a:t>
            </a:r>
            <a:r>
              <a:rPr lang="ru-RU" sz="2400" dirty="0" err="1"/>
              <a:t>інформатики</a:t>
            </a:r>
            <a:endParaRPr lang="ru-RU" sz="2400" dirty="0"/>
          </a:p>
          <a:p>
            <a:pPr algn="just"/>
            <a:r>
              <a:rPr lang="en-US" sz="2400" dirty="0"/>
              <a:t>12</a:t>
            </a:r>
            <a:r>
              <a:rPr lang="ru-RU" sz="2400" dirty="0"/>
              <a:t>.</a:t>
            </a:r>
            <a:r>
              <a:rPr lang="en-US" sz="2400" dirty="0"/>
              <a:t>5</a:t>
            </a:r>
            <a:r>
              <a:rPr lang="ru-RU" sz="2400" dirty="0"/>
              <a:t>. </a:t>
            </a:r>
            <a:r>
              <a:rPr lang="ru-RU" sz="2400" dirty="0" err="1"/>
              <a:t>Фактори</a:t>
            </a:r>
            <a:r>
              <a:rPr lang="ru-RU" sz="2400" dirty="0"/>
              <a:t> комплексного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управлінських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за</a:t>
            </a:r>
            <a:r>
              <a:rPr lang="en-US" sz="2400" dirty="0"/>
              <a:t>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790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00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8581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785817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3"/>
            <a:ext cx="792961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9296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3" cy="29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72336" cy="23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857364"/>
            <a:ext cx="72485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571613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12</a:t>
            </a:r>
            <a:r>
              <a:rPr lang="ru-RU" sz="2400" dirty="0"/>
              <a:t>.1. </a:t>
            </a:r>
            <a:r>
              <a:rPr lang="ru-RU" sz="2400" dirty="0" err="1"/>
              <a:t>Зміст</a:t>
            </a:r>
            <a:r>
              <a:rPr lang="ru-RU" sz="2400" dirty="0"/>
              <a:t>, </a:t>
            </a:r>
            <a:r>
              <a:rPr lang="ru-RU" sz="2400" dirty="0" err="1"/>
              <a:t>завдання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фінансової</a:t>
            </a:r>
            <a:r>
              <a:rPr lang="ru-RU" sz="2400" dirty="0"/>
              <a:t> </a:t>
            </a:r>
            <a:r>
              <a:rPr lang="ru-RU" sz="2400" dirty="0" err="1"/>
              <a:t>звітності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863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5" cy="39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081088"/>
            <a:ext cx="7391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142984"/>
            <a:ext cx="75533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29618" cy="28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071678"/>
            <a:ext cx="7505700" cy="24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2143116"/>
            <a:ext cx="7248525" cy="20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2143116"/>
            <a:ext cx="7248525" cy="20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295400"/>
            <a:ext cx="7439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05342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обчислювальних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оптимізаційних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задач дало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тих сферах,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самого початку.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обчислювальних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задач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впроваджують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невизначеності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ненадійними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82341"/>
            <a:ext cx="6929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Дедуктивн</a:t>
            </a:r>
            <a:r>
              <a:rPr lang="uk-UA" b="1" dirty="0"/>
              <a:t>і моделі. </a:t>
            </a:r>
            <a:r>
              <a:rPr lang="ru-RU" dirty="0"/>
              <a:t>Першими </a:t>
            </a:r>
            <a:r>
              <a:rPr lang="ru-RU" dirty="0" err="1"/>
              <a:t>програмами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 «</a:t>
            </a:r>
            <a:r>
              <a:rPr lang="ru-RU" dirty="0" err="1"/>
              <a:t>Універсальний</a:t>
            </a:r>
            <a:r>
              <a:rPr lang="ru-RU" dirty="0"/>
              <a:t> </a:t>
            </a:r>
            <a:r>
              <a:rPr lang="ru-RU" dirty="0" err="1"/>
              <a:t>вирішувач</a:t>
            </a:r>
            <a:r>
              <a:rPr lang="ru-RU" dirty="0"/>
              <a:t> задач» (</a:t>
            </a:r>
            <a:r>
              <a:rPr lang="en-US" dirty="0"/>
              <a:t>General Problem Solver) </a:t>
            </a:r>
            <a:r>
              <a:rPr lang="ru-RU" dirty="0"/>
              <a:t>та «</a:t>
            </a:r>
            <a:r>
              <a:rPr lang="ru-RU" dirty="0" err="1"/>
              <a:t>Логічна</a:t>
            </a:r>
            <a:r>
              <a:rPr lang="ru-RU" dirty="0"/>
              <a:t> теоретична машина» (</a:t>
            </a:r>
            <a:r>
              <a:rPr lang="en-US" dirty="0"/>
              <a:t>Logic Theory Machine).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за схожим принципом,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полягав</a:t>
            </a:r>
            <a:r>
              <a:rPr lang="ru-RU" dirty="0"/>
              <a:t> у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дерева альтернатив. </a:t>
            </a:r>
            <a:r>
              <a:rPr lang="ru-RU" dirty="0" err="1"/>
              <a:t>Корінь</a:t>
            </a:r>
            <a:r>
              <a:rPr lang="ru-RU" dirty="0"/>
              <a:t> дерева альтернатив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існуючий</a:t>
            </a:r>
            <a:r>
              <a:rPr lang="ru-RU" dirty="0"/>
              <a:t> стан.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дедуктивний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логіки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зводився</a:t>
            </a:r>
            <a:r>
              <a:rPr lang="ru-RU" dirty="0"/>
              <a:t> до </a:t>
            </a:r>
            <a:r>
              <a:rPr lang="ru-RU" dirty="0" err="1"/>
              <a:t>руху</a:t>
            </a:r>
            <a:r>
              <a:rPr lang="ru-RU" dirty="0"/>
              <a:t> по </a:t>
            </a:r>
            <a:r>
              <a:rPr lang="ru-RU" dirty="0" err="1"/>
              <a:t>гілках</a:t>
            </a:r>
            <a:r>
              <a:rPr lang="ru-RU" dirty="0"/>
              <a:t> дерева аж до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ECB1D-4E9B-500C-6F8B-FB7380B4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5500"/>
            <a:ext cx="7772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7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14422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Дедуктивні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суттєвий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– </a:t>
            </a:r>
            <a:r>
              <a:rPr lang="ru-RU" dirty="0" err="1"/>
              <a:t>обмеженість</a:t>
            </a:r>
            <a:r>
              <a:rPr lang="ru-RU" dirty="0"/>
              <a:t> </a:t>
            </a:r>
            <a:r>
              <a:rPr lang="ru-RU" dirty="0" err="1"/>
              <a:t>обчислювальної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час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. З метою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Саймон</a:t>
            </a:r>
            <a:r>
              <a:rPr lang="ru-RU" dirty="0"/>
              <a:t> та </a:t>
            </a:r>
            <a:r>
              <a:rPr lang="ru-RU" dirty="0" err="1"/>
              <a:t>Ньювел</a:t>
            </a:r>
            <a:r>
              <a:rPr lang="ru-RU" dirty="0"/>
              <a:t> </a:t>
            </a:r>
            <a:r>
              <a:rPr lang="ru-RU" dirty="0" err="1"/>
              <a:t>запропонували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евристику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та </a:t>
            </a:r>
            <a:r>
              <a:rPr lang="ru-RU" dirty="0" err="1"/>
              <a:t>помилок</a:t>
            </a:r>
            <a:r>
              <a:rPr lang="ru-RU" dirty="0"/>
              <a:t>. В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за </a:t>
            </a:r>
            <a:r>
              <a:rPr lang="ru-RU" dirty="0" err="1"/>
              <a:t>цим</a:t>
            </a:r>
            <a:r>
              <a:rPr lang="ru-RU" dirty="0"/>
              <a:t> принципом, </a:t>
            </a:r>
            <a:r>
              <a:rPr lang="ru-RU" dirty="0" err="1"/>
              <a:t>дістали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«</a:t>
            </a:r>
            <a:r>
              <a:rPr lang="ru-RU" dirty="0" err="1">
                <a:hlinkClick r:id="rId2"/>
              </a:rPr>
              <a:t>експертні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системи</a:t>
            </a:r>
            <a:r>
              <a:rPr lang="ru-RU" dirty="0">
                <a:hlinkClick r:id="rId2"/>
              </a:rPr>
              <a:t>»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305342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Експертні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Яскравим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MYCIN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використовувалась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інфекцій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MYCIN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 типу «ЯКЩО/ТОДІ»,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сформульовані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MYCIN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чудовою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ненадійність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проявлялася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стикалися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прописані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алгоритмі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89844"/>
            <a:ext cx="6643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Індуктивні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endParaRPr lang="ru-RU" b="1" dirty="0"/>
          </a:p>
          <a:p>
            <a:pPr algn="just"/>
            <a:r>
              <a:rPr lang="ru-RU" dirty="0" err="1"/>
              <a:t>Якщо</a:t>
            </a:r>
            <a:r>
              <a:rPr lang="ru-RU" dirty="0"/>
              <a:t> проблема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експертної</a:t>
            </a:r>
            <a:r>
              <a:rPr lang="ru-RU" dirty="0"/>
              <a:t> думки на </a:t>
            </a:r>
            <a:r>
              <a:rPr lang="ru-RU" dirty="0" err="1"/>
              <a:t>мову</a:t>
            </a:r>
            <a:r>
              <a:rPr lang="ru-RU" dirty="0"/>
              <a:t> алгоритму не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вирішенню</a:t>
            </a:r>
            <a:r>
              <a:rPr lang="ru-RU" dirty="0"/>
              <a:t>, то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та </a:t>
            </a:r>
            <a:r>
              <a:rPr lang="ru-RU" dirty="0" err="1"/>
              <a:t>досвіду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покладений</a:t>
            </a:r>
            <a:r>
              <a:rPr lang="ru-RU" dirty="0"/>
              <a:t> в основу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індуктивного</a:t>
            </a:r>
            <a:r>
              <a:rPr lang="ru-RU" dirty="0"/>
              <a:t> 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яке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логічному</a:t>
            </a:r>
            <a:r>
              <a:rPr lang="ru-RU" dirty="0"/>
              <a:t> </a:t>
            </a:r>
            <a:r>
              <a:rPr lang="ru-RU" dirty="0" err="1"/>
              <a:t>представленні</a:t>
            </a:r>
            <a:r>
              <a:rPr lang="ru-RU" dirty="0"/>
              <a:t> моделей (як </a:t>
            </a:r>
            <a:r>
              <a:rPr lang="ru-RU" dirty="0" err="1"/>
              <a:t>і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дедуктивних</a:t>
            </a:r>
            <a:r>
              <a:rPr lang="ru-RU" dirty="0"/>
              <a:t> систем) </a:t>
            </a:r>
            <a:r>
              <a:rPr lang="ru-RU" dirty="0" err="1"/>
              <a:t>позитивних</a:t>
            </a:r>
            <a:r>
              <a:rPr lang="ru-RU" dirty="0"/>
              <a:t> та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та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гіпотез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парадигма добре себе </a:t>
            </a:r>
            <a:r>
              <a:rPr lang="ru-RU" dirty="0" err="1"/>
              <a:t>зарекомендувала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сферах (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біоінформатика</a:t>
            </a:r>
            <a:r>
              <a:rPr lang="ru-RU" dirty="0"/>
              <a:t> та </a:t>
            </a:r>
            <a:r>
              <a:rPr lang="ru-RU" dirty="0" err="1"/>
              <a:t>лінгвістичний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), </a:t>
            </a:r>
            <a:r>
              <a:rPr lang="ru-RU" dirty="0" err="1"/>
              <a:t>але</a:t>
            </a:r>
            <a:r>
              <a:rPr lang="ru-RU" dirty="0"/>
              <a:t> мала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недоліки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дедуктивні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задавали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інтерпретувати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невизначених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унеможливлює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цілісної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невизначеності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Тут,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дедуктивним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індуктивним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моделям,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приходить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ймовірності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89844"/>
            <a:ext cx="6929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неправильними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покластися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штучні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Для того,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того, як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відійти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те, як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запорукою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143931" cy="19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5"/>
            <a:ext cx="76438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76438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0724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582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56C4A-E032-F7A9-6786-81638C47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19287"/>
            <a:ext cx="80581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1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514EE-0D88-F5C3-875D-D780C86F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390775"/>
            <a:ext cx="7848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4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CEFB1-3A28-F79D-42D1-F804AC0A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109787"/>
            <a:ext cx="80581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9BA14-62BE-0D7F-B62A-B2256620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7775"/>
            <a:ext cx="7886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544F1-6054-B1E7-B55E-6E725C49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909762"/>
            <a:ext cx="80295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5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681</Words>
  <Application>Microsoft Office PowerPoint</Application>
  <PresentationFormat>Экран (4:3)</PresentationFormat>
  <Paragraphs>19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Calibri</vt:lpstr>
      <vt:lpstr>Constantia</vt:lpstr>
      <vt:lpstr>Times New Roman</vt:lpstr>
      <vt:lpstr>Wingdings 2</vt:lpstr>
      <vt:lpstr>Потік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Користувач</cp:lastModifiedBy>
  <cp:revision>119</cp:revision>
  <cp:lastPrinted>2012-10-11T13:29:29Z</cp:lastPrinted>
  <dcterms:created xsi:type="dcterms:W3CDTF">2012-09-25T13:22:35Z</dcterms:created>
  <dcterms:modified xsi:type="dcterms:W3CDTF">2024-03-25T21:12:37Z</dcterms:modified>
</cp:coreProperties>
</file>