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3"/>
  </p:notesMasterIdLst>
  <p:sldIdLst>
    <p:sldId id="256" r:id="rId2"/>
    <p:sldId id="290" r:id="rId3"/>
    <p:sldId id="291" r:id="rId4"/>
    <p:sldId id="292" r:id="rId5"/>
    <p:sldId id="293" r:id="rId6"/>
    <p:sldId id="295" r:id="rId7"/>
    <p:sldId id="294" r:id="rId8"/>
    <p:sldId id="296" r:id="rId9"/>
    <p:sldId id="297" r:id="rId10"/>
    <p:sldId id="299" r:id="rId11"/>
    <p:sldId id="298" r:id="rId12"/>
    <p:sldId id="303" r:id="rId13"/>
    <p:sldId id="304" r:id="rId14"/>
    <p:sldId id="308" r:id="rId15"/>
    <p:sldId id="306" r:id="rId16"/>
    <p:sldId id="307" r:id="rId17"/>
    <p:sldId id="305" r:id="rId18"/>
    <p:sldId id="310" r:id="rId19"/>
    <p:sldId id="311" r:id="rId20"/>
    <p:sldId id="314" r:id="rId21"/>
    <p:sldId id="315" r:id="rId22"/>
    <p:sldId id="316" r:id="rId23"/>
    <p:sldId id="318" r:id="rId24"/>
    <p:sldId id="320" r:id="rId25"/>
    <p:sldId id="317" r:id="rId26"/>
    <p:sldId id="319" r:id="rId27"/>
    <p:sldId id="313" r:id="rId28"/>
    <p:sldId id="312" r:id="rId29"/>
    <p:sldId id="321" r:id="rId30"/>
    <p:sldId id="322" r:id="rId31"/>
    <p:sldId id="323" r:id="rId32"/>
  </p:sldIdLst>
  <p:sldSz cx="12192000" cy="6858000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Помірний стиль 2 –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Помір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2838BEF-8BB2-4498-84A7-C5851F593DF1}" styleName="Средний стиль 4 —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8396"/>
    <p:restoredTop sz="94595"/>
  </p:normalViewPr>
  <p:slideViewPr>
    <p:cSldViewPr snapToGrid="0">
      <p:cViewPr varScale="1">
        <p:scale>
          <a:sx n="83" d="100"/>
          <a:sy n="83" d="100"/>
        </p:scale>
        <p:origin x="72" y="25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C145534-D297-B04E-8ABA-2EB702D0A794}" type="datetimeFigureOut">
              <a:rPr lang="ru-UA" smtClean="0"/>
              <a:t>11/14/2025</a:t>
            </a:fld>
            <a:endParaRPr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C441E7F-43EA-B142-A57D-E71F33FDC23D}" type="slidenum">
              <a:rPr lang="ru-UA" smtClean="0"/>
              <a:t>‹№›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3950465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Рисунок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Місце для заголовка 1"/>
          <p:cNvSpPr>
            <a:spLocks noGrp="1"/>
          </p:cNvSpPr>
          <p:nvPr>
            <p:ph type="title"/>
          </p:nvPr>
        </p:nvSpPr>
        <p:spPr>
          <a:xfrm>
            <a:off x="334962" y="1992473"/>
            <a:ext cx="11522075" cy="319055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5400">
                <a:solidFill>
                  <a:schemeClr val="bg1"/>
                </a:solidFill>
              </a:defRPr>
            </a:lvl1pPr>
          </a:lstStyle>
          <a:p>
            <a:r>
              <a:rPr lang="uk-UA" dirty="0"/>
              <a:t>Зразок заголовка</a:t>
            </a:r>
          </a:p>
        </p:txBody>
      </p:sp>
    </p:spTree>
    <p:extLst>
      <p:ext uri="{BB962C8B-B14F-4D97-AF65-F5344CB8AC3E}">
        <p14:creationId xmlns:p14="http://schemas.microsoft.com/office/powerpoint/2010/main" val="7759047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снов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8707"/>
            <a:ext cx="12192000" cy="6858000"/>
          </a:xfrm>
          <a:prstGeom prst="rect">
            <a:avLst/>
          </a:prstGeom>
        </p:spPr>
      </p:pic>
      <p:sp>
        <p:nvSpPr>
          <p:cNvPr id="7" name="Місце для заголовка 1"/>
          <p:cNvSpPr>
            <a:spLocks noGrp="1"/>
          </p:cNvSpPr>
          <p:nvPr>
            <p:ph type="title"/>
          </p:nvPr>
        </p:nvSpPr>
        <p:spPr>
          <a:xfrm>
            <a:off x="334961" y="188914"/>
            <a:ext cx="11522075" cy="140510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uk-UA" dirty="0"/>
              <a:t>Зразок заголовка</a:t>
            </a:r>
          </a:p>
        </p:txBody>
      </p:sp>
      <p:sp>
        <p:nvSpPr>
          <p:cNvPr id="5" name="Місце для тексту 4"/>
          <p:cNvSpPr>
            <a:spLocks noGrp="1"/>
          </p:cNvSpPr>
          <p:nvPr>
            <p:ph type="body" sz="quarter" idx="10"/>
          </p:nvPr>
        </p:nvSpPr>
        <p:spPr>
          <a:xfrm>
            <a:off x="334963" y="1593850"/>
            <a:ext cx="11522075" cy="4176713"/>
          </a:xfrm>
          <a:prstGeom prst="rect">
            <a:avLst/>
          </a:prstGeom>
        </p:spPr>
        <p:txBody>
          <a:bodyPr/>
          <a:lstStyle>
            <a:lvl1pPr>
              <a:defRPr sz="3600" b="1"/>
            </a:lvl1pPr>
          </a:lstStyle>
          <a:p>
            <a:pPr lvl="0"/>
            <a:r>
              <a:rPr lang="uk-UA" dirty="0"/>
              <a:t>Зразок тексту</a:t>
            </a:r>
          </a:p>
          <a:p>
            <a:pPr lvl="1"/>
            <a:r>
              <a:rPr lang="uk-UA" dirty="0"/>
              <a:t>Другий рівень</a:t>
            </a:r>
          </a:p>
        </p:txBody>
      </p:sp>
    </p:spTree>
    <p:extLst>
      <p:ext uri="{BB962C8B-B14F-4D97-AF65-F5344CB8AC3E}">
        <p14:creationId xmlns:p14="http://schemas.microsoft.com/office/powerpoint/2010/main" val="25639521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сновний слайд з вміст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8707"/>
            <a:ext cx="12192000" cy="6858000"/>
          </a:xfrm>
          <a:prstGeom prst="rect">
            <a:avLst/>
          </a:prstGeom>
        </p:spPr>
      </p:pic>
      <p:sp>
        <p:nvSpPr>
          <p:cNvPr id="4" name="Місце для вмісту 3"/>
          <p:cNvSpPr>
            <a:spLocks noGrp="1"/>
          </p:cNvSpPr>
          <p:nvPr>
            <p:ph sz="quarter" idx="10"/>
          </p:nvPr>
        </p:nvSpPr>
        <p:spPr>
          <a:xfrm>
            <a:off x="334963" y="188913"/>
            <a:ext cx="11522075" cy="5578475"/>
          </a:xfrm>
          <a:prstGeom prst="rect">
            <a:avLst/>
          </a:prstGeom>
        </p:spPr>
        <p:txBody>
          <a:bodyPr/>
          <a:lstStyle>
            <a:lvl1pPr>
              <a:defRPr sz="3200" b="1"/>
            </a:lvl1pPr>
          </a:lstStyle>
          <a:p>
            <a:pPr lvl="0"/>
            <a:r>
              <a:rPr lang="uk-UA" dirty="0"/>
              <a:t>Зразок тексту</a:t>
            </a:r>
          </a:p>
          <a:p>
            <a:pPr lvl="1"/>
            <a:r>
              <a:rPr lang="uk-UA" dirty="0"/>
              <a:t>Другий рівень</a:t>
            </a:r>
          </a:p>
        </p:txBody>
      </p:sp>
    </p:spTree>
    <p:extLst>
      <p:ext uri="{BB962C8B-B14F-4D97-AF65-F5344CB8AC3E}">
        <p14:creationId xmlns:p14="http://schemas.microsoft.com/office/powerpoint/2010/main" val="31929274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ФІна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22219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47899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60" r:id="rId2"/>
    <p:sldLayoutId id="2147483663" r:id="rId3"/>
    <p:sldLayoutId id="2147483661" r:id="rId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5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19" userDrawn="1">
          <p15:clr>
            <a:srgbClr val="F26B43"/>
          </p15:clr>
        </p15:guide>
        <p15:guide id="2" pos="3840" userDrawn="1">
          <p15:clr>
            <a:srgbClr val="F26B43"/>
          </p15:clr>
        </p15:guide>
        <p15:guide id="3" pos="211" userDrawn="1">
          <p15:clr>
            <a:srgbClr val="F26B43"/>
          </p15:clr>
        </p15:guide>
        <p15:guide id="4" pos="7469" userDrawn="1">
          <p15:clr>
            <a:srgbClr val="F26B43"/>
          </p15:clr>
        </p15:guide>
        <p15:guide id="5" orient="horz" pos="2260" userDrawn="1">
          <p15:clr>
            <a:srgbClr val="F26B43"/>
          </p15:clr>
        </p15:guide>
        <p15:guide id="6" orient="horz" pos="3748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38B3731-292F-D09E-8CA4-AE7EFBF669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4962" y="1992473"/>
            <a:ext cx="11522075" cy="2935787"/>
          </a:xfrm>
        </p:spPr>
        <p:txBody>
          <a:bodyPr>
            <a:normAutofit/>
          </a:bodyPr>
          <a:lstStyle/>
          <a:p>
            <a:br>
              <a:rPr lang="uk-UA" sz="2800" b="1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uk-UA" sz="1000" dirty="0">
                <a:solidFill>
                  <a:srgbClr val="000000"/>
                </a:solidFill>
                <a:effectLst/>
                <a:latin typeface="Helvetica" pitchFamily="2" charset="0"/>
              </a:rPr>
            </a:br>
            <a:br>
              <a:rPr lang="uk-UA" sz="2800" b="1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b="1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Оцінка</a:t>
            </a:r>
            <a:r>
              <a:rPr lang="ru-RU" sz="2800" b="1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середовища</a:t>
            </a:r>
            <a:r>
              <a:rPr lang="ru-RU" sz="2800" b="1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при бенч</a:t>
            </a:r>
            <a:r>
              <a:rPr lang="uk-UA" sz="2800" b="1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маркінгу</a:t>
            </a:r>
            <a:br>
              <a:rPr lang="ru-RU" sz="1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</a:br>
            <a:br>
              <a:rPr lang="ru-RU" sz="1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</a:br>
            <a:r>
              <a:rPr lang="uk-UA" sz="28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Лекція </a:t>
            </a:r>
            <a:r>
              <a:rPr lang="uk-UA" sz="2800" b="1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9</a:t>
            </a:r>
            <a:br>
              <a:rPr lang="uk-UA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uk-UA" b="1" dirty="0"/>
          </a:p>
        </p:txBody>
      </p:sp>
    </p:spTree>
    <p:extLst>
      <p:ext uri="{BB962C8B-B14F-4D97-AF65-F5344CB8AC3E}">
        <p14:creationId xmlns:p14="http://schemas.microsoft.com/office/powerpoint/2010/main" val="31382369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:a16="http://schemas.microsoft.com/office/drawing/2014/main" id="{2D4DAEF5-6BD8-B931-0681-2E4101FFF00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85009" y="154380"/>
            <a:ext cx="11572030" cy="5616184"/>
          </a:xfrm>
        </p:spPr>
        <p:txBody>
          <a:bodyPr/>
          <a:lstStyle/>
          <a:p>
            <a:pPr algn="just"/>
            <a:r>
              <a:rPr lang="ru-RU" sz="200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Одне</a:t>
            </a:r>
            <a:r>
              <a:rPr lang="ru-RU" sz="200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00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важливих</a:t>
            </a:r>
            <a:r>
              <a:rPr lang="ru-RU" sz="200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питань</a:t>
            </a:r>
            <a:r>
              <a:rPr lang="ru-RU" sz="200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на яке </a:t>
            </a:r>
            <a:r>
              <a:rPr lang="ru-RU" sz="200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кожна</a:t>
            </a:r>
            <a:r>
              <a:rPr lang="ru-RU" sz="200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організація</a:t>
            </a:r>
            <a:r>
              <a:rPr lang="ru-RU" sz="200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повинна </a:t>
            </a:r>
            <a:r>
              <a:rPr lang="ru-RU" sz="200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відповісти</a:t>
            </a:r>
            <a:r>
              <a:rPr lang="ru-RU" sz="200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чесно</a:t>
            </a:r>
            <a:r>
              <a:rPr lang="ru-RU" sz="200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для себе, — </a:t>
            </a:r>
            <a:r>
              <a:rPr lang="ru-RU" sz="200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200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переманювати</a:t>
            </a:r>
            <a:r>
              <a:rPr lang="ru-RU" sz="200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00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утримувати</a:t>
            </a:r>
            <a:r>
              <a:rPr lang="ru-RU" sz="200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споживачів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Відомо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утримувати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вже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існуючих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споживачів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набагато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дешевше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ніж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залучати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нових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Зниження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витрат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відносинами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споживачами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дозволить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збільшити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норми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прибутку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Лояльні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роблять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значно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більше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покупок,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ніж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спонтанні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у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своєму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колі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спілкування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дають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вподобаній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компанії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хороші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а головне —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безкоштовні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рекомендації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indent="0" algn="just">
              <a:buNone/>
            </a:pP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/>
            <a:r>
              <a:rPr lang="ru-RU" sz="200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Для </a:t>
            </a:r>
            <a:r>
              <a:rPr lang="ru-RU" sz="200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заманювання</a:t>
            </a:r>
            <a:r>
              <a:rPr lang="ru-RU" sz="200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клієнтів</a:t>
            </a:r>
            <a:r>
              <a:rPr lang="ru-RU" sz="200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мало </a:t>
            </a:r>
            <a:r>
              <a:rPr lang="ru-RU" sz="200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значних</a:t>
            </a:r>
            <a:r>
              <a:rPr lang="ru-RU" sz="200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вкладень</a:t>
            </a:r>
            <a:r>
              <a:rPr lang="ru-RU" sz="200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щоб</a:t>
            </a:r>
            <a:r>
              <a:rPr lang="ru-RU" sz="200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довести </a:t>
            </a:r>
            <a:r>
              <a:rPr lang="ru-RU" sz="200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власну</a:t>
            </a:r>
            <a:r>
              <a:rPr lang="ru-RU" sz="200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перевагу</a:t>
            </a:r>
            <a:r>
              <a:rPr lang="ru-RU" sz="200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потрібно</a:t>
            </a:r>
            <a:r>
              <a:rPr lang="ru-RU" sz="200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ще</a:t>
            </a:r>
            <a:r>
              <a:rPr lang="ru-RU" sz="200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докласти</a:t>
            </a:r>
            <a:r>
              <a:rPr lang="ru-RU" sz="200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чимало</a:t>
            </a:r>
            <a:r>
              <a:rPr lang="ru-RU" sz="200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зусиль</a:t>
            </a:r>
            <a:r>
              <a:rPr lang="ru-RU" sz="200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щоб</a:t>
            </a:r>
            <a:r>
              <a:rPr lang="ru-RU" sz="200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утримати</a:t>
            </a:r>
            <a:r>
              <a:rPr lang="ru-RU" sz="200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споживача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Компанії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все ж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доведеться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усвідомити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важливість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споживчої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лояльності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і для того,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щоб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витрачати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даремно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сили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гроші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потрібно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навчитися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утримувати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клієнтів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керуючи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лояльністю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її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подальшим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зміцненням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Таким чином,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отримана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індекс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лояльності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дає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можливість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бізнес-організації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оцінити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власну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діяльність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успішна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вона) за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конкретний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часовий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відрізок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розрахувати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ймовірність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втрати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своїх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клієнтів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пішли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конкурентів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UA" sz="2000" b="0" dirty="0">
              <a:solidFill>
                <a:schemeClr val="bg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683178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:a16="http://schemas.microsoft.com/office/drawing/2014/main" id="{2D4DAEF5-6BD8-B931-0681-2E4101FFF00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85009" y="154380"/>
            <a:ext cx="11572030" cy="5616184"/>
          </a:xfrm>
        </p:spPr>
        <p:txBody>
          <a:bodyPr/>
          <a:lstStyle/>
          <a:p>
            <a:pPr algn="just"/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Необхідність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вивчення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механізму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лояльності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споживача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змусила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звернутися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допомогою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Моделі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ділової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досконалості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Європейського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фонду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якістю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Яким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виділено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принципи</a:t>
            </a:r>
            <a:r>
              <a:rPr lang="ru-RU" sz="200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00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вважаються</a:t>
            </a:r>
            <a:r>
              <a:rPr lang="ru-RU" sz="200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основою комплексного </a:t>
            </a:r>
            <a:r>
              <a:rPr lang="ru-RU" sz="200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sz="200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якістю</a:t>
            </a:r>
            <a:r>
              <a:rPr lang="ru-RU" sz="200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/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1)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концентрувалася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споживачі</a:t>
            </a:r>
            <a:endParaRPr lang="ru-RU" sz="2000" b="0" dirty="0">
              <a:solidFill>
                <a:schemeClr val="bg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2)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налагоджувалося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партнерство з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постачальником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algn="just"/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3)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використовувався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персонал (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необхідно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формування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довіру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компанії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розкриття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творчого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потенціалу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персоналу,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розвиток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персоналу через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освіту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підвищення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кваліфікації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); </a:t>
            </a:r>
          </a:p>
          <a:p>
            <a:pPr algn="just"/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4)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впроваджувалися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інновації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відбувалося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постійне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поліпшення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(принцип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безперервного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вдосконалення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політика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заохочення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неординарність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рішень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інновації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для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підтримки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поліпшення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потрібне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проведення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оцінки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pPr algn="just"/>
            <a:r>
              <a:rPr lang="ru-RU" sz="200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Також</a:t>
            </a:r>
            <a:r>
              <a:rPr lang="ru-RU" sz="200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необхідно</a:t>
            </a:r>
            <a:r>
              <a:rPr lang="ru-RU" sz="200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/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1)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орієнтуватися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результат для персоналу (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задоволеність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співробітників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компанії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мотивації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 algn="just"/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2)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орієнтуватися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результат для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суспільства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функціонування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компанії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як члена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товариства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усіма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правами та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обов'язками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); </a:t>
            </a:r>
          </a:p>
          <a:p>
            <a:pPr algn="just"/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3)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оцінювати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ключові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власної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темпи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зростання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виконання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бюджету,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прибуток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тощо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pPr algn="just"/>
            <a:endParaRPr lang="ru-RU" sz="2000" b="0" dirty="0">
              <a:solidFill>
                <a:schemeClr val="bg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sz="2000" b="0" dirty="0">
              <a:solidFill>
                <a:schemeClr val="bg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2200734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:a16="http://schemas.microsoft.com/office/drawing/2014/main" id="{A9084716-4376-183A-07D2-919A72C18D6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13757" y="83128"/>
            <a:ext cx="11643282" cy="5687436"/>
          </a:xfrm>
        </p:spPr>
        <p:txBody>
          <a:bodyPr/>
          <a:lstStyle/>
          <a:p>
            <a:pPr algn="just"/>
            <a:r>
              <a:rPr lang="ru-RU" sz="200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ru-RU" sz="200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Оцінка</a:t>
            </a:r>
            <a:r>
              <a:rPr lang="ru-RU" sz="200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роботи</a:t>
            </a:r>
            <a:r>
              <a:rPr lang="ru-RU" sz="200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персоналу та </a:t>
            </a:r>
            <a:r>
              <a:rPr lang="ru-RU" sz="200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ступеня</a:t>
            </a:r>
            <a:r>
              <a:rPr lang="ru-RU" sz="200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обслуговування</a:t>
            </a:r>
            <a:r>
              <a:rPr lang="ru-RU" sz="200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клієнтів</a:t>
            </a:r>
            <a:r>
              <a:rPr lang="ru-RU" sz="200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/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Для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якістю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дуже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важлива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оцінка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роботи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персоналу,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ступеня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обслуговування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клієнтів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якості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наданих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послуг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</a:p>
          <a:p>
            <a:pPr algn="just"/>
            <a:endParaRPr lang="ru-RU" sz="2000" b="0" dirty="0">
              <a:solidFill>
                <a:schemeClr val="bg2">
                  <a:lumMod val="50000"/>
                </a:schemeClr>
              </a:solidFill>
              <a:highlight>
                <a:srgbClr val="00FF00"/>
              </a:highligh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Для прикладу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використаємо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проблеми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якістю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сфері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послуг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У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цій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сфері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питання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потребують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вирішення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У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цій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сфері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вирішено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коло таких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завдань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як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розробка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єдиної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комплексної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методології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оцінки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якості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обслуговування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стосується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таких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аспектів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як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оцінка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реакції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споживачів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шляхом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анкетування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налагодження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статистичного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обліку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аналізу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параметрів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оцінки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багато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іншого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Наявність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Україні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фірм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бізнес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яких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пов'язаний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сферою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послуг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мають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широку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філіальну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мережу,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передбачає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розробку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застосування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певної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методики. Вона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включає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себе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дві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групи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параметрів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—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кількісні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якісні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Перші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містять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показники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отримані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допомогою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використання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даних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статистичного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обліку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обсягів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послуг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надаються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точками продажу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компанії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оцінюються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надання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послуги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Другий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тип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параметрів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розглядається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допомагає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оцінити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процес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надання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послуги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. У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цьому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суттєва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відмінність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sz="2000" b="0" dirty="0">
              <a:solidFill>
                <a:schemeClr val="bg2">
                  <a:lumMod val="50000"/>
                </a:schemeClr>
              </a:solidFill>
              <a:highlight>
                <a:srgbClr val="00FF00"/>
              </a:highligh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5063596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:a16="http://schemas.microsoft.com/office/drawing/2014/main" id="{E9AF4019-46F6-0A57-517C-105DF8F4098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37507" y="178130"/>
            <a:ext cx="11619532" cy="5592433"/>
          </a:xfrm>
        </p:spPr>
        <p:txBody>
          <a:bodyPr/>
          <a:lstStyle/>
          <a:p>
            <a:pPr algn="just"/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Під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час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аналізу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якісних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показників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створюються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оцінки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проводиться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внутрішній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зовнішній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бенчмаркінг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компанії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має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розгалужену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філіальну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мережу.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Причому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здійснити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зовнішній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бенчмаркінг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якісними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показниками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набагато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простіше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ніж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внутрішній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пояснюється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наступним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чином: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компанії-конкуренти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мають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більший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ступінь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прозорості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якісними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показниками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характеристики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можна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оцінити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при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обстеженні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допомогою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проведення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так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званих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рейдів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опитувань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Задоволеність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споживачів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має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досить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широкий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сенс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Вона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включає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таке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поняття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як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якість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самої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послуги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У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різних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джерелах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згадується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методика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оцінки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якості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послуг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SERVQUAL</a:t>
            </a:r>
            <a:r>
              <a:rPr lang="uk-UA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000" b="0" dirty="0">
              <a:solidFill>
                <a:schemeClr val="bg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її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лежить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анкета з 22 пар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питань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згруповані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п'ятьма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параметрами: </a:t>
            </a:r>
          </a:p>
          <a:p>
            <a:pPr algn="just"/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1)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надійність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algn="just"/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2)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чуйність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algn="just"/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3)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переконливість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algn="just"/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4)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співчуття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algn="just"/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5)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відчутність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sz="2000" b="0" dirty="0">
              <a:solidFill>
                <a:schemeClr val="bg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8982042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:a16="http://schemas.microsoft.com/office/drawing/2014/main" id="{E9AF4019-46F6-0A57-517C-105DF8F4098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37507" y="178130"/>
            <a:ext cx="11619532" cy="5592433"/>
          </a:xfrm>
        </p:spPr>
        <p:txBody>
          <a:bodyPr/>
          <a:lstStyle/>
          <a:p>
            <a:pPr algn="just"/>
            <a:r>
              <a:rPr lang="ru-RU" sz="21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Крім</a:t>
            </a:r>
            <a:r>
              <a:rPr lang="ru-RU" sz="21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згаданої</a:t>
            </a:r>
            <a:r>
              <a:rPr lang="ru-RU" sz="21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вище</a:t>
            </a:r>
            <a:r>
              <a:rPr lang="ru-RU" sz="21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методики, широко </a:t>
            </a:r>
            <a:r>
              <a:rPr lang="ru-RU" sz="21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поширена</a:t>
            </a:r>
            <a:r>
              <a:rPr lang="ru-RU" sz="21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ще</a:t>
            </a:r>
            <a:r>
              <a:rPr lang="ru-RU" sz="21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одна — методика </a:t>
            </a:r>
            <a:r>
              <a:rPr lang="ru-RU" sz="21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розрахунку</a:t>
            </a:r>
            <a:r>
              <a:rPr lang="ru-RU" sz="21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задоволеності</a:t>
            </a:r>
            <a:r>
              <a:rPr lang="ru-RU" sz="21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споживачів</a:t>
            </a:r>
            <a:r>
              <a:rPr lang="ru-RU" sz="21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1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Customer Satisfaction Index — CSI), </a:t>
            </a:r>
            <a:r>
              <a:rPr lang="ru-RU" sz="21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засновниками</a:t>
            </a:r>
            <a:r>
              <a:rPr lang="ru-RU" sz="21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якої</a:t>
            </a:r>
            <a:r>
              <a:rPr lang="ru-RU" sz="21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стали </a:t>
            </a:r>
            <a:r>
              <a:rPr lang="ru-RU" sz="21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фахівці</a:t>
            </a:r>
            <a:r>
              <a:rPr lang="ru-RU" sz="21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Стокгольмської</a:t>
            </a:r>
            <a:r>
              <a:rPr lang="ru-RU" sz="21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школи</a:t>
            </a:r>
            <a:r>
              <a:rPr lang="ru-RU" sz="21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економіки</a:t>
            </a:r>
            <a:r>
              <a:rPr lang="ru-RU" sz="21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100" b="0" dirty="0" err="1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Індекс</a:t>
            </a:r>
            <a:r>
              <a:rPr lang="ru-RU" sz="2100" b="0" dirty="0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b="0" dirty="0" err="1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задоволеності</a:t>
            </a:r>
            <a:r>
              <a:rPr lang="ru-RU" sz="2100" b="0" dirty="0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b="0" dirty="0" err="1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споживачів</a:t>
            </a:r>
            <a:r>
              <a:rPr lang="ru-RU" sz="2100" b="0" dirty="0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b="0" dirty="0" err="1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розраховується</a:t>
            </a:r>
            <a:r>
              <a:rPr lang="ru-RU" sz="2100" b="0" dirty="0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2100" b="0" dirty="0" err="1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допомогою</a:t>
            </a:r>
            <a:r>
              <a:rPr lang="ru-RU" sz="2100" b="0" dirty="0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b="0" dirty="0" err="1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індивідуального</a:t>
            </a:r>
            <a:r>
              <a:rPr lang="ru-RU" sz="2100" b="0" dirty="0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b="0" dirty="0" err="1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інтерв'ю</a:t>
            </a:r>
            <a:r>
              <a:rPr lang="ru-RU" sz="2100" b="0" dirty="0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1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Отриманий</a:t>
            </a:r>
            <a:r>
              <a:rPr lang="ru-RU" sz="21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результат </a:t>
            </a:r>
            <a:r>
              <a:rPr lang="ru-RU" sz="21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використовується</a:t>
            </a:r>
            <a:r>
              <a:rPr lang="ru-RU" sz="21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як один з </a:t>
            </a:r>
            <a:r>
              <a:rPr lang="ru-RU" sz="21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параметрів</a:t>
            </a:r>
            <a:r>
              <a:rPr lang="ru-RU" sz="21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довгострокового</a:t>
            </a:r>
            <a:r>
              <a:rPr lang="ru-RU" sz="21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прогнозу </a:t>
            </a:r>
            <a:r>
              <a:rPr lang="ru-RU" sz="21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прибутковості</a:t>
            </a:r>
            <a:r>
              <a:rPr lang="ru-RU" sz="21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компанії</a:t>
            </a:r>
            <a:r>
              <a:rPr lang="ru-RU" sz="21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1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Індекс</a:t>
            </a:r>
            <a:r>
              <a:rPr lang="ru-RU" sz="21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дозволяє</a:t>
            </a:r>
            <a:r>
              <a:rPr lang="ru-RU" sz="21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чітко</a:t>
            </a:r>
            <a:r>
              <a:rPr lang="ru-RU" sz="21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відстежувати</a:t>
            </a:r>
            <a:r>
              <a:rPr lang="ru-RU" sz="21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фактори</a:t>
            </a:r>
            <a:r>
              <a:rPr lang="ru-RU" sz="21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причини </a:t>
            </a:r>
            <a:r>
              <a:rPr lang="ru-RU" sz="21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споживчої</a:t>
            </a:r>
            <a:r>
              <a:rPr lang="ru-RU" sz="21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задоволеності</a:t>
            </a:r>
            <a:r>
              <a:rPr lang="ru-RU" sz="21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1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лояльності</a:t>
            </a:r>
            <a:r>
              <a:rPr lang="ru-RU" sz="21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sz="21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Важливим</a:t>
            </a:r>
            <a:r>
              <a:rPr lang="ru-RU" sz="21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аспектом </a:t>
            </a:r>
            <a:r>
              <a:rPr lang="ru-RU" sz="21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цієї</a:t>
            </a:r>
            <a:r>
              <a:rPr lang="ru-RU" sz="21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методики </a:t>
            </a:r>
            <a:r>
              <a:rPr lang="ru-RU" sz="21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21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складання</a:t>
            </a:r>
            <a:r>
              <a:rPr lang="ru-RU" sz="21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анкети</a:t>
            </a:r>
            <a:r>
              <a:rPr lang="ru-RU" sz="21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1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її</a:t>
            </a:r>
            <a:r>
              <a:rPr lang="ru-RU" sz="21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подальшим</a:t>
            </a:r>
            <a:r>
              <a:rPr lang="ru-RU" sz="21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заповненням</a:t>
            </a:r>
            <a:r>
              <a:rPr lang="ru-RU" sz="21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1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обробкою</a:t>
            </a:r>
            <a:r>
              <a:rPr lang="ru-RU" sz="21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отриманих</a:t>
            </a:r>
            <a:r>
              <a:rPr lang="ru-RU" sz="21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даних</a:t>
            </a:r>
            <a:r>
              <a:rPr lang="ru-RU" sz="21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Головна </a:t>
            </a:r>
            <a:r>
              <a:rPr lang="ru-RU" sz="21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відмінна</a:t>
            </a:r>
            <a:r>
              <a:rPr lang="ru-RU" sz="21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риса методу — </a:t>
            </a:r>
            <a:r>
              <a:rPr lang="ru-RU" sz="21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джерело</a:t>
            </a:r>
            <a:r>
              <a:rPr lang="ru-RU" sz="21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отримання</a:t>
            </a:r>
            <a:r>
              <a:rPr lang="ru-RU" sz="21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інформації</a:t>
            </a:r>
            <a:r>
              <a:rPr lang="ru-RU" sz="21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(анкета). </a:t>
            </a:r>
          </a:p>
          <a:p>
            <a:pPr algn="just"/>
            <a:r>
              <a:rPr lang="ru-RU" sz="2100" b="0" dirty="0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Анкета </a:t>
            </a:r>
            <a:r>
              <a:rPr lang="ru-RU" sz="2100" b="0" dirty="0" err="1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заповнюється</a:t>
            </a:r>
            <a:r>
              <a:rPr lang="ru-RU" sz="2100" b="0" dirty="0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не самими </a:t>
            </a:r>
            <a:r>
              <a:rPr lang="ru-RU" sz="2100" b="0" dirty="0" err="1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клієнтам</a:t>
            </a:r>
            <a:r>
              <a:rPr lang="ru-RU" sz="21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ru-RU" sz="21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а менеджерами з </a:t>
            </a:r>
            <a:r>
              <a:rPr lang="ru-RU" sz="21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якості</a:t>
            </a:r>
            <a:r>
              <a:rPr lang="ru-RU" sz="21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після</a:t>
            </a:r>
            <a:r>
              <a:rPr lang="ru-RU" sz="21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проведення</a:t>
            </a:r>
            <a:r>
              <a:rPr lang="ru-RU" sz="21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регулярних</a:t>
            </a:r>
            <a:r>
              <a:rPr lang="ru-RU" sz="21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рейдів</a:t>
            </a:r>
            <a:r>
              <a:rPr lang="ru-RU" sz="21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по точках продажу, </a:t>
            </a:r>
            <a:r>
              <a:rPr lang="ru-RU" sz="21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після</a:t>
            </a:r>
            <a:r>
              <a:rPr lang="ru-RU" sz="21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чого</a:t>
            </a:r>
            <a:r>
              <a:rPr lang="ru-RU" sz="21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проводиться </a:t>
            </a:r>
            <a:r>
              <a:rPr lang="ru-RU" sz="21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розробка</a:t>
            </a:r>
            <a:r>
              <a:rPr lang="ru-RU" sz="21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комплексу </a:t>
            </a:r>
            <a:r>
              <a:rPr lang="ru-RU" sz="21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заходів</a:t>
            </a:r>
            <a:r>
              <a:rPr lang="ru-RU" sz="21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 метою </a:t>
            </a:r>
            <a:r>
              <a:rPr lang="ru-RU" sz="21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усунення</a:t>
            </a:r>
            <a:r>
              <a:rPr lang="ru-RU" sz="21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встановлених</a:t>
            </a:r>
            <a:r>
              <a:rPr lang="ru-RU" sz="21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проблем. </a:t>
            </a:r>
            <a:r>
              <a:rPr lang="ru-RU" sz="21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Такий</a:t>
            </a:r>
            <a:r>
              <a:rPr lang="ru-RU" sz="21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спосіб</a:t>
            </a:r>
            <a:r>
              <a:rPr lang="ru-RU" sz="21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анкетування</a:t>
            </a:r>
            <a:r>
              <a:rPr lang="ru-RU" sz="21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21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випадковий</a:t>
            </a:r>
            <a:r>
              <a:rPr lang="ru-RU" sz="21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Справа в тому, </a:t>
            </a:r>
            <a:r>
              <a:rPr lang="ru-RU" sz="21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1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анкетування</a:t>
            </a:r>
            <a:r>
              <a:rPr lang="ru-RU" sz="21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самих </a:t>
            </a:r>
            <a:r>
              <a:rPr lang="ru-RU" sz="21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споживачів</a:t>
            </a:r>
            <a:r>
              <a:rPr lang="ru-RU" sz="21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21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дає</a:t>
            </a:r>
            <a:r>
              <a:rPr lang="ru-RU" sz="21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високої</a:t>
            </a:r>
            <a:r>
              <a:rPr lang="ru-RU" sz="21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ефективності</a:t>
            </a:r>
            <a:r>
              <a:rPr lang="ru-RU" sz="21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1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оскільки</a:t>
            </a:r>
            <a:r>
              <a:rPr lang="ru-RU" sz="21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</a:t>
            </a:r>
            <a:r>
              <a:rPr lang="ru-RU" sz="21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21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завжди</a:t>
            </a:r>
            <a:r>
              <a:rPr lang="ru-RU" sz="21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погоджується</a:t>
            </a:r>
            <a:r>
              <a:rPr lang="ru-RU" sz="21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1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опитування</a:t>
            </a:r>
            <a:r>
              <a:rPr lang="ru-RU" sz="21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1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заповнення</a:t>
            </a:r>
            <a:r>
              <a:rPr lang="ru-RU" sz="21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анкет. </a:t>
            </a:r>
            <a:r>
              <a:rPr lang="ru-RU" sz="21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Інформація</a:t>
            </a:r>
            <a:r>
              <a:rPr lang="ru-RU" sz="21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1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отримана</a:t>
            </a:r>
            <a:r>
              <a:rPr lang="ru-RU" sz="21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1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ході</a:t>
            </a:r>
            <a:r>
              <a:rPr lang="ru-RU" sz="21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дослідження</a:t>
            </a:r>
            <a:r>
              <a:rPr lang="ru-RU" sz="21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не </a:t>
            </a:r>
            <a:r>
              <a:rPr lang="ru-RU" sz="21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завжди</a:t>
            </a:r>
            <a:r>
              <a:rPr lang="ru-RU" sz="21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відрізняється</a:t>
            </a:r>
            <a:r>
              <a:rPr lang="ru-RU" sz="21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достовірністю</a:t>
            </a:r>
            <a:r>
              <a:rPr lang="ru-RU" sz="21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sz="2100" b="0" dirty="0">
              <a:solidFill>
                <a:schemeClr val="bg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5318866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:a16="http://schemas.microsoft.com/office/drawing/2014/main" id="{E9AF4019-46F6-0A57-517C-105DF8F4098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37507" y="178130"/>
            <a:ext cx="11619532" cy="5592433"/>
          </a:xfrm>
        </p:spPr>
        <p:txBody>
          <a:bodyPr/>
          <a:lstStyle/>
          <a:p>
            <a:pPr algn="just"/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Крім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того,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неохоче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відповідає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поставлені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питання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за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якими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можна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визначити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репрезентативність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вибірки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професія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соціальний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статус,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рівень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доходу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тощо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відбувається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основному тому,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він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зацікавлений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кінцевому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анкетування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Тим часом великою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складністю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неоднозначність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деяких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питань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споживача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Недоотримання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роз'яснень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сутність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запропонованих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питань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призводить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складності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співвідношення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визначених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параметрів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 будь-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якою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шкалою. 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відміну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клієнта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менеджер 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якості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має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прямий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інтерес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до результату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проведеного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дослідження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професійну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підготовку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питань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якості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Він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має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керівництво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дії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»,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тобто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детальний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опис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того, як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оцінювати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показники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використовуючи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при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цьому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встановлені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методики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оцінки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Розглянутий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підхід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тільки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зменшує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роль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суб'єктивного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фактора,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має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місце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при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анкетуванні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але й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допомагає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чітко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відстежувати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показники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щоб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виявити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ступінь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якісних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параметрів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наданих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послуг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Незважаючи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все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ще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піддаються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опитуванню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шляхом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проведення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анкетування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(як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додаткове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джерело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інформації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), але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тільки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як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складова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частина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даної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методики. </a:t>
            </a:r>
          </a:p>
          <a:p>
            <a:pPr algn="just"/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Труднощі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виникають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при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оцінці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якісних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параметрів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пов'язані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труднощами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формалізації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аналізу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критеріїв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оцінки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визначення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методів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вимірювання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пояснюється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залежністю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параметрів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входять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сфери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послуг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тобто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вибрані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критерії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можуть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мати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різницю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пріоритетом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Так, не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обов'язково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приділяти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особливу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увагу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інтер'єрним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витонченням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потрібно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зробити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акцент на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персоналі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точніше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на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ступінь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роботи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обслуговування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клієнтів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sz="2000" b="0" dirty="0">
              <a:solidFill>
                <a:schemeClr val="bg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4046111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:a16="http://schemas.microsoft.com/office/drawing/2014/main" id="{E9AF4019-46F6-0A57-517C-105DF8F4098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37507" y="178130"/>
            <a:ext cx="11619532" cy="5592433"/>
          </a:xfrm>
        </p:spPr>
        <p:txBody>
          <a:bodyPr/>
          <a:lstStyle/>
          <a:p>
            <a:pPr algn="just"/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стосуватися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сфери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обслуговування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елітних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клієнтів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ресторанного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бізнесу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тощо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Інформаційне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обслуговування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клієнтів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також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першорядним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компанії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сфери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побутового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обслуговування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іншими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словами, не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вимагає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регулярного і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ретельного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опрацювання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оскільки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отримує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основну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інформацію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назви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організації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наприклад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Пральня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», «Ремонт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взуття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», «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Хімчистка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тощо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000" b="0" i="1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Приклад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Детальніше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систему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якісних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параметрів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оцінки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якості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розглянемо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прикладі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оцінки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якості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роздрібних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банківських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послуг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В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Україні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ринок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банківських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послуг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(в тому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числі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роздрібних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з точки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зору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розвитку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напрямків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якістю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має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великий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потенціал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І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незважаючи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більшу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стурбованість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комерційних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банків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якістю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власних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активів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ніж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якістю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обслуговування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Необхідність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оцінки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якості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проблем,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пов'язаних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підвищенням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роздрібних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банківських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послуг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викликана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високою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конкуренцією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серед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банків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цьому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напрямку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Причому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підхід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оцінки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якості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обслуговування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корпоративних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клієнтів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повинен бути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дещо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іншим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оскільки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вибираючи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банк,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керівництво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компанії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дотримується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стільки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задоволеності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відносин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скільки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переваг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матеріального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характеру плюс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здатність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банку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задовольняти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фінансові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потреби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даної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компанії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sz="2000" b="0" dirty="0">
              <a:solidFill>
                <a:schemeClr val="bg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4340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:a16="http://schemas.microsoft.com/office/drawing/2014/main" id="{E9AF4019-46F6-0A57-517C-105DF8F4098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37507" y="178130"/>
            <a:ext cx="11619532" cy="5592433"/>
          </a:xfrm>
        </p:spPr>
        <p:txBody>
          <a:bodyPr/>
          <a:lstStyle/>
          <a:p>
            <a:pPr algn="just"/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Необхідність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впровадження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якістю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банківській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сфері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викликана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тим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основна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кількість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банків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відносить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себе до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сфери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послуг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істинному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розумінні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цього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слова. Конкурентна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боротьба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між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банками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ведеться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основному не за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рахунок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підвищення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якості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послуг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а за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рахунок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фінансових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умов для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споживачів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організації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працюють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сфері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послуг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іншими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напрямками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туристичні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агентства,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авіакомпанії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готелі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перукарні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супермаркети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тощо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спочатку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націлені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парадигму «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клієнт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понад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усе» (</a:t>
            </a:r>
            <a:r>
              <a:rPr lang="en-US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customer-first paradigm), 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банківські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установи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досить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повільно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переходять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цього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визначення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сенсі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оцінки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ступеня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сервісного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обслуговування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споживачів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До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даної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методики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входять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чотири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групи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якісних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показників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виявлених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на таких характеристиках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продажів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роздрібних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банківських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послуг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суб'єктивно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впливають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реакцію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споживачів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algn="just"/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1) «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якість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навколишнього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середовища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 (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просторові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показники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оцінка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якого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проводиться менеджером в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здійснення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регулярного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моніторингу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якості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обслуговування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споживачів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Параметри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використовуються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анкеті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групуються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загальну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оцінку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просторових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показників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параметрами «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якості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навколишнього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середовища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розуміють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algn="just"/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а)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оформлення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зовнішнього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вигляду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будівлі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наскільки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точки продажу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виділяються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загальному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тлі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інших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будівель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чистий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доглянутий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вигляд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територій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прилеглих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будівлі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де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розташована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точка продажу);</a:t>
            </a:r>
          </a:p>
          <a:p>
            <a:pPr algn="just"/>
            <a:endParaRPr lang="ru-RU" sz="2000" b="0" dirty="0">
              <a:solidFill>
                <a:schemeClr val="bg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8145273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:a16="http://schemas.microsoft.com/office/drawing/2014/main" id="{79ECBF1D-5DFC-490B-8266-9E38CE07804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90005" y="166256"/>
            <a:ext cx="11667033" cy="5604308"/>
          </a:xfrm>
        </p:spPr>
        <p:txBody>
          <a:bodyPr/>
          <a:lstStyle/>
          <a:p>
            <a:pPr algn="just"/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Б)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інформаційне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оформлення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вивіски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рекламні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покажчики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тощо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); </a:t>
            </a:r>
          </a:p>
          <a:p>
            <a:pPr algn="just"/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в)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оформлення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внутрішнього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простору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приміщення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точки продажу (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відповідає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колірне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рішення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приміщення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корпоративному стилю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компанії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наскільки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сучасний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внутрішній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дизайн, чистота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приміщення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відповідає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розміщення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робочих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місць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максимальній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зручності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споживачів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тобто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наскільки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продумала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оптимальність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організації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клієнтського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простору). </a:t>
            </a:r>
          </a:p>
          <a:p>
            <a:pPr algn="just"/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цілей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завдань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такого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дослідження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групі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просторових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показників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(при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підрахунку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загальної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оцінки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якісних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показників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присвоюється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ваговий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коефіцієнт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який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показує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важливість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цих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показників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компанії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algn="just"/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2)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дослідження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проводяться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 метою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оцінки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якості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обслуговування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часто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ігнорують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приділяють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недостатню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увагу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інформаційним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показникам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як одному з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параметрів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оцінки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Не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слід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забувати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якість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інформаційного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забезпечення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також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впливає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те, як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сприймають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якість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їхнього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обслуговування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зауваження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особливо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цінне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банків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</a:p>
          <a:p>
            <a:pPr algn="just"/>
            <a:endParaRPr lang="ru-RU" sz="2000" b="0" dirty="0">
              <a:solidFill>
                <a:schemeClr val="bg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sz="2000" b="0" dirty="0">
              <a:solidFill>
                <a:schemeClr val="bg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414856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:a16="http://schemas.microsoft.com/office/drawing/2014/main" id="{79ECBF1D-5DFC-490B-8266-9E38CE07804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90005" y="166256"/>
            <a:ext cx="11667033" cy="5604308"/>
          </a:xfrm>
        </p:spPr>
        <p:txBody>
          <a:bodyPr/>
          <a:lstStyle/>
          <a:p>
            <a:pPr algn="just"/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Інформаційні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показники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оцінюються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таким чином (з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урахуванням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розглянутої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методики та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наступних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характеристик):</a:t>
            </a:r>
          </a:p>
          <a:p>
            <a:pPr algn="just"/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а)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запропонована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функціонування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точки продажу (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сюди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входять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час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обслуговування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місцезнаходження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про точку продажу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тощо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наявність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якої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дає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споживачеві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можливість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відчувати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себе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впевнено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вільно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орієнтуватися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при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першому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наступних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відвідуваннях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точки продажу; </a:t>
            </a:r>
          </a:p>
          <a:p>
            <a:pPr algn="just"/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б)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запропонована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послуги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компанії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вільний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доступ до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рекламних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матеріалів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послуги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надаються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компанією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бажанням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забрати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 собою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тощо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); </a:t>
            </a:r>
          </a:p>
          <a:p>
            <a:pPr algn="just"/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в)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якість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оформлення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інформаційних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матеріалів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наявність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 точках продажу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інформаційних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стендів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рекламним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матеріалом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відповідають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загальному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корпоративному стилю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тощо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  <a:endParaRPr sz="2000" b="0" dirty="0">
              <a:solidFill>
                <a:schemeClr val="bg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933525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:a16="http://schemas.microsoft.com/office/drawing/2014/main" id="{AEF441E6-5614-2AF3-94B0-BA431545366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52401" y="101600"/>
            <a:ext cx="11704638" cy="5668963"/>
          </a:xfrm>
        </p:spPr>
        <p:txBody>
          <a:bodyPr/>
          <a:lstStyle/>
          <a:p>
            <a:pPr algn="just"/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1.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Оцінка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ступеня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лояльності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та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задоволеності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клієнтів</a:t>
            </a:r>
            <a:endParaRPr lang="ru-RU" sz="2000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pPr algn="just"/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</a:p>
          <a:p>
            <a:pPr algn="just"/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лояльністю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розуміється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загальне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позитивне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ставлення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до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всього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можна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віднести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до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діяльності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організації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: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продукція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послуги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надаються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виробляються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або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продаються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даною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організацією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також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імідж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самої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організації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її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персонал,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торгова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марка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тощо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</a:p>
          <a:p>
            <a:pPr algn="just"/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Саме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лояльність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(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сприятливе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ставлення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)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клієнтів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до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тієї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чи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іншої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компанії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є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основою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стабільного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обсягу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продажів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До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лояльних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споживачів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відносять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тих,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хто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досить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тривалий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час по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відношенню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до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терміну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функціонування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товару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продовжує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звертатися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до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компанії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роблячи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при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цьому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наступні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покупки. </a:t>
            </a:r>
          </a:p>
          <a:p>
            <a:pPr algn="just"/>
            <a:r>
              <a:rPr lang="ru-RU" sz="2000" b="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Позитивний</a:t>
            </a:r>
            <a:r>
              <a:rPr lang="ru-RU" sz="2000" b="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настрій</a:t>
            </a:r>
            <a:r>
              <a:rPr lang="ru-RU" sz="2000" b="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і </a:t>
            </a:r>
            <a:r>
              <a:rPr lang="ru-RU" sz="2000" b="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досвід</a:t>
            </a:r>
            <a:r>
              <a:rPr lang="ru-RU" sz="2000" b="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отриманий</a:t>
            </a:r>
            <a:r>
              <a:rPr lang="ru-RU" sz="2000" b="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споживачем</a:t>
            </a:r>
            <a:r>
              <a:rPr lang="ru-RU" sz="2000" b="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внаслідок</a:t>
            </a:r>
            <a:r>
              <a:rPr lang="ru-RU" sz="2000" b="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споживання</a:t>
            </a:r>
            <a:r>
              <a:rPr lang="ru-RU" sz="2000" b="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або</a:t>
            </a:r>
            <a:r>
              <a:rPr lang="ru-RU" sz="2000" b="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покупки </a:t>
            </a:r>
            <a:r>
              <a:rPr lang="ru-RU" sz="2000" b="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вподобаного</a:t>
            </a:r>
            <a:r>
              <a:rPr lang="ru-RU" sz="2000" b="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продукту (</a:t>
            </a:r>
            <a:r>
              <a:rPr lang="ru-RU" sz="2000" b="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послуги</a:t>
            </a:r>
            <a:r>
              <a:rPr lang="ru-RU" sz="2000" b="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), </a:t>
            </a:r>
            <a:r>
              <a:rPr lang="ru-RU" sz="2000" b="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є</a:t>
            </a:r>
            <a:r>
              <a:rPr lang="ru-RU" sz="2000" b="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мабуть</a:t>
            </a:r>
            <a:r>
              <a:rPr lang="ru-RU" sz="2000" b="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однією</a:t>
            </a:r>
            <a:r>
              <a:rPr lang="ru-RU" sz="2000" b="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з </a:t>
            </a:r>
            <a:r>
              <a:rPr lang="ru-RU" sz="2000" b="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важливих</a:t>
            </a:r>
            <a:r>
              <a:rPr lang="ru-RU" sz="2000" b="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основ </a:t>
            </a:r>
            <a:r>
              <a:rPr lang="ru-RU" sz="2000" b="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лояльності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</a:p>
          <a:p>
            <a:pPr algn="just"/>
            <a:r>
              <a:rPr lang="ru-RU" sz="2000" b="0" i="1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Наприклад</a:t>
            </a:r>
            <a:r>
              <a:rPr lang="ru-RU" sz="2000" b="0" i="1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якщо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споживач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отримав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повне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задоволення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шампуню «</a:t>
            </a:r>
            <a:r>
              <a:rPr lang="en-US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SHAMTU» (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добре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миє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волосся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приємний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запах,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зручна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упаковка і т. д.), то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найімовірніше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(за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умови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інших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незмінних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факторів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),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наступного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разу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він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зробить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свій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споживчий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вибір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саме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вподобаної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торгової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марки.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Наступного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разу,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прийшовши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за покупками,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наприклад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за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миючим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засобом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споживач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може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перенести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своє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позитивне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ставлення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миючі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засоби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вже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перевіреної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ним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компанії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«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Проктер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енд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Гембл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»,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знаючи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при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цьому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вона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виробляє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якісні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шампуні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є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лояльним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споживацьким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ставленням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  <a:endParaRPr sz="2000" b="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8419377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:a16="http://schemas.microsoft.com/office/drawing/2014/main" id="{79ECBF1D-5DFC-490B-8266-9E38CE07804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90005" y="166256"/>
            <a:ext cx="11667033" cy="5604308"/>
          </a:xfrm>
        </p:spPr>
        <p:txBody>
          <a:bodyPr/>
          <a:lstStyle/>
          <a:p>
            <a:pPr algn="just"/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При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дотриманні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точками продажу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перерахованих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вище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необхідних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характеристик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якості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інформаційного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забезпечення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споживача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з'являється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можливість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отримати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необхідну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інформацію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діяльність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послуги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компанії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при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першому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відвідуванні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дозволяє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зорієнтуватися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місці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надає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споживачеві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певнене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відчуття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впевненості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допомогою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рекламно-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інформаційних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джерел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стендів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буклетів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знайомиться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 параметрами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послуги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яка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цікавить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і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прийняти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принципове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для себе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рішення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придбання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обраної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послуги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вже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без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допомоги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співробітника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точки продажу.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значно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полегшує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прискорює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обслуговування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оскільки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часто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підходить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співробітника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вже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достатньо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підкованим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». </a:t>
            </a:r>
          </a:p>
          <a:p>
            <a:pPr algn="just"/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проведених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регулярних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моніторингів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якості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обслуговування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проводиться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оцінка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інформаційних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показників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Вона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коригуватися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урахуванням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вагових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коефіцієнтів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залежно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ступеня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важливості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показників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причому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вплив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претензійних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показників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тут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незначний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оскільки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основному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своїй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масі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використовують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якість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інформаційного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забезпечення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як предмет для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висловлення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своїх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претензій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UA" sz="2000" b="0" dirty="0">
              <a:solidFill>
                <a:schemeClr val="bg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7659689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:a16="http://schemas.microsoft.com/office/drawing/2014/main" id="{79ECBF1D-5DFC-490B-8266-9E38CE07804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90005" y="166256"/>
            <a:ext cx="11667033" cy="5604308"/>
          </a:xfrm>
        </p:spPr>
        <p:txBody>
          <a:bodyPr/>
          <a:lstStyle/>
          <a:p>
            <a:pPr algn="just"/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дані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професійних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показників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можуть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бути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анкеті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основі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algn="just"/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а)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спостереження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аналізу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обслуговування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споживачів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algn="just"/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б)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записів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зроблених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журналі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пропозицій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пов'язані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роботою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персоналу;</a:t>
            </a:r>
          </a:p>
          <a:p>
            <a:pPr algn="just"/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в)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збору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обробки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інформації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реакцію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споживачів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отриманої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різних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джерел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наприклад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з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Інтернету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по «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гарячій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лінії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»; </a:t>
            </a:r>
          </a:p>
          <a:p>
            <a:pPr algn="just"/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г)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проведення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рейдів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 метою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перевірки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рівня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обслуговування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точках продажу та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подальшого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включення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отриманих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результатів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підсумковий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розрахунок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використання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інформації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отриманої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допомогою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записів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зроблених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журналі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пропозицій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необхідна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менеджерами з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якості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постійного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збору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інформації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її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подальшою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оцінкою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впроваджених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критеріїв</a:t>
            </a:r>
            <a:endParaRPr sz="2000" b="0" dirty="0">
              <a:solidFill>
                <a:schemeClr val="bg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2305905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:a16="http://schemas.microsoft.com/office/drawing/2014/main" id="{79ECBF1D-5DFC-490B-8266-9E38CE07804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90005" y="166256"/>
            <a:ext cx="11667033" cy="5604308"/>
          </a:xfrm>
        </p:spPr>
        <p:txBody>
          <a:bodyPr/>
          <a:lstStyle/>
          <a:p>
            <a:pPr algn="just"/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Для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аналізу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зібраної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інформації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використовується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оцінка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таких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параметрів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професійних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показників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як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коректність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компетентність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доброзичливість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персоналу,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навички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співробітників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компанії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роботі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з «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важким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клієнтом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»,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здатність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відійти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конфліктних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ситуацій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вирішувати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максимальним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результатом. 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Система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параметрів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оцінки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включати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й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інші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характеристики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надання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послуг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своєчасне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виконання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операції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кількість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гудків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швидкість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зняття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трубки телефону,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кількість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людей в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черзі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співробітника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який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надає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послугу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і т. д.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Перераховані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параметри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якісними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«чистому»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вигляді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оскільки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вони не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піддаються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прямій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кількісній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оцінці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але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тим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менш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безпосередньо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впливають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якість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обслуговування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очах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споживачів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кількісного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обліку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неймовірно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складна і проводиться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лише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періодичного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моніторингу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якості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обслуговування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4) великий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вплив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мають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претензійні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показники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На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задоволеність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споживачів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якістю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обслуговування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впливає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позитивна (негативна)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реакція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так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звану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якість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персоналу.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Облік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претензійних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показників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здійснюється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допомогою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коригування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оцінки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вже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залежності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кількості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змісту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відгуків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споживачів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596664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:a16="http://schemas.microsoft.com/office/drawing/2014/main" id="{79ECBF1D-5DFC-490B-8266-9E38CE07804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90005" y="166256"/>
            <a:ext cx="11667033" cy="5604308"/>
          </a:xfrm>
        </p:spPr>
        <p:txBody>
          <a:bodyPr/>
          <a:lstStyle/>
          <a:p>
            <a:pPr algn="just"/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Система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збору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обробки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претензійної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інформації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клієнтів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включає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різні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збору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даних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реакцію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споживачів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оціночні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дії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реакції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різних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випадках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систему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прийняття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заохочувальних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засудливих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заходів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загальну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оцінку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точки продажу,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доступність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інформації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споживачів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оцінку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професійної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підготовки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персоналу та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вдосконалення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питаннях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роботи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споживачами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ru-RU" sz="2000" b="0" dirty="0">
              <a:solidFill>
                <a:schemeClr val="bg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Відповідно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до характеристик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наведених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вище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п. 1-4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розробляється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анкета для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менеджерів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якості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подальшим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її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заповненням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плюс система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балів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присвоюються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виходячи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ступеня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значення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кожної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характеристики в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певній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точці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продажу. Бали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накладаються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після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заповнення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анкети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Потім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проводиться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коригування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відповідно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до результату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аналізу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претензійних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показників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Далі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підсумовується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підсумковий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бал шляхом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звичайного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підсумовування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точки продажу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ранжуються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порядку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зменшення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загальної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кількості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набраних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балів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Точка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продажів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яка набрала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найбільшу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кількість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балів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стати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орієнтиром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інших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точок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як приклад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досягнення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найвищого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рівня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якості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обслуговування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споживачів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якісними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показниками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рейтингу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можуть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бути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при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виявленні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основних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недоліків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стосуються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якості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обслуговування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з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подальшим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плануванням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дій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щодо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подолання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подальшим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усуненням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Крім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того, на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основі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отриманих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результатів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(з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можливою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подальшою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модифікацією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якісних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показників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) і при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проведенні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бенчмаркінгових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досліджень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даному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напрямку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можливий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вихід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інший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рівень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якості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обслуговування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особливо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важливо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роздрібного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бізнесу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sz="2000" b="0" dirty="0">
              <a:solidFill>
                <a:schemeClr val="bg2">
                  <a:lumMod val="50000"/>
                </a:schemeClr>
              </a:solidFill>
              <a:highlight>
                <a:srgbClr val="00FF00"/>
              </a:highligh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9477538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:a16="http://schemas.microsoft.com/office/drawing/2014/main" id="{79ECBF1D-5DFC-490B-8266-9E38CE07804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90005" y="166256"/>
            <a:ext cx="11667033" cy="5604308"/>
          </a:xfrm>
        </p:spPr>
        <p:txBody>
          <a:bodyPr/>
          <a:lstStyle/>
          <a:p>
            <a:pPr algn="just"/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Запропонований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спосіб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анкетування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не служить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фіксованим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документом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вимірювання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якості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Зміст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анкети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можна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змінювати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розсуд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керівництва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тієї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іншої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компанії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залежності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політики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яку вона проводить (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наприклад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коригування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кількісних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показників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вимірювання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якості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). За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відсутності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зовнішніх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факторів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зміни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цілей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завдань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точок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продажу)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ознакою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необхідності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оновлення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коригування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параметрів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оцінки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вирівнювання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результатів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анкетування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досліджуваних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точках продажу.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Бальна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система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оцінювання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дає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можливість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стимулювати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сам принцип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оцінки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насамперед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підходить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конкретної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компанії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на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ранній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стадії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На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більш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пізніх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етапах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функціонування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оцінки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якості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посилюються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проставляються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нульові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бали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недотримання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встановлених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вимог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</a:p>
          <a:p>
            <a:pPr algn="just"/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Загальний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аналіз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якості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обслуговування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споживачів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узагальнюють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 систему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кількісних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якісних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показників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подальшим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складанням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комплексного рейтингу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точок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продажів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Розширення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методології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оцінки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якості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надання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послуг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можна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рахунок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опитувань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споживачів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таких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показників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як «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якість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внутрішнього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клієнта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»,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якість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взаємозв'язку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підрозділів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компанії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Анкета для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проведення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споживчого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опитування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передбачає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єдиний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підхід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її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розробки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також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модифікацію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питань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різного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ступеня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конкретизації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буде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залежати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того, в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якій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сфері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послуг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працює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При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розробці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анкети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слід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звернути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увагу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не на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традиційні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питання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передбачають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оцінку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якості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обслуговування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засновані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суб'єктивній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думці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респондента, а на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питання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можуть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дати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вкрай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об'єктивні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характеристики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якості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обслуговування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sz="2000" b="0" dirty="0">
              <a:solidFill>
                <a:schemeClr val="bg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523015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:a16="http://schemas.microsoft.com/office/drawing/2014/main" id="{79ECBF1D-5DFC-490B-8266-9E38CE07804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90005" y="166256"/>
            <a:ext cx="11667033" cy="5604308"/>
          </a:xfrm>
        </p:spPr>
        <p:txBody>
          <a:bodyPr/>
          <a:lstStyle/>
          <a:p>
            <a:pPr algn="just"/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Введення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показників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якості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внутрішнього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клієнта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» в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методологію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оцінки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робить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її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набагато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ефективнішою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Ці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показники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сильно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впливають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процес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надання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послуги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Оцінка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показників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якості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взаємовідносин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між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структурними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підрозділами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організації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можлива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при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використанні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спеціального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опрацювання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тобто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повинна бути створена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певна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методика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дослідження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Для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оцінки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роботи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персоналу та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рівня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обслуговування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клієнтів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існує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досить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ефективна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американська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система </a:t>
            </a:r>
            <a:r>
              <a:rPr lang="en-US" sz="2000" b="0" dirty="0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Mystery Shopping («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Таємний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покупець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»). 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її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допомогою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здійснюється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регулярний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контроль за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роботою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співробітників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компанії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дозволяє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оцінити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рівень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ефективності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простежити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тими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іншими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змінами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професіоналізму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персоналу в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роботі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клієнтами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«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Таємний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покупець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дає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можливість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подивитися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якість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обслуговування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компанії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 боку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споживачів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Цілі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завдання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оцінки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роботи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персоналу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цим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методом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дозволяють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вирішити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ряд проблем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Якість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послуг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надаються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компанією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важливою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конкурентною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перевагою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для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чого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кожна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точка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продажів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повинна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зосередитися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задоволенні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споживачів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Підвищена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увага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оцінки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персоналу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найбільш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позитивно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вплине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кінцеві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sz="2000" b="0" dirty="0">
              <a:solidFill>
                <a:schemeClr val="bg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0273156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:a16="http://schemas.microsoft.com/office/drawing/2014/main" id="{79ECBF1D-5DFC-490B-8266-9E38CE07804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90005" y="166256"/>
            <a:ext cx="11667033" cy="5604308"/>
          </a:xfrm>
        </p:spPr>
        <p:txBody>
          <a:bodyPr/>
          <a:lstStyle/>
          <a:p>
            <a:pPr algn="just"/>
            <a:r>
              <a:rPr lang="ru-RU" sz="2000" b="0" i="1" dirty="0" err="1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Розглянемо</a:t>
            </a:r>
            <a:r>
              <a:rPr lang="ru-RU" sz="2000" b="0" i="1" dirty="0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принцип </a:t>
            </a:r>
            <a:r>
              <a:rPr lang="ru-RU" sz="2000" b="0" i="1" dirty="0" err="1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дії</a:t>
            </a:r>
            <a:r>
              <a:rPr lang="ru-RU" sz="2000" b="0" i="1" dirty="0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0" i="1" dirty="0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Mystery Shopping </a:t>
            </a:r>
            <a:r>
              <a:rPr lang="ru-RU" sz="2000" b="0" i="1" dirty="0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2000" b="0" i="1" dirty="0" err="1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торговій</a:t>
            </a:r>
            <a:r>
              <a:rPr lang="ru-RU" sz="2000" b="0" i="1" dirty="0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1" dirty="0" err="1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мережі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Перш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ніж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будуть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викладені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впровадження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даної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слід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зазначити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застосування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будь-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якого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іншого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методу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оцінки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торгового персоналу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марним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самій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компанії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розроблені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власні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правила і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процедури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виконання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Детальний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опис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процедур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спілкування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клієнтами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певні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внутрішні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стандарти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поведінки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згідно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якими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проводиться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оцінка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роботи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співробітників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зовнішній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вигляд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швидкість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обслуговування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споживачів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наскільки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вони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ввічливо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знанням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справи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розповідають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про товар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цієї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компанії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тощо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визначають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той образ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компанії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який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складається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споживачів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спілкування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 нею. Для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компанії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важливо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встановити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стандарти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роботи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щодо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послідовності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дій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покупців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при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відвідуванні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магазину. </a:t>
            </a:r>
          </a:p>
          <a:p>
            <a:pPr algn="just"/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детальній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розробці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стандартів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роботи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персоналу торгового залу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слід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використовувати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наявні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посадові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інструкції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продавців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також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бенчмаркінгових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досліджень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підготовки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таких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стандартів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21331510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:a16="http://schemas.microsoft.com/office/drawing/2014/main" id="{79ECBF1D-5DFC-490B-8266-9E38CE07804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90005" y="166256"/>
            <a:ext cx="11667033" cy="5604308"/>
          </a:xfrm>
        </p:spPr>
        <p:txBody>
          <a:bodyPr/>
          <a:lstStyle/>
          <a:p>
            <a:pPr algn="just"/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Існує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кілька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спобів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оцінки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продавців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algn="just"/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1)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проведення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традиційних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інспекційних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рейдів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Має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свої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недоліки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про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перевірки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майже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завжди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стає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відомо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заздалегідь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algn="just"/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2)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опитування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клієнтів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покупців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власними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силами за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допомогою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наявної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компанії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маркетингової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служби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залученням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третьої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сторони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Істотний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недолік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— при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значних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витратах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часу і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коштів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отримана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завжди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буває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достатньо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повною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Тому для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оцінки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рівня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обслуговування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компанії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краще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скористатися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так званою пробною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покупкою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рамках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Таємний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покупець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» (</a:t>
            </a:r>
            <a:r>
              <a:rPr lang="en-US" sz="2000" b="0" dirty="0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Mystery Shopping</a:t>
            </a:r>
            <a:r>
              <a:rPr lang="en-US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властивість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якої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полягає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секретності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несподіваності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перевірки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Для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цього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агент,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який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пройшов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спеціальну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підготовку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здійснює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покупку, а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потім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після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виходу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 магазину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будь-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якої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іншої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установи проводить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оцінку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рівня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сервісу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відповідно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спеціально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встановленої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Оскільки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такий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візит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відбувається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інкогніто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продавець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здогадатися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про те,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він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пройшов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перевірку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За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бажанням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Таємний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покупець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час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свого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візиту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скористатися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прихованим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аудіо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відеозаписом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фіксації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ситуації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відбувається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Цей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метод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допомагає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оцінювати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контролювати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якість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сервісу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фірмовий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стиль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оформлення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торгового залу,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зовнішній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вигляд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професіоналізм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продавців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здатність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вирішувати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конфліктні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ситуації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багато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іншого</a:t>
            </a:r>
            <a:endParaRPr sz="2000" b="0" dirty="0">
              <a:solidFill>
                <a:schemeClr val="bg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6854804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:a16="http://schemas.microsoft.com/office/drawing/2014/main" id="{79ECBF1D-5DFC-490B-8266-9E38CE07804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90005" y="166256"/>
            <a:ext cx="11667033" cy="5604308"/>
          </a:xfrm>
        </p:spPr>
        <p:txBody>
          <a:bodyPr/>
          <a:lstStyle/>
          <a:p>
            <a:pPr algn="just"/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Дуже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важливо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0" dirty="0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Mystery Shopping 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обходиться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компанії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приблизно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п'ять-сім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разів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дешевше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ніж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проведення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моніторингу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спрямованого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отримання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такої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ж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інформації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Більше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того, метод </a:t>
            </a:r>
            <a:r>
              <a:rPr lang="en-US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Mystery Shopping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дозволяє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детально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оцінити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те,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відбувається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і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неупереджено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відповісти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питання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цікавлять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тоді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як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звичайні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можуть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пам'ятати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якісь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деталі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поведінці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продавця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взагалі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проявити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недбалість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участі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проведеному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опитуванні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Таємні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покупки» в рамках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анонімного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шопінгу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 з метою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оцінки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якості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пропонованого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сервісу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роботи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персоналу (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компетентності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професіоналізму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чесності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знання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реалізованого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продукту (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послуг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)) почали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проводитися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американцями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ще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1970-х роках. На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сьогоднішній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день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Міжнародна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асоціація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постачальників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Mystery Shopping «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Таємний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покупець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включає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себе 150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компаній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усього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світу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займаються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наданням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виключно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цієї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послуги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У США оборот на ринку «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Таємний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покупець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дорівнює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сумі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перевищує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один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мільярд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доларів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Метод </a:t>
            </a:r>
            <a:r>
              <a:rPr lang="en-US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Mystery Shopping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дозволяє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відстежити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дотримуються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співробітник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стандарти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роботи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продавця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прийняті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даній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компанії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Також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можна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використовувати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проведення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ранжування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продавців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кілька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категорій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algn="just"/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1)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найкращі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робота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яких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повністю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відповідає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стандартам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компанії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algn="just"/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2)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потребують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проведення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тренінгів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підвищення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рівня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відносно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діючих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стандартів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algn="just"/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3)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найгірші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sz="2000" b="0" dirty="0">
              <a:solidFill>
                <a:schemeClr val="bg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4865769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:a16="http://schemas.microsoft.com/office/drawing/2014/main" id="{79ECBF1D-5DFC-490B-8266-9E38CE07804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90005" y="166256"/>
            <a:ext cx="11667033" cy="5604308"/>
          </a:xfrm>
        </p:spPr>
        <p:txBody>
          <a:bodyPr/>
          <a:lstStyle/>
          <a:p>
            <a:pPr algn="just"/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 </a:t>
            </a:r>
            <a:r>
              <a:rPr lang="en-US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Mystery Shopping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суб'єктивність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оцінки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зводиться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мінімуму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оскільки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оцінка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персоналу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виконується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незалежними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експертами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працівниками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цієї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компанії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Після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того, як до кожного з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продавців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доведені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розроблені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стандарти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незалежний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експерт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(«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Таємний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покупець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»)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розробляє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анкету. </a:t>
            </a:r>
          </a:p>
          <a:p>
            <a:pPr algn="just"/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Незалежні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експерти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отримали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й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інші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назви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—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крім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таємничих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покупців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»,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ще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й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таємні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покупці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таємні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агенти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анонімні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аудитори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віртуальні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покупці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шоппери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споттери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Споттер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—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таємний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агент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спостерігач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який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експертом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сфері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якості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обслуговування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виглядом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споживача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клієнта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проводить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перевірку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В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Україні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вже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почав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використовуватися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світовий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досвід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технології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Mystery Shopping. 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нашій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країні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Таємними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покупцями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 в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більшості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випадків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стають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студенти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домогосподарки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Компанії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надають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послуги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цього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напрямку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за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кожне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відвідування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точки продажу «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Таємним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покупцем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стягує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плату в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розмірі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до 200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євро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Остання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сума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береться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мова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йде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про дорогу покупку,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наприклад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квартиру,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автомобіль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оформлення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великого кредиту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тощо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У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Європі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суми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послуги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покупців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становлять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300 до 2000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євро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місяць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Основний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ефект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Mystery Shopping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досягається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тому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випадку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персонал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вже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знає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майбутню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перевірку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але не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володіє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інформацією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про те,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хто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коли буде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перевіряти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Співробітники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повинні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знати дату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перевірки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4132307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:a16="http://schemas.microsoft.com/office/drawing/2014/main" id="{4C67639A-11D4-B0E1-107F-4341304574F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37507" y="130630"/>
            <a:ext cx="11619532" cy="5639934"/>
          </a:xfrm>
        </p:spPr>
        <p:txBody>
          <a:bodyPr/>
          <a:lstStyle/>
          <a:p>
            <a:pPr algn="just"/>
            <a:r>
              <a:rPr lang="ru-RU" sz="2000" i="1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Лояльність</a:t>
            </a:r>
            <a:r>
              <a:rPr lang="ru-RU" sz="2000" i="1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i="1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впливає</a:t>
            </a:r>
            <a:r>
              <a:rPr lang="ru-RU" sz="2000" i="1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i="1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прибуток</a:t>
            </a:r>
            <a:r>
              <a:rPr lang="ru-RU" sz="2000" i="1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i="1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організації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endParaRPr lang="ru-RU" sz="2000" b="0" dirty="0">
              <a:solidFill>
                <a:schemeClr val="bg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Розглянемо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поняття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200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постійні</a:t>
            </a:r>
            <a:r>
              <a:rPr lang="ru-RU" sz="200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клієнти</a:t>
            </a:r>
            <a:r>
              <a:rPr lang="ru-RU" sz="200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». 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 них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відносяться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люди,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повторно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звертаються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послуг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однієї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тієї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ж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компанії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Здійснення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подальших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покупок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ключовим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кроком у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розвитку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компанії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Найбільшу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цінність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фінансову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) для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компанії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представляють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так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звані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довгострокові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протягом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певного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часу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спілкуються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компанією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чим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довше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тим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краще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</a:p>
          <a:p>
            <a:pPr algn="just"/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Такі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роблять</a:t>
            </a:r>
            <a:r>
              <a:rPr lang="ru-RU" sz="200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більшу</a:t>
            </a:r>
            <a:r>
              <a:rPr lang="ru-RU" sz="200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кількість</a:t>
            </a:r>
            <a:r>
              <a:rPr lang="ru-RU" sz="200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покупок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менш</a:t>
            </a:r>
            <a:r>
              <a:rPr lang="ru-RU" sz="200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вимогливі</a:t>
            </a:r>
            <a:r>
              <a:rPr lang="ru-RU" sz="200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00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своєї</a:t>
            </a:r>
            <a:r>
              <a:rPr lang="ru-RU" sz="200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персони</a:t>
            </a:r>
            <a:r>
              <a:rPr lang="ru-RU" sz="200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 точки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зору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сервісу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часу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обслуговування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персоналом, </a:t>
            </a:r>
            <a:r>
              <a:rPr lang="ru-RU" sz="200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здатні</a:t>
            </a:r>
            <a:r>
              <a:rPr lang="ru-RU" sz="200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залучити</a:t>
            </a:r>
            <a:r>
              <a:rPr lang="ru-RU" sz="200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нових</a:t>
            </a:r>
            <a:r>
              <a:rPr lang="ru-RU" sz="200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споживачів</a:t>
            </a:r>
            <a:r>
              <a:rPr lang="ru-RU" sz="200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вподобаної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їм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торгової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марки. </a:t>
            </a:r>
          </a:p>
          <a:p>
            <a:pPr algn="just"/>
            <a:r>
              <a:rPr lang="ru-RU" sz="200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Вони не </a:t>
            </a:r>
            <a:r>
              <a:rPr lang="ru-RU" sz="200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такі</a:t>
            </a:r>
            <a:r>
              <a:rPr lang="ru-RU" sz="200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чутливі</a:t>
            </a:r>
            <a:r>
              <a:rPr lang="ru-RU" sz="200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00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зміни</a:t>
            </a:r>
            <a:r>
              <a:rPr lang="ru-RU" sz="200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цін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як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непостійні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характерно для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довгострокових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споживачів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так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відсутність</a:t>
            </a:r>
            <a:r>
              <a:rPr lang="ru-RU" sz="200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початкових</a:t>
            </a:r>
            <a:r>
              <a:rPr lang="ru-RU" sz="200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стартових</a:t>
            </a:r>
            <a:r>
              <a:rPr lang="ru-RU" sz="200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витрат</a:t>
            </a:r>
            <a:r>
              <a:rPr lang="ru-RU" sz="200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завоювання</a:t>
            </a:r>
            <a:r>
              <a:rPr lang="ru-RU" sz="200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споживчої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лояльності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Вони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настільки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цінні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компаній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деяких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сегментах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бізнесу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збільшення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чисельності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всього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на 5%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призводить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зростання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прибутку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на 100%. 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Для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поповнення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кількості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довгострокових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постійних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клієнтів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розробляються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цілі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всіляких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бонусів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знижок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т. д. </a:t>
            </a:r>
          </a:p>
        </p:txBody>
      </p:sp>
    </p:spTree>
    <p:extLst>
      <p:ext uri="{BB962C8B-B14F-4D97-AF65-F5344CB8AC3E}">
        <p14:creationId xmlns:p14="http://schemas.microsoft.com/office/powerpoint/2010/main" val="362876583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:a16="http://schemas.microsoft.com/office/drawing/2014/main" id="{79ECBF1D-5DFC-490B-8266-9E38CE07804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90005" y="166256"/>
            <a:ext cx="11667033" cy="5604308"/>
          </a:xfrm>
        </p:spPr>
        <p:txBody>
          <a:bodyPr/>
          <a:lstStyle/>
          <a:p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Поточна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оцінка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персоналу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вирішує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такі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завдання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як: </a:t>
            </a:r>
          </a:p>
          <a:p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1)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розробка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стандартів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роботи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2)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наскільки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робота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співробітників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відповідає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стандартам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роботи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персоналу,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впровадженим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даною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компанією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3)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виявлення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сильних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слабких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сторін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співробітника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4)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пошук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засобів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підвищення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ефективності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роботи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персоналу;</a:t>
            </a:r>
          </a:p>
          <a:p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5)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визначення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моменту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необхідності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навчання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співробітників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тренінгів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навчальних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час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якого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будуть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усунені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причини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невідповідності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роботи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персоналу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встановленим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нормам; </a:t>
            </a:r>
          </a:p>
          <a:p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6)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налагодження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зворотного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зв'язку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застосування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оціночного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обстеження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7)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пошук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виявлення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тих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співробітників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згодом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можуть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стати резервом, з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подальшим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підвищенням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посаді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до старшого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продавця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Система </a:t>
            </a:r>
            <a:r>
              <a:rPr lang="en-US" sz="2000" b="0" dirty="0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Mystery Shopping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також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використовується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регулярних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прихованих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перевірок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компаній-конкурентів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допомогою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особистих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візитів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телефонних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дзвінків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000" b="0" dirty="0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Mystery Calls).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Отримана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під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час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перевірки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потрібна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обробляється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оформляється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вигляді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підсумкового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аналітичного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звіту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містить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остаточні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висновки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рекомендовані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дії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036592394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:a16="http://schemas.microsoft.com/office/drawing/2014/main" id="{79ECBF1D-5DFC-490B-8266-9E38CE07804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90005" y="166256"/>
            <a:ext cx="11667033" cy="5604308"/>
          </a:xfrm>
        </p:spPr>
        <p:txBody>
          <a:bodyPr/>
          <a:lstStyle/>
          <a:p>
            <a:pPr algn="just"/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використанні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технології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Mystery Shopping («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Таємний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покупець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»)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відпрацьовуються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завдання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algn="just"/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1)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оцінити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контролювати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якість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обслуговування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власній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компанії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Збирається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поведінку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стиль,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професіоналізм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конкретних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співробітників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персоналу в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цілому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 метою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з'ясувати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наскільки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вони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відповідають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загальнокорпоративним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сервісним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стандартам; </a:t>
            </a:r>
          </a:p>
          <a:p>
            <a:pPr algn="just"/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2) провести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оцінку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контроль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якості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сервісу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різних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підрозділів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мережі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Завдання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—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визначити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рівень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відповідності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окремих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точок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продажу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загальнокорпоративним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стандартам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обслуговування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algn="just"/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3)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оцінити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проаналізувати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ступінь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якості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обслуговування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споживачів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компаніях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-конкурентах.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дозволяє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отримати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інформацію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про те,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наскільки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висока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якість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обслуговування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конкуруючих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компаніях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по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відношенню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споживачів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</p:txBody>
      </p:sp>
    </p:spTree>
    <p:extLst>
      <p:ext uri="{BB962C8B-B14F-4D97-AF65-F5344CB8AC3E}">
        <p14:creationId xmlns:p14="http://schemas.microsoft.com/office/powerpoint/2010/main" val="31891935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:a16="http://schemas.microsoft.com/office/drawing/2014/main" id="{A7BE189A-3B04-6C37-6670-420C10CD795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37507" y="178130"/>
            <a:ext cx="11619532" cy="5592433"/>
          </a:xfrm>
        </p:spPr>
        <p:txBody>
          <a:bodyPr/>
          <a:lstStyle/>
          <a:p>
            <a:pPr algn="just"/>
            <a:r>
              <a:rPr lang="ru-RU" sz="2000" i="1" dirty="0" err="1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Почуття</a:t>
            </a:r>
            <a:r>
              <a:rPr lang="ru-RU" sz="2000" i="1" dirty="0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i="1" dirty="0" err="1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задоволеності</a:t>
            </a:r>
            <a:r>
              <a:rPr lang="ru-RU" sz="2000" i="1" dirty="0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i="1" dirty="0" err="1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2000" i="1" dirty="0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основою </a:t>
            </a:r>
            <a:r>
              <a:rPr lang="ru-RU" sz="2000" i="1" dirty="0" err="1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лояльності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Важливим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кроком для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компанії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виявлення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ступеня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задоволеності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споживачів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товаром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послугою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також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з'ясування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в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якій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залежності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знаходиться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їхня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лояльність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Всіх</a:t>
            </a:r>
            <a:r>
              <a:rPr lang="ru-RU" sz="200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споживачів</a:t>
            </a:r>
            <a:r>
              <a:rPr lang="ru-RU" sz="200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можна</a:t>
            </a:r>
            <a:r>
              <a:rPr lang="ru-RU" sz="200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розділити</a:t>
            </a:r>
            <a:r>
              <a:rPr lang="ru-RU" sz="200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п'ять</a:t>
            </a:r>
            <a:r>
              <a:rPr lang="ru-RU" sz="200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категорій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algn="just"/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1)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повністю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незадоволені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algn="just"/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2)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незадоволені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algn="just"/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3)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нейтральні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algn="just"/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4)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задоволені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algn="just"/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5)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повністю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задоволені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sz="2000" b="0" i="1" dirty="0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Приклад 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Для прикладу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використовуємо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нараду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керівників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операція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типова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компаній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), в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якій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вісім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підрозділів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займаються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діяльністю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різних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сферах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бізнесу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Вони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відчувають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сильний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тиск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конкурентів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У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зв'язку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цим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загальне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керівництво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компанії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прийняло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рішення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з'ясувати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ступінь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задоволеності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споживачів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Після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обговорення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поточних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справ директор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знайомить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присутніх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розробленою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діаграмою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задоволеності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споживачів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третьому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кварталі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задоволенням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констатує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ступінь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задоволеності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79%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опитаних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споживачів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знаходиться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позначці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чотири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п'ять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задоволені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повністю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задоволені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Присутні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зборах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менеджери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вважають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становище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компанії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досить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гарне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оскільки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лише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21%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загальної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кількості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споживачів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знаходяться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позначці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нижче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чотирьох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тобто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менш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лояльні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sz="2000" b="0" dirty="0">
              <a:solidFill>
                <a:schemeClr val="bg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148516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:a16="http://schemas.microsoft.com/office/drawing/2014/main" id="{02A0C2EC-FA16-24AF-108E-ED7BAC4BC6A3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13757" y="225632"/>
            <a:ext cx="11643282" cy="5544932"/>
          </a:xfrm>
        </p:spPr>
        <p:txBody>
          <a:bodyPr/>
          <a:lstStyle/>
          <a:p>
            <a:pPr algn="just"/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Три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підрозділи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компанії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наявних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восьми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мають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середній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ступінь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задоволеності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споживачів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4,5.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Висновок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менеджерів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зазначених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підрозділів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такий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подальші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фінансові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вливання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призведуть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збільшення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віддачі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вкладених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коштів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Наступним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кроком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аналіз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підрозділу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який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має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найнижчий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рівень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задоволеності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споживачів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ступенем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2,7.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Цей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підрозділ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функціонує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ринку в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умовах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жорсткої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конкурентної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боротьби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Отримання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недостатнього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прибутку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призводить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до перегляду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запланованого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Менеджери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вважають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цього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ринку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дуже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сприйнятливі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зміни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цін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досить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складно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повністю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задовольнити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Отже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збільшувати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фінансові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інвестиції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досягнення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максимального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ступеня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задоволеності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недоцільно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Далі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аналізуються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інші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чотири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підрозділи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компанії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в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яких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цілому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задоволені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але по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відношенню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самої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компанії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дотримуються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нейтралітету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взагалі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не в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захваті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Рівень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задоволеності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знаходиться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межах 3,5-4,5. За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пропозицією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одного з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менеджерів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вирішили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з'ясувати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ж все-таки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причиною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цієї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самої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незадоволеності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Така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ситуація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нерідка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сучасних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компаніях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виробляють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товари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надають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послуги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Цікавим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стає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те,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подібному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положенні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менеджери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іноді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дотримуються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помилкової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думки,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сформульованої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ситуації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вище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Вони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вважають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sz="2000" b="0" dirty="0">
              <a:solidFill>
                <a:schemeClr val="bg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041024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:a16="http://schemas.microsoft.com/office/drawing/2014/main" id="{3E4CBB0F-37AC-2E86-EC6B-25BFE3E168E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49383" y="201882"/>
            <a:ext cx="11607656" cy="5568682"/>
          </a:xfrm>
        </p:spPr>
        <p:txBody>
          <a:bodyPr/>
          <a:lstStyle/>
          <a:p>
            <a:pPr algn="just"/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1)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споживачів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досить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складно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задовольнити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повністю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ступінь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задоволеності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нижче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чотирьох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то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має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досить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стійкі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відносини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своїми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споживачами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як правило,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мотивується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тим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реальному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світі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продукти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послуги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недосконалі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схильні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постійних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змін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рахунок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попиту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той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інший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товар (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послуги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); </a:t>
            </a:r>
          </a:p>
          <a:p>
            <a:pPr algn="just"/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2)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вкладення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фінансів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 метою з просто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задоволених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споживачів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зробити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задоволених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повністю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завжди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дає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бажаний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результат, тому не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слід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цього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робити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певних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випадках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Більше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того,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менеджери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впевнені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підрозділи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мають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ступінь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задоволеності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споживачів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межах 3,5-4,5,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повинні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зосередити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свої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зусилля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незадоволених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споживачах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На думку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менеджерів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після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дослідження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причин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невдоволення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буде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розумно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використовувати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ресурси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задоволення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цієї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категорії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споживачів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Такі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переконання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часто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помилкові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оскільки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надається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належної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значення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цілому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ряду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аспектів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лояльності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ступеня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задоволеності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споживачів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sz="2000" b="0" dirty="0">
              <a:solidFill>
                <a:schemeClr val="bg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498854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:a16="http://schemas.microsoft.com/office/drawing/2014/main" id="{F0710708-1068-0C5B-50AC-225358CA950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01881" y="213756"/>
            <a:ext cx="11655157" cy="5556807"/>
          </a:xfrm>
        </p:spPr>
        <p:txBody>
          <a:bodyPr/>
          <a:lstStyle/>
          <a:p>
            <a:pPr algn="just"/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По-перше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задоволені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повністю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компанії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основою для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створення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лояльності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гарантом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тривалості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її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фінансового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успіху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Але, на жаль,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деякі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менеджери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(особливо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зайняті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галузях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високим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рівнем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конкуренції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не до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кінця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розуміють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різницю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задоволених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споживачів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повністю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задоволених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По-друге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повне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задоволення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споживачів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навіть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низькоконкурентних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ринках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бути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досягнуто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шляхом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лояльності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У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цих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умовах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компанії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необхідно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виділити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свій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споживчий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сектор і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налагодити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такий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який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буде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повною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мірою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задовольняти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споживачів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По-третє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завжди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причиною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низької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задоволеності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споживачів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стає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якість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пропонованої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продукції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послуг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Зорієнтуючись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неправильного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споживача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втратити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споживачів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набули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негативного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досвіду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спілкування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 нею.</a:t>
            </a:r>
          </a:p>
          <a:p>
            <a:pPr algn="just"/>
            <a:r>
              <a:rPr lang="ru-RU" sz="2000" i="1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i="1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Споживачів</a:t>
            </a:r>
            <a:r>
              <a:rPr lang="ru-RU" sz="2000" i="1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i="1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поділяють</a:t>
            </a:r>
            <a:r>
              <a:rPr lang="ru-RU" sz="2000" i="1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на два типи — «</a:t>
            </a:r>
            <a:r>
              <a:rPr lang="ru-RU" sz="2000" i="1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правильні</a:t>
            </a:r>
            <a:r>
              <a:rPr lang="ru-RU" sz="2000" i="1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» (</a:t>
            </a:r>
            <a:r>
              <a:rPr lang="ru-RU" sz="2000" i="1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цільові</a:t>
            </a:r>
            <a:r>
              <a:rPr lang="ru-RU" sz="2000" i="1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) і «</a:t>
            </a:r>
            <a:r>
              <a:rPr lang="ru-RU" sz="2000" i="1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неправильні</a:t>
            </a:r>
            <a:r>
              <a:rPr lang="ru-RU" sz="2000" i="1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». 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Для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компанії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стоїть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завдання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задовольнити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потреби перших з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позитивним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фінансовим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результатом для себе.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стосується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других, то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потреби з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позитивним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фінансовим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результатом для себе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компанії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як правило, не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вдається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задовольнити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Наявність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споживчій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неправильних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споживачів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наслідком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погано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організованого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процесу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утримання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старих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залучення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нових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споживачів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Таким чином,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організації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повинні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чітко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представляти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свою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споживчу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кон'юнктуру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не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витрачати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час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компанії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«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неправильних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споживачів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sz="2000" b="0" dirty="0">
              <a:solidFill>
                <a:schemeClr val="bg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303003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:a16="http://schemas.microsoft.com/office/drawing/2014/main" id="{2D4DAEF5-6BD8-B931-0681-2E4101FFF00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85009" y="154380"/>
            <a:ext cx="11572030" cy="5616184"/>
          </a:xfrm>
        </p:spPr>
        <p:txBody>
          <a:bodyPr/>
          <a:lstStyle/>
          <a:p>
            <a:pPr algn="just"/>
            <a:r>
              <a:rPr lang="ru-RU" sz="2000" i="1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Ступінь</a:t>
            </a:r>
            <a:r>
              <a:rPr lang="ru-RU" sz="2000" i="1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i="1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задоволеності</a:t>
            </a:r>
            <a:r>
              <a:rPr lang="ru-RU" sz="2000" i="1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i="1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обумовлена</a:t>
            </a:r>
            <a:r>
              <a:rPr lang="ru-RU" sz="2000" i="1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i="1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різними</a:t>
            </a:r>
            <a:r>
              <a:rPr lang="ru-RU" sz="2000" i="1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причинами, </a:t>
            </a:r>
            <a:r>
              <a:rPr lang="ru-RU" sz="2000" i="1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серед</a:t>
            </a:r>
            <a:r>
              <a:rPr lang="ru-RU" sz="2000" i="1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i="1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яких</a:t>
            </a:r>
            <a:r>
              <a:rPr lang="ru-RU" sz="2000" i="1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велике </a:t>
            </a:r>
            <a:r>
              <a:rPr lang="ru-RU" sz="2000" i="1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значення</a:t>
            </a:r>
            <a:r>
              <a:rPr lang="ru-RU" sz="2000" i="1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i="1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мають</a:t>
            </a:r>
            <a:r>
              <a:rPr lang="ru-RU" sz="2000" i="1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i="1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наступні</a:t>
            </a:r>
            <a:r>
              <a:rPr lang="ru-RU" sz="2000" i="1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/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1)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продукція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послуги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повинні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містити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очікувані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споживачем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риси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всіх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конкурентів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компанії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algn="just"/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2)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обслуговування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продукту та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забезпечення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повинні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підкорятися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основній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системі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algn="just"/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3)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наскільки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компенсувати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шкоду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споживачам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algn="just"/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4)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можливості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компанії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повинні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задовольняти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індивідуальні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запити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споживачів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диференціювати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товар. </a:t>
            </a:r>
          </a:p>
          <a:p>
            <a:pPr algn="just"/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Дослідження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рівня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задоволеності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дозволяють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організації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отримати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велику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кількість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необхідної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інформації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однак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отриманих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знань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недостатньо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розробки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стратегії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просування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нових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продуктів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послуг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</a:p>
          <a:p>
            <a:pPr algn="just"/>
            <a:r>
              <a:rPr lang="ru-RU" sz="200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Для </a:t>
            </a:r>
            <a:r>
              <a:rPr lang="ru-RU" sz="200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визначення</a:t>
            </a:r>
            <a:r>
              <a:rPr lang="ru-RU" sz="200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потреби </a:t>
            </a:r>
            <a:r>
              <a:rPr lang="ru-RU" sz="200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нинішніх</a:t>
            </a:r>
            <a:r>
              <a:rPr lang="ru-RU" sz="200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потенційних</a:t>
            </a:r>
            <a:r>
              <a:rPr lang="ru-RU" sz="200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колишніх</a:t>
            </a:r>
            <a:r>
              <a:rPr lang="ru-RU" sz="200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споживачів</a:t>
            </a:r>
            <a:r>
              <a:rPr lang="ru-RU" sz="200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компанії</a:t>
            </a:r>
            <a:r>
              <a:rPr lang="ru-RU" sz="200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необхідно</a:t>
            </a:r>
            <a:r>
              <a:rPr lang="ru-RU" sz="200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скористатися</a:t>
            </a:r>
            <a:r>
              <a:rPr lang="ru-RU" sz="200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додатковими</a:t>
            </a:r>
            <a:r>
              <a:rPr lang="ru-RU" sz="200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методами: </a:t>
            </a:r>
          </a:p>
          <a:p>
            <a:pPr algn="just"/>
            <a:r>
              <a:rPr lang="ru-RU" sz="2000" i="1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1) </a:t>
            </a:r>
            <a:r>
              <a:rPr lang="ru-RU" sz="2000" i="1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визначити</a:t>
            </a:r>
            <a:r>
              <a:rPr lang="ru-RU" sz="2000" i="1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i="1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індекс</a:t>
            </a:r>
            <a:r>
              <a:rPr lang="ru-RU" sz="2000" i="1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i="1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задоволеності</a:t>
            </a:r>
            <a:r>
              <a:rPr lang="ru-RU" sz="2000" i="1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i="1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споживачів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дозволяє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менеджерам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зрозуміти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ставлення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споживачів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як до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організації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цілому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так і до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певного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продукту (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послуги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Отриманий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показник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має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кількісну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оцінку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дає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можливість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зіставити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дані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різних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періодів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часу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між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територіями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підрозділами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</p:txBody>
      </p:sp>
    </p:spTree>
    <p:extLst>
      <p:ext uri="{BB962C8B-B14F-4D97-AF65-F5344CB8AC3E}">
        <p14:creationId xmlns:p14="http://schemas.microsoft.com/office/powerpoint/2010/main" val="29749020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:a16="http://schemas.microsoft.com/office/drawing/2014/main" id="{2D4DAEF5-6BD8-B931-0681-2E4101FFF00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85009" y="154380"/>
            <a:ext cx="11572030" cy="5616184"/>
          </a:xfrm>
        </p:spPr>
        <p:txBody>
          <a:bodyPr/>
          <a:lstStyle/>
          <a:p>
            <a:pPr algn="just"/>
            <a:r>
              <a:rPr lang="ru-RU" sz="2000" i="1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2) </a:t>
            </a:r>
            <a:r>
              <a:rPr lang="ru-RU" sz="2000" i="1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отримати</a:t>
            </a:r>
            <a:r>
              <a:rPr lang="ru-RU" sz="2000" i="1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i="1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зворотній</a:t>
            </a:r>
            <a:r>
              <a:rPr lang="ru-RU" sz="2000" i="1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i="1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зв'язок</a:t>
            </a:r>
            <a:r>
              <a:rPr lang="ru-RU" sz="2000" i="1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i="1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2000" i="1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i="1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споживачів</a:t>
            </a:r>
            <a:r>
              <a:rPr lang="ru-RU" sz="2000" i="1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000" i="1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скарги</a:t>
            </a:r>
            <a:r>
              <a:rPr lang="ru-RU" sz="2000" i="1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i="1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питання</a:t>
            </a:r>
            <a:r>
              <a:rPr lang="ru-RU" sz="2000" i="1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i="1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коментарі</a:t>
            </a:r>
            <a:r>
              <a:rPr lang="ru-RU" sz="2000" i="1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Скурпульозний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аналіз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зворотного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зв'язку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має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велике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значення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організації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оскільки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без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знання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суті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проблеми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її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неможливо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вирішити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r>
              <a:rPr lang="ru-RU" sz="2000" i="1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3) </a:t>
            </a:r>
            <a:r>
              <a:rPr lang="ru-RU" sz="2000" i="1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можливість</a:t>
            </a:r>
            <a:r>
              <a:rPr lang="ru-RU" sz="2000" i="1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i="1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дослідження</a:t>
            </a:r>
            <a:r>
              <a:rPr lang="ru-RU" sz="2000" i="1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ринку шляхом </a:t>
            </a:r>
            <a:r>
              <a:rPr lang="ru-RU" sz="2000" i="1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sz="2000" i="1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i="1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оцінки</a:t>
            </a:r>
            <a:r>
              <a:rPr lang="ru-RU" sz="2000" i="1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самим </a:t>
            </a:r>
            <a:r>
              <a:rPr lang="ru-RU" sz="2000" i="1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споживачем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Для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цих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цілей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організації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витрачають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значні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кошти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а для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опитування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споживачів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виділяється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досвідчений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персонал. Для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компанії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важлива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думка не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тільки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задоволених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споживачів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але й тих,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хто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йде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неї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конкурентів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У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опитування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почути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такі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фрази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«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вплинуло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вас при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виборі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нашої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продукції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?» Або «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мотиви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спонукали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вас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відмовитися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продукції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послуг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нашої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компанії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?»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Співробітники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безпосередньо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контактують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споживачами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frontline personnel), 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активно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залучаються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самою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компанією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як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слухачі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володіють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вмінням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правильно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зберігати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отриману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інфрормацію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передавати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її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далі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по каналах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компанії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відповідають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цим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цілям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Керівництво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часто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задає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їм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такі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питання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«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Чого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хочуть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покупці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)?», «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подобається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більше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?», «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кажуть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?»; </a:t>
            </a:r>
          </a:p>
          <a:p>
            <a:pPr algn="just"/>
            <a:r>
              <a:rPr lang="ru-RU" sz="2000" i="1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4) </a:t>
            </a:r>
            <a:r>
              <a:rPr lang="ru-RU" sz="2000" i="1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заплановані</a:t>
            </a:r>
            <a:r>
              <a:rPr lang="ru-RU" sz="2000" i="1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i="1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стратегічні</a:t>
            </a:r>
            <a:r>
              <a:rPr lang="ru-RU" sz="2000" i="1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i="1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дії</a:t>
            </a:r>
            <a:r>
              <a:rPr lang="ru-RU" sz="2000" i="1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Так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компанії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функціонують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сфері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розробки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програмного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забезпечення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вже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етапі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виробництва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свого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продукту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ведуть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активну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роботу над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залученням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можливих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майбутніх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споживачів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86258819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Житомирська політехніка">
      <a:dk1>
        <a:srgbClr val="224D83"/>
      </a:dk1>
      <a:lt1>
        <a:sysClr val="window" lastClr="FFFFFF"/>
      </a:lt1>
      <a:dk2>
        <a:srgbClr val="FFFFFF"/>
      </a:dk2>
      <a:lt2>
        <a:srgbClr val="224D83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Житомирська політехніка">
      <a:majorFont>
        <a:latin typeface="Montserrat ExtraBold"/>
        <a:ea typeface=""/>
        <a:cs typeface=""/>
      </a:majorFont>
      <a:minorFont>
        <a:latin typeface="Montserra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5763</TotalTime>
  <Words>5218</Words>
  <Application>Microsoft Office PowerPoint</Application>
  <PresentationFormat>Широкий екран</PresentationFormat>
  <Paragraphs>137</Paragraphs>
  <Slides>31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31</vt:i4>
      </vt:variant>
    </vt:vector>
  </HeadingPairs>
  <TitlesOfParts>
    <vt:vector size="36" baseType="lpstr">
      <vt:lpstr>Arial</vt:lpstr>
      <vt:lpstr>Calibri</vt:lpstr>
      <vt:lpstr>Helvetica</vt:lpstr>
      <vt:lpstr>Times New Roman</vt:lpstr>
      <vt:lpstr>Тема Office</vt:lpstr>
      <vt:lpstr>   Оцінка середовища при бенчмаркінгу  Лекція 9 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Презентація PowerPoint</dc:title>
  <dc:creator>Новосьолов Іван Володимирович</dc:creator>
  <cp:lastModifiedBy>Anna Khomenko</cp:lastModifiedBy>
  <cp:revision>271</cp:revision>
  <dcterms:created xsi:type="dcterms:W3CDTF">2023-01-12T09:20:21Z</dcterms:created>
  <dcterms:modified xsi:type="dcterms:W3CDTF">2025-11-14T07:30:23Z</dcterms:modified>
</cp:coreProperties>
</file>