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90" r:id="rId3"/>
    <p:sldId id="291" r:id="rId4"/>
    <p:sldId id="292" r:id="rId5"/>
    <p:sldId id="293" r:id="rId6"/>
    <p:sldId id="295" r:id="rId7"/>
    <p:sldId id="294" r:id="rId8"/>
    <p:sldId id="296" r:id="rId9"/>
    <p:sldId id="297" r:id="rId10"/>
    <p:sldId id="299" r:id="rId11"/>
    <p:sldId id="298" r:id="rId12"/>
    <p:sldId id="303" r:id="rId13"/>
    <p:sldId id="304" r:id="rId14"/>
    <p:sldId id="308" r:id="rId15"/>
    <p:sldId id="306" r:id="rId16"/>
    <p:sldId id="307" r:id="rId17"/>
    <p:sldId id="305" r:id="rId18"/>
    <p:sldId id="310" r:id="rId19"/>
    <p:sldId id="311" r:id="rId20"/>
    <p:sldId id="314" r:id="rId21"/>
    <p:sldId id="315" r:id="rId22"/>
    <p:sldId id="316" r:id="rId23"/>
    <p:sldId id="318" r:id="rId24"/>
    <p:sldId id="320" r:id="rId25"/>
    <p:sldId id="317" r:id="rId26"/>
    <p:sldId id="319" r:id="rId27"/>
    <p:sldId id="313" r:id="rId28"/>
    <p:sldId id="312" r:id="rId29"/>
    <p:sldId id="321" r:id="rId30"/>
    <p:sldId id="322" r:id="rId31"/>
    <p:sldId id="323" r:id="rId3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396"/>
    <p:restoredTop sz="94595"/>
  </p:normalViewPr>
  <p:slideViewPr>
    <p:cSldViewPr snapToGrid="0">
      <p:cViewPr varScale="1">
        <p:scale>
          <a:sx n="83" d="100"/>
          <a:sy n="83" d="100"/>
        </p:scale>
        <p:origin x="72" y="2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45534-D297-B04E-8ABA-2EB702D0A794}" type="datetimeFigureOut">
              <a:rPr lang="ru-UA" smtClean="0"/>
              <a:t>11/14/2025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441E7F-43EA-B142-A57D-E71F33FDC23D}" type="slidenum">
              <a:rPr lang="ru-UA" smtClean="0"/>
              <a:t>‹№›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5046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B3731-292F-D09E-8CA4-AE7EFBF66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2935787"/>
          </a:xfrm>
        </p:spPr>
        <p:txBody>
          <a:bodyPr>
            <a:normAutofit/>
          </a:bodyPr>
          <a:lstStyle/>
          <a:p>
            <a:br>
              <a:rPr lang="uk-UA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1000" dirty="0">
                <a:solidFill>
                  <a:srgbClr val="000000"/>
                </a:solidFill>
                <a:effectLst/>
                <a:latin typeface="Helvetica" pitchFamily="2" charset="0"/>
              </a:rPr>
            </a:br>
            <a:br>
              <a:rPr lang="uk-UA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бенч</a:t>
            </a:r>
            <a:r>
              <a:rPr lang="uk-UA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маркінгу</a:t>
            </a:r>
            <a:br>
              <a:rPr lang="ru-RU" sz="1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br>
              <a:rPr lang="ru-RU" sz="1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Лекція </a:t>
            </a:r>
            <a:r>
              <a:rPr lang="uk-UA" sz="28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br>
              <a:rPr lang="uk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13823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D4DAEF5-6BD8-B931-0681-2E4101FFF0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009" y="154380"/>
            <a:ext cx="11572030" cy="5616184"/>
          </a:xfrm>
        </p:spPr>
        <p:txBody>
          <a:bodyPr/>
          <a:lstStyle/>
          <a:p>
            <a:pPr algn="just"/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яке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кожна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відповісти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чесно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себе, —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переманювати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утримувати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Відомо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утримувати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набагато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дешевше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залучати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дозволить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Лояльні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роблять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покупок,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спонтанні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вподобаній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головне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безкоштовні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заманювання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мало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вкладень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довести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власну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докласти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чимало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зусиль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утримати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все ж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доведеться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 для того,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даремно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навчитися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утримувати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керуючи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лояльністю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Таким чином,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індекс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бізнес-організації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вона)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часовий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пішли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UA"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831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D4DAEF5-6BD8-B931-0681-2E4101FFF0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009" y="154380"/>
            <a:ext cx="11572030" cy="5616184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змусила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звернутися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ділової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досконалості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фонду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Яким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вважаються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основою комплексного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якістю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концентрувалася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endParaRPr lang="ru-RU"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налагоджувалося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партнерство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використовувався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довіру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розкриття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через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впроваджувалися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відбувалося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(принцип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заохочення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неординарність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орієнтуватися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результат для персоналу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орієнтуватися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результат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члена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усіма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правами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endParaRPr lang="ru-RU"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007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9084716-4376-183A-07D2-919A72C18D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83128"/>
            <a:ext cx="11643282" cy="5687436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та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endParaRPr lang="ru-RU" sz="2000" b="0" dirty="0">
              <a:solidFill>
                <a:schemeClr val="bg2">
                  <a:lumMod val="50000"/>
                </a:schemeClr>
              </a:solidFill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Для прикладу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використаємо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якістю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коло таких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єдиної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сферою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широку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філіальну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мережу,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методики. Вона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себе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якісні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Перші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містять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точками продажу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оцінюються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Другий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суттєва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b="0" dirty="0">
              <a:solidFill>
                <a:schemeClr val="bg2">
                  <a:lumMod val="50000"/>
                </a:schemeClr>
              </a:solidFill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635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9AF4019-46F6-0A57-517C-105DF8F409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178130"/>
            <a:ext cx="11619532" cy="559243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якісних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проводиться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розгалужену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філіальну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мережу.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набагато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простіше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пояснюється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чином: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компанії-конкуренти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прозорості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обстеженні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рейдів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широкий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згадується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SERVQUAL</a:t>
            </a:r>
            <a:r>
              <a:rPr lang="uk-UA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лежить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анкета з 22 пар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згруповані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п'ятьма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параметрами: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надійність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чуйність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переконливість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співчуття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відчутність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8204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9AF4019-46F6-0A57-517C-105DF8F409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178130"/>
            <a:ext cx="11619532" cy="5592433"/>
          </a:xfrm>
        </p:spPr>
        <p:txBody>
          <a:bodyPr/>
          <a:lstStyle/>
          <a:p>
            <a:pPr algn="just"/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згаданої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методики, широко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поширена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одна — методика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розрахунку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задоволеності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Customer Satisfaction Index — CSI),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засновниками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стали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Стокгольмської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Індекс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задоволеності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розраховується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індивідуального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інтерв'ю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Отриманий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один з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довгострокового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прогнозу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прибутковості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Індекс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відстежувати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причини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споживчої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задоволеності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лояльності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аспектом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методики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подальшим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заповненням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обробкою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отриманих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Головна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відмінна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риса методу —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(анкета). </a:t>
            </a:r>
          </a:p>
          <a:p>
            <a:pPr algn="just"/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Анкета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заповнюється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самими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менеджерами з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регулярних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рейдів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точках продажу,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комплексу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встановлених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проблем.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анкетування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випадковий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Справа в тому,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анкетування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самих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погоджується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заповнення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анкет.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отримана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відрізняється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достовірністю</a:t>
            </a:r>
            <a:r>
              <a:rPr lang="ru-RU" sz="2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1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188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9AF4019-46F6-0A57-517C-105DF8F409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178130"/>
            <a:ext cx="11619532" cy="559243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неохоче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репрезентативність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статус,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доходу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основному тому,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Тим часом великою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складністю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неоднозначність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Недоотримання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роз'яснень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будь-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шкалою.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менеджер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результату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детальний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опис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того, як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Розглянутий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роль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суб'єктивного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фактора,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анкетуванні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відстежувати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Незважаючи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піддаються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(як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але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методики.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Труднощі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оцінці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якісних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труднощами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формалізації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пояснюється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залежністю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вибрані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різницю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Так,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обов'язково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приділяти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інтер'єрним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витонченням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акцент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точніше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4611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9AF4019-46F6-0A57-517C-105DF8F409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178130"/>
            <a:ext cx="11619532" cy="559243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стосуватися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елітних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ресторанного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першорядним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словами,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регулярного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Пральня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«Ремонт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взуття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Хімчистка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Детальніше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якісних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(в тому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з точки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незважаючи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стурбованість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проблем,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конкуренцією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бути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вибираючи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банк,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 плюс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банку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3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9AF4019-46F6-0A57-517C-105DF8F409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178130"/>
            <a:ext cx="11619532" cy="559243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себе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істинному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слова. Конкурентна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банками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основному не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умов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агентства,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авіакомпанії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готелі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перукарні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супермаркети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націлені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парадигму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усе» (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customer-first paradigm),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установи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переходять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даної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чотири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якісних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таких характеристиках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суб'єктивно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менеджером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регулярного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групуються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параметрами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будівлі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точки продажу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доглянутий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вигляд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прилеглих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будівлі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розташована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точка продажу);</a:t>
            </a:r>
          </a:p>
          <a:p>
            <a:pPr algn="just"/>
            <a:endParaRPr lang="ru-RU"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452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9ECBF1D-5DFC-490B-8266-9E38CE0780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66256"/>
            <a:ext cx="11667033" cy="5604308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вивіски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покажчики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простору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точки продажу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колірне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корпоративному стилю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дизайн, чистота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зручності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продумала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клієнтського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простору).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такого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підрахунку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присвоюється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ваговий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часто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ігнорують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приділяють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одному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те, як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їхнього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зауваження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endParaRPr lang="ru-RU"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485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9ECBF1D-5DFC-490B-8266-9E38CE0780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66256"/>
            <a:ext cx="11667033" cy="5604308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оцінюються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таким чином (з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розглянутої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методики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характеристик):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точки продажу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сюди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місцезнаходження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точку продажу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відчувати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впевнено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вільно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орієнтуватися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відвідуваннях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точки продажу;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вільний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компанією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забрати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собою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точках продажу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корпоративному стилю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352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EF441E6-5614-2AF3-94B0-BA43154536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1" y="101600"/>
            <a:ext cx="11704638" cy="5668963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ступеня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лояльністю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розуміється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позитивне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віднести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виробляються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імідж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сприятливе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основою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стабільного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тих,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тривалий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відношенню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продовжує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звертатися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роблячи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покупки.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Позитивний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настрій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отриманий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споживачем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внаслідок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покупки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вподобаного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продукту (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),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мабуть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однією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важливих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основ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лояльності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шампуню «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SHAMTU» (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добре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миє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волосся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приємний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запах,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зручна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упаковка і т. д.), 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найімовірніше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незмінних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наступного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разу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зробить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вподобаної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марки.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Наступного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разу,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прийшовши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покупками,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миючим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перенести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позитивне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миючі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перевіреної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Проктер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енд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Гембл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шампуні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споживацьким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ставленням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1937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9ECBF1D-5DFC-490B-8266-9E38CE0780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66256"/>
            <a:ext cx="11667033" cy="5604308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точками продажу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перерахованих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з'являється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першому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відвідуванні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зорієнтуватися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певнене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впевненості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рекламно-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буклетів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знайомиться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параметрами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цікавить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себе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точки продажу.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полегшує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прискорює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підкованим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проводиться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коригуватися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вагових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претензійних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тут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основному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предмет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претензій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UA"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5968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9ECBF1D-5DFC-490B-8266-9E38CE0780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66256"/>
            <a:ext cx="11667033" cy="5604308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анкеті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зроблених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персоналу;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збору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гарячій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рейдів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точках продажу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підсумковий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зроблених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менеджерами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збору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критеріїв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059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9ECBF1D-5DFC-490B-8266-9E38CE0780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66256"/>
            <a:ext cx="11667033" cy="5604308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зібраної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коректність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доброзичливість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важким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відійти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вирішувати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результатом.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гудків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зняття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трубки телефону,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людей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черзі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 т. д.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Перераховані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«чистому»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вони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піддаються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очах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неймовірно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складна і проводиться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періодичного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4) великий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претензійні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позитивна (негативна)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так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звану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Облік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претензійних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відгуків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9666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9ECBF1D-5DFC-490B-8266-9E38CE0780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66256"/>
            <a:ext cx="11667033" cy="5604308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збору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претензійної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збору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оціночні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систему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заохочувальних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засудливих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точки продажу,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характеристик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п. 1-4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анкета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заповненням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плюс система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присвоюються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виходячи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продажу. Бали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накладаються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заповнення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результату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претензійних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підсумовується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підсумковий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 шляхом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точки продажу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ранжуються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порядку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набраних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Точка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яка набрала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балів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стати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орієнтиром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точок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як приклад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найвищого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якісними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рейтингу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стосуються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усуненням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того,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модифікацією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якісних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 і 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вихід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b="0" dirty="0">
              <a:solidFill>
                <a:schemeClr val="bg2">
                  <a:lumMod val="50000"/>
                </a:schemeClr>
              </a:solidFill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7753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9ECBF1D-5DFC-490B-8266-9E38CE0780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66256"/>
            <a:ext cx="11667033" cy="5604308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служить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фіксованим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документом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змінювати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розсуд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тієї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яку вона проводить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оновлення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вирівнювання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досліджуваних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точках продажу.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Бальна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сам принцип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насамперед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пізніх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етапах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посилюються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проставляються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нульові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недотримання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узагальнюють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систему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комплексного рейтингу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таких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взаємозв'язку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Анкета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єдиний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модифікацію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конкретизації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того,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звернути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засновані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суб'єктивній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думці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респондента, а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вкрай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об'єктивні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301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9ECBF1D-5DFC-490B-8266-9E38CE0780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66256"/>
            <a:ext cx="11667033" cy="5604308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робить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набагато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ефективнішою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сильно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взаємовідносин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бути створена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певна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Mystery Shopping («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Таємний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покупець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»).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простежити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професіоналізму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Таємний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покупець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подивитися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боку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методом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вирішити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ряд проблем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компанією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конкурентною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точка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зосередитися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позитивно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кінцеві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7315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9ECBF1D-5DFC-490B-8266-9E38CE0780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66256"/>
            <a:ext cx="11667033" cy="5604308"/>
          </a:xfrm>
        </p:spPr>
        <p:txBody>
          <a:bodyPr/>
          <a:lstStyle/>
          <a:p>
            <a:pPr algn="just"/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 </a:t>
            </a:r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1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Mystery Shopping 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торговій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Перш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викладені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торгового персоналу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Детальний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проводиться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вигляд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ввічливо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розповідають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товар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той образ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нею.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відвідуванні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магазину.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детальній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торгового залу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посадові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133151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9ECBF1D-5DFC-490B-8266-9E38CE0780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66256"/>
            <a:ext cx="11667033" cy="5604308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спобів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інспекційних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рейдів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відомо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заздалегідь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силами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третьої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Істотний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часу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буває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Тому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скористатися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 званою пробною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покупкою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рамках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Таємний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покупець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Mystery Shopping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несподіваності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агент,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пройшов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покупку, 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виходу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магазину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установи проводить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візит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інкогніто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здогадатися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те,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пройшов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Таємний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покупець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візиту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скористатися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прихованим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аудіо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відеозаписом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фіксації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фірмовий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стиль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торгового залу,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вигляд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професіоналізм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вирішувати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5480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9ECBF1D-5DFC-490B-8266-9E38CE0780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66256"/>
            <a:ext cx="11667033" cy="5604308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Mystery Shopping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обходиться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приблизно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п'ять-сім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разів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дешевше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того, метод 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Mystery Shopping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детально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неупереджено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відповісти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цікавлять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пам'ятати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деталі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взагалі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недбалість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Таємні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покупки» в рамках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анонімного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шопінгу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з метою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пропонованого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професіоналізму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чесності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реалізованого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)) почали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американцями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1970-х роках.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сьогоднішній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день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Mystery Shopping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Таємний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покупець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себе 150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США оборот на ринку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Таємний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покупець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дорівнює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один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мільярд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доларів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Метод 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Mystery Shopping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відстежити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ранжування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робота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стандартам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тренінгів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діючих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найгірші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6576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9ECBF1D-5DFC-490B-8266-9E38CE0780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66256"/>
            <a:ext cx="11667033" cy="5604308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Mystery Shopping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суб'єктивність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зводиться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мінімуму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того, як до кожного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Таємний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покупець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анкету.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назви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таємничих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таємні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таємні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агенти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анонімні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віртуальні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шоппери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споттери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Споттер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таємний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агент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спостерігач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виглядом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проводить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почав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Mystery Shopping.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Таємними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домогосподарки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відвідування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точки продажу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Таємним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покупцем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стягує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плату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200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євро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сума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мова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йде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дорогу покупку,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квартиру,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великого кредиту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Європі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становлять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300 до 2000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євро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Mystery Shopping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тому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те,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коли буде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перевіряти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знати дату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13230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C67639A-11D4-B0E1-107F-4341304574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130630"/>
            <a:ext cx="11619532" cy="5639934"/>
          </a:xfrm>
        </p:spPr>
        <p:txBody>
          <a:bodyPr/>
          <a:lstStyle/>
          <a:p>
            <a:pPr algn="just"/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Лояльність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постійні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клієнти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них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люди,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повторно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звертаються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тієї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покупок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кроком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звані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спілкуються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компанією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довше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роблять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більшу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покупок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вимогливі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персони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точки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часу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персоналом,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здатні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залучити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вподобаної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марки. </a:t>
            </a:r>
          </a:p>
          <a:p>
            <a:pPr algn="just"/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Вони не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чутливі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непостійні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характерно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початкових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стартових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завоювання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Вони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настільки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сегментах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чисельності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5%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100%.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поповнення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всіляких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бонусів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т. д. </a:t>
            </a:r>
          </a:p>
        </p:txBody>
      </p:sp>
    </p:spTree>
    <p:extLst>
      <p:ext uri="{BB962C8B-B14F-4D97-AF65-F5344CB8AC3E}">
        <p14:creationId xmlns:p14="http://schemas.microsoft.com/office/powerpoint/2010/main" val="3628765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9ECBF1D-5DFC-490B-8266-9E38CE0780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66256"/>
            <a:ext cx="11667033" cy="5604308"/>
          </a:xfrm>
        </p:spPr>
        <p:txBody>
          <a:bodyPr/>
          <a:lstStyle/>
          <a:p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вирішує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як: 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стандартам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компанією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слабких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персоналу;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моменту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тренінгів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усунені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невідповідності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нормам; 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зв'язку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оціночного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обстеження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згодом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стати резервом,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посаді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старшого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Mystery Shopping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прихованих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компаній-конкурентів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візитів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дзвінків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Mystery Calls).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обробляється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оформляється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підсумкового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звіту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остаточні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365923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9ECBF1D-5DFC-490B-8266-9E38CE0780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66256"/>
            <a:ext cx="11667033" cy="5604308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Mystery Shopping («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Таємний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покупець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відпрацьовуються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Збирається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стиль,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професіоналізм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персоналу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з'ясувати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загальнокорпоративним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стандартам;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провести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контроль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загальнокорпоративним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стандартам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-конкурентах.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те,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конкуруючих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3189193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7BE189A-3B04-6C37-6670-420C10CD79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178130"/>
            <a:ext cx="11619532" cy="5592433"/>
          </a:xfrm>
        </p:spPr>
        <p:txBody>
          <a:bodyPr/>
          <a:lstStyle/>
          <a:p>
            <a:pPr algn="just"/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Почуття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задоволеності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основою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кроком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товаром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з'ясування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лояльність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розділити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п'ять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незадоволені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незадоволені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нейтральні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прикладу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використовуємо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нараду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вісім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сферах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відчувають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зв'язку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прийняло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з'ясувати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справ директор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знайомить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присутніх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третьому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кварталі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констатує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79%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опитаних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позначці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чотири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п'ять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Присутні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зборах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становище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21%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знаходяться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позначці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чотирьох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лояльні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851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2A0C2EC-FA16-24AF-108E-ED7BAC4BC6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225632"/>
            <a:ext cx="11643282" cy="5544932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восьми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4,5.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вливання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призведуть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віддачі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кроком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найнижчий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ступенем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2,7.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жорсткої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перегляду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сприйнятливі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максимального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недоцільно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чотири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по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нейтралітету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взагалі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захваті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3,5-4,5.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пропозицією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вирішили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з'ясувати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 все-таки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незадоволеності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нерідка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Цікавим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помилкової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думки,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сформульованої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102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3E4CBB0F-37AC-2E86-EC6B-25BFE3E168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383" y="201882"/>
            <a:ext cx="11607656" cy="5568682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чотирьох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стійкі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мотивується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реальному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недосконалі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схильні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той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з просто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бажаний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результат, тому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впевнені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3,5-4,5,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зосередити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незадоволених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 думку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невдоволення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надається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належної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ряду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885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0710708-1068-0C5B-50AC-225358CA95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213756"/>
            <a:ext cx="11655157" cy="5556807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По-перше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основою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гарантом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Але, на жаль,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(особливо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зайняті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галузях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не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різницю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По-друге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низькоконкурентних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ринках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сектор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По-третє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пропонованої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Зорієнтуючись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неправильного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втратити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набули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негативного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нею.</a:t>
            </a:r>
          </a:p>
          <a:p>
            <a:pPr algn="just"/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два типи — «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правильні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цільові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 і «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неправильні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стоїть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перших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результатом для себе.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других, то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результатом для себе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погано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організованого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старих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Таким чином,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кон'юнктуру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300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D4DAEF5-6BD8-B931-0681-2E4101FFF0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009" y="154380"/>
            <a:ext cx="11572030" cy="5616184"/>
          </a:xfrm>
        </p:spPr>
        <p:txBody>
          <a:bodyPr/>
          <a:lstStyle/>
          <a:p>
            <a:pPr algn="just"/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задоволеності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обумовлена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причинами,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велике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містити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підкорятися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шкоду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диференціювати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велику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недостатньо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нинішніх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потенційних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колишніх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скористатися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додатковими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методами: </a:t>
            </a:r>
          </a:p>
          <a:p>
            <a:pPr algn="just"/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індекс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задоволеності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зіставити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територіями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297490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D4DAEF5-6BD8-B931-0681-2E4101FFF0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009" y="154380"/>
            <a:ext cx="11572030" cy="5616184"/>
          </a:xfrm>
        </p:spPr>
        <p:txBody>
          <a:bodyPr/>
          <a:lstStyle/>
          <a:p>
            <a:pPr algn="just"/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зворотній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зв'язок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скарги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коментарі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Скурпульозний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зв'язку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вирішити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шляхом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самим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кошти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досвідчений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персонал.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думка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й тих,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йде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почути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фрази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вплинуло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вас 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виборі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?» Або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вас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відмовитися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?»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frontline personnel),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залучаються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самою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компанією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слухачі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вмінням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правильно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інфрормацію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каналах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хочуть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)?»,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подобається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?»,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кажуть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?»; </a:t>
            </a:r>
          </a:p>
          <a:p>
            <a:pPr algn="just"/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заплановані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стратегічні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 над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майбутніх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625881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5763</TotalTime>
  <Words>5218</Words>
  <Application>Microsoft Office PowerPoint</Application>
  <PresentationFormat>Широкий екран</PresentationFormat>
  <Paragraphs>137</Paragraphs>
  <Slides>31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31</vt:i4>
      </vt:variant>
    </vt:vector>
  </HeadingPairs>
  <TitlesOfParts>
    <vt:vector size="36" baseType="lpstr">
      <vt:lpstr>Arial</vt:lpstr>
      <vt:lpstr>Calibri</vt:lpstr>
      <vt:lpstr>Helvetica</vt:lpstr>
      <vt:lpstr>Times New Roman</vt:lpstr>
      <vt:lpstr>Тема Office</vt:lpstr>
      <vt:lpstr>   Оцінка середовища при бенчмаркінгу  Лекція 9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Anna Khomenko</cp:lastModifiedBy>
  <cp:revision>271</cp:revision>
  <dcterms:created xsi:type="dcterms:W3CDTF">2023-01-12T09:20:21Z</dcterms:created>
  <dcterms:modified xsi:type="dcterms:W3CDTF">2025-11-14T07:30:23Z</dcterms:modified>
</cp:coreProperties>
</file>