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79"/>
  </p:handoutMasterIdLst>
  <p:sldIdLst>
    <p:sldId id="256" r:id="rId2"/>
    <p:sldId id="339" r:id="rId3"/>
    <p:sldId id="259" r:id="rId4"/>
    <p:sldId id="260" r:id="rId5"/>
    <p:sldId id="261" r:id="rId6"/>
    <p:sldId id="335" r:id="rId7"/>
    <p:sldId id="334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97" r:id="rId20"/>
    <p:sldId id="274" r:id="rId21"/>
    <p:sldId id="306" r:id="rId22"/>
    <p:sldId id="313" r:id="rId23"/>
    <p:sldId id="314" r:id="rId24"/>
    <p:sldId id="315" r:id="rId25"/>
    <p:sldId id="307" r:id="rId26"/>
    <p:sldId id="316" r:id="rId27"/>
    <p:sldId id="308" r:id="rId28"/>
    <p:sldId id="317" r:id="rId29"/>
    <p:sldId id="309" r:id="rId30"/>
    <p:sldId id="318" r:id="rId31"/>
    <p:sldId id="319" r:id="rId32"/>
    <p:sldId id="320" r:id="rId33"/>
    <p:sldId id="321" r:id="rId34"/>
    <p:sldId id="322" r:id="rId35"/>
    <p:sldId id="323" r:id="rId36"/>
    <p:sldId id="324" r:id="rId37"/>
    <p:sldId id="325" r:id="rId38"/>
    <p:sldId id="326" r:id="rId39"/>
    <p:sldId id="327" r:id="rId40"/>
    <p:sldId id="328" r:id="rId41"/>
    <p:sldId id="310" r:id="rId42"/>
    <p:sldId id="332" r:id="rId43"/>
    <p:sldId id="329" r:id="rId44"/>
    <p:sldId id="333" r:id="rId45"/>
    <p:sldId id="330" r:id="rId46"/>
    <p:sldId id="331" r:id="rId47"/>
    <p:sldId id="311" r:id="rId48"/>
    <p:sldId id="341" r:id="rId49"/>
    <p:sldId id="351" r:id="rId50"/>
    <p:sldId id="352" r:id="rId51"/>
    <p:sldId id="353" r:id="rId52"/>
    <p:sldId id="354" r:id="rId53"/>
    <p:sldId id="355" r:id="rId54"/>
    <p:sldId id="356" r:id="rId55"/>
    <p:sldId id="357" r:id="rId56"/>
    <p:sldId id="358" r:id="rId57"/>
    <p:sldId id="359" r:id="rId58"/>
    <p:sldId id="361" r:id="rId59"/>
    <p:sldId id="375" r:id="rId60"/>
    <p:sldId id="376" r:id="rId61"/>
    <p:sldId id="377" r:id="rId62"/>
    <p:sldId id="378" r:id="rId63"/>
    <p:sldId id="379" r:id="rId64"/>
    <p:sldId id="380" r:id="rId65"/>
    <p:sldId id="381" r:id="rId66"/>
    <p:sldId id="382" r:id="rId67"/>
    <p:sldId id="383" r:id="rId68"/>
    <p:sldId id="388" r:id="rId69"/>
    <p:sldId id="389" r:id="rId70"/>
    <p:sldId id="390" r:id="rId71"/>
    <p:sldId id="391" r:id="rId72"/>
    <p:sldId id="394" r:id="rId73"/>
    <p:sldId id="395" r:id="rId74"/>
    <p:sldId id="400" r:id="rId75"/>
    <p:sldId id="401" r:id="rId76"/>
    <p:sldId id="402" r:id="rId77"/>
    <p:sldId id="403" r:id="rId78"/>
  </p:sldIdLst>
  <p:sldSz cx="9144000" cy="6858000" type="screen4x3"/>
  <p:notesSz cx="6858000" cy="9947275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9915A02-D710-4011-A25C-2D622E9A56D0}">
          <p14:sldIdLst>
            <p14:sldId id="256"/>
            <p14:sldId id="339"/>
            <p14:sldId id="259"/>
            <p14:sldId id="260"/>
            <p14:sldId id="261"/>
            <p14:sldId id="335"/>
            <p14:sldId id="334"/>
            <p14:sldId id="262"/>
            <p14:sldId id="263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97"/>
            <p14:sldId id="274"/>
          </p14:sldIdLst>
        </p14:section>
        <p14:section name="Раздел без заголовка" id="{2FE7CD45-9305-47FF-BFA8-BED73A3A60CC}">
          <p14:sldIdLst>
            <p14:sldId id="306"/>
            <p14:sldId id="313"/>
            <p14:sldId id="314"/>
            <p14:sldId id="315"/>
            <p14:sldId id="307"/>
            <p14:sldId id="316"/>
            <p14:sldId id="308"/>
            <p14:sldId id="317"/>
            <p14:sldId id="309"/>
            <p14:sldId id="318"/>
            <p14:sldId id="319"/>
            <p14:sldId id="320"/>
            <p14:sldId id="321"/>
            <p14:sldId id="322"/>
            <p14:sldId id="323"/>
            <p14:sldId id="324"/>
            <p14:sldId id="325"/>
            <p14:sldId id="326"/>
            <p14:sldId id="327"/>
            <p14:sldId id="328"/>
            <p14:sldId id="310"/>
            <p14:sldId id="332"/>
            <p14:sldId id="329"/>
            <p14:sldId id="333"/>
            <p14:sldId id="330"/>
            <p14:sldId id="331"/>
            <p14:sldId id="311"/>
            <p14:sldId id="341"/>
            <p14:sldId id="351"/>
            <p14:sldId id="352"/>
            <p14:sldId id="353"/>
            <p14:sldId id="354"/>
            <p14:sldId id="355"/>
            <p14:sldId id="356"/>
            <p14:sldId id="357"/>
            <p14:sldId id="358"/>
            <p14:sldId id="359"/>
            <p14:sldId id="361"/>
            <p14:sldId id="375"/>
            <p14:sldId id="376"/>
            <p14:sldId id="377"/>
            <p14:sldId id="378"/>
            <p14:sldId id="379"/>
            <p14:sldId id="380"/>
            <p14:sldId id="381"/>
            <p14:sldId id="382"/>
            <p14:sldId id="383"/>
            <p14:sldId id="388"/>
            <p14:sldId id="389"/>
            <p14:sldId id="390"/>
            <p14:sldId id="391"/>
            <p14:sldId id="394"/>
            <p14:sldId id="395"/>
            <p14:sldId id="400"/>
            <p14:sldId id="401"/>
            <p14:sldId id="402"/>
            <p14:sldId id="40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2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drawings/_rels/vmlDrawing3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3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3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3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3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E99186-1E27-49DC-B1E3-454D059CC9B0}" type="datetimeFigureOut">
              <a:rPr lang="uk-UA" smtClean="0"/>
              <a:pPr/>
              <a:t>29.05.2022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FDA19C-22CA-4A87-AE3C-E27A8C942325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487801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17" name="Пі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uk-UA" smtClean="0"/>
              <a:t>Зразок підзаголовка</a:t>
            </a:r>
            <a:endParaRPr lang="en-US"/>
          </a:p>
        </p:txBody>
      </p:sp>
      <p:sp>
        <p:nvSpPr>
          <p:cNvPr id="4" name="Місце для дати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124CD-8582-42CD-B8B2-187987D50E9F}" type="datetimeFigureOut">
              <a:rPr lang="uk-UA"/>
              <a:pPr>
                <a:defRPr/>
              </a:pPr>
              <a:t>29.05.2022</a:t>
            </a:fld>
            <a:endParaRPr lang="uk-UA"/>
          </a:p>
        </p:txBody>
      </p:sp>
      <p:sp>
        <p:nvSpPr>
          <p:cNvPr id="5" name="Місце для нижнього колонтитула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C1E772"/>
                </a:solidFill>
              </a:defRPr>
            </a:lvl1pPr>
          </a:lstStyle>
          <a:p>
            <a:pPr>
              <a:defRPr/>
            </a:pPr>
            <a:fld id="{A4C496AA-E9C2-4D58-B2B1-68DDCDB13861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69680-3597-46EB-895D-10174C03FE27}" type="datetimeFigureOut">
              <a:rPr lang="uk-UA"/>
              <a:pPr>
                <a:defRPr/>
              </a:pPr>
              <a:t>29.05.2022</a:t>
            </a:fld>
            <a:endParaRPr lang="uk-UA"/>
          </a:p>
        </p:txBody>
      </p:sp>
      <p:sp>
        <p:nvSpPr>
          <p:cNvPr id="5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5103A-0E2D-43F8-B5D9-8452EF494AE7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EFEF21-463F-4AC4-B176-831D82B74B22}" type="datetimeFigureOut">
              <a:rPr lang="uk-UA"/>
              <a:pPr>
                <a:defRPr/>
              </a:pPr>
              <a:t>29.05.2022</a:t>
            </a:fld>
            <a:endParaRPr lang="uk-UA"/>
          </a:p>
        </p:txBody>
      </p:sp>
      <p:sp>
        <p:nvSpPr>
          <p:cNvPr id="5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8E79E-4B3A-4D2D-8C9C-93597CA65BAF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D9D5AF-2CA3-453C-AC70-4448D8CB9B66}" type="datetimeFigureOut">
              <a:rPr lang="uk-UA"/>
              <a:pPr>
                <a:defRPr/>
              </a:pPr>
              <a:t>29.05.2022</a:t>
            </a:fld>
            <a:endParaRPr lang="uk-UA"/>
          </a:p>
        </p:txBody>
      </p:sp>
      <p:sp>
        <p:nvSpPr>
          <p:cNvPr id="5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4DDBA-2EC3-4502-BAB7-713C3C011452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DF89F-0B55-4E0E-ABA1-7CBF813C78D8}" type="datetimeFigureOut">
              <a:rPr lang="uk-UA"/>
              <a:pPr>
                <a:defRPr/>
              </a:pPr>
              <a:t>29.05.2022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C1E772"/>
                </a:solidFill>
              </a:defRPr>
            </a:lvl1pPr>
          </a:lstStyle>
          <a:p>
            <a:pPr>
              <a:defRPr/>
            </a:pPr>
            <a:fld id="{B813D6DF-E345-4264-828E-E9347CCD9704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5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D0453-C6D3-40E1-985D-8D5C775BA638}" type="datetimeFigureOut">
              <a:rPr lang="uk-UA"/>
              <a:pPr>
                <a:defRPr/>
              </a:pPr>
              <a:t>29.05.2022</a:t>
            </a:fld>
            <a:endParaRPr lang="uk-UA"/>
          </a:p>
        </p:txBody>
      </p:sp>
      <p:sp>
        <p:nvSpPr>
          <p:cNvPr id="6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0E3092-A760-4165-A6B7-240F1FABB51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7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1140B-7BD0-435F-A286-92CA8097B153}" type="datetimeFigureOut">
              <a:rPr lang="uk-UA"/>
              <a:pPr>
                <a:defRPr/>
              </a:pPr>
              <a:t>29.05.2022</a:t>
            </a:fld>
            <a:endParaRPr lang="uk-UA"/>
          </a:p>
        </p:txBody>
      </p:sp>
      <p:sp>
        <p:nvSpPr>
          <p:cNvPr id="8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C7627-5AC0-40E6-B641-15ABFECEBCF7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A147F7-C44D-44CD-A4D8-06D574DF8AFA}" type="datetimeFigureOut">
              <a:rPr lang="uk-UA"/>
              <a:pPr>
                <a:defRPr/>
              </a:pPr>
              <a:t>29.05.2022</a:t>
            </a:fld>
            <a:endParaRPr lang="uk-UA"/>
          </a:p>
        </p:txBody>
      </p:sp>
      <p:sp>
        <p:nvSpPr>
          <p:cNvPr id="4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F92F0-CE56-4960-AA5B-423950C8981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C16D6-EAB3-4F63-BAC9-605E737EF11B}" type="datetimeFigureOut">
              <a:rPr lang="uk-UA"/>
              <a:pPr>
                <a:defRPr/>
              </a:pPr>
              <a:t>29.05.2022</a:t>
            </a:fld>
            <a:endParaRPr lang="uk-UA"/>
          </a:p>
        </p:txBody>
      </p:sp>
      <p:sp>
        <p:nvSpPr>
          <p:cNvPr id="3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172A9-83C1-452E-9985-56982CEF7F4B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5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1D83B-C1DD-452D-AB3C-F0B7923F0448}" type="datetimeFigureOut">
              <a:rPr lang="uk-UA"/>
              <a:pPr>
                <a:defRPr/>
              </a:pPr>
              <a:t>29.05.2022</a:t>
            </a:fld>
            <a:endParaRPr lang="uk-UA"/>
          </a:p>
        </p:txBody>
      </p:sp>
      <p:sp>
        <p:nvSpPr>
          <p:cNvPr id="6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F1A07-1545-472A-8ACA-1D0ECD92471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з одним вирізаним округленим кутом 13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кутний трикутник 14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ілінія 15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ілінія 16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uk-UA" noProof="0" smtClean="0"/>
              <a:t>Клацніть піктограму, щоб додати зображення</a:t>
            </a:r>
            <a:endParaRPr lang="en-US" noProof="0" dirty="0"/>
          </a:p>
        </p:txBody>
      </p:sp>
      <p:sp>
        <p:nvSpPr>
          <p:cNvPr id="9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88DDD6-54AE-4D4C-B587-3A6F5CCFC7A2}" type="datetimeFigureOut">
              <a:rPr lang="uk-UA"/>
              <a:pPr>
                <a:defRPr/>
              </a:pPr>
              <a:t>29.05.2022</a:t>
            </a:fld>
            <a:endParaRPr lang="uk-UA"/>
          </a:p>
        </p:txBody>
      </p:sp>
      <p:sp>
        <p:nvSpPr>
          <p:cNvPr id="10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1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2D0A359-79C8-44B2-9884-21E3B9A10A3F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іліні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іліні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Місце для заголовка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Зразок заголовка</a:t>
            </a:r>
            <a:endParaRPr lang="en-US" smtClean="0"/>
          </a:p>
        </p:txBody>
      </p:sp>
      <p:sp>
        <p:nvSpPr>
          <p:cNvPr id="1029" name="Місце для тексту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smtClean="0"/>
          </a:p>
        </p:txBody>
      </p:sp>
      <p:sp>
        <p:nvSpPr>
          <p:cNvPr id="10" name="Місце для дати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D8D210D-8B6C-4ED7-B097-8E192FD3D792}" type="datetimeFigureOut">
              <a:rPr lang="uk-UA"/>
              <a:pPr>
                <a:defRPr/>
              </a:pPr>
              <a:t>29.05.2022</a:t>
            </a:fld>
            <a:endParaRPr lang="uk-UA"/>
          </a:p>
        </p:txBody>
      </p:sp>
      <p:sp>
        <p:nvSpPr>
          <p:cNvPr id="22" name="Місце для нижнього колонтитула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8" name="Місце для номера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3B3A2A"/>
                </a:solidFill>
                <a:latin typeface="Constantia" pitchFamily="18" charset="0"/>
              </a:defRPr>
            </a:lvl1pPr>
          </a:lstStyle>
          <a:p>
            <a:pPr>
              <a:defRPr/>
            </a:pPr>
            <a:fld id="{0676A5D3-583A-4FE1-83C5-71148DD8EF51}" type="slidenum">
              <a:rPr lang="uk-UA"/>
              <a:pPr>
                <a:defRPr/>
              </a:pPr>
              <a:t>‹#›</a:t>
            </a:fld>
            <a:endParaRPr lang="uk-UA"/>
          </a:p>
        </p:txBody>
      </p:sp>
      <p:grpSp>
        <p:nvGrpSpPr>
          <p:cNvPr id="2" name="Групувати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іліні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Поліліні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9C007F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9C007F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68007F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6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7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8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9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2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3.e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4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16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17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18.w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19.w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20.w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21.w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22.w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23.wm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24.wmf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25.wmf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2.vml"/><Relationship Id="rId4" Type="http://schemas.openxmlformats.org/officeDocument/2006/relationships/image" Target="../media/image26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3.vml"/><Relationship Id="rId4" Type="http://schemas.openxmlformats.org/officeDocument/2006/relationships/image" Target="../media/image27.wmf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4.vml"/><Relationship Id="rId4" Type="http://schemas.openxmlformats.org/officeDocument/2006/relationships/image" Target="../media/image28.wmf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5.vml"/><Relationship Id="rId4" Type="http://schemas.openxmlformats.org/officeDocument/2006/relationships/image" Target="../media/image29.wmf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6.vml"/><Relationship Id="rId4" Type="http://schemas.openxmlformats.org/officeDocument/2006/relationships/image" Target="../media/image30.wmf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7.vml"/><Relationship Id="rId4" Type="http://schemas.openxmlformats.org/officeDocument/2006/relationships/image" Target="../media/image31.wmf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8.vml"/><Relationship Id="rId4" Type="http://schemas.openxmlformats.org/officeDocument/2006/relationships/image" Target="../media/image32.wmf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9.vml"/><Relationship Id="rId4" Type="http://schemas.openxmlformats.org/officeDocument/2006/relationships/image" Target="../media/image33.wmf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0.vml"/><Relationship Id="rId4" Type="http://schemas.openxmlformats.org/officeDocument/2006/relationships/image" Target="../media/image34.wmf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1.vml"/><Relationship Id="rId4" Type="http://schemas.openxmlformats.org/officeDocument/2006/relationships/image" Target="../media/image35.wmf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2.vml"/><Relationship Id="rId4" Type="http://schemas.openxmlformats.org/officeDocument/2006/relationships/image" Target="../media/image20.wmf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3.vml"/><Relationship Id="rId4" Type="http://schemas.openxmlformats.org/officeDocument/2006/relationships/image" Target="../media/image17.wmf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4.vml"/><Relationship Id="rId4" Type="http://schemas.openxmlformats.org/officeDocument/2006/relationships/image" Target="../media/image21.wmf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5.vml"/><Relationship Id="rId4" Type="http://schemas.openxmlformats.org/officeDocument/2006/relationships/image" Target="../media/image22.wmf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33128" y="1598017"/>
            <a:ext cx="7272808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k-UA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1" dirty="0">
                <a:solidFill>
                  <a:schemeClr val="bg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ТЕМА 6. </a:t>
            </a:r>
            <a:endParaRPr lang="ru-RU" sz="4400" b="1" dirty="0" smtClean="0">
              <a:solidFill>
                <a:schemeClr val="bg1"/>
              </a:solidFill>
              <a:latin typeface="Bookman Old Style" panose="020506040505050202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1" dirty="0" err="1" smtClean="0">
                <a:solidFill>
                  <a:schemeClr val="bg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4400" b="1" dirty="0" smtClean="0">
                <a:solidFill>
                  <a:schemeClr val="bg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 smtClean="0">
                <a:solidFill>
                  <a:schemeClr val="bg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фінансів</a:t>
            </a:r>
            <a:endParaRPr lang="ru-RU" sz="4400" i="1" dirty="0" smtClean="0">
              <a:solidFill>
                <a:schemeClr val="bg1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6627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604426"/>
            <a:ext cx="8064896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i="1" dirty="0"/>
              <a:t>Етап </a:t>
            </a:r>
            <a:r>
              <a:rPr lang="uk-UA" sz="2800" b="1" i="1" dirty="0" smtClean="0"/>
              <a:t>6. </a:t>
            </a:r>
            <a:r>
              <a:rPr lang="uk-UA" sz="2800" b="1" i="1" dirty="0"/>
              <a:t>Аналіз ефективності  використання грошових коштів </a:t>
            </a:r>
            <a:endParaRPr lang="uk-UA" sz="2800" b="1" i="1" dirty="0" smtClean="0"/>
          </a:p>
          <a:p>
            <a:pPr algn="ctr"/>
            <a:endParaRPr lang="uk-UA" dirty="0" smtClean="0"/>
          </a:p>
          <a:p>
            <a:r>
              <a:rPr lang="uk-UA" sz="2400" b="1" dirty="0" smtClean="0"/>
              <a:t>1. Рентабельність </a:t>
            </a:r>
            <a:r>
              <a:rPr lang="uk-UA" sz="2400" b="1" dirty="0"/>
              <a:t>залишку грошових </a:t>
            </a:r>
            <a:r>
              <a:rPr lang="uk-UA" sz="2400" b="1" dirty="0" smtClean="0"/>
              <a:t>коштів (</a:t>
            </a:r>
            <a:r>
              <a:rPr lang="uk-UA" sz="2400" b="1" dirty="0" err="1" smtClean="0"/>
              <a:t>Рз</a:t>
            </a:r>
            <a:r>
              <a:rPr lang="uk-UA" sz="2400" b="1" dirty="0" smtClean="0"/>
              <a:t>)</a:t>
            </a:r>
            <a:endParaRPr lang="uk-UA" sz="2400" b="1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8416495"/>
              </p:ext>
            </p:extLst>
          </p:nvPr>
        </p:nvGraphicFramePr>
        <p:xfrm>
          <a:off x="3059832" y="2266697"/>
          <a:ext cx="3672408" cy="14503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0" name="Формула" r:id="rId3" imgW="660240" imgH="457200" progId="Equation.3">
                  <p:embed/>
                </p:oleObj>
              </mc:Choice>
              <mc:Fallback>
                <p:oleObj name="Формула" r:id="rId3" imgW="660240" imgH="457200" progId="Equation.3">
                  <p:embed/>
                  <p:pic>
                    <p:nvPicPr>
                      <p:cNvPr id="0" name="Picture 1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2266697"/>
                        <a:ext cx="3672408" cy="145033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83568" y="3682767"/>
            <a:ext cx="806489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i="1" dirty="0" smtClean="0"/>
              <a:t>Ф</a:t>
            </a:r>
            <a:r>
              <a:rPr lang="uk-UA" sz="2000" i="1" baseline="-25000" dirty="0" smtClean="0"/>
              <a:t>Р</a:t>
            </a:r>
            <a:r>
              <a:rPr lang="en-US" sz="2000" i="1" dirty="0"/>
              <a:t> </a:t>
            </a:r>
            <a:r>
              <a:rPr lang="uk-UA" sz="2000" dirty="0"/>
              <a:t>–</a:t>
            </a:r>
            <a:r>
              <a:rPr lang="en-US" sz="2000" dirty="0"/>
              <a:t> </a:t>
            </a:r>
            <a:r>
              <a:rPr lang="uk-UA" sz="2000" dirty="0"/>
              <a:t>фінансовий результат діяльності підприємства, грн</a:t>
            </a:r>
            <a:r>
              <a:rPr lang="uk-UA" sz="2000" dirty="0" smtClean="0"/>
              <a:t>. ; </a:t>
            </a:r>
            <a:r>
              <a:rPr lang="uk-UA" sz="2000" i="1" dirty="0" smtClean="0"/>
              <a:t>З</a:t>
            </a:r>
            <a:r>
              <a:rPr lang="uk-UA" sz="2000" i="1" baseline="-25000" dirty="0" smtClean="0"/>
              <a:t>С</a:t>
            </a:r>
            <a:r>
              <a:rPr lang="en-US" sz="2000" i="1" baseline="-25000" dirty="0"/>
              <a:t> </a:t>
            </a:r>
            <a:r>
              <a:rPr lang="uk-UA" sz="2000" dirty="0"/>
              <a:t>– середній залишок грошових коштів, </a:t>
            </a:r>
            <a:r>
              <a:rPr lang="uk-UA" sz="2000" dirty="0" smtClean="0"/>
              <a:t>грн.</a:t>
            </a:r>
            <a:r>
              <a:rPr lang="uk-UA" sz="2000" dirty="0" smtClean="0">
                <a:effectLst/>
              </a:rPr>
              <a:t> </a:t>
            </a:r>
            <a:r>
              <a:rPr lang="uk-UA" sz="2000" dirty="0"/>
              <a:t> </a:t>
            </a:r>
            <a:endParaRPr lang="uk-UA" sz="2000" dirty="0" smtClean="0"/>
          </a:p>
          <a:p>
            <a:endParaRPr lang="uk-UA" sz="2400" dirty="0" smtClean="0"/>
          </a:p>
          <a:p>
            <a:pPr algn="just"/>
            <a:r>
              <a:rPr lang="uk-UA" sz="2400" dirty="0" smtClean="0"/>
              <a:t>Показує суму прибутку </a:t>
            </a:r>
            <a:r>
              <a:rPr lang="uk-UA" sz="2400" dirty="0"/>
              <a:t>(збитку), яка припадає на 1 грн. грошових коштів, що знаходяться у розпорядженні підприємства в середньому протягом періоду, що </a:t>
            </a:r>
            <a:r>
              <a:rPr lang="uk-UA" sz="2400" dirty="0" smtClean="0"/>
              <a:t>досліджується.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159741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7" y="1177588"/>
            <a:ext cx="724544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 smtClean="0"/>
              <a:t>2. Рентабельність </a:t>
            </a:r>
            <a:r>
              <a:rPr lang="uk-UA" sz="2800" b="1" dirty="0"/>
              <a:t>витрачених грошових </a:t>
            </a:r>
            <a:r>
              <a:rPr lang="uk-UA" sz="2800" b="1" dirty="0" smtClean="0"/>
              <a:t>коштів (</a:t>
            </a:r>
            <a:r>
              <a:rPr lang="uk-UA" sz="2800" b="1" dirty="0" err="1" smtClean="0"/>
              <a:t>Рв</a:t>
            </a:r>
            <a:r>
              <a:rPr lang="uk-UA" sz="2800" b="1" dirty="0" smtClean="0"/>
              <a:t>)</a:t>
            </a:r>
            <a:endParaRPr lang="uk-UA" sz="2800" b="1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3139117"/>
              </p:ext>
            </p:extLst>
          </p:nvPr>
        </p:nvGraphicFramePr>
        <p:xfrm>
          <a:off x="2987824" y="1890797"/>
          <a:ext cx="3888432" cy="15382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3" name="Формула" r:id="rId3" imgW="672808" imgH="457002" progId="Equation.3">
                  <p:embed/>
                </p:oleObj>
              </mc:Choice>
              <mc:Fallback>
                <p:oleObj name="Формула" r:id="rId3" imgW="672808" imgH="457002" progId="Equation.3">
                  <p:embed/>
                  <p:pic>
                    <p:nvPicPr>
                      <p:cNvPr id="0" name="Picture 1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1890797"/>
                        <a:ext cx="3888432" cy="153820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942975" y="3639795"/>
            <a:ext cx="732758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ГП</a:t>
            </a:r>
            <a:r>
              <a:rPr lang="uk-UA" sz="2000" i="1" baseline="-25000" dirty="0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негативний грошовий потік, грн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Показує суму прибутку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(збитку), яка припадає на 1 грн. грошових коштів, витрачених підприємством за період, що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досліджується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9192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196752"/>
            <a:ext cx="8528938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 smtClean="0"/>
              <a:t>3. Рентабельність </a:t>
            </a:r>
            <a:r>
              <a:rPr lang="uk-UA" sz="2800" b="1" dirty="0"/>
              <a:t>грошових коштів </a:t>
            </a:r>
            <a:r>
              <a:rPr lang="uk-UA" sz="2800" b="1" dirty="0" smtClean="0"/>
              <a:t>отриманих </a:t>
            </a:r>
          </a:p>
          <a:p>
            <a:r>
              <a:rPr lang="uk-UA" sz="2800" b="1" dirty="0" smtClean="0"/>
              <a:t>(</a:t>
            </a:r>
            <a:r>
              <a:rPr lang="uk-UA" sz="2800" b="1" dirty="0" err="1" smtClean="0"/>
              <a:t>Ротр</a:t>
            </a:r>
            <a:r>
              <a:rPr lang="uk-UA" sz="2800" b="1" dirty="0" smtClean="0"/>
              <a:t>)</a:t>
            </a:r>
            <a:endParaRPr lang="uk-UA" sz="2800" b="1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3325022"/>
              </p:ext>
            </p:extLst>
          </p:nvPr>
        </p:nvGraphicFramePr>
        <p:xfrm>
          <a:off x="2771800" y="1844824"/>
          <a:ext cx="3960440" cy="1512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7" name="Формула" r:id="rId3" imgW="800100" imgH="457200" progId="Equation.3">
                  <p:embed/>
                </p:oleObj>
              </mc:Choice>
              <mc:Fallback>
                <p:oleObj name="Формула" r:id="rId3" imgW="800100" imgH="457200" progId="Equation.3">
                  <p:embed/>
                  <p:pic>
                    <p:nvPicPr>
                      <p:cNvPr id="0" name="Picture 1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1844824"/>
                        <a:ext cx="3960440" cy="15121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99592" y="3501008"/>
            <a:ext cx="748883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ГП</a:t>
            </a:r>
            <a:r>
              <a:rPr lang="uk-UA" sz="2000" i="1" baseline="-25000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позитивний грошовий потік, грн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Показує суму прибутку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(збитку), яка припадає на 1 грн. грошових коштів, які отримало підприємство за період, що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досліджується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7613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1321604"/>
            <a:ext cx="77233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 smtClean="0"/>
              <a:t>4. Рентабельність </a:t>
            </a:r>
            <a:r>
              <a:rPr lang="uk-UA" sz="2800" b="1" dirty="0"/>
              <a:t>чистого грошового </a:t>
            </a:r>
            <a:r>
              <a:rPr lang="uk-UA" sz="2800" b="1" dirty="0" smtClean="0"/>
              <a:t>потоку (</a:t>
            </a:r>
            <a:r>
              <a:rPr lang="uk-UA" sz="2800" b="1" dirty="0" err="1" smtClean="0"/>
              <a:t>Рч</a:t>
            </a:r>
            <a:r>
              <a:rPr lang="uk-UA" sz="2800" b="1" dirty="0" smtClean="0"/>
              <a:t>)</a:t>
            </a:r>
            <a:endParaRPr lang="uk-UA" sz="2800" b="1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5538000"/>
              </p:ext>
            </p:extLst>
          </p:nvPr>
        </p:nvGraphicFramePr>
        <p:xfrm>
          <a:off x="2339752" y="1844824"/>
          <a:ext cx="4968552" cy="16561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91" name="Формула" r:id="rId3" imgW="672808" imgH="457002" progId="Equation.3">
                  <p:embed/>
                </p:oleObj>
              </mc:Choice>
              <mc:Fallback>
                <p:oleObj name="Формула" r:id="rId3" imgW="672808" imgH="457002" progId="Equation.3">
                  <p:embed/>
                  <p:pic>
                    <p:nvPicPr>
                      <p:cNvPr id="0" name="Picture 1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1844824"/>
                        <a:ext cx="4968552" cy="16561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043608" y="3546882"/>
            <a:ext cx="7200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ГП</a:t>
            </a:r>
            <a:r>
              <a:rPr lang="uk-UA" sz="2400" i="1" baseline="-25000" dirty="0" smtClean="0"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– чистий грошовий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потік,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uk-UA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Сума прибутку (збитку) на 1 грн. чистого грошового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потоку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030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836712"/>
            <a:ext cx="748883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 smtClean="0"/>
              <a:t>5. Коефіцієнт </a:t>
            </a:r>
            <a:r>
              <a:rPr lang="uk-UA" sz="2800" b="1" dirty="0"/>
              <a:t>достатності чистого грошового </a:t>
            </a:r>
            <a:r>
              <a:rPr lang="uk-UA" sz="2800" b="1" dirty="0" smtClean="0"/>
              <a:t>потоку (</a:t>
            </a:r>
            <a:r>
              <a:rPr lang="uk-UA" sz="2800" b="1" dirty="0" err="1" smtClean="0"/>
              <a:t>Кд</a:t>
            </a:r>
            <a:r>
              <a:rPr lang="uk-UA" sz="2800" b="1" dirty="0" smtClean="0"/>
              <a:t>)</a:t>
            </a:r>
            <a:endParaRPr lang="uk-UA" sz="2800" b="1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3904160"/>
              </p:ext>
            </p:extLst>
          </p:nvPr>
        </p:nvGraphicFramePr>
        <p:xfrm>
          <a:off x="2699792" y="1934835"/>
          <a:ext cx="3816424" cy="1278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15" name="Формула" r:id="rId3" imgW="952087" imgH="418918" progId="Equation.3">
                  <p:embed/>
                </p:oleObj>
              </mc:Choice>
              <mc:Fallback>
                <p:oleObj name="Формула" r:id="rId3" imgW="952087" imgH="418918" progId="Equation.3">
                  <p:embed/>
                  <p:pic>
                    <p:nvPicPr>
                      <p:cNvPr id="0" name="Picture 1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1934835"/>
                        <a:ext cx="3816424" cy="127814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043608" y="3384282"/>
            <a:ext cx="7344816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виплати за позиками, грн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.; </a:t>
            </a:r>
            <a:r>
              <a:rPr lang="uk-UA" sz="2000" i="1" dirty="0" err="1" smtClean="0">
                <a:latin typeface="Times New Roman" pitchFamily="18" charset="0"/>
                <a:cs typeface="Times New Roman" pitchFamily="18" charset="0"/>
              </a:rPr>
              <a:t>ΔЗ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 – прир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іст залишків оборотних активів, грн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.; 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виплати за дивідендами власникам підприємства, грн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Визначає достатність чистого грошового потоку, який створюється підприємством, з урахуванням потреб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фінансування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2934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1428736"/>
            <a:ext cx="79013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 smtClean="0"/>
              <a:t>6. Коефіцієнт </a:t>
            </a:r>
            <a:r>
              <a:rPr lang="uk-UA" sz="2800" b="1" dirty="0"/>
              <a:t>ефективності грошових </a:t>
            </a:r>
            <a:r>
              <a:rPr lang="uk-UA" sz="2800" b="1" dirty="0" smtClean="0"/>
              <a:t>потоків (Ке)</a:t>
            </a:r>
            <a:endParaRPr lang="uk-UA" sz="2800" b="1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3511178"/>
              </p:ext>
            </p:extLst>
          </p:nvPr>
        </p:nvGraphicFramePr>
        <p:xfrm>
          <a:off x="2771800" y="2454280"/>
          <a:ext cx="3672407" cy="15507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9" name="Формула" r:id="rId3" imgW="545863" imgH="431613" progId="Equation.3">
                  <p:embed/>
                </p:oleObj>
              </mc:Choice>
              <mc:Fallback>
                <p:oleObj name="Формула" r:id="rId3" imgW="545863" imgH="431613" progId="Equation.3">
                  <p:embed/>
                  <p:pic>
                    <p:nvPicPr>
                      <p:cNvPr id="0" name="Picture 1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2454280"/>
                        <a:ext cx="3672407" cy="15507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064725" y="4275093"/>
            <a:ext cx="739570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Показує скільки чистого грошового потоку припадає на 1 грн. витрачених грошових коштів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2051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692696"/>
            <a:ext cx="7776864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Етап 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Аналіз достатності надходження грошових коштів</a:t>
            </a:r>
            <a:endParaRPr lang="uk-UA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b="1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Визначення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оптимального залишку грошових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коштів</a:t>
            </a:r>
          </a:p>
          <a:p>
            <a:pPr algn="just"/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Модель </a:t>
            </a:r>
            <a:r>
              <a:rPr lang="uk-UA" sz="2400" i="1" dirty="0" err="1">
                <a:latin typeface="Times New Roman" pitchFamily="18" charset="0"/>
                <a:cs typeface="Times New Roman" pitchFamily="18" charset="0"/>
              </a:rPr>
              <a:t>Баумола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прийнятна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для підприємств, грошові витрати яких стабільні та прогнозовані.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Модель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, розроблена Міллером і </a:t>
            </a:r>
            <a:r>
              <a:rPr lang="uk-UA" sz="2400" i="1" dirty="0" err="1">
                <a:latin typeface="Times New Roman" pitchFamily="18" charset="0"/>
                <a:cs typeface="Times New Roman" pitchFamily="18" charset="0"/>
              </a:rPr>
              <a:t>Орром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допомагає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з’ясувати: як підприємству слід управляти своїм грошовим запасом, якщо неможливо передбачити щоденне витрачання та надходження грошових коштів.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Модель базується на припущенні, що 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надходження і витрачання грошей від періоду до періоду є незалежними випадковими подіями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8639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0928753"/>
              </p:ext>
            </p:extLst>
          </p:nvPr>
        </p:nvGraphicFramePr>
        <p:xfrm>
          <a:off x="467544" y="836712"/>
          <a:ext cx="8280920" cy="4536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63" name="Picture" r:id="rId3" imgW="4258056" imgH="2438400" progId="Word.Picture.8">
                  <p:embed/>
                </p:oleObj>
              </mc:Choice>
              <mc:Fallback>
                <p:oleObj name="Picture" r:id="rId3" imgW="4258056" imgH="2438400" progId="Word.Picture.8">
                  <p:embed/>
                  <p:pic>
                    <p:nvPicPr>
                      <p:cNvPr id="0" name="Picture 1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836712"/>
                        <a:ext cx="8280920" cy="45365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178492" y="5487615"/>
            <a:ext cx="448174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Рис. 1.</a:t>
            </a: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Модель </a:t>
            </a:r>
            <a:r>
              <a:rPr kumimoji="0" lang="uk-UA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Міллера-Орра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9484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20688"/>
            <a:ext cx="777686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Етапи формування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моделі </a:t>
            </a:r>
            <a:r>
              <a:rPr lang="uk-UA" sz="2400" b="1" dirty="0" err="1" smtClean="0">
                <a:latin typeface="Times New Roman" pitchFamily="18" charset="0"/>
                <a:cs typeface="Times New Roman" pitchFamily="18" charset="0"/>
              </a:rPr>
              <a:t>Міллера-Орра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1. Встановлюється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мінімальна величина грошових коштів (О</a:t>
            </a:r>
            <a:r>
              <a:rPr lang="uk-UA" sz="2400" b="1" i="1" baseline="-25000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, яку доцільно постійно мати на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поточному рахунку.</a:t>
            </a:r>
          </a:p>
          <a:p>
            <a:pPr algn="just"/>
            <a:endParaRPr lang="uk-UA" sz="1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2. За даними минулих періодів визначається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варіація щоденного надходження засобів на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поточний рахунок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(V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endParaRPr lang="uk-UA" sz="1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3. Визначаються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витрати зі зберігання засобів на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поточному рахунку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400" b="1" i="1" dirty="0" err="1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2400" b="1" i="1" baseline="-25000" dirty="0" err="1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(у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розмірі ставки щоденного доходу за короткостроковими цінними паперами, що обертаються на ринку) і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витрати із взаємної трансформації грошових коштів і цінних паперів (Р</a:t>
            </a:r>
            <a:r>
              <a:rPr lang="uk-UA" sz="2400" b="1" i="1" baseline="-250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(наприклад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, комісійні, що сплачуються в пунктах обміну валюти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0973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2488924"/>
              </p:ext>
            </p:extLst>
          </p:nvPr>
        </p:nvGraphicFramePr>
        <p:xfrm>
          <a:off x="2411760" y="1916832"/>
          <a:ext cx="4896544" cy="18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58" name="Формула" r:id="rId3" imgW="1168400" imgH="558800" progId="Equation.3">
                  <p:embed/>
                </p:oleObj>
              </mc:Choice>
              <mc:Fallback>
                <p:oleObj name="Формула" r:id="rId3" imgW="1168400" imgH="558800" progId="Equation.3">
                  <p:embed/>
                  <p:pic>
                    <p:nvPicPr>
                      <p:cNvPr id="0" name="Picture 2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1916832"/>
                        <a:ext cx="4896544" cy="180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827584" y="941819"/>
            <a:ext cx="77768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4. 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Розраховується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розмах варіації залишку грошових коштів на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поточному рахунку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(S)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3894147"/>
            <a:ext cx="78488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5. 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Розраховується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верхня межа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грошових коштів на банківському рахунку (</a:t>
            </a:r>
            <a:r>
              <a:rPr lang="uk-UA" sz="2400" b="1" i="1" dirty="0" err="1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uk-UA" sz="2400" b="1" i="1" baseline="-25000" dirty="0" err="1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7081621"/>
              </p:ext>
            </p:extLst>
          </p:nvPr>
        </p:nvGraphicFramePr>
        <p:xfrm>
          <a:off x="2771800" y="5085184"/>
          <a:ext cx="4320480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59" name="Формула" r:id="rId5" imgW="761669" imgH="203112" progId="Equation.3">
                  <p:embed/>
                </p:oleObj>
              </mc:Choice>
              <mc:Fallback>
                <p:oleObj name="Формула" r:id="rId5" imgW="761669" imgH="203112" progId="Equation.3">
                  <p:embed/>
                  <p:pic>
                    <p:nvPicPr>
                      <p:cNvPr id="0" name="Picture 2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5085184"/>
                        <a:ext cx="4320480" cy="720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7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val="3446999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2060848"/>
            <a:ext cx="597666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 algn="just">
              <a:buAutoNum type="arabicPeriod"/>
            </a:pPr>
            <a:r>
              <a:rPr lang="ru-RU" sz="3600" b="1" dirty="0" err="1" smtClean="0">
                <a:latin typeface="Bookman Old Style" panose="020506040505050202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3600" b="1" dirty="0" smtClean="0"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Bookman Old Style" panose="02050604050505020204" pitchFamily="18" charset="0"/>
                <a:cs typeface="Times New Roman" panose="02020603050405020304" pitchFamily="18" charset="0"/>
              </a:rPr>
              <a:t>грошових</a:t>
            </a:r>
            <a:r>
              <a:rPr lang="ru-RU" sz="3600" b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Bookman Old Style" panose="02050604050505020204" pitchFamily="18" charset="0"/>
                <a:cs typeface="Times New Roman" panose="02020603050405020304" pitchFamily="18" charset="0"/>
              </a:rPr>
              <a:t>потоків</a:t>
            </a:r>
            <a:r>
              <a:rPr lang="ru-RU" sz="3600" b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endParaRPr lang="ru-RU" sz="3600" b="1" dirty="0" smtClean="0">
              <a:latin typeface="Bookman Old Style" panose="020506040505050202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600" b="1" dirty="0" smtClean="0">
                <a:latin typeface="Bookman Old Style" panose="02050604050505020204" pitchFamily="18" charset="0"/>
                <a:cs typeface="Times New Roman" panose="02020603050405020304" pitchFamily="18" charset="0"/>
              </a:rPr>
              <a:t>2</a:t>
            </a:r>
            <a:r>
              <a:rPr lang="ru-RU" sz="3600" b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. </a:t>
            </a:r>
            <a:r>
              <a:rPr lang="ru-RU" sz="3600" b="1" dirty="0" err="1">
                <a:latin typeface="Bookman Old Style" panose="020506040505050202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3600" b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Bookman Old Style" panose="020506040505050202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3600" b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3600" b="1" dirty="0" smtClean="0">
                <a:latin typeface="Bookman Old Style" panose="02050604050505020204" pitchFamily="18" charset="0"/>
                <a:cs typeface="Times New Roman" panose="02020603050405020304" pitchFamily="18" charset="0"/>
              </a:rPr>
              <a:t>3</a:t>
            </a:r>
            <a:r>
              <a:rPr lang="ru-RU" sz="3600" b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. </a:t>
            </a:r>
            <a:r>
              <a:rPr lang="ru-RU" sz="3600" b="1" dirty="0" err="1">
                <a:latin typeface="Bookman Old Style" panose="020506040505050202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3600" b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Bookman Old Style" panose="02050604050505020204" pitchFamily="18" charset="0"/>
                <a:cs typeface="Times New Roman" panose="02020603050405020304" pitchFamily="18" charset="0"/>
              </a:rPr>
              <a:t>фінансового</a:t>
            </a:r>
            <a:r>
              <a:rPr lang="ru-RU" sz="3600" b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 стану </a:t>
            </a:r>
            <a:r>
              <a:rPr lang="ru-RU" sz="3600" b="1" dirty="0" err="1">
                <a:latin typeface="Bookman Old Style" panose="02050604050505020204" pitchFamily="18" charset="0"/>
                <a:cs typeface="Times New Roman" panose="02020603050405020304" pitchFamily="18" charset="0"/>
              </a:rPr>
              <a:t>підприємства</a:t>
            </a:r>
            <a:endParaRPr lang="uk-UA" sz="3600" b="1" dirty="0">
              <a:latin typeface="Bookman Old Style" panose="0205060405050502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156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5" name="Прямоугольник 4"/>
          <p:cNvSpPr/>
          <p:nvPr/>
        </p:nvSpPr>
        <p:spPr>
          <a:xfrm>
            <a:off x="790658" y="1345992"/>
            <a:ext cx="756268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6. 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Визначається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точка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повернення (</a:t>
            </a:r>
            <a:r>
              <a:rPr lang="uk-UA" sz="2400" b="1" i="1" dirty="0" err="1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2400" b="1" i="1" baseline="-25000" dirty="0" err="1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– величину залишку грошових коштів на банківському рахунку, до якої необхідно повернутися у випадку, якщо фактичний залишок засобів на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поточному рахунку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досягає верхньої або нижньої межі: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9259290"/>
              </p:ext>
            </p:extLst>
          </p:nvPr>
        </p:nvGraphicFramePr>
        <p:xfrm>
          <a:off x="1691680" y="3573016"/>
          <a:ext cx="5328592" cy="16561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7" name="Формула" r:id="rId3" imgW="723586" imgH="355446" progId="Equation.3">
                  <p:embed/>
                </p:oleObj>
              </mc:Choice>
              <mc:Fallback>
                <p:oleObj name="Формула" r:id="rId3" imgW="723586" imgH="355446" progId="Equation.3">
                  <p:embed/>
                  <p:pic>
                    <p:nvPicPr>
                      <p:cNvPr id="0" name="Picture 2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3573016"/>
                        <a:ext cx="5328592" cy="16561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20806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92308" y="1700808"/>
            <a:ext cx="78488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Bookman Old Style" panose="02050604050505020204" pitchFamily="18" charset="0"/>
              </a:rPr>
              <a:t>2. </a:t>
            </a:r>
            <a:r>
              <a:rPr lang="ru-RU" sz="3200" b="1" dirty="0" err="1">
                <a:latin typeface="Bookman Old Style" panose="02050604050505020204" pitchFamily="18" charset="0"/>
              </a:rPr>
              <a:t>Аналіз</a:t>
            </a:r>
            <a:r>
              <a:rPr lang="ru-RU" sz="3200" b="1" dirty="0">
                <a:latin typeface="Bookman Old Style" panose="02050604050505020204" pitchFamily="18" charset="0"/>
              </a:rPr>
              <a:t> </a:t>
            </a:r>
            <a:r>
              <a:rPr lang="ru-RU" sz="3200" b="1" dirty="0" err="1" smtClean="0">
                <a:latin typeface="Bookman Old Style" panose="02050604050505020204" pitchFamily="18" charset="0"/>
              </a:rPr>
              <a:t>прибутку</a:t>
            </a:r>
            <a:endParaRPr lang="ru-RU" sz="3200" b="1" dirty="0">
              <a:latin typeface="Bookman Old Style" panose="020506040505050202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3212976"/>
            <a:ext cx="770485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i="1" dirty="0" smtClean="0"/>
              <a:t>Послідовність проведення аналізу:</a:t>
            </a:r>
          </a:p>
          <a:p>
            <a:pPr algn="ctr"/>
            <a:endParaRPr lang="uk-UA" sz="2400" b="1" dirty="0" smtClean="0"/>
          </a:p>
          <a:p>
            <a:pPr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Етап 1.  Аналіз обсягів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, динаміки та структури фінансових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результатів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27098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6871970"/>
              </p:ext>
            </p:extLst>
          </p:nvPr>
        </p:nvGraphicFramePr>
        <p:xfrm>
          <a:off x="251519" y="908719"/>
          <a:ext cx="8640962" cy="5671422"/>
        </p:xfrm>
        <a:graphic>
          <a:graphicData uri="http://schemas.openxmlformats.org/drawingml/2006/table">
            <a:tbl>
              <a:tblPr/>
              <a:tblGrid>
                <a:gridCol w="439372"/>
                <a:gridCol w="2855911"/>
                <a:gridCol w="659056"/>
                <a:gridCol w="869605"/>
                <a:gridCol w="668193"/>
                <a:gridCol w="848578"/>
                <a:gridCol w="755279"/>
                <a:gridCol w="725992"/>
                <a:gridCol w="818976"/>
              </a:tblGrid>
              <a:tr h="257513">
                <a:tc row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</a:t>
                      </a: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з/п</a:t>
                      </a: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i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Показники</a:t>
                      </a: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i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1-й рік</a:t>
                      </a: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i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2-й рік</a:t>
                      </a: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i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Відхилення</a:t>
                      </a: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6785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i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сума, грн.</a:t>
                      </a: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i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питома вага, %</a:t>
                      </a: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i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сума, грн.</a:t>
                      </a: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i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питома вага, %</a:t>
                      </a: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i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абсо-лютне, грн.</a:t>
                      </a: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i="1" spc="-3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відно-сне</a:t>
                      </a:r>
                      <a:r>
                        <a:rPr lang="uk-UA" sz="1600" i="1" spc="-3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uk-UA" sz="1600" i="1" spc="-3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</a:t>
                      </a: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i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пунктів струк-тури</a:t>
                      </a: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9770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Доходи від операційної діяльності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80010"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067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1.1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067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1.2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9770">
                <a:tc>
                  <a:txBody>
                    <a:bodyPr/>
                    <a:lstStyle/>
                    <a:p>
                      <a:endParaRPr lang="ru-RU" sz="16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Разом доходів</a:t>
                      </a:r>
                      <a:r>
                        <a:rPr lang="uk-UA" sz="16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від операційної діяльності</a:t>
                      </a:r>
                      <a:endParaRPr lang="ru-RU" sz="16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9770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Доходи від фінансової  діяльності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067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2.1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067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2.2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9770">
                <a:tc>
                  <a:txBody>
                    <a:bodyPr/>
                    <a:lstStyle/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Разом доходів</a:t>
                      </a:r>
                      <a:r>
                        <a:rPr lang="uk-UA" sz="16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від фінансової діяльності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9770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Доходи від інвестиційної діяльності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885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3.1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513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3.2</a:t>
                      </a: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6282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Разом доходів</a:t>
                      </a:r>
                      <a:r>
                        <a:rPr lang="uk-UA" sz="16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від інвестиційної діяльності</a:t>
                      </a:r>
                      <a:endParaRPr lang="ru-RU" sz="1600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141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Всього доходів</a:t>
                      </a: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806531" y="436602"/>
            <a:ext cx="786240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793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Таблиця  4.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Аналіз структури і динаміки доходів підприємства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8831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11560" y="482769"/>
            <a:ext cx="8064896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Таблиця 5.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Аналіз структури і динаміки витрат підприємства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2199639"/>
              </p:ext>
            </p:extLst>
          </p:nvPr>
        </p:nvGraphicFramePr>
        <p:xfrm>
          <a:off x="251519" y="1007663"/>
          <a:ext cx="8640961" cy="5661697"/>
        </p:xfrm>
        <a:graphic>
          <a:graphicData uri="http://schemas.openxmlformats.org/drawingml/2006/table">
            <a:tbl>
              <a:tblPr/>
              <a:tblGrid>
                <a:gridCol w="432049"/>
                <a:gridCol w="2808312"/>
                <a:gridCol w="720080"/>
                <a:gridCol w="863503"/>
                <a:gridCol w="648665"/>
                <a:gridCol w="868106"/>
                <a:gridCol w="755279"/>
                <a:gridCol w="725992"/>
                <a:gridCol w="818975"/>
              </a:tblGrid>
              <a:tr h="264166">
                <a:tc row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</a:t>
                      </a: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з/п</a:t>
                      </a: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i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Показники</a:t>
                      </a: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i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1-й рік</a:t>
                      </a: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i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2-й рік</a:t>
                      </a: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i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Відхилення</a:t>
                      </a: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7808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i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сума, грн.</a:t>
                      </a: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i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питома вага, %</a:t>
                      </a: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i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сума, грн.</a:t>
                      </a: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i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питома вага, %</a:t>
                      </a: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i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абсо-лютне, грн.</a:t>
                      </a: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i="1" spc="-3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відно-сне</a:t>
                      </a:r>
                      <a:r>
                        <a:rPr lang="uk-UA" sz="1600" i="1" spc="-3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uk-UA" sz="1600" i="1" spc="-3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</a:t>
                      </a: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i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пунктів струк-тури</a:t>
                      </a: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963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Витрати від операційної діяльності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80010"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277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1.1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469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1.2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653">
                <a:tc>
                  <a:txBody>
                    <a:bodyPr/>
                    <a:lstStyle/>
                    <a:p>
                      <a:endParaRPr lang="ru-RU" sz="16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Разом</a:t>
                      </a:r>
                      <a:r>
                        <a:rPr lang="uk-UA" sz="16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витрат від операційної діяльності</a:t>
                      </a:r>
                      <a:endParaRPr lang="ru-RU" sz="16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214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Витрати від фінансової  діяльності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397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2.1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2.2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789">
                <a:tc>
                  <a:txBody>
                    <a:bodyPr/>
                    <a:lstStyle/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Разом витрат</a:t>
                      </a:r>
                      <a:r>
                        <a:rPr lang="uk-UA" sz="16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від фінансової діяльності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214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Витрати від інвестиційної діяльності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809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3.1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166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3.2</a:t>
                      </a: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003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Разом витрат</a:t>
                      </a:r>
                      <a:r>
                        <a:rPr lang="uk-UA" sz="16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від інвестиційної діяльності</a:t>
                      </a:r>
                      <a:endParaRPr lang="ru-RU" sz="1600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343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Всього витрат</a:t>
                      </a:r>
                      <a:r>
                        <a:rPr lang="uk-UA" sz="1600" b="1" baseline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78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6849874"/>
              </p:ext>
            </p:extLst>
          </p:nvPr>
        </p:nvGraphicFramePr>
        <p:xfrm>
          <a:off x="467545" y="2105246"/>
          <a:ext cx="8240247" cy="3964305"/>
        </p:xfrm>
        <a:graphic>
          <a:graphicData uri="http://schemas.openxmlformats.org/drawingml/2006/table">
            <a:tbl>
              <a:tblPr/>
              <a:tblGrid>
                <a:gridCol w="463384"/>
                <a:gridCol w="2205848"/>
                <a:gridCol w="759359"/>
                <a:gridCol w="759359"/>
                <a:gridCol w="760252"/>
                <a:gridCol w="760252"/>
                <a:gridCol w="759359"/>
                <a:gridCol w="886217"/>
                <a:gridCol w="886217"/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uk-UA" sz="1700" b="0" i="1" spc="-30" dirty="0">
                          <a:effectLst/>
                          <a:latin typeface="Times New Roman"/>
                          <a:ea typeface="Times New Roman"/>
                        </a:rPr>
                        <a:t>№ з/п</a:t>
                      </a:r>
                      <a:endParaRPr lang="uk-UA" sz="17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uk-UA" sz="1700" b="0" i="1" dirty="0">
                          <a:effectLst/>
                          <a:latin typeface="Times New Roman"/>
                          <a:ea typeface="Times New Roman"/>
                        </a:rPr>
                        <a:t>Показники</a:t>
                      </a:r>
                      <a:endParaRPr lang="uk-UA" sz="17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uk-UA" sz="1700" b="0" i="1" dirty="0">
                          <a:effectLst/>
                          <a:latin typeface="Times New Roman"/>
                          <a:ea typeface="Times New Roman"/>
                        </a:rPr>
                        <a:t>1-й рік</a:t>
                      </a:r>
                      <a:endParaRPr lang="uk-UA" sz="17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uk-UA" sz="1700" b="0" i="1">
                          <a:effectLst/>
                          <a:latin typeface="Times New Roman"/>
                          <a:ea typeface="Times New Roman"/>
                        </a:rPr>
                        <a:t>2-й рік</a:t>
                      </a: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uk-UA" sz="1700" b="0" i="1">
                          <a:effectLst/>
                          <a:latin typeface="Times New Roman"/>
                          <a:ea typeface="Times New Roman"/>
                        </a:rPr>
                        <a:t>Відхилення</a:t>
                      </a: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uk-UA" sz="1700" b="0" i="1" spc="-30" dirty="0">
                          <a:effectLst/>
                          <a:latin typeface="Times New Roman"/>
                          <a:ea typeface="Times New Roman"/>
                        </a:rPr>
                        <a:t>сума, тис. грн.</a:t>
                      </a:r>
                      <a:endParaRPr lang="uk-UA" sz="17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uk-UA" sz="1700" b="0" i="1" spc="-30">
                          <a:effectLst/>
                          <a:latin typeface="Times New Roman"/>
                          <a:ea typeface="Times New Roman"/>
                        </a:rPr>
                        <a:t>питома вага, %</a:t>
                      </a: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uk-UA" sz="1700" b="0" i="1" spc="-30">
                          <a:effectLst/>
                          <a:latin typeface="Times New Roman"/>
                          <a:ea typeface="Times New Roman"/>
                        </a:rPr>
                        <a:t>сума, тис. грн.</a:t>
                      </a: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uk-UA" sz="1700" b="0" i="1" spc="-30">
                          <a:effectLst/>
                          <a:latin typeface="Times New Roman"/>
                          <a:ea typeface="Times New Roman"/>
                        </a:rPr>
                        <a:t>питома </a:t>
                      </a: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uk-UA" sz="1700" b="0" i="1" spc="-30">
                          <a:effectLst/>
                          <a:latin typeface="Times New Roman"/>
                          <a:ea typeface="Times New Roman"/>
                        </a:rPr>
                        <a:t>вага, %</a:t>
                      </a: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uk-UA" sz="1700" b="0" i="1" spc="-30" dirty="0" err="1">
                          <a:effectLst/>
                          <a:latin typeface="Times New Roman"/>
                          <a:ea typeface="Times New Roman"/>
                        </a:rPr>
                        <a:t>абсо</a:t>
                      </a:r>
                      <a:r>
                        <a:rPr lang="uk-UA" sz="1700" b="0" i="1" spc="-30" dirty="0">
                          <a:effectLst/>
                          <a:latin typeface="Times New Roman"/>
                          <a:ea typeface="Times New Roman"/>
                        </a:rPr>
                        <a:t>-лютне, грн.</a:t>
                      </a:r>
                      <a:endParaRPr lang="uk-UA" sz="17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uk-UA" sz="1700" b="0" i="1" spc="-30" dirty="0" err="1" smtClean="0">
                          <a:effectLst/>
                          <a:latin typeface="Times New Roman"/>
                          <a:ea typeface="Times New Roman"/>
                        </a:rPr>
                        <a:t>відно-сне</a:t>
                      </a:r>
                      <a:r>
                        <a:rPr lang="uk-UA" sz="1700" b="0" i="1" spc="-30" dirty="0" smtClean="0">
                          <a:effectLst/>
                          <a:latin typeface="Times New Roman"/>
                          <a:ea typeface="Times New Roman"/>
                        </a:rPr>
                        <a:t>,%</a:t>
                      </a:r>
                      <a:endParaRPr lang="uk-UA" sz="17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uk-UA" sz="1700" b="0" i="1" spc="-30">
                          <a:effectLst/>
                          <a:latin typeface="Times New Roman"/>
                          <a:ea typeface="Times New Roman"/>
                        </a:rPr>
                        <a:t>пунктів струк-тури</a:t>
                      </a: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uk-UA" sz="1700" b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uk-UA" sz="1700" b="0" dirty="0">
                          <a:effectLst/>
                          <a:latin typeface="Times New Roman"/>
                          <a:ea typeface="Times New Roman"/>
                        </a:rPr>
                        <a:t>Прибуток </a:t>
                      </a:r>
                      <a:r>
                        <a:rPr lang="uk-UA" sz="1700" b="0" dirty="0" smtClean="0">
                          <a:effectLst/>
                          <a:latin typeface="Times New Roman"/>
                          <a:ea typeface="Times New Roman"/>
                        </a:rPr>
                        <a:t>всього,</a:t>
                      </a:r>
                    </a:p>
                    <a:p>
                      <a:pPr algn="just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uk-UA" sz="1700" b="0" dirty="0" smtClean="0">
                          <a:effectLst/>
                          <a:latin typeface="Times New Roman"/>
                          <a:ea typeface="Times New Roman"/>
                        </a:rPr>
                        <a:t> у </a:t>
                      </a:r>
                      <a:r>
                        <a:rPr lang="uk-UA" sz="1700" b="0" dirty="0">
                          <a:effectLst/>
                          <a:latin typeface="Times New Roman"/>
                          <a:ea typeface="Times New Roman"/>
                        </a:rPr>
                        <a:t>т. ч.:</a:t>
                      </a:r>
                      <a:endParaRPr lang="uk-UA" sz="17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uk-UA" sz="1700" b="0">
                          <a:effectLst/>
                          <a:latin typeface="Times New Roman"/>
                          <a:ea typeface="Times New Roman"/>
                        </a:rPr>
                        <a:t>1.1</a:t>
                      </a: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uk-UA" sz="1700" b="0" spc="-30" dirty="0">
                          <a:effectLst/>
                          <a:latin typeface="Times New Roman"/>
                          <a:ea typeface="Times New Roman"/>
                        </a:rPr>
                        <a:t>Прибуток від </a:t>
                      </a:r>
                      <a:r>
                        <a:rPr lang="uk-UA" sz="1700" b="0" spc="-30" dirty="0" err="1" smtClean="0">
                          <a:effectLst/>
                          <a:latin typeface="Times New Roman"/>
                          <a:ea typeface="Times New Roman"/>
                        </a:rPr>
                        <a:t>операці-йної</a:t>
                      </a:r>
                      <a:r>
                        <a:rPr lang="uk-UA" sz="1700" b="0" spc="-3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uk-UA" sz="1700" b="0" spc="-30" dirty="0">
                          <a:effectLst/>
                          <a:latin typeface="Times New Roman"/>
                          <a:ea typeface="Times New Roman"/>
                        </a:rPr>
                        <a:t>діяльності</a:t>
                      </a:r>
                      <a:r>
                        <a:rPr lang="uk-UA" sz="1700" b="0" spc="-30">
                          <a:effectLst/>
                          <a:latin typeface="Times New Roman"/>
                          <a:ea typeface="Times New Roman"/>
                        </a:rPr>
                        <a:t>, </a:t>
                      </a:r>
                      <a:endParaRPr lang="uk-UA" sz="1700" b="0" spc="-3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uk-UA" sz="1700" b="0" spc="-30" smtClean="0">
                          <a:effectLst/>
                          <a:latin typeface="Times New Roman"/>
                          <a:ea typeface="Times New Roman"/>
                        </a:rPr>
                        <a:t>у </a:t>
                      </a:r>
                      <a:r>
                        <a:rPr lang="uk-UA" sz="1700" b="0" spc="-30" dirty="0">
                          <a:effectLst/>
                          <a:latin typeface="Times New Roman"/>
                          <a:ea typeface="Times New Roman"/>
                        </a:rPr>
                        <a:t>т.ч.:</a:t>
                      </a:r>
                      <a:endParaRPr lang="uk-UA" sz="17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uk-UA" sz="1700" b="0">
                          <a:effectLst/>
                          <a:latin typeface="Times New Roman"/>
                          <a:ea typeface="Times New Roman"/>
                        </a:rPr>
                        <a:t>валовий прибуток</a:t>
                      </a: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uk-UA" sz="1700" b="0">
                          <a:effectLst/>
                          <a:latin typeface="Times New Roman"/>
                          <a:ea typeface="Times New Roman"/>
                        </a:rPr>
                        <a:t>1.2</a:t>
                      </a: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uk-UA" sz="1700" b="0" dirty="0">
                          <a:effectLst/>
                          <a:latin typeface="Times New Roman"/>
                          <a:ea typeface="Times New Roman"/>
                        </a:rPr>
                        <a:t>Прибуток від фінансової діяльності</a:t>
                      </a:r>
                      <a:endParaRPr lang="uk-UA" sz="17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uk-UA" sz="1700" b="0">
                          <a:effectLst/>
                          <a:latin typeface="Times New Roman"/>
                          <a:ea typeface="Times New Roman"/>
                        </a:rPr>
                        <a:t>1.3</a:t>
                      </a: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uk-UA" sz="1700" b="0" dirty="0">
                          <a:effectLst/>
                          <a:latin typeface="Times New Roman"/>
                          <a:ea typeface="Times New Roman"/>
                        </a:rPr>
                        <a:t>Прибуток від </a:t>
                      </a:r>
                      <a:r>
                        <a:rPr lang="uk-UA" sz="1700" b="0" dirty="0" err="1" smtClean="0">
                          <a:effectLst/>
                          <a:latin typeface="Times New Roman"/>
                          <a:ea typeface="Times New Roman"/>
                        </a:rPr>
                        <a:t>інвести-ційної</a:t>
                      </a:r>
                      <a:r>
                        <a:rPr lang="uk-UA" sz="1700" b="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uk-UA" sz="1700" b="0" dirty="0">
                          <a:effectLst/>
                          <a:latin typeface="Times New Roman"/>
                          <a:ea typeface="Times New Roman"/>
                        </a:rPr>
                        <a:t>діяльності</a:t>
                      </a:r>
                      <a:endParaRPr lang="uk-UA" sz="17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70426" y="1064930"/>
            <a:ext cx="799288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Таблиця 5. 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Аналіз структури і динаміки фінансових результатів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000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692696"/>
            <a:ext cx="79928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Етап 2. Аналіз фінансових результатів від різних видів діяльності</a:t>
            </a: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3083189"/>
              </p:ext>
            </p:extLst>
          </p:nvPr>
        </p:nvGraphicFramePr>
        <p:xfrm>
          <a:off x="988159" y="1772816"/>
          <a:ext cx="7400265" cy="36724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36" name="Picture" r:id="rId3" imgW="4634132" imgH="2777875" progId="Word.Picture.8">
                  <p:embed/>
                </p:oleObj>
              </mc:Choice>
              <mc:Fallback>
                <p:oleObj name="Picture" r:id="rId3" imgW="4634132" imgH="2777875" progId="Word.Picture.8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8159" y="1772816"/>
                        <a:ext cx="7400265" cy="367240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827584" y="5657473"/>
            <a:ext cx="7848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Рис 3. </a:t>
            </a:r>
            <a:r>
              <a:rPr kumimoji="0" lang="uk-UA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Фактори, що впливають на величину фінансового результату від основної діяльності</a:t>
            </a:r>
            <a:endParaRPr kumimoji="0" 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4319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3949610"/>
          </a:xfrm>
        </p:spPr>
        <p:txBody>
          <a:bodyPr>
            <a:normAutofit/>
          </a:bodyPr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Фінансовий результат (ФР) від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іншої операційної, фінансової, інвестиційної та надзвичайної діяльності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визначається за формулою:</a:t>
            </a:r>
            <a:br>
              <a:rPr lang="uk-UA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ФР = Д – В</a:t>
            </a:r>
            <a:br>
              <a:rPr lang="uk-UA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де Д – доходи; В – витрати.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147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692696"/>
            <a:ext cx="74888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Етап 3. Аналіз взаємозв’язку “витрати-обсяг-прибуток”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1859340"/>
            <a:ext cx="741682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Основними етапами аналізу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є: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1) збір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, підготовка й аналітична обробка вихідної інформації відповідно до умов аналізу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lvl="0" indent="-342900" algn="just">
              <a:buFontTx/>
              <a:buChar char="-"/>
            </a:pP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2) розрахунок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умовно-постійних та умовно-змінних витрат, рівня беззбитковості та зони безпеки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 algn="just">
              <a:buFontTx/>
              <a:buChar char="-"/>
            </a:pP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3) аналітичне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обґрунтування обсягу реалізації, необхідного для забезпечення запланованої суми прибутку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41303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03848" y="1556792"/>
            <a:ext cx="29523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/>
              <a:t>В</a:t>
            </a:r>
            <a:r>
              <a:rPr lang="ru-RU" sz="2800" baseline="-25000" dirty="0" smtClean="0"/>
              <a:t>З</a:t>
            </a:r>
            <a:r>
              <a:rPr lang="ru-RU" sz="2800" dirty="0" smtClean="0"/>
              <a:t> + В</a:t>
            </a:r>
            <a:r>
              <a:rPr lang="ru-RU" sz="2800" baseline="-25000" dirty="0" smtClean="0"/>
              <a:t>П </a:t>
            </a:r>
            <a:r>
              <a:rPr lang="ru-RU" sz="2800" dirty="0" smtClean="0"/>
              <a:t>= </a:t>
            </a:r>
            <a:r>
              <a:rPr lang="ru-RU" sz="2800" dirty="0" err="1" smtClean="0"/>
              <a:t>ТБ</a:t>
            </a:r>
            <a:r>
              <a:rPr lang="ru-RU" sz="2800" baseline="-25000" dirty="0" err="1" smtClean="0"/>
              <a:t>гр.од</a:t>
            </a:r>
            <a:r>
              <a:rPr lang="ru-RU" sz="2800" baseline="-25000" dirty="0" smtClean="0"/>
              <a:t>.</a:t>
            </a:r>
            <a:endParaRPr lang="uk-UA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20096" y="2204864"/>
            <a:ext cx="75683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де В</a:t>
            </a:r>
            <a:r>
              <a:rPr lang="ru-RU" sz="2000" i="1" baseline="-25000" dirty="0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000" i="1" baseline="-250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змінні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постійні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ТБгр.од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– точка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беззбитковості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одиницях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4286521"/>
              </p:ext>
            </p:extLst>
          </p:nvPr>
        </p:nvGraphicFramePr>
        <p:xfrm>
          <a:off x="3110491" y="2780928"/>
          <a:ext cx="3117693" cy="982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47" name="Формула" r:id="rId3" imgW="1269720" imgH="469800" progId="Equation.3">
                  <p:embed/>
                </p:oleObj>
              </mc:Choice>
              <mc:Fallback>
                <p:oleObj name="Формула" r:id="rId3" imgW="1269720" imgH="469800" progId="Equation.3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0491" y="2780928"/>
                        <a:ext cx="3117693" cy="982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2812205"/>
              </p:ext>
            </p:extLst>
          </p:nvPr>
        </p:nvGraphicFramePr>
        <p:xfrm>
          <a:off x="3131840" y="4869160"/>
          <a:ext cx="3240360" cy="4785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48" name="Формула" r:id="rId5" imgW="1066800" imgH="190500" progId="Equation.3">
                  <p:embed/>
                </p:oleObj>
              </mc:Choice>
              <mc:Fallback>
                <p:oleObj name="Формула" r:id="rId5" imgW="1066800" imgH="190500" progId="Equation.3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4869160"/>
                        <a:ext cx="3240360" cy="4785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820096" y="5373216"/>
            <a:ext cx="75683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Запас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міцності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(ЗМ)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відображає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граничну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величину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можливого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зниження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обсягу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(ОР) без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ризику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зазнати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збитків</a:t>
            </a:r>
            <a:endParaRPr lang="uk-UA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20096" y="548680"/>
            <a:ext cx="75683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3) аналітичне обґрунтування обсягу реалізації, необхідного для забезпечення запланованої суми прибутку.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787836" y="3789040"/>
            <a:ext cx="756832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ТБнат.од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точка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беззбитковості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натуральних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одиницях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 В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постійні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 Ц –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ціна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одиниці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 В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ЗО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змінні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одиницю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6142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58401" y="1023119"/>
            <a:ext cx="60379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Етап 4. Аналіз показників рентабельності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131840" y="1815207"/>
            <a:ext cx="31952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i="1" dirty="0"/>
              <a:t>ВИТРАТНІ ПОКАЗНИКИ</a:t>
            </a:r>
            <a:endParaRPr lang="uk-UA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2420888"/>
            <a:ext cx="75608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/>
              <a:t>1. Рентабельність </a:t>
            </a:r>
            <a:r>
              <a:rPr lang="uk-UA" sz="2400" dirty="0"/>
              <a:t>продукції (товарів, робіт, послуг</a:t>
            </a:r>
            <a:r>
              <a:rPr lang="uk-UA" sz="2400" dirty="0" smtClean="0"/>
              <a:t>) (</a:t>
            </a:r>
            <a:r>
              <a:rPr lang="uk-UA" sz="2400" dirty="0" err="1" smtClean="0"/>
              <a:t>Рп</a:t>
            </a:r>
            <a:r>
              <a:rPr lang="uk-UA" sz="2400" dirty="0" smtClean="0"/>
              <a:t>)</a:t>
            </a:r>
            <a:endParaRPr lang="uk-UA" sz="2400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4469135"/>
              </p:ext>
            </p:extLst>
          </p:nvPr>
        </p:nvGraphicFramePr>
        <p:xfrm>
          <a:off x="2887056" y="3082851"/>
          <a:ext cx="3629160" cy="10662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79" name="Формула" r:id="rId3" imgW="825500" imgH="330200" progId="Equation.3">
                  <p:embed/>
                </p:oleObj>
              </mc:Choice>
              <mc:Fallback>
                <p:oleObj name="Формула" r:id="rId3" imgW="825500" imgH="330200" progId="Equation.3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7056" y="3082851"/>
                        <a:ext cx="3629160" cy="106622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847654" y="4287287"/>
            <a:ext cx="7468762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i="1" dirty="0">
                <a:latin typeface="Times New Roman" pitchFamily="18" charset="0"/>
                <a:cs typeface="Times New Roman" pitchFamily="18" charset="0"/>
              </a:rPr>
              <a:t>ВП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– валовий прибуток;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СВ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– собівартість реалізованої продукції (товарів, робіт, послуг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/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 скільки отримано валового прибутку з 1 грн. понесених витрат</a:t>
            </a:r>
          </a:p>
        </p:txBody>
      </p:sp>
    </p:spTree>
    <p:extLst>
      <p:ext uri="{BB962C8B-B14F-4D97-AF65-F5344CB8AC3E}">
        <p14:creationId xmlns:p14="http://schemas.microsoft.com/office/powerpoint/2010/main" val="1750815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908720"/>
            <a:ext cx="7416824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dirty="0">
                <a:latin typeface="Bookman Old Style" panose="02050604050505020204" pitchFamily="18" charset="0"/>
              </a:rPr>
              <a:t>1. Аналіз </a:t>
            </a:r>
            <a:r>
              <a:rPr lang="uk-UA" sz="3200" b="1" dirty="0" smtClean="0">
                <a:latin typeface="Bookman Old Style" panose="02050604050505020204" pitchFamily="18" charset="0"/>
              </a:rPr>
              <a:t> грошових потоків</a:t>
            </a:r>
            <a:endParaRPr lang="uk-UA" sz="3200" b="1" dirty="0">
              <a:latin typeface="Bookman Old Style" panose="02050604050505020204" pitchFamily="18" charset="0"/>
            </a:endParaRPr>
          </a:p>
          <a:p>
            <a:endParaRPr lang="uk-UA" sz="2800" dirty="0"/>
          </a:p>
          <a:p>
            <a:pPr algn="ctr"/>
            <a:r>
              <a:rPr lang="en-US" sz="2800" dirty="0" err="1" smtClean="0"/>
              <a:t>Під</a:t>
            </a:r>
            <a:r>
              <a:rPr lang="en-US" sz="2800" dirty="0" smtClean="0"/>
              <a:t> </a:t>
            </a:r>
            <a:r>
              <a:rPr lang="en-US" sz="2800" b="1" i="1" dirty="0" err="1"/>
              <a:t>грошовими</a:t>
            </a:r>
            <a:r>
              <a:rPr lang="en-US" sz="2800" b="1" i="1" dirty="0"/>
              <a:t> </a:t>
            </a:r>
            <a:r>
              <a:rPr lang="en-US" sz="2800" b="1" i="1" dirty="0" err="1"/>
              <a:t>потоками</a:t>
            </a:r>
            <a:r>
              <a:rPr lang="en-US" sz="2800" b="1" dirty="0"/>
              <a:t> </a:t>
            </a:r>
            <a:r>
              <a:rPr lang="en-US" sz="2800" dirty="0" err="1"/>
              <a:t>розуміють</a:t>
            </a:r>
            <a:r>
              <a:rPr lang="en-US" sz="2800" dirty="0"/>
              <a:t> </a:t>
            </a:r>
            <a:r>
              <a:rPr lang="en-US" sz="2800" dirty="0" err="1"/>
              <a:t>всі</a:t>
            </a:r>
            <a:r>
              <a:rPr lang="en-US" sz="2800" dirty="0"/>
              <a:t> </a:t>
            </a:r>
            <a:r>
              <a:rPr lang="en-US" sz="2800" dirty="0" err="1"/>
              <a:t>надходження</a:t>
            </a:r>
            <a:r>
              <a:rPr lang="en-US" sz="2800" dirty="0"/>
              <a:t> </a:t>
            </a:r>
            <a:r>
              <a:rPr lang="en-US" sz="2800" dirty="0" err="1"/>
              <a:t>та</a:t>
            </a:r>
            <a:r>
              <a:rPr lang="en-US" sz="2800" dirty="0"/>
              <a:t> </a:t>
            </a:r>
            <a:r>
              <a:rPr lang="en-US" sz="2800" dirty="0" err="1"/>
              <a:t>виплати</a:t>
            </a:r>
            <a:r>
              <a:rPr lang="en-US" sz="2800" dirty="0"/>
              <a:t> </a:t>
            </a:r>
            <a:r>
              <a:rPr lang="en-US" sz="2800" dirty="0" err="1"/>
              <a:t>грошових</a:t>
            </a:r>
            <a:r>
              <a:rPr lang="en-US" sz="2800" dirty="0"/>
              <a:t> </a:t>
            </a:r>
            <a:r>
              <a:rPr lang="en-US" sz="2800" dirty="0" err="1"/>
              <a:t>коштів</a:t>
            </a:r>
            <a:r>
              <a:rPr lang="en-US" sz="2800" dirty="0" smtClean="0"/>
              <a:t>.</a:t>
            </a:r>
            <a:endParaRPr lang="uk-UA" sz="2800" dirty="0" smtClean="0"/>
          </a:p>
          <a:p>
            <a:pPr algn="ctr"/>
            <a:r>
              <a:rPr lang="en-US" sz="2800" dirty="0" smtClean="0"/>
              <a:t> </a:t>
            </a:r>
            <a:endParaRPr lang="uk-UA" sz="2800" dirty="0" smtClean="0"/>
          </a:p>
          <a:p>
            <a:pPr algn="ctr"/>
            <a:r>
              <a:rPr lang="uk-UA" sz="2800" dirty="0"/>
              <a:t>Надходження грошових коштів називається </a:t>
            </a:r>
            <a:r>
              <a:rPr lang="uk-UA" sz="2800" b="1" i="1" dirty="0"/>
              <a:t>позитивним грошовим потоком</a:t>
            </a:r>
            <a:r>
              <a:rPr lang="uk-UA" sz="2800" dirty="0"/>
              <a:t>, </a:t>
            </a:r>
            <a:endParaRPr lang="uk-UA" sz="2800" dirty="0" smtClean="0"/>
          </a:p>
          <a:p>
            <a:pPr algn="ctr"/>
            <a:r>
              <a:rPr lang="uk-UA" sz="2800" dirty="0"/>
              <a:t>в</a:t>
            </a:r>
            <a:r>
              <a:rPr lang="uk-UA" sz="2800" dirty="0" smtClean="0"/>
              <a:t>ибуття </a:t>
            </a:r>
            <a:r>
              <a:rPr lang="uk-UA" sz="2800" dirty="0"/>
              <a:t>– </a:t>
            </a:r>
            <a:r>
              <a:rPr lang="uk-UA" sz="2800" i="1" dirty="0"/>
              <a:t>негативним</a:t>
            </a:r>
            <a:r>
              <a:rPr lang="uk-UA" sz="2800" dirty="0"/>
              <a:t>. </a:t>
            </a:r>
            <a:endParaRPr lang="uk-UA" sz="2800" dirty="0" smtClean="0"/>
          </a:p>
          <a:p>
            <a:pPr algn="ctr"/>
            <a:endParaRPr lang="uk-UA" sz="2800" dirty="0" smtClean="0"/>
          </a:p>
          <a:p>
            <a:pPr algn="ctr"/>
            <a:r>
              <a:rPr lang="uk-UA" sz="2800" dirty="0" smtClean="0"/>
              <a:t>Різниця </a:t>
            </a:r>
            <a:r>
              <a:rPr lang="uk-UA" sz="2800" dirty="0"/>
              <a:t>між позитивним і негативним грошовими потоками </a:t>
            </a:r>
            <a:r>
              <a:rPr lang="uk-UA" sz="2800" dirty="0" smtClean="0"/>
              <a:t>є </a:t>
            </a:r>
            <a:r>
              <a:rPr lang="uk-UA" sz="2800" b="1" i="1" dirty="0" smtClean="0"/>
              <a:t>чистим </a:t>
            </a:r>
            <a:r>
              <a:rPr lang="uk-UA" sz="2800" b="1" i="1" dirty="0"/>
              <a:t>грошовим потоком</a:t>
            </a:r>
            <a:r>
              <a:rPr lang="uk-UA" sz="2800" b="1" dirty="0"/>
              <a:t>.</a:t>
            </a:r>
            <a:r>
              <a:rPr lang="uk-UA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40356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58605" y="1556792"/>
            <a:ext cx="72298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/>
              <a:t>2. Рентабельність </a:t>
            </a:r>
            <a:r>
              <a:rPr lang="uk-UA" sz="2400" dirty="0"/>
              <a:t>операційної </a:t>
            </a:r>
            <a:r>
              <a:rPr lang="uk-UA" sz="2400" dirty="0" smtClean="0"/>
              <a:t>діяльності (</a:t>
            </a:r>
            <a:r>
              <a:rPr lang="uk-UA" sz="2400" dirty="0" err="1" smtClean="0"/>
              <a:t>Род</a:t>
            </a:r>
            <a:r>
              <a:rPr lang="uk-UA" sz="2400" dirty="0" smtClean="0"/>
              <a:t>)</a:t>
            </a:r>
            <a:endParaRPr lang="uk-UA" sz="2400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5122289"/>
              </p:ext>
            </p:extLst>
          </p:nvPr>
        </p:nvGraphicFramePr>
        <p:xfrm>
          <a:off x="2627784" y="2492896"/>
          <a:ext cx="3888432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03" name="Формула" r:id="rId3" imgW="939392" imgH="380835" progId="Equation.3">
                  <p:embed/>
                </p:oleObj>
              </mc:Choice>
              <mc:Fallback>
                <p:oleObj name="Формула" r:id="rId3" imgW="939392" imgH="380835" progId="Equation.3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2492896"/>
                        <a:ext cx="3888432" cy="11521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55576" y="3933056"/>
            <a:ext cx="7704856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i="1" dirty="0" err="1">
                <a:latin typeface="Times New Roman" pitchFamily="18" charset="0"/>
                <a:cs typeface="Times New Roman" pitchFamily="18" charset="0"/>
              </a:rPr>
              <a:t>ФР</a:t>
            </a:r>
            <a:r>
              <a:rPr lang="uk-UA" i="1" baseline="-25000" dirty="0" err="1">
                <a:latin typeface="Times New Roman" pitchFamily="18" charset="0"/>
                <a:cs typeface="Times New Roman" pitchFamily="18" charset="0"/>
              </a:rPr>
              <a:t>од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– фінансовий результат від операційної діяльності;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i="1" baseline="-25000" dirty="0">
                <a:latin typeface="Times New Roman" pitchFamily="18" charset="0"/>
                <a:cs typeface="Times New Roman" pitchFamily="18" charset="0"/>
              </a:rPr>
              <a:t>од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– операційні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витрати</a:t>
            </a:r>
          </a:p>
          <a:p>
            <a:pPr algn="just"/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 скільки отримано прибутку від операційної діяльності з 1 грн. операційних витрат</a:t>
            </a:r>
          </a:p>
        </p:txBody>
      </p:sp>
    </p:spTree>
    <p:extLst>
      <p:ext uri="{BB962C8B-B14F-4D97-AF65-F5344CB8AC3E}">
        <p14:creationId xmlns:p14="http://schemas.microsoft.com/office/powerpoint/2010/main" val="38956966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1455167"/>
            <a:ext cx="69127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/>
              <a:t>3. Рентабельність</a:t>
            </a:r>
            <a:r>
              <a:rPr lang="uk-UA" dirty="0" smtClean="0"/>
              <a:t> </a:t>
            </a:r>
            <a:r>
              <a:rPr lang="uk-UA" sz="2400" dirty="0"/>
              <a:t>звичайної </a:t>
            </a:r>
            <a:r>
              <a:rPr lang="uk-UA" sz="2400" dirty="0" smtClean="0"/>
              <a:t>діяльності (</a:t>
            </a:r>
            <a:r>
              <a:rPr lang="uk-UA" sz="2400" dirty="0" err="1" smtClean="0"/>
              <a:t>Рзд</a:t>
            </a:r>
            <a:r>
              <a:rPr lang="uk-UA" sz="2400" dirty="0" smtClean="0"/>
              <a:t>)</a:t>
            </a:r>
            <a:endParaRPr lang="uk-UA" sz="2400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3095839"/>
              </p:ext>
            </p:extLst>
          </p:nvPr>
        </p:nvGraphicFramePr>
        <p:xfrm>
          <a:off x="2843808" y="2471936"/>
          <a:ext cx="3600399" cy="885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27" name="Формула" r:id="rId3" imgW="939392" imgH="380835" progId="Equation.3">
                  <p:embed/>
                </p:oleObj>
              </mc:Choice>
              <mc:Fallback>
                <p:oleObj name="Формула" r:id="rId3" imgW="939392" imgH="380835" progId="Equation.3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2471936"/>
                        <a:ext cx="3600399" cy="8850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69609" y="3645024"/>
            <a:ext cx="7632848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i="1" dirty="0" err="1">
                <a:latin typeface="Times New Roman" pitchFamily="18" charset="0"/>
                <a:cs typeface="Times New Roman" pitchFamily="18" charset="0"/>
              </a:rPr>
              <a:t>ФР</a:t>
            </a:r>
            <a:r>
              <a:rPr lang="uk-UA" i="1" baseline="-25000" dirty="0" err="1">
                <a:latin typeface="Times New Roman" pitchFamily="18" charset="0"/>
                <a:cs typeface="Times New Roman" pitchFamily="18" charset="0"/>
              </a:rPr>
              <a:t>зд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– фінансовий результат від звичайної діяльності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uk-UA" i="1" dirty="0" err="1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i="1" baseline="-25000" dirty="0" err="1" smtClean="0">
                <a:latin typeface="Times New Roman" pitchFamily="18" charset="0"/>
                <a:cs typeface="Times New Roman" pitchFamily="18" charset="0"/>
              </a:rPr>
              <a:t>зд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– витрати звичайної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діяльності</a:t>
            </a:r>
          </a:p>
          <a:p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 скільки отримано прибутку від звичайної діяльності з 1 грн. звичайних витрат</a:t>
            </a:r>
          </a:p>
        </p:txBody>
      </p:sp>
    </p:spTree>
    <p:extLst>
      <p:ext uri="{BB962C8B-B14F-4D97-AF65-F5344CB8AC3E}">
        <p14:creationId xmlns:p14="http://schemas.microsoft.com/office/powerpoint/2010/main" val="89826963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1167135"/>
            <a:ext cx="64499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dirty="0" smtClean="0"/>
              <a:t>4. Рентабельність </a:t>
            </a:r>
            <a:r>
              <a:rPr lang="uk-UA" sz="2400" dirty="0"/>
              <a:t>господарської </a:t>
            </a:r>
            <a:r>
              <a:rPr lang="uk-UA" sz="2400" dirty="0" smtClean="0"/>
              <a:t>діяльності (</a:t>
            </a:r>
            <a:r>
              <a:rPr lang="uk-UA" sz="2400" dirty="0" err="1" smtClean="0"/>
              <a:t>Ргд</a:t>
            </a:r>
            <a:r>
              <a:rPr lang="uk-UA" sz="2400" dirty="0" smtClean="0"/>
              <a:t>)</a:t>
            </a:r>
            <a:endParaRPr lang="uk-UA" sz="2400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6039178"/>
              </p:ext>
            </p:extLst>
          </p:nvPr>
        </p:nvGraphicFramePr>
        <p:xfrm>
          <a:off x="2411760" y="2111896"/>
          <a:ext cx="4248472" cy="1029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52" name="Формула" r:id="rId3" imgW="939392" imgH="380835" progId="Equation.3">
                  <p:embed/>
                </p:oleObj>
              </mc:Choice>
              <mc:Fallback>
                <p:oleObj name="Формула" r:id="rId3" imgW="939392" imgH="380835" progId="Equation.3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2111896"/>
                        <a:ext cx="4248472" cy="10290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99592" y="3645024"/>
            <a:ext cx="748883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i="1" dirty="0" err="1">
                <a:latin typeface="Times New Roman" pitchFamily="18" charset="0"/>
                <a:cs typeface="Times New Roman" pitchFamily="18" charset="0"/>
              </a:rPr>
              <a:t>ФР</a:t>
            </a:r>
            <a:r>
              <a:rPr lang="uk-UA" sz="2000" i="1" baseline="-25000" dirty="0" err="1">
                <a:latin typeface="Times New Roman" pitchFamily="18" charset="0"/>
                <a:cs typeface="Times New Roman" pitchFamily="18" charset="0"/>
              </a:rPr>
              <a:t>зд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фінансовий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результат від звичайної діяльності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; </a:t>
            </a:r>
            <a:br>
              <a:rPr lang="uk-UA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000" i="1" dirty="0" err="1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sz="2000" i="1" baseline="-250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загальні витрати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</a:p>
          <a:p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 скільки отримано прибутку від господарської діяльності з 1 грн. загальних витрат</a:t>
            </a:r>
          </a:p>
        </p:txBody>
      </p:sp>
    </p:spTree>
    <p:extLst>
      <p:ext uri="{BB962C8B-B14F-4D97-AF65-F5344CB8AC3E}">
        <p14:creationId xmlns:p14="http://schemas.microsoft.com/office/powerpoint/2010/main" val="245044571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30761" y="908720"/>
            <a:ext cx="31479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i="1" dirty="0"/>
              <a:t>РЕСУРСНІ</a:t>
            </a:r>
            <a:r>
              <a:rPr lang="uk-UA" b="1" i="1" dirty="0" smtClean="0"/>
              <a:t> </a:t>
            </a:r>
            <a:r>
              <a:rPr lang="uk-UA" sz="2400" b="1" i="1" dirty="0"/>
              <a:t>ПОКАЗНИКИ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259632" y="1628800"/>
            <a:ext cx="49264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dirty="0" smtClean="0"/>
              <a:t>5. Рентабельність</a:t>
            </a:r>
            <a:r>
              <a:rPr lang="uk-UA" dirty="0" smtClean="0"/>
              <a:t> </a:t>
            </a:r>
            <a:r>
              <a:rPr lang="uk-UA" sz="2400" dirty="0" smtClean="0"/>
              <a:t>підприємства (</a:t>
            </a:r>
            <a:r>
              <a:rPr lang="uk-UA" sz="2400" dirty="0" err="1" smtClean="0"/>
              <a:t>Рп</a:t>
            </a:r>
            <a:r>
              <a:rPr lang="uk-UA" sz="2400" dirty="0" smtClean="0"/>
              <a:t>)</a:t>
            </a:r>
            <a:r>
              <a:rPr lang="uk-UA" dirty="0" smtClean="0"/>
              <a:t> </a:t>
            </a:r>
            <a:endParaRPr lang="uk-UA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9319020"/>
              </p:ext>
            </p:extLst>
          </p:nvPr>
        </p:nvGraphicFramePr>
        <p:xfrm>
          <a:off x="3330761" y="2420888"/>
          <a:ext cx="3329471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75" name="Формула" r:id="rId3" imgW="825500" imgH="330200" progId="Equation.3">
                  <p:embed/>
                </p:oleObj>
              </mc:Choice>
              <mc:Fallback>
                <p:oleObj name="Формула" r:id="rId3" imgW="825500" imgH="330200" progId="Equation.3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0761" y="2420888"/>
                        <a:ext cx="3329471" cy="1008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971600" y="3895888"/>
            <a:ext cx="741682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ЧП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– чистий прибуток підприємства; 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середньорічна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вартість активів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</a:p>
          <a:p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Показує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величину чистого прибутку, яка припадає на 1 грн. активів</a:t>
            </a:r>
          </a:p>
        </p:txBody>
      </p:sp>
    </p:spTree>
    <p:extLst>
      <p:ext uri="{BB962C8B-B14F-4D97-AF65-F5344CB8AC3E}">
        <p14:creationId xmlns:p14="http://schemas.microsoft.com/office/powerpoint/2010/main" val="372336356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1383159"/>
            <a:ext cx="56166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/>
              <a:t>6. Рентабельність власного </a:t>
            </a:r>
            <a:r>
              <a:rPr lang="uk-UA" sz="2400" dirty="0" smtClean="0"/>
              <a:t>капіталу (</a:t>
            </a:r>
            <a:r>
              <a:rPr lang="uk-UA" sz="2400" dirty="0" err="1" smtClean="0"/>
              <a:t>Рвк</a:t>
            </a:r>
            <a:r>
              <a:rPr lang="uk-UA" sz="2400" dirty="0" smtClean="0"/>
              <a:t>)</a:t>
            </a:r>
            <a:endParaRPr lang="uk-UA" sz="2400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7732074"/>
              </p:ext>
            </p:extLst>
          </p:nvPr>
        </p:nvGraphicFramePr>
        <p:xfrm>
          <a:off x="2195737" y="2132856"/>
          <a:ext cx="4248472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98" name="Формула" r:id="rId3" imgW="1015559" imgH="355446" progId="Equation.3">
                  <p:embed/>
                </p:oleObj>
              </mc:Choice>
              <mc:Fallback>
                <p:oleObj name="Формула" r:id="rId3" imgW="1015559" imgH="355446" progId="Equation.3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7" y="2132856"/>
                        <a:ext cx="4248472" cy="11521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043608" y="3717032"/>
            <a:ext cx="741682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Пд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о оп – прибуток до оподаткування;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СВК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середньорічна вартості власного капіталу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 величину прибутку, яка припадає на 1 грн. власного капіталу</a:t>
            </a:r>
          </a:p>
        </p:txBody>
      </p:sp>
    </p:spTree>
    <p:extLst>
      <p:ext uri="{BB962C8B-B14F-4D97-AF65-F5344CB8AC3E}">
        <p14:creationId xmlns:p14="http://schemas.microsoft.com/office/powerpoint/2010/main" val="290627717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1700807"/>
            <a:ext cx="58338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dirty="0" smtClean="0"/>
              <a:t>7. Рентабельність </a:t>
            </a:r>
            <a:r>
              <a:rPr lang="uk-UA" sz="2400" dirty="0"/>
              <a:t>залученого </a:t>
            </a:r>
            <a:r>
              <a:rPr lang="uk-UA" sz="2400" dirty="0" smtClean="0"/>
              <a:t>капіталу (</a:t>
            </a:r>
            <a:r>
              <a:rPr lang="uk-UA" sz="2400" dirty="0" err="1" smtClean="0"/>
              <a:t>Рзк</a:t>
            </a:r>
            <a:r>
              <a:rPr lang="uk-UA" sz="2400" dirty="0" smtClean="0"/>
              <a:t>)</a:t>
            </a:r>
            <a:endParaRPr lang="uk-UA" sz="2400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4664056"/>
              </p:ext>
            </p:extLst>
          </p:nvPr>
        </p:nvGraphicFramePr>
        <p:xfrm>
          <a:off x="2483768" y="2348880"/>
          <a:ext cx="4032447" cy="1368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22" name="Формула" r:id="rId3" imgW="990170" imgH="355446" progId="Equation.3">
                  <p:embed/>
                </p:oleObj>
              </mc:Choice>
              <mc:Fallback>
                <p:oleObj name="Формула" r:id="rId3" imgW="990170" imgH="355446" progId="Equation.3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2348880"/>
                        <a:ext cx="4032447" cy="13681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331640" y="4077072"/>
            <a:ext cx="6696744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СЗК – середньорічна вартість залученого капіталу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 величину прибутку, яка припадає на 1 грн. залученого капіталу</a:t>
            </a:r>
          </a:p>
        </p:txBody>
      </p:sp>
    </p:spTree>
    <p:extLst>
      <p:ext uri="{BB962C8B-B14F-4D97-AF65-F5344CB8AC3E}">
        <p14:creationId xmlns:p14="http://schemas.microsoft.com/office/powerpoint/2010/main" val="13269926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75656" y="1671191"/>
            <a:ext cx="60527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dirty="0" smtClean="0"/>
              <a:t>8. Рентабельність </a:t>
            </a:r>
            <a:r>
              <a:rPr lang="uk-UA" sz="2400" dirty="0"/>
              <a:t>необоротних </a:t>
            </a:r>
            <a:r>
              <a:rPr lang="uk-UA" sz="2400" dirty="0" smtClean="0"/>
              <a:t>активів (</a:t>
            </a:r>
            <a:r>
              <a:rPr lang="uk-UA" sz="2400" dirty="0" err="1" smtClean="0"/>
              <a:t>Рна</a:t>
            </a:r>
            <a:r>
              <a:rPr lang="uk-UA" sz="2400" dirty="0" smtClean="0"/>
              <a:t>) </a:t>
            </a:r>
            <a:endParaRPr lang="uk-UA" sz="2400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8937039"/>
              </p:ext>
            </p:extLst>
          </p:nvPr>
        </p:nvGraphicFramePr>
        <p:xfrm>
          <a:off x="2267744" y="2348880"/>
          <a:ext cx="4320480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6" name="Формула" r:id="rId3" imgW="1054100" imgH="381000" progId="Equation.3">
                  <p:embed/>
                </p:oleObj>
              </mc:Choice>
              <mc:Fallback>
                <p:oleObj name="Формула" r:id="rId3" imgW="1054100" imgH="381000" progId="Equation.3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2348880"/>
                        <a:ext cx="4320480" cy="11521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115616" y="4005064"/>
            <a:ext cx="7135693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СНА – середньорічна вартість необоротних активів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 величину прибутку, яка припадає на 1 грн. необоротних активів</a:t>
            </a:r>
          </a:p>
        </p:txBody>
      </p:sp>
    </p:spTree>
    <p:extLst>
      <p:ext uri="{BB962C8B-B14F-4D97-AF65-F5344CB8AC3E}">
        <p14:creationId xmlns:p14="http://schemas.microsoft.com/office/powerpoint/2010/main" val="147857723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1556792"/>
            <a:ext cx="49386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dirty="0" smtClean="0"/>
              <a:t>9. Рентабельність </a:t>
            </a:r>
            <a:r>
              <a:rPr lang="uk-UA" sz="2400" dirty="0"/>
              <a:t>оборотних активів</a:t>
            </a: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6700071"/>
              </p:ext>
            </p:extLst>
          </p:nvPr>
        </p:nvGraphicFramePr>
        <p:xfrm>
          <a:off x="2051720" y="2420888"/>
          <a:ext cx="4176464" cy="12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70" name="Формула" r:id="rId3" imgW="990170" imgH="355446" progId="Equation.3">
                  <p:embed/>
                </p:oleObj>
              </mc:Choice>
              <mc:Fallback>
                <p:oleObj name="Формула" r:id="rId3" imgW="990170" imgH="355446" progId="Equation.3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2420888"/>
                        <a:ext cx="4176464" cy="12241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80745" y="4077072"/>
            <a:ext cx="7247639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СОА – середньорічна вартість оборотних активів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 величину прибутку, яка припадає на 1 грн. оборотних активів</a:t>
            </a:r>
          </a:p>
        </p:txBody>
      </p:sp>
    </p:spTree>
    <p:extLst>
      <p:ext uri="{BB962C8B-B14F-4D97-AF65-F5344CB8AC3E}">
        <p14:creationId xmlns:p14="http://schemas.microsoft.com/office/powerpoint/2010/main" val="291509103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59832" y="1023119"/>
            <a:ext cx="31711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i="1" dirty="0"/>
              <a:t>ДОХОДНІ ПОКАЗНИКИ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043608" y="1743199"/>
            <a:ext cx="56314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dirty="0" smtClean="0"/>
              <a:t>10. Валова </a:t>
            </a:r>
            <a:r>
              <a:rPr lang="uk-UA" sz="2400" dirty="0"/>
              <a:t>рентабельність </a:t>
            </a:r>
            <a:r>
              <a:rPr lang="uk-UA" sz="2400" dirty="0" smtClean="0"/>
              <a:t>продажу (</a:t>
            </a:r>
            <a:r>
              <a:rPr lang="uk-UA" sz="2400" dirty="0" err="1" smtClean="0"/>
              <a:t>Рвп</a:t>
            </a:r>
            <a:r>
              <a:rPr lang="uk-UA" sz="2400" dirty="0" smtClean="0"/>
              <a:t>) </a:t>
            </a:r>
            <a:endParaRPr lang="uk-UA" sz="2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1225593"/>
              </p:ext>
            </p:extLst>
          </p:nvPr>
        </p:nvGraphicFramePr>
        <p:xfrm>
          <a:off x="2176463" y="2457450"/>
          <a:ext cx="4587875" cy="1441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94" name="Формула" r:id="rId3" imgW="990360" imgH="419040" progId="Equation.3">
                  <p:embed/>
                </p:oleObj>
              </mc:Choice>
              <mc:Fallback>
                <p:oleObj name="Формула" r:id="rId3" imgW="990360" imgH="419040" progId="Equation.3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6463" y="2457450"/>
                        <a:ext cx="4587875" cy="1441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043608" y="4124979"/>
            <a:ext cx="712879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ВП – валовий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прибуток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 розмір валового прибутку, що отримується з 1 грн. доходу від продажу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(продукції, товарів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, робіт, послуг) </a:t>
            </a:r>
          </a:p>
        </p:txBody>
      </p:sp>
    </p:spTree>
    <p:extLst>
      <p:ext uri="{BB962C8B-B14F-4D97-AF65-F5344CB8AC3E}">
        <p14:creationId xmlns:p14="http://schemas.microsoft.com/office/powerpoint/2010/main" val="383234825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1700808"/>
            <a:ext cx="54343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dirty="0" smtClean="0"/>
              <a:t>11. Чиста </a:t>
            </a:r>
            <a:r>
              <a:rPr lang="uk-UA" sz="2400" dirty="0"/>
              <a:t>рентабельність </a:t>
            </a:r>
            <a:r>
              <a:rPr lang="uk-UA" sz="2400" dirty="0" smtClean="0"/>
              <a:t>продажу (</a:t>
            </a:r>
            <a:r>
              <a:rPr lang="uk-UA" sz="2400" dirty="0" err="1" smtClean="0"/>
              <a:t>Рчп</a:t>
            </a:r>
            <a:r>
              <a:rPr lang="uk-UA" sz="2400" dirty="0" smtClean="0"/>
              <a:t> )</a:t>
            </a:r>
            <a:endParaRPr lang="uk-UA" sz="2400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6313939"/>
              </p:ext>
            </p:extLst>
          </p:nvPr>
        </p:nvGraphicFramePr>
        <p:xfrm>
          <a:off x="2549525" y="2770188"/>
          <a:ext cx="3903663" cy="1093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17" name="Формула" r:id="rId3" imgW="977760" imgH="419040" progId="Equation.3">
                  <p:embed/>
                </p:oleObj>
              </mc:Choice>
              <mc:Fallback>
                <p:oleObj name="Формула" r:id="rId3" imgW="977760" imgH="419040" progId="Equation.3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9525" y="2770188"/>
                        <a:ext cx="3903663" cy="1093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935596" y="4293096"/>
            <a:ext cx="72728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 розмір чистого прибутку з 1 грн. чистого доходу від реалізації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(продукції, товарів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, робіт, послуг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37972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620688"/>
            <a:ext cx="770485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i="1" dirty="0" smtClean="0"/>
              <a:t>Етапи аналізу </a:t>
            </a:r>
            <a:r>
              <a:rPr lang="uk-UA" sz="2800" b="1" i="1" dirty="0"/>
              <a:t>руху грошових </a:t>
            </a:r>
            <a:r>
              <a:rPr lang="uk-UA" sz="2800" b="1" i="1" dirty="0" smtClean="0"/>
              <a:t>потоків:</a:t>
            </a:r>
          </a:p>
          <a:p>
            <a:endParaRPr lang="uk-UA" sz="2800" i="1" dirty="0" smtClean="0"/>
          </a:p>
          <a:p>
            <a:r>
              <a:rPr lang="uk-UA" sz="2800" b="1" i="1" dirty="0" smtClean="0"/>
              <a:t>Етап 1. Аналіз </a:t>
            </a:r>
            <a:r>
              <a:rPr lang="uk-UA" sz="2800" b="1" i="1" dirty="0"/>
              <a:t>позитивного грошового потоку</a:t>
            </a:r>
            <a:endParaRPr lang="uk-UA" sz="2800" b="1" dirty="0"/>
          </a:p>
          <a:p>
            <a:endParaRPr lang="uk-UA" sz="2800" dirty="0" smtClean="0"/>
          </a:p>
          <a:p>
            <a:pPr algn="just"/>
            <a:r>
              <a:rPr lang="uk-UA" sz="2800" dirty="0" smtClean="0"/>
              <a:t>1.1. Аналіз структури </a:t>
            </a:r>
            <a:r>
              <a:rPr lang="uk-UA" sz="2800" dirty="0"/>
              <a:t>джерел надходження грошових коштів</a:t>
            </a:r>
          </a:p>
          <a:p>
            <a:pPr algn="just"/>
            <a:endParaRPr lang="uk-UA" sz="2800" dirty="0" smtClean="0"/>
          </a:p>
          <a:p>
            <a:pPr algn="just"/>
            <a:r>
              <a:rPr lang="uk-UA" sz="2800" dirty="0" smtClean="0"/>
              <a:t>1.2. Аналіз динаміки </a:t>
            </a:r>
            <a:r>
              <a:rPr lang="uk-UA" sz="2800" dirty="0"/>
              <a:t>джерел надходження грошових коштів</a:t>
            </a:r>
          </a:p>
          <a:p>
            <a:pPr algn="just"/>
            <a:endParaRPr lang="uk-UA" sz="2800" dirty="0" smtClean="0"/>
          </a:p>
          <a:p>
            <a:pPr algn="just"/>
            <a:r>
              <a:rPr lang="uk-UA" sz="2800" dirty="0" smtClean="0"/>
              <a:t>1.3. Зіставлення темпів </a:t>
            </a:r>
            <a:r>
              <a:rPr lang="uk-UA" sz="2800" dirty="0"/>
              <a:t>приросту позитивного </a:t>
            </a:r>
            <a:r>
              <a:rPr lang="uk-UA" sz="2800" dirty="0" smtClean="0"/>
              <a:t> грошового потоку з </a:t>
            </a:r>
            <a:r>
              <a:rPr lang="uk-UA" sz="2800" dirty="0"/>
              <a:t>темпами приросту обсягів виробництва та реалізації </a:t>
            </a:r>
            <a:r>
              <a:rPr lang="uk-UA" sz="2800" dirty="0" smtClean="0"/>
              <a:t>продукції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395566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1124744"/>
            <a:ext cx="69127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 smtClean="0"/>
              <a:t>12. Рентабельність </a:t>
            </a:r>
            <a:r>
              <a:rPr lang="uk-UA" sz="2400" dirty="0"/>
              <a:t>доходу від операційної </a:t>
            </a:r>
            <a:r>
              <a:rPr lang="uk-UA" sz="2400" dirty="0" smtClean="0"/>
              <a:t>діяльності (</a:t>
            </a:r>
            <a:r>
              <a:rPr lang="uk-UA" sz="2400" dirty="0" err="1" smtClean="0"/>
              <a:t>Рдод</a:t>
            </a:r>
            <a:r>
              <a:rPr lang="uk-UA" sz="2400" dirty="0" smtClean="0"/>
              <a:t>) </a:t>
            </a:r>
            <a:endParaRPr lang="uk-UA" sz="2400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3123460"/>
              </p:ext>
            </p:extLst>
          </p:nvPr>
        </p:nvGraphicFramePr>
        <p:xfrm>
          <a:off x="2771800" y="2276872"/>
          <a:ext cx="4176464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41" name="Формула" r:id="rId3" imgW="1002865" imgH="380835" progId="Equation.3">
                  <p:embed/>
                </p:oleObj>
              </mc:Choice>
              <mc:Fallback>
                <p:oleObj name="Формула" r:id="rId3" imgW="1002865" imgH="380835" progId="Equation.3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2276872"/>
                        <a:ext cx="4176464" cy="11521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006025" y="3861048"/>
            <a:ext cx="752641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ФРод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– фінансовий результат від операційної діяльності;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Дод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дохід від операційної діяльності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 розмір прибутку з 1 грн. доходу від операційної діяльності</a:t>
            </a:r>
          </a:p>
        </p:txBody>
      </p:sp>
    </p:spTree>
    <p:extLst>
      <p:ext uri="{BB962C8B-B14F-4D97-AF65-F5344CB8AC3E}">
        <p14:creationId xmlns:p14="http://schemas.microsoft.com/office/powerpoint/2010/main" val="317841258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724615"/>
            <a:ext cx="73448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Етап 5. Аналіз розподілу та використання прибутку підприємства, його впливу на фінансовий стан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3264239"/>
            <a:ext cx="7776864" cy="19649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Співвідношення використання прибутку на споживання / накопичення здійснює вирішальний вплив на фінансовий стан підприємства.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30000"/>
              </a:lnSpc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Такий взаємозв’язок характеризує категорія левериджу</a:t>
            </a:r>
          </a:p>
        </p:txBody>
      </p:sp>
    </p:spTree>
    <p:extLst>
      <p:ext uri="{BB962C8B-B14F-4D97-AF65-F5344CB8AC3E}">
        <p14:creationId xmlns:p14="http://schemas.microsoft.com/office/powerpoint/2010/main" val="181631926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124744"/>
            <a:ext cx="7508158" cy="45219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1000"/>
              </a:lnSpc>
            </a:pP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Виробничий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леверидж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(ЛВ)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потенційній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можливості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впливати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основної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обсягу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співвідношення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постійно-змінних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структурі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собівартості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1000"/>
              </a:lnSpc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21000"/>
              </a:lnSpc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обсягу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зменшує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постійних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змінних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одиницю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а,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отже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збільшує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одиницю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1435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4687706"/>
              </p:ext>
            </p:extLst>
          </p:nvPr>
        </p:nvGraphicFramePr>
        <p:xfrm>
          <a:off x="2411760" y="908720"/>
          <a:ext cx="3960440" cy="15841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65" name="Формула" r:id="rId3" imgW="660400" imgH="419100" progId="Equation.3">
                  <p:embed/>
                </p:oleObj>
              </mc:Choice>
              <mc:Fallback>
                <p:oleObj name="Формула" r:id="rId3" imgW="660400" imgH="419100" progId="Equation.3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908720"/>
                        <a:ext cx="3960440" cy="15841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933662" y="2924944"/>
            <a:ext cx="771597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де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∆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2000" i="1" baseline="-25000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– приріст прибутку від реалізації продукції, %; 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∆ОР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приріст обсягу реалізації продукції (в натуральних одиницях виміру),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%.</a:t>
            </a:r>
          </a:p>
          <a:p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Показує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чутливості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валового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обсягу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Високий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виробничого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левериджу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свідчить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високий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виробничого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ризику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799217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196752"/>
            <a:ext cx="7344816" cy="44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леверидж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(ЛФ)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характеризується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потенційною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можливістю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впливати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рентабельність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шляхом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обсягу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пасивів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залучених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довгострокових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кредитів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банку,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облігаційних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позик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>
              <a:lnSpc>
                <a:spcPct val="120000"/>
              </a:lnSpc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20000"/>
              </a:lnSpc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Дає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змогу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оптимізувати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співвідношення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власними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залученими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ресурсами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визначити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вплив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прибуток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45196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193098"/>
              </p:ext>
            </p:extLst>
          </p:nvPr>
        </p:nvGraphicFramePr>
        <p:xfrm>
          <a:off x="2879812" y="692696"/>
          <a:ext cx="3384376" cy="1368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86" name="Формула" r:id="rId3" imgW="660113" imgH="431613" progId="Equation.3">
                  <p:embed/>
                </p:oleObj>
              </mc:Choice>
              <mc:Fallback>
                <p:oleObj name="Формула" r:id="rId3" imgW="660113" imgH="431613" progId="Equation.3">
                  <p:embed/>
                  <p:pic>
                    <p:nvPicPr>
                      <p:cNvPr id="0" name="Picture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9812" y="692696"/>
                        <a:ext cx="3384376" cy="13681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801300" y="2060848"/>
            <a:ext cx="777686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де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∆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000" i="1" baseline="-25000" dirty="0" err="1"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приріст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чистого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%;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∆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Пдо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оп.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приріст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оподаткування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%.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левериджу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характеризує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ризику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Позитивним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буде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важеля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рентабельність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вище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ставки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залученого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Показує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скільки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разів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приріст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чистого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перевищує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оподаткування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717770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059832" y="3328828"/>
            <a:ext cx="410445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ЛВФ = ЛВ  х   </a:t>
            </a:r>
            <a:r>
              <a:rPr lang="ru-RU" sz="28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ЛФ</a:t>
            </a:r>
            <a:endParaRPr kumimoji="0" lang="ru-RU" sz="28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55576" y="1052736"/>
            <a:ext cx="7632848" cy="18651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Виробничо-фінансовий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леверидж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(ЛВФ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застосовується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оптимальної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обсягу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необхідних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залучених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урахуванням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платності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останніх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08867" y="4293096"/>
            <a:ext cx="7488832" cy="138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Відображає взаємозв’язок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трьох показників: виручки, витрат виробничого та фінансового характеру і чистого прибутку.</a:t>
            </a:r>
          </a:p>
        </p:txBody>
      </p:sp>
    </p:spTree>
    <p:extLst>
      <p:ext uri="{BB962C8B-B14F-4D97-AF65-F5344CB8AC3E}">
        <p14:creationId xmlns:p14="http://schemas.microsoft.com/office/powerpoint/2010/main" val="235764628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196752"/>
            <a:ext cx="71287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Етап 6. Аналіз резервів збільшення прибутку та підвищення рентабельності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91580" y="2204864"/>
            <a:ext cx="763284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Основою загального прибутку є прибуток від основної діяльності,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резервами збільшення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якого є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buFontTx/>
              <a:buChar char="-"/>
            </a:pP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збільшення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обсягу реалізації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продукції (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робіт, послуг);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buFontTx/>
              <a:buChar char="-"/>
            </a:pP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зниження собівартості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продукції (робіт, послуг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342900" indent="-342900" algn="just">
              <a:buFontTx/>
              <a:buChar char="-"/>
            </a:pP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buFontTx/>
              <a:buChar char="-"/>
            </a:pP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підвищення ціни реалізації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за умови підвищення якості продукції, продажу на більш вигідних ринках збуту. </a:t>
            </a:r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5802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2659559"/>
            <a:ext cx="73212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b="1" dirty="0" smtClean="0">
                <a:latin typeface="Bookman Old Style" panose="02050604050505020204" pitchFamily="18" charset="0"/>
              </a:rPr>
              <a:t>3</a:t>
            </a:r>
            <a:r>
              <a:rPr lang="uk-UA" sz="3600" b="1" dirty="0">
                <a:latin typeface="Bookman Old Style" panose="02050604050505020204" pitchFamily="18" charset="0"/>
              </a:rPr>
              <a:t>. </a:t>
            </a:r>
            <a:r>
              <a:rPr lang="uk-UA" sz="3600" b="1" dirty="0" smtClean="0">
                <a:latin typeface="Bookman Old Style" panose="02050604050505020204" pitchFamily="18" charset="0"/>
              </a:rPr>
              <a:t>Аналіз фінансового стану</a:t>
            </a:r>
            <a:endParaRPr lang="uk-UA" sz="36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7142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7584" y="1515556"/>
            <a:ext cx="756084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Фінансовий аналіз проводиться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у два етапи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buAutoNum type="arabicPeriod"/>
            </a:pPr>
            <a:r>
              <a:rPr lang="uk-UA" sz="2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Експрес-аналіз фінансово-майнового стану (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призначений для простої і наочної оцінки фінансового стану суб’єкта господарювання</a:t>
            </a:r>
            <a:r>
              <a:rPr lang="uk-UA" sz="2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342900" lvl="0" indent="-342900" algn="just">
              <a:buAutoNum type="arabicPeriod"/>
            </a:pPr>
            <a:endParaRPr lang="uk-UA" sz="2400" dirty="0" smtClean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Tx/>
              <a:buAutoNum type="arabicPeriod"/>
            </a:pPr>
            <a:r>
              <a:rPr lang="uk-UA" sz="2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Поглиблений </a:t>
            </a:r>
            <a:r>
              <a:rPr lang="uk-UA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фінансовий аналіз (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передбачає детальну характеристику підприємства, результатів його діяльності у звітному періоді, а також прогноз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uk-UA" sz="2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74464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476067"/>
            <a:ext cx="813690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i="1" dirty="0" smtClean="0"/>
              <a:t>Етап 2. Аналіз </a:t>
            </a:r>
            <a:r>
              <a:rPr lang="uk-UA" sz="2800" b="1" i="1" dirty="0"/>
              <a:t>негативного грошового </a:t>
            </a:r>
            <a:r>
              <a:rPr lang="uk-UA" sz="2800" b="1" i="1" dirty="0" smtClean="0"/>
              <a:t>потоку</a:t>
            </a:r>
          </a:p>
          <a:p>
            <a:endParaRPr lang="uk-UA" sz="2800" dirty="0" smtClean="0"/>
          </a:p>
          <a:p>
            <a:pPr algn="just"/>
            <a:r>
              <a:rPr lang="uk-UA" sz="2800" dirty="0" smtClean="0"/>
              <a:t>2.1. Аналіз структури </a:t>
            </a:r>
            <a:r>
              <a:rPr lang="uk-UA" sz="2800" dirty="0"/>
              <a:t>напрямів використання </a:t>
            </a:r>
            <a:r>
              <a:rPr lang="uk-UA" sz="2800" dirty="0" smtClean="0"/>
              <a:t>грошових </a:t>
            </a:r>
            <a:r>
              <a:rPr lang="uk-UA" sz="2800" dirty="0"/>
              <a:t>коштів</a:t>
            </a:r>
          </a:p>
          <a:p>
            <a:endParaRPr lang="uk-UA" sz="2800" dirty="0" smtClean="0"/>
          </a:p>
          <a:p>
            <a:r>
              <a:rPr lang="uk-UA" sz="2800" dirty="0" smtClean="0"/>
              <a:t>2.2. Аналіз динаміки </a:t>
            </a:r>
            <a:r>
              <a:rPr lang="uk-UA" sz="2800" dirty="0"/>
              <a:t>використання </a:t>
            </a:r>
            <a:r>
              <a:rPr lang="uk-UA" sz="2800" dirty="0" smtClean="0"/>
              <a:t>грошових </a:t>
            </a:r>
            <a:r>
              <a:rPr lang="uk-UA" sz="2800" dirty="0"/>
              <a:t>коштів</a:t>
            </a:r>
          </a:p>
          <a:p>
            <a:endParaRPr lang="uk-UA" sz="2800" dirty="0"/>
          </a:p>
          <a:p>
            <a:pPr algn="ctr"/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912785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71600" y="908720"/>
            <a:ext cx="7272808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i="1" dirty="0" smtClean="0">
                <a:latin typeface="Times New Roman" pitchFamily="18" charset="0"/>
                <a:cs typeface="Times New Roman" pitchFamily="18" charset="0"/>
              </a:rPr>
              <a:t>Етап 1. Експрес-аналіз </a:t>
            </a:r>
            <a:r>
              <a:rPr lang="uk-UA" sz="3200" b="1" i="1" dirty="0">
                <a:latin typeface="Times New Roman" pitchFamily="18" charset="0"/>
                <a:cs typeface="Times New Roman" pitchFamily="18" charset="0"/>
              </a:rPr>
              <a:t>фінансово-майнового </a:t>
            </a:r>
            <a:r>
              <a:rPr lang="uk-UA" sz="3200" b="1" i="1" dirty="0" smtClean="0">
                <a:latin typeface="Times New Roman" pitchFamily="18" charset="0"/>
                <a:cs typeface="Times New Roman" pitchFamily="18" charset="0"/>
              </a:rPr>
              <a:t>стану</a:t>
            </a:r>
          </a:p>
          <a:p>
            <a:endParaRPr lang="uk-UA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i="1" dirty="0">
                <a:latin typeface="Times New Roman" pitchFamily="18" charset="0"/>
                <a:cs typeface="Times New Roman" pitchFamily="18" charset="0"/>
              </a:rPr>
              <a:t>Основним завданням експрес-аналізу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 є проведення 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загальної оцінки фінансово-майнового стану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суб’єкта господарювання, виявлення основних тенденцій його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зміни</a:t>
            </a:r>
          </a:p>
          <a:p>
            <a:pPr algn="just"/>
            <a:endParaRPr lang="uk-UA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Експрес-аналіз проводиться за даними фінансової звітності, а отже, орієнтований в основному 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на зовнішніх користувачів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11552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980728"/>
            <a:ext cx="7560840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Етапи експрес-аналізу:</a:t>
            </a:r>
          </a:p>
          <a:p>
            <a:pPr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Етап 1. Підготовчий.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1.1.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Перевірка джерел інформації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– це аналітична процедура, під час якої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встановлюється достовірність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повнота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наданої інформаційної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бази.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1.2. Ознайомлення з висновком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аудитора (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підтвердження достовірності наданої інформаційної бази.  Розкриття частини показників діяльності підприємства у аудиторському висновку). 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9544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2426112"/>
            <a:ext cx="727280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1.3.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Опрацювання облікової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політики суб’єкта господарювання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Показники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діяльності підприємства залежать від обраних елементів облікової політики і, відповідно, можуть змінюватися зі зміною її положень.</a:t>
            </a:r>
          </a:p>
        </p:txBody>
      </p:sp>
    </p:spTree>
    <p:extLst>
      <p:ext uri="{BB962C8B-B14F-4D97-AF65-F5344CB8AC3E}">
        <p14:creationId xmlns:p14="http://schemas.microsoft.com/office/powerpoint/2010/main" val="1070975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1052736"/>
            <a:ext cx="691276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Етап 2. Ознайомлення з даними балансу</a:t>
            </a:r>
          </a:p>
          <a:p>
            <a:endParaRPr lang="uk-UA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2.1.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Загальне ознайомлення </a:t>
            </a:r>
            <a:r>
              <a:rPr lang="uk-UA" sz="2800" i="1" dirty="0">
                <a:latin typeface="Times New Roman" pitchFamily="18" charset="0"/>
                <a:cs typeface="Times New Roman" pitchFamily="18" charset="0"/>
              </a:rPr>
              <a:t>з даними балансу. </a:t>
            </a:r>
            <a:endParaRPr lang="uk-UA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Оцінюється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зміна </a:t>
            </a:r>
            <a:r>
              <a:rPr lang="uk-UA" sz="2800" i="1" dirty="0">
                <a:latin typeface="Times New Roman" pitchFamily="18" charset="0"/>
                <a:cs typeface="Times New Roman" pitchFamily="18" charset="0"/>
              </a:rPr>
              <a:t>валюти балансу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, формується уявлення про діяльність підприємства, виявляються зміни у складі майна та джерелах його утворення, встановлюються зв’язки між різними показниками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. Будується аналітичний баланс.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3339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055633"/>
            <a:ext cx="748883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Аналітичний баланс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підприємства формується шляхом перегрупування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та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 / або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агрегування окремих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статей, розділів балансу для надання балансу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форми, придатної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для аналізу,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що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сприяє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- підвищенню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реальності балансових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оцінок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(врахування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впливу інфляційного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фактору);</a:t>
            </a:r>
          </a:p>
          <a:p>
            <a:pPr marL="342900" lvl="0" indent="-342900" algn="just">
              <a:buFontTx/>
              <a:buChar char="-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наданню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наочності у виявленні взаємозв’язків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та закономірностей, властивих даному суб’єкту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lvl="0" indent="-342900" algn="just">
              <a:buFontTx/>
              <a:buChar char="-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забезпечення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можливості просторово-часових співставлень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lvl="0" indent="-342900" algn="just">
              <a:buFontTx/>
              <a:buChar char="-"/>
            </a:pP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полегшенню розрахунку основних аналітичних показників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та коефіцієнтів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7282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/>
          </p:nvPr>
        </p:nvGraphicFramePr>
        <p:xfrm>
          <a:off x="323528" y="1244688"/>
          <a:ext cx="8496945" cy="499262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832315"/>
                <a:gridCol w="596277"/>
                <a:gridCol w="783309"/>
                <a:gridCol w="707383"/>
                <a:gridCol w="894415"/>
                <a:gridCol w="968950"/>
                <a:gridCol w="894415"/>
                <a:gridCol w="819881"/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i="1" dirty="0" smtClean="0">
                          <a:effectLst/>
                          <a:latin typeface="Times New Roman"/>
                          <a:ea typeface="Times New Roman"/>
                        </a:rPr>
                        <a:t>Розділи балансу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i="1" dirty="0">
                          <a:effectLst/>
                          <a:latin typeface="Times New Roman"/>
                          <a:ea typeface="Times New Roman"/>
                        </a:rPr>
                        <a:t>На початок періоду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i="1">
                          <a:effectLst/>
                          <a:latin typeface="Times New Roman"/>
                          <a:ea typeface="Times New Roman"/>
                        </a:rPr>
                        <a:t>На кінець періоду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i="1">
                          <a:effectLst/>
                          <a:latin typeface="Times New Roman"/>
                          <a:ea typeface="Times New Roman"/>
                        </a:rPr>
                        <a:t>Відхилення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i="1">
                          <a:effectLst/>
                          <a:latin typeface="Times New Roman"/>
                          <a:ea typeface="Times New Roman"/>
                        </a:rPr>
                        <a:t>сума, тис. грн.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i="1" dirty="0">
                          <a:effectLst/>
                          <a:latin typeface="Times New Roman"/>
                          <a:ea typeface="Times New Roman"/>
                        </a:rPr>
                        <a:t>питома вага, %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i="1">
                          <a:effectLst/>
                          <a:latin typeface="Times New Roman"/>
                          <a:ea typeface="Times New Roman"/>
                        </a:rPr>
                        <a:t>сума, тис. грн.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i="1">
                          <a:effectLst/>
                          <a:latin typeface="Times New Roman"/>
                          <a:ea typeface="Times New Roman"/>
                        </a:rPr>
                        <a:t>питома вага, %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i="1" dirty="0" err="1" smtClean="0">
                          <a:effectLst/>
                          <a:latin typeface="Times New Roman"/>
                          <a:ea typeface="Times New Roman"/>
                        </a:rPr>
                        <a:t>абсолют-не</a:t>
                      </a:r>
                      <a:r>
                        <a:rPr lang="uk-UA" sz="1400" i="1" dirty="0" smtClean="0">
                          <a:effectLst/>
                          <a:latin typeface="Times New Roman"/>
                          <a:ea typeface="Times New Roman"/>
                        </a:rPr>
                        <a:t>,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i="1" dirty="0">
                          <a:effectLst/>
                          <a:latin typeface="Times New Roman"/>
                          <a:ea typeface="Times New Roman"/>
                        </a:rPr>
                        <a:t>тис. </a:t>
                      </a:r>
                      <a:r>
                        <a:rPr lang="uk-UA" sz="1400" i="1" dirty="0" err="1">
                          <a:effectLst/>
                          <a:latin typeface="Times New Roman"/>
                          <a:ea typeface="Times New Roman"/>
                        </a:rPr>
                        <a:t>грн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i="1">
                          <a:effectLst/>
                          <a:latin typeface="Times New Roman"/>
                          <a:ea typeface="Times New Roman"/>
                        </a:rPr>
                        <a:t>відносне,%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i="1" dirty="0">
                          <a:effectLst/>
                          <a:latin typeface="Times New Roman"/>
                          <a:ea typeface="Times New Roman"/>
                        </a:rPr>
                        <a:t>пунктів </a:t>
                      </a:r>
                      <a:r>
                        <a:rPr lang="uk-UA" sz="1400" i="1" dirty="0" err="1">
                          <a:effectLst/>
                          <a:latin typeface="Times New Roman"/>
                          <a:ea typeface="Times New Roman"/>
                        </a:rPr>
                        <a:t>струк-тури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8"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600" b="1" i="1" dirty="0">
                          <a:effectLst/>
                          <a:latin typeface="Times New Roman"/>
                        </a:rPr>
                        <a:t>Актив балансу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/>
                          <a:ea typeface="Times New Roman"/>
                        </a:rPr>
                        <a:t>1. Необоротні </a:t>
                      </a:r>
                      <a:r>
                        <a:rPr lang="uk-UA" sz="1400" dirty="0">
                          <a:effectLst/>
                          <a:latin typeface="Times New Roman"/>
                          <a:ea typeface="Times New Roman"/>
                        </a:rPr>
                        <a:t>активи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/>
                          <a:ea typeface="Times New Roman"/>
                        </a:rPr>
                        <a:t>2. Оборотні </a:t>
                      </a:r>
                      <a:r>
                        <a:rPr lang="uk-UA" sz="1400" dirty="0">
                          <a:effectLst/>
                          <a:latin typeface="Times New Roman"/>
                          <a:ea typeface="Times New Roman"/>
                        </a:rPr>
                        <a:t>активи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/>
                          <a:ea typeface="Times New Roman"/>
                        </a:rPr>
                        <a:t>3. Необоротні</a:t>
                      </a:r>
                      <a:r>
                        <a:rPr lang="uk-UA" sz="1400" baseline="0" dirty="0" smtClean="0">
                          <a:effectLst/>
                          <a:latin typeface="Times New Roman"/>
                          <a:ea typeface="Times New Roman"/>
                        </a:rPr>
                        <a:t> активи, утримувані для продажу, та групи вибуття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effectLst/>
                          <a:latin typeface="Times New Roman"/>
                          <a:ea typeface="Times New Roman"/>
                        </a:rPr>
                        <a:t>Разом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8"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600" b="1" i="1" dirty="0">
                          <a:effectLst/>
                          <a:latin typeface="Times New Roman"/>
                        </a:rPr>
                        <a:t>Пасив балансу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smtClean="0">
                          <a:effectLst/>
                          <a:latin typeface="Times New Roman"/>
                          <a:ea typeface="Times New Roman"/>
                        </a:rPr>
                        <a:t>1. Власний </a:t>
                      </a:r>
                      <a:r>
                        <a:rPr lang="uk-UA" sz="1400" dirty="0" smtClean="0">
                          <a:effectLst/>
                          <a:latin typeface="Times New Roman"/>
                          <a:ea typeface="Times New Roman"/>
                        </a:rPr>
                        <a:t>капітал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/>
                          <a:ea typeface="Times New Roman"/>
                        </a:rPr>
                        <a:t>2. Довгострокові  зобов’язання і забезпечення 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/>
                          <a:ea typeface="Times New Roman"/>
                        </a:rPr>
                        <a:t>3. Поточні зобов’язання і забезпечення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uk-UA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4. Зобов’язання, пов’язані з </a:t>
                      </a:r>
                      <a:r>
                        <a:rPr lang="uk-UA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необо-ротними</a:t>
                      </a:r>
                      <a:r>
                        <a:rPr lang="uk-UA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активами, утримуваними для продажу, та групами вибуття</a:t>
                      </a:r>
                      <a:endParaRPr lang="uk-UA" sz="1400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/>
                          <a:ea typeface="Times New Roman"/>
                        </a:rPr>
                        <a:t>Разом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187624" y="586230"/>
            <a:ext cx="6111436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342792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Таблиця 2.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Аналітичний баланс підприємства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950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830317"/>
            <a:ext cx="7488832" cy="46320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2.2. Оцінка ознак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“нормального” балансу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arenR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валюта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балансу в кінці звітного періоду збільшилася порівняно з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початком;</a:t>
            </a:r>
          </a:p>
          <a:p>
            <a:pPr marL="457200" indent="-457200" algn="ctr"/>
            <a:endParaRPr lang="uk-UA" sz="15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ctr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ВБ ↑</a:t>
            </a:r>
          </a:p>
          <a:p>
            <a:pPr algn="just"/>
            <a:endParaRPr lang="uk-UA" sz="15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2) темпи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приросту оборотних активів вищі, ніж темпи приросту необоротних активів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endParaRPr lang="uk-UA" sz="15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ОбА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&gt;</a:t>
            </a:r>
            <a:r>
              <a:rPr lang="uk-UA" sz="1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НА</a:t>
            </a:r>
            <a:endParaRPr lang="uk-UA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uk-UA" sz="1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28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414" y="928670"/>
            <a:ext cx="7000924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endParaRPr lang="uk-UA" sz="24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uk-UA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3) власний капітал підприємства перевищує залучений і темпи його приросту вищі, ніж темпи приросту залученого капіталу;</a:t>
            </a:r>
          </a:p>
          <a:p>
            <a:pPr lvl="0" algn="just"/>
            <a:endParaRPr lang="uk-UA" sz="15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ВК &gt; ЗК</a:t>
            </a:r>
          </a:p>
          <a:p>
            <a:pPr lvl="0" algn="ctr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1000" dirty="0" smtClean="0">
                <a:latin typeface="Times New Roman" pitchFamily="18" charset="0"/>
                <a:cs typeface="Times New Roman" pitchFamily="18" charset="0"/>
              </a:rPr>
              <a:t>ВК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&gt;  Т</a:t>
            </a:r>
            <a:r>
              <a:rPr lang="uk-UA" sz="1000" dirty="0" smtClean="0">
                <a:latin typeface="Times New Roman" pitchFamily="18" charset="0"/>
                <a:cs typeface="Times New Roman" pitchFamily="18" charset="0"/>
              </a:rPr>
              <a:t>ЗК</a:t>
            </a:r>
          </a:p>
          <a:p>
            <a:pPr lvl="0" algn="just"/>
            <a:endParaRPr lang="uk-UA" sz="24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4) темпи приросту дебіторської і кредиторської заборгованості врівноважують один одного.</a:t>
            </a:r>
          </a:p>
          <a:p>
            <a:pPr lvl="0" algn="just"/>
            <a:endParaRPr lang="uk-UA" sz="15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uk-UA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1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ДЗ</a:t>
            </a:r>
            <a:r>
              <a:rPr lang="uk-UA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≈ Т</a:t>
            </a:r>
            <a:r>
              <a:rPr lang="uk-UA" sz="1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КЗ</a:t>
            </a:r>
            <a:endParaRPr lang="uk-UA" sz="1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572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414" y="928670"/>
            <a:ext cx="7000924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endParaRPr lang="uk-UA" sz="24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uk-UA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3) власний капітал підприємства перевищує залучений і темпи його приросту вищі, ніж темпи приросту залученого капіталу;</a:t>
            </a:r>
          </a:p>
          <a:p>
            <a:pPr lvl="0" algn="just"/>
            <a:endParaRPr lang="uk-UA" sz="15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ВК &gt; ЗК</a:t>
            </a:r>
          </a:p>
          <a:p>
            <a:pPr lvl="0" algn="ctr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1000" dirty="0" smtClean="0">
                <a:latin typeface="Times New Roman" pitchFamily="18" charset="0"/>
                <a:cs typeface="Times New Roman" pitchFamily="18" charset="0"/>
              </a:rPr>
              <a:t>ВК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&gt;  Т</a:t>
            </a:r>
            <a:r>
              <a:rPr lang="uk-UA" sz="1000" dirty="0" smtClean="0">
                <a:latin typeface="Times New Roman" pitchFamily="18" charset="0"/>
                <a:cs typeface="Times New Roman" pitchFamily="18" charset="0"/>
              </a:rPr>
              <a:t>ЗК</a:t>
            </a:r>
          </a:p>
          <a:p>
            <a:pPr lvl="0" algn="just"/>
            <a:endParaRPr lang="uk-UA" sz="24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4) темпи приросту дебіторської і кредиторської заборгованості врівноважують один одного.</a:t>
            </a:r>
          </a:p>
          <a:p>
            <a:pPr lvl="0" algn="just"/>
            <a:endParaRPr lang="uk-UA" sz="15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uk-UA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1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ДЗ</a:t>
            </a:r>
            <a:r>
              <a:rPr lang="uk-UA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≈ Т</a:t>
            </a:r>
            <a:r>
              <a:rPr lang="uk-UA" sz="1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КЗ</a:t>
            </a:r>
            <a:endParaRPr lang="uk-UA" sz="1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303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424965"/>
            <a:ext cx="741682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2.3.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Виявлення явних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або завуальованих недоліків у роботі підприємства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(“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хворі” статті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звітності):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buAutoNum type="arabicParenR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статті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, що свідчать про незадовільну роботу підприємства у звітному періоді та внаслідок цього нестабільний фінансовий стан (</a:t>
            </a:r>
            <a:r>
              <a:rPr lang="uk-UA" sz="2400" u="sng" dirty="0">
                <a:latin typeface="Times New Roman" pitchFamily="18" charset="0"/>
                <a:cs typeface="Times New Roman" pitchFamily="18" charset="0"/>
              </a:rPr>
              <a:t>збитки, прострочені векселі, прострочена кредиторська заборгованість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457200" lvl="0" indent="-457200" algn="just">
              <a:buAutoNum type="arabicParenR"/>
            </a:pP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Tx/>
              <a:buAutoNum type="arabicParenR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статті, що свідчать про певні недоліки в роботі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підприємства (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неблагополучні співвідношення між окремими статтями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67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43608" y="539388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Таблиця 1. Аналіз руху грошових коштів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915004"/>
              </p:ext>
            </p:extLst>
          </p:nvPr>
        </p:nvGraphicFramePr>
        <p:xfrm>
          <a:off x="243323" y="931523"/>
          <a:ext cx="8721168" cy="583189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0245"/>
                <a:gridCol w="2448272"/>
                <a:gridCol w="936104"/>
                <a:gridCol w="864096"/>
                <a:gridCol w="648072"/>
                <a:gridCol w="936104"/>
                <a:gridCol w="864096"/>
                <a:gridCol w="792088"/>
                <a:gridCol w="792091"/>
              </a:tblGrid>
              <a:tr h="309387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з/п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Грошові потоки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Початок періоду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Кінець періоду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Відхилення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61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Сума, </a:t>
                      </a:r>
                      <a:r>
                        <a:rPr lang="ru-RU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тис</a:t>
                      </a:r>
                      <a:r>
                        <a:rPr lang="ru-RU" sz="1200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грн</a:t>
                      </a:r>
                      <a:r>
                        <a:rPr lang="ru-RU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Питома вага, %</a:t>
                      </a: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Сума, </a:t>
                      </a:r>
                      <a:r>
                        <a:rPr lang="ru-RU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тис</a:t>
                      </a:r>
                      <a:r>
                        <a:rPr lang="ru-RU" sz="1200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грн</a:t>
                      </a:r>
                      <a:r>
                        <a:rPr lang="ru-RU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Питома вага, %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Абсолютне, </a:t>
                      </a: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тис</a:t>
                      </a:r>
                      <a:r>
                        <a:rPr lang="uk-UA" sz="1200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грн</a:t>
                      </a: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Відносне, </a:t>
                      </a: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Пунктів структури, %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 anchor="ctr"/>
                </a:tc>
              </a:tr>
              <a:tr h="21697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Позитивний грошовий потік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22644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Операційна діяльність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16982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1.1.1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133773"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 від операційної діяльності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16982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Фінансова діяльність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19730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1.2.1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28283"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 від фінансової діяльності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22644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Інвестиційна діяльність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1738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1.3.1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109673"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 від інвестиційної діяльності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88716">
                <a:tc>
                  <a:txBody>
                    <a:bodyPr/>
                    <a:lstStyle/>
                    <a:p>
                      <a:endParaRPr lang="ru-RU" sz="1200" i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200" b="1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 позитивний грошовий потік</a:t>
                      </a:r>
                      <a:endParaRPr kumimoji="0" lang="ru-RU" sz="1200" b="1" i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i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i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i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i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i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i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i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22577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uk-UA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Негативний грошовий потік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16982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.1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Операційна діяльність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1739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.1.1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675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 від операційної діяльності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.2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Фінансова діяльність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1738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.2.1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 від фінансової діяльності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1738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.3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Інвестиційна діяльність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19592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.3.1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936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 від інвестиційної діяльності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5908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b="1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 негативний грошовий потік</a:t>
                      </a:r>
                      <a:endParaRPr kumimoji="0" lang="ru-RU" sz="1200" b="1" i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1718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 чистий грошовий потік</a:t>
                      </a:r>
                      <a:endParaRPr lang="ru-RU" sz="1200" b="1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5200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1" y="386661"/>
            <a:ext cx="756084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Етап 3.  Ознайомлення з </a:t>
            </a:r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основними показниками діяльності підприємства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/>
          </p:nvPr>
        </p:nvGraphicFramePr>
        <p:xfrm>
          <a:off x="323529" y="1415752"/>
          <a:ext cx="8568952" cy="5196840"/>
        </p:xfrm>
        <a:graphic>
          <a:graphicData uri="http://schemas.openxmlformats.org/drawingml/2006/table">
            <a:tbl>
              <a:tblPr/>
              <a:tblGrid>
                <a:gridCol w="411362"/>
                <a:gridCol w="1532853"/>
                <a:gridCol w="6624737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 i="1" dirty="0">
                          <a:effectLst/>
                          <a:latin typeface="Times New Roman"/>
                          <a:ea typeface="Times New Roman"/>
                        </a:rPr>
                        <a:t>№ з/п</a:t>
                      </a:r>
                      <a:endParaRPr lang="uk-UA" sz="17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 i="1">
                          <a:effectLst/>
                          <a:latin typeface="Times New Roman"/>
                          <a:ea typeface="Times New Roman"/>
                        </a:rPr>
                        <a:t>Напрям аналізу</a:t>
                      </a:r>
                      <a:endParaRPr lang="uk-UA" sz="1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 i="1" dirty="0">
                          <a:effectLst/>
                          <a:latin typeface="Times New Roman"/>
                          <a:ea typeface="Times New Roman"/>
                        </a:rPr>
                        <a:t>Показники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Оцінка майнового стану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Загальна сума засобів, що знаходяться у розпорядженні підприємства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/>
                          <a:ea typeface="Times New Roman"/>
                        </a:rPr>
                        <a:t>Величина основних засобів та їх частка в загальній сумі активів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/>
                          <a:ea typeface="Times New Roman"/>
                        </a:rPr>
                        <a:t>Коефіцієнт зносу основних засобів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Оцінка </a:t>
                      </a:r>
                      <a:r>
                        <a:rPr lang="uk-UA" sz="1700" dirty="0" err="1" smtClean="0">
                          <a:effectLst/>
                          <a:latin typeface="Times New Roman"/>
                          <a:ea typeface="Times New Roman"/>
                        </a:rPr>
                        <a:t>ліквід-ності</a:t>
                      </a:r>
                      <a:r>
                        <a:rPr lang="uk-UA" sz="17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та </a:t>
                      </a:r>
                      <a:r>
                        <a:rPr lang="uk-UA" sz="1700" dirty="0" err="1" smtClean="0">
                          <a:effectLst/>
                          <a:latin typeface="Times New Roman"/>
                          <a:ea typeface="Times New Roman"/>
                        </a:rPr>
                        <a:t>плато-спроможності</a:t>
                      </a:r>
                      <a:endParaRPr lang="uk-UA" sz="17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/>
                          <a:ea typeface="Times New Roman"/>
                        </a:rPr>
                        <a:t>Коефіцієнт покриття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Коефіцієнт абсолютної ліквідності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Оцінка фінансової стійкості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Коефіцієнт автономії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 smtClean="0">
                          <a:effectLst/>
                          <a:latin typeface="Times New Roman"/>
                          <a:ea typeface="Times New Roman"/>
                        </a:rPr>
                        <a:t>Фінансової стійкості</a:t>
                      </a:r>
                      <a:endParaRPr lang="uk-UA" sz="17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Частка довгострокових зобов’язань у загальній </a:t>
                      </a:r>
                      <a:r>
                        <a:rPr lang="uk-UA" sz="1700" dirty="0" smtClean="0">
                          <a:effectLst/>
                          <a:latin typeface="Times New Roman"/>
                          <a:ea typeface="Times New Roman"/>
                        </a:rPr>
                        <a:t>сумі пасивів</a:t>
                      </a:r>
                      <a:endParaRPr lang="uk-UA" sz="17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/>
                          <a:ea typeface="Times New Roman"/>
                        </a:rPr>
                        <a:t>Оцінка ділової активності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 smtClean="0">
                          <a:effectLst/>
                          <a:latin typeface="Times New Roman"/>
                          <a:ea typeface="Times New Roman"/>
                        </a:rPr>
                        <a:t>Коефіцієнт оборотності  активів</a:t>
                      </a:r>
                      <a:endParaRPr lang="uk-UA" sz="17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Період погашення дебіторської заборгованості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/>
                          <a:ea typeface="Times New Roman"/>
                        </a:rPr>
                        <a:t>Тривалість операційного та фінансового циклу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/>
                          <a:ea typeface="Times New Roman"/>
                        </a:rPr>
                        <a:t>Оцінка ефективності діяльності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Обсяг реалізації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 smtClean="0">
                          <a:effectLst/>
                          <a:latin typeface="Times New Roman"/>
                          <a:ea typeface="Times New Roman"/>
                        </a:rPr>
                        <a:t>Чистий прибуток</a:t>
                      </a:r>
                      <a:endParaRPr lang="uk-UA" sz="17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Рентабельність </a:t>
                      </a:r>
                      <a:r>
                        <a:rPr lang="uk-UA" sz="1700" dirty="0" smtClean="0">
                          <a:effectLst/>
                          <a:latin typeface="Times New Roman"/>
                          <a:ea typeface="Times New Roman"/>
                        </a:rPr>
                        <a:t>підприємства</a:t>
                      </a:r>
                      <a:endParaRPr lang="uk-UA" sz="17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Рентабельність основної діяльності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effectLst/>
                          <a:latin typeface="Times New Roman"/>
                          <a:ea typeface="Times New Roman"/>
                        </a:rPr>
                        <a:t>Рентабельність власного капіталу</a:t>
                      </a:r>
                      <a:endParaRPr lang="ru-RU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 smtClean="0">
                          <a:effectLst/>
                          <a:latin typeface="Times New Roman"/>
                          <a:ea typeface="Times New Roman"/>
                        </a:rPr>
                        <a:t>Рентабельність </a:t>
                      </a: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залученого капіталу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955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269923"/>
            <a:ext cx="5544616" cy="609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uk-UA" sz="2800" b="1" i="1" dirty="0" smtClean="0"/>
              <a:t>1. </a:t>
            </a:r>
            <a:r>
              <a:rPr lang="uk-UA" sz="2800" b="1" i="1" dirty="0"/>
              <a:t>Коефіцієнт </a:t>
            </a:r>
            <a:r>
              <a:rPr lang="uk-UA" sz="2800" b="1" i="1" dirty="0" smtClean="0"/>
              <a:t>покриття (</a:t>
            </a:r>
            <a:r>
              <a:rPr lang="uk-UA" sz="2800" b="1" i="1" dirty="0" err="1" smtClean="0"/>
              <a:t>Кп</a:t>
            </a:r>
            <a:r>
              <a:rPr lang="uk-UA" sz="2800" b="1" i="1" dirty="0" smtClean="0"/>
              <a:t>)</a:t>
            </a:r>
            <a:endParaRPr lang="uk-UA" sz="2800" b="1" i="1" dirty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/>
          </p:nvPr>
        </p:nvGraphicFramePr>
        <p:xfrm>
          <a:off x="3131840" y="1916832"/>
          <a:ext cx="3096344" cy="116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5" name="Формула" r:id="rId3" imgW="533160" imgH="393480" progId="Equation.3">
                  <p:embed/>
                </p:oleObj>
              </mc:Choice>
              <mc:Fallback>
                <p:oleObj name="Формула" r:id="rId3" imgW="5331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1916832"/>
                        <a:ext cx="3096344" cy="1165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39552" y="3356992"/>
            <a:ext cx="8208912" cy="2456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tabLst>
                <a:tab pos="3060065" algn="ctr"/>
              </a:tabLst>
            </a:pPr>
            <a:r>
              <a:rPr lang="uk-UA" sz="2400" i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Умовні позначення: </a:t>
            </a:r>
            <a:r>
              <a:rPr lang="uk-UA" sz="2400" i="1" dirty="0" err="1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ОбА</a:t>
            </a:r>
            <a:r>
              <a:rPr lang="uk-UA" sz="24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– оборотні активи; </a:t>
            </a:r>
            <a:r>
              <a:rPr lang="uk-UA" sz="2400" i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ПЗ</a:t>
            </a:r>
            <a:r>
              <a:rPr lang="uk-UA" sz="24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– поточні зобов’язання</a:t>
            </a: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endParaRPr lang="uk-UA" sz="8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Нормативне значення: </a:t>
            </a:r>
            <a:r>
              <a:rPr lang="uk-UA" sz="2400" b="1" i="1" dirty="0" err="1">
                <a:latin typeface="Times New Roman" pitchFamily="18" charset="0"/>
                <a:cs typeface="Times New Roman" pitchFamily="18" charset="0"/>
              </a:rPr>
              <a:t>Кп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&gt;2</a:t>
            </a:r>
          </a:p>
          <a:p>
            <a:pPr algn="just">
              <a:lnSpc>
                <a:spcPct val="120000"/>
              </a:lnSpc>
            </a:pPr>
            <a:endParaRPr lang="uk-UA" sz="8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uk-UA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Економічна інтерпретація: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характеризує достатність оборотних засобів для покриття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поточної заборгованості</a:t>
            </a:r>
            <a:endParaRPr lang="uk-UA" dirty="0"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939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548680"/>
            <a:ext cx="7200800" cy="609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uk-UA" sz="2800" b="1" i="1" dirty="0"/>
              <a:t>2</a:t>
            </a:r>
            <a:r>
              <a:rPr lang="uk-UA" sz="2800" b="1" i="1" dirty="0" smtClean="0"/>
              <a:t>. </a:t>
            </a:r>
            <a:r>
              <a:rPr lang="uk-UA" sz="2800" b="1" i="1" dirty="0"/>
              <a:t>Коефіцієнт </a:t>
            </a:r>
            <a:r>
              <a:rPr lang="uk-UA" sz="2800" b="1" i="1" dirty="0" smtClean="0"/>
              <a:t>абсолютної ліквідності (Кал)</a:t>
            </a:r>
            <a:endParaRPr lang="uk-UA" sz="2800" b="1" i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2627034"/>
            <a:ext cx="799288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uk-UA" sz="2400" i="1" dirty="0">
                <a:latin typeface="Times New Roman" pitchFamily="18" charset="0"/>
                <a:ea typeface="Times New Roman"/>
                <a:cs typeface="Times New Roman" pitchFamily="18" charset="0"/>
              </a:rPr>
              <a:t>Умовні позначення: </a:t>
            </a:r>
            <a:r>
              <a:rPr lang="uk-UA" sz="2400" i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ПФІ</a:t>
            </a:r>
            <a:r>
              <a:rPr lang="uk-UA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ea typeface="Times New Roman"/>
                <a:cs typeface="Times New Roman" pitchFamily="18" charset="0"/>
              </a:rPr>
              <a:t>– </a:t>
            </a:r>
            <a:r>
              <a:rPr lang="uk-UA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поточні фінансові інвестиції; </a:t>
            </a:r>
            <a:br>
              <a:rPr lang="uk-UA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uk-UA" sz="2400" i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ГК</a:t>
            </a:r>
            <a:r>
              <a:rPr lang="uk-UA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ea typeface="Times New Roman"/>
                <a:cs typeface="Times New Roman" pitchFamily="18" charset="0"/>
              </a:rPr>
              <a:t>– </a:t>
            </a:r>
            <a:r>
              <a:rPr lang="uk-UA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грошові кошти.</a:t>
            </a:r>
          </a:p>
          <a:p>
            <a:pPr algn="just">
              <a:lnSpc>
                <a:spcPct val="120000"/>
              </a:lnSpc>
            </a:pPr>
            <a:endParaRPr lang="uk-UA" sz="8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Нормативне значення: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Кал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 0,2</a:t>
            </a:r>
            <a:endParaRPr lang="uk-UA" sz="8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  <a:tabLst>
                <a:tab pos="3060065" algn="ctr"/>
              </a:tabLst>
            </a:pPr>
            <a:endParaRPr lang="uk-UA" sz="10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  <a:tabLst>
                <a:tab pos="3060065" algn="ctr"/>
              </a:tabLst>
            </a:pPr>
            <a:r>
              <a:rPr lang="uk-UA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Економічна інтерпретація: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характеризує негайну готовність підприємства погасити поточні зобов’язання і визначається як відношення суми грошових коштів підприємства та поточних фінансових інвестицій до суми поточних зобов’язань</a:t>
            </a: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/>
          </p:nvPr>
        </p:nvGraphicFramePr>
        <p:xfrm>
          <a:off x="2987824" y="1196752"/>
          <a:ext cx="3096344" cy="12959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59" name="Формула" r:id="rId3" imgW="787320" imgH="393480" progId="Equation.3">
                  <p:embed/>
                </p:oleObj>
              </mc:Choice>
              <mc:Fallback>
                <p:oleObj name="Формула" r:id="rId3" imgW="7873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1196752"/>
                        <a:ext cx="3096344" cy="129590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74447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27584" y="1196752"/>
            <a:ext cx="7776864" cy="467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uk-UA" sz="2800" b="1" i="1" dirty="0" smtClean="0">
                <a:latin typeface="Times New Roman"/>
                <a:ea typeface="Times New Roman"/>
              </a:rPr>
              <a:t>3. Коефіцієнт автономії (Ка)</a:t>
            </a:r>
          </a:p>
          <a:p>
            <a:pPr marL="342900" indent="-342900">
              <a:lnSpc>
                <a:spcPct val="120000"/>
              </a:lnSpc>
              <a:spcAft>
                <a:spcPts val="0"/>
              </a:spcAft>
              <a:buAutoNum type="arabicPeriod"/>
            </a:pPr>
            <a:endParaRPr lang="uk-UA" sz="2800" dirty="0">
              <a:latin typeface="Times New Roman"/>
              <a:ea typeface="Times New Roman"/>
            </a:endParaRPr>
          </a:p>
          <a:p>
            <a:pPr algn="ctr">
              <a:lnSpc>
                <a:spcPct val="120000"/>
              </a:lnSpc>
              <a:spcAft>
                <a:spcPts val="0"/>
              </a:spcAft>
            </a:pPr>
            <a:r>
              <a:rPr lang="uk-UA" sz="2800" b="1" dirty="0" smtClean="0">
                <a:latin typeface="Times New Roman"/>
                <a:ea typeface="Times New Roman"/>
              </a:rPr>
              <a:t>Ка = ВК / ВБ</a:t>
            </a: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endParaRPr lang="uk-UA" sz="2400" i="1" dirty="0" smtClean="0">
              <a:latin typeface="Times New Roman"/>
              <a:ea typeface="Times New Roman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400" i="1" dirty="0" smtClean="0">
                <a:latin typeface="Times New Roman"/>
                <a:ea typeface="Times New Roman"/>
              </a:rPr>
              <a:t>Умовні позначення</a:t>
            </a:r>
            <a:r>
              <a:rPr lang="uk-UA" sz="2400" dirty="0" smtClean="0">
                <a:latin typeface="Times New Roman"/>
                <a:ea typeface="Times New Roman"/>
              </a:rPr>
              <a:t>: ВК – сума власного капіталу; ВБ – валюта балансу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endParaRPr lang="uk-UA" sz="1000" dirty="0">
              <a:latin typeface="Times New Roman"/>
              <a:ea typeface="Times New Roman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uk-UA" sz="2400" i="1" dirty="0" smtClean="0">
                <a:latin typeface="Times New Roman"/>
                <a:ea typeface="Times New Roman"/>
              </a:rPr>
              <a:t>Нормативне значення</a:t>
            </a:r>
            <a:r>
              <a:rPr lang="uk-UA" sz="2400" dirty="0" smtClean="0">
                <a:latin typeface="Times New Roman"/>
                <a:ea typeface="Times New Roman"/>
              </a:rPr>
              <a:t>: </a:t>
            </a:r>
            <a:r>
              <a:rPr lang="uk-UA" sz="2400" b="1" dirty="0" smtClean="0">
                <a:latin typeface="Times New Roman"/>
                <a:ea typeface="Times New Roman"/>
              </a:rPr>
              <a:t>0,5-0,7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endParaRPr lang="uk-UA" sz="1000" dirty="0">
              <a:latin typeface="Times New Roman"/>
              <a:ea typeface="Times New Roman"/>
            </a:endParaRPr>
          </a:p>
          <a:p>
            <a:pPr algn="just">
              <a:lnSpc>
                <a:spcPct val="120000"/>
              </a:lnSpc>
            </a:pPr>
            <a:r>
              <a:rPr lang="uk-U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Економічна інтерпретація: </a:t>
            </a:r>
            <a:r>
              <a:rPr lang="uk-UA" sz="2400" dirty="0">
                <a:latin typeface="Times New Roman"/>
                <a:ea typeface="Times New Roman"/>
              </a:rPr>
              <a:t>характеризує залежність підприємства від зовнішніх джерел фінансування</a:t>
            </a:r>
          </a:p>
        </p:txBody>
      </p:sp>
    </p:spTree>
    <p:extLst>
      <p:ext uri="{BB962C8B-B14F-4D97-AF65-F5344CB8AC3E}">
        <p14:creationId xmlns:p14="http://schemas.microsoft.com/office/powerpoint/2010/main" val="2651676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83568" y="1430540"/>
            <a:ext cx="7776864" cy="4228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uk-UA" sz="2800" b="1" i="1" dirty="0">
                <a:latin typeface="Times New Roman"/>
                <a:ea typeface="Times New Roman"/>
              </a:rPr>
              <a:t>4</a:t>
            </a:r>
            <a:r>
              <a:rPr lang="uk-UA" sz="2800" b="1" i="1" dirty="0" smtClean="0">
                <a:latin typeface="Times New Roman"/>
                <a:ea typeface="Times New Roman"/>
              </a:rPr>
              <a:t>. Коефіцієнт фінансової стійкості (</a:t>
            </a:r>
            <a:r>
              <a:rPr lang="uk-UA" sz="2800" b="1" i="1" dirty="0" err="1" smtClean="0">
                <a:latin typeface="Times New Roman"/>
                <a:ea typeface="Times New Roman"/>
              </a:rPr>
              <a:t>Кфс</a:t>
            </a:r>
            <a:r>
              <a:rPr lang="uk-UA" sz="2800" b="1" i="1" dirty="0" smtClean="0">
                <a:latin typeface="Times New Roman"/>
                <a:ea typeface="Times New Roman"/>
              </a:rPr>
              <a:t>)</a:t>
            </a:r>
          </a:p>
          <a:p>
            <a:pPr marL="342900" indent="-342900">
              <a:lnSpc>
                <a:spcPct val="120000"/>
              </a:lnSpc>
              <a:spcAft>
                <a:spcPts val="0"/>
              </a:spcAft>
              <a:buAutoNum type="arabicPeriod"/>
            </a:pPr>
            <a:endParaRPr lang="uk-UA" sz="2800" dirty="0">
              <a:latin typeface="Times New Roman"/>
              <a:ea typeface="Times New Roman"/>
            </a:endParaRPr>
          </a:p>
          <a:p>
            <a:pPr algn="ctr">
              <a:lnSpc>
                <a:spcPct val="120000"/>
              </a:lnSpc>
              <a:spcAft>
                <a:spcPts val="0"/>
              </a:spcAft>
            </a:pPr>
            <a:r>
              <a:rPr lang="uk-UA" sz="2800" b="1" dirty="0" err="1" smtClean="0">
                <a:latin typeface="Times New Roman"/>
                <a:ea typeface="Times New Roman"/>
              </a:rPr>
              <a:t>Кфс</a:t>
            </a:r>
            <a:r>
              <a:rPr lang="uk-UA" sz="2800" b="1" dirty="0" smtClean="0">
                <a:latin typeface="Times New Roman"/>
                <a:ea typeface="Times New Roman"/>
              </a:rPr>
              <a:t> = ВК / ЗК</a:t>
            </a: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endParaRPr lang="uk-UA" sz="2400" i="1" dirty="0" smtClean="0">
              <a:latin typeface="Times New Roman"/>
              <a:ea typeface="Times New Roman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400" i="1" dirty="0" smtClean="0">
                <a:latin typeface="Times New Roman"/>
                <a:ea typeface="Times New Roman"/>
              </a:rPr>
              <a:t>Умовні позначення</a:t>
            </a:r>
            <a:r>
              <a:rPr lang="uk-UA" sz="2400" dirty="0" smtClean="0">
                <a:latin typeface="Times New Roman"/>
                <a:ea typeface="Times New Roman"/>
              </a:rPr>
              <a:t>: ЗК – сума залученого капіталу</a:t>
            </a:r>
            <a:endParaRPr lang="uk-UA" sz="1000" dirty="0">
              <a:latin typeface="Times New Roman"/>
              <a:ea typeface="Times New Roman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endParaRPr lang="uk-UA" sz="1000" dirty="0" smtClean="0">
              <a:latin typeface="Times New Roman"/>
              <a:ea typeface="Times New Roman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uk-UA" sz="2400" i="1" dirty="0" smtClean="0">
                <a:latin typeface="Times New Roman"/>
                <a:ea typeface="Times New Roman"/>
              </a:rPr>
              <a:t>Нормативне </a:t>
            </a:r>
            <a:r>
              <a:rPr lang="uk-UA" sz="2400" i="1" dirty="0">
                <a:latin typeface="Times New Roman"/>
                <a:ea typeface="Times New Roman"/>
              </a:rPr>
              <a:t>значення</a:t>
            </a:r>
            <a:r>
              <a:rPr lang="uk-UA" sz="2400" dirty="0">
                <a:latin typeface="Times New Roman"/>
                <a:ea typeface="Times New Roman"/>
              </a:rPr>
              <a:t>: </a:t>
            </a:r>
            <a:r>
              <a:rPr lang="en-US" sz="2400" b="1" dirty="0">
                <a:latin typeface="Times New Roman"/>
                <a:ea typeface="Times New Roman"/>
              </a:rPr>
              <a:t>&gt;</a:t>
            </a:r>
            <a:r>
              <a:rPr lang="uk-UA" sz="2400" b="1" dirty="0">
                <a:latin typeface="Times New Roman"/>
                <a:ea typeface="Times New Roman"/>
              </a:rPr>
              <a:t> 1</a:t>
            </a:r>
          </a:p>
          <a:p>
            <a:pPr algn="just">
              <a:lnSpc>
                <a:spcPct val="120000"/>
              </a:lnSpc>
            </a:pPr>
            <a:endParaRPr lang="uk-UA" sz="10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</a:endParaRPr>
          </a:p>
          <a:p>
            <a:pPr algn="just">
              <a:lnSpc>
                <a:spcPct val="120000"/>
              </a:lnSpc>
            </a:pPr>
            <a:r>
              <a:rPr lang="uk-U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Економічна інтерпретація: </a:t>
            </a:r>
            <a:r>
              <a:rPr lang="uk-UA" sz="2400" dirty="0">
                <a:latin typeface="Times New Roman"/>
                <a:ea typeface="Times New Roman"/>
              </a:rPr>
              <a:t>характеризує частку власного капіталу у залученому</a:t>
            </a:r>
          </a:p>
        </p:txBody>
      </p:sp>
    </p:spTree>
    <p:extLst>
      <p:ext uri="{BB962C8B-B14F-4D97-AF65-F5344CB8AC3E}">
        <p14:creationId xmlns:p14="http://schemas.microsoft.com/office/powerpoint/2010/main" val="1529618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249596"/>
            <a:ext cx="71287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i="1" dirty="0"/>
              <a:t>5</a:t>
            </a:r>
            <a:r>
              <a:rPr lang="uk-UA" sz="2400" b="1" i="1" dirty="0" smtClean="0"/>
              <a:t>. </a:t>
            </a:r>
            <a:r>
              <a:rPr lang="en-US" sz="2800" b="1" i="1" dirty="0" err="1" smtClean="0"/>
              <a:t>Коефіцієнт</a:t>
            </a:r>
            <a:r>
              <a:rPr lang="en-US" sz="2400" b="1" i="1" dirty="0" smtClean="0"/>
              <a:t> </a:t>
            </a:r>
            <a:r>
              <a:rPr lang="uk-UA" sz="2400" b="1" i="1" dirty="0" smtClean="0"/>
              <a:t> </a:t>
            </a:r>
            <a:r>
              <a:rPr lang="en-US" sz="2800" b="1" i="1" dirty="0" err="1"/>
              <a:t>оборотності</a:t>
            </a:r>
            <a:r>
              <a:rPr lang="en-US" sz="2800" b="1" i="1" dirty="0"/>
              <a:t> </a:t>
            </a:r>
            <a:r>
              <a:rPr lang="uk-UA" sz="2800" b="1" i="1" dirty="0"/>
              <a:t>  </a:t>
            </a:r>
            <a:r>
              <a:rPr lang="en-US" sz="2800" b="1" i="1" dirty="0" err="1"/>
              <a:t>активів</a:t>
            </a:r>
            <a:r>
              <a:rPr lang="en-US" sz="2800" b="1" i="1" dirty="0"/>
              <a:t> </a:t>
            </a:r>
            <a:r>
              <a:rPr lang="uk-UA" sz="2800" b="1" i="1" dirty="0"/>
              <a:t>  </a:t>
            </a:r>
            <a:r>
              <a:rPr lang="en-US" sz="2800" b="1" i="1" dirty="0"/>
              <a:t>(</a:t>
            </a:r>
            <a:r>
              <a:rPr lang="en-US" sz="2800" b="1" i="1" dirty="0" smtClean="0"/>
              <a:t>К</a:t>
            </a:r>
            <a:r>
              <a:rPr lang="uk-UA" sz="1400" b="1" i="1" dirty="0" smtClean="0"/>
              <a:t>А</a:t>
            </a:r>
            <a:r>
              <a:rPr lang="en-US" sz="2800" b="1" i="1" dirty="0" smtClean="0"/>
              <a:t>)</a:t>
            </a:r>
            <a:endParaRPr lang="uk-UA" sz="2800" b="1" i="1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/>
          </p:nvPr>
        </p:nvGraphicFramePr>
        <p:xfrm>
          <a:off x="2728913" y="2076450"/>
          <a:ext cx="4117975" cy="1195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3" name="Уравнение" r:id="rId3" imgW="685800" imgH="393480" progId="Equation.3">
                  <p:embed/>
                </p:oleObj>
              </mc:Choice>
              <mc:Fallback>
                <p:oleObj name="Уравнение" r:id="rId3" imgW="6858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8913" y="2076450"/>
                        <a:ext cx="4117975" cy="1195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99592" y="3557334"/>
            <a:ext cx="756084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де ЧД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чистий дохід, грн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.; 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СВБ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середня вартість активів, грн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uk-UA" sz="1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Пизитивна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тенденція: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10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Показує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скільки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разів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обертається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капітал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вкладений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активи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288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99592" y="1249596"/>
            <a:ext cx="71287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dirty="0" smtClean="0"/>
              <a:t>6. Період погашення дебіторської заборгованості</a:t>
            </a:r>
            <a:r>
              <a:rPr lang="en-US" sz="2800" b="1" i="1" dirty="0" smtClean="0"/>
              <a:t> (</a:t>
            </a:r>
            <a:r>
              <a:rPr lang="uk-UA" sz="2800" b="1" i="1" dirty="0" smtClean="0"/>
              <a:t>Т</a:t>
            </a:r>
            <a:r>
              <a:rPr lang="uk-UA" sz="1500" b="1" i="1" dirty="0" smtClean="0"/>
              <a:t>ДЗ</a:t>
            </a:r>
            <a:r>
              <a:rPr lang="en-US" sz="2800" b="1" i="1" dirty="0" smtClean="0"/>
              <a:t>)</a:t>
            </a:r>
            <a:endParaRPr lang="uk-UA" sz="2800" b="1" i="1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/>
          </p:nvPr>
        </p:nvGraphicFramePr>
        <p:xfrm>
          <a:off x="2857488" y="2143116"/>
          <a:ext cx="3232154" cy="1349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07" name="Формула" r:id="rId3" imgW="838080" imgH="444240" progId="Equation.3">
                  <p:embed/>
                </p:oleObj>
              </mc:Choice>
              <mc:Fallback>
                <p:oleObj name="Формула" r:id="rId3" imgW="83808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488" y="2143116"/>
                        <a:ext cx="3232154" cy="1349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899592" y="3557334"/>
            <a:ext cx="756084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де Д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кількість днів;  </a:t>
            </a:r>
            <a:r>
              <a:rPr lang="uk-UA" sz="2000" i="1" dirty="0" err="1" smtClean="0">
                <a:latin typeface="Times New Roman" pitchFamily="18" charset="0"/>
                <a:cs typeface="Times New Roman" pitchFamily="18" charset="0"/>
              </a:rPr>
              <a:t>Коб</a:t>
            </a:r>
            <a:r>
              <a:rPr lang="uk-UA" sz="1000" i="1" dirty="0" err="1" smtClean="0">
                <a:latin typeface="Times New Roman" pitchFamily="18" charset="0"/>
                <a:cs typeface="Times New Roman" pitchFamily="18" charset="0"/>
              </a:rPr>
              <a:t>ДЗ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 – коефіцієнт оборотності дебіторської заборгованості</a:t>
            </a:r>
          </a:p>
          <a:p>
            <a:pPr algn="just"/>
            <a:endParaRPr lang="uk-UA" sz="1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Пизитивна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тенденція: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зменшення</a:t>
            </a:r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10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Показує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за скільки днів на підприємство повертається дебіторська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заборгованіст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774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085835"/>
            <a:ext cx="748883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dirty="0"/>
              <a:t>7</a:t>
            </a:r>
            <a:r>
              <a:rPr lang="uk-UA" sz="2800" b="1" i="1" dirty="0" smtClean="0"/>
              <a:t>. </a:t>
            </a:r>
            <a:r>
              <a:rPr lang="en-US" sz="2800" b="1" i="1" dirty="0" err="1" smtClean="0"/>
              <a:t>Коефіцієнт</a:t>
            </a:r>
            <a:r>
              <a:rPr lang="en-US" sz="2800" b="1" i="1" dirty="0" smtClean="0"/>
              <a:t> </a:t>
            </a:r>
            <a:r>
              <a:rPr lang="en-US" sz="2800" b="1" i="1" dirty="0" err="1"/>
              <a:t>оборотності</a:t>
            </a:r>
            <a:r>
              <a:rPr lang="en-US" sz="2800" b="1" i="1" dirty="0"/>
              <a:t> </a:t>
            </a:r>
            <a:r>
              <a:rPr lang="en-US" sz="2800" b="1" i="1" dirty="0" err="1" smtClean="0"/>
              <a:t>дебіторської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заборгованості</a:t>
            </a:r>
            <a:r>
              <a:rPr lang="en-US" sz="2800" b="1" i="1" dirty="0" smtClean="0"/>
              <a:t> </a:t>
            </a:r>
            <a:r>
              <a:rPr lang="en-US" sz="2800" b="1" i="1" dirty="0"/>
              <a:t>(</a:t>
            </a:r>
            <a:r>
              <a:rPr lang="en-US" sz="2800" b="1" dirty="0" err="1" smtClean="0"/>
              <a:t>К</a:t>
            </a:r>
            <a:r>
              <a:rPr lang="en-US" sz="2800" b="1" baseline="-25000" dirty="0" err="1" smtClean="0"/>
              <a:t>ДЗ</a:t>
            </a:r>
            <a:r>
              <a:rPr lang="en-US" sz="2800" b="1" i="1" dirty="0"/>
              <a:t>)</a:t>
            </a:r>
            <a:endParaRPr lang="uk-UA" sz="2800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/>
          </p:nvPr>
        </p:nvGraphicFramePr>
        <p:xfrm>
          <a:off x="2746375" y="2032000"/>
          <a:ext cx="4157663" cy="1355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1" name="Уравнение" r:id="rId3" imgW="774360" imgH="419040" progId="Equation.3">
                  <p:embed/>
                </p:oleObj>
              </mc:Choice>
              <mc:Fallback>
                <p:oleObj name="Уравнение" r:id="rId3" imgW="77436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6375" y="2032000"/>
                        <a:ext cx="4157663" cy="1355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27584" y="3558495"/>
            <a:ext cx="760055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СДЗ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середньорічна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сума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Позитивна тенденція: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зростання</a:t>
            </a:r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Показує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оборотів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3225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/>
          </p:nvPr>
        </p:nvGraphicFramePr>
        <p:xfrm>
          <a:off x="755650" y="765175"/>
          <a:ext cx="7704138" cy="5256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5" name="Picture" r:id="rId3" imgW="4114800" imgH="3143250" progId="Word.Picture.8">
                  <p:embed/>
                </p:oleObj>
              </mc:Choice>
              <mc:Fallback>
                <p:oleObj name="Picture" r:id="rId3" imgW="4114800" imgH="3143250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765175"/>
                        <a:ext cx="7704138" cy="5256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26028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1383159"/>
            <a:ext cx="71535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i="1" dirty="0" smtClean="0"/>
              <a:t>8. Тривалість операційного циклу (ОЦ)</a:t>
            </a:r>
            <a:endParaRPr lang="uk-UA" sz="2800" b="1" i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2521347"/>
            <a:ext cx="7607978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ОЦ = </a:t>
            </a:r>
            <a:r>
              <a:rPr lang="uk-UA" sz="4000" b="1" dirty="0" err="1" smtClean="0">
                <a:latin typeface="Times New Roman" pitchFamily="18" charset="0"/>
                <a:cs typeface="Times New Roman" pitchFamily="18" charset="0"/>
              </a:rPr>
              <a:t>Тз</a:t>
            </a:r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sz="4000" b="1" dirty="0" err="1" smtClean="0">
                <a:latin typeface="Times New Roman" pitchFamily="18" charset="0"/>
                <a:cs typeface="Times New Roman" pitchFamily="18" charset="0"/>
              </a:rPr>
              <a:t>Тдз</a:t>
            </a:r>
            <a:endParaRPr lang="uk-UA" sz="4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Тз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– період обороту запасів, днів;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Тдз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– період обороту дебіторської заборгованості, днів.</a:t>
            </a: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Позитивна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тенденція: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зменшення</a:t>
            </a: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Показує період від моменту придбання запасів до погашення  дебіторської заборгованості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7158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844824"/>
            <a:ext cx="727280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i="1" dirty="0"/>
              <a:t>Етап 3. Аналіз чистого грошового потоку</a:t>
            </a:r>
            <a:endParaRPr lang="uk-UA" sz="2800" b="1" dirty="0"/>
          </a:p>
          <a:p>
            <a:endParaRPr lang="uk-UA" sz="2800" dirty="0"/>
          </a:p>
          <a:p>
            <a:pPr algn="just"/>
            <a:r>
              <a:rPr lang="uk-UA" sz="2800" dirty="0"/>
              <a:t>3.1. Оцінка збалансованості позитивного та негативного потоків</a:t>
            </a:r>
          </a:p>
          <a:p>
            <a:endParaRPr lang="uk-UA" sz="2800" dirty="0"/>
          </a:p>
          <a:p>
            <a:r>
              <a:rPr lang="uk-UA" sz="2800" dirty="0"/>
              <a:t>3.2. Аналіз якості чистого грошового потоку</a:t>
            </a:r>
          </a:p>
        </p:txBody>
      </p:sp>
    </p:spTree>
    <p:extLst>
      <p:ext uri="{BB962C8B-B14F-4D97-AF65-F5344CB8AC3E}">
        <p14:creationId xmlns:p14="http://schemas.microsoft.com/office/powerpoint/2010/main" val="1784462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7664" y="1268760"/>
            <a:ext cx="62887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9. Тривалість фінансового циклу (ФЦ)</a:t>
            </a:r>
            <a:endParaRPr lang="uk-UA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2132856"/>
            <a:ext cx="7607978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b="1" dirty="0"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Ц = ОЦ - </a:t>
            </a:r>
            <a:r>
              <a:rPr lang="uk-UA" sz="4000" b="1" dirty="0" err="1" smtClean="0">
                <a:latin typeface="Times New Roman" pitchFamily="18" charset="0"/>
                <a:cs typeface="Times New Roman" pitchFamily="18" charset="0"/>
              </a:rPr>
              <a:t>Ткз</a:t>
            </a:r>
            <a:endParaRPr lang="uk-UA" sz="4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Ткз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період обороту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кредиторської заборгованості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, днів.</a:t>
            </a: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Позитивна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тенденція: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зменшення</a:t>
            </a: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Показує період від моменту погашення кредиторської заборгованості до погашення  дебіторської заборгованості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903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59632" y="1628800"/>
            <a:ext cx="64409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10. Рентабельність підприємства (</a:t>
            </a:r>
            <a:r>
              <a:rPr lang="uk-UA" sz="2800" b="1" i="1" dirty="0" err="1" smtClean="0">
                <a:latin typeface="Times New Roman" pitchFamily="18" charset="0"/>
                <a:cs typeface="Times New Roman" pitchFamily="18" charset="0"/>
              </a:rPr>
              <a:t>Рп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uk-UA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/>
          </p:nvPr>
        </p:nvGraphicFramePr>
        <p:xfrm>
          <a:off x="3330761" y="2420888"/>
          <a:ext cx="3329471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79" name="Формула" r:id="rId3" imgW="825500" imgH="330200" progId="Equation.3">
                  <p:embed/>
                </p:oleObj>
              </mc:Choice>
              <mc:Fallback>
                <p:oleObj name="Формула" r:id="rId3" imgW="825500" imgH="330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0761" y="2420888"/>
                        <a:ext cx="3329471" cy="1008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971600" y="3573016"/>
            <a:ext cx="7416824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ЧП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– чистий прибуток підприємства; 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середньорічна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вартість активів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</a:p>
          <a:p>
            <a:pPr algn="just"/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Позитивна тенденція: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зростання</a:t>
            </a:r>
            <a:endParaRPr lang="uk-UA" sz="2400" i="1" dirty="0">
              <a:latin typeface="Times New Roman" pitchFamily="18" charset="0"/>
              <a:cs typeface="Times New Roman" pitchFamily="18" charset="0"/>
            </a:endParaRPr>
          </a:p>
          <a:p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Показує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величину чистого прибутку, яка припадає на 1 грн. активів</a:t>
            </a:r>
          </a:p>
        </p:txBody>
      </p:sp>
    </p:spTree>
    <p:extLst>
      <p:ext uri="{BB962C8B-B14F-4D97-AF65-F5344CB8AC3E}">
        <p14:creationId xmlns:p14="http://schemas.microsoft.com/office/powerpoint/2010/main" val="860913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1" y="1556792"/>
            <a:ext cx="774551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11. Рентабельність основної діяльності (</a:t>
            </a:r>
            <a:r>
              <a:rPr lang="uk-UA" sz="2800" b="1" i="1" dirty="0" err="1" smtClean="0">
                <a:latin typeface="Times New Roman" pitchFamily="18" charset="0"/>
                <a:cs typeface="Times New Roman" pitchFamily="18" charset="0"/>
              </a:rPr>
              <a:t>Род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uk-UA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/>
          </p:nvPr>
        </p:nvGraphicFramePr>
        <p:xfrm>
          <a:off x="2627784" y="2276872"/>
          <a:ext cx="3888432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3" name="Формула" r:id="rId3" imgW="939392" imgH="380835" progId="Equation.3">
                  <p:embed/>
                </p:oleObj>
              </mc:Choice>
              <mc:Fallback>
                <p:oleObj name="Формула" r:id="rId3" imgW="939392" imgH="38083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2276872"/>
                        <a:ext cx="3888432" cy="11521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55576" y="3645024"/>
            <a:ext cx="7704856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i="1" dirty="0" err="1">
                <a:latin typeface="Times New Roman" pitchFamily="18" charset="0"/>
                <a:cs typeface="Times New Roman" pitchFamily="18" charset="0"/>
              </a:rPr>
              <a:t>ФР</a:t>
            </a:r>
            <a:r>
              <a:rPr lang="uk-UA" i="1" baseline="-25000" dirty="0" err="1">
                <a:latin typeface="Times New Roman" pitchFamily="18" charset="0"/>
                <a:cs typeface="Times New Roman" pitchFamily="18" charset="0"/>
              </a:rPr>
              <a:t>од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– фінансовий результат від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основної діяльності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i="1" baseline="-25000" dirty="0" smtClean="0">
                <a:latin typeface="Times New Roman" pitchFamily="18" charset="0"/>
                <a:cs typeface="Times New Roman" pitchFamily="18" charset="0"/>
              </a:rPr>
              <a:t>од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витрати основної діяльності</a:t>
            </a:r>
          </a:p>
          <a:p>
            <a:pPr algn="just"/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Позитивна тенденція: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зростання</a:t>
            </a:r>
            <a:endParaRPr lang="uk-UA" sz="2400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Показує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скільки отримано прибутку від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основної діяльності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з 1 грн.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витрат основної діяльності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0563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1383159"/>
            <a:ext cx="79296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12. </a:t>
            </a:r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Рентабельність власного 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капіталу (</a:t>
            </a:r>
            <a:r>
              <a:rPr lang="uk-UA" sz="2800" b="1" i="1" dirty="0" err="1" smtClean="0">
                <a:latin typeface="Times New Roman" pitchFamily="18" charset="0"/>
                <a:cs typeface="Times New Roman" pitchFamily="18" charset="0"/>
              </a:rPr>
              <a:t>Рвк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uk-UA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/>
          </p:nvPr>
        </p:nvGraphicFramePr>
        <p:xfrm>
          <a:off x="2195737" y="2132856"/>
          <a:ext cx="4248472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27" name="Формула" r:id="rId3" imgW="1015559" imgH="355446" progId="Equation.3">
                  <p:embed/>
                </p:oleObj>
              </mc:Choice>
              <mc:Fallback>
                <p:oleObj name="Формула" r:id="rId3" imgW="1015559" imgH="35544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7" y="2132856"/>
                        <a:ext cx="4248472" cy="11521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55576" y="3501008"/>
            <a:ext cx="770485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Пд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о оп – прибуток до оподаткування;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СВК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середньорічна вартості власного капіталу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Позитивна тенденція: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зростання</a:t>
            </a:r>
            <a:endParaRPr lang="uk-UA" sz="2400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Показує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величину прибутку, яка припадає на 1 грн. власного капіталу</a:t>
            </a:r>
          </a:p>
        </p:txBody>
      </p:sp>
    </p:spTree>
    <p:extLst>
      <p:ext uri="{BB962C8B-B14F-4D97-AF65-F5344CB8AC3E}">
        <p14:creationId xmlns:p14="http://schemas.microsoft.com/office/powerpoint/2010/main" val="2314557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5852" y="1714488"/>
            <a:ext cx="74540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13. Рентабельність </a:t>
            </a:r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залученого 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капіталу (</a:t>
            </a:r>
            <a:r>
              <a:rPr lang="uk-UA" sz="2800" b="1" i="1" dirty="0" err="1" smtClean="0">
                <a:latin typeface="Times New Roman" pitchFamily="18" charset="0"/>
                <a:cs typeface="Times New Roman" pitchFamily="18" charset="0"/>
              </a:rPr>
              <a:t>Рзк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uk-UA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/>
          </p:nvPr>
        </p:nvGraphicFramePr>
        <p:xfrm>
          <a:off x="2555777" y="2204864"/>
          <a:ext cx="4032447" cy="1368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51" name="Формула" r:id="rId3" imgW="990170" imgH="355446" progId="Equation.3">
                  <p:embed/>
                </p:oleObj>
              </mc:Choice>
              <mc:Fallback>
                <p:oleObj name="Формула" r:id="rId3" imgW="990170" imgH="35544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7" y="2204864"/>
                        <a:ext cx="4032447" cy="13681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27584" y="3861048"/>
            <a:ext cx="748883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СЗК – середньорічна вартість залученого капіталу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Позитивна тенденція: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зростання</a:t>
            </a:r>
            <a:endParaRPr lang="uk-UA" sz="2400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Показує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величину прибутку, яка припадає на 1 грн. залученого капіталу</a:t>
            </a:r>
          </a:p>
        </p:txBody>
      </p:sp>
    </p:spTree>
    <p:extLst>
      <p:ext uri="{BB962C8B-B14F-4D97-AF65-F5344CB8AC3E}">
        <p14:creationId xmlns:p14="http://schemas.microsoft.com/office/powerpoint/2010/main" val="1696610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556792"/>
            <a:ext cx="734481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Етап 4. 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Формування висновків</a:t>
            </a:r>
            <a:endParaRPr lang="uk-UA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Надання рекомендацій за результатами проведених досліджень </a:t>
            </a:r>
          </a:p>
          <a:p>
            <a:pPr algn="just"/>
            <a:endParaRPr lang="uk-UA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Оцінюється доцільність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чи необхідність більш глибокого й детального фінансового аналізу діяльності підприємства</a:t>
            </a:r>
          </a:p>
        </p:txBody>
      </p:sp>
    </p:spTree>
    <p:extLst>
      <p:ext uri="{BB962C8B-B14F-4D97-AF65-F5344CB8AC3E}">
        <p14:creationId xmlns:p14="http://schemas.microsoft.com/office/powerpoint/2010/main" val="3213461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628800"/>
            <a:ext cx="7704856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Етап 2. Поглиблений </a:t>
            </a:r>
            <a:r>
              <a:rPr lang="uk-UA" sz="3200" b="1" dirty="0">
                <a:latin typeface="Times New Roman" pitchFamily="18" charset="0"/>
                <a:cs typeface="Times New Roman" pitchFamily="18" charset="0"/>
              </a:rPr>
              <a:t>фінансовий 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аналіз</a:t>
            </a:r>
          </a:p>
          <a:p>
            <a:endParaRPr lang="uk-UA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Завдання поглибленого аналізу – детальніша характеристика економічного потенціалу  суб’єкта господарювання, результатів його діяльності у звітному періоді, а також можливостей розвитку підприємства на перспективу. </a:t>
            </a:r>
          </a:p>
        </p:txBody>
      </p:sp>
    </p:spTree>
    <p:extLst>
      <p:ext uri="{BB962C8B-B14F-4D97-AF65-F5344CB8AC3E}">
        <p14:creationId xmlns:p14="http://schemas.microsoft.com/office/powerpoint/2010/main" val="1322325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4099"/>
            <a:ext cx="8352928" cy="62632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Програма здійснення</a:t>
            </a:r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 поглибленого фінансового 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uk-UA" sz="28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300" b="1" i="1" dirty="0" smtClean="0">
                <a:latin typeface="Times New Roman" pitchFamily="18" charset="0"/>
                <a:cs typeface="Times New Roman" pitchFamily="18" charset="0"/>
              </a:rPr>
              <a:t>Етап 1.</a:t>
            </a:r>
            <a:r>
              <a:rPr lang="uk-UA" sz="2300" b="1" i="1" dirty="0">
                <a:latin typeface="Times New Roman" pitchFamily="18" charset="0"/>
                <a:cs typeface="Times New Roman" pitchFamily="18" charset="0"/>
              </a:rPr>
              <a:t> Аналіз економічного потенціалу підприємства</a:t>
            </a:r>
            <a:endParaRPr lang="uk-UA" sz="23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.1</a:t>
            </a:r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. Оцінка майнового потенціалу підприємства</a:t>
            </a:r>
          </a:p>
          <a:p>
            <a:pPr algn="just"/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.2</a:t>
            </a:r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. Оцінка фінансового потенціалу</a:t>
            </a:r>
          </a:p>
          <a:p>
            <a:pPr algn="just"/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.2.1</a:t>
            </a:r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. Аналіз ліквідності та платоспроможності підприємства</a:t>
            </a:r>
          </a:p>
          <a:p>
            <a:pPr algn="just"/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.2.1</a:t>
            </a:r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. Аналіз фінансової стійкості підприємства</a:t>
            </a:r>
          </a:p>
          <a:p>
            <a:pPr algn="just"/>
            <a:r>
              <a:rPr lang="uk-UA" sz="2300" b="1" i="1" dirty="0">
                <a:latin typeface="Times New Roman" pitchFamily="18" charset="0"/>
                <a:cs typeface="Times New Roman" pitchFamily="18" charset="0"/>
              </a:rPr>
              <a:t>Етап 2. Аналіз розвитку та результативності діяльності підприємства</a:t>
            </a:r>
          </a:p>
          <a:p>
            <a:pPr algn="just"/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2.1</a:t>
            </a:r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. Аналіз руху грошових коштів</a:t>
            </a:r>
          </a:p>
          <a:p>
            <a:pPr algn="just"/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.2</a:t>
            </a:r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. Аналіз ділової активності підприємства</a:t>
            </a:r>
          </a:p>
          <a:p>
            <a:pPr algn="just"/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.3</a:t>
            </a:r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. Аналіз фінансових результатів діяльності</a:t>
            </a:r>
          </a:p>
          <a:p>
            <a:pPr algn="just"/>
            <a:r>
              <a:rPr lang="uk-UA" sz="2300" b="1" i="1" dirty="0" smtClean="0">
                <a:latin typeface="Times New Roman" pitchFamily="18" charset="0"/>
                <a:cs typeface="Times New Roman" pitchFamily="18" charset="0"/>
              </a:rPr>
              <a:t>Етап </a:t>
            </a:r>
            <a:r>
              <a:rPr lang="uk-UA" sz="2300" b="1" i="1" dirty="0">
                <a:latin typeface="Times New Roman" pitchFamily="18" charset="0"/>
                <a:cs typeface="Times New Roman" pitchFamily="18" charset="0"/>
              </a:rPr>
              <a:t>3. Аналіз імовірності неплатоспроможності та банкрутства підприємства</a:t>
            </a:r>
          </a:p>
          <a:p>
            <a:pPr algn="just"/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.1</a:t>
            </a:r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. Аналітична оцінка імовірності банкрутства</a:t>
            </a:r>
          </a:p>
          <a:p>
            <a:pPr algn="just"/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.2</a:t>
            </a:r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. Оцінка можливостей відновлення платоспроможності </a:t>
            </a:r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endParaRPr lang="uk-UA" sz="23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622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1045180"/>
            <a:ext cx="705678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i="1" dirty="0" smtClean="0"/>
              <a:t>Етап 4. Аналіз </a:t>
            </a:r>
            <a:r>
              <a:rPr lang="uk-UA" sz="2800" b="1" i="1" dirty="0"/>
              <a:t>грошового потоку за видами </a:t>
            </a:r>
            <a:r>
              <a:rPr lang="uk-UA" sz="2800" b="1" i="1" dirty="0" smtClean="0"/>
              <a:t>діяльності</a:t>
            </a:r>
          </a:p>
          <a:p>
            <a:endParaRPr lang="uk-UA" sz="2800" i="1" dirty="0" smtClean="0"/>
          </a:p>
          <a:p>
            <a:pPr algn="just"/>
            <a:r>
              <a:rPr lang="uk-UA" sz="2800" dirty="0" smtClean="0"/>
              <a:t>4.1. Аналіз структури </a:t>
            </a:r>
            <a:r>
              <a:rPr lang="uk-UA" sz="2800" dirty="0"/>
              <a:t>грошового потоку від операційної діяльності</a:t>
            </a:r>
          </a:p>
          <a:p>
            <a:pPr algn="just"/>
            <a:endParaRPr lang="uk-UA" sz="2800" i="1" dirty="0"/>
          </a:p>
          <a:p>
            <a:pPr algn="just"/>
            <a:r>
              <a:rPr lang="uk-UA" sz="2800" dirty="0" smtClean="0"/>
              <a:t>4.2. Аналіз структури </a:t>
            </a:r>
            <a:r>
              <a:rPr lang="uk-UA" sz="2800" dirty="0"/>
              <a:t>грошового потоку від інвестиційної діяльності</a:t>
            </a:r>
          </a:p>
          <a:p>
            <a:pPr algn="just"/>
            <a:endParaRPr lang="uk-UA" sz="2800" dirty="0" smtClean="0"/>
          </a:p>
          <a:p>
            <a:pPr algn="just"/>
            <a:r>
              <a:rPr lang="uk-UA" sz="2800" dirty="0" smtClean="0"/>
              <a:t>4.3. </a:t>
            </a:r>
            <a:r>
              <a:rPr lang="uk-UA" sz="2800" dirty="0"/>
              <a:t>Аналіз </a:t>
            </a:r>
            <a:r>
              <a:rPr lang="uk-UA" sz="2800" dirty="0" smtClean="0"/>
              <a:t>структури </a:t>
            </a:r>
            <a:r>
              <a:rPr lang="uk-UA" sz="2800" dirty="0"/>
              <a:t>грошового потоку від фінансової </a:t>
            </a:r>
            <a:r>
              <a:rPr lang="uk-UA" sz="2800" dirty="0" smtClean="0"/>
              <a:t>діяльності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4183152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1617762"/>
            <a:ext cx="72008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i="1" dirty="0" smtClean="0"/>
              <a:t>Етап 5. Аналіз </a:t>
            </a:r>
            <a:r>
              <a:rPr lang="uk-UA" sz="2800" b="1" i="1" dirty="0"/>
              <a:t>відхилення залишку грошових коштів від чистого фінансового </a:t>
            </a:r>
            <a:r>
              <a:rPr lang="uk-UA" sz="2800" b="1" i="1" dirty="0" smtClean="0"/>
              <a:t>результату</a:t>
            </a:r>
          </a:p>
          <a:p>
            <a:endParaRPr lang="uk-UA" sz="2800" dirty="0" smtClean="0"/>
          </a:p>
          <a:p>
            <a:pPr algn="just"/>
            <a:r>
              <a:rPr lang="uk-UA" sz="2800" dirty="0" smtClean="0"/>
              <a:t>5.1. Оцінка наявності грошових </a:t>
            </a:r>
            <a:r>
              <a:rPr lang="uk-UA" sz="2800" dirty="0"/>
              <a:t>коштів</a:t>
            </a:r>
          </a:p>
          <a:p>
            <a:pPr algn="just"/>
            <a:endParaRPr lang="uk-UA" sz="2800" dirty="0" smtClean="0"/>
          </a:p>
          <a:p>
            <a:pPr algn="just"/>
            <a:r>
              <a:rPr lang="uk-UA" sz="2800" dirty="0" smtClean="0"/>
              <a:t>5.2. Відхилення залишку </a:t>
            </a:r>
            <a:r>
              <a:rPr lang="uk-UA" sz="2800" dirty="0"/>
              <a:t>грошових коштів </a:t>
            </a:r>
            <a:r>
              <a:rPr lang="uk-UA" sz="2800" dirty="0" smtClean="0"/>
              <a:t>від </a:t>
            </a:r>
            <a:r>
              <a:rPr lang="uk-UA" sz="2800" dirty="0"/>
              <a:t>фінансового </a:t>
            </a:r>
            <a:r>
              <a:rPr lang="uk-UA" sz="2800" dirty="0" smtClean="0"/>
              <a:t>результату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4233504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ік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Поті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і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2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1430</TotalTime>
  <Words>2559</Words>
  <Application>Microsoft Office PowerPoint</Application>
  <PresentationFormat>Экран (4:3)</PresentationFormat>
  <Paragraphs>632</Paragraphs>
  <Slides>77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77</vt:i4>
      </vt:variant>
    </vt:vector>
  </HeadingPairs>
  <TitlesOfParts>
    <vt:vector size="87" baseType="lpstr">
      <vt:lpstr>Arial</vt:lpstr>
      <vt:lpstr>Bookman Old Style</vt:lpstr>
      <vt:lpstr>Calibri</vt:lpstr>
      <vt:lpstr>Constantia</vt:lpstr>
      <vt:lpstr>Times New Roman</vt:lpstr>
      <vt:lpstr>Wingdings 2</vt:lpstr>
      <vt:lpstr>Потік</vt:lpstr>
      <vt:lpstr>Формула</vt:lpstr>
      <vt:lpstr>Picture</vt:lpstr>
      <vt:lpstr>Уравнение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Фінансовий результат (ФР) від іншої операційної, фінансової, інвестиційної та надзвичайної діяльності визначається за формулою:  ФР = Д – В  де Д – доходи; В – витрати.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Ирина</dc:creator>
  <cp:lastModifiedBy>Ира</cp:lastModifiedBy>
  <cp:revision>164</cp:revision>
  <cp:lastPrinted>2012-10-12T12:18:17Z</cp:lastPrinted>
  <dcterms:created xsi:type="dcterms:W3CDTF">2012-10-11T13:38:17Z</dcterms:created>
  <dcterms:modified xsi:type="dcterms:W3CDTF">2022-05-29T08:45:20Z</dcterms:modified>
</cp:coreProperties>
</file>