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74" r:id="rId8"/>
    <p:sldId id="258" r:id="rId9"/>
    <p:sldId id="263" r:id="rId10"/>
    <p:sldId id="264" r:id="rId11"/>
    <p:sldId id="265" r:id="rId12"/>
    <p:sldId id="266" r:id="rId13"/>
    <p:sldId id="267" r:id="rId14"/>
    <p:sldId id="268" r:id="rId15"/>
    <p:sldId id="269" r:id="rId16"/>
    <p:sldId id="271" r:id="rId17"/>
    <p:sldId id="270" r:id="rId18"/>
    <p:sldId id="272"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2/14/2024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2/14/2024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48A87A34-81AB-432B-8DAE-1953F412C126}" type="datetimeFigureOut">
              <a:rPr lang="en-US" dirty="0"/>
              <a:t>2/14/2024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48A87A34-81AB-432B-8DAE-1953F412C126}" type="datetimeFigureOut">
              <a:rPr lang="en-US" dirty="0"/>
              <a:t>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141410" y="3073397"/>
            <a:ext cx="4878391"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073397"/>
            <a:ext cx="4875210" cy="2717801"/>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48A87A34-81AB-432B-8DAE-1953F412C126}" type="datetimeFigureOut">
              <a:rPr lang="en-US" dirty="0"/>
              <a:t>2/14/2024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2/14/2024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5B6845-5E49-44B5-A752-E13A0D3B8A80}"/>
              </a:ext>
            </a:extLst>
          </p:cNvPr>
          <p:cNvSpPr>
            <a:spLocks noGrp="1"/>
          </p:cNvSpPr>
          <p:nvPr>
            <p:ph type="ctrTitle"/>
          </p:nvPr>
        </p:nvSpPr>
        <p:spPr/>
        <p:txBody>
          <a:bodyPr/>
          <a:lstStyle/>
          <a:p>
            <a:r>
              <a:rPr lang="uk-UA" dirty="0"/>
              <a:t>Реклама як комунікативна діяльність</a:t>
            </a:r>
          </a:p>
        </p:txBody>
      </p:sp>
      <p:sp>
        <p:nvSpPr>
          <p:cNvPr id="3" name="Підзаголовок 2">
            <a:extLst>
              <a:ext uri="{FF2B5EF4-FFF2-40B4-BE49-F238E27FC236}">
                <a16:creationId xmlns:a16="http://schemas.microsoft.com/office/drawing/2014/main" id="{C3367781-BE51-4A3B-9C43-84E6BBA4BFAD}"/>
              </a:ext>
            </a:extLst>
          </p:cNvPr>
          <p:cNvSpPr>
            <a:spLocks noGrp="1"/>
          </p:cNvSpPr>
          <p:nvPr>
            <p:ph type="subTitle" idx="1"/>
          </p:nvPr>
        </p:nvSpPr>
        <p:spPr/>
        <p:txBody>
          <a:bodyPr/>
          <a:lstStyle/>
          <a:p>
            <a:r>
              <a:rPr lang="uk-UA" dirty="0"/>
              <a:t>1. Реклама в системі комунікацій</a:t>
            </a:r>
          </a:p>
        </p:txBody>
      </p:sp>
    </p:spTree>
    <p:extLst>
      <p:ext uri="{BB962C8B-B14F-4D97-AF65-F5344CB8AC3E}">
        <p14:creationId xmlns:p14="http://schemas.microsoft.com/office/powerpoint/2010/main" val="2409187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23FCF8-9418-4C84-824D-DD8B7697003D}"/>
              </a:ext>
            </a:extLst>
          </p:cNvPr>
          <p:cNvSpPr>
            <a:spLocks noGrp="1"/>
          </p:cNvSpPr>
          <p:nvPr>
            <p:ph type="title"/>
          </p:nvPr>
        </p:nvSpPr>
        <p:spPr/>
        <p:txBody>
          <a:bodyPr/>
          <a:lstStyle/>
          <a:p>
            <a:pPr algn="ctr"/>
            <a:r>
              <a:rPr lang="uk-UA" sz="3200" dirty="0"/>
              <a:t>Наявність ресурсів і вартість засобів просування</a:t>
            </a:r>
            <a:endParaRPr lang="uk-UA" dirty="0"/>
          </a:p>
        </p:txBody>
      </p:sp>
      <p:sp>
        <p:nvSpPr>
          <p:cNvPr id="3" name="Місце для вмісту 2">
            <a:extLst>
              <a:ext uri="{FF2B5EF4-FFF2-40B4-BE49-F238E27FC236}">
                <a16:creationId xmlns:a16="http://schemas.microsoft.com/office/drawing/2014/main" id="{5FEF167B-E56E-4231-AFAE-1F23E5F31172}"/>
              </a:ext>
            </a:extLst>
          </p:cNvPr>
          <p:cNvSpPr>
            <a:spLocks noGrp="1"/>
          </p:cNvSpPr>
          <p:nvPr>
            <p:ph sz="half" idx="1"/>
          </p:nvPr>
        </p:nvSpPr>
        <p:spPr/>
        <p:txBody>
          <a:bodyPr>
            <a:normAutofit fontScale="92500"/>
          </a:bodyPr>
          <a:lstStyle/>
          <a:p>
            <a:pPr algn="just"/>
            <a:r>
              <a:rPr lang="uk-UA" dirty="0"/>
              <a:t>На проведення рекламної кампанії в загальнонаціональному масштабі може знадобитися кілька мільйонів гривень. Якщо фірма не має у своєму розпорядженні необхідних для цього ресурсів, можна вибрати дешевші засоби, такі, як заходи зі стимулювання збуту або пропаганду.</a:t>
            </a:r>
          </a:p>
          <a:p>
            <a:endParaRPr lang="uk-UA" dirty="0"/>
          </a:p>
        </p:txBody>
      </p:sp>
      <p:sp>
        <p:nvSpPr>
          <p:cNvPr id="4" name="Місце для вмісту 3">
            <a:extLst>
              <a:ext uri="{FF2B5EF4-FFF2-40B4-BE49-F238E27FC236}">
                <a16:creationId xmlns:a16="http://schemas.microsoft.com/office/drawing/2014/main" id="{341F5226-368D-4D50-B0FB-8217D04ED56D}"/>
              </a:ext>
            </a:extLst>
          </p:cNvPr>
          <p:cNvSpPr>
            <a:spLocks noGrp="1"/>
          </p:cNvSpPr>
          <p:nvPr>
            <p:ph sz="half" idx="2"/>
          </p:nvPr>
        </p:nvSpPr>
        <p:spPr/>
        <p:txBody>
          <a:bodyPr>
            <a:normAutofit fontScale="92500"/>
          </a:bodyPr>
          <a:lstStyle/>
          <a:p>
            <a:endParaRPr lang="uk-UA"/>
          </a:p>
        </p:txBody>
      </p:sp>
    </p:spTree>
    <p:extLst>
      <p:ext uri="{BB962C8B-B14F-4D97-AF65-F5344CB8AC3E}">
        <p14:creationId xmlns:p14="http://schemas.microsoft.com/office/powerpoint/2010/main" val="3425483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E3101C-DE59-4E7B-86C1-F7E12D878C61}"/>
              </a:ext>
            </a:extLst>
          </p:cNvPr>
          <p:cNvSpPr>
            <a:spLocks noGrp="1"/>
          </p:cNvSpPr>
          <p:nvPr>
            <p:ph type="title"/>
          </p:nvPr>
        </p:nvSpPr>
        <p:spPr/>
        <p:txBody>
          <a:bodyPr/>
          <a:lstStyle/>
          <a:p>
            <a:pPr algn="ctr"/>
            <a:r>
              <a:rPr lang="uk-UA" dirty="0"/>
              <a:t>Обсяг ринку і його концентрація</a:t>
            </a:r>
          </a:p>
        </p:txBody>
      </p:sp>
      <p:sp>
        <p:nvSpPr>
          <p:cNvPr id="3" name="Місце для вмісту 2">
            <a:extLst>
              <a:ext uri="{FF2B5EF4-FFF2-40B4-BE49-F238E27FC236}">
                <a16:creationId xmlns:a16="http://schemas.microsoft.com/office/drawing/2014/main" id="{CAF33761-BB67-4E1D-87F7-55BF6B882DD8}"/>
              </a:ext>
            </a:extLst>
          </p:cNvPr>
          <p:cNvSpPr>
            <a:spLocks noGrp="1"/>
          </p:cNvSpPr>
          <p:nvPr>
            <p:ph sz="half" idx="1"/>
          </p:nvPr>
        </p:nvSpPr>
        <p:spPr/>
        <p:txBody>
          <a:bodyPr>
            <a:normAutofit fontScale="85000" lnSpcReduction="10000"/>
          </a:bodyPr>
          <a:lstStyle/>
          <a:p>
            <a:pPr algn="just"/>
            <a:r>
              <a:rPr lang="uk-UA" dirty="0"/>
              <a:t>Якщо ринок невеликий і відрізняється високим рівнем концентрації, є сенс скористатися особистими продажами, але для великих, географічно розсіяних ринків безпосередній продаж кінцевому споживачеві може виявитися економічно неефективним. У такому разі більш підходящим варіантом може стати реклама або прямий маркетинг</a:t>
            </a:r>
          </a:p>
        </p:txBody>
      </p:sp>
      <p:sp>
        <p:nvSpPr>
          <p:cNvPr id="4" name="Місце для вмісту 3">
            <a:extLst>
              <a:ext uri="{FF2B5EF4-FFF2-40B4-BE49-F238E27FC236}">
                <a16:creationId xmlns:a16="http://schemas.microsoft.com/office/drawing/2014/main" id="{703E8AE1-E4B1-4B05-885E-8F4252B8CB09}"/>
              </a:ext>
            </a:extLst>
          </p:cNvPr>
          <p:cNvSpPr>
            <a:spLocks noGrp="1"/>
          </p:cNvSpPr>
          <p:nvPr>
            <p:ph sz="half" idx="2"/>
          </p:nvPr>
        </p:nvSpPr>
        <p:spPr/>
        <p:txBody>
          <a:bodyPr>
            <a:normAutofit fontScale="85000" lnSpcReduction="10000"/>
          </a:bodyPr>
          <a:lstStyle/>
          <a:p>
            <a:endParaRPr lang="uk-UA"/>
          </a:p>
        </p:txBody>
      </p:sp>
    </p:spTree>
    <p:extLst>
      <p:ext uri="{BB962C8B-B14F-4D97-AF65-F5344CB8AC3E}">
        <p14:creationId xmlns:p14="http://schemas.microsoft.com/office/powerpoint/2010/main" val="3660103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F298EE-9FF3-43EC-9F28-4BA276341B67}"/>
              </a:ext>
            </a:extLst>
          </p:cNvPr>
          <p:cNvSpPr>
            <a:spLocks noGrp="1"/>
          </p:cNvSpPr>
          <p:nvPr>
            <p:ph type="title"/>
          </p:nvPr>
        </p:nvSpPr>
        <p:spPr/>
        <p:txBody>
          <a:bodyPr/>
          <a:lstStyle/>
          <a:p>
            <a:pPr algn="ctr"/>
            <a:r>
              <a:rPr lang="uk-UA" dirty="0"/>
              <a:t>Потреби в інформуванні покупця</a:t>
            </a:r>
          </a:p>
        </p:txBody>
      </p:sp>
      <p:sp>
        <p:nvSpPr>
          <p:cNvPr id="3" name="Місце для вмісту 2">
            <a:extLst>
              <a:ext uri="{FF2B5EF4-FFF2-40B4-BE49-F238E27FC236}">
                <a16:creationId xmlns:a16="http://schemas.microsoft.com/office/drawing/2014/main" id="{7B551E29-4F65-4942-BA13-2BF56B6B72A3}"/>
              </a:ext>
            </a:extLst>
          </p:cNvPr>
          <p:cNvSpPr>
            <a:spLocks noGrp="1"/>
          </p:cNvSpPr>
          <p:nvPr>
            <p:ph sz="half" idx="1"/>
          </p:nvPr>
        </p:nvSpPr>
        <p:spPr/>
        <p:txBody>
          <a:bodyPr>
            <a:normAutofit fontScale="92500" lnSpcReduction="20000"/>
          </a:bodyPr>
          <a:lstStyle/>
          <a:p>
            <a:pPr algn="just"/>
            <a:r>
              <a:rPr lang="uk-UA" dirty="0"/>
              <a:t>Під час купівлі технічно складного обладнання споживач, як правило, потребує кваліфікованої технічної поради та консультації. У цьому випадку кращим варіантом є особистий продаж. Якщо все, що потрібно для продажу, - це відповідний імідж торгової марки, більш відповідним варіантом може виявитися реклама.</a:t>
            </a:r>
          </a:p>
          <a:p>
            <a:endParaRPr lang="uk-UA" dirty="0"/>
          </a:p>
        </p:txBody>
      </p:sp>
      <p:sp>
        <p:nvSpPr>
          <p:cNvPr id="4" name="Місце для вмісту 3">
            <a:extLst>
              <a:ext uri="{FF2B5EF4-FFF2-40B4-BE49-F238E27FC236}">
                <a16:creationId xmlns:a16="http://schemas.microsoft.com/office/drawing/2014/main" id="{A491236C-7668-4A8B-A746-132E605EA546}"/>
              </a:ext>
            </a:extLst>
          </p:cNvPr>
          <p:cNvSpPr>
            <a:spLocks noGrp="1"/>
          </p:cNvSpPr>
          <p:nvPr>
            <p:ph sz="half" idx="2"/>
          </p:nvPr>
        </p:nvSpPr>
        <p:spPr/>
        <p:txBody>
          <a:bodyPr>
            <a:normAutofit fontScale="92500" lnSpcReduction="20000"/>
          </a:bodyPr>
          <a:lstStyle/>
          <a:p>
            <a:endParaRPr lang="uk-UA"/>
          </a:p>
        </p:txBody>
      </p:sp>
    </p:spTree>
    <p:extLst>
      <p:ext uri="{BB962C8B-B14F-4D97-AF65-F5344CB8AC3E}">
        <p14:creationId xmlns:p14="http://schemas.microsoft.com/office/powerpoint/2010/main" val="1464311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8D9A65-3ACC-4A0D-8662-41C9D4B98C5C}"/>
              </a:ext>
            </a:extLst>
          </p:cNvPr>
          <p:cNvSpPr>
            <a:spLocks noGrp="1"/>
          </p:cNvSpPr>
          <p:nvPr>
            <p:ph type="title"/>
          </p:nvPr>
        </p:nvSpPr>
        <p:spPr/>
        <p:txBody>
          <a:bodyPr/>
          <a:lstStyle/>
          <a:p>
            <a:pPr algn="ctr"/>
            <a:r>
              <a:rPr lang="ru-RU" dirty="0"/>
              <a:t>Характеристики товару</a:t>
            </a:r>
            <a:endParaRPr lang="uk-UA" dirty="0"/>
          </a:p>
        </p:txBody>
      </p:sp>
      <p:sp>
        <p:nvSpPr>
          <p:cNvPr id="3" name="Місце для вмісту 2">
            <a:extLst>
              <a:ext uri="{FF2B5EF4-FFF2-40B4-BE49-F238E27FC236}">
                <a16:creationId xmlns:a16="http://schemas.microsoft.com/office/drawing/2014/main" id="{30EC72A8-DBAF-413E-BE0B-92BECAC9EBFE}"/>
              </a:ext>
            </a:extLst>
          </p:cNvPr>
          <p:cNvSpPr>
            <a:spLocks noGrp="1"/>
          </p:cNvSpPr>
          <p:nvPr>
            <p:ph sz="half" idx="1"/>
          </p:nvPr>
        </p:nvSpPr>
        <p:spPr/>
        <p:txBody>
          <a:bodyPr>
            <a:normAutofit lnSpcReduction="10000"/>
          </a:bodyPr>
          <a:lstStyle/>
          <a:p>
            <a:pPr algn="just"/>
            <a:r>
              <a:rPr lang="uk-UA" dirty="0"/>
              <a:t>З огляду на перераховані вище доводи компанії, що випускають промислову продукцію, вважають за краще користуватися не рекламою, а особистим </a:t>
            </a:r>
            <a:r>
              <a:rPr lang="uk-UA" dirty="0" err="1"/>
              <a:t>продажем</a:t>
            </a:r>
            <a:r>
              <a:rPr lang="uk-UA" dirty="0"/>
              <a:t>, тоді як компанії, що випускають споживчі товари, набагато частіше чинять навпаки</a:t>
            </a:r>
            <a:r>
              <a:rPr lang="ru-RU" dirty="0"/>
              <a:t>.</a:t>
            </a:r>
          </a:p>
          <a:p>
            <a:endParaRPr lang="uk-UA" dirty="0"/>
          </a:p>
        </p:txBody>
      </p:sp>
      <p:sp>
        <p:nvSpPr>
          <p:cNvPr id="4" name="Місце для вмісту 3">
            <a:extLst>
              <a:ext uri="{FF2B5EF4-FFF2-40B4-BE49-F238E27FC236}">
                <a16:creationId xmlns:a16="http://schemas.microsoft.com/office/drawing/2014/main" id="{A3092C82-9B6C-4E13-88E3-03458F4D4146}"/>
              </a:ext>
            </a:extLst>
          </p:cNvPr>
          <p:cNvSpPr>
            <a:spLocks noGrp="1"/>
          </p:cNvSpPr>
          <p:nvPr>
            <p:ph sz="half" idx="2"/>
          </p:nvPr>
        </p:nvSpPr>
        <p:spPr/>
        <p:txBody>
          <a:bodyPr>
            <a:normAutofit lnSpcReduction="10000"/>
          </a:bodyPr>
          <a:lstStyle/>
          <a:p>
            <a:endParaRPr lang="uk-UA"/>
          </a:p>
        </p:txBody>
      </p:sp>
    </p:spTree>
    <p:extLst>
      <p:ext uri="{BB962C8B-B14F-4D97-AF65-F5344CB8AC3E}">
        <p14:creationId xmlns:p14="http://schemas.microsoft.com/office/powerpoint/2010/main" val="4158200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BE4F05-28A0-4DB8-8871-66C44030292C}"/>
              </a:ext>
            </a:extLst>
          </p:cNvPr>
          <p:cNvSpPr>
            <a:spLocks noGrp="1"/>
          </p:cNvSpPr>
          <p:nvPr>
            <p:ph type="title"/>
          </p:nvPr>
        </p:nvSpPr>
        <p:spPr/>
        <p:txBody>
          <a:bodyPr/>
          <a:lstStyle/>
          <a:p>
            <a:pPr algn="ctr"/>
            <a:r>
              <a:rPr lang="uk-UA" dirty="0"/>
              <a:t>Стратегія "проштовхування" (</a:t>
            </a:r>
            <a:r>
              <a:rPr lang="de-DE" dirty="0"/>
              <a:t>push </a:t>
            </a:r>
            <a:r>
              <a:rPr lang="de-DE" dirty="0" err="1"/>
              <a:t>strategy</a:t>
            </a:r>
            <a:r>
              <a:rPr lang="de-DE" dirty="0"/>
              <a:t>) </a:t>
            </a:r>
            <a:r>
              <a:rPr lang="uk-UA" dirty="0"/>
              <a:t>або стратегія "втягування" (</a:t>
            </a:r>
            <a:r>
              <a:rPr lang="de-DE" dirty="0"/>
              <a:t>pull </a:t>
            </a:r>
            <a:r>
              <a:rPr lang="de-DE" dirty="0" err="1"/>
              <a:t>strategy</a:t>
            </a:r>
            <a:r>
              <a:rPr lang="de-DE" dirty="0"/>
              <a:t>)</a:t>
            </a:r>
            <a:endParaRPr lang="uk-UA" dirty="0"/>
          </a:p>
        </p:txBody>
      </p:sp>
      <p:sp>
        <p:nvSpPr>
          <p:cNvPr id="3" name="Місце для вмісту 2">
            <a:extLst>
              <a:ext uri="{FF2B5EF4-FFF2-40B4-BE49-F238E27FC236}">
                <a16:creationId xmlns:a16="http://schemas.microsoft.com/office/drawing/2014/main" id="{826C7CBC-0558-4952-8D23-3796B6FB5030}"/>
              </a:ext>
            </a:extLst>
          </p:cNvPr>
          <p:cNvSpPr>
            <a:spLocks noGrp="1"/>
          </p:cNvSpPr>
          <p:nvPr>
            <p:ph sz="half" idx="1"/>
          </p:nvPr>
        </p:nvSpPr>
        <p:spPr/>
        <p:txBody>
          <a:bodyPr>
            <a:normAutofit fontScale="70000" lnSpcReduction="20000"/>
          </a:bodyPr>
          <a:lstStyle/>
          <a:p>
            <a:pPr algn="just"/>
            <a:r>
              <a:rPr lang="uk-UA" dirty="0"/>
              <a:t>За стратегії "проштовхування" маркетингова діяльність виробника (насамперед особистий продаж і стимулювання торгівлі) спрямована на посередників, стимулюючи їхню роботу з просування товару до кінцевого споживача. У разі використання стратегії "втягування" (залучення споживачів) маркетингова діяльність виробника (передусім реклама і заохочення покупців) орієнтована на кінцевих споживачів з метою створення стійкого попиту на товар. </a:t>
            </a:r>
          </a:p>
        </p:txBody>
      </p:sp>
      <p:sp>
        <p:nvSpPr>
          <p:cNvPr id="4" name="Місце для вмісту 3">
            <a:extLst>
              <a:ext uri="{FF2B5EF4-FFF2-40B4-BE49-F238E27FC236}">
                <a16:creationId xmlns:a16="http://schemas.microsoft.com/office/drawing/2014/main" id="{9F9298A1-4FCD-4271-B3C1-2723D95903D2}"/>
              </a:ext>
            </a:extLst>
          </p:cNvPr>
          <p:cNvSpPr>
            <a:spLocks noGrp="1"/>
          </p:cNvSpPr>
          <p:nvPr>
            <p:ph sz="half" idx="2"/>
          </p:nvPr>
        </p:nvSpPr>
        <p:spPr/>
        <p:txBody>
          <a:bodyPr>
            <a:normAutofit fontScale="70000" lnSpcReduction="20000"/>
          </a:bodyPr>
          <a:lstStyle/>
          <a:p>
            <a:pPr algn="just"/>
            <a:r>
              <a:rPr lang="uk-UA" dirty="0"/>
              <a:t>Якщо ця стратегія виявилася ефективною, споживачі запитуватимуть товар у роздрібних або оптових продавців, а ті, своєю чергою, - у виробника. Таким чином, у цьому випадку </a:t>
            </a:r>
            <a:r>
              <a:rPr lang="uk-UA" i="1" dirty="0">
                <a:solidFill>
                  <a:srgbClr val="FFFF00"/>
                </a:solidFill>
              </a:rPr>
              <a:t>споживчий попит "втягує" товар через канали комунікації</a:t>
            </a:r>
            <a:r>
              <a:rPr lang="uk-UA" dirty="0"/>
              <a:t>. Результуючий споживчий попит змушує посередників створювати запас відповідного товару.</a:t>
            </a:r>
          </a:p>
          <a:p>
            <a:endParaRPr lang="uk-UA" dirty="0"/>
          </a:p>
        </p:txBody>
      </p:sp>
    </p:spTree>
    <p:extLst>
      <p:ext uri="{BB962C8B-B14F-4D97-AF65-F5344CB8AC3E}">
        <p14:creationId xmlns:p14="http://schemas.microsoft.com/office/powerpoint/2010/main" val="467562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72EF24-A84F-4627-9227-3EA738D97958}"/>
              </a:ext>
            </a:extLst>
          </p:cNvPr>
          <p:cNvSpPr>
            <a:spLocks noGrp="1"/>
          </p:cNvSpPr>
          <p:nvPr>
            <p:ph type="title"/>
          </p:nvPr>
        </p:nvSpPr>
        <p:spPr/>
        <p:txBody>
          <a:bodyPr/>
          <a:lstStyle/>
          <a:p>
            <a:pPr algn="ctr"/>
            <a:r>
              <a:rPr lang="uk-UA" dirty="0"/>
              <a:t>Сучасні тенденції</a:t>
            </a:r>
          </a:p>
        </p:txBody>
      </p:sp>
      <p:sp>
        <p:nvSpPr>
          <p:cNvPr id="3" name="Місце для вмісту 2">
            <a:extLst>
              <a:ext uri="{FF2B5EF4-FFF2-40B4-BE49-F238E27FC236}">
                <a16:creationId xmlns:a16="http://schemas.microsoft.com/office/drawing/2014/main" id="{CD70360B-090F-4FAE-AEAD-CB66868EB675}"/>
              </a:ext>
            </a:extLst>
          </p:cNvPr>
          <p:cNvSpPr>
            <a:spLocks noGrp="1"/>
          </p:cNvSpPr>
          <p:nvPr>
            <p:ph sz="half" idx="1"/>
          </p:nvPr>
        </p:nvSpPr>
        <p:spPr/>
        <p:txBody>
          <a:bodyPr>
            <a:normAutofit fontScale="62500" lnSpcReduction="20000"/>
          </a:bodyPr>
          <a:lstStyle/>
          <a:p>
            <a:pPr algn="just"/>
            <a:r>
              <a:rPr lang="uk-UA" sz="2200" b="1" dirty="0">
                <a:solidFill>
                  <a:srgbClr val="FFFF00"/>
                </a:solidFill>
              </a:rPr>
              <a:t>Інтерактивність нових комунікаційних каналів</a:t>
            </a:r>
            <a:r>
              <a:rPr lang="uk-UA" sz="2200" dirty="0"/>
              <a:t>. Завдяки цьому споживачі зможуть не просто отримувати, а й відбирати, замовляти інформацію, а також надсилати відповідні повідомлення - інакше кажучи, спостерігається тенденція до використання реклами за запитом.</a:t>
            </a:r>
            <a:br>
              <a:rPr lang="uk-UA" sz="2200" dirty="0"/>
            </a:br>
            <a:endParaRPr lang="uk-UA" sz="2200" dirty="0"/>
          </a:p>
          <a:p>
            <a:pPr algn="just"/>
            <a:r>
              <a:rPr lang="uk-UA" sz="2200" dirty="0"/>
              <a:t>Забезпечення за допомогою нових технічних </a:t>
            </a:r>
            <a:r>
              <a:rPr lang="uk-UA" sz="2200" b="1" dirty="0">
                <a:solidFill>
                  <a:srgbClr val="FFFF00"/>
                </a:solidFill>
              </a:rPr>
              <a:t>засобів доступу до банків даних колосальної ємності </a:t>
            </a:r>
            <a:r>
              <a:rPr lang="uk-UA" sz="2200" dirty="0"/>
              <a:t>в найрізноманітніших галузях (про пропоновані товари, їхні характеристики, ціни тощо). Результат - дедалі більша інформованість потенційних покупців і як наслідок цього - дедалі більша фактографічність і конкретність майбутньої реклами, що стає радше помічником покупця, ніж засобом продажу.</a:t>
            </a:r>
          </a:p>
          <a:p>
            <a:endParaRPr lang="uk-UA" dirty="0"/>
          </a:p>
        </p:txBody>
      </p:sp>
      <p:sp>
        <p:nvSpPr>
          <p:cNvPr id="4" name="Місце для вмісту 3">
            <a:extLst>
              <a:ext uri="{FF2B5EF4-FFF2-40B4-BE49-F238E27FC236}">
                <a16:creationId xmlns:a16="http://schemas.microsoft.com/office/drawing/2014/main" id="{AA57667F-394E-4173-9551-1FE845ADCF9F}"/>
              </a:ext>
            </a:extLst>
          </p:cNvPr>
          <p:cNvSpPr>
            <a:spLocks noGrp="1"/>
          </p:cNvSpPr>
          <p:nvPr>
            <p:ph sz="half" idx="2"/>
          </p:nvPr>
        </p:nvSpPr>
        <p:spPr/>
        <p:txBody>
          <a:bodyPr>
            <a:normAutofit fontScale="62500" lnSpcReduction="20000"/>
          </a:bodyPr>
          <a:lstStyle/>
          <a:p>
            <a:pPr algn="just"/>
            <a:r>
              <a:rPr lang="uk-UA" b="1" dirty="0">
                <a:solidFill>
                  <a:srgbClr val="FFFF00"/>
                </a:solidFill>
              </a:rPr>
              <a:t>Вища селективність комунікації</a:t>
            </a:r>
            <a:r>
              <a:rPr lang="uk-UA" dirty="0"/>
              <a:t>. Об'єднання можливостей телефону, телевізора і комп'ютера дасть змогу спрямовувати індивідуалізовані повідомлення ретельно підібраній цільовій аудиторії. Таким чином, існує тенденція створення систем персоналізованої електронної пошти, яка забезпечить вищу ефективність рекламної та всієї маркетингової комунікації.</a:t>
            </a:r>
            <a:br>
              <a:rPr lang="uk-UA" dirty="0"/>
            </a:br>
            <a:endParaRPr lang="uk-UA" dirty="0"/>
          </a:p>
          <a:p>
            <a:endParaRPr lang="uk-UA" dirty="0"/>
          </a:p>
        </p:txBody>
      </p:sp>
    </p:spTree>
    <p:extLst>
      <p:ext uri="{BB962C8B-B14F-4D97-AF65-F5344CB8AC3E}">
        <p14:creationId xmlns:p14="http://schemas.microsoft.com/office/powerpoint/2010/main" val="2113367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D6222D-B389-4F5F-A5ED-749E7492D69C}"/>
              </a:ext>
            </a:extLst>
          </p:cNvPr>
          <p:cNvSpPr>
            <a:spLocks noGrp="1"/>
          </p:cNvSpPr>
          <p:nvPr>
            <p:ph type="title"/>
          </p:nvPr>
        </p:nvSpPr>
        <p:spPr/>
        <p:txBody>
          <a:bodyPr/>
          <a:lstStyle/>
          <a:p>
            <a:pPr algn="ctr"/>
            <a:r>
              <a:rPr lang="uk-UA" dirty="0"/>
              <a:t>Визначення реклами</a:t>
            </a:r>
          </a:p>
        </p:txBody>
      </p:sp>
      <p:sp>
        <p:nvSpPr>
          <p:cNvPr id="3" name="Місце для вмісту 2">
            <a:extLst>
              <a:ext uri="{FF2B5EF4-FFF2-40B4-BE49-F238E27FC236}">
                <a16:creationId xmlns:a16="http://schemas.microsoft.com/office/drawing/2014/main" id="{61B9D0C2-D10E-464D-83E7-C3302D4A09EE}"/>
              </a:ext>
            </a:extLst>
          </p:cNvPr>
          <p:cNvSpPr>
            <a:spLocks noGrp="1"/>
          </p:cNvSpPr>
          <p:nvPr>
            <p:ph sz="half" idx="1"/>
          </p:nvPr>
        </p:nvSpPr>
        <p:spPr/>
        <p:txBody>
          <a:bodyPr>
            <a:normAutofit fontScale="77500" lnSpcReduction="20000"/>
          </a:bodyPr>
          <a:lstStyle/>
          <a:p>
            <a:pPr algn="just"/>
            <a:r>
              <a:rPr lang="ru-RU" b="1" dirty="0">
                <a:solidFill>
                  <a:srgbClr val="FFFF00"/>
                </a:solidFill>
              </a:rPr>
              <a:t>Реклама</a:t>
            </a:r>
            <a:r>
              <a:rPr lang="ru-RU" dirty="0"/>
              <a:t> -  </a:t>
            </a:r>
            <a:r>
              <a:rPr lang="ru-RU" dirty="0" err="1"/>
              <a:t>комунікативна</a:t>
            </a:r>
            <a:r>
              <a:rPr lang="ru-RU" dirty="0"/>
              <a:t> </a:t>
            </a:r>
            <a:r>
              <a:rPr lang="ru-RU" dirty="0" err="1"/>
              <a:t>діяльність</a:t>
            </a:r>
            <a:r>
              <a:rPr lang="ru-RU" dirty="0"/>
              <a:t> </a:t>
            </a:r>
            <a:r>
              <a:rPr lang="ru-RU" dirty="0" err="1"/>
              <a:t>спонукального</a:t>
            </a:r>
            <a:r>
              <a:rPr lang="ru-RU" dirty="0"/>
              <a:t> характеру, яка </a:t>
            </a:r>
            <a:r>
              <a:rPr lang="ru-RU" dirty="0" err="1"/>
              <a:t>має</a:t>
            </a:r>
            <a:r>
              <a:rPr lang="ru-RU" dirty="0"/>
              <a:t> на </a:t>
            </a:r>
            <a:r>
              <a:rPr lang="ru-RU" dirty="0" err="1"/>
              <a:t>меті</a:t>
            </a:r>
            <a:r>
              <a:rPr lang="ru-RU" dirty="0"/>
              <a:t> </a:t>
            </a:r>
            <a:r>
              <a:rPr lang="ru-RU" dirty="0" err="1"/>
              <a:t>привернення</a:t>
            </a:r>
            <a:r>
              <a:rPr lang="ru-RU" dirty="0"/>
              <a:t> </a:t>
            </a:r>
            <a:r>
              <a:rPr lang="ru-RU" dirty="0" err="1"/>
              <a:t>уваги</a:t>
            </a:r>
            <a:r>
              <a:rPr lang="ru-RU" dirty="0"/>
              <a:t> до </a:t>
            </a:r>
            <a:r>
              <a:rPr lang="ru-RU" dirty="0" err="1"/>
              <a:t>об'єкта</a:t>
            </a:r>
            <a:r>
              <a:rPr lang="ru-RU" dirty="0"/>
              <a:t> </a:t>
            </a:r>
            <a:r>
              <a:rPr lang="ru-RU" dirty="0" err="1"/>
              <a:t>рекламування</a:t>
            </a:r>
            <a:r>
              <a:rPr lang="ru-RU" dirty="0"/>
              <a:t> для </a:t>
            </a:r>
            <a:r>
              <a:rPr lang="ru-RU" dirty="0" err="1"/>
              <a:t>взаємного</a:t>
            </a:r>
            <a:r>
              <a:rPr lang="ru-RU" dirty="0"/>
              <a:t> </a:t>
            </a:r>
            <a:r>
              <a:rPr lang="ru-RU" dirty="0" err="1"/>
              <a:t>обміну</a:t>
            </a:r>
            <a:endParaRPr lang="uk-UA" dirty="0"/>
          </a:p>
        </p:txBody>
      </p:sp>
      <p:sp>
        <p:nvSpPr>
          <p:cNvPr id="4" name="Місце для вмісту 3">
            <a:extLst>
              <a:ext uri="{FF2B5EF4-FFF2-40B4-BE49-F238E27FC236}">
                <a16:creationId xmlns:a16="http://schemas.microsoft.com/office/drawing/2014/main" id="{74A187C5-EC41-4A6F-8A8D-13B42D1AF1D8}"/>
              </a:ext>
            </a:extLst>
          </p:cNvPr>
          <p:cNvSpPr>
            <a:spLocks noGrp="1"/>
          </p:cNvSpPr>
          <p:nvPr>
            <p:ph sz="half" idx="2"/>
          </p:nvPr>
        </p:nvSpPr>
        <p:spPr/>
        <p:txBody>
          <a:bodyPr>
            <a:normAutofit fontScale="77500" lnSpcReduction="20000"/>
          </a:bodyPr>
          <a:lstStyle/>
          <a:p>
            <a:pPr algn="just"/>
            <a:r>
              <a:rPr lang="uk-UA" b="1" dirty="0">
                <a:solidFill>
                  <a:srgbClr val="FFFF00"/>
                </a:solidFill>
              </a:rPr>
              <a:t>Реклама</a:t>
            </a:r>
            <a:r>
              <a:rPr lang="uk-UA" dirty="0"/>
              <a:t> - інформація про особу, ідею та/або товар, розповсюджена за грошову чи іншу винагороду або з метою самореклами в будь-якій формі та в будь-який спосіб і призначена, щоб сформувати або підтримати у прямий (пряма реклама, </a:t>
            </a:r>
            <a:r>
              <a:rPr lang="uk-UA" dirty="0" err="1"/>
              <a:t>телепродаж</a:t>
            </a:r>
            <a:r>
              <a:rPr lang="uk-UA" dirty="0"/>
              <a:t>) або непрямий (спонсорство, розміщення товару (</a:t>
            </a:r>
            <a:r>
              <a:rPr lang="uk-UA" dirty="0" err="1"/>
              <a:t>продакт</a:t>
            </a:r>
            <a:r>
              <a:rPr lang="uk-UA" dirty="0"/>
              <a:t>-плейсмент) спосіб обізнаність споживачів реклами та їхній інтерес щодо таких особи, ідеї та/або товару (ЗУ Про рекламу)</a:t>
            </a:r>
          </a:p>
        </p:txBody>
      </p:sp>
    </p:spTree>
    <p:extLst>
      <p:ext uri="{BB962C8B-B14F-4D97-AF65-F5344CB8AC3E}">
        <p14:creationId xmlns:p14="http://schemas.microsoft.com/office/powerpoint/2010/main" val="1944346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6F986F-0EFB-4515-9874-D42BDB8491FC}"/>
              </a:ext>
            </a:extLst>
          </p:cNvPr>
          <p:cNvSpPr>
            <a:spLocks noGrp="1"/>
          </p:cNvSpPr>
          <p:nvPr>
            <p:ph type="title"/>
          </p:nvPr>
        </p:nvSpPr>
        <p:spPr/>
        <p:txBody>
          <a:bodyPr/>
          <a:lstStyle/>
          <a:p>
            <a:pPr algn="ctr"/>
            <a:r>
              <a:rPr lang="uk-UA" dirty="0"/>
              <a:t>Структура реклами</a:t>
            </a:r>
          </a:p>
        </p:txBody>
      </p:sp>
      <p:sp>
        <p:nvSpPr>
          <p:cNvPr id="3" name="Місце для вмісту 2">
            <a:extLst>
              <a:ext uri="{FF2B5EF4-FFF2-40B4-BE49-F238E27FC236}">
                <a16:creationId xmlns:a16="http://schemas.microsoft.com/office/drawing/2014/main" id="{93EBF1A4-84B6-4724-B6D2-09D3C988E166}"/>
              </a:ext>
            </a:extLst>
          </p:cNvPr>
          <p:cNvSpPr>
            <a:spLocks noGrp="1"/>
          </p:cNvSpPr>
          <p:nvPr>
            <p:ph sz="half" idx="1"/>
          </p:nvPr>
        </p:nvSpPr>
        <p:spPr/>
        <p:txBody>
          <a:bodyPr>
            <a:normAutofit fontScale="85000" lnSpcReduction="20000"/>
          </a:bodyPr>
          <a:lstStyle/>
          <a:p>
            <a:pPr algn="just"/>
            <a:r>
              <a:rPr lang="uk-UA" dirty="0"/>
              <a:t>Реклама, як і будь-яка комунікація, передбачає обмін сигналами між передавачем (комунікатором) і приймачем (цільовою аудиторією) із застосуванням системи кодування-декодування для запису та інтерпретації сигналів.</a:t>
            </a:r>
          </a:p>
          <a:p>
            <a:endParaRPr lang="uk-UA" dirty="0"/>
          </a:p>
        </p:txBody>
      </p:sp>
      <p:sp>
        <p:nvSpPr>
          <p:cNvPr id="4" name="Місце для вмісту 3">
            <a:extLst>
              <a:ext uri="{FF2B5EF4-FFF2-40B4-BE49-F238E27FC236}">
                <a16:creationId xmlns:a16="http://schemas.microsoft.com/office/drawing/2014/main" id="{0DA7A4F8-8F70-4A66-8852-2B4C85824F97}"/>
              </a:ext>
            </a:extLst>
          </p:cNvPr>
          <p:cNvSpPr>
            <a:spLocks noGrp="1"/>
          </p:cNvSpPr>
          <p:nvPr>
            <p:ph sz="half" idx="2"/>
          </p:nvPr>
        </p:nvSpPr>
        <p:spPr/>
        <p:txBody>
          <a:bodyPr>
            <a:normAutofit fontScale="85000" lnSpcReduction="20000"/>
          </a:bodyPr>
          <a:lstStyle/>
          <a:p>
            <a:r>
              <a:rPr lang="uk-UA" dirty="0"/>
              <a:t>Процес передавання інформації містить дев'ять елементів</a:t>
            </a:r>
          </a:p>
          <a:p>
            <a:pPr marL="457200" indent="-457200">
              <a:spcBef>
                <a:spcPts val="0"/>
              </a:spcBef>
              <a:buFont typeface="+mj-lt"/>
              <a:buAutoNum type="arabicPeriod"/>
            </a:pPr>
            <a:r>
              <a:rPr lang="uk-UA" dirty="0"/>
              <a:t>Відправник.</a:t>
            </a:r>
          </a:p>
          <a:p>
            <a:pPr marL="457200" indent="-457200">
              <a:spcBef>
                <a:spcPts val="0"/>
              </a:spcBef>
              <a:buFont typeface="+mj-lt"/>
              <a:buAutoNum type="arabicPeriod"/>
            </a:pPr>
            <a:r>
              <a:rPr lang="uk-UA" dirty="0"/>
              <a:t>Кодування. </a:t>
            </a:r>
          </a:p>
          <a:p>
            <a:pPr marL="457200" indent="-457200">
              <a:spcBef>
                <a:spcPts val="0"/>
              </a:spcBef>
              <a:buFont typeface="+mj-lt"/>
              <a:buAutoNum type="arabicPeriod"/>
            </a:pPr>
            <a:r>
              <a:rPr lang="uk-UA" dirty="0"/>
              <a:t>Повідомлення. </a:t>
            </a:r>
          </a:p>
          <a:p>
            <a:pPr marL="457200" indent="-457200">
              <a:spcBef>
                <a:spcPts val="0"/>
              </a:spcBef>
              <a:buFont typeface="+mj-lt"/>
              <a:buAutoNum type="arabicPeriod"/>
            </a:pPr>
            <a:r>
              <a:rPr lang="uk-UA" dirty="0"/>
              <a:t>Засоби реклами</a:t>
            </a:r>
          </a:p>
          <a:p>
            <a:pPr marL="457200" indent="-457200">
              <a:spcBef>
                <a:spcPts val="0"/>
              </a:spcBef>
              <a:buFont typeface="+mj-lt"/>
              <a:buAutoNum type="arabicPeriod"/>
            </a:pPr>
            <a:r>
              <a:rPr lang="uk-UA" dirty="0"/>
              <a:t>Розшифровка. </a:t>
            </a:r>
          </a:p>
          <a:p>
            <a:pPr marL="457200" indent="-457200">
              <a:spcBef>
                <a:spcPts val="0"/>
              </a:spcBef>
              <a:buFont typeface="+mj-lt"/>
              <a:buAutoNum type="arabicPeriod"/>
            </a:pPr>
            <a:r>
              <a:rPr lang="uk-UA" dirty="0"/>
              <a:t>Одержувач. </a:t>
            </a:r>
          </a:p>
          <a:p>
            <a:pPr marL="457200" indent="-457200">
              <a:spcBef>
                <a:spcPts val="0"/>
              </a:spcBef>
              <a:buFont typeface="+mj-lt"/>
              <a:buAutoNum type="arabicPeriod"/>
            </a:pPr>
            <a:r>
              <a:rPr lang="uk-UA" dirty="0"/>
              <a:t>Реакція. </a:t>
            </a:r>
          </a:p>
          <a:p>
            <a:pPr marL="457200" indent="-457200">
              <a:spcBef>
                <a:spcPts val="0"/>
              </a:spcBef>
              <a:buFont typeface="+mj-lt"/>
              <a:buAutoNum type="arabicPeriod"/>
            </a:pPr>
            <a:r>
              <a:rPr lang="ru-RU" dirty="0" err="1"/>
              <a:t>Зворотний</a:t>
            </a:r>
            <a:r>
              <a:rPr lang="ru-RU" dirty="0"/>
              <a:t> </a:t>
            </a:r>
            <a:r>
              <a:rPr lang="ru-RU" dirty="0" err="1"/>
              <a:t>зв'язок</a:t>
            </a:r>
            <a:endParaRPr lang="ru-RU" dirty="0"/>
          </a:p>
          <a:p>
            <a:pPr marL="457200" indent="-457200">
              <a:spcBef>
                <a:spcPts val="0"/>
              </a:spcBef>
              <a:buFont typeface="+mj-lt"/>
              <a:buAutoNum type="arabicPeriod"/>
            </a:pPr>
            <a:r>
              <a:rPr lang="ru-RU" dirty="0" err="1"/>
              <a:t>Перешкоди</a:t>
            </a:r>
            <a:endParaRPr lang="uk-UA" dirty="0"/>
          </a:p>
        </p:txBody>
      </p:sp>
    </p:spTree>
    <p:extLst>
      <p:ext uri="{BB962C8B-B14F-4D97-AF65-F5344CB8AC3E}">
        <p14:creationId xmlns:p14="http://schemas.microsoft.com/office/powerpoint/2010/main" val="1621970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E639F0-81DE-4CFF-97DB-AC939B15CB6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B951F6F-6221-42C9-9250-990511CAAE40}"/>
              </a:ext>
            </a:extLst>
          </p:cNvPr>
          <p:cNvSpPr>
            <a:spLocks noGrp="1"/>
          </p:cNvSpPr>
          <p:nvPr>
            <p:ph sz="half" idx="1"/>
          </p:nvPr>
        </p:nvSpPr>
        <p:spPr/>
        <p:txBody>
          <a:bodyPr>
            <a:normAutofit fontScale="55000" lnSpcReduction="20000"/>
          </a:bodyPr>
          <a:lstStyle/>
          <a:p>
            <a:pPr algn="just">
              <a:spcBef>
                <a:spcPts val="0"/>
              </a:spcBef>
            </a:pPr>
            <a:r>
              <a:rPr lang="uk-UA" sz="2500" b="1" dirty="0">
                <a:solidFill>
                  <a:srgbClr val="FFFF00"/>
                </a:solidFill>
              </a:rPr>
              <a:t>Відправник.</a:t>
            </a:r>
            <a:r>
              <a:rPr lang="uk-UA" sz="2500" dirty="0"/>
              <a:t> Сторона, яка надсилає повідомлення іншій стороні.</a:t>
            </a:r>
          </a:p>
          <a:p>
            <a:pPr algn="just">
              <a:spcBef>
                <a:spcPts val="0"/>
              </a:spcBef>
            </a:pPr>
            <a:r>
              <a:rPr lang="uk-UA" sz="2500" b="1" dirty="0">
                <a:solidFill>
                  <a:srgbClr val="FFFF00"/>
                </a:solidFill>
              </a:rPr>
              <a:t>Кодування. </a:t>
            </a:r>
            <a:r>
              <a:rPr lang="uk-UA" sz="2500" dirty="0"/>
              <a:t>Процес подання рекламного повідомлення або ідеї в наочній формі.</a:t>
            </a:r>
          </a:p>
          <a:p>
            <a:pPr algn="just">
              <a:spcBef>
                <a:spcPts val="0"/>
              </a:spcBef>
            </a:pPr>
            <a:r>
              <a:rPr lang="uk-UA" sz="2500" b="1" dirty="0">
                <a:solidFill>
                  <a:srgbClr val="FFFF00"/>
                </a:solidFill>
              </a:rPr>
              <a:t>Повідомлення.</a:t>
            </a:r>
            <a:r>
              <a:rPr lang="uk-UA" sz="2500" dirty="0"/>
              <a:t> Сукупність слів, зображень або символів, що передаються відправником.</a:t>
            </a:r>
          </a:p>
          <a:p>
            <a:pPr algn="just">
              <a:spcBef>
                <a:spcPts val="0"/>
              </a:spcBef>
            </a:pPr>
            <a:r>
              <a:rPr lang="uk-UA" sz="2500" b="1" dirty="0">
                <a:solidFill>
                  <a:srgbClr val="FFFF00"/>
                </a:solidFill>
              </a:rPr>
              <a:t>Засоби реклами</a:t>
            </a:r>
            <a:r>
              <a:rPr lang="uk-UA" sz="2500" dirty="0">
                <a:solidFill>
                  <a:srgbClr val="FFFF00"/>
                </a:solidFill>
              </a:rPr>
              <a:t>. </a:t>
            </a:r>
            <a:r>
              <a:rPr lang="uk-UA" sz="2500" dirty="0"/>
              <a:t>Комунікаційні канали, якими повідомлення передається від відправника до одержувача</a:t>
            </a:r>
          </a:p>
          <a:p>
            <a:pPr algn="just">
              <a:spcBef>
                <a:spcPts val="0"/>
              </a:spcBef>
            </a:pPr>
            <a:r>
              <a:rPr lang="uk-UA" sz="2500" b="1" dirty="0">
                <a:solidFill>
                  <a:srgbClr val="FFFF00"/>
                </a:solidFill>
              </a:rPr>
              <a:t>Розшифровка. </a:t>
            </a:r>
            <a:r>
              <a:rPr lang="uk-UA" sz="2500" dirty="0"/>
              <a:t>Процес, під час якого одержувач надає певного значення символам, закодованим відправником, тобто споживач читає рекламу й інтерпретує текст та ілюстрації, які містяться в ній.</a:t>
            </a:r>
            <a:br>
              <a:rPr lang="uk-UA" sz="2500" dirty="0"/>
            </a:br>
            <a:endParaRPr lang="uk-UA" sz="2500" dirty="0"/>
          </a:p>
          <a:p>
            <a:pPr>
              <a:spcBef>
                <a:spcPts val="0"/>
              </a:spcBef>
            </a:pPr>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93146F08-3F05-493C-AEB8-079156FB40C4}"/>
              </a:ext>
            </a:extLst>
          </p:cNvPr>
          <p:cNvSpPr>
            <a:spLocks noGrp="1"/>
          </p:cNvSpPr>
          <p:nvPr>
            <p:ph sz="half" idx="2"/>
          </p:nvPr>
        </p:nvSpPr>
        <p:spPr/>
        <p:txBody>
          <a:bodyPr>
            <a:normAutofit fontScale="55000" lnSpcReduction="20000"/>
          </a:bodyPr>
          <a:lstStyle/>
          <a:p>
            <a:pPr algn="just">
              <a:spcBef>
                <a:spcPts val="0"/>
              </a:spcBef>
            </a:pPr>
            <a:r>
              <a:rPr lang="uk-UA" sz="2900" b="1" dirty="0">
                <a:solidFill>
                  <a:srgbClr val="FFFF00"/>
                </a:solidFill>
              </a:rPr>
              <a:t>Одержувач</a:t>
            </a:r>
            <a:r>
              <a:rPr lang="uk-UA" sz="2900" dirty="0"/>
              <a:t>. Сторона, що приймає повідомлення, відправлене іншою стороною, тобто споживач, який читає рекламу.</a:t>
            </a:r>
          </a:p>
          <a:p>
            <a:pPr algn="just">
              <a:spcBef>
                <a:spcPts val="0"/>
              </a:spcBef>
            </a:pPr>
            <a:r>
              <a:rPr lang="uk-UA" sz="2900" b="1" dirty="0">
                <a:solidFill>
                  <a:srgbClr val="FFFF00"/>
                </a:solidFill>
              </a:rPr>
              <a:t>Реакція</a:t>
            </a:r>
            <a:r>
              <a:rPr lang="uk-UA" sz="2900" dirty="0"/>
              <a:t>. Дії одержувача після ознайомлення з пропонованим повідомленням.</a:t>
            </a:r>
          </a:p>
          <a:p>
            <a:pPr algn="just">
              <a:spcBef>
                <a:spcPts val="0"/>
              </a:spcBef>
            </a:pPr>
            <a:r>
              <a:rPr lang="ru-RU" sz="2900" b="1" dirty="0" err="1">
                <a:solidFill>
                  <a:srgbClr val="FFFF00"/>
                </a:solidFill>
              </a:rPr>
              <a:t>Зворотний</a:t>
            </a:r>
            <a:r>
              <a:rPr lang="ru-RU" sz="2900" b="1" dirty="0">
                <a:solidFill>
                  <a:srgbClr val="FFFF00"/>
                </a:solidFill>
              </a:rPr>
              <a:t> </a:t>
            </a:r>
            <a:r>
              <a:rPr lang="ru-RU" sz="2900" b="1" dirty="0" err="1">
                <a:solidFill>
                  <a:srgbClr val="FFFF00"/>
                </a:solidFill>
              </a:rPr>
              <a:t>зв'язок</a:t>
            </a:r>
            <a:r>
              <a:rPr lang="ru-RU" sz="2900" dirty="0"/>
              <a:t>. </a:t>
            </a:r>
            <a:r>
              <a:rPr lang="ru-RU" sz="2900" dirty="0" err="1"/>
              <a:t>Частина</a:t>
            </a:r>
            <a:r>
              <a:rPr lang="ru-RU" sz="2900" dirty="0"/>
              <a:t> </a:t>
            </a:r>
            <a:r>
              <a:rPr lang="ru-RU" sz="2900" dirty="0" err="1"/>
              <a:t>відповідної</a:t>
            </a:r>
            <a:r>
              <a:rPr lang="ru-RU" sz="2900" dirty="0"/>
              <a:t> </a:t>
            </a:r>
            <a:r>
              <a:rPr lang="ru-RU" sz="2900" dirty="0" err="1"/>
              <a:t>реакції</a:t>
            </a:r>
            <a:r>
              <a:rPr lang="ru-RU" sz="2900" dirty="0"/>
              <a:t>, яку </a:t>
            </a:r>
            <a:r>
              <a:rPr lang="ru-RU" sz="2900" dirty="0" err="1"/>
              <a:t>одержувач</a:t>
            </a:r>
            <a:r>
              <a:rPr lang="ru-RU" sz="2900" dirty="0"/>
              <a:t> доводить до </a:t>
            </a:r>
            <a:r>
              <a:rPr lang="ru-RU" sz="2900" dirty="0" err="1"/>
              <a:t>відома</a:t>
            </a:r>
            <a:r>
              <a:rPr lang="ru-RU" sz="2900" dirty="0"/>
              <a:t> </a:t>
            </a:r>
            <a:r>
              <a:rPr lang="ru-RU" sz="2900" dirty="0" err="1"/>
              <a:t>відправника</a:t>
            </a:r>
            <a:r>
              <a:rPr lang="ru-RU" sz="2900" dirty="0"/>
              <a:t>.</a:t>
            </a:r>
          </a:p>
          <a:p>
            <a:pPr algn="just">
              <a:spcBef>
                <a:spcPts val="0"/>
              </a:spcBef>
            </a:pPr>
            <a:r>
              <a:rPr lang="ru-RU" sz="2900" b="1" dirty="0" err="1">
                <a:solidFill>
                  <a:srgbClr val="FFFF00"/>
                </a:solidFill>
              </a:rPr>
              <a:t>Перешкоди</a:t>
            </a:r>
            <a:r>
              <a:rPr lang="ru-RU" sz="2900" dirty="0"/>
              <a:t>. </a:t>
            </a:r>
            <a:r>
              <a:rPr lang="ru-RU" sz="2900" dirty="0" err="1"/>
              <a:t>Незаплановані</a:t>
            </a:r>
            <a:r>
              <a:rPr lang="ru-RU" sz="2900" dirty="0"/>
              <a:t> </a:t>
            </a:r>
            <a:r>
              <a:rPr lang="ru-RU" sz="2900" dirty="0" err="1"/>
              <a:t>спотворення</a:t>
            </a:r>
            <a:r>
              <a:rPr lang="ru-RU" sz="2900" dirty="0"/>
              <a:t> </a:t>
            </a:r>
            <a:r>
              <a:rPr lang="ru-RU" sz="2900" dirty="0" err="1"/>
              <a:t>інформації</a:t>
            </a:r>
            <a:r>
              <a:rPr lang="ru-RU" sz="2900" dirty="0"/>
              <a:t> в </a:t>
            </a:r>
            <a:r>
              <a:rPr lang="ru-RU" sz="2900" dirty="0" err="1"/>
              <a:t>процесі</a:t>
            </a:r>
            <a:r>
              <a:rPr lang="ru-RU" sz="2900" dirty="0"/>
              <a:t> </a:t>
            </a:r>
            <a:r>
              <a:rPr lang="ru-RU" sz="2900" dirty="0" err="1"/>
              <a:t>передання</a:t>
            </a:r>
            <a:r>
              <a:rPr lang="ru-RU" sz="2900" dirty="0"/>
              <a:t> </a:t>
            </a:r>
            <a:r>
              <a:rPr lang="ru-RU" sz="2900" dirty="0" err="1"/>
              <a:t>інформації</a:t>
            </a:r>
            <a:r>
              <a:rPr lang="ru-RU" sz="2900" dirty="0"/>
              <a:t>, </a:t>
            </a:r>
            <a:r>
              <a:rPr lang="ru-RU" sz="2900" dirty="0" err="1"/>
              <a:t>що</a:t>
            </a:r>
            <a:r>
              <a:rPr lang="ru-RU" sz="2900" dirty="0"/>
              <a:t> </a:t>
            </a:r>
            <a:r>
              <a:rPr lang="ru-RU" sz="2900" dirty="0" err="1"/>
              <a:t>призводять</a:t>
            </a:r>
            <a:r>
              <a:rPr lang="ru-RU" sz="2900" dirty="0"/>
              <a:t> до того, </a:t>
            </a:r>
            <a:r>
              <a:rPr lang="ru-RU" sz="2900" dirty="0" err="1"/>
              <a:t>що</a:t>
            </a:r>
            <a:r>
              <a:rPr lang="ru-RU" sz="2900" dirty="0"/>
              <a:t> адресат </a:t>
            </a:r>
            <a:r>
              <a:rPr lang="ru-RU" sz="2900" dirty="0" err="1"/>
              <a:t>отримує</a:t>
            </a:r>
            <a:r>
              <a:rPr lang="ru-RU" sz="2900" dirty="0"/>
              <a:t> не те </a:t>
            </a:r>
            <a:r>
              <a:rPr lang="ru-RU" sz="2900" dirty="0" err="1"/>
              <a:t>повідомлення</a:t>
            </a:r>
            <a:r>
              <a:rPr lang="ru-RU" sz="2900" dirty="0"/>
              <a:t>, яке передав </a:t>
            </a:r>
            <a:r>
              <a:rPr lang="ru-RU" sz="2900" dirty="0" err="1"/>
              <a:t>відправник</a:t>
            </a:r>
            <a:r>
              <a:rPr lang="ru-RU" sz="2900" dirty="0"/>
              <a:t>.</a:t>
            </a:r>
          </a:p>
          <a:p>
            <a:endParaRPr lang="uk-UA" dirty="0"/>
          </a:p>
        </p:txBody>
      </p:sp>
    </p:spTree>
    <p:extLst>
      <p:ext uri="{BB962C8B-B14F-4D97-AF65-F5344CB8AC3E}">
        <p14:creationId xmlns:p14="http://schemas.microsoft.com/office/powerpoint/2010/main" val="714265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A23A31-9644-46E4-82BD-7A661EAA18DC}"/>
              </a:ext>
            </a:extLst>
          </p:cNvPr>
          <p:cNvSpPr>
            <a:spLocks noGrp="1"/>
          </p:cNvSpPr>
          <p:nvPr>
            <p:ph type="title"/>
          </p:nvPr>
        </p:nvSpPr>
        <p:spPr/>
        <p:txBody>
          <a:bodyPr>
            <a:normAutofit/>
          </a:bodyPr>
          <a:lstStyle/>
          <a:p>
            <a:pPr algn="ctr"/>
            <a:r>
              <a:rPr lang="uk-UA" sz="3200" dirty="0"/>
              <a:t>чинники ефективного передавання інформації</a:t>
            </a:r>
          </a:p>
        </p:txBody>
      </p:sp>
      <p:sp>
        <p:nvSpPr>
          <p:cNvPr id="3" name="Місце для вмісту 2">
            <a:extLst>
              <a:ext uri="{FF2B5EF4-FFF2-40B4-BE49-F238E27FC236}">
                <a16:creationId xmlns:a16="http://schemas.microsoft.com/office/drawing/2014/main" id="{D7E8CBE6-1359-4553-975B-7D1A4C3B8190}"/>
              </a:ext>
            </a:extLst>
          </p:cNvPr>
          <p:cNvSpPr>
            <a:spLocks noGrp="1"/>
          </p:cNvSpPr>
          <p:nvPr>
            <p:ph sz="half" idx="1"/>
          </p:nvPr>
        </p:nvSpPr>
        <p:spPr/>
        <p:txBody>
          <a:bodyPr>
            <a:normAutofit fontScale="70000" lnSpcReduction="20000"/>
          </a:bodyPr>
          <a:lstStyle/>
          <a:p>
            <a:pPr algn="just"/>
            <a:r>
              <a:rPr lang="uk-UA" dirty="0"/>
              <a:t>відправники мають точно знати, яку аудиторію вони хочуть зацікавити і яку реакцію розраховують отримати;</a:t>
            </a:r>
          </a:p>
          <a:p>
            <a:pPr algn="just"/>
            <a:r>
              <a:rPr lang="uk-UA" dirty="0"/>
              <a:t>повідомлення має бути закодоване у спосіб, доступний для розшифрування цільовою аудиторією;</a:t>
            </a:r>
          </a:p>
          <a:p>
            <a:pPr algn="just"/>
            <a:r>
              <a:rPr lang="uk-UA" dirty="0"/>
              <a:t> відправники повинні передавати повідомлення за допомогою засобів реклами, які здатні досягти цільової аудиторії, а також забезпечити ефективні канали зворотного зв'язку, що дають змогу оцінити відповідну реакцію аудиторії на свої повідомлення.</a:t>
            </a:r>
          </a:p>
          <a:p>
            <a:endParaRPr lang="uk-UA" dirty="0"/>
          </a:p>
        </p:txBody>
      </p:sp>
      <p:sp>
        <p:nvSpPr>
          <p:cNvPr id="4" name="Місце для вмісту 3">
            <a:extLst>
              <a:ext uri="{FF2B5EF4-FFF2-40B4-BE49-F238E27FC236}">
                <a16:creationId xmlns:a16="http://schemas.microsoft.com/office/drawing/2014/main" id="{3FCA304A-B7EE-4845-AADB-21F96C9A26D0}"/>
              </a:ext>
            </a:extLst>
          </p:cNvPr>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977754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60C1F7EC-90D9-4375-BB93-799B4C18AAFE}"/>
              </a:ext>
            </a:extLst>
          </p:cNvPr>
          <p:cNvSpPr>
            <a:spLocks noGrp="1"/>
          </p:cNvSpPr>
          <p:nvPr>
            <p:ph type="title"/>
          </p:nvPr>
        </p:nvSpPr>
        <p:spPr/>
        <p:txBody>
          <a:bodyPr/>
          <a:lstStyle/>
          <a:p>
            <a:pPr algn="ctr"/>
            <a:r>
              <a:rPr lang="uk-UA" dirty="0"/>
              <a:t>1. Реклама в системі комунікацій</a:t>
            </a:r>
            <a:br>
              <a:rPr lang="uk-UA" dirty="0"/>
            </a:br>
            <a:endParaRPr lang="uk-UA" dirty="0"/>
          </a:p>
        </p:txBody>
      </p:sp>
      <p:sp>
        <p:nvSpPr>
          <p:cNvPr id="5" name="Місце для вмісту 4">
            <a:extLst>
              <a:ext uri="{FF2B5EF4-FFF2-40B4-BE49-F238E27FC236}">
                <a16:creationId xmlns:a16="http://schemas.microsoft.com/office/drawing/2014/main" id="{A16199F4-72D1-4E42-A457-CE7DCE0641DB}"/>
              </a:ext>
            </a:extLst>
          </p:cNvPr>
          <p:cNvSpPr>
            <a:spLocks noGrp="1"/>
          </p:cNvSpPr>
          <p:nvPr>
            <p:ph sz="half" idx="1"/>
          </p:nvPr>
        </p:nvSpPr>
        <p:spPr/>
        <p:txBody>
          <a:bodyPr>
            <a:normAutofit fontScale="70000" lnSpcReduction="20000"/>
          </a:bodyPr>
          <a:lstStyle/>
          <a:p>
            <a:pPr algn="just"/>
            <a:r>
              <a:rPr lang="uk-UA" dirty="0"/>
              <a:t>Різке ускладнення збуту і загострення конкуренції призвели до того, що маркетинг став чинником конкурентної боротьби, причому не менш важливим, ніж досягнення переваги на ринку шляхом упровадження технічних нововведень або зниження собівартості продукції. </a:t>
            </a:r>
          </a:p>
          <a:p>
            <a:pPr algn="just"/>
            <a:r>
              <a:rPr lang="uk-UA" dirty="0"/>
              <a:t>Реклама виявилася практично єдиним </a:t>
            </a:r>
            <a:r>
              <a:rPr lang="uk-UA" i="1" dirty="0">
                <a:solidFill>
                  <a:srgbClr val="FFFF00"/>
                </a:solidFill>
              </a:rPr>
              <a:t>інструментом впливу на ринок</a:t>
            </a:r>
            <a:r>
              <a:rPr lang="uk-UA" dirty="0"/>
              <a:t>. Реклама представляє товари, їхнє найменування, упаковку, ціну, її називають "життєвим соком", кров'ю організації.</a:t>
            </a:r>
          </a:p>
        </p:txBody>
      </p:sp>
      <p:sp>
        <p:nvSpPr>
          <p:cNvPr id="6" name="Місце для вмісту 5">
            <a:extLst>
              <a:ext uri="{FF2B5EF4-FFF2-40B4-BE49-F238E27FC236}">
                <a16:creationId xmlns:a16="http://schemas.microsoft.com/office/drawing/2014/main" id="{DA65C546-9AE1-41BC-9714-17DE18E5BA2F}"/>
              </a:ext>
            </a:extLst>
          </p:cNvPr>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2382637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C47804-4DAA-4346-B6E2-D9157FE4F9FD}"/>
              </a:ext>
            </a:extLst>
          </p:cNvPr>
          <p:cNvSpPr>
            <a:spLocks noGrp="1"/>
          </p:cNvSpPr>
          <p:nvPr>
            <p:ph type="title"/>
          </p:nvPr>
        </p:nvSpPr>
        <p:spPr/>
        <p:txBody>
          <a:bodyPr>
            <a:normAutofit/>
          </a:bodyPr>
          <a:lstStyle/>
          <a:p>
            <a:pPr algn="ctr"/>
            <a:r>
              <a:rPr lang="uk-UA" sz="3200" dirty="0"/>
              <a:t>Інструменти передачі рекламних повідомлень</a:t>
            </a:r>
          </a:p>
        </p:txBody>
      </p:sp>
      <p:sp>
        <p:nvSpPr>
          <p:cNvPr id="3" name="Місце для вмісту 2">
            <a:extLst>
              <a:ext uri="{FF2B5EF4-FFF2-40B4-BE49-F238E27FC236}">
                <a16:creationId xmlns:a16="http://schemas.microsoft.com/office/drawing/2014/main" id="{C0A082B5-EBA4-4960-9DA1-E85B6A677E17}"/>
              </a:ext>
            </a:extLst>
          </p:cNvPr>
          <p:cNvSpPr>
            <a:spLocks noGrp="1"/>
          </p:cNvSpPr>
          <p:nvPr>
            <p:ph sz="half" idx="1"/>
          </p:nvPr>
        </p:nvSpPr>
        <p:spPr/>
        <p:txBody>
          <a:bodyPr>
            <a:normAutofit fontScale="70000" lnSpcReduction="20000"/>
          </a:bodyPr>
          <a:lstStyle/>
          <a:p>
            <a:pPr algn="just">
              <a:spcBef>
                <a:spcPts val="0"/>
              </a:spcBef>
            </a:pPr>
            <a:r>
              <a:rPr lang="uk-UA" b="1" dirty="0">
                <a:solidFill>
                  <a:srgbClr val="FFFF00"/>
                </a:solidFill>
              </a:rPr>
              <a:t>закуплений час або місце в інформаційному засобі </a:t>
            </a:r>
            <a:r>
              <a:rPr lang="uk-UA" dirty="0"/>
              <a:t>для звернення до тієї групи людей, з якою потрібно буде встановити контакт. Тут потрібно проявити максимум уваги, щоб обрані час і місце повністю відповідали рекламним цілям, і використати для цього мінімум грошових коштів і людських ресурсів.</a:t>
            </a:r>
          </a:p>
          <a:p>
            <a:pPr algn="just">
              <a:spcBef>
                <a:spcPts val="0"/>
              </a:spcBef>
            </a:pPr>
            <a:r>
              <a:rPr lang="uk-UA" b="1" dirty="0">
                <a:solidFill>
                  <a:srgbClr val="FFFF00"/>
                </a:solidFill>
              </a:rPr>
              <a:t>персональні продажі</a:t>
            </a:r>
            <a:r>
              <a:rPr lang="uk-UA" dirty="0"/>
              <a:t>. У цьому разі співробітник компанії відвідує офіс клієнта, показує і докладно розповідає, як продукт може задовольнити його потреби.</a:t>
            </a:r>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D1A39FC5-EE76-4CE8-8B06-8C79E9B081F6}"/>
              </a:ext>
            </a:extLst>
          </p:cNvPr>
          <p:cNvSpPr>
            <a:spLocks noGrp="1"/>
          </p:cNvSpPr>
          <p:nvPr>
            <p:ph sz="half" idx="2"/>
          </p:nvPr>
        </p:nvSpPr>
        <p:spPr>
          <a:xfrm>
            <a:off x="6172203" y="2249486"/>
            <a:ext cx="4875211" cy="3541714"/>
          </a:xfrm>
        </p:spPr>
        <p:txBody>
          <a:bodyPr>
            <a:normAutofit fontScale="70000" lnSpcReduction="20000"/>
          </a:bodyPr>
          <a:lstStyle/>
          <a:p>
            <a:pPr algn="just">
              <a:spcBef>
                <a:spcPts val="0"/>
              </a:spcBef>
            </a:pPr>
            <a:r>
              <a:rPr lang="uk-UA" b="1" dirty="0" err="1">
                <a:solidFill>
                  <a:srgbClr val="FFFF00"/>
                </a:solidFill>
              </a:rPr>
              <a:t>паблісіті</a:t>
            </a:r>
            <a:r>
              <a:rPr lang="uk-UA" b="1" dirty="0">
                <a:solidFill>
                  <a:srgbClr val="FFFF00"/>
                </a:solidFill>
              </a:rPr>
              <a:t> та паблік </a:t>
            </a:r>
            <a:r>
              <a:rPr lang="uk-UA" b="1" dirty="0" err="1">
                <a:solidFill>
                  <a:srgbClr val="FFFF00"/>
                </a:solidFill>
              </a:rPr>
              <a:t>рилейшнз</a:t>
            </a:r>
            <a:r>
              <a:rPr lang="uk-UA" dirty="0"/>
              <a:t>. За своєю суттю це вільна реклама діяльності компанії, якоїсь події або заходу, що проводиться нею і представляє суспільний інтерес.</a:t>
            </a:r>
          </a:p>
          <a:p>
            <a:pPr algn="just">
              <a:spcBef>
                <a:spcPts val="0"/>
              </a:spcBef>
            </a:pPr>
            <a:r>
              <a:rPr lang="uk-UA" b="1" dirty="0">
                <a:solidFill>
                  <a:srgbClr val="FFFF00"/>
                </a:solidFill>
              </a:rPr>
              <a:t>просування товару</a:t>
            </a:r>
            <a:r>
              <a:rPr lang="uk-UA" dirty="0"/>
              <a:t>, або стимулювання  продажів.</a:t>
            </a:r>
          </a:p>
          <a:p>
            <a:pPr algn="just">
              <a:spcBef>
                <a:spcPts val="0"/>
              </a:spcBef>
            </a:pPr>
            <a:r>
              <a:rPr lang="uk-UA" b="1" dirty="0">
                <a:solidFill>
                  <a:srgbClr val="FFFF00"/>
                </a:solidFill>
              </a:rPr>
              <a:t>усна реклама</a:t>
            </a:r>
            <a:r>
              <a:rPr lang="uk-UA" dirty="0"/>
              <a:t>. Тут маються на увазі схвальні відгуки тих, хто купив продукт і задоволений ним (тобто рекламування відбувається на побутовому ґрунті).</a:t>
            </a:r>
          </a:p>
          <a:p>
            <a:endParaRPr lang="uk-UA" dirty="0"/>
          </a:p>
        </p:txBody>
      </p:sp>
    </p:spTree>
    <p:extLst>
      <p:ext uri="{BB962C8B-B14F-4D97-AF65-F5344CB8AC3E}">
        <p14:creationId xmlns:p14="http://schemas.microsoft.com/office/powerpoint/2010/main" val="1378183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785D08-E7DE-4714-961F-B10201744472}"/>
              </a:ext>
            </a:extLst>
          </p:cNvPr>
          <p:cNvSpPr>
            <a:spLocks noGrp="1"/>
          </p:cNvSpPr>
          <p:nvPr>
            <p:ph type="title"/>
          </p:nvPr>
        </p:nvSpPr>
        <p:spPr/>
        <p:txBody>
          <a:bodyPr/>
          <a:lstStyle/>
          <a:p>
            <a:pPr algn="ctr"/>
            <a:r>
              <a:rPr lang="uk-UA" dirty="0"/>
              <a:t>Роль реклами в суспільстві</a:t>
            </a:r>
          </a:p>
        </p:txBody>
      </p:sp>
      <p:sp>
        <p:nvSpPr>
          <p:cNvPr id="3" name="Місце для вмісту 2">
            <a:extLst>
              <a:ext uri="{FF2B5EF4-FFF2-40B4-BE49-F238E27FC236}">
                <a16:creationId xmlns:a16="http://schemas.microsoft.com/office/drawing/2014/main" id="{A21A318D-A38B-4F01-8E4F-2B476ABA4C70}"/>
              </a:ext>
            </a:extLst>
          </p:cNvPr>
          <p:cNvSpPr>
            <a:spLocks noGrp="1"/>
          </p:cNvSpPr>
          <p:nvPr>
            <p:ph sz="half" idx="1"/>
          </p:nvPr>
        </p:nvSpPr>
        <p:spPr/>
        <p:txBody>
          <a:bodyPr>
            <a:normAutofit fontScale="40000" lnSpcReduction="20000"/>
          </a:bodyPr>
          <a:lstStyle/>
          <a:p>
            <a:pPr algn="just">
              <a:spcBef>
                <a:spcPts val="0"/>
              </a:spcBef>
            </a:pPr>
            <a:r>
              <a:rPr lang="uk-UA" sz="3400" b="1" i="1" dirty="0">
                <a:solidFill>
                  <a:srgbClr val="FFFF00"/>
                </a:solidFill>
              </a:rPr>
              <a:t>Маркетингова роль</a:t>
            </a:r>
            <a:r>
              <a:rPr lang="uk-UA" sz="3400" dirty="0"/>
              <a:t>. Маркетингова комунікація дробиться на чотири споріднені прийоми реалізації зв'язку: рекламу, стимулювання торгівлі, зв'язок із громадськістю та персоналізований продаж. Таким чином, реклама - це лише один елемент загальної програми маркетингової комунікації компанії, хоча й найбільш зримий.</a:t>
            </a:r>
          </a:p>
          <a:p>
            <a:pPr algn="just">
              <a:spcBef>
                <a:spcPts val="0"/>
              </a:spcBef>
            </a:pPr>
            <a:r>
              <a:rPr lang="uk-UA" sz="3400" b="1" i="1" dirty="0">
                <a:solidFill>
                  <a:srgbClr val="FFFF00"/>
                </a:solidFill>
              </a:rPr>
              <a:t>Пізнавальна роль</a:t>
            </a:r>
            <a:r>
              <a:rPr lang="uk-UA" sz="3400" dirty="0"/>
              <a:t>. Реклама передає різні типи маркетингової інформації, спрямованої на досягнення порозуміння між продавцями та покупцями на ринку, інформує про нову та поліпшену продукцію, вчить, як користуватися цими новинками. Однак реклама не тільки інформує про продукцію, а й одночасно трансформує її в певний образ, який стає у свідомості покупця невіддільним від фактичних відомостей про якості рекламованого товару.</a:t>
            </a:r>
          </a:p>
          <a:p>
            <a:endParaRPr lang="uk-UA" dirty="0"/>
          </a:p>
        </p:txBody>
      </p:sp>
      <p:sp>
        <p:nvSpPr>
          <p:cNvPr id="4" name="Місце для вмісту 3">
            <a:extLst>
              <a:ext uri="{FF2B5EF4-FFF2-40B4-BE49-F238E27FC236}">
                <a16:creationId xmlns:a16="http://schemas.microsoft.com/office/drawing/2014/main" id="{04C9AD36-0D86-4E68-B9BA-AF595A859EC1}"/>
              </a:ext>
            </a:extLst>
          </p:cNvPr>
          <p:cNvSpPr>
            <a:spLocks noGrp="1"/>
          </p:cNvSpPr>
          <p:nvPr>
            <p:ph sz="half" idx="2"/>
          </p:nvPr>
        </p:nvSpPr>
        <p:spPr/>
        <p:txBody>
          <a:bodyPr>
            <a:normAutofit fontScale="40000" lnSpcReduction="20000"/>
          </a:bodyPr>
          <a:lstStyle/>
          <a:p>
            <a:pPr algn="just">
              <a:spcBef>
                <a:spcPts val="0"/>
              </a:spcBef>
            </a:pPr>
            <a:r>
              <a:rPr lang="uk-UA" sz="3000" b="1" i="1" dirty="0">
                <a:solidFill>
                  <a:srgbClr val="FFFF00"/>
                </a:solidFill>
              </a:rPr>
              <a:t>Економічна роль</a:t>
            </a:r>
            <a:r>
              <a:rPr lang="uk-UA" sz="3000" dirty="0"/>
              <a:t>. Створюється рекламна індустрія, формується зайнятість населення. Реклама інформує споживачів про альтернативи вибору, стимулює конкуренцію, зростання продуктивності праці, сприяє оборотності товару, підвищенню життєвого рівня населення. Крім того, від 60 до 80% доходів російських засобів масової інформації склали рекламні надходження.</a:t>
            </a:r>
          </a:p>
          <a:p>
            <a:pPr algn="just">
              <a:spcBef>
                <a:spcPts val="0"/>
              </a:spcBef>
            </a:pPr>
            <a:r>
              <a:rPr lang="uk-UA" sz="3000" b="1" i="1" dirty="0">
                <a:solidFill>
                  <a:srgbClr val="FFFF00"/>
                </a:solidFill>
              </a:rPr>
              <a:t>Соціальна роль</a:t>
            </a:r>
            <a:r>
              <a:rPr lang="uk-UA" sz="3000" dirty="0"/>
              <a:t>. Реклама виходить за рамки економічних за-. Дач і спрямована на досягнення більш гармонійних стосунків у суспільстві, популяризацію здорового способу життя, підтримку незахищених верств населення, боротьбу зі злочинністю, бідністю, забрудненням довкілля і на багато інших не менш важливих цілей. Дослідники реклами сьогодні доходять висновку, що неособисті комунікації структуруються за соціальним принципом. Вони вважають, що суспільство складається із сегментів - невеликих соціальних груп, члени яких взаємодіють один з одним більше, ніж з іншими людьми, що забезпечує ефективність рекламних комунікацій.</a:t>
            </a:r>
          </a:p>
          <a:p>
            <a:endParaRPr lang="uk-UA" dirty="0"/>
          </a:p>
        </p:txBody>
      </p:sp>
    </p:spTree>
    <p:extLst>
      <p:ext uri="{BB962C8B-B14F-4D97-AF65-F5344CB8AC3E}">
        <p14:creationId xmlns:p14="http://schemas.microsoft.com/office/powerpoint/2010/main" val="1756422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255A7B-580E-4E1E-A300-C21F5E1DD828}"/>
              </a:ext>
            </a:extLst>
          </p:cNvPr>
          <p:cNvSpPr>
            <a:spLocks noGrp="1"/>
          </p:cNvSpPr>
          <p:nvPr>
            <p:ph type="title"/>
          </p:nvPr>
        </p:nvSpPr>
        <p:spPr/>
        <p:txBody>
          <a:bodyPr/>
          <a:lstStyle/>
          <a:p>
            <a:pPr algn="ctr"/>
            <a:r>
              <a:rPr lang="uk-UA" dirty="0"/>
              <a:t>Роль реклами в суспільстві</a:t>
            </a:r>
          </a:p>
        </p:txBody>
      </p:sp>
      <p:sp>
        <p:nvSpPr>
          <p:cNvPr id="3" name="Місце для вмісту 2">
            <a:extLst>
              <a:ext uri="{FF2B5EF4-FFF2-40B4-BE49-F238E27FC236}">
                <a16:creationId xmlns:a16="http://schemas.microsoft.com/office/drawing/2014/main" id="{89363C30-851B-4BEA-B774-8EA425DB6103}"/>
              </a:ext>
            </a:extLst>
          </p:cNvPr>
          <p:cNvSpPr>
            <a:spLocks noGrp="1"/>
          </p:cNvSpPr>
          <p:nvPr>
            <p:ph sz="half" idx="1"/>
          </p:nvPr>
        </p:nvSpPr>
        <p:spPr/>
        <p:txBody>
          <a:bodyPr>
            <a:normAutofit fontScale="77500" lnSpcReduction="20000"/>
          </a:bodyPr>
          <a:lstStyle/>
          <a:p>
            <a:pPr algn="just">
              <a:spcBef>
                <a:spcPts val="0"/>
              </a:spcBef>
            </a:pPr>
            <a:r>
              <a:rPr lang="uk-UA" b="1" i="1" dirty="0">
                <a:solidFill>
                  <a:srgbClr val="FFFF00"/>
                </a:solidFill>
              </a:rPr>
              <a:t>Естетична роль</a:t>
            </a:r>
            <a:r>
              <a:rPr lang="uk-UA" b="1" dirty="0">
                <a:solidFill>
                  <a:srgbClr val="FFFF00"/>
                </a:solidFill>
              </a:rPr>
              <a:t>. </a:t>
            </a:r>
            <a:r>
              <a:rPr lang="uk-UA" dirty="0"/>
              <a:t>Реклама є дзеркалом тенденцій у моді та дизайні, робить внесок у наші естетичні уявлення. Найкращі зразки рекламних звернень з часів давнини до наших днів можна по праву вважати творами прикладного мистецтва. Як приклади можна назвати рекламні вивіски, плакати і щити, написані видатними художниками, серед яких </a:t>
            </a:r>
            <a:r>
              <a:rPr lang="uk-UA" dirty="0" err="1"/>
              <a:t>Антоніо</a:t>
            </a:r>
            <a:r>
              <a:rPr lang="uk-UA" dirty="0"/>
              <a:t> </a:t>
            </a:r>
            <a:r>
              <a:rPr lang="uk-UA" dirty="0" err="1"/>
              <a:t>Корреджо</a:t>
            </a:r>
            <a:r>
              <a:rPr lang="uk-UA" dirty="0"/>
              <a:t>, Вільям </a:t>
            </a:r>
            <a:r>
              <a:rPr lang="uk-UA" dirty="0" err="1"/>
              <a:t>Гоггарт</a:t>
            </a:r>
            <a:r>
              <a:rPr lang="uk-UA" dirty="0"/>
              <a:t>, П'єр </a:t>
            </a:r>
            <a:r>
              <a:rPr lang="uk-UA" dirty="0" err="1"/>
              <a:t>Боннар</a:t>
            </a:r>
            <a:r>
              <a:rPr lang="uk-UA" dirty="0"/>
              <a:t>, Казимир Малевич, </a:t>
            </a:r>
            <a:r>
              <a:rPr lang="uk-UA" dirty="0" err="1"/>
              <a:t>Енді</a:t>
            </a:r>
            <a:r>
              <a:rPr lang="uk-UA" dirty="0"/>
              <a:t> </a:t>
            </a:r>
            <a:r>
              <a:rPr lang="uk-UA" dirty="0" err="1"/>
              <a:t>Уорхолл</a:t>
            </a:r>
            <a:r>
              <a:rPr lang="uk-UA" dirty="0"/>
              <a:t>.</a:t>
            </a:r>
          </a:p>
          <a:p>
            <a:pPr algn="just">
              <a:spcBef>
                <a:spcPts val="0"/>
              </a:spcBef>
            </a:pPr>
            <a:endParaRPr lang="uk-UA" dirty="0"/>
          </a:p>
          <a:p>
            <a:endParaRPr lang="uk-UA" dirty="0"/>
          </a:p>
        </p:txBody>
      </p:sp>
      <p:sp>
        <p:nvSpPr>
          <p:cNvPr id="4" name="Місце для вмісту 3">
            <a:extLst>
              <a:ext uri="{FF2B5EF4-FFF2-40B4-BE49-F238E27FC236}">
                <a16:creationId xmlns:a16="http://schemas.microsoft.com/office/drawing/2014/main" id="{C1C465C7-6A4A-4C30-B293-B8391F8839EA}"/>
              </a:ext>
            </a:extLst>
          </p:cNvPr>
          <p:cNvSpPr>
            <a:spLocks noGrp="1"/>
          </p:cNvSpPr>
          <p:nvPr>
            <p:ph sz="half" idx="2"/>
          </p:nvPr>
        </p:nvSpPr>
        <p:spPr/>
        <p:txBody>
          <a:bodyPr>
            <a:normAutofit fontScale="77500" lnSpcReduction="20000"/>
          </a:bodyPr>
          <a:lstStyle/>
          <a:p>
            <a:pPr algn="just"/>
            <a:r>
              <a:rPr lang="uk-UA" b="1" i="1" dirty="0">
                <a:solidFill>
                  <a:srgbClr val="FFFF00"/>
                </a:solidFill>
              </a:rPr>
              <a:t>Політична роль. </a:t>
            </a:r>
            <a:r>
              <a:rPr lang="uk-UA" dirty="0"/>
              <a:t>В умовах демократії, що розширюється, зростає роль політичної реклами як засобу боротьби за голоси виборців. Саме рівень і професіоналізм політичної реклами та </a:t>
            </a:r>
            <a:r>
              <a:rPr lang="uk-UA" dirty="0" err="1"/>
              <a:t>іміджмейкерства</a:t>
            </a:r>
            <a:r>
              <a:rPr lang="uk-UA" dirty="0"/>
              <a:t> дедалі більшою мірою впливає на розстановку політичних сил.</a:t>
            </a:r>
          </a:p>
          <a:p>
            <a:endParaRPr lang="uk-UA" dirty="0"/>
          </a:p>
        </p:txBody>
      </p:sp>
    </p:spTree>
    <p:extLst>
      <p:ext uri="{BB962C8B-B14F-4D97-AF65-F5344CB8AC3E}">
        <p14:creationId xmlns:p14="http://schemas.microsoft.com/office/powerpoint/2010/main" val="2220628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1FD9D2-BF6E-41ED-BF14-FB720BC5E131}"/>
              </a:ext>
            </a:extLst>
          </p:cNvPr>
          <p:cNvSpPr>
            <a:spLocks noGrp="1"/>
          </p:cNvSpPr>
          <p:nvPr>
            <p:ph type="title"/>
          </p:nvPr>
        </p:nvSpPr>
        <p:spPr/>
        <p:txBody>
          <a:bodyPr/>
          <a:lstStyle/>
          <a:p>
            <a:pPr algn="ctr"/>
            <a:r>
              <a:rPr lang="uk-UA" dirty="0"/>
              <a:t>Цілі реклами</a:t>
            </a:r>
          </a:p>
        </p:txBody>
      </p:sp>
      <p:sp>
        <p:nvSpPr>
          <p:cNvPr id="3" name="Місце для вмісту 2">
            <a:extLst>
              <a:ext uri="{FF2B5EF4-FFF2-40B4-BE49-F238E27FC236}">
                <a16:creationId xmlns:a16="http://schemas.microsoft.com/office/drawing/2014/main" id="{4F640A1A-4A0D-4C97-A991-5516B9D112F6}"/>
              </a:ext>
            </a:extLst>
          </p:cNvPr>
          <p:cNvSpPr>
            <a:spLocks noGrp="1"/>
          </p:cNvSpPr>
          <p:nvPr>
            <p:ph sz="half" idx="1"/>
          </p:nvPr>
        </p:nvSpPr>
        <p:spPr>
          <a:xfrm>
            <a:off x="878542" y="2249485"/>
            <a:ext cx="5141258" cy="4214067"/>
          </a:xfrm>
        </p:spPr>
        <p:txBody>
          <a:bodyPr>
            <a:normAutofit fontScale="70000" lnSpcReduction="20000"/>
          </a:bodyPr>
          <a:lstStyle/>
          <a:p>
            <a:pPr marL="0" indent="0" algn="just">
              <a:buNone/>
            </a:pPr>
            <a:r>
              <a:rPr lang="uk-UA" dirty="0"/>
              <a:t>Цілі реклами постійно еволюціонували:</a:t>
            </a:r>
          </a:p>
          <a:p>
            <a:pPr algn="just"/>
            <a:r>
              <a:rPr lang="uk-UA" dirty="0"/>
              <a:t>безпосередньо стимулювати продажі (1920-1930); </a:t>
            </a:r>
          </a:p>
          <a:p>
            <a:pPr algn="just"/>
            <a:r>
              <a:rPr lang="uk-UA" dirty="0"/>
              <a:t>знайти й донести до споживача "унікальну пропозицію, що продає" товару (1940~ 1955); </a:t>
            </a:r>
          </a:p>
          <a:p>
            <a:pPr algn="just"/>
            <a:r>
              <a:rPr lang="uk-UA" dirty="0"/>
              <a:t>створити унікальний імідж бренду (1955-1960);</a:t>
            </a:r>
          </a:p>
          <a:p>
            <a:pPr algn="just"/>
            <a:r>
              <a:rPr lang="ru-RU" dirty="0" err="1"/>
              <a:t>позиціювати</a:t>
            </a:r>
            <a:r>
              <a:rPr lang="ru-RU" dirty="0"/>
              <a:t> бренд - </a:t>
            </a:r>
            <a:r>
              <a:rPr lang="ru-RU" dirty="0" err="1"/>
              <a:t>створити</a:t>
            </a:r>
            <a:r>
              <a:rPr lang="ru-RU" dirty="0"/>
              <a:t> для </a:t>
            </a:r>
            <a:r>
              <a:rPr lang="ru-RU" dirty="0" err="1"/>
              <a:t>нього</a:t>
            </a:r>
            <a:r>
              <a:rPr lang="ru-RU" dirty="0"/>
              <a:t> </a:t>
            </a:r>
            <a:r>
              <a:rPr lang="ru-RU" dirty="0" err="1"/>
              <a:t>повідомлення</a:t>
            </a:r>
            <a:r>
              <a:rPr lang="ru-RU" dirty="0"/>
              <a:t>, яке </a:t>
            </a:r>
            <a:r>
              <a:rPr lang="ru-RU" dirty="0" err="1"/>
              <a:t>вирізнятиме</a:t>
            </a:r>
            <a:r>
              <a:rPr lang="ru-RU" dirty="0"/>
              <a:t> </a:t>
            </a:r>
            <a:r>
              <a:rPr lang="ru-RU" dirty="0" err="1"/>
              <a:t>його</a:t>
            </a:r>
            <a:r>
              <a:rPr lang="ru-RU" dirty="0"/>
              <a:t> з-</a:t>
            </a:r>
            <a:r>
              <a:rPr lang="ru-RU" dirty="0" err="1"/>
              <a:t>поміж</a:t>
            </a:r>
            <a:r>
              <a:rPr lang="ru-RU" dirty="0"/>
              <a:t> </a:t>
            </a:r>
            <a:r>
              <a:rPr lang="ru-RU" dirty="0" err="1"/>
              <a:t>конкурентів</a:t>
            </a:r>
            <a:r>
              <a:rPr lang="ru-RU" dirty="0"/>
              <a:t> в </a:t>
            </a:r>
            <a:r>
              <a:rPr lang="ru-RU" dirty="0" err="1"/>
              <a:t>обраному</a:t>
            </a:r>
            <a:r>
              <a:rPr lang="ru-RU" dirty="0"/>
              <a:t> </a:t>
            </a:r>
            <a:r>
              <a:rPr lang="ru-RU" dirty="0" err="1"/>
              <a:t>сегменті</a:t>
            </a:r>
            <a:r>
              <a:rPr lang="ru-RU" dirty="0"/>
              <a:t> ринку та буде максимально </a:t>
            </a:r>
            <a:r>
              <a:rPr lang="ru-RU" dirty="0" err="1"/>
              <a:t>близьким</a:t>
            </a:r>
            <a:r>
              <a:rPr lang="ru-RU" dirty="0"/>
              <a:t> для </a:t>
            </a:r>
            <a:r>
              <a:rPr lang="ru-RU" dirty="0" err="1"/>
              <a:t>його</a:t>
            </a:r>
            <a:r>
              <a:rPr lang="ru-RU" dirty="0"/>
              <a:t> </a:t>
            </a:r>
            <a:r>
              <a:rPr lang="ru-RU" dirty="0" err="1"/>
              <a:t>цільової</a:t>
            </a:r>
            <a:r>
              <a:rPr lang="ru-RU" dirty="0"/>
              <a:t> </a:t>
            </a:r>
            <a:r>
              <a:rPr lang="ru-RU" dirty="0" err="1"/>
              <a:t>аудиторії</a:t>
            </a:r>
            <a:r>
              <a:rPr lang="ru-RU" dirty="0"/>
              <a:t> (з 1970 р.). </a:t>
            </a:r>
          </a:p>
          <a:p>
            <a:endParaRPr lang="uk-UA" dirty="0"/>
          </a:p>
        </p:txBody>
      </p:sp>
      <p:sp>
        <p:nvSpPr>
          <p:cNvPr id="4" name="Місце для вмісту 3">
            <a:extLst>
              <a:ext uri="{FF2B5EF4-FFF2-40B4-BE49-F238E27FC236}">
                <a16:creationId xmlns:a16="http://schemas.microsoft.com/office/drawing/2014/main" id="{77DB6150-1005-41B5-84A9-1AF48D0A2974}"/>
              </a:ext>
            </a:extLst>
          </p:cNvPr>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2182288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CD69F0-3FF7-42F0-BCE9-1EE31A33A031}"/>
              </a:ext>
            </a:extLst>
          </p:cNvPr>
          <p:cNvSpPr>
            <a:spLocks noGrp="1"/>
          </p:cNvSpPr>
          <p:nvPr>
            <p:ph type="title"/>
          </p:nvPr>
        </p:nvSpPr>
        <p:spPr/>
        <p:txBody>
          <a:bodyPr/>
          <a:lstStyle/>
          <a:p>
            <a:pPr algn="just"/>
            <a:r>
              <a:rPr lang="uk-UA" dirty="0"/>
              <a:t>концепція "ступеневої дії реклами"</a:t>
            </a:r>
          </a:p>
        </p:txBody>
      </p:sp>
      <p:sp>
        <p:nvSpPr>
          <p:cNvPr id="3" name="Місце для вмісту 2">
            <a:extLst>
              <a:ext uri="{FF2B5EF4-FFF2-40B4-BE49-F238E27FC236}">
                <a16:creationId xmlns:a16="http://schemas.microsoft.com/office/drawing/2014/main" id="{6350F4EE-01EC-497A-ADA2-E443EC3688CB}"/>
              </a:ext>
            </a:extLst>
          </p:cNvPr>
          <p:cNvSpPr>
            <a:spLocks noGrp="1"/>
          </p:cNvSpPr>
          <p:nvPr>
            <p:ph sz="half" idx="1"/>
          </p:nvPr>
        </p:nvSpPr>
        <p:spPr>
          <a:xfrm>
            <a:off x="815788" y="2249486"/>
            <a:ext cx="5204011" cy="3918232"/>
          </a:xfrm>
        </p:spPr>
        <p:txBody>
          <a:bodyPr>
            <a:normAutofit fontScale="55000" lnSpcReduction="20000"/>
          </a:bodyPr>
          <a:lstStyle/>
          <a:p>
            <a:pPr>
              <a:spcBef>
                <a:spcPts val="0"/>
              </a:spcBef>
            </a:pPr>
            <a:r>
              <a:rPr lang="uk-UA" sz="2900" dirty="0"/>
              <a:t>Найважливіші цілі реклами систематично впорядковані в концепції "ступеневої дії реклами". Ще в 1898 р. </a:t>
            </a:r>
            <a:r>
              <a:rPr lang="uk-UA" sz="2900" dirty="0" err="1"/>
              <a:t>Левіс</a:t>
            </a:r>
            <a:r>
              <a:rPr lang="uk-UA" sz="2900" dirty="0"/>
              <a:t> у рамках моделі сформулював </a:t>
            </a:r>
            <a:r>
              <a:rPr lang="de-DE" sz="2900" b="1" dirty="0">
                <a:solidFill>
                  <a:srgbClr val="FFFF00"/>
                </a:solidFill>
              </a:rPr>
              <a:t>AIDA-</a:t>
            </a:r>
            <a:r>
              <a:rPr lang="uk-UA" sz="2900" b="1" dirty="0">
                <a:solidFill>
                  <a:srgbClr val="FFFF00"/>
                </a:solidFill>
              </a:rPr>
              <a:t>правило</a:t>
            </a:r>
            <a:r>
              <a:rPr lang="uk-UA" sz="2900" dirty="0"/>
              <a:t>, яке встановлює такі завдання реклами: </a:t>
            </a:r>
          </a:p>
          <a:p>
            <a:pPr>
              <a:spcBef>
                <a:spcPts val="0"/>
              </a:spcBef>
            </a:pPr>
            <a:r>
              <a:rPr lang="de-DE" sz="2900" dirty="0"/>
              <a:t>Attention - </a:t>
            </a:r>
            <a:r>
              <a:rPr lang="uk-UA" sz="2900" dirty="0"/>
              <a:t>увага,</a:t>
            </a:r>
          </a:p>
          <a:p>
            <a:pPr>
              <a:spcBef>
                <a:spcPts val="0"/>
              </a:spcBef>
            </a:pPr>
            <a:r>
              <a:rPr lang="de-DE" sz="2900" dirty="0"/>
              <a:t>Interest - </a:t>
            </a:r>
            <a:r>
              <a:rPr lang="uk-UA" sz="2900" dirty="0"/>
              <a:t>інтерес, </a:t>
            </a:r>
          </a:p>
          <a:p>
            <a:pPr>
              <a:spcBef>
                <a:spcPts val="0"/>
              </a:spcBef>
            </a:pPr>
            <a:r>
              <a:rPr lang="de-DE" sz="2900" dirty="0" err="1"/>
              <a:t>Desire</a:t>
            </a:r>
            <a:r>
              <a:rPr lang="de-DE" sz="2900" dirty="0"/>
              <a:t> - </a:t>
            </a:r>
            <a:r>
              <a:rPr lang="uk-UA" sz="2900" dirty="0"/>
              <a:t>бажання, </a:t>
            </a:r>
          </a:p>
          <a:p>
            <a:pPr>
              <a:spcBef>
                <a:spcPts val="0"/>
              </a:spcBef>
            </a:pPr>
            <a:r>
              <a:rPr lang="de-DE" sz="2900" dirty="0"/>
              <a:t>Action - </a:t>
            </a:r>
            <a:r>
              <a:rPr lang="uk-UA" sz="2900" dirty="0"/>
              <a:t>дія. </a:t>
            </a:r>
          </a:p>
          <a:p>
            <a:pPr marL="0" indent="0">
              <a:spcBef>
                <a:spcPts val="0"/>
              </a:spcBef>
              <a:buNone/>
            </a:pPr>
            <a:r>
              <a:rPr lang="uk-UA" sz="2900" dirty="0"/>
              <a:t>За час, що минув, модель зазнала численних змін, причому інколи інтерес розуміли не як наслідок уваги, а як її передумову (</a:t>
            </a:r>
            <a:r>
              <a:rPr lang="de-DE" sz="2900" dirty="0"/>
              <a:t>IADA), </a:t>
            </a:r>
            <a:r>
              <a:rPr lang="uk-UA" sz="2900" dirty="0"/>
              <a:t>інколи додавали ще один щабель - </a:t>
            </a:r>
            <a:r>
              <a:rPr lang="de-DE" sz="2900" dirty="0"/>
              <a:t>Confidence - </a:t>
            </a:r>
            <a:r>
              <a:rPr lang="uk-UA" sz="2900" dirty="0"/>
              <a:t>довіру, і тоді модель виглядала як </a:t>
            </a:r>
            <a:r>
              <a:rPr lang="de-DE" sz="2900" dirty="0"/>
              <a:t>AIDCA.</a:t>
            </a:r>
            <a:br>
              <a:rPr lang="de-DE" sz="2900" dirty="0"/>
            </a:br>
            <a:endParaRPr lang="de-DE" sz="2900" dirty="0"/>
          </a:p>
          <a:p>
            <a:endParaRPr lang="uk-UA" dirty="0"/>
          </a:p>
        </p:txBody>
      </p:sp>
      <p:sp>
        <p:nvSpPr>
          <p:cNvPr id="4" name="Місце для вмісту 3">
            <a:extLst>
              <a:ext uri="{FF2B5EF4-FFF2-40B4-BE49-F238E27FC236}">
                <a16:creationId xmlns:a16="http://schemas.microsoft.com/office/drawing/2014/main" id="{7F163CFC-281A-4812-88F2-F131B5640FD1}"/>
              </a:ext>
            </a:extLst>
          </p:cNvPr>
          <p:cNvSpPr>
            <a:spLocks noGrp="1"/>
          </p:cNvSpPr>
          <p:nvPr>
            <p:ph sz="half" idx="2"/>
          </p:nvPr>
        </p:nvSpPr>
        <p:spPr>
          <a:xfrm>
            <a:off x="6172200" y="2249486"/>
            <a:ext cx="5347447" cy="3989996"/>
          </a:xfrm>
        </p:spPr>
        <p:txBody>
          <a:bodyPr>
            <a:normAutofit fontScale="55000" lnSpcReduction="20000"/>
          </a:bodyPr>
          <a:lstStyle/>
          <a:p>
            <a:pPr algn="just">
              <a:spcBef>
                <a:spcPts val="0"/>
              </a:spcBef>
            </a:pPr>
            <a:r>
              <a:rPr lang="uk-UA" sz="2900" dirty="0"/>
              <a:t>Подібні моделі припускають, що між контактом із рекламою та рішенням про покупку проходить від чотирьох до десяти етапів, які утворюють так звану "ієрархію ефектів". Суть полягає в тому, що реклама представляє спочатку певний стимул, який, можливо, приверне увагу цільової групи. Якщо це вдалося, то подальше свідоме сприйняття рекламного звернення пробуджує інтерес до рекламованого товару. Інтерес є передумовою появи бажання придбати товар, яке веде, своєю чергою, до певних дій.</a:t>
            </a:r>
            <a:br>
              <a:rPr lang="uk-UA" sz="2900" dirty="0"/>
            </a:br>
            <a:endParaRPr lang="uk-UA" sz="2900" dirty="0"/>
          </a:p>
          <a:p>
            <a:pPr algn="just">
              <a:spcBef>
                <a:spcPts val="0"/>
              </a:spcBef>
            </a:pPr>
            <a:r>
              <a:rPr lang="uk-UA" sz="2900" b="1" dirty="0">
                <a:solidFill>
                  <a:srgbClr val="FFFF00"/>
                </a:solidFill>
              </a:rPr>
              <a:t>Вища мета реклами </a:t>
            </a:r>
            <a:r>
              <a:rPr lang="uk-UA" sz="2900" dirty="0"/>
              <a:t>- вплинути на клієнта таким чином, щоб він під час купівлі обрав рекламований продукт.</a:t>
            </a:r>
          </a:p>
          <a:p>
            <a:endParaRPr lang="uk-UA" dirty="0"/>
          </a:p>
        </p:txBody>
      </p:sp>
    </p:spTree>
    <p:extLst>
      <p:ext uri="{BB962C8B-B14F-4D97-AF65-F5344CB8AC3E}">
        <p14:creationId xmlns:p14="http://schemas.microsoft.com/office/powerpoint/2010/main" val="2982761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429BAA-ED47-408E-AD4F-3EAA1D02E178}"/>
              </a:ext>
            </a:extLst>
          </p:cNvPr>
          <p:cNvSpPr>
            <a:spLocks noGrp="1"/>
          </p:cNvSpPr>
          <p:nvPr>
            <p:ph type="title"/>
          </p:nvPr>
        </p:nvSpPr>
        <p:spPr/>
        <p:txBody>
          <a:bodyPr/>
          <a:lstStyle/>
          <a:p>
            <a:pPr algn="ctr"/>
            <a:r>
              <a:rPr lang="uk-UA" dirty="0"/>
              <a:t>Цілі реклами</a:t>
            </a:r>
          </a:p>
        </p:txBody>
      </p:sp>
      <p:sp>
        <p:nvSpPr>
          <p:cNvPr id="3" name="Місце для вмісту 2">
            <a:extLst>
              <a:ext uri="{FF2B5EF4-FFF2-40B4-BE49-F238E27FC236}">
                <a16:creationId xmlns:a16="http://schemas.microsoft.com/office/drawing/2014/main" id="{2AC13094-4B48-4F0E-80A7-AEA88EC55941}"/>
              </a:ext>
            </a:extLst>
          </p:cNvPr>
          <p:cNvSpPr>
            <a:spLocks noGrp="1"/>
          </p:cNvSpPr>
          <p:nvPr>
            <p:ph sz="half" idx="1"/>
          </p:nvPr>
        </p:nvSpPr>
        <p:spPr/>
        <p:txBody>
          <a:bodyPr>
            <a:normAutofit fontScale="92500" lnSpcReduction="20000"/>
          </a:bodyPr>
          <a:lstStyle/>
          <a:p>
            <a:pPr marL="0" indent="0" algn="just">
              <a:buNone/>
            </a:pPr>
            <a:r>
              <a:rPr lang="uk-UA" dirty="0"/>
              <a:t>Цілі реклами залежно від стратегії поведінки товару на ринку бувають: </a:t>
            </a:r>
          </a:p>
          <a:p>
            <a:pPr algn="just"/>
            <a:r>
              <a:rPr lang="uk-UA" dirty="0"/>
              <a:t>короткостроковими,</a:t>
            </a:r>
          </a:p>
          <a:p>
            <a:pPr algn="just"/>
            <a:r>
              <a:rPr lang="uk-UA" dirty="0"/>
              <a:t> середньостроковими</a:t>
            </a:r>
          </a:p>
          <a:p>
            <a:pPr algn="just"/>
            <a:r>
              <a:rPr lang="uk-UA" dirty="0"/>
              <a:t> і довгостроковими. </a:t>
            </a:r>
          </a:p>
          <a:p>
            <a:endParaRPr lang="uk-UA" dirty="0"/>
          </a:p>
        </p:txBody>
      </p:sp>
      <p:sp>
        <p:nvSpPr>
          <p:cNvPr id="4" name="Місце для вмісту 3">
            <a:extLst>
              <a:ext uri="{FF2B5EF4-FFF2-40B4-BE49-F238E27FC236}">
                <a16:creationId xmlns:a16="http://schemas.microsoft.com/office/drawing/2014/main" id="{61F194C6-2D16-43FA-818E-856F6AE8CF81}"/>
              </a:ext>
            </a:extLst>
          </p:cNvPr>
          <p:cNvSpPr>
            <a:spLocks noGrp="1"/>
          </p:cNvSpPr>
          <p:nvPr>
            <p:ph sz="half" idx="2"/>
          </p:nvPr>
        </p:nvSpPr>
        <p:spPr/>
        <p:txBody>
          <a:bodyPr>
            <a:normAutofit fontScale="92500" lnSpcReduction="20000"/>
          </a:bodyPr>
          <a:lstStyle/>
          <a:p>
            <a:pPr algn="just"/>
            <a:r>
              <a:rPr lang="uk-UA" dirty="0"/>
              <a:t>Цілі можуть орієнтуватися на:</a:t>
            </a:r>
          </a:p>
          <a:p>
            <a:pPr algn="just"/>
            <a:r>
              <a:rPr lang="uk-UA" dirty="0"/>
              <a:t>попит (інформація, переконання, нагадування)</a:t>
            </a:r>
          </a:p>
          <a:p>
            <a:pPr algn="just"/>
            <a:r>
              <a:rPr lang="uk-UA" dirty="0"/>
              <a:t>на імідж (галузеві, корпоративні). </a:t>
            </a:r>
          </a:p>
          <a:p>
            <a:pPr marL="0" indent="0" algn="just">
              <a:buNone/>
            </a:pPr>
            <a:r>
              <a:rPr lang="uk-UA" dirty="0"/>
              <a:t>У загальному випадку вони полягають у досягненні бажаної реакції в поведінці споживачів, тобто пізнавальної, емоційної та поведінкової.</a:t>
            </a:r>
          </a:p>
          <a:p>
            <a:endParaRPr lang="uk-UA" dirty="0"/>
          </a:p>
        </p:txBody>
      </p:sp>
    </p:spTree>
    <p:extLst>
      <p:ext uri="{BB962C8B-B14F-4D97-AF65-F5344CB8AC3E}">
        <p14:creationId xmlns:p14="http://schemas.microsoft.com/office/powerpoint/2010/main" val="2523366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6B430-D0C5-4289-A8E3-FF209E0CB7CC}"/>
              </a:ext>
            </a:extLst>
          </p:cNvPr>
          <p:cNvSpPr>
            <a:spLocks noGrp="1"/>
          </p:cNvSpPr>
          <p:nvPr>
            <p:ph type="title"/>
          </p:nvPr>
        </p:nvSpPr>
        <p:spPr/>
        <p:txBody>
          <a:bodyPr/>
          <a:lstStyle/>
          <a:p>
            <a:r>
              <a:rPr lang="ru-RU" dirty="0" err="1"/>
              <a:t>Цілі</a:t>
            </a:r>
            <a:r>
              <a:rPr lang="ru-RU" dirty="0"/>
              <a:t> </a:t>
            </a:r>
            <a:r>
              <a:rPr lang="ru-RU" dirty="0" err="1"/>
              <a:t>Комерційної</a:t>
            </a:r>
            <a:r>
              <a:rPr lang="ru-RU" dirty="0"/>
              <a:t> </a:t>
            </a:r>
            <a:r>
              <a:rPr lang="ru-RU" dirty="0" err="1"/>
              <a:t>реклами</a:t>
            </a:r>
            <a:endParaRPr lang="uk-UA" dirty="0"/>
          </a:p>
        </p:txBody>
      </p:sp>
      <p:sp>
        <p:nvSpPr>
          <p:cNvPr id="3" name="Місце для вмісту 2">
            <a:extLst>
              <a:ext uri="{FF2B5EF4-FFF2-40B4-BE49-F238E27FC236}">
                <a16:creationId xmlns:a16="http://schemas.microsoft.com/office/drawing/2014/main" id="{6D7A6FEC-85B4-4363-8CB7-DDB525D6887E}"/>
              </a:ext>
            </a:extLst>
          </p:cNvPr>
          <p:cNvSpPr>
            <a:spLocks noGrp="1"/>
          </p:cNvSpPr>
          <p:nvPr>
            <p:ph sz="half" idx="1"/>
          </p:nvPr>
        </p:nvSpPr>
        <p:spPr/>
        <p:txBody>
          <a:bodyPr>
            <a:normAutofit fontScale="70000" lnSpcReduction="20000"/>
          </a:bodyPr>
          <a:lstStyle/>
          <a:p>
            <a:pPr algn="just"/>
            <a:r>
              <a:rPr lang="ru-RU" dirty="0" err="1"/>
              <a:t>Комерційна</a:t>
            </a:r>
            <a:r>
              <a:rPr lang="ru-RU" dirty="0"/>
              <a:t> реклама товару </a:t>
            </a:r>
            <a:r>
              <a:rPr lang="ru-RU" dirty="0" err="1"/>
              <a:t>має</a:t>
            </a:r>
            <a:r>
              <a:rPr lang="ru-RU" dirty="0"/>
              <a:t> </a:t>
            </a:r>
            <a:r>
              <a:rPr lang="ru-RU" dirty="0" err="1"/>
              <a:t>інформувати</a:t>
            </a:r>
            <a:r>
              <a:rPr lang="ru-RU" dirty="0"/>
              <a:t> </a:t>
            </a:r>
            <a:r>
              <a:rPr lang="ru-RU" dirty="0" err="1"/>
              <a:t>покупця</a:t>
            </a:r>
            <a:r>
              <a:rPr lang="ru-RU" dirty="0"/>
              <a:t> про </a:t>
            </a:r>
            <a:r>
              <a:rPr lang="ru-RU" dirty="0" err="1"/>
              <a:t>продукцію</a:t>
            </a:r>
            <a:r>
              <a:rPr lang="ru-RU" dirty="0"/>
              <a:t> спонсора </a:t>
            </a:r>
            <a:r>
              <a:rPr lang="ru-RU" dirty="0" err="1"/>
              <a:t>або</a:t>
            </a:r>
            <a:r>
              <a:rPr lang="ru-RU" dirty="0"/>
              <a:t> </a:t>
            </a:r>
            <a:r>
              <a:rPr lang="ru-RU" dirty="0" err="1"/>
              <a:t>стимулювати</a:t>
            </a:r>
            <a:r>
              <a:rPr lang="ru-RU" dirty="0"/>
              <a:t> </a:t>
            </a:r>
            <a:r>
              <a:rPr lang="ru-RU" dirty="0" err="1"/>
              <a:t>ринок</a:t>
            </a:r>
            <a:r>
              <a:rPr lang="ru-RU" dirty="0"/>
              <a:t>. </a:t>
            </a:r>
            <a:r>
              <a:rPr lang="ru-RU" dirty="0" err="1"/>
              <a:t>Її</a:t>
            </a:r>
            <a:r>
              <a:rPr lang="ru-RU" dirty="0"/>
              <a:t> </a:t>
            </a:r>
            <a:r>
              <a:rPr lang="ru-RU" dirty="0" err="1"/>
              <a:t>призначення</a:t>
            </a:r>
            <a:r>
              <a:rPr lang="ru-RU" dirty="0"/>
              <a:t> - </a:t>
            </a:r>
            <a:r>
              <a:rPr lang="ru-RU" dirty="0" err="1"/>
              <a:t>продати</a:t>
            </a:r>
            <a:r>
              <a:rPr lang="ru-RU" dirty="0"/>
              <a:t> </a:t>
            </a:r>
            <a:r>
              <a:rPr lang="ru-RU" dirty="0" err="1"/>
              <a:t>конкретну</a:t>
            </a:r>
            <a:r>
              <a:rPr lang="ru-RU" dirty="0"/>
              <a:t> </a:t>
            </a:r>
            <a:r>
              <a:rPr lang="ru-RU" dirty="0" err="1"/>
              <a:t>продукцію</a:t>
            </a:r>
            <a:r>
              <a:rPr lang="ru-RU" dirty="0"/>
              <a:t>, </a:t>
            </a:r>
            <a:r>
              <a:rPr lang="ru-RU" dirty="0" err="1"/>
              <a:t>переключити</a:t>
            </a:r>
            <a:r>
              <a:rPr lang="ru-RU" dirty="0"/>
              <a:t> на </a:t>
            </a:r>
            <a:r>
              <a:rPr lang="ru-RU" dirty="0" err="1"/>
              <a:t>неї</a:t>
            </a:r>
            <a:r>
              <a:rPr lang="ru-RU" dirty="0"/>
              <a:t> </a:t>
            </a:r>
            <a:r>
              <a:rPr lang="ru-RU" dirty="0" err="1"/>
              <a:t>увагу</a:t>
            </a:r>
            <a:r>
              <a:rPr lang="ru-RU" dirty="0"/>
              <a:t> з </a:t>
            </a:r>
            <a:r>
              <a:rPr lang="ru-RU" dirty="0" err="1"/>
              <a:t>аналогічної</a:t>
            </a:r>
            <a:r>
              <a:rPr lang="ru-RU" dirty="0"/>
              <a:t> </a:t>
            </a:r>
            <a:r>
              <a:rPr lang="ru-RU" dirty="0" err="1"/>
              <a:t>продукції</a:t>
            </a:r>
            <a:r>
              <a:rPr lang="ru-RU" dirty="0"/>
              <a:t> </a:t>
            </a:r>
            <a:r>
              <a:rPr lang="ru-RU" dirty="0" err="1"/>
              <a:t>конкурентів</a:t>
            </a:r>
            <a:r>
              <a:rPr lang="ru-RU" dirty="0"/>
              <a:t>. На </a:t>
            </a:r>
            <a:r>
              <a:rPr lang="ru-RU" dirty="0" err="1"/>
              <a:t>відміну</a:t>
            </a:r>
            <a:r>
              <a:rPr lang="ru-RU" dirty="0"/>
              <a:t> </a:t>
            </a:r>
            <a:r>
              <a:rPr lang="ru-RU" dirty="0" err="1"/>
              <a:t>від</a:t>
            </a:r>
            <a:r>
              <a:rPr lang="ru-RU" dirty="0"/>
              <a:t> </a:t>
            </a:r>
            <a:r>
              <a:rPr lang="ru-RU" dirty="0" err="1"/>
              <a:t>неї</a:t>
            </a:r>
            <a:r>
              <a:rPr lang="ru-RU" dirty="0"/>
              <a:t> корпоративна реклама </a:t>
            </a:r>
            <a:r>
              <a:rPr lang="ru-RU" dirty="0" err="1"/>
              <a:t>будується</a:t>
            </a:r>
            <a:r>
              <a:rPr lang="ru-RU" dirty="0"/>
              <a:t> таким чином, </a:t>
            </a:r>
            <a:r>
              <a:rPr lang="ru-RU" dirty="0" err="1"/>
              <a:t>щоб</a:t>
            </a:r>
            <a:r>
              <a:rPr lang="ru-RU" dirty="0"/>
              <a:t> </a:t>
            </a:r>
            <a:r>
              <a:rPr lang="ru-RU" dirty="0" err="1"/>
              <a:t>створити</a:t>
            </a:r>
            <a:r>
              <a:rPr lang="ru-RU" dirty="0"/>
              <a:t> </a:t>
            </a:r>
            <a:r>
              <a:rPr lang="ru-RU" dirty="0" err="1"/>
              <a:t>позитивне</a:t>
            </a:r>
            <a:r>
              <a:rPr lang="ru-RU" dirty="0"/>
              <a:t> </a:t>
            </a:r>
            <a:r>
              <a:rPr lang="ru-RU" dirty="0" err="1"/>
              <a:t>ставлення</a:t>
            </a:r>
            <a:r>
              <a:rPr lang="ru-RU" dirty="0"/>
              <a:t> до самого </a:t>
            </a:r>
            <a:r>
              <a:rPr lang="ru-RU" dirty="0" err="1"/>
              <a:t>продавця</a:t>
            </a:r>
            <a:r>
              <a:rPr lang="ru-RU" dirty="0"/>
              <a:t>. </a:t>
            </a:r>
            <a:r>
              <a:rPr lang="ru-RU" dirty="0" err="1"/>
              <a:t>Завдання</a:t>
            </a:r>
            <a:r>
              <a:rPr lang="ru-RU" dirty="0"/>
              <a:t> </a:t>
            </a:r>
            <a:r>
              <a:rPr lang="ru-RU" dirty="0" err="1"/>
              <a:t>цієї</a:t>
            </a:r>
            <a:r>
              <a:rPr lang="ru-RU" dirty="0"/>
              <a:t> </a:t>
            </a:r>
            <a:r>
              <a:rPr lang="ru-RU" dirty="0" err="1"/>
              <a:t>реклами</a:t>
            </a:r>
            <a:r>
              <a:rPr lang="ru-RU" dirty="0"/>
              <a:t> - </a:t>
            </a:r>
            <a:r>
              <a:rPr lang="ru-RU" i="1" dirty="0" err="1">
                <a:solidFill>
                  <a:srgbClr val="FFFF00"/>
                </a:solidFill>
              </a:rPr>
              <a:t>посилити</a:t>
            </a:r>
            <a:r>
              <a:rPr lang="ru-RU" i="1" dirty="0">
                <a:solidFill>
                  <a:srgbClr val="FFFF00"/>
                </a:solidFill>
              </a:rPr>
              <a:t> </a:t>
            </a:r>
            <a:r>
              <a:rPr lang="ru-RU" i="1" dirty="0" err="1">
                <a:solidFill>
                  <a:srgbClr val="FFFF00"/>
                </a:solidFill>
              </a:rPr>
              <a:t>увагу</a:t>
            </a:r>
            <a:r>
              <a:rPr lang="ru-RU" i="1" dirty="0">
                <a:solidFill>
                  <a:srgbClr val="FFFF00"/>
                </a:solidFill>
              </a:rPr>
              <a:t> до </a:t>
            </a:r>
            <a:r>
              <a:rPr lang="ru-RU" i="1" dirty="0" err="1">
                <a:solidFill>
                  <a:srgbClr val="FFFF00"/>
                </a:solidFill>
              </a:rPr>
              <a:t>організації</a:t>
            </a:r>
            <a:r>
              <a:rPr lang="ru-RU" i="1" dirty="0">
                <a:solidFill>
                  <a:srgbClr val="FFFF00"/>
                </a:solidFill>
              </a:rPr>
              <a:t>, </a:t>
            </a:r>
            <a:r>
              <a:rPr lang="ru-RU" i="1" dirty="0" err="1">
                <a:solidFill>
                  <a:srgbClr val="FFFF00"/>
                </a:solidFill>
              </a:rPr>
              <a:t>що</a:t>
            </a:r>
            <a:r>
              <a:rPr lang="ru-RU" i="1" dirty="0">
                <a:solidFill>
                  <a:srgbClr val="FFFF00"/>
                </a:solidFill>
              </a:rPr>
              <a:t> </a:t>
            </a:r>
            <a:r>
              <a:rPr lang="ru-RU" i="1" dirty="0" err="1">
                <a:solidFill>
                  <a:srgbClr val="FFFF00"/>
                </a:solidFill>
              </a:rPr>
              <a:t>стоїть</a:t>
            </a:r>
            <a:r>
              <a:rPr lang="ru-RU" i="1" dirty="0">
                <a:solidFill>
                  <a:srgbClr val="FFFF00"/>
                </a:solidFill>
              </a:rPr>
              <a:t> за нею, а не до того, </a:t>
            </a:r>
            <a:r>
              <a:rPr lang="ru-RU" i="1" dirty="0" err="1">
                <a:solidFill>
                  <a:srgbClr val="FFFF00"/>
                </a:solidFill>
              </a:rPr>
              <a:t>що</a:t>
            </a:r>
            <a:r>
              <a:rPr lang="ru-RU" i="1" dirty="0">
                <a:solidFill>
                  <a:srgbClr val="FFFF00"/>
                </a:solidFill>
              </a:rPr>
              <a:t> </a:t>
            </a:r>
            <a:r>
              <a:rPr lang="ru-RU" i="1" dirty="0" err="1">
                <a:solidFill>
                  <a:srgbClr val="FFFF00"/>
                </a:solidFill>
              </a:rPr>
              <a:t>виставляється</a:t>
            </a:r>
            <a:r>
              <a:rPr lang="ru-RU" i="1" dirty="0">
                <a:solidFill>
                  <a:srgbClr val="FFFF00"/>
                </a:solidFill>
              </a:rPr>
              <a:t> </a:t>
            </a:r>
            <a:r>
              <a:rPr lang="ru-RU" i="1" dirty="0" err="1">
                <a:solidFill>
                  <a:srgbClr val="FFFF00"/>
                </a:solidFill>
              </a:rPr>
              <a:t>цією</a:t>
            </a:r>
            <a:r>
              <a:rPr lang="ru-RU" i="1" dirty="0">
                <a:solidFill>
                  <a:srgbClr val="FFFF00"/>
                </a:solidFill>
              </a:rPr>
              <a:t> </a:t>
            </a:r>
            <a:r>
              <a:rPr lang="ru-RU" i="1" dirty="0" err="1">
                <a:solidFill>
                  <a:srgbClr val="FFFF00"/>
                </a:solidFill>
              </a:rPr>
              <a:t>організацією</a:t>
            </a:r>
            <a:r>
              <a:rPr lang="ru-RU" i="1" dirty="0">
                <a:solidFill>
                  <a:srgbClr val="FFFF00"/>
                </a:solidFill>
              </a:rPr>
              <a:t> на продаж</a:t>
            </a:r>
            <a:r>
              <a:rPr lang="ru-RU" dirty="0"/>
              <a:t>.</a:t>
            </a:r>
          </a:p>
          <a:p>
            <a:endParaRPr lang="uk-UA" dirty="0"/>
          </a:p>
        </p:txBody>
      </p:sp>
      <p:sp>
        <p:nvSpPr>
          <p:cNvPr id="4" name="Місце для вмісту 3">
            <a:extLst>
              <a:ext uri="{FF2B5EF4-FFF2-40B4-BE49-F238E27FC236}">
                <a16:creationId xmlns:a16="http://schemas.microsoft.com/office/drawing/2014/main" id="{2DBFF9D1-B9D0-476E-A9D2-1ABC870606AE}"/>
              </a:ext>
            </a:extLst>
          </p:cNvPr>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2216960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ED30BE-468E-4FB1-A8DB-84E158736C29}"/>
              </a:ext>
            </a:extLst>
          </p:cNvPr>
          <p:cNvSpPr>
            <a:spLocks noGrp="1"/>
          </p:cNvSpPr>
          <p:nvPr>
            <p:ph type="title"/>
          </p:nvPr>
        </p:nvSpPr>
        <p:spPr/>
        <p:txBody>
          <a:bodyPr/>
          <a:lstStyle/>
          <a:p>
            <a:pPr algn="ctr"/>
            <a:r>
              <a:rPr lang="uk-UA" dirty="0"/>
              <a:t>Економічні цілі реклами</a:t>
            </a:r>
          </a:p>
        </p:txBody>
      </p:sp>
      <p:sp>
        <p:nvSpPr>
          <p:cNvPr id="3" name="Місце для вмісту 2">
            <a:extLst>
              <a:ext uri="{FF2B5EF4-FFF2-40B4-BE49-F238E27FC236}">
                <a16:creationId xmlns:a16="http://schemas.microsoft.com/office/drawing/2014/main" id="{D0FB0A99-70E1-4B82-8E2D-5B1959D9444D}"/>
              </a:ext>
            </a:extLst>
          </p:cNvPr>
          <p:cNvSpPr>
            <a:spLocks noGrp="1"/>
          </p:cNvSpPr>
          <p:nvPr>
            <p:ph sz="half" idx="1"/>
          </p:nvPr>
        </p:nvSpPr>
        <p:spPr/>
        <p:txBody>
          <a:bodyPr>
            <a:normAutofit fontScale="62500" lnSpcReduction="20000"/>
          </a:bodyPr>
          <a:lstStyle/>
          <a:p>
            <a:pPr algn="just">
              <a:spcBef>
                <a:spcPts val="0"/>
              </a:spcBef>
            </a:pPr>
            <a:r>
              <a:rPr lang="ru-RU" sz="2500" dirty="0" err="1"/>
              <a:t>підтримка</a:t>
            </a:r>
            <a:r>
              <a:rPr lang="ru-RU" sz="2500" dirty="0"/>
              <a:t> </a:t>
            </a:r>
            <a:r>
              <a:rPr lang="ru-RU" sz="2500" dirty="0" err="1"/>
              <a:t>збуту</a:t>
            </a:r>
            <a:r>
              <a:rPr lang="ru-RU" sz="2500" dirty="0"/>
              <a:t> товару;</a:t>
            </a:r>
          </a:p>
          <a:p>
            <a:pPr algn="just">
              <a:spcBef>
                <a:spcPts val="0"/>
              </a:spcBef>
            </a:pPr>
            <a:r>
              <a:rPr lang="ru-RU" sz="2500" dirty="0" err="1"/>
              <a:t>формування</a:t>
            </a:r>
            <a:r>
              <a:rPr lang="ru-RU" sz="2500" dirty="0"/>
              <a:t> потреби в </a:t>
            </a:r>
            <a:r>
              <a:rPr lang="ru-RU" sz="2500" dirty="0" err="1"/>
              <a:t>даному</a:t>
            </a:r>
            <a:r>
              <a:rPr lang="ru-RU" sz="2500" dirty="0"/>
              <a:t> </a:t>
            </a:r>
            <a:r>
              <a:rPr lang="ru-RU" sz="2500" dirty="0" err="1"/>
              <a:t>виді</a:t>
            </a:r>
            <a:r>
              <a:rPr lang="ru-RU" sz="2500" dirty="0"/>
              <a:t> товару </a:t>
            </a:r>
            <a:r>
              <a:rPr lang="ru-RU" sz="2500" dirty="0" err="1"/>
              <a:t>або</a:t>
            </a:r>
            <a:r>
              <a:rPr lang="ru-RU" sz="2500" dirty="0"/>
              <a:t> </a:t>
            </a:r>
            <a:r>
              <a:rPr lang="ru-RU" sz="2500" dirty="0" err="1"/>
              <a:t>послузі</a:t>
            </a:r>
            <a:r>
              <a:rPr lang="ru-RU" sz="2500" dirty="0"/>
              <a:t>;</a:t>
            </a:r>
          </a:p>
          <a:p>
            <a:pPr algn="just">
              <a:spcBef>
                <a:spcPts val="0"/>
              </a:spcBef>
            </a:pPr>
            <a:r>
              <a:rPr lang="ru-RU" sz="2500" dirty="0" err="1"/>
              <a:t>спонукання</a:t>
            </a:r>
            <a:r>
              <a:rPr lang="ru-RU" sz="2500" dirty="0"/>
              <a:t> до </a:t>
            </a:r>
            <a:r>
              <a:rPr lang="ru-RU" sz="2500" dirty="0" err="1"/>
              <a:t>придбання</a:t>
            </a:r>
            <a:r>
              <a:rPr lang="ru-RU" sz="2500" dirty="0"/>
              <a:t> </a:t>
            </a:r>
            <a:r>
              <a:rPr lang="ru-RU" sz="2500" dirty="0" err="1"/>
              <a:t>саме</a:t>
            </a:r>
            <a:r>
              <a:rPr lang="ru-RU" sz="2500" dirty="0"/>
              <a:t> </a:t>
            </a:r>
            <a:r>
              <a:rPr lang="ru-RU" sz="2500" dirty="0" err="1"/>
              <a:t>цього</a:t>
            </a:r>
            <a:r>
              <a:rPr lang="ru-RU" sz="2500" dirty="0"/>
              <a:t> товару в </a:t>
            </a:r>
            <a:r>
              <a:rPr lang="ru-RU" sz="2500" dirty="0" err="1"/>
              <a:t>цієї</a:t>
            </a:r>
            <a:r>
              <a:rPr lang="ru-RU" sz="2500" dirty="0"/>
              <a:t> </a:t>
            </a:r>
            <a:r>
              <a:rPr lang="ru-RU" sz="2500" dirty="0" err="1"/>
              <a:t>фірми</a:t>
            </a:r>
            <a:r>
              <a:rPr lang="ru-RU" sz="2500" dirty="0"/>
              <a:t>;</a:t>
            </a:r>
          </a:p>
          <a:p>
            <a:pPr algn="just">
              <a:spcBef>
                <a:spcPts val="0"/>
              </a:spcBef>
            </a:pPr>
            <a:r>
              <a:rPr lang="ru-RU" sz="2500" dirty="0" err="1"/>
              <a:t>стимулювання</a:t>
            </a:r>
            <a:r>
              <a:rPr lang="ru-RU" sz="2500" dirty="0"/>
              <a:t> </a:t>
            </a:r>
            <a:r>
              <a:rPr lang="ru-RU" sz="2500" dirty="0" err="1"/>
              <a:t>попиту</a:t>
            </a:r>
            <a:r>
              <a:rPr lang="ru-RU" sz="2500" dirty="0"/>
              <a:t> на </a:t>
            </a:r>
            <a:r>
              <a:rPr lang="ru-RU" sz="2500" dirty="0" err="1"/>
              <a:t>конкретний</a:t>
            </a:r>
            <a:r>
              <a:rPr lang="ru-RU" sz="2500" dirty="0"/>
              <a:t> </a:t>
            </a:r>
            <a:r>
              <a:rPr lang="ru-RU" sz="2500" dirty="0" err="1"/>
              <a:t>марочний</a:t>
            </a:r>
            <a:r>
              <a:rPr lang="ru-RU" sz="2500" dirty="0"/>
              <a:t> товар і </a:t>
            </a:r>
            <a:r>
              <a:rPr lang="ru-RU" sz="2500" dirty="0" err="1"/>
              <a:t>стимулювання</a:t>
            </a:r>
            <a:r>
              <a:rPr lang="ru-RU" sz="2500" dirty="0"/>
              <a:t> </a:t>
            </a:r>
            <a:r>
              <a:rPr lang="ru-RU" sz="2500" dirty="0" err="1"/>
              <a:t>збуту</a:t>
            </a:r>
            <a:r>
              <a:rPr lang="ru-RU" sz="2500" dirty="0"/>
              <a:t>;</a:t>
            </a:r>
          </a:p>
          <a:p>
            <a:pPr algn="just">
              <a:spcBef>
                <a:spcPts val="0"/>
              </a:spcBef>
            </a:pPr>
            <a:r>
              <a:rPr lang="ru-RU" sz="2500" dirty="0" err="1"/>
              <a:t>оголошення</a:t>
            </a:r>
            <a:r>
              <a:rPr lang="ru-RU" sz="2500" dirty="0"/>
              <a:t> про </a:t>
            </a:r>
            <a:r>
              <a:rPr lang="ru-RU" sz="2500" dirty="0" err="1"/>
              <a:t>пільгові</a:t>
            </a:r>
            <a:r>
              <a:rPr lang="ru-RU" sz="2500" dirty="0"/>
              <a:t> угоди, </a:t>
            </a:r>
            <a:r>
              <a:rPr lang="ru-RU" sz="2500" dirty="0" err="1"/>
              <a:t>розпродажі</a:t>
            </a:r>
            <a:r>
              <a:rPr lang="ru-RU" sz="2500" dirty="0"/>
              <a:t>, </a:t>
            </a:r>
            <a:r>
              <a:rPr lang="ru-RU" sz="2500" dirty="0" err="1"/>
              <a:t>зниження</a:t>
            </a:r>
            <a:r>
              <a:rPr lang="ru-RU" sz="2500" dirty="0"/>
              <a:t> </a:t>
            </a:r>
            <a:r>
              <a:rPr lang="ru-RU" sz="2500" dirty="0" err="1"/>
              <a:t>цін</a:t>
            </a:r>
            <a:r>
              <a:rPr lang="ru-RU" sz="2500" dirty="0"/>
              <a:t>;</a:t>
            </a:r>
          </a:p>
          <a:p>
            <a:pPr algn="just">
              <a:spcBef>
                <a:spcPts val="0"/>
              </a:spcBef>
            </a:pPr>
            <a:r>
              <a:rPr lang="ru-RU" sz="2500" dirty="0" err="1"/>
              <a:t>скорочення</a:t>
            </a:r>
            <a:r>
              <a:rPr lang="ru-RU" sz="2500" dirty="0"/>
              <a:t> </a:t>
            </a:r>
            <a:r>
              <a:rPr lang="ru-RU" sz="2500" dirty="0" err="1"/>
              <a:t>термінів</a:t>
            </a:r>
            <a:r>
              <a:rPr lang="ru-RU" sz="2500" dirty="0"/>
              <a:t> </a:t>
            </a:r>
            <a:r>
              <a:rPr lang="ru-RU" sz="2500" dirty="0" err="1"/>
              <a:t>виведення</a:t>
            </a:r>
            <a:r>
              <a:rPr lang="ru-RU" sz="2500" dirty="0"/>
              <a:t> на </a:t>
            </a:r>
            <a:r>
              <a:rPr lang="ru-RU" sz="2500" dirty="0" err="1"/>
              <a:t>ринок</a:t>
            </a:r>
            <a:r>
              <a:rPr lang="ru-RU" sz="2500" dirty="0"/>
              <a:t> нового товару </a:t>
            </a:r>
            <a:r>
              <a:rPr lang="ru-RU" sz="2500" dirty="0" err="1"/>
              <a:t>або</a:t>
            </a:r>
            <a:r>
              <a:rPr lang="ru-RU" sz="2500" dirty="0"/>
              <a:t> </a:t>
            </a:r>
            <a:r>
              <a:rPr lang="ru-RU" sz="2500" dirty="0" err="1"/>
              <a:t>послуги</a:t>
            </a:r>
            <a:r>
              <a:rPr lang="ru-RU" sz="2500" dirty="0"/>
              <a:t>;</a:t>
            </a:r>
          </a:p>
          <a:p>
            <a:pPr algn="just">
              <a:spcBef>
                <a:spcPts val="0"/>
              </a:spcBef>
            </a:pPr>
            <a:r>
              <a:rPr lang="ru-RU" sz="2500" dirty="0" err="1"/>
              <a:t>спонукання</a:t>
            </a:r>
            <a:r>
              <a:rPr lang="ru-RU" sz="2500" dirty="0"/>
              <a:t> </a:t>
            </a:r>
            <a:r>
              <a:rPr lang="ru-RU" sz="2500" dirty="0" err="1"/>
              <a:t>потенційних</a:t>
            </a:r>
            <a:r>
              <a:rPr lang="ru-RU" sz="2500" dirty="0"/>
              <a:t> </a:t>
            </a:r>
            <a:r>
              <a:rPr lang="ru-RU" sz="2500" dirty="0" err="1"/>
              <a:t>покупців</a:t>
            </a:r>
            <a:r>
              <a:rPr lang="ru-RU" sz="2500" dirty="0"/>
              <a:t> до </a:t>
            </a:r>
            <a:r>
              <a:rPr lang="ru-RU" sz="2500" dirty="0" err="1"/>
              <a:t>відвідування</a:t>
            </a:r>
            <a:r>
              <a:rPr lang="ru-RU" sz="2500" dirty="0"/>
              <a:t> магазину, </a:t>
            </a:r>
            <a:r>
              <a:rPr lang="ru-RU" sz="2500" dirty="0" err="1"/>
              <a:t>виставки</a:t>
            </a:r>
            <a:r>
              <a:rPr lang="ru-RU" sz="2500" dirty="0"/>
              <a:t>;</a:t>
            </a:r>
          </a:p>
          <a:p>
            <a:pPr algn="just">
              <a:spcBef>
                <a:spcPts val="0"/>
              </a:spcBef>
            </a:pPr>
            <a:r>
              <a:rPr lang="ru-RU" sz="2500" dirty="0" err="1"/>
              <a:t>представлення</a:t>
            </a:r>
            <a:r>
              <a:rPr lang="ru-RU" sz="2500" dirty="0"/>
              <a:t> товару в </a:t>
            </a:r>
            <a:r>
              <a:rPr lang="ru-RU" sz="2500" dirty="0" err="1"/>
              <a:t>новій</a:t>
            </a:r>
            <a:r>
              <a:rPr lang="ru-RU" sz="2500" dirty="0"/>
              <a:t> </a:t>
            </a:r>
            <a:r>
              <a:rPr lang="ru-RU" sz="2500" dirty="0" err="1"/>
              <a:t>упаковці</a:t>
            </a:r>
            <a:r>
              <a:rPr lang="ru-RU" sz="2500" dirty="0"/>
              <a:t>.</a:t>
            </a:r>
          </a:p>
          <a:p>
            <a:endParaRPr lang="uk-UA" dirty="0"/>
          </a:p>
        </p:txBody>
      </p:sp>
      <p:sp>
        <p:nvSpPr>
          <p:cNvPr id="4" name="Місце для вмісту 3">
            <a:extLst>
              <a:ext uri="{FF2B5EF4-FFF2-40B4-BE49-F238E27FC236}">
                <a16:creationId xmlns:a16="http://schemas.microsoft.com/office/drawing/2014/main" id="{50EAC5D6-4188-4CE4-8500-D1854569F7B5}"/>
              </a:ext>
            </a:extLst>
          </p:cNvPr>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3996176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E91AA9-A9C4-4366-B347-1AD14F82B6A8}"/>
              </a:ext>
            </a:extLst>
          </p:cNvPr>
          <p:cNvSpPr>
            <a:spLocks noGrp="1"/>
          </p:cNvSpPr>
          <p:nvPr>
            <p:ph type="title"/>
          </p:nvPr>
        </p:nvSpPr>
        <p:spPr/>
        <p:txBody>
          <a:bodyPr/>
          <a:lstStyle/>
          <a:p>
            <a:pPr algn="ctr"/>
            <a:r>
              <a:rPr lang="uk-UA" dirty="0"/>
              <a:t>Комунікативні цілі реклами</a:t>
            </a:r>
          </a:p>
        </p:txBody>
      </p:sp>
      <p:sp>
        <p:nvSpPr>
          <p:cNvPr id="3" name="Місце для вмісту 2">
            <a:extLst>
              <a:ext uri="{FF2B5EF4-FFF2-40B4-BE49-F238E27FC236}">
                <a16:creationId xmlns:a16="http://schemas.microsoft.com/office/drawing/2014/main" id="{5BA31BD3-2878-493E-ADE2-3BF95E22335B}"/>
              </a:ext>
            </a:extLst>
          </p:cNvPr>
          <p:cNvSpPr>
            <a:spLocks noGrp="1"/>
          </p:cNvSpPr>
          <p:nvPr>
            <p:ph sz="half" idx="1"/>
          </p:nvPr>
        </p:nvSpPr>
        <p:spPr/>
        <p:txBody>
          <a:bodyPr>
            <a:normAutofit fontScale="70000" lnSpcReduction="20000"/>
          </a:bodyPr>
          <a:lstStyle/>
          <a:p>
            <a:pPr algn="just"/>
            <a:r>
              <a:rPr lang="uk-UA" dirty="0"/>
              <a:t> </a:t>
            </a:r>
            <a:r>
              <a:rPr lang="uk-UA" sz="2500" dirty="0"/>
              <a:t>ознайомлення споживачів з новим продуктом, новою маркою або новим підприємством;</a:t>
            </a:r>
          </a:p>
          <a:p>
            <a:pPr algn="just"/>
            <a:r>
              <a:rPr lang="uk-UA" sz="2500" dirty="0"/>
              <a:t>підвищення рівня популярності продукту;</a:t>
            </a:r>
          </a:p>
          <a:p>
            <a:pPr algn="just"/>
            <a:r>
              <a:rPr lang="uk-UA" sz="2500" dirty="0"/>
              <a:t> вплив на звички при споживанні продукту;</a:t>
            </a:r>
          </a:p>
          <a:p>
            <a:pPr algn="just"/>
            <a:r>
              <a:rPr lang="uk-UA" sz="2500" dirty="0"/>
              <a:t>інформування споживачів (наприклад, про зміну цін);</a:t>
            </a:r>
          </a:p>
          <a:p>
            <a:pPr algn="just"/>
            <a:r>
              <a:rPr lang="uk-UA" sz="2500" dirty="0"/>
              <a:t>зміна іміджу в певному напрямку (модернізація, підвищення привабливості);</a:t>
            </a:r>
          </a:p>
          <a:p>
            <a:endParaRPr lang="uk-UA" dirty="0"/>
          </a:p>
        </p:txBody>
      </p:sp>
      <p:sp>
        <p:nvSpPr>
          <p:cNvPr id="4" name="Місце для вмісту 3">
            <a:extLst>
              <a:ext uri="{FF2B5EF4-FFF2-40B4-BE49-F238E27FC236}">
                <a16:creationId xmlns:a16="http://schemas.microsoft.com/office/drawing/2014/main" id="{F10EA838-D310-499D-8CAD-16D7921E73F0}"/>
              </a:ext>
            </a:extLst>
          </p:cNvPr>
          <p:cNvSpPr>
            <a:spLocks noGrp="1"/>
          </p:cNvSpPr>
          <p:nvPr>
            <p:ph sz="half" idx="2"/>
          </p:nvPr>
        </p:nvSpPr>
        <p:spPr/>
        <p:txBody>
          <a:bodyPr>
            <a:normAutofit fontScale="70000" lnSpcReduction="20000"/>
          </a:bodyPr>
          <a:lstStyle/>
          <a:p>
            <a:pPr algn="just"/>
            <a:r>
              <a:rPr lang="uk-UA" dirty="0"/>
              <a:t>пробудження цікавості, яка приводить людей до магазину навіть без наміру придбати продукт;</a:t>
            </a:r>
          </a:p>
          <a:p>
            <a:pPr algn="just"/>
            <a:r>
              <a:rPr lang="uk-UA" dirty="0"/>
              <a:t>пробудження бажання наслідувати приклад інших людей, які вже придбали продукт;</a:t>
            </a:r>
          </a:p>
          <a:p>
            <a:pPr algn="just"/>
            <a:r>
              <a:rPr lang="uk-UA" dirty="0"/>
              <a:t>підтримання вірності продукту;</a:t>
            </a:r>
          </a:p>
          <a:p>
            <a:pPr algn="just"/>
            <a:r>
              <a:rPr lang="uk-UA" dirty="0"/>
              <a:t>поліпшення думки про підприємство та його продукцію;</a:t>
            </a:r>
          </a:p>
          <a:p>
            <a:pPr algn="just"/>
            <a:r>
              <a:rPr lang="uk-UA" dirty="0"/>
              <a:t>виділення власних товарів серед тих, що конкурують.</a:t>
            </a:r>
          </a:p>
          <a:p>
            <a:endParaRPr lang="uk-UA" dirty="0"/>
          </a:p>
        </p:txBody>
      </p:sp>
    </p:spTree>
    <p:extLst>
      <p:ext uri="{BB962C8B-B14F-4D97-AF65-F5344CB8AC3E}">
        <p14:creationId xmlns:p14="http://schemas.microsoft.com/office/powerpoint/2010/main" val="1145784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AEC628-81FB-49BD-9291-9210D6C11E81}"/>
              </a:ext>
            </a:extLst>
          </p:cNvPr>
          <p:cNvSpPr>
            <a:spLocks noGrp="1"/>
          </p:cNvSpPr>
          <p:nvPr>
            <p:ph type="title"/>
          </p:nvPr>
        </p:nvSpPr>
        <p:spPr/>
        <p:txBody>
          <a:bodyPr/>
          <a:lstStyle/>
          <a:p>
            <a:pPr algn="ctr"/>
            <a:r>
              <a:rPr lang="uk-UA" dirty="0"/>
              <a:t>Задачі реклами</a:t>
            </a:r>
          </a:p>
        </p:txBody>
      </p:sp>
      <p:sp>
        <p:nvSpPr>
          <p:cNvPr id="3" name="Місце для вмісту 2">
            <a:extLst>
              <a:ext uri="{FF2B5EF4-FFF2-40B4-BE49-F238E27FC236}">
                <a16:creationId xmlns:a16="http://schemas.microsoft.com/office/drawing/2014/main" id="{CB38C383-E432-47DF-8EFD-08BF22E3799A}"/>
              </a:ext>
            </a:extLst>
          </p:cNvPr>
          <p:cNvSpPr>
            <a:spLocks noGrp="1"/>
          </p:cNvSpPr>
          <p:nvPr>
            <p:ph sz="half" idx="1"/>
          </p:nvPr>
        </p:nvSpPr>
        <p:spPr/>
        <p:txBody>
          <a:bodyPr>
            <a:normAutofit fontScale="77500" lnSpcReduction="20000"/>
          </a:bodyPr>
          <a:lstStyle/>
          <a:p>
            <a:pPr algn="just"/>
            <a:r>
              <a:rPr lang="uk-UA" dirty="0"/>
              <a:t>комерційні (стимулювання збуту, зростання продажів, збільшення прибутку, прискорення товарообігу, пошук вигідних партнерів),</a:t>
            </a:r>
          </a:p>
          <a:p>
            <a:pPr algn="just"/>
            <a:r>
              <a:rPr lang="uk-UA" dirty="0"/>
              <a:t>некомерційні (здійснення політичних цілей, зміцнення моральних засад, охорона природи, зниження захворюваності тощо) </a:t>
            </a:r>
          </a:p>
          <a:p>
            <a:pPr algn="just"/>
            <a:r>
              <a:rPr lang="uk-UA" dirty="0"/>
              <a:t>іміджеві (формування образу товару, фірми, престижності фірми та її продукції).</a:t>
            </a:r>
          </a:p>
          <a:p>
            <a:endParaRPr lang="uk-UA" dirty="0"/>
          </a:p>
        </p:txBody>
      </p:sp>
      <p:sp>
        <p:nvSpPr>
          <p:cNvPr id="4" name="Місце для вмісту 3">
            <a:extLst>
              <a:ext uri="{FF2B5EF4-FFF2-40B4-BE49-F238E27FC236}">
                <a16:creationId xmlns:a16="http://schemas.microsoft.com/office/drawing/2014/main" id="{4D87FB61-3780-4AE3-A196-B02CA85576FB}"/>
              </a:ext>
            </a:extLst>
          </p:cNvPr>
          <p:cNvSpPr>
            <a:spLocks noGrp="1"/>
          </p:cNvSpPr>
          <p:nvPr>
            <p:ph sz="half" idx="2"/>
          </p:nvPr>
        </p:nvSpPr>
        <p:spPr/>
        <p:txBody>
          <a:bodyPr>
            <a:normAutofit fontScale="77500" lnSpcReduction="20000"/>
          </a:bodyPr>
          <a:lstStyle/>
          <a:p>
            <a:endParaRPr lang="uk-UA"/>
          </a:p>
        </p:txBody>
      </p:sp>
    </p:spTree>
    <p:extLst>
      <p:ext uri="{BB962C8B-B14F-4D97-AF65-F5344CB8AC3E}">
        <p14:creationId xmlns:p14="http://schemas.microsoft.com/office/powerpoint/2010/main" val="18695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3B15AE-42E3-4657-8ACD-9DD9C17FDD55}"/>
              </a:ext>
            </a:extLst>
          </p:cNvPr>
          <p:cNvSpPr>
            <a:spLocks noGrp="1"/>
          </p:cNvSpPr>
          <p:nvPr>
            <p:ph type="title"/>
          </p:nvPr>
        </p:nvSpPr>
        <p:spPr/>
        <p:txBody>
          <a:bodyPr/>
          <a:lstStyle/>
          <a:p>
            <a:pPr algn="ctr"/>
            <a:r>
              <a:rPr lang="uk-UA" dirty="0"/>
              <a:t>Реклама і маркетинг</a:t>
            </a:r>
          </a:p>
        </p:txBody>
      </p:sp>
      <p:sp>
        <p:nvSpPr>
          <p:cNvPr id="3" name="Місце для вмісту 2">
            <a:extLst>
              <a:ext uri="{FF2B5EF4-FFF2-40B4-BE49-F238E27FC236}">
                <a16:creationId xmlns:a16="http://schemas.microsoft.com/office/drawing/2014/main" id="{0B2C0E02-C16C-4470-8014-762FF9FE931C}"/>
              </a:ext>
            </a:extLst>
          </p:cNvPr>
          <p:cNvSpPr>
            <a:spLocks noGrp="1"/>
          </p:cNvSpPr>
          <p:nvPr>
            <p:ph sz="half" idx="1"/>
          </p:nvPr>
        </p:nvSpPr>
        <p:spPr/>
        <p:txBody>
          <a:bodyPr>
            <a:normAutofit fontScale="62500" lnSpcReduction="20000"/>
          </a:bodyPr>
          <a:lstStyle/>
          <a:p>
            <a:pPr algn="just"/>
            <a:r>
              <a:rPr lang="uk-UA" dirty="0"/>
              <a:t>З початку 70-х рр. </a:t>
            </a:r>
            <a:r>
              <a:rPr lang="de-DE" dirty="0"/>
              <a:t>XX </a:t>
            </a:r>
            <a:r>
              <a:rPr lang="uk-UA" dirty="0"/>
              <a:t>ст. рекламу стали включати в знаменитий маркетинговий комплекс "чотирьох Р" Ф. </a:t>
            </a:r>
            <a:r>
              <a:rPr lang="uk-UA" dirty="0" err="1"/>
              <a:t>Котлера</a:t>
            </a:r>
            <a:r>
              <a:rPr lang="uk-UA" dirty="0"/>
              <a:t>.</a:t>
            </a:r>
          </a:p>
          <a:p>
            <a:pPr marL="0" indent="0">
              <a:buNone/>
            </a:pPr>
            <a:r>
              <a:rPr lang="uk-UA" dirty="0"/>
              <a:t>Така маркетингова комбінація складається з набору елементів, що відповідають першій англійській букві назви категорії:</a:t>
            </a:r>
          </a:p>
          <a:p>
            <a:r>
              <a:rPr lang="uk-UA" dirty="0"/>
              <a:t>продукція (</a:t>
            </a:r>
            <a:r>
              <a:rPr lang="de-DE" dirty="0" err="1"/>
              <a:t>Product</a:t>
            </a:r>
            <a:r>
              <a:rPr lang="de-DE" dirty="0"/>
              <a:t>),</a:t>
            </a:r>
            <a:endParaRPr lang="uk-UA" dirty="0"/>
          </a:p>
          <a:p>
            <a:r>
              <a:rPr lang="uk-UA" dirty="0"/>
              <a:t>ціна (</a:t>
            </a:r>
            <a:r>
              <a:rPr lang="de-DE" dirty="0"/>
              <a:t>Price), </a:t>
            </a:r>
            <a:endParaRPr lang="uk-UA" dirty="0"/>
          </a:p>
          <a:p>
            <a:r>
              <a:rPr lang="uk-UA" dirty="0"/>
              <a:t>місце (</a:t>
            </a:r>
            <a:r>
              <a:rPr lang="de-DE" dirty="0"/>
              <a:t>Place), </a:t>
            </a:r>
            <a:endParaRPr lang="uk-UA" dirty="0"/>
          </a:p>
          <a:p>
            <a:r>
              <a:rPr lang="uk-UA" dirty="0"/>
              <a:t>стимулювання (просування) збуту (</a:t>
            </a:r>
            <a:r>
              <a:rPr lang="de-DE" dirty="0"/>
              <a:t>Promotion).</a:t>
            </a:r>
            <a:endParaRPr lang="uk-UA" dirty="0"/>
          </a:p>
          <a:p>
            <a:pPr marL="0" indent="0">
              <a:buNone/>
            </a:pPr>
            <a:r>
              <a:rPr lang="de-DE" dirty="0"/>
              <a:t> </a:t>
            </a:r>
            <a:endParaRPr lang="uk-UA" dirty="0"/>
          </a:p>
        </p:txBody>
      </p:sp>
      <p:sp>
        <p:nvSpPr>
          <p:cNvPr id="4" name="Місце для вмісту 3">
            <a:extLst>
              <a:ext uri="{FF2B5EF4-FFF2-40B4-BE49-F238E27FC236}">
                <a16:creationId xmlns:a16="http://schemas.microsoft.com/office/drawing/2014/main" id="{1C749407-D411-4074-A8AC-DA1C8DEF6596}"/>
              </a:ext>
            </a:extLst>
          </p:cNvPr>
          <p:cNvSpPr>
            <a:spLocks noGrp="1"/>
          </p:cNvSpPr>
          <p:nvPr>
            <p:ph sz="half" idx="2"/>
          </p:nvPr>
        </p:nvSpPr>
        <p:spPr/>
        <p:txBody>
          <a:bodyPr>
            <a:normAutofit fontScale="62500" lnSpcReduction="20000"/>
          </a:bodyPr>
          <a:lstStyle/>
          <a:p>
            <a:pPr marL="0" indent="0" algn="just">
              <a:buNone/>
            </a:pPr>
            <a:r>
              <a:rPr lang="uk-UA" sz="2900" dirty="0"/>
              <a:t>Реклама потрапляє в категорію стимулювання збуту і є частиною набору способів стимулювання збуту поряд з індивідуальною реалізацією, стимулюванням продажів і зв'язками з громадськістю (інформаційно-пропагандистська діяльність), кожний з яких можна застосовувати або для збуту, або для привертання уваги клієнтури до продукції, послуг чи ідей компанії</a:t>
            </a:r>
            <a:r>
              <a:rPr lang="uk-UA" dirty="0"/>
              <a:t>.</a:t>
            </a:r>
          </a:p>
          <a:p>
            <a:endParaRPr lang="uk-UA" dirty="0"/>
          </a:p>
        </p:txBody>
      </p:sp>
    </p:spTree>
    <p:extLst>
      <p:ext uri="{BB962C8B-B14F-4D97-AF65-F5344CB8AC3E}">
        <p14:creationId xmlns:p14="http://schemas.microsoft.com/office/powerpoint/2010/main" val="227175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319970-75C1-49C4-A4DC-724C794AEEAF}"/>
              </a:ext>
            </a:extLst>
          </p:cNvPr>
          <p:cNvSpPr>
            <a:spLocks noGrp="1"/>
          </p:cNvSpPr>
          <p:nvPr>
            <p:ph type="title"/>
          </p:nvPr>
        </p:nvSpPr>
        <p:spPr/>
        <p:txBody>
          <a:bodyPr/>
          <a:lstStyle/>
          <a:p>
            <a:pPr algn="ctr"/>
            <a:r>
              <a:rPr lang="uk-UA" dirty="0"/>
              <a:t>Функції реклами</a:t>
            </a:r>
          </a:p>
        </p:txBody>
      </p:sp>
      <p:sp>
        <p:nvSpPr>
          <p:cNvPr id="3" name="Місце для вмісту 2">
            <a:extLst>
              <a:ext uri="{FF2B5EF4-FFF2-40B4-BE49-F238E27FC236}">
                <a16:creationId xmlns:a16="http://schemas.microsoft.com/office/drawing/2014/main" id="{74F13D67-844F-48D1-B749-F01E767324B9}"/>
              </a:ext>
            </a:extLst>
          </p:cNvPr>
          <p:cNvSpPr>
            <a:spLocks noGrp="1"/>
          </p:cNvSpPr>
          <p:nvPr>
            <p:ph sz="half" idx="1"/>
          </p:nvPr>
        </p:nvSpPr>
        <p:spPr>
          <a:xfrm>
            <a:off x="690281" y="1971627"/>
            <a:ext cx="4984377" cy="4267855"/>
          </a:xfrm>
        </p:spPr>
        <p:txBody>
          <a:bodyPr>
            <a:normAutofit fontScale="55000" lnSpcReduction="20000"/>
          </a:bodyPr>
          <a:lstStyle/>
          <a:p>
            <a:pPr algn="just">
              <a:spcBef>
                <a:spcPts val="0"/>
              </a:spcBef>
            </a:pPr>
            <a:r>
              <a:rPr lang="uk-UA" sz="2600" b="1" dirty="0">
                <a:solidFill>
                  <a:srgbClr val="FFFF00"/>
                </a:solidFill>
              </a:rPr>
              <a:t>Інформаційна</a:t>
            </a:r>
            <a:r>
              <a:rPr lang="uk-UA" sz="2600" dirty="0"/>
              <a:t> (заява про існування, формування знань про товар, фірму, їхні основні кількісні та якісні параметри й особливості), психологічна (спонукання та розвиток потреб у будь-яких діях (наприклад, у купівлі) через вплив на почуття, самооцінки, устремління споживачів) та </a:t>
            </a:r>
            <a:r>
              <a:rPr lang="uk-UA" sz="2600" dirty="0" err="1"/>
              <a:t>стимулювальна</a:t>
            </a:r>
            <a:r>
              <a:rPr lang="uk-UA" sz="2600" dirty="0"/>
              <a:t> (коли потреба вже усвідомлена, здійснюють нагадування, спонукання до дії - придбання (купівлі), установлення контактів та ін.).</a:t>
            </a:r>
          </a:p>
          <a:p>
            <a:pPr algn="just">
              <a:spcBef>
                <a:spcPts val="0"/>
              </a:spcBef>
            </a:pPr>
            <a:r>
              <a:rPr lang="uk-UA" sz="2600" b="1" dirty="0">
                <a:solidFill>
                  <a:srgbClr val="FFFF00"/>
                </a:solidFill>
              </a:rPr>
              <a:t>Комунікативна</a:t>
            </a:r>
            <a:r>
              <a:rPr lang="uk-UA" sz="2600" dirty="0"/>
              <a:t>. За допомогою анкет, опитувань, збору думок, аналізу процесу реалізації товарів, що застосовуються в процесі вивчення рекламної діяльності, підтримується зворотний зв'язок з ринком і споживачем. Водночас реклама виключає діалог, аудиторія не завжди поспішає відповісти на зроблену пропозицію</a:t>
            </a:r>
            <a:r>
              <a:rPr lang="uk-UA" sz="1400" dirty="0"/>
              <a:t>.</a:t>
            </a:r>
            <a:r>
              <a:rPr lang="uk-UA" sz="1400" b="1" dirty="0">
                <a:solidFill>
                  <a:srgbClr val="FFFF00"/>
                </a:solidFill>
              </a:rPr>
              <a:t> </a:t>
            </a:r>
            <a:endParaRPr lang="uk-UA" sz="1400" dirty="0"/>
          </a:p>
        </p:txBody>
      </p:sp>
      <p:sp>
        <p:nvSpPr>
          <p:cNvPr id="4" name="Місце для вмісту 3">
            <a:extLst>
              <a:ext uri="{FF2B5EF4-FFF2-40B4-BE49-F238E27FC236}">
                <a16:creationId xmlns:a16="http://schemas.microsoft.com/office/drawing/2014/main" id="{EB3CD822-BD3F-407E-827D-55142CF49194}"/>
              </a:ext>
            </a:extLst>
          </p:cNvPr>
          <p:cNvSpPr>
            <a:spLocks noGrp="1"/>
          </p:cNvSpPr>
          <p:nvPr>
            <p:ph sz="half" idx="2"/>
          </p:nvPr>
        </p:nvSpPr>
        <p:spPr>
          <a:xfrm>
            <a:off x="6172200" y="1819180"/>
            <a:ext cx="4875211" cy="3541714"/>
          </a:xfrm>
        </p:spPr>
        <p:txBody>
          <a:bodyPr>
            <a:normAutofit fontScale="55000" lnSpcReduction="20000"/>
          </a:bodyPr>
          <a:lstStyle/>
          <a:p>
            <a:pPr algn="just">
              <a:spcBef>
                <a:spcPts val="0"/>
              </a:spcBef>
            </a:pPr>
            <a:r>
              <a:rPr lang="uk-UA" sz="2500" b="1" dirty="0">
                <a:solidFill>
                  <a:srgbClr val="FFFF00"/>
                </a:solidFill>
              </a:rPr>
              <a:t>Контролююча і коригувальна </a:t>
            </a:r>
            <a:r>
              <a:rPr lang="uk-UA" sz="2500" dirty="0"/>
              <a:t>(перестережлива). Вона дає змогу контролювати просування товару на ринок, створювати і закріплювати у споживачів стійку систему уподобань до нього, у разі потреби швидко коригувати процес збутової та рекламної діяльності.</a:t>
            </a:r>
          </a:p>
          <a:p>
            <a:pPr algn="just">
              <a:spcBef>
                <a:spcPts val="0"/>
              </a:spcBef>
            </a:pPr>
            <a:r>
              <a:rPr lang="ru-RU" sz="2500" dirty="0" err="1">
                <a:solidFill>
                  <a:srgbClr val="FFFF00"/>
                </a:solidFill>
              </a:rPr>
              <a:t>Освітня</a:t>
            </a:r>
            <a:r>
              <a:rPr lang="ru-RU" sz="2500" dirty="0"/>
              <a:t>. Люди </a:t>
            </a:r>
            <a:r>
              <a:rPr lang="ru-RU" sz="2500" dirty="0" err="1"/>
              <a:t>вчаться</a:t>
            </a:r>
            <a:r>
              <a:rPr lang="ru-RU" sz="2500" dirty="0"/>
              <a:t> на </a:t>
            </a:r>
            <a:r>
              <a:rPr lang="ru-RU" sz="2500" dirty="0" err="1"/>
              <a:t>рекламі</a:t>
            </a:r>
            <a:r>
              <a:rPr lang="ru-RU" sz="2500" dirty="0"/>
              <a:t>, вони </a:t>
            </a:r>
            <a:r>
              <a:rPr lang="ru-RU" sz="2500" dirty="0" err="1"/>
              <a:t>дізнаються</a:t>
            </a:r>
            <a:r>
              <a:rPr lang="ru-RU" sz="2500" dirty="0"/>
              <a:t> </a:t>
            </a:r>
            <a:r>
              <a:rPr lang="ru-RU" sz="2500" dirty="0" err="1"/>
              <a:t>нове</a:t>
            </a:r>
            <a:r>
              <a:rPr lang="ru-RU" sz="2500" dirty="0"/>
              <a:t> і </a:t>
            </a:r>
            <a:r>
              <a:rPr lang="ru-RU" sz="2500" dirty="0" err="1"/>
              <a:t>цікаве</a:t>
            </a:r>
            <a:r>
              <a:rPr lang="ru-RU" sz="2500" dirty="0"/>
              <a:t> про </a:t>
            </a:r>
            <a:r>
              <a:rPr lang="ru-RU" sz="2500" dirty="0" err="1"/>
              <a:t>пропоновані</a:t>
            </a:r>
            <a:r>
              <a:rPr lang="ru-RU" sz="2500" dirty="0"/>
              <a:t> </a:t>
            </a:r>
            <a:r>
              <a:rPr lang="ru-RU" sz="2500" dirty="0" err="1"/>
              <a:t>їм</a:t>
            </a:r>
            <a:r>
              <a:rPr lang="ru-RU" sz="2500" dirty="0"/>
              <a:t> </a:t>
            </a:r>
            <a:r>
              <a:rPr lang="ru-RU" sz="2500" dirty="0" err="1"/>
              <a:t>товари</a:t>
            </a:r>
            <a:r>
              <a:rPr lang="ru-RU" sz="2500" dirty="0"/>
              <a:t> і </a:t>
            </a:r>
            <a:r>
              <a:rPr lang="ru-RU" sz="2500" dirty="0" err="1"/>
              <a:t>відкривають</a:t>
            </a:r>
            <a:r>
              <a:rPr lang="ru-RU" sz="2500" dirty="0"/>
              <a:t> </a:t>
            </a:r>
            <a:r>
              <a:rPr lang="ru-RU" sz="2500" dirty="0" err="1"/>
              <a:t>способи</a:t>
            </a:r>
            <a:r>
              <a:rPr lang="ru-RU" sz="2500" dirty="0"/>
              <a:t> </a:t>
            </a:r>
            <a:r>
              <a:rPr lang="ru-RU" sz="2500" dirty="0" err="1"/>
              <a:t>вдосконалення</a:t>
            </a:r>
            <a:r>
              <a:rPr lang="ru-RU" sz="2500" dirty="0"/>
              <a:t> </a:t>
            </a:r>
            <a:r>
              <a:rPr lang="ru-RU" sz="2500" dirty="0" err="1"/>
              <a:t>свого</a:t>
            </a:r>
            <a:r>
              <a:rPr lang="ru-RU" sz="2500" dirty="0"/>
              <a:t> </a:t>
            </a:r>
            <a:r>
              <a:rPr lang="ru-RU" sz="2500" dirty="0" err="1"/>
              <a:t>життя</a:t>
            </a:r>
            <a:r>
              <a:rPr lang="ru-RU" sz="2500" dirty="0"/>
              <a:t>. Реклама у </a:t>
            </a:r>
            <a:r>
              <a:rPr lang="ru-RU" sz="2500" dirty="0" err="1"/>
              <a:t>своєму</a:t>
            </a:r>
            <a:r>
              <a:rPr lang="ru-RU" sz="2500" dirty="0"/>
              <a:t> </a:t>
            </a:r>
            <a:r>
              <a:rPr lang="ru-RU" sz="2500" dirty="0" err="1"/>
              <a:t>освітньому</a:t>
            </a:r>
            <a:r>
              <a:rPr lang="ru-RU" sz="2500" dirty="0"/>
              <a:t> </a:t>
            </a:r>
            <a:r>
              <a:rPr lang="ru-RU" sz="2500" dirty="0" err="1"/>
              <a:t>аспекті</a:t>
            </a:r>
            <a:r>
              <a:rPr lang="ru-RU" sz="2500" dirty="0"/>
              <a:t> </a:t>
            </a:r>
            <a:r>
              <a:rPr lang="ru-RU" sz="2500" dirty="0" err="1"/>
              <a:t>прискорює</a:t>
            </a:r>
            <a:r>
              <a:rPr lang="ru-RU" sz="2500" dirty="0"/>
              <a:t> </a:t>
            </a:r>
            <a:r>
              <a:rPr lang="ru-RU" sz="2500" dirty="0" err="1"/>
              <a:t>адаптацію</a:t>
            </a:r>
            <a:r>
              <a:rPr lang="ru-RU" sz="2500" dirty="0"/>
              <a:t> нового і </a:t>
            </a:r>
            <a:r>
              <a:rPr lang="ru-RU" sz="2500" dirty="0" err="1"/>
              <a:t>невипробуваного</a:t>
            </a:r>
            <a:r>
              <a:rPr lang="ru-RU" sz="2500" dirty="0"/>
              <a:t>, </a:t>
            </a:r>
            <a:r>
              <a:rPr lang="ru-RU" sz="2500" dirty="0" err="1"/>
              <a:t>тим</a:t>
            </a:r>
            <a:r>
              <a:rPr lang="ru-RU" sz="2500" dirty="0"/>
              <a:t> самим </a:t>
            </a:r>
            <a:r>
              <a:rPr lang="ru-RU" sz="2500" dirty="0" err="1"/>
              <a:t>просуваючи</a:t>
            </a:r>
            <a:r>
              <a:rPr lang="ru-RU" sz="2500" dirty="0"/>
              <a:t> </a:t>
            </a:r>
            <a:r>
              <a:rPr lang="ru-RU" sz="2500" dirty="0" err="1"/>
              <a:t>прискореними</a:t>
            </a:r>
            <a:r>
              <a:rPr lang="ru-RU" sz="2500" dirty="0"/>
              <a:t> темпами </a:t>
            </a:r>
            <a:r>
              <a:rPr lang="ru-RU" sz="2500" dirty="0" err="1"/>
              <a:t>технічний</a:t>
            </a:r>
            <a:r>
              <a:rPr lang="ru-RU" sz="2500" dirty="0"/>
              <a:t> </a:t>
            </a:r>
            <a:r>
              <a:rPr lang="ru-RU" sz="2500" dirty="0" err="1"/>
              <a:t>прогрес</a:t>
            </a:r>
            <a:r>
              <a:rPr lang="ru-RU" sz="2500" dirty="0"/>
              <a:t> у </a:t>
            </a:r>
            <a:r>
              <a:rPr lang="ru-RU" sz="2500" dirty="0" err="1"/>
              <a:t>промисловості</a:t>
            </a:r>
            <a:r>
              <a:rPr lang="ru-RU" sz="2500" dirty="0"/>
              <a:t> і </a:t>
            </a:r>
            <a:r>
              <a:rPr lang="ru-RU" sz="2500" dirty="0" err="1"/>
              <a:t>втілюючи</a:t>
            </a:r>
            <a:r>
              <a:rPr lang="ru-RU" sz="2500" dirty="0"/>
              <a:t> в </a:t>
            </a:r>
            <a:r>
              <a:rPr lang="ru-RU" sz="2500" dirty="0" err="1"/>
              <a:t>реальність</a:t>
            </a:r>
            <a:r>
              <a:rPr lang="ru-RU" sz="2500" dirty="0"/>
              <a:t> </a:t>
            </a:r>
            <a:r>
              <a:rPr lang="ru-RU" sz="2500" dirty="0" err="1"/>
              <a:t>ідею</a:t>
            </a:r>
            <a:r>
              <a:rPr lang="ru-RU" sz="2500" dirty="0"/>
              <a:t> </a:t>
            </a:r>
            <a:r>
              <a:rPr lang="ru-RU" sz="2500" dirty="0" err="1"/>
              <a:t>кращого</a:t>
            </a:r>
            <a:r>
              <a:rPr lang="ru-RU" sz="2500" dirty="0"/>
              <a:t> </a:t>
            </a:r>
            <a:r>
              <a:rPr lang="ru-RU" sz="2500" dirty="0" err="1"/>
              <a:t>життя</a:t>
            </a:r>
            <a:r>
              <a:rPr lang="ru-RU" sz="2500" dirty="0"/>
              <a:t> для </a:t>
            </a:r>
            <a:r>
              <a:rPr lang="ru-RU" sz="2500" dirty="0" err="1"/>
              <a:t>всіх</a:t>
            </a:r>
            <a:r>
              <a:rPr lang="ru-RU" sz="2500" dirty="0"/>
              <a:t>.</a:t>
            </a:r>
          </a:p>
          <a:p>
            <a:pPr algn="just">
              <a:spcBef>
                <a:spcPts val="0"/>
              </a:spcBef>
            </a:pPr>
            <a:r>
              <a:rPr lang="uk-UA" sz="2500" dirty="0">
                <a:solidFill>
                  <a:srgbClr val="FFFF00"/>
                </a:solidFill>
              </a:rPr>
              <a:t>Експресивна.</a:t>
            </a:r>
            <a:r>
              <a:rPr lang="uk-UA" sz="2500" dirty="0"/>
              <a:t> Вона проявляється через дизайн, світлотехнічні та інші ефекти, стаючи помітною, вражаючою, ефектною, красивою.</a:t>
            </a:r>
          </a:p>
          <a:p>
            <a:pPr algn="just"/>
            <a:endParaRPr lang="ru-RU" sz="2400" dirty="0"/>
          </a:p>
        </p:txBody>
      </p:sp>
    </p:spTree>
    <p:extLst>
      <p:ext uri="{BB962C8B-B14F-4D97-AF65-F5344CB8AC3E}">
        <p14:creationId xmlns:p14="http://schemas.microsoft.com/office/powerpoint/2010/main" val="3868990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892C1E-E5E2-4208-8EEB-8DA6B44C5BC7}"/>
              </a:ext>
            </a:extLst>
          </p:cNvPr>
          <p:cNvSpPr>
            <a:spLocks noGrp="1"/>
          </p:cNvSpPr>
          <p:nvPr>
            <p:ph type="title"/>
          </p:nvPr>
        </p:nvSpPr>
        <p:spPr/>
        <p:txBody>
          <a:bodyPr/>
          <a:lstStyle/>
          <a:p>
            <a:pPr algn="ctr"/>
            <a:r>
              <a:rPr lang="uk-UA" dirty="0"/>
              <a:t>Стратегія реклами</a:t>
            </a:r>
          </a:p>
        </p:txBody>
      </p:sp>
      <p:sp>
        <p:nvSpPr>
          <p:cNvPr id="3" name="Місце для вмісту 2">
            <a:extLst>
              <a:ext uri="{FF2B5EF4-FFF2-40B4-BE49-F238E27FC236}">
                <a16:creationId xmlns:a16="http://schemas.microsoft.com/office/drawing/2014/main" id="{53EA8A02-1651-44D7-A338-6BBE1D1E157F}"/>
              </a:ext>
            </a:extLst>
          </p:cNvPr>
          <p:cNvSpPr>
            <a:spLocks noGrp="1"/>
          </p:cNvSpPr>
          <p:nvPr>
            <p:ph sz="half" idx="1"/>
          </p:nvPr>
        </p:nvSpPr>
        <p:spPr/>
        <p:txBody>
          <a:bodyPr>
            <a:normAutofit fontScale="85000" lnSpcReduction="10000"/>
          </a:bodyPr>
          <a:lstStyle/>
          <a:p>
            <a:pPr algn="just">
              <a:spcBef>
                <a:spcPts val="0"/>
              </a:spcBef>
            </a:pPr>
            <a:r>
              <a:rPr lang="ru-RU" dirty="0" err="1"/>
              <a:t>знання</a:t>
            </a:r>
            <a:r>
              <a:rPr lang="ru-RU" dirty="0"/>
              <a:t> про </a:t>
            </a:r>
            <a:r>
              <a:rPr lang="ru-RU" dirty="0" err="1"/>
              <a:t>пропонований</a:t>
            </a:r>
            <a:r>
              <a:rPr lang="ru-RU" dirty="0"/>
              <a:t> товар через </a:t>
            </a:r>
            <a:r>
              <a:rPr lang="ru-RU" dirty="0" err="1"/>
              <a:t>поширення</a:t>
            </a:r>
            <a:r>
              <a:rPr lang="ru-RU" dirty="0"/>
              <a:t> </a:t>
            </a:r>
            <a:r>
              <a:rPr lang="ru-RU" dirty="0" err="1"/>
              <a:t>інформації</a:t>
            </a:r>
            <a:r>
              <a:rPr lang="ru-RU" dirty="0"/>
              <a:t>;</a:t>
            </a:r>
          </a:p>
          <a:p>
            <a:pPr algn="just">
              <a:spcBef>
                <a:spcPts val="0"/>
              </a:spcBef>
            </a:pPr>
            <a:r>
              <a:rPr lang="ru-RU" dirty="0" err="1"/>
              <a:t>розуміння</a:t>
            </a:r>
            <a:r>
              <a:rPr lang="ru-RU" dirty="0"/>
              <a:t>, </a:t>
            </a:r>
            <a:r>
              <a:rPr lang="ru-RU" dirty="0" err="1"/>
              <a:t>що</a:t>
            </a:r>
            <a:r>
              <a:rPr lang="ru-RU" dirty="0"/>
              <a:t> товар </a:t>
            </a:r>
            <a:r>
              <a:rPr lang="ru-RU" dirty="0" err="1"/>
              <a:t>потрібен</a:t>
            </a:r>
            <a:r>
              <a:rPr lang="ru-RU" dirty="0"/>
              <a:t> </a:t>
            </a:r>
            <a:r>
              <a:rPr lang="ru-RU" dirty="0" err="1"/>
              <a:t>споживачеві</a:t>
            </a:r>
            <a:r>
              <a:rPr lang="ru-RU" dirty="0"/>
              <a:t> через </a:t>
            </a:r>
            <a:r>
              <a:rPr lang="ru-RU" dirty="0" err="1"/>
              <a:t>ознайомлення</a:t>
            </a:r>
            <a:r>
              <a:rPr lang="ru-RU" dirty="0"/>
              <a:t> з </a:t>
            </a:r>
            <a:r>
              <a:rPr lang="ru-RU" dirty="0" err="1"/>
              <a:t>його</a:t>
            </a:r>
            <a:r>
              <a:rPr lang="ru-RU" dirty="0"/>
              <a:t> </a:t>
            </a:r>
            <a:r>
              <a:rPr lang="ru-RU" dirty="0" err="1"/>
              <a:t>властивостями</a:t>
            </a:r>
            <a:r>
              <a:rPr lang="ru-RU" dirty="0"/>
              <a:t>;</a:t>
            </a:r>
          </a:p>
          <a:p>
            <a:pPr algn="just">
              <a:spcBef>
                <a:spcPts val="0"/>
              </a:spcBef>
            </a:pPr>
            <a:r>
              <a:rPr lang="ru-RU" dirty="0" err="1"/>
              <a:t>позиціонування</a:t>
            </a:r>
            <a:r>
              <a:rPr lang="ru-RU" dirty="0"/>
              <a:t> товару для </a:t>
            </a:r>
            <a:r>
              <a:rPr lang="ru-RU" dirty="0" err="1"/>
              <a:t>формування</a:t>
            </a:r>
            <a:r>
              <a:rPr lang="ru-RU" dirty="0"/>
              <a:t> </a:t>
            </a:r>
            <a:r>
              <a:rPr lang="ru-RU" dirty="0" err="1"/>
              <a:t>задоволених</a:t>
            </a:r>
            <a:r>
              <a:rPr lang="ru-RU" dirty="0"/>
              <a:t> </a:t>
            </a:r>
            <a:r>
              <a:rPr lang="ru-RU" dirty="0" err="1"/>
              <a:t>споживачів</a:t>
            </a:r>
            <a:r>
              <a:rPr lang="ru-RU" dirty="0"/>
              <a:t>;</a:t>
            </a:r>
          </a:p>
          <a:p>
            <a:pPr algn="just">
              <a:spcBef>
                <a:spcPts val="0"/>
              </a:spcBef>
            </a:pPr>
            <a:r>
              <a:rPr lang="ru-RU" dirty="0"/>
              <a:t> </a:t>
            </a:r>
            <a:r>
              <a:rPr lang="ru-RU" dirty="0" err="1"/>
              <a:t>формування</a:t>
            </a:r>
            <a:r>
              <a:rPr lang="ru-RU" dirty="0"/>
              <a:t> </a:t>
            </a:r>
            <a:r>
              <a:rPr lang="ru-RU" dirty="0" err="1"/>
              <a:t>намірів</a:t>
            </a:r>
            <a:r>
              <a:rPr lang="ru-RU" dirty="0"/>
              <a:t> </a:t>
            </a:r>
            <a:r>
              <a:rPr lang="ru-RU" dirty="0" err="1"/>
              <a:t>купити</a:t>
            </a:r>
            <a:r>
              <a:rPr lang="ru-RU" dirty="0"/>
              <a:t> товар;</a:t>
            </a:r>
          </a:p>
          <a:p>
            <a:pPr algn="just">
              <a:spcBef>
                <a:spcPts val="0"/>
              </a:spcBef>
            </a:pPr>
            <a:r>
              <a:rPr lang="ru-RU" dirty="0"/>
              <a:t> </a:t>
            </a:r>
            <a:r>
              <a:rPr lang="ru-RU" dirty="0" err="1"/>
              <a:t>полегшення</a:t>
            </a:r>
            <a:r>
              <a:rPr lang="ru-RU" dirty="0"/>
              <a:t> </a:t>
            </a:r>
            <a:r>
              <a:rPr lang="ru-RU" dirty="0" err="1"/>
              <a:t>процесу</a:t>
            </a:r>
            <a:r>
              <a:rPr lang="ru-RU" dirty="0"/>
              <a:t> </a:t>
            </a:r>
            <a:r>
              <a:rPr lang="ru-RU" dirty="0" err="1"/>
              <a:t>першої</a:t>
            </a:r>
            <a:r>
              <a:rPr lang="ru-RU" dirty="0"/>
              <a:t> покупки.</a:t>
            </a:r>
          </a:p>
          <a:p>
            <a:endParaRPr lang="uk-UA" dirty="0"/>
          </a:p>
        </p:txBody>
      </p:sp>
      <p:sp>
        <p:nvSpPr>
          <p:cNvPr id="4" name="Місце для вмісту 3">
            <a:extLst>
              <a:ext uri="{FF2B5EF4-FFF2-40B4-BE49-F238E27FC236}">
                <a16:creationId xmlns:a16="http://schemas.microsoft.com/office/drawing/2014/main" id="{8CFD9B89-27A1-4334-BE1E-4DC0EBA03414}"/>
              </a:ext>
            </a:extLst>
          </p:cNvPr>
          <p:cNvSpPr>
            <a:spLocks noGrp="1"/>
          </p:cNvSpPr>
          <p:nvPr>
            <p:ph sz="half" idx="2"/>
          </p:nvPr>
        </p:nvSpPr>
        <p:spPr/>
        <p:txBody>
          <a:bodyPr>
            <a:normAutofit fontScale="85000" lnSpcReduction="10000"/>
          </a:bodyPr>
          <a:lstStyle/>
          <a:p>
            <a:endParaRPr lang="uk-UA"/>
          </a:p>
        </p:txBody>
      </p:sp>
    </p:spTree>
    <p:extLst>
      <p:ext uri="{BB962C8B-B14F-4D97-AF65-F5344CB8AC3E}">
        <p14:creationId xmlns:p14="http://schemas.microsoft.com/office/powerpoint/2010/main" val="24232327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BA0A93-5552-4EB1-AEC3-1CCB44CA5277}"/>
              </a:ext>
            </a:extLst>
          </p:cNvPr>
          <p:cNvSpPr>
            <a:spLocks noGrp="1"/>
          </p:cNvSpPr>
          <p:nvPr>
            <p:ph type="title"/>
          </p:nvPr>
        </p:nvSpPr>
        <p:spPr/>
        <p:txBody>
          <a:bodyPr/>
          <a:lstStyle/>
          <a:p>
            <a:pPr algn="ctr"/>
            <a:r>
              <a:rPr lang="uk-UA" dirty="0"/>
              <a:t>Класифікація реклами</a:t>
            </a:r>
            <a:br>
              <a:rPr lang="uk-UA" dirty="0"/>
            </a:br>
            <a:endParaRPr lang="uk-UA" dirty="0"/>
          </a:p>
        </p:txBody>
      </p:sp>
      <p:sp>
        <p:nvSpPr>
          <p:cNvPr id="3" name="Місце для вмісту 2">
            <a:extLst>
              <a:ext uri="{FF2B5EF4-FFF2-40B4-BE49-F238E27FC236}">
                <a16:creationId xmlns:a16="http://schemas.microsoft.com/office/drawing/2014/main" id="{729963AE-2530-4486-A55A-4B79D410A5F9}"/>
              </a:ext>
            </a:extLst>
          </p:cNvPr>
          <p:cNvSpPr>
            <a:spLocks noGrp="1"/>
          </p:cNvSpPr>
          <p:nvPr>
            <p:ph sz="half" idx="1"/>
          </p:nvPr>
        </p:nvSpPr>
        <p:spPr/>
        <p:txBody>
          <a:bodyPr>
            <a:normAutofit/>
          </a:bodyPr>
          <a:lstStyle/>
          <a:p>
            <a:pPr marL="0" indent="0">
              <a:buNone/>
            </a:pPr>
            <a:r>
              <a:rPr lang="uk-UA" dirty="0"/>
              <a:t>За засобами реклами</a:t>
            </a:r>
          </a:p>
          <a:p>
            <a:r>
              <a:rPr lang="ru-RU" dirty="0" err="1"/>
              <a:t>акустична</a:t>
            </a:r>
            <a:r>
              <a:rPr lang="ru-RU" dirty="0"/>
              <a:t>, </a:t>
            </a:r>
          </a:p>
          <a:p>
            <a:r>
              <a:rPr lang="ru-RU" dirty="0" err="1"/>
              <a:t>візуальна</a:t>
            </a:r>
            <a:r>
              <a:rPr lang="ru-RU" dirty="0"/>
              <a:t>, </a:t>
            </a:r>
          </a:p>
          <a:p>
            <a:r>
              <a:rPr lang="ru-RU" dirty="0" err="1"/>
              <a:t>графічна</a:t>
            </a:r>
            <a:r>
              <a:rPr lang="ru-RU" dirty="0"/>
              <a:t>, </a:t>
            </a:r>
          </a:p>
          <a:p>
            <a:r>
              <a:rPr lang="ru-RU" dirty="0"/>
              <a:t>предметна,</a:t>
            </a:r>
          </a:p>
          <a:p>
            <a:r>
              <a:rPr lang="ru-RU" dirty="0"/>
              <a:t>реклама, </a:t>
            </a:r>
            <a:r>
              <a:rPr lang="ru-RU" dirty="0" err="1"/>
              <a:t>що</a:t>
            </a:r>
            <a:r>
              <a:rPr lang="ru-RU" dirty="0"/>
              <a:t> </a:t>
            </a:r>
            <a:r>
              <a:rPr lang="ru-RU" dirty="0" err="1"/>
              <a:t>впливає</a:t>
            </a:r>
            <a:r>
              <a:rPr lang="ru-RU" dirty="0"/>
              <a:t> на нюх</a:t>
            </a:r>
            <a:endParaRPr lang="uk-UA" dirty="0"/>
          </a:p>
        </p:txBody>
      </p:sp>
      <p:sp>
        <p:nvSpPr>
          <p:cNvPr id="4" name="Місце для вмісту 3">
            <a:extLst>
              <a:ext uri="{FF2B5EF4-FFF2-40B4-BE49-F238E27FC236}">
                <a16:creationId xmlns:a16="http://schemas.microsoft.com/office/drawing/2014/main" id="{0206BE9A-4995-47DB-AE46-DB891ACB6B3E}"/>
              </a:ext>
            </a:extLst>
          </p:cNvPr>
          <p:cNvSpPr>
            <a:spLocks noGrp="1"/>
          </p:cNvSpPr>
          <p:nvPr>
            <p:ph sz="half" idx="2"/>
          </p:nvPr>
        </p:nvSpPr>
        <p:spPr/>
        <p:txBody>
          <a:bodyPr>
            <a:normAutofit/>
          </a:bodyPr>
          <a:lstStyle/>
          <a:p>
            <a:pPr marL="0" indent="0">
              <a:buNone/>
            </a:pPr>
            <a:r>
              <a:rPr lang="uk-UA" dirty="0"/>
              <a:t>За цілями реклами</a:t>
            </a:r>
          </a:p>
          <a:p>
            <a:r>
              <a:rPr lang="uk-UA" dirty="0"/>
              <a:t>пізнавальна,</a:t>
            </a:r>
          </a:p>
          <a:p>
            <a:r>
              <a:rPr lang="uk-UA" dirty="0"/>
              <a:t>емоційна, </a:t>
            </a:r>
          </a:p>
          <a:p>
            <a:r>
              <a:rPr lang="uk-UA" dirty="0"/>
              <a:t>поведінкова</a:t>
            </a:r>
          </a:p>
        </p:txBody>
      </p:sp>
    </p:spTree>
    <p:extLst>
      <p:ext uri="{BB962C8B-B14F-4D97-AF65-F5344CB8AC3E}">
        <p14:creationId xmlns:p14="http://schemas.microsoft.com/office/powerpoint/2010/main" val="11169773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8DE4CE-93A2-4227-8B8C-E76624C8FD46}"/>
              </a:ext>
            </a:extLst>
          </p:cNvPr>
          <p:cNvSpPr>
            <a:spLocks noGrp="1"/>
          </p:cNvSpPr>
          <p:nvPr>
            <p:ph type="title"/>
          </p:nvPr>
        </p:nvSpPr>
        <p:spPr/>
        <p:txBody>
          <a:bodyPr/>
          <a:lstStyle/>
          <a:p>
            <a:pPr algn="ctr"/>
            <a:r>
              <a:rPr lang="uk-UA" dirty="0"/>
              <a:t>Критерії </a:t>
            </a:r>
            <a:r>
              <a:rPr lang="uk-UA" dirty="0" err="1"/>
              <a:t>клаисфікації</a:t>
            </a:r>
            <a:endParaRPr lang="uk-UA" dirty="0"/>
          </a:p>
        </p:txBody>
      </p:sp>
      <p:sp>
        <p:nvSpPr>
          <p:cNvPr id="3" name="Місце для вмісту 2">
            <a:extLst>
              <a:ext uri="{FF2B5EF4-FFF2-40B4-BE49-F238E27FC236}">
                <a16:creationId xmlns:a16="http://schemas.microsoft.com/office/drawing/2014/main" id="{94F6593C-AA98-4FD1-9CD7-A01688C697B7}"/>
              </a:ext>
            </a:extLst>
          </p:cNvPr>
          <p:cNvSpPr>
            <a:spLocks noGrp="1"/>
          </p:cNvSpPr>
          <p:nvPr>
            <p:ph sz="half" idx="1"/>
          </p:nvPr>
        </p:nvSpPr>
        <p:spPr/>
        <p:txBody>
          <a:bodyPr>
            <a:normAutofit fontScale="70000" lnSpcReduction="20000"/>
          </a:bodyPr>
          <a:lstStyle/>
          <a:p>
            <a:pPr marL="0" indent="0">
              <a:buNone/>
            </a:pPr>
            <a:r>
              <a:rPr lang="uk-UA" sz="2900" dirty="0"/>
              <a:t>Типи реклами</a:t>
            </a:r>
          </a:p>
          <a:p>
            <a:pPr marL="0" indent="0">
              <a:buNone/>
            </a:pPr>
            <a:endParaRPr lang="uk-UA" dirty="0"/>
          </a:p>
          <a:p>
            <a:pPr>
              <a:spcBef>
                <a:spcPts val="0"/>
              </a:spcBef>
            </a:pPr>
            <a:r>
              <a:rPr lang="ru-RU" sz="3400" dirty="0"/>
              <a:t>престижна, </a:t>
            </a:r>
          </a:p>
          <a:p>
            <a:pPr>
              <a:spcBef>
                <a:spcPts val="0"/>
              </a:spcBef>
            </a:pPr>
            <a:r>
              <a:rPr lang="ru-RU" sz="3400" dirty="0" err="1"/>
              <a:t>стимулююча</a:t>
            </a:r>
            <a:r>
              <a:rPr lang="ru-RU" sz="3400" dirty="0"/>
              <a:t>, </a:t>
            </a:r>
          </a:p>
          <a:p>
            <a:pPr>
              <a:spcBef>
                <a:spcPts val="0"/>
              </a:spcBef>
            </a:pPr>
            <a:r>
              <a:rPr lang="ru-RU" sz="3400" dirty="0" err="1"/>
              <a:t>інформативна</a:t>
            </a:r>
            <a:r>
              <a:rPr lang="ru-RU" sz="3400" dirty="0"/>
              <a:t>, </a:t>
            </a:r>
          </a:p>
          <a:p>
            <a:pPr>
              <a:spcBef>
                <a:spcPts val="0"/>
              </a:spcBef>
            </a:pPr>
            <a:r>
              <a:rPr lang="ru-RU" sz="3400" dirty="0" err="1"/>
              <a:t>нагадувальна</a:t>
            </a:r>
            <a:r>
              <a:rPr lang="ru-RU" sz="3400" dirty="0"/>
              <a:t>, </a:t>
            </a:r>
          </a:p>
          <a:p>
            <a:pPr>
              <a:spcBef>
                <a:spcPts val="0"/>
              </a:spcBef>
            </a:pPr>
            <a:r>
              <a:rPr lang="ru-RU" sz="3400" dirty="0" err="1"/>
              <a:t>імідж</a:t>
            </a:r>
            <a:r>
              <a:rPr lang="ru-RU" sz="3400" dirty="0"/>
              <a:t>-реклама,</a:t>
            </a:r>
          </a:p>
          <a:p>
            <a:pPr>
              <a:spcBef>
                <a:spcPts val="0"/>
              </a:spcBef>
            </a:pPr>
            <a:r>
              <a:rPr lang="ru-RU" sz="3400" dirty="0"/>
              <a:t>реклама </a:t>
            </a:r>
            <a:r>
              <a:rPr lang="ru-RU" sz="3400" dirty="0" err="1"/>
              <a:t>стабільності</a:t>
            </a:r>
            <a:r>
              <a:rPr lang="ru-RU" sz="3400" dirty="0"/>
              <a:t>, </a:t>
            </a:r>
          </a:p>
          <a:p>
            <a:pPr>
              <a:spcBef>
                <a:spcPts val="0"/>
              </a:spcBef>
            </a:pPr>
            <a:r>
              <a:rPr lang="ru-RU" sz="3400" dirty="0"/>
              <a:t>реклама </a:t>
            </a:r>
            <a:r>
              <a:rPr lang="ru-RU" sz="3400" dirty="0" err="1"/>
              <a:t>прямої</a:t>
            </a:r>
            <a:r>
              <a:rPr lang="ru-RU" sz="3400" dirty="0"/>
              <a:t> </a:t>
            </a:r>
            <a:r>
              <a:rPr lang="ru-RU" sz="3400" dirty="0" err="1"/>
              <a:t>відповіді</a:t>
            </a:r>
            <a:endParaRPr lang="ru-RU" sz="3400" dirty="0"/>
          </a:p>
          <a:p>
            <a:endParaRPr lang="uk-UA" dirty="0"/>
          </a:p>
        </p:txBody>
      </p:sp>
      <p:sp>
        <p:nvSpPr>
          <p:cNvPr id="4" name="Місце для вмісту 3">
            <a:extLst>
              <a:ext uri="{FF2B5EF4-FFF2-40B4-BE49-F238E27FC236}">
                <a16:creationId xmlns:a16="http://schemas.microsoft.com/office/drawing/2014/main" id="{876204EE-1FBB-4F68-9D72-1FB5545B1746}"/>
              </a:ext>
            </a:extLst>
          </p:cNvPr>
          <p:cNvSpPr>
            <a:spLocks noGrp="1"/>
          </p:cNvSpPr>
          <p:nvPr>
            <p:ph sz="half" idx="2"/>
          </p:nvPr>
        </p:nvSpPr>
        <p:spPr/>
        <p:txBody>
          <a:bodyPr>
            <a:normAutofit fontScale="70000" lnSpcReduction="20000"/>
          </a:bodyPr>
          <a:lstStyle/>
          <a:p>
            <a:pPr marL="0" indent="0">
              <a:spcBef>
                <a:spcPts val="0"/>
              </a:spcBef>
              <a:buNone/>
            </a:pPr>
            <a:r>
              <a:rPr lang="uk-UA" dirty="0"/>
              <a:t>Рекламна спрямованість</a:t>
            </a:r>
          </a:p>
          <a:p>
            <a:pPr marL="0" indent="0">
              <a:spcBef>
                <a:spcPts val="0"/>
              </a:spcBef>
              <a:buNone/>
            </a:pPr>
            <a:endParaRPr lang="uk-UA" dirty="0"/>
          </a:p>
          <a:p>
            <a:pPr>
              <a:spcBef>
                <a:spcPts val="0"/>
              </a:spcBef>
            </a:pPr>
            <a:r>
              <a:rPr lang="ru-RU" dirty="0" err="1"/>
              <a:t>Торговельної</a:t>
            </a:r>
            <a:r>
              <a:rPr lang="ru-RU" dirty="0"/>
              <a:t> марки, </a:t>
            </a:r>
          </a:p>
          <a:p>
            <a:pPr>
              <a:spcBef>
                <a:spcPts val="0"/>
              </a:spcBef>
            </a:pPr>
            <a:r>
              <a:rPr lang="ru-RU" dirty="0" err="1"/>
              <a:t>торговельна</a:t>
            </a:r>
            <a:r>
              <a:rPr lang="ru-RU" dirty="0"/>
              <a:t> (</a:t>
            </a:r>
            <a:r>
              <a:rPr lang="ru-RU" dirty="0" err="1"/>
              <a:t>роздрібна</a:t>
            </a:r>
            <a:r>
              <a:rPr lang="ru-RU" dirty="0"/>
              <a:t> та </a:t>
            </a:r>
            <a:r>
              <a:rPr lang="ru-RU" dirty="0" err="1"/>
              <a:t>оптова</a:t>
            </a:r>
            <a:r>
              <a:rPr lang="ru-RU" dirty="0"/>
              <a:t>),</a:t>
            </a:r>
          </a:p>
          <a:p>
            <a:pPr>
              <a:spcBef>
                <a:spcPts val="0"/>
              </a:spcBef>
            </a:pPr>
            <a:r>
              <a:rPr lang="ru-RU" dirty="0" err="1"/>
              <a:t>споживча</a:t>
            </a:r>
            <a:r>
              <a:rPr lang="ru-RU" dirty="0"/>
              <a:t>, </a:t>
            </a:r>
          </a:p>
          <a:p>
            <a:pPr>
              <a:spcBef>
                <a:spcPts val="0"/>
              </a:spcBef>
            </a:pPr>
            <a:r>
              <a:rPr lang="ru-RU" dirty="0" err="1"/>
              <a:t>професійна</a:t>
            </a:r>
            <a:r>
              <a:rPr lang="ru-RU" dirty="0"/>
              <a:t>,</a:t>
            </a:r>
          </a:p>
          <a:p>
            <a:pPr>
              <a:spcBef>
                <a:spcPts val="0"/>
              </a:spcBef>
            </a:pPr>
            <a:r>
              <a:rPr lang="ru-RU" dirty="0" err="1"/>
              <a:t>фінансова</a:t>
            </a:r>
            <a:r>
              <a:rPr lang="ru-RU" dirty="0"/>
              <a:t>,</a:t>
            </a:r>
          </a:p>
          <a:p>
            <a:pPr>
              <a:spcBef>
                <a:spcPts val="0"/>
              </a:spcBef>
            </a:pPr>
            <a:r>
              <a:rPr lang="ru-RU" dirty="0" err="1"/>
              <a:t>політична</a:t>
            </a:r>
            <a:r>
              <a:rPr lang="ru-RU" dirty="0"/>
              <a:t>, </a:t>
            </a:r>
          </a:p>
          <a:p>
            <a:pPr>
              <a:spcBef>
                <a:spcPts val="0"/>
              </a:spcBef>
            </a:pPr>
            <a:r>
              <a:rPr lang="ru-RU" dirty="0" err="1"/>
              <a:t>адреснодовідкова</a:t>
            </a:r>
            <a:r>
              <a:rPr lang="ru-RU" dirty="0"/>
              <a:t>,</a:t>
            </a:r>
          </a:p>
          <a:p>
            <a:pPr>
              <a:spcBef>
                <a:spcPts val="0"/>
              </a:spcBef>
            </a:pPr>
            <a:r>
              <a:rPr lang="ru-RU" dirty="0"/>
              <a:t>корпоративна, </a:t>
            </a:r>
          </a:p>
          <a:p>
            <a:pPr>
              <a:spcBef>
                <a:spcPts val="0"/>
              </a:spcBef>
            </a:pPr>
            <a:r>
              <a:rPr lang="ru-RU" dirty="0" err="1"/>
              <a:t>громадська</a:t>
            </a:r>
            <a:r>
              <a:rPr lang="ru-RU" dirty="0"/>
              <a:t>, </a:t>
            </a:r>
          </a:p>
          <a:p>
            <a:pPr>
              <a:spcBef>
                <a:spcPts val="0"/>
              </a:spcBef>
            </a:pPr>
            <a:r>
              <a:rPr lang="ru-RU" dirty="0" err="1"/>
              <a:t>бізнес</a:t>
            </a:r>
            <a:r>
              <a:rPr lang="ru-RU" dirty="0"/>
              <a:t>-реклама, </a:t>
            </a:r>
          </a:p>
          <a:p>
            <a:pPr>
              <a:spcBef>
                <a:spcPts val="0"/>
              </a:spcBef>
            </a:pPr>
            <a:r>
              <a:rPr lang="ru-RU" dirty="0"/>
              <a:t>директ-маркетинг</a:t>
            </a:r>
          </a:p>
          <a:p>
            <a:endParaRPr lang="uk-UA" dirty="0"/>
          </a:p>
        </p:txBody>
      </p:sp>
    </p:spTree>
    <p:extLst>
      <p:ext uri="{BB962C8B-B14F-4D97-AF65-F5344CB8AC3E}">
        <p14:creationId xmlns:p14="http://schemas.microsoft.com/office/powerpoint/2010/main" val="2059775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4E8498-BD69-42C5-9E9B-D9FC7CCFA55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531BEBF-C911-435A-BE92-9714FEA3B147}"/>
              </a:ext>
            </a:extLst>
          </p:cNvPr>
          <p:cNvSpPr>
            <a:spLocks noGrp="1"/>
          </p:cNvSpPr>
          <p:nvPr>
            <p:ph sz="half" idx="1"/>
          </p:nvPr>
        </p:nvSpPr>
        <p:spPr/>
        <p:txBody>
          <a:bodyPr>
            <a:normAutofit fontScale="92500" lnSpcReduction="10000"/>
          </a:bodyPr>
          <a:lstStyle/>
          <a:p>
            <a:pPr marL="0" indent="0">
              <a:buNone/>
            </a:pPr>
            <a:r>
              <a:rPr lang="uk-UA" dirty="0"/>
              <a:t>Роль реклами</a:t>
            </a:r>
          </a:p>
          <a:p>
            <a:r>
              <a:rPr lang="ru-RU" dirty="0" err="1"/>
              <a:t>маркетингова</a:t>
            </a:r>
            <a:r>
              <a:rPr lang="ru-RU" dirty="0"/>
              <a:t>,</a:t>
            </a:r>
          </a:p>
          <a:p>
            <a:r>
              <a:rPr lang="ru-RU" dirty="0"/>
              <a:t> </a:t>
            </a:r>
            <a:r>
              <a:rPr lang="ru-RU" dirty="0" err="1"/>
              <a:t>пізнавальна</a:t>
            </a:r>
            <a:r>
              <a:rPr lang="ru-RU" dirty="0"/>
              <a:t>, </a:t>
            </a:r>
          </a:p>
          <a:p>
            <a:r>
              <a:rPr lang="ru-RU" dirty="0" err="1"/>
              <a:t>економічна</a:t>
            </a:r>
            <a:r>
              <a:rPr lang="ru-RU" dirty="0"/>
              <a:t>, </a:t>
            </a:r>
          </a:p>
          <a:p>
            <a:r>
              <a:rPr lang="ru-RU" dirty="0" err="1"/>
              <a:t>соціальна</a:t>
            </a:r>
            <a:r>
              <a:rPr lang="ru-RU" dirty="0"/>
              <a:t>, </a:t>
            </a:r>
          </a:p>
          <a:p>
            <a:r>
              <a:rPr lang="ru-RU" dirty="0" err="1"/>
              <a:t>політична</a:t>
            </a:r>
            <a:r>
              <a:rPr lang="ru-RU" dirty="0"/>
              <a:t>, </a:t>
            </a:r>
          </a:p>
          <a:p>
            <a:r>
              <a:rPr lang="ru-RU" dirty="0" err="1"/>
              <a:t>естетична</a:t>
            </a:r>
            <a:r>
              <a:rPr lang="ru-RU" dirty="0"/>
              <a:t>, </a:t>
            </a:r>
          </a:p>
          <a:p>
            <a:endParaRPr lang="uk-UA" dirty="0"/>
          </a:p>
        </p:txBody>
      </p:sp>
      <p:sp>
        <p:nvSpPr>
          <p:cNvPr id="4" name="Місце для вмісту 3">
            <a:extLst>
              <a:ext uri="{FF2B5EF4-FFF2-40B4-BE49-F238E27FC236}">
                <a16:creationId xmlns:a16="http://schemas.microsoft.com/office/drawing/2014/main" id="{3ACBF72F-3C39-4C98-B04B-0D787B7AD716}"/>
              </a:ext>
            </a:extLst>
          </p:cNvPr>
          <p:cNvSpPr>
            <a:spLocks noGrp="1"/>
          </p:cNvSpPr>
          <p:nvPr>
            <p:ph sz="half" idx="2"/>
          </p:nvPr>
        </p:nvSpPr>
        <p:spPr/>
        <p:txBody>
          <a:bodyPr>
            <a:normAutofit fontScale="92500" lnSpcReduction="10000"/>
          </a:bodyPr>
          <a:lstStyle/>
          <a:p>
            <a:pPr marL="0" indent="0">
              <a:buNone/>
            </a:pPr>
            <a:r>
              <a:rPr lang="uk-UA" dirty="0"/>
              <a:t>Предмет рекламного аналізу</a:t>
            </a:r>
          </a:p>
          <a:p>
            <a:r>
              <a:rPr lang="uk-UA" dirty="0"/>
              <a:t>товару, </a:t>
            </a:r>
          </a:p>
          <a:p>
            <a:r>
              <a:rPr lang="uk-UA" dirty="0"/>
              <a:t>ідеї, </a:t>
            </a:r>
          </a:p>
          <a:p>
            <a:r>
              <a:rPr lang="uk-UA" dirty="0"/>
              <a:t>особистості, </a:t>
            </a:r>
          </a:p>
          <a:p>
            <a:r>
              <a:rPr lang="uk-UA" dirty="0"/>
              <a:t>території</a:t>
            </a:r>
          </a:p>
          <a:p>
            <a:endParaRPr lang="uk-UA" dirty="0"/>
          </a:p>
        </p:txBody>
      </p:sp>
    </p:spTree>
    <p:extLst>
      <p:ext uri="{BB962C8B-B14F-4D97-AF65-F5344CB8AC3E}">
        <p14:creationId xmlns:p14="http://schemas.microsoft.com/office/powerpoint/2010/main" val="37190670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805096-1777-4B70-832B-D3D43149E46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212E21B-E00A-4CCE-BC50-7276535B5E9A}"/>
              </a:ext>
            </a:extLst>
          </p:cNvPr>
          <p:cNvSpPr>
            <a:spLocks noGrp="1"/>
          </p:cNvSpPr>
          <p:nvPr>
            <p:ph sz="half" idx="1"/>
          </p:nvPr>
        </p:nvSpPr>
        <p:spPr/>
        <p:txBody>
          <a:bodyPr>
            <a:normAutofit/>
          </a:bodyPr>
          <a:lstStyle/>
          <a:p>
            <a:pPr marL="0" indent="0">
              <a:buNone/>
            </a:pPr>
            <a:r>
              <a:rPr lang="uk-UA" dirty="0"/>
              <a:t>Прибутковість</a:t>
            </a:r>
          </a:p>
          <a:p>
            <a:r>
              <a:rPr lang="uk-UA" dirty="0"/>
              <a:t>комерційна </a:t>
            </a:r>
          </a:p>
          <a:p>
            <a:r>
              <a:rPr lang="uk-UA" dirty="0"/>
              <a:t>некомерційна</a:t>
            </a:r>
          </a:p>
          <a:p>
            <a:pPr marL="0" indent="0">
              <a:buNone/>
            </a:pPr>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A2EBDA05-8509-4EDC-AA67-673680C591DB}"/>
              </a:ext>
            </a:extLst>
          </p:cNvPr>
          <p:cNvSpPr>
            <a:spLocks noGrp="1"/>
          </p:cNvSpPr>
          <p:nvPr>
            <p:ph sz="half" idx="2"/>
          </p:nvPr>
        </p:nvSpPr>
        <p:spPr/>
        <p:txBody>
          <a:bodyPr>
            <a:normAutofit/>
          </a:bodyPr>
          <a:lstStyle/>
          <a:p>
            <a:pPr marL="0" indent="0">
              <a:buNone/>
            </a:pPr>
            <a:r>
              <a:rPr lang="uk-UA" dirty="0"/>
              <a:t>Особливості рекламного звернення</a:t>
            </a:r>
          </a:p>
          <a:p>
            <a:pPr algn="just"/>
            <a:r>
              <a:rPr lang="ru-RU" dirty="0" err="1"/>
              <a:t>інформативна</a:t>
            </a:r>
            <a:r>
              <a:rPr lang="ru-RU" dirty="0"/>
              <a:t>, </a:t>
            </a:r>
          </a:p>
          <a:p>
            <a:pPr algn="just"/>
            <a:r>
              <a:rPr lang="ru-RU" dirty="0" err="1"/>
              <a:t>така</a:t>
            </a:r>
            <a:r>
              <a:rPr lang="ru-RU" dirty="0"/>
              <a:t>, </a:t>
            </a:r>
            <a:r>
              <a:rPr lang="ru-RU" dirty="0" err="1"/>
              <a:t>що</a:t>
            </a:r>
            <a:r>
              <a:rPr lang="ru-RU" dirty="0"/>
              <a:t> </a:t>
            </a:r>
            <a:r>
              <a:rPr lang="ru-RU" dirty="0" err="1"/>
              <a:t>переконує</a:t>
            </a:r>
            <a:r>
              <a:rPr lang="ru-RU" dirty="0"/>
              <a:t>, </a:t>
            </a:r>
          </a:p>
          <a:p>
            <a:pPr algn="just"/>
            <a:r>
              <a:rPr lang="ru-RU" dirty="0" err="1"/>
              <a:t>така</a:t>
            </a:r>
            <a:r>
              <a:rPr lang="ru-RU" dirty="0"/>
              <a:t>, </a:t>
            </a:r>
            <a:r>
              <a:rPr lang="ru-RU" dirty="0" err="1"/>
              <a:t>що</a:t>
            </a:r>
            <a:r>
              <a:rPr lang="ru-RU" dirty="0"/>
              <a:t> </a:t>
            </a:r>
            <a:r>
              <a:rPr lang="ru-RU" dirty="0" err="1"/>
              <a:t>нагадує</a:t>
            </a:r>
            <a:endParaRPr lang="ru-RU" dirty="0"/>
          </a:p>
          <a:p>
            <a:endParaRPr lang="uk-UA" dirty="0"/>
          </a:p>
        </p:txBody>
      </p:sp>
    </p:spTree>
    <p:extLst>
      <p:ext uri="{BB962C8B-B14F-4D97-AF65-F5344CB8AC3E}">
        <p14:creationId xmlns:p14="http://schemas.microsoft.com/office/powerpoint/2010/main" val="13181315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739DE9-7695-43F5-9AA2-EC4647D63C7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BAE3560-44A3-4312-8584-5C57A563CDF1}"/>
              </a:ext>
            </a:extLst>
          </p:cNvPr>
          <p:cNvSpPr>
            <a:spLocks noGrp="1"/>
          </p:cNvSpPr>
          <p:nvPr>
            <p:ph sz="half" idx="1"/>
          </p:nvPr>
        </p:nvSpPr>
        <p:spPr/>
        <p:txBody>
          <a:bodyPr>
            <a:normAutofit lnSpcReduction="10000"/>
          </a:bodyPr>
          <a:lstStyle/>
          <a:p>
            <a:pPr marL="0" indent="0" algn="just">
              <a:buNone/>
            </a:pPr>
            <a:r>
              <a:rPr lang="uk-UA" dirty="0"/>
              <a:t>Спосіб впливу на цільову аудиторію</a:t>
            </a:r>
          </a:p>
          <a:p>
            <a:pPr algn="just"/>
            <a:r>
              <a:rPr lang="uk-UA" dirty="0"/>
              <a:t>раціональна, </a:t>
            </a:r>
          </a:p>
          <a:p>
            <a:pPr algn="just"/>
            <a:r>
              <a:rPr lang="uk-UA" dirty="0"/>
              <a:t>емоційна</a:t>
            </a:r>
          </a:p>
          <a:p>
            <a:endParaRPr lang="uk-UA" dirty="0"/>
          </a:p>
          <a:p>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92319EE4-5743-46C3-9E79-99C6BD492B97}"/>
              </a:ext>
            </a:extLst>
          </p:cNvPr>
          <p:cNvSpPr>
            <a:spLocks noGrp="1"/>
          </p:cNvSpPr>
          <p:nvPr>
            <p:ph sz="half" idx="2"/>
          </p:nvPr>
        </p:nvSpPr>
        <p:spPr/>
        <p:txBody>
          <a:bodyPr>
            <a:normAutofit lnSpcReduction="10000"/>
          </a:bodyPr>
          <a:lstStyle/>
          <a:p>
            <a:pPr marL="0" indent="0">
              <a:buNone/>
            </a:pPr>
            <a:r>
              <a:rPr lang="uk-UA" dirty="0"/>
              <a:t>Спрямованість на цільову аудиторію</a:t>
            </a:r>
          </a:p>
          <a:p>
            <a:r>
              <a:rPr lang="ru-RU" dirty="0"/>
              <a:t>на </a:t>
            </a:r>
            <a:r>
              <a:rPr lang="ru-RU" dirty="0" err="1"/>
              <a:t>бізнес</a:t>
            </a:r>
            <a:r>
              <a:rPr lang="ru-RU" dirty="0"/>
              <a:t>, </a:t>
            </a:r>
          </a:p>
          <a:p>
            <a:r>
              <a:rPr lang="ru-RU" dirty="0"/>
              <a:t>на </a:t>
            </a:r>
            <a:r>
              <a:rPr lang="ru-RU" dirty="0" err="1"/>
              <a:t>виробника</a:t>
            </a:r>
            <a:r>
              <a:rPr lang="ru-RU" dirty="0"/>
              <a:t>, </a:t>
            </a:r>
          </a:p>
          <a:p>
            <a:r>
              <a:rPr lang="ru-RU" dirty="0"/>
              <a:t>на </a:t>
            </a:r>
            <a:r>
              <a:rPr lang="ru-RU" dirty="0" err="1"/>
              <a:t>споживача</a:t>
            </a:r>
            <a:endParaRPr lang="ru-RU" dirty="0"/>
          </a:p>
          <a:p>
            <a:endParaRPr lang="uk-UA" dirty="0"/>
          </a:p>
        </p:txBody>
      </p:sp>
    </p:spTree>
    <p:extLst>
      <p:ext uri="{BB962C8B-B14F-4D97-AF65-F5344CB8AC3E}">
        <p14:creationId xmlns:p14="http://schemas.microsoft.com/office/powerpoint/2010/main" val="15485664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C1DB67-9BDF-4B3C-A814-D3DD35306D0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E7849D5-31E3-4B06-AE3A-B0C78DE920C2}"/>
              </a:ext>
            </a:extLst>
          </p:cNvPr>
          <p:cNvSpPr>
            <a:spLocks noGrp="1"/>
          </p:cNvSpPr>
          <p:nvPr>
            <p:ph sz="half" idx="1"/>
          </p:nvPr>
        </p:nvSpPr>
        <p:spPr/>
        <p:txBody>
          <a:bodyPr>
            <a:normAutofit/>
          </a:bodyPr>
          <a:lstStyle/>
          <a:p>
            <a:pPr marL="0" indent="0">
              <a:buNone/>
            </a:pPr>
            <a:r>
              <a:rPr lang="uk-UA" dirty="0"/>
              <a:t>Концентрація на сегменті</a:t>
            </a:r>
          </a:p>
          <a:p>
            <a:r>
              <a:rPr lang="uk-UA" dirty="0"/>
              <a:t>селективна, </a:t>
            </a:r>
          </a:p>
          <a:p>
            <a:r>
              <a:rPr lang="uk-UA" dirty="0"/>
              <a:t>масова</a:t>
            </a:r>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4212DA67-97B1-4CC5-B2EF-C75246EADBF2}"/>
              </a:ext>
            </a:extLst>
          </p:cNvPr>
          <p:cNvSpPr>
            <a:spLocks noGrp="1"/>
          </p:cNvSpPr>
          <p:nvPr>
            <p:ph sz="half" idx="2"/>
          </p:nvPr>
        </p:nvSpPr>
        <p:spPr/>
        <p:txBody>
          <a:bodyPr>
            <a:normAutofit/>
          </a:bodyPr>
          <a:lstStyle/>
          <a:p>
            <a:pPr marL="0" indent="0">
              <a:buNone/>
            </a:pPr>
            <a:r>
              <a:rPr lang="uk-UA" dirty="0"/>
              <a:t>Відкритість розуміння</a:t>
            </a:r>
          </a:p>
          <a:p>
            <a:r>
              <a:rPr lang="uk-UA" dirty="0"/>
              <a:t>безпосередня, </a:t>
            </a:r>
          </a:p>
          <a:p>
            <a:r>
              <a:rPr lang="uk-UA" dirty="0"/>
              <a:t>непряма</a:t>
            </a:r>
          </a:p>
          <a:p>
            <a:endParaRPr lang="uk-UA" dirty="0"/>
          </a:p>
        </p:txBody>
      </p:sp>
    </p:spTree>
    <p:extLst>
      <p:ext uri="{BB962C8B-B14F-4D97-AF65-F5344CB8AC3E}">
        <p14:creationId xmlns:p14="http://schemas.microsoft.com/office/powerpoint/2010/main" val="65270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071900-C5D8-4F38-A1A2-58F73EEF4D2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19F52AD-6BCD-40A4-A6F8-729610A4B3DD}"/>
              </a:ext>
            </a:extLst>
          </p:cNvPr>
          <p:cNvSpPr>
            <a:spLocks noGrp="1"/>
          </p:cNvSpPr>
          <p:nvPr>
            <p:ph sz="half" idx="1"/>
          </p:nvPr>
        </p:nvSpPr>
        <p:spPr/>
        <p:txBody>
          <a:bodyPr>
            <a:normAutofit fontScale="92500" lnSpcReduction="20000"/>
          </a:bodyPr>
          <a:lstStyle/>
          <a:p>
            <a:pPr marL="0" indent="0">
              <a:buNone/>
            </a:pPr>
            <a:r>
              <a:rPr lang="uk-UA" dirty="0"/>
              <a:t>Географія охоплення</a:t>
            </a:r>
          </a:p>
          <a:p>
            <a:r>
              <a:rPr lang="uk-UA" dirty="0"/>
              <a:t>л</a:t>
            </a:r>
            <a:r>
              <a:rPr lang="ru-RU" dirty="0" err="1"/>
              <a:t>окальна</a:t>
            </a:r>
            <a:r>
              <a:rPr lang="ru-RU" dirty="0"/>
              <a:t>, </a:t>
            </a:r>
          </a:p>
          <a:p>
            <a:r>
              <a:rPr lang="ru-RU" dirty="0" err="1"/>
              <a:t>регіональна</a:t>
            </a:r>
            <a:r>
              <a:rPr lang="ru-RU" dirty="0"/>
              <a:t>, </a:t>
            </a:r>
          </a:p>
          <a:p>
            <a:r>
              <a:rPr lang="ru-RU" dirty="0" err="1"/>
              <a:t>загальнонаціональна</a:t>
            </a:r>
            <a:r>
              <a:rPr lang="ru-RU" dirty="0"/>
              <a:t>,</a:t>
            </a:r>
          </a:p>
          <a:p>
            <a:r>
              <a:rPr lang="ru-RU" dirty="0"/>
              <a:t> </a:t>
            </a:r>
            <a:r>
              <a:rPr lang="ru-RU" dirty="0" err="1"/>
              <a:t>міжнародна</a:t>
            </a:r>
            <a:r>
              <a:rPr lang="ru-RU" dirty="0"/>
              <a:t>,</a:t>
            </a:r>
          </a:p>
          <a:p>
            <a:r>
              <a:rPr lang="ru-RU" dirty="0" err="1"/>
              <a:t>особистісна</a:t>
            </a:r>
            <a:endParaRPr lang="ru-RU" dirty="0"/>
          </a:p>
          <a:p>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619324C8-A246-475C-B8B8-B04BF9212575}"/>
              </a:ext>
            </a:extLst>
          </p:cNvPr>
          <p:cNvSpPr>
            <a:spLocks noGrp="1"/>
          </p:cNvSpPr>
          <p:nvPr>
            <p:ph sz="half" idx="2"/>
          </p:nvPr>
        </p:nvSpPr>
        <p:spPr/>
        <p:txBody>
          <a:bodyPr>
            <a:normAutofit fontScale="92500" lnSpcReduction="20000"/>
          </a:bodyPr>
          <a:lstStyle/>
          <a:p>
            <a:pPr marL="0" indent="0">
              <a:buNone/>
            </a:pPr>
            <a:r>
              <a:rPr lang="uk-UA" dirty="0"/>
              <a:t>Стратегічна мета</a:t>
            </a:r>
          </a:p>
          <a:p>
            <a:r>
              <a:rPr lang="uk-UA" dirty="0"/>
              <a:t>формування попиту, </a:t>
            </a:r>
          </a:p>
          <a:p>
            <a:r>
              <a:rPr lang="uk-UA" dirty="0"/>
              <a:t>стимулювання збуту</a:t>
            </a:r>
          </a:p>
          <a:p>
            <a:endParaRPr lang="uk-UA" dirty="0"/>
          </a:p>
        </p:txBody>
      </p:sp>
    </p:spTree>
    <p:extLst>
      <p:ext uri="{BB962C8B-B14F-4D97-AF65-F5344CB8AC3E}">
        <p14:creationId xmlns:p14="http://schemas.microsoft.com/office/powerpoint/2010/main" val="3395563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405CBE-DD98-4A33-8AE1-0C832B35682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AA49DFE-A1D7-4785-9C56-E10BD5AAB3F6}"/>
              </a:ext>
            </a:extLst>
          </p:cNvPr>
          <p:cNvSpPr>
            <a:spLocks noGrp="1"/>
          </p:cNvSpPr>
          <p:nvPr>
            <p:ph sz="half" idx="1"/>
          </p:nvPr>
        </p:nvSpPr>
        <p:spPr/>
        <p:txBody>
          <a:bodyPr>
            <a:normAutofit fontScale="85000" lnSpcReduction="20000"/>
          </a:bodyPr>
          <a:lstStyle/>
          <a:p>
            <a:pPr marL="0" indent="0">
              <a:buNone/>
            </a:pPr>
            <a:r>
              <a:rPr lang="uk-UA" sz="2900" dirty="0"/>
              <a:t>Джерело фінансування</a:t>
            </a:r>
          </a:p>
          <a:p>
            <a:r>
              <a:rPr lang="ru-RU" sz="2900" dirty="0" err="1"/>
              <a:t>спрямована</a:t>
            </a:r>
            <a:r>
              <a:rPr lang="ru-RU" sz="2900" dirty="0"/>
              <a:t> на </a:t>
            </a:r>
            <a:r>
              <a:rPr lang="ru-RU" sz="2900" dirty="0" err="1"/>
              <a:t>виробника</a:t>
            </a:r>
            <a:r>
              <a:rPr lang="ru-RU" sz="2900" dirty="0"/>
              <a:t>,</a:t>
            </a:r>
          </a:p>
          <a:p>
            <a:r>
              <a:rPr lang="ru-RU" sz="2900" dirty="0" err="1"/>
              <a:t>державна</a:t>
            </a:r>
            <a:r>
              <a:rPr lang="ru-RU" sz="2900" dirty="0"/>
              <a:t>, </a:t>
            </a:r>
          </a:p>
          <a:p>
            <a:r>
              <a:rPr lang="ru-RU" sz="2900" dirty="0" err="1"/>
              <a:t>соціальна</a:t>
            </a:r>
            <a:r>
              <a:rPr lang="ru-RU" sz="2900" dirty="0"/>
              <a:t>,</a:t>
            </a:r>
          </a:p>
          <a:p>
            <a:r>
              <a:rPr lang="ru-RU" sz="2900" dirty="0" err="1"/>
              <a:t>спільна</a:t>
            </a:r>
            <a:r>
              <a:rPr lang="ru-RU" sz="2900" dirty="0"/>
              <a:t>, </a:t>
            </a:r>
          </a:p>
          <a:p>
            <a:r>
              <a:rPr lang="ru-RU" sz="2900" dirty="0"/>
              <a:t>приватна,</a:t>
            </a:r>
          </a:p>
          <a:p>
            <a:r>
              <a:rPr lang="ru-RU" sz="2900" dirty="0" err="1"/>
              <a:t>політичних</a:t>
            </a:r>
            <a:r>
              <a:rPr lang="ru-RU" sz="2900" dirty="0"/>
              <a:t> </a:t>
            </a:r>
            <a:r>
              <a:rPr lang="ru-RU" sz="2900" dirty="0" err="1"/>
              <a:t>партій</a:t>
            </a:r>
            <a:endParaRPr lang="uk-UA" dirty="0"/>
          </a:p>
          <a:p>
            <a:endParaRPr lang="uk-UA" dirty="0"/>
          </a:p>
        </p:txBody>
      </p:sp>
      <p:sp>
        <p:nvSpPr>
          <p:cNvPr id="4" name="Місце для вмісту 3">
            <a:extLst>
              <a:ext uri="{FF2B5EF4-FFF2-40B4-BE49-F238E27FC236}">
                <a16:creationId xmlns:a16="http://schemas.microsoft.com/office/drawing/2014/main" id="{D4D2CB48-676D-4D11-8217-CD30E08D4BA3}"/>
              </a:ext>
            </a:extLst>
          </p:cNvPr>
          <p:cNvSpPr>
            <a:spLocks noGrp="1"/>
          </p:cNvSpPr>
          <p:nvPr>
            <p:ph sz="half" idx="2"/>
          </p:nvPr>
        </p:nvSpPr>
        <p:spPr/>
        <p:txBody>
          <a:bodyPr>
            <a:normAutofit fontScale="85000" lnSpcReduction="20000"/>
          </a:bodyPr>
          <a:lstStyle/>
          <a:p>
            <a:pPr marL="0" indent="0">
              <a:buNone/>
            </a:pPr>
            <a:r>
              <a:rPr lang="uk-UA" dirty="0"/>
              <a:t>Характер впливу</a:t>
            </a:r>
          </a:p>
          <a:p>
            <a:r>
              <a:rPr lang="uk-UA" dirty="0"/>
              <a:t>Агресивна, </a:t>
            </a:r>
          </a:p>
          <a:p>
            <a:r>
              <a:rPr lang="uk-UA" dirty="0"/>
              <a:t>м'яка, </a:t>
            </a:r>
          </a:p>
          <a:p>
            <a:r>
              <a:rPr lang="uk-UA" dirty="0"/>
              <a:t>нейтральна</a:t>
            </a:r>
          </a:p>
        </p:txBody>
      </p:sp>
    </p:spTree>
    <p:extLst>
      <p:ext uri="{BB962C8B-B14F-4D97-AF65-F5344CB8AC3E}">
        <p14:creationId xmlns:p14="http://schemas.microsoft.com/office/powerpoint/2010/main" val="10398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211AE7-E251-49A0-A1E6-60E7E5BA387F}"/>
              </a:ext>
            </a:extLst>
          </p:cNvPr>
          <p:cNvSpPr>
            <a:spLocks noGrp="1"/>
          </p:cNvSpPr>
          <p:nvPr>
            <p:ph type="title"/>
          </p:nvPr>
        </p:nvSpPr>
        <p:spPr/>
        <p:txBody>
          <a:bodyPr/>
          <a:lstStyle/>
          <a:p>
            <a:r>
              <a:rPr lang="uk-UA" dirty="0"/>
              <a:t>Комерційна та корпоративна комунікації</a:t>
            </a:r>
          </a:p>
        </p:txBody>
      </p:sp>
      <p:sp>
        <p:nvSpPr>
          <p:cNvPr id="3" name="Місце для вмісту 2">
            <a:extLst>
              <a:ext uri="{FF2B5EF4-FFF2-40B4-BE49-F238E27FC236}">
                <a16:creationId xmlns:a16="http://schemas.microsoft.com/office/drawing/2014/main" id="{8D1211A2-B9EC-4A54-AB29-F049714B3BA9}"/>
              </a:ext>
            </a:extLst>
          </p:cNvPr>
          <p:cNvSpPr>
            <a:spLocks noGrp="1"/>
          </p:cNvSpPr>
          <p:nvPr>
            <p:ph sz="half" idx="1"/>
          </p:nvPr>
        </p:nvSpPr>
        <p:spPr/>
        <p:txBody>
          <a:bodyPr>
            <a:normAutofit/>
          </a:bodyPr>
          <a:lstStyle/>
          <a:p>
            <a:pPr marL="0" indent="0">
              <a:buNone/>
            </a:pPr>
            <a:r>
              <a:rPr lang="uk-UA" b="1" dirty="0">
                <a:solidFill>
                  <a:srgbClr val="FFFF00"/>
                </a:solidFill>
              </a:rPr>
              <a:t>Комерційна комунікація</a:t>
            </a:r>
          </a:p>
          <a:p>
            <a:r>
              <a:rPr lang="uk-UA" dirty="0"/>
              <a:t>Реклама товарів і послуг</a:t>
            </a:r>
          </a:p>
          <a:p>
            <a:r>
              <a:rPr lang="uk-UA" dirty="0"/>
              <a:t>Просування продажів </a:t>
            </a:r>
          </a:p>
          <a:p>
            <a:r>
              <a:rPr lang="uk-UA" dirty="0"/>
              <a:t>Прямий маркетинг (</a:t>
            </a:r>
            <a:r>
              <a:rPr lang="uk-UA" dirty="0" err="1"/>
              <a:t>директ</a:t>
            </a:r>
            <a:r>
              <a:rPr lang="uk-UA" dirty="0"/>
              <a:t>-маркетинг) </a:t>
            </a:r>
          </a:p>
          <a:p>
            <a:r>
              <a:rPr lang="uk-UA" dirty="0"/>
              <a:t>Виставки та ярмарки</a:t>
            </a:r>
          </a:p>
          <a:p>
            <a:endParaRPr lang="uk-UA" dirty="0"/>
          </a:p>
        </p:txBody>
      </p:sp>
      <p:sp>
        <p:nvSpPr>
          <p:cNvPr id="4" name="Місце для вмісту 3">
            <a:extLst>
              <a:ext uri="{FF2B5EF4-FFF2-40B4-BE49-F238E27FC236}">
                <a16:creationId xmlns:a16="http://schemas.microsoft.com/office/drawing/2014/main" id="{4588C6A9-3A82-4151-AC3F-D21F9FD74C6E}"/>
              </a:ext>
            </a:extLst>
          </p:cNvPr>
          <p:cNvSpPr>
            <a:spLocks noGrp="1"/>
          </p:cNvSpPr>
          <p:nvPr>
            <p:ph sz="half" idx="2"/>
          </p:nvPr>
        </p:nvSpPr>
        <p:spPr/>
        <p:txBody>
          <a:bodyPr>
            <a:normAutofit/>
          </a:bodyPr>
          <a:lstStyle/>
          <a:p>
            <a:pPr marL="0" indent="0">
              <a:buNone/>
            </a:pPr>
            <a:r>
              <a:rPr lang="uk-UA" b="1" dirty="0">
                <a:solidFill>
                  <a:srgbClr val="FFFF00"/>
                </a:solidFill>
              </a:rPr>
              <a:t>Корпоративна комунікація</a:t>
            </a:r>
          </a:p>
          <a:p>
            <a:r>
              <a:rPr lang="uk-UA" dirty="0"/>
              <a:t>Реклама підприємства незалежно від типу організації</a:t>
            </a:r>
            <a:br>
              <a:rPr lang="uk-UA" dirty="0"/>
            </a:br>
            <a:r>
              <a:rPr lang="uk-UA" dirty="0"/>
              <a:t>Паблік </a:t>
            </a:r>
            <a:r>
              <a:rPr lang="uk-UA" dirty="0" err="1"/>
              <a:t>рілейшнз</a:t>
            </a:r>
            <a:r>
              <a:rPr lang="uk-UA" dirty="0"/>
              <a:t> (</a:t>
            </a:r>
            <a:r>
              <a:rPr lang="de-DE" dirty="0"/>
              <a:t>PR) </a:t>
            </a:r>
            <a:endParaRPr lang="uk-UA" dirty="0"/>
          </a:p>
          <a:p>
            <a:r>
              <a:rPr lang="uk-UA" dirty="0"/>
              <a:t>Спонсорство, меценатство</a:t>
            </a:r>
          </a:p>
          <a:p>
            <a:endParaRPr lang="uk-UA" dirty="0"/>
          </a:p>
        </p:txBody>
      </p:sp>
    </p:spTree>
    <p:extLst>
      <p:ext uri="{BB962C8B-B14F-4D97-AF65-F5344CB8AC3E}">
        <p14:creationId xmlns:p14="http://schemas.microsoft.com/office/powerpoint/2010/main" val="22131421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576A0A-57B2-486F-8B1F-3F8C6AB0F82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67F42B9-10B4-489E-9987-2C66F8A6E79A}"/>
              </a:ext>
            </a:extLst>
          </p:cNvPr>
          <p:cNvSpPr>
            <a:spLocks noGrp="1"/>
          </p:cNvSpPr>
          <p:nvPr>
            <p:ph sz="half" idx="1"/>
          </p:nvPr>
        </p:nvSpPr>
        <p:spPr/>
        <p:txBody>
          <a:bodyPr/>
          <a:lstStyle/>
          <a:p>
            <a:pPr marL="0" indent="0">
              <a:buNone/>
            </a:pPr>
            <a:r>
              <a:rPr lang="uk-UA" dirty="0"/>
              <a:t>Характер розуміння</a:t>
            </a:r>
          </a:p>
          <a:p>
            <a:r>
              <a:rPr lang="uk-UA" dirty="0"/>
              <a:t>на рівні свідомості, </a:t>
            </a:r>
          </a:p>
          <a:p>
            <a:r>
              <a:rPr lang="uk-UA" dirty="0"/>
              <a:t>на рівні підсвідомості</a:t>
            </a:r>
          </a:p>
          <a:p>
            <a:endParaRPr lang="uk-UA" dirty="0"/>
          </a:p>
          <a:p>
            <a:endParaRPr lang="uk-UA" dirty="0"/>
          </a:p>
        </p:txBody>
      </p:sp>
      <p:sp>
        <p:nvSpPr>
          <p:cNvPr id="4" name="Місце для вмісту 3">
            <a:extLst>
              <a:ext uri="{FF2B5EF4-FFF2-40B4-BE49-F238E27FC236}">
                <a16:creationId xmlns:a16="http://schemas.microsoft.com/office/drawing/2014/main" id="{BF2DB392-C7F0-4F63-B558-0076DA0193AB}"/>
              </a:ext>
            </a:extLst>
          </p:cNvPr>
          <p:cNvSpPr>
            <a:spLocks noGrp="1"/>
          </p:cNvSpPr>
          <p:nvPr>
            <p:ph sz="half" idx="2"/>
          </p:nvPr>
        </p:nvSpPr>
        <p:spPr/>
        <p:txBody>
          <a:bodyPr/>
          <a:lstStyle/>
          <a:p>
            <a:pPr marL="0" indent="0">
              <a:buNone/>
            </a:pPr>
            <a:r>
              <a:rPr lang="uk-UA" dirty="0"/>
              <a:t>Спосіб впливу</a:t>
            </a:r>
          </a:p>
          <a:p>
            <a:r>
              <a:rPr lang="ru-RU" dirty="0" err="1"/>
              <a:t>зорова</a:t>
            </a:r>
            <a:r>
              <a:rPr lang="ru-RU" dirty="0"/>
              <a:t>, </a:t>
            </a:r>
          </a:p>
          <a:p>
            <a:r>
              <a:rPr lang="ru-RU" dirty="0" err="1"/>
              <a:t>слухова</a:t>
            </a:r>
            <a:r>
              <a:rPr lang="ru-RU" dirty="0"/>
              <a:t>, </a:t>
            </a:r>
          </a:p>
          <a:p>
            <a:r>
              <a:rPr lang="ru-RU" dirty="0" err="1"/>
              <a:t>зорово</a:t>
            </a:r>
            <a:r>
              <a:rPr lang="ru-RU" dirty="0"/>
              <a:t>- </a:t>
            </a:r>
            <a:r>
              <a:rPr lang="ru-RU" dirty="0" err="1"/>
              <a:t>нюхова</a:t>
            </a:r>
            <a:r>
              <a:rPr lang="ru-RU" dirty="0"/>
              <a:t>, </a:t>
            </a:r>
          </a:p>
          <a:p>
            <a:r>
              <a:rPr lang="ru-RU" dirty="0" err="1"/>
              <a:t>комбінована</a:t>
            </a:r>
            <a:endParaRPr lang="ru-RU" dirty="0"/>
          </a:p>
          <a:p>
            <a:endParaRPr lang="uk-UA" dirty="0"/>
          </a:p>
          <a:p>
            <a:endParaRPr lang="uk-UA" dirty="0"/>
          </a:p>
        </p:txBody>
      </p:sp>
    </p:spTree>
    <p:extLst>
      <p:ext uri="{BB962C8B-B14F-4D97-AF65-F5344CB8AC3E}">
        <p14:creationId xmlns:p14="http://schemas.microsoft.com/office/powerpoint/2010/main" val="4281223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77481-8949-412E-BC6A-48F47E4D250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905F8D9-3668-46AA-BF5B-F763F76E7084}"/>
              </a:ext>
            </a:extLst>
          </p:cNvPr>
          <p:cNvSpPr>
            <a:spLocks noGrp="1"/>
          </p:cNvSpPr>
          <p:nvPr>
            <p:ph sz="half" idx="1"/>
          </p:nvPr>
        </p:nvSpPr>
        <p:spPr/>
        <p:txBody>
          <a:bodyPr>
            <a:normAutofit fontScale="70000" lnSpcReduction="20000"/>
          </a:bodyPr>
          <a:lstStyle/>
          <a:p>
            <a:pPr marL="0" indent="0">
              <a:buNone/>
            </a:pPr>
            <a:r>
              <a:rPr lang="uk-UA" dirty="0"/>
              <a:t>Засоби розповсюдження</a:t>
            </a:r>
          </a:p>
          <a:p>
            <a:r>
              <a:rPr lang="ru-RU" dirty="0" err="1"/>
              <a:t>друкована</a:t>
            </a:r>
            <a:r>
              <a:rPr lang="ru-RU" dirty="0"/>
              <a:t>, </a:t>
            </a:r>
          </a:p>
          <a:p>
            <a:r>
              <a:rPr lang="ru-RU" dirty="0" err="1"/>
              <a:t>аудіо-візуальна</a:t>
            </a:r>
            <a:r>
              <a:rPr lang="ru-RU" dirty="0"/>
              <a:t>,</a:t>
            </a:r>
          </a:p>
          <a:p>
            <a:r>
              <a:rPr lang="ru-RU" dirty="0"/>
              <a:t> </a:t>
            </a:r>
            <a:r>
              <a:rPr lang="ru-RU" dirty="0" err="1"/>
              <a:t>комп'ютеризована</a:t>
            </a:r>
            <a:r>
              <a:rPr lang="ru-RU" dirty="0"/>
              <a:t>, </a:t>
            </a:r>
          </a:p>
          <a:p>
            <a:r>
              <a:rPr lang="ru-RU" dirty="0" err="1"/>
              <a:t>зовнішня</a:t>
            </a:r>
            <a:r>
              <a:rPr lang="ru-RU" dirty="0"/>
              <a:t>, </a:t>
            </a:r>
          </a:p>
          <a:p>
            <a:r>
              <a:rPr lang="ru-RU" dirty="0" err="1"/>
              <a:t>поштою</a:t>
            </a:r>
            <a:r>
              <a:rPr lang="ru-RU" dirty="0"/>
              <a:t>,</a:t>
            </a:r>
          </a:p>
          <a:p>
            <a:r>
              <a:rPr lang="ru-RU" dirty="0"/>
              <a:t>на </a:t>
            </a:r>
            <a:r>
              <a:rPr lang="ru-RU" dirty="0" err="1"/>
              <a:t>сувенірах</a:t>
            </a:r>
            <a:r>
              <a:rPr lang="ru-RU" dirty="0"/>
              <a:t>, </a:t>
            </a:r>
          </a:p>
          <a:p>
            <a:r>
              <a:rPr lang="ru-RU" dirty="0"/>
              <a:t>на </a:t>
            </a:r>
            <a:r>
              <a:rPr lang="ru-RU" dirty="0" err="1"/>
              <a:t>транспорті</a:t>
            </a:r>
            <a:r>
              <a:rPr lang="ru-RU" dirty="0"/>
              <a:t>, </a:t>
            </a:r>
          </a:p>
          <a:p>
            <a:r>
              <a:rPr lang="ru-RU" dirty="0" err="1"/>
              <a:t>демонстраційна</a:t>
            </a:r>
            <a:endParaRPr lang="ru-RU" dirty="0"/>
          </a:p>
          <a:p>
            <a:endParaRPr lang="uk-UA" dirty="0"/>
          </a:p>
        </p:txBody>
      </p:sp>
      <p:sp>
        <p:nvSpPr>
          <p:cNvPr id="4" name="Місце для вмісту 3">
            <a:extLst>
              <a:ext uri="{FF2B5EF4-FFF2-40B4-BE49-F238E27FC236}">
                <a16:creationId xmlns:a16="http://schemas.microsoft.com/office/drawing/2014/main" id="{A11A3AE4-D2AC-4A6B-9042-1F22ADF0DF22}"/>
              </a:ext>
            </a:extLst>
          </p:cNvPr>
          <p:cNvSpPr>
            <a:spLocks noGrp="1"/>
          </p:cNvSpPr>
          <p:nvPr>
            <p:ph sz="half" idx="2"/>
          </p:nvPr>
        </p:nvSpPr>
        <p:spPr/>
        <p:txBody>
          <a:bodyPr>
            <a:normAutofit fontScale="70000" lnSpcReduction="20000"/>
          </a:bodyPr>
          <a:lstStyle/>
          <a:p>
            <a:endParaRPr lang="uk-UA"/>
          </a:p>
        </p:txBody>
      </p:sp>
    </p:spTree>
    <p:extLst>
      <p:ext uri="{BB962C8B-B14F-4D97-AF65-F5344CB8AC3E}">
        <p14:creationId xmlns:p14="http://schemas.microsoft.com/office/powerpoint/2010/main" val="27245956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215085-3EE2-466F-8A5E-185B38492A71}"/>
              </a:ext>
            </a:extLst>
          </p:cNvPr>
          <p:cNvSpPr>
            <a:spLocks noGrp="1"/>
          </p:cNvSpPr>
          <p:nvPr>
            <p:ph type="title"/>
          </p:nvPr>
        </p:nvSpPr>
        <p:spPr/>
        <p:txBody>
          <a:bodyPr/>
          <a:lstStyle/>
          <a:p>
            <a:pPr algn="ctr"/>
            <a:r>
              <a:rPr lang="uk-UA" dirty="0"/>
              <a:t>Розміщення реклами</a:t>
            </a:r>
          </a:p>
        </p:txBody>
      </p:sp>
      <p:sp>
        <p:nvSpPr>
          <p:cNvPr id="3" name="Місце для вмісту 2">
            <a:extLst>
              <a:ext uri="{FF2B5EF4-FFF2-40B4-BE49-F238E27FC236}">
                <a16:creationId xmlns:a16="http://schemas.microsoft.com/office/drawing/2014/main" id="{7399B826-A9A2-46FD-8D69-8B0E67AF1612}"/>
              </a:ext>
            </a:extLst>
          </p:cNvPr>
          <p:cNvSpPr>
            <a:spLocks noGrp="1"/>
          </p:cNvSpPr>
          <p:nvPr>
            <p:ph sz="half" idx="1"/>
          </p:nvPr>
        </p:nvSpPr>
        <p:spPr>
          <a:xfrm>
            <a:off x="1141410" y="2249485"/>
            <a:ext cx="4954590" cy="3685149"/>
          </a:xfrm>
        </p:spPr>
        <p:txBody>
          <a:bodyPr>
            <a:normAutofit fontScale="25000" lnSpcReduction="20000"/>
          </a:bodyPr>
          <a:lstStyle/>
          <a:p>
            <a:endParaRPr lang="uk-UA" dirty="0"/>
          </a:p>
          <a:p>
            <a:pPr marL="0" indent="0" algn="just">
              <a:spcBef>
                <a:spcPts val="0"/>
              </a:spcBef>
              <a:buNone/>
            </a:pPr>
            <a:r>
              <a:rPr lang="de-DE" sz="4800" b="1" dirty="0">
                <a:solidFill>
                  <a:srgbClr val="FFFF00"/>
                </a:solidFill>
              </a:rPr>
              <a:t>ABOVE-THE-LINE</a:t>
            </a:r>
            <a:r>
              <a:rPr lang="de-DE" sz="4800" dirty="0"/>
              <a:t> </a:t>
            </a:r>
            <a:r>
              <a:rPr lang="uk-UA" sz="4800" dirty="0"/>
              <a:t>- реклама, яку публікують у п'яти видах засобів її поширення - пресі, телебаченні, радіо, кіно, вуличній рекламі та рекламі на транспорті.</a:t>
            </a:r>
          </a:p>
          <a:p>
            <a:pPr algn="just">
              <a:spcBef>
                <a:spcPts val="0"/>
              </a:spcBef>
            </a:pPr>
            <a:r>
              <a:rPr lang="uk-UA" sz="4800" b="1" dirty="0">
                <a:solidFill>
                  <a:srgbClr val="FFFF00"/>
                </a:solidFill>
              </a:rPr>
              <a:t>Преса</a:t>
            </a:r>
            <a:r>
              <a:rPr lang="uk-UA" sz="4800" dirty="0"/>
              <a:t> (газети і журнали: національні, регіональні, безкоштовні, професійні, для споживачів, науково-технічні тощо. Довідники та щорічники)</a:t>
            </a:r>
          </a:p>
          <a:p>
            <a:pPr algn="just">
              <a:spcBef>
                <a:spcPts val="0"/>
              </a:spcBef>
            </a:pPr>
            <a:r>
              <a:rPr lang="uk-UA" sz="4800" b="1" dirty="0">
                <a:solidFill>
                  <a:srgbClr val="FFFF00"/>
                </a:solidFill>
              </a:rPr>
              <a:t>Радіо</a:t>
            </a:r>
            <a:r>
              <a:rPr lang="uk-UA" sz="4800" dirty="0"/>
              <a:t> (Державні радіостанції, Незалежні (комерційні) радіостанції)</a:t>
            </a:r>
          </a:p>
          <a:p>
            <a:pPr algn="just">
              <a:spcBef>
                <a:spcPts val="0"/>
              </a:spcBef>
            </a:pPr>
            <a:r>
              <a:rPr lang="uk-UA" sz="4800" b="1" dirty="0">
                <a:solidFill>
                  <a:srgbClr val="FFFF00"/>
                </a:solidFill>
              </a:rPr>
              <a:t>Телебачення</a:t>
            </a:r>
            <a:r>
              <a:rPr lang="uk-UA" sz="4800" dirty="0"/>
              <a:t>. (Державні канали (центральні та регіональні) Комерційні канали Кабельне телебачення Супутникове телебачення Альтернативне ТБ)</a:t>
            </a:r>
          </a:p>
          <a:p>
            <a:pPr algn="just">
              <a:spcBef>
                <a:spcPts val="0"/>
              </a:spcBef>
            </a:pPr>
            <a:r>
              <a:rPr lang="uk-UA" sz="4800" b="1" dirty="0">
                <a:solidFill>
                  <a:srgbClr val="FFFF00"/>
                </a:solidFill>
              </a:rPr>
              <a:t>Кіно</a:t>
            </a:r>
            <a:r>
              <a:rPr lang="uk-UA" sz="4800" dirty="0"/>
              <a:t> (Кіноролики: професійні, тематичні, навчальні та ін.)</a:t>
            </a:r>
          </a:p>
          <a:p>
            <a:pPr algn="just">
              <a:spcBef>
                <a:spcPts val="0"/>
              </a:spcBef>
            </a:pPr>
            <a:r>
              <a:rPr lang="uk-UA" sz="4800" b="1" dirty="0">
                <a:solidFill>
                  <a:srgbClr val="FFFF00"/>
                </a:solidFill>
              </a:rPr>
              <a:t>Зовнішня реклама і реклама на транспорті </a:t>
            </a:r>
            <a:r>
              <a:rPr lang="uk-UA" sz="4800" dirty="0"/>
              <a:t>(Плакати, щити, вуличні екрани, розтяжки, світлові вивіски, панелі із зображенням, що чергується, афіші тощо.)</a:t>
            </a:r>
          </a:p>
          <a:p>
            <a:pPr algn="just">
              <a:spcBef>
                <a:spcPts val="0"/>
              </a:spcBef>
            </a:pPr>
            <a:endParaRPr lang="uk-UA" sz="4800" dirty="0"/>
          </a:p>
          <a:p>
            <a:endParaRPr lang="uk-UA" dirty="0"/>
          </a:p>
        </p:txBody>
      </p:sp>
      <p:sp>
        <p:nvSpPr>
          <p:cNvPr id="4" name="Місце для вмісту 3">
            <a:extLst>
              <a:ext uri="{FF2B5EF4-FFF2-40B4-BE49-F238E27FC236}">
                <a16:creationId xmlns:a16="http://schemas.microsoft.com/office/drawing/2014/main" id="{7D8FC7CC-1295-423D-8B43-89EFD02306AA}"/>
              </a:ext>
            </a:extLst>
          </p:cNvPr>
          <p:cNvSpPr>
            <a:spLocks noGrp="1"/>
          </p:cNvSpPr>
          <p:nvPr>
            <p:ph sz="half" idx="2"/>
          </p:nvPr>
        </p:nvSpPr>
        <p:spPr>
          <a:xfrm>
            <a:off x="6172200" y="2249486"/>
            <a:ext cx="5607424" cy="3416208"/>
          </a:xfrm>
        </p:spPr>
        <p:txBody>
          <a:bodyPr>
            <a:noAutofit/>
          </a:bodyPr>
          <a:lstStyle/>
          <a:p>
            <a:pPr marL="0" indent="0" algn="just">
              <a:spcBef>
                <a:spcPts val="0"/>
              </a:spcBef>
              <a:buNone/>
            </a:pPr>
            <a:r>
              <a:rPr lang="de-DE" sz="1200" b="1" dirty="0">
                <a:solidFill>
                  <a:srgbClr val="FFFF00"/>
                </a:solidFill>
              </a:rPr>
              <a:t>BELLOW-THE-LINE </a:t>
            </a:r>
            <a:r>
              <a:rPr lang="uk-UA" sz="1200" b="1" dirty="0">
                <a:solidFill>
                  <a:srgbClr val="FFFF00"/>
                </a:solidFill>
              </a:rPr>
              <a:t>т</a:t>
            </a:r>
            <a:r>
              <a:rPr lang="uk-UA" sz="1200" dirty="0"/>
              <a:t>ворча реклама, що передбачає створення оригінального рекламного продукту, а не його просте розміщення у ЗМІ</a:t>
            </a:r>
          </a:p>
          <a:p>
            <a:pPr algn="just">
              <a:spcBef>
                <a:spcPts val="0"/>
              </a:spcBef>
            </a:pPr>
            <a:r>
              <a:rPr lang="uk-UA" sz="1200" b="1" dirty="0">
                <a:solidFill>
                  <a:srgbClr val="FFFF00"/>
                </a:solidFill>
              </a:rPr>
              <a:t>Рекламна література </a:t>
            </a:r>
            <a:r>
              <a:rPr lang="uk-UA" sz="1200" dirty="0"/>
              <a:t>Листівки, </a:t>
            </a:r>
            <a:r>
              <a:rPr lang="uk-UA" sz="1200" dirty="0" err="1"/>
              <a:t>фолдери</a:t>
            </a:r>
            <a:r>
              <a:rPr lang="uk-UA" sz="1200" dirty="0"/>
              <a:t>, брошури, буклети, каталоги, поштові листівки, щотижневики, листівки-вкладення (у покупки), </a:t>
            </a:r>
            <a:r>
              <a:rPr lang="uk-UA" sz="1200" dirty="0" err="1"/>
              <a:t>прайс</a:t>
            </a:r>
            <a:r>
              <a:rPr lang="uk-UA" sz="1200" dirty="0"/>
              <a:t>-листи, бланки замовлень</a:t>
            </a:r>
          </a:p>
          <a:p>
            <a:pPr algn="just">
              <a:spcBef>
                <a:spcPts val="0"/>
              </a:spcBef>
            </a:pPr>
            <a:r>
              <a:rPr lang="uk-UA" sz="1200" b="1" dirty="0">
                <a:solidFill>
                  <a:srgbClr val="FFFF00"/>
                </a:solidFill>
              </a:rPr>
              <a:t>Оформлення місць торгівлі </a:t>
            </a:r>
            <a:r>
              <a:rPr lang="uk-UA" sz="1200" dirty="0"/>
              <a:t>Відео- і телеекрани, плакати, фірмові контейнери, світлові вітрини, демонстраційні стенди, наліпки, тарілочки для дріб'язку біля кас, попільнички, меню і серветки в барах, ресторанах, кафе тощо.</a:t>
            </a:r>
          </a:p>
          <a:p>
            <a:pPr algn="just">
              <a:spcBef>
                <a:spcPts val="0"/>
              </a:spcBef>
            </a:pPr>
            <a:r>
              <a:rPr lang="uk-UA" sz="1200" b="1" dirty="0">
                <a:solidFill>
                  <a:srgbClr val="FFFF00"/>
                </a:solidFill>
              </a:rPr>
              <a:t>Друкована продукція </a:t>
            </a:r>
            <a:r>
              <a:rPr lang="uk-UA" sz="1200" dirty="0"/>
              <a:t>Календарі: художні, відривні, квартальні, кишенькові, настільні та ін. Гральні карти, схеми ліній метрополітену, розклад авто-, авіа- та залізничного транспорту</a:t>
            </a:r>
          </a:p>
          <a:p>
            <a:pPr algn="just">
              <a:spcBef>
                <a:spcPts val="0"/>
              </a:spcBef>
            </a:pPr>
            <a:r>
              <a:rPr lang="uk-UA" sz="1200" b="1" dirty="0">
                <a:solidFill>
                  <a:srgbClr val="FFFF00"/>
                </a:solidFill>
              </a:rPr>
              <a:t>Одяг (</a:t>
            </a:r>
            <a:r>
              <a:rPr lang="de-DE" sz="1200" b="1" dirty="0" err="1">
                <a:solidFill>
                  <a:srgbClr val="FFFF00"/>
                </a:solidFill>
              </a:rPr>
              <a:t>body</a:t>
            </a:r>
            <a:r>
              <a:rPr lang="de-DE" sz="1200" b="1" dirty="0">
                <a:solidFill>
                  <a:srgbClr val="FFFF00"/>
                </a:solidFill>
              </a:rPr>
              <a:t> </a:t>
            </a:r>
            <a:r>
              <a:rPr lang="de-DE" sz="1200" b="1" dirty="0" err="1">
                <a:solidFill>
                  <a:srgbClr val="FFFF00"/>
                </a:solidFill>
              </a:rPr>
              <a:t>media</a:t>
            </a:r>
            <a:r>
              <a:rPr lang="de-DE" sz="1200" b="1" dirty="0">
                <a:solidFill>
                  <a:srgbClr val="FFFF00"/>
                </a:solidFill>
              </a:rPr>
              <a:t>) </a:t>
            </a:r>
            <a:r>
              <a:rPr lang="uk-UA" sz="1200" dirty="0"/>
              <a:t>і предмети туалету Футболки, кепки, майки, спортивний одяг і взуття, краватки, рушники, клубні куртки тощо.</a:t>
            </a:r>
          </a:p>
          <a:p>
            <a:pPr algn="just">
              <a:spcBef>
                <a:spcPts val="0"/>
              </a:spcBef>
            </a:pPr>
            <a:r>
              <a:rPr lang="uk-UA" sz="1200" b="1" dirty="0">
                <a:solidFill>
                  <a:srgbClr val="FFFF00"/>
                </a:solidFill>
              </a:rPr>
              <a:t>Книжкова реклама </a:t>
            </a:r>
            <a:r>
              <a:rPr lang="uk-UA" sz="1200" dirty="0"/>
              <a:t>Закладки, обкладинка, вкладиші</a:t>
            </a:r>
          </a:p>
          <a:p>
            <a:pPr algn="just">
              <a:spcBef>
                <a:spcPts val="0"/>
              </a:spcBef>
            </a:pPr>
            <a:r>
              <a:rPr lang="uk-UA" sz="1200" b="1" dirty="0">
                <a:solidFill>
                  <a:srgbClr val="FFFF00"/>
                </a:solidFill>
              </a:rPr>
              <a:t>Подарунки та пакування </a:t>
            </a:r>
            <a:r>
              <a:rPr lang="uk-UA" sz="1200" dirty="0"/>
              <a:t>Ручки, </a:t>
            </a:r>
            <a:r>
              <a:rPr lang="uk-UA" sz="1200" dirty="0" err="1"/>
              <a:t>брелоки</a:t>
            </a:r>
            <a:r>
              <a:rPr lang="uk-UA" sz="1200" dirty="0"/>
              <a:t>, кишенькові ножі, канцелярські товари, фірмові сумки та пакети, обгортковий папір, гаманці, значки і </a:t>
            </a:r>
            <a:r>
              <a:rPr lang="uk-UA" sz="1200" dirty="0" err="1"/>
              <a:t>т.д</a:t>
            </a:r>
            <a:r>
              <a:rPr lang="uk-UA" sz="1200" dirty="0"/>
              <a:t>.</a:t>
            </a:r>
          </a:p>
        </p:txBody>
      </p:sp>
    </p:spTree>
    <p:extLst>
      <p:ext uri="{BB962C8B-B14F-4D97-AF65-F5344CB8AC3E}">
        <p14:creationId xmlns:p14="http://schemas.microsoft.com/office/powerpoint/2010/main" val="468678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5DE442-2105-4782-85C4-3E6ADD2E8A3F}"/>
              </a:ext>
            </a:extLst>
          </p:cNvPr>
          <p:cNvSpPr>
            <a:spLocks noGrp="1"/>
          </p:cNvSpPr>
          <p:nvPr>
            <p:ph type="title"/>
          </p:nvPr>
        </p:nvSpPr>
        <p:spPr/>
        <p:txBody>
          <a:bodyPr/>
          <a:lstStyle/>
          <a:p>
            <a:r>
              <a:rPr lang="uk-UA" dirty="0"/>
              <a:t>Чи можлива реклама без маркетингу?</a:t>
            </a:r>
          </a:p>
        </p:txBody>
      </p:sp>
      <p:sp>
        <p:nvSpPr>
          <p:cNvPr id="3" name="Місце для вмісту 2">
            <a:extLst>
              <a:ext uri="{FF2B5EF4-FFF2-40B4-BE49-F238E27FC236}">
                <a16:creationId xmlns:a16="http://schemas.microsoft.com/office/drawing/2014/main" id="{A1812709-6479-424D-8300-E6489965AADB}"/>
              </a:ext>
            </a:extLst>
          </p:cNvPr>
          <p:cNvSpPr>
            <a:spLocks noGrp="1"/>
          </p:cNvSpPr>
          <p:nvPr>
            <p:ph sz="half" idx="1"/>
          </p:nvPr>
        </p:nvSpPr>
        <p:spPr/>
        <p:txBody>
          <a:bodyPr>
            <a:normAutofit fontScale="70000" lnSpcReduction="20000"/>
          </a:bodyPr>
          <a:lstStyle/>
          <a:p>
            <a:pPr algn="just"/>
            <a:r>
              <a:rPr lang="uk-UA" dirty="0"/>
              <a:t>Реклама, що проводиться ізольовано від маркетингу, його принципів, методів, технічних прийомів, не здатна повною мірою виконувати свою головну роль - бути засобом створення ринку товарів і послуг для конкретних фірм-товаровиробників. Через це реклама нерідко є марною, не приносячи належних результатів і водночас значно погіршуючи фінансові показники виробничо-комерційної діяльності підприємства.</a:t>
            </a:r>
          </a:p>
        </p:txBody>
      </p:sp>
      <p:sp>
        <p:nvSpPr>
          <p:cNvPr id="4" name="Місце для вмісту 3">
            <a:extLst>
              <a:ext uri="{FF2B5EF4-FFF2-40B4-BE49-F238E27FC236}">
                <a16:creationId xmlns:a16="http://schemas.microsoft.com/office/drawing/2014/main" id="{11F32C1A-52FF-4B13-83BE-22E1D028DCBB}"/>
              </a:ext>
            </a:extLst>
          </p:cNvPr>
          <p:cNvSpPr>
            <a:spLocks noGrp="1"/>
          </p:cNvSpPr>
          <p:nvPr>
            <p:ph sz="half" idx="2"/>
          </p:nvPr>
        </p:nvSpPr>
        <p:spPr/>
        <p:txBody>
          <a:bodyPr>
            <a:normAutofit fontScale="70000" lnSpcReduction="20000"/>
          </a:bodyPr>
          <a:lstStyle/>
          <a:p>
            <a:pPr algn="just"/>
            <a:r>
              <a:rPr lang="uk-UA" sz="2900" dirty="0"/>
              <a:t>Навіть блискуче задумані і чудово проведені рекламні кампанії, будучи автономними, не пов'язаними або слабко пов'язаними зі стратегічними цілями і тактичними завданнями виробничо-ринкової діяльності фірми, сприяють вирішенню лише окремих завдань фірми.</a:t>
            </a:r>
          </a:p>
          <a:p>
            <a:endParaRPr lang="uk-UA" dirty="0"/>
          </a:p>
        </p:txBody>
      </p:sp>
    </p:spTree>
    <p:extLst>
      <p:ext uri="{BB962C8B-B14F-4D97-AF65-F5344CB8AC3E}">
        <p14:creationId xmlns:p14="http://schemas.microsoft.com/office/powerpoint/2010/main" val="3650699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A2952C-204C-4146-AC4C-42A007653DA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DEEADC1-CC43-4096-8743-F6686B616FBA}"/>
              </a:ext>
            </a:extLst>
          </p:cNvPr>
          <p:cNvSpPr>
            <a:spLocks noGrp="1"/>
          </p:cNvSpPr>
          <p:nvPr>
            <p:ph sz="half" idx="1"/>
          </p:nvPr>
        </p:nvSpPr>
        <p:spPr/>
        <p:txBody>
          <a:bodyPr>
            <a:normAutofit fontScale="62500" lnSpcReduction="20000"/>
          </a:bodyPr>
          <a:lstStyle/>
          <a:p>
            <a:pPr algn="just"/>
            <a:r>
              <a:rPr lang="uk-UA" dirty="0"/>
              <a:t>Неузгодженість дій: </a:t>
            </a:r>
          </a:p>
          <a:p>
            <a:pPr algn="just"/>
            <a:r>
              <a:rPr lang="uk-UA" dirty="0"/>
              <a:t>1. різко знижує ефективність самої реклами, перетворюючи її на обтяжливий тягар для фірми, яка її здійснює,</a:t>
            </a:r>
          </a:p>
          <a:p>
            <a:pPr algn="just"/>
            <a:r>
              <a:rPr lang="uk-UA" dirty="0"/>
              <a:t>2. призводить до того, що керівник, власне кажучи, втрачає засіб спрямованого впливу на ринок і покупця з урахуванням не миттєвих, а довгострокових інтересів. </a:t>
            </a:r>
          </a:p>
          <a:p>
            <a:pPr algn="just"/>
            <a:r>
              <a:rPr lang="uk-UA" dirty="0"/>
              <a:t>У зв'язку з цим знецінюється маркетингова діяльність виробника загалом, оскільки вона позбавлена найактивнішої ланки - реклами, покликаної формувати ринковий попит з урахуванням інтересів конкретного виробника.</a:t>
            </a:r>
          </a:p>
          <a:p>
            <a:endParaRPr lang="uk-UA" dirty="0"/>
          </a:p>
        </p:txBody>
      </p:sp>
      <p:sp>
        <p:nvSpPr>
          <p:cNvPr id="4" name="Місце для вмісту 3">
            <a:extLst>
              <a:ext uri="{FF2B5EF4-FFF2-40B4-BE49-F238E27FC236}">
                <a16:creationId xmlns:a16="http://schemas.microsoft.com/office/drawing/2014/main" id="{A53E4879-A18C-4228-BCA0-7B22849AB684}"/>
              </a:ext>
            </a:extLst>
          </p:cNvPr>
          <p:cNvSpPr>
            <a:spLocks noGrp="1"/>
          </p:cNvSpPr>
          <p:nvPr>
            <p:ph sz="half" idx="2"/>
          </p:nvPr>
        </p:nvSpPr>
        <p:spPr/>
        <p:txBody>
          <a:bodyPr>
            <a:normAutofit fontScale="62500" lnSpcReduction="20000"/>
          </a:bodyPr>
          <a:lstStyle/>
          <a:p>
            <a:endParaRPr lang="uk-UA"/>
          </a:p>
        </p:txBody>
      </p:sp>
    </p:spTree>
    <p:extLst>
      <p:ext uri="{BB962C8B-B14F-4D97-AF65-F5344CB8AC3E}">
        <p14:creationId xmlns:p14="http://schemas.microsoft.com/office/powerpoint/2010/main" val="3522463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396F8E-DDC4-47DC-A7C7-56418E6FB0BC}"/>
              </a:ext>
            </a:extLst>
          </p:cNvPr>
          <p:cNvSpPr>
            <a:spLocks noGrp="1"/>
          </p:cNvSpPr>
          <p:nvPr>
            <p:ph type="title"/>
          </p:nvPr>
        </p:nvSpPr>
        <p:spPr/>
        <p:txBody>
          <a:bodyPr/>
          <a:lstStyle/>
          <a:p>
            <a:pPr algn="ctr"/>
            <a:r>
              <a:rPr lang="uk-UA" dirty="0"/>
              <a:t>Реклама не зводиться до маркетингу</a:t>
            </a:r>
          </a:p>
        </p:txBody>
      </p:sp>
      <p:sp>
        <p:nvSpPr>
          <p:cNvPr id="3" name="Місце для вмісту 2">
            <a:extLst>
              <a:ext uri="{FF2B5EF4-FFF2-40B4-BE49-F238E27FC236}">
                <a16:creationId xmlns:a16="http://schemas.microsoft.com/office/drawing/2014/main" id="{BC390E49-3117-45C1-BE48-0880E373212D}"/>
              </a:ext>
            </a:extLst>
          </p:cNvPr>
          <p:cNvSpPr>
            <a:spLocks noGrp="1"/>
          </p:cNvSpPr>
          <p:nvPr>
            <p:ph sz="half" idx="1"/>
          </p:nvPr>
        </p:nvSpPr>
        <p:spPr/>
        <p:txBody>
          <a:bodyPr>
            <a:normAutofit fontScale="85000" lnSpcReduction="10000"/>
          </a:bodyPr>
          <a:lstStyle/>
          <a:p>
            <a:pPr algn="just"/>
            <a:r>
              <a:rPr lang="uk-UA" dirty="0"/>
              <a:t>Реклама – це комунікативна діяльність</a:t>
            </a:r>
          </a:p>
          <a:p>
            <a:pPr algn="just"/>
            <a:r>
              <a:rPr lang="uk-UA" dirty="0"/>
              <a:t>Реклама передбачає розуміння масової свідомості.</a:t>
            </a:r>
          </a:p>
          <a:p>
            <a:pPr algn="just"/>
            <a:r>
              <a:rPr lang="uk-UA" dirty="0"/>
              <a:t>Реклама – це мистецтво. </a:t>
            </a:r>
          </a:p>
          <a:p>
            <a:pPr algn="just"/>
            <a:r>
              <a:rPr lang="uk-UA" dirty="0"/>
              <a:t>Реклама змінює міський ландшафт.</a:t>
            </a:r>
          </a:p>
          <a:p>
            <a:pPr algn="just"/>
            <a:r>
              <a:rPr lang="uk-UA" dirty="0"/>
              <a:t>Реклама – інструмент соціальної міфотворчості</a:t>
            </a:r>
          </a:p>
        </p:txBody>
      </p:sp>
      <p:sp>
        <p:nvSpPr>
          <p:cNvPr id="4" name="Місце для вмісту 3">
            <a:extLst>
              <a:ext uri="{FF2B5EF4-FFF2-40B4-BE49-F238E27FC236}">
                <a16:creationId xmlns:a16="http://schemas.microsoft.com/office/drawing/2014/main" id="{0733473B-2DF4-4C8F-BAE5-6F319E967795}"/>
              </a:ext>
            </a:extLst>
          </p:cNvPr>
          <p:cNvSpPr>
            <a:spLocks noGrp="1"/>
          </p:cNvSpPr>
          <p:nvPr>
            <p:ph sz="half" idx="2"/>
          </p:nvPr>
        </p:nvSpPr>
        <p:spPr/>
        <p:txBody>
          <a:bodyPr>
            <a:normAutofit fontScale="85000" lnSpcReduction="10000"/>
          </a:bodyPr>
          <a:lstStyle/>
          <a:p>
            <a:pPr algn="just"/>
            <a:r>
              <a:rPr lang="uk-UA" dirty="0"/>
              <a:t>Некомерційна реклама (соціальна, політична, релігійна) активно поширена.</a:t>
            </a:r>
          </a:p>
          <a:p>
            <a:pPr algn="just"/>
            <a:r>
              <a:rPr lang="uk-UA" dirty="0"/>
              <a:t>Реклама впливає на масову свідомість.</a:t>
            </a:r>
          </a:p>
          <a:p>
            <a:pPr algn="just"/>
            <a:r>
              <a:rPr lang="uk-UA" dirty="0"/>
              <a:t>Реклама – чинник формування </a:t>
            </a:r>
            <a:r>
              <a:rPr lang="uk-UA" dirty="0" err="1"/>
              <a:t>медіареальності</a:t>
            </a:r>
            <a:endParaRPr lang="uk-UA" dirty="0"/>
          </a:p>
          <a:p>
            <a:pPr algn="ctr"/>
            <a:r>
              <a:rPr lang="ru-RU" dirty="0"/>
              <a:t>Жак </a:t>
            </a:r>
            <a:r>
              <a:rPr lang="ru-RU" dirty="0" err="1"/>
              <a:t>Сегела</a:t>
            </a:r>
            <a:r>
              <a:rPr lang="ru-RU" dirty="0"/>
              <a:t> </a:t>
            </a:r>
            <a:r>
              <a:rPr lang="ru-RU" dirty="0" err="1"/>
              <a:t>зауважив</a:t>
            </a:r>
            <a:r>
              <a:rPr lang="ru-RU" dirty="0"/>
              <a:t> : </a:t>
            </a:r>
            <a:r>
              <a:rPr lang="ru-RU" i="1" dirty="0">
                <a:solidFill>
                  <a:srgbClr val="FFFF00"/>
                </a:solidFill>
              </a:rPr>
              <a:t>"Реклама давно </a:t>
            </a:r>
            <a:r>
              <a:rPr lang="ru-RU" i="1" dirty="0" err="1">
                <a:solidFill>
                  <a:srgbClr val="FFFF00"/>
                </a:solidFill>
              </a:rPr>
              <a:t>вже</a:t>
            </a:r>
            <a:r>
              <a:rPr lang="ru-RU" i="1" dirty="0">
                <a:solidFill>
                  <a:srgbClr val="FFFF00"/>
                </a:solidFill>
              </a:rPr>
              <a:t> не просто слово в </a:t>
            </a:r>
            <a:r>
              <a:rPr lang="ru-RU" i="1" dirty="0" err="1">
                <a:solidFill>
                  <a:srgbClr val="FFFF00"/>
                </a:solidFill>
              </a:rPr>
              <a:t>торгівлі</a:t>
            </a:r>
            <a:r>
              <a:rPr lang="ru-RU" i="1" dirty="0">
                <a:solidFill>
                  <a:srgbClr val="FFFF00"/>
                </a:solidFill>
              </a:rPr>
              <a:t>. </a:t>
            </a:r>
            <a:r>
              <a:rPr lang="ru-RU" i="1" dirty="0" err="1">
                <a:solidFill>
                  <a:srgbClr val="FFFF00"/>
                </a:solidFill>
              </a:rPr>
              <a:t>Це</a:t>
            </a:r>
            <a:r>
              <a:rPr lang="ru-RU" i="1" dirty="0">
                <a:solidFill>
                  <a:srgbClr val="FFFF00"/>
                </a:solidFill>
              </a:rPr>
              <a:t> слово в </a:t>
            </a:r>
            <a:r>
              <a:rPr lang="ru-RU" i="1" dirty="0" err="1">
                <a:solidFill>
                  <a:srgbClr val="FFFF00"/>
                </a:solidFill>
              </a:rPr>
              <a:t>політиці</a:t>
            </a:r>
            <a:r>
              <a:rPr lang="ru-RU" i="1" dirty="0">
                <a:solidFill>
                  <a:srgbClr val="FFFF00"/>
                </a:solidFill>
              </a:rPr>
              <a:t>, слово в </a:t>
            </a:r>
            <a:r>
              <a:rPr lang="ru-RU" i="1" dirty="0" err="1">
                <a:solidFill>
                  <a:srgbClr val="FFFF00"/>
                </a:solidFill>
              </a:rPr>
              <a:t>суспільних</a:t>
            </a:r>
            <a:r>
              <a:rPr lang="ru-RU" i="1" dirty="0">
                <a:solidFill>
                  <a:srgbClr val="FFFF00"/>
                </a:solidFill>
              </a:rPr>
              <a:t> </a:t>
            </a:r>
            <a:r>
              <a:rPr lang="ru-RU" i="1" dirty="0" err="1">
                <a:solidFill>
                  <a:srgbClr val="FFFF00"/>
                </a:solidFill>
              </a:rPr>
              <a:t>відносинах</a:t>
            </a:r>
            <a:r>
              <a:rPr lang="ru-RU" i="1" dirty="0">
                <a:solidFill>
                  <a:srgbClr val="FFFF00"/>
                </a:solidFill>
              </a:rPr>
              <a:t>, слово в </a:t>
            </a:r>
            <a:r>
              <a:rPr lang="ru-RU" i="1" dirty="0" err="1">
                <a:solidFill>
                  <a:srgbClr val="FFFF00"/>
                </a:solidFill>
              </a:rPr>
              <a:t>моралі</a:t>
            </a:r>
            <a:r>
              <a:rPr lang="ru-RU" i="1" dirty="0">
                <a:solidFill>
                  <a:srgbClr val="FFFF00"/>
                </a:solidFill>
              </a:rPr>
              <a:t>".</a:t>
            </a:r>
          </a:p>
          <a:p>
            <a:pPr algn="just"/>
            <a:endParaRPr lang="uk-UA" dirty="0"/>
          </a:p>
          <a:p>
            <a:endParaRPr lang="uk-UA" dirty="0"/>
          </a:p>
          <a:p>
            <a:endParaRPr lang="uk-UA" dirty="0"/>
          </a:p>
        </p:txBody>
      </p:sp>
    </p:spTree>
    <p:extLst>
      <p:ext uri="{BB962C8B-B14F-4D97-AF65-F5344CB8AC3E}">
        <p14:creationId xmlns:p14="http://schemas.microsoft.com/office/powerpoint/2010/main" val="298836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20047F-272A-461C-A768-4DE42596EA1B}"/>
              </a:ext>
            </a:extLst>
          </p:cNvPr>
          <p:cNvSpPr>
            <a:spLocks noGrp="1"/>
          </p:cNvSpPr>
          <p:nvPr>
            <p:ph type="title"/>
          </p:nvPr>
        </p:nvSpPr>
        <p:spPr/>
        <p:txBody>
          <a:bodyPr/>
          <a:lstStyle/>
          <a:p>
            <a:pPr algn="ctr"/>
            <a:r>
              <a:rPr lang="ru-RU" dirty="0"/>
              <a:t>Комплекс </a:t>
            </a:r>
            <a:r>
              <a:rPr lang="ru-RU" dirty="0" err="1"/>
              <a:t>маркетингових</a:t>
            </a:r>
            <a:r>
              <a:rPr lang="ru-RU" dirty="0"/>
              <a:t> </a:t>
            </a:r>
            <a:r>
              <a:rPr lang="ru-RU" dirty="0" err="1"/>
              <a:t>комунікацій</a:t>
            </a:r>
            <a:r>
              <a:rPr lang="ru-RU" dirty="0"/>
              <a:t> </a:t>
            </a:r>
            <a:endParaRPr lang="uk-UA" dirty="0"/>
          </a:p>
        </p:txBody>
      </p:sp>
      <p:sp>
        <p:nvSpPr>
          <p:cNvPr id="3" name="Місце для вмісту 2">
            <a:extLst>
              <a:ext uri="{FF2B5EF4-FFF2-40B4-BE49-F238E27FC236}">
                <a16:creationId xmlns:a16="http://schemas.microsoft.com/office/drawing/2014/main" id="{29681ED5-E766-4672-8B75-E546561BAFF0}"/>
              </a:ext>
            </a:extLst>
          </p:cNvPr>
          <p:cNvSpPr>
            <a:spLocks noGrp="1"/>
          </p:cNvSpPr>
          <p:nvPr>
            <p:ph idx="1"/>
          </p:nvPr>
        </p:nvSpPr>
        <p:spPr/>
        <p:txBody>
          <a:bodyPr/>
          <a:lstStyle/>
          <a:p>
            <a:pPr marL="0" indent="0">
              <a:buNone/>
            </a:pPr>
            <a:r>
              <a:rPr lang="ru-RU" dirty="0" err="1"/>
              <a:t>складається</a:t>
            </a:r>
            <a:r>
              <a:rPr lang="ru-RU" dirty="0"/>
              <a:t> з </a:t>
            </a:r>
            <a:r>
              <a:rPr lang="ru-RU" dirty="0" err="1"/>
              <a:t>чотирьох</a:t>
            </a:r>
            <a:r>
              <a:rPr lang="ru-RU" dirty="0"/>
              <a:t> </a:t>
            </a:r>
            <a:r>
              <a:rPr lang="ru-RU" dirty="0" err="1"/>
              <a:t>основних</a:t>
            </a:r>
            <a:r>
              <a:rPr lang="ru-RU" dirty="0"/>
              <a:t> </a:t>
            </a:r>
            <a:r>
              <a:rPr lang="ru-RU" dirty="0" err="1"/>
              <a:t>засобів</a:t>
            </a:r>
            <a:r>
              <a:rPr lang="ru-RU" dirty="0"/>
              <a:t> </a:t>
            </a:r>
            <a:r>
              <a:rPr lang="ru-RU" dirty="0" err="1"/>
              <a:t>впливу</a:t>
            </a:r>
            <a:r>
              <a:rPr lang="ru-RU" dirty="0"/>
              <a:t>:</a:t>
            </a:r>
          </a:p>
          <a:p>
            <a:r>
              <a:rPr lang="ru-RU" dirty="0"/>
              <a:t> реклама, </a:t>
            </a:r>
          </a:p>
          <a:p>
            <a:r>
              <a:rPr lang="ru-RU" dirty="0"/>
              <a:t>пропаганда, </a:t>
            </a:r>
          </a:p>
          <a:p>
            <a:r>
              <a:rPr lang="ru-RU" dirty="0" err="1"/>
              <a:t>стимулювання</a:t>
            </a:r>
            <a:r>
              <a:rPr lang="ru-RU" dirty="0"/>
              <a:t> </a:t>
            </a:r>
            <a:r>
              <a:rPr lang="ru-RU" dirty="0" err="1"/>
              <a:t>збуту</a:t>
            </a:r>
            <a:r>
              <a:rPr lang="ru-RU" dirty="0"/>
              <a:t>, </a:t>
            </a:r>
          </a:p>
          <a:p>
            <a:r>
              <a:rPr lang="ru-RU" dirty="0" err="1"/>
              <a:t>особистий</a:t>
            </a:r>
            <a:r>
              <a:rPr lang="ru-RU" dirty="0"/>
              <a:t> продаж.</a:t>
            </a:r>
          </a:p>
          <a:p>
            <a:endParaRPr lang="uk-UA" dirty="0"/>
          </a:p>
        </p:txBody>
      </p:sp>
    </p:spTree>
    <p:extLst>
      <p:ext uri="{BB962C8B-B14F-4D97-AF65-F5344CB8AC3E}">
        <p14:creationId xmlns:p14="http://schemas.microsoft.com/office/powerpoint/2010/main" val="824880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737C559D-7E14-4309-9BB4-68EFCBE98EEE}"/>
              </a:ext>
            </a:extLst>
          </p:cNvPr>
          <p:cNvSpPr>
            <a:spLocks noGrp="1"/>
          </p:cNvSpPr>
          <p:nvPr>
            <p:ph type="title"/>
          </p:nvPr>
        </p:nvSpPr>
        <p:spPr/>
        <p:txBody>
          <a:bodyPr/>
          <a:lstStyle/>
          <a:p>
            <a:pPr algn="ctr"/>
            <a:r>
              <a:rPr lang="ru-RU" dirty="0"/>
              <a:t>На </a:t>
            </a:r>
            <a:r>
              <a:rPr lang="ru-RU" dirty="0" err="1"/>
              <a:t>вибір</a:t>
            </a:r>
            <a:r>
              <a:rPr lang="ru-RU" dirty="0"/>
              <a:t> комплексу </a:t>
            </a:r>
            <a:r>
              <a:rPr lang="ru-RU" dirty="0" err="1"/>
              <a:t>просування</a:t>
            </a:r>
            <a:r>
              <a:rPr lang="ru-RU" dirty="0"/>
              <a:t> </a:t>
            </a:r>
            <a:r>
              <a:rPr lang="ru-RU" dirty="0" err="1"/>
              <a:t>мають</a:t>
            </a:r>
            <a:r>
              <a:rPr lang="ru-RU" dirty="0"/>
              <a:t> </a:t>
            </a:r>
            <a:r>
              <a:rPr lang="ru-RU" dirty="0" err="1"/>
              <a:t>вирішальний</a:t>
            </a:r>
            <a:r>
              <a:rPr lang="ru-RU" dirty="0"/>
              <a:t> </a:t>
            </a:r>
            <a:r>
              <a:rPr lang="ru-RU" dirty="0" err="1"/>
              <a:t>вплив</a:t>
            </a:r>
            <a:r>
              <a:rPr lang="ru-RU" dirty="0"/>
              <a:t> </a:t>
            </a:r>
            <a:r>
              <a:rPr lang="ru-RU" dirty="0" err="1"/>
              <a:t>чинники</a:t>
            </a:r>
            <a:endParaRPr lang="uk-UA" dirty="0"/>
          </a:p>
        </p:txBody>
      </p:sp>
      <p:sp>
        <p:nvSpPr>
          <p:cNvPr id="5" name="Місце для вмісту 4">
            <a:extLst>
              <a:ext uri="{FF2B5EF4-FFF2-40B4-BE49-F238E27FC236}">
                <a16:creationId xmlns:a16="http://schemas.microsoft.com/office/drawing/2014/main" id="{2FCF2A6B-0966-4772-9D40-5AC84C42B759}"/>
              </a:ext>
            </a:extLst>
          </p:cNvPr>
          <p:cNvSpPr>
            <a:spLocks noGrp="1"/>
          </p:cNvSpPr>
          <p:nvPr>
            <p:ph sz="half" idx="1"/>
          </p:nvPr>
        </p:nvSpPr>
        <p:spPr/>
        <p:txBody>
          <a:bodyPr>
            <a:normAutofit fontScale="92500" lnSpcReduction="10000"/>
          </a:bodyPr>
          <a:lstStyle/>
          <a:p>
            <a:pPr algn="just"/>
            <a:r>
              <a:rPr lang="uk-UA" dirty="0"/>
              <a:t>Наявність ресурсів і вартість засобів просування. </a:t>
            </a:r>
          </a:p>
          <a:p>
            <a:pPr algn="just"/>
            <a:r>
              <a:rPr lang="uk-UA" dirty="0"/>
              <a:t>Обсяг ринку і його концентрація.</a:t>
            </a:r>
          </a:p>
          <a:p>
            <a:pPr algn="just"/>
            <a:r>
              <a:rPr lang="uk-UA" dirty="0"/>
              <a:t>Потреби в інформуванні покупця. </a:t>
            </a:r>
          </a:p>
          <a:p>
            <a:pPr algn="just"/>
            <a:r>
              <a:rPr lang="ru-RU" dirty="0"/>
              <a:t>Характеристики товару</a:t>
            </a:r>
            <a:r>
              <a:rPr lang="uk-UA" dirty="0"/>
              <a:t>.</a:t>
            </a:r>
          </a:p>
          <a:p>
            <a:pPr algn="just"/>
            <a:r>
              <a:rPr lang="uk-UA" dirty="0"/>
              <a:t>Стратегія "проштовхування" (</a:t>
            </a:r>
            <a:r>
              <a:rPr lang="de-DE" dirty="0"/>
              <a:t>push </a:t>
            </a:r>
            <a:r>
              <a:rPr lang="de-DE" dirty="0" err="1"/>
              <a:t>strategy</a:t>
            </a:r>
            <a:r>
              <a:rPr lang="de-DE" dirty="0"/>
              <a:t>) </a:t>
            </a:r>
            <a:r>
              <a:rPr lang="uk-UA" dirty="0"/>
              <a:t>або стратегія "втягування" (</a:t>
            </a:r>
            <a:r>
              <a:rPr lang="de-DE" dirty="0"/>
              <a:t>pull </a:t>
            </a:r>
            <a:r>
              <a:rPr lang="de-DE" dirty="0" err="1"/>
              <a:t>strategy</a:t>
            </a:r>
            <a:r>
              <a:rPr lang="de-DE" dirty="0"/>
              <a:t>).</a:t>
            </a:r>
            <a:endParaRPr lang="uk-UA" dirty="0"/>
          </a:p>
        </p:txBody>
      </p:sp>
      <p:sp>
        <p:nvSpPr>
          <p:cNvPr id="6" name="Місце для вмісту 5">
            <a:extLst>
              <a:ext uri="{FF2B5EF4-FFF2-40B4-BE49-F238E27FC236}">
                <a16:creationId xmlns:a16="http://schemas.microsoft.com/office/drawing/2014/main" id="{996E798E-ECA8-4048-A402-9CFF863CBBB8}"/>
              </a:ext>
            </a:extLst>
          </p:cNvPr>
          <p:cNvSpPr>
            <a:spLocks noGrp="1"/>
          </p:cNvSpPr>
          <p:nvPr>
            <p:ph sz="half" idx="2"/>
          </p:nvPr>
        </p:nvSpPr>
        <p:spPr/>
        <p:txBody>
          <a:bodyPr>
            <a:normAutofit fontScale="92500" lnSpcReduction="10000"/>
          </a:bodyPr>
          <a:lstStyle/>
          <a:p>
            <a:endParaRPr lang="uk-UA"/>
          </a:p>
        </p:txBody>
      </p:sp>
    </p:spTree>
    <p:extLst>
      <p:ext uri="{BB962C8B-B14F-4D97-AF65-F5344CB8AC3E}">
        <p14:creationId xmlns:p14="http://schemas.microsoft.com/office/powerpoint/2010/main" val="24924287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хема">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TM04033919[[fn=Схема]]</Template>
  <TotalTime>3081</TotalTime>
  <Words>3323</Words>
  <Application>Microsoft Office PowerPoint</Application>
  <PresentationFormat>Широкий екран</PresentationFormat>
  <Paragraphs>295</Paragraphs>
  <Slides>42</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42</vt:i4>
      </vt:variant>
    </vt:vector>
  </HeadingPairs>
  <TitlesOfParts>
    <vt:vector size="45" baseType="lpstr">
      <vt:lpstr>Arial</vt:lpstr>
      <vt:lpstr>Tw Cen MT</vt:lpstr>
      <vt:lpstr>Схема</vt:lpstr>
      <vt:lpstr>Реклама як комунікативна діяльність</vt:lpstr>
      <vt:lpstr>1. Реклама в системі комунікацій </vt:lpstr>
      <vt:lpstr>Реклама і маркетинг</vt:lpstr>
      <vt:lpstr>Комерційна та корпоративна комунікації</vt:lpstr>
      <vt:lpstr>Чи можлива реклама без маркетингу?</vt:lpstr>
      <vt:lpstr>Презентація PowerPoint</vt:lpstr>
      <vt:lpstr>Реклама не зводиться до маркетингу</vt:lpstr>
      <vt:lpstr>Комплекс маркетингових комунікацій </vt:lpstr>
      <vt:lpstr>На вибір комплексу просування мають вирішальний вплив чинники</vt:lpstr>
      <vt:lpstr>Наявність ресурсів і вартість засобів просування</vt:lpstr>
      <vt:lpstr>Обсяг ринку і його концентрація</vt:lpstr>
      <vt:lpstr>Потреби в інформуванні покупця</vt:lpstr>
      <vt:lpstr>Характеристики товару</vt:lpstr>
      <vt:lpstr>Стратегія "проштовхування" (push strategy) або стратегія "втягування" (pull strategy)</vt:lpstr>
      <vt:lpstr>Сучасні тенденції</vt:lpstr>
      <vt:lpstr>Визначення реклами</vt:lpstr>
      <vt:lpstr>Структура реклами</vt:lpstr>
      <vt:lpstr>Презентація PowerPoint</vt:lpstr>
      <vt:lpstr>чинники ефективного передавання інформації</vt:lpstr>
      <vt:lpstr>Інструменти передачі рекламних повідомлень</vt:lpstr>
      <vt:lpstr>Роль реклами в суспільстві</vt:lpstr>
      <vt:lpstr>Роль реклами в суспільстві</vt:lpstr>
      <vt:lpstr>Цілі реклами</vt:lpstr>
      <vt:lpstr>концепція "ступеневої дії реклами"</vt:lpstr>
      <vt:lpstr>Цілі реклами</vt:lpstr>
      <vt:lpstr>Цілі Комерційної реклами</vt:lpstr>
      <vt:lpstr>Економічні цілі реклами</vt:lpstr>
      <vt:lpstr>Комунікативні цілі реклами</vt:lpstr>
      <vt:lpstr>Задачі реклами</vt:lpstr>
      <vt:lpstr>Функції реклами</vt:lpstr>
      <vt:lpstr>Стратегія реклами</vt:lpstr>
      <vt:lpstr>Класифікація реклами </vt:lpstr>
      <vt:lpstr>Критерії клаисфікації</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Розміщення реклами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Реклама як комунікативна діяльність</dc:title>
  <dc:creator>Слюсар Вадим Миколайович</dc:creator>
  <cp:lastModifiedBy>Слюсар Вадим Миколайович</cp:lastModifiedBy>
  <cp:revision>14</cp:revision>
  <dcterms:created xsi:type="dcterms:W3CDTF">2024-02-13T22:53:53Z</dcterms:created>
  <dcterms:modified xsi:type="dcterms:W3CDTF">2024-02-16T14:01:07Z</dcterms:modified>
</cp:coreProperties>
</file>