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2"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9" r:id="rId34"/>
    <p:sldId id="290" r:id="rId35"/>
    <p:sldId id="291" r:id="rId36"/>
    <p:sldId id="288"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uk-UA"/>
              <a:t>Клацніть, щоб редагувати стиль зразка заголовка</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3/13/2023</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980064-31FE-43F2-88B5-73102E16E9D0}"/>
              </a:ext>
            </a:extLst>
          </p:cNvPr>
          <p:cNvSpPr>
            <a:spLocks noGrp="1"/>
          </p:cNvSpPr>
          <p:nvPr>
            <p:ph type="ctrTitle"/>
          </p:nvPr>
        </p:nvSpPr>
        <p:spPr>
          <a:xfrm>
            <a:off x="1597981" y="292963"/>
            <a:ext cx="10528917" cy="2308356"/>
          </a:xfrm>
        </p:spPr>
        <p:txBody>
          <a:bodyPr/>
          <a:lstStyle/>
          <a:p>
            <a:pPr algn="l"/>
            <a:r>
              <a:rPr lang="uk-UA" dirty="0"/>
              <a:t>Захист інформації при здійсненні </a:t>
            </a:r>
            <a:r>
              <a:rPr lang="uk-UA" dirty="0" err="1"/>
              <a:t>зв'язків</a:t>
            </a:r>
            <a:r>
              <a:rPr lang="uk-UA" dirty="0"/>
              <a:t> з громадськістю</a:t>
            </a:r>
          </a:p>
        </p:txBody>
      </p:sp>
      <p:sp>
        <p:nvSpPr>
          <p:cNvPr id="3" name="Підзаголовок 2">
            <a:extLst>
              <a:ext uri="{FF2B5EF4-FFF2-40B4-BE49-F238E27FC236}">
                <a16:creationId xmlns:a16="http://schemas.microsoft.com/office/drawing/2014/main" id="{9F0C2715-630E-4EB6-92F5-97CA13AF2AF4}"/>
              </a:ext>
            </a:extLst>
          </p:cNvPr>
          <p:cNvSpPr>
            <a:spLocks noGrp="1"/>
          </p:cNvSpPr>
          <p:nvPr>
            <p:ph type="subTitle" idx="1"/>
          </p:nvPr>
        </p:nvSpPr>
        <p:spPr>
          <a:xfrm>
            <a:off x="3382392" y="3429000"/>
            <a:ext cx="8345904" cy="2728403"/>
          </a:xfrm>
        </p:spPr>
        <p:txBody>
          <a:bodyPr>
            <a:normAutofit fontScale="85000" lnSpcReduction="10000"/>
          </a:bodyPr>
          <a:lstStyle/>
          <a:p>
            <a:pPr marL="342900" lvl="0" indent="-342900" algn="just">
              <a:lnSpc>
                <a:spcPct val="107000"/>
              </a:lnSpc>
              <a:buFont typeface="+mj-lt"/>
              <a:buAutoNum type="arabicPeriod"/>
              <a:tabLst>
                <a:tab pos="180340" algn="l"/>
              </a:tabLst>
            </a:pPr>
            <a:r>
              <a:rPr lang="ru-RU" sz="2000" dirty="0" err="1">
                <a:effectLst/>
                <a:latin typeface="+mj-lt"/>
                <a:ea typeface="Calibri" panose="020F0502020204030204" pitchFamily="34" charset="0"/>
                <a:cs typeface="Times New Roman" panose="02020603050405020304" pitchFamily="18" charset="0"/>
              </a:rPr>
              <a:t>Поняття</a:t>
            </a:r>
            <a:r>
              <a:rPr lang="ru-RU" sz="2000" dirty="0">
                <a:effectLst/>
                <a:latin typeface="+mj-lt"/>
                <a:ea typeface="Calibri" panose="020F0502020204030204" pitchFamily="34" charset="0"/>
                <a:cs typeface="Times New Roman" panose="02020603050405020304" pitchFamily="18" charset="0"/>
              </a:rPr>
              <a:t> та </a:t>
            </a:r>
            <a:r>
              <a:rPr lang="ru-RU" sz="2000" dirty="0" err="1">
                <a:effectLst/>
                <a:latin typeface="+mj-lt"/>
                <a:ea typeface="Calibri" panose="020F0502020204030204" pitchFamily="34" charset="0"/>
                <a:cs typeface="Times New Roman" panose="02020603050405020304" pitchFamily="18" charset="0"/>
              </a:rPr>
              <a:t>сутність</a:t>
            </a:r>
            <a:r>
              <a:rPr lang="ru-RU" sz="2000" dirty="0">
                <a:effectLst/>
                <a:latin typeface="+mj-lt"/>
                <a:ea typeface="Calibri" panose="020F0502020204030204" pitchFamily="34" charset="0"/>
                <a:cs typeface="Times New Roman" panose="02020603050405020304" pitchFamily="18" charset="0"/>
              </a:rPr>
              <a:t> </a:t>
            </a:r>
            <a:r>
              <a:rPr lang="ru-RU" sz="2000" dirty="0" err="1">
                <a:effectLst/>
                <a:latin typeface="+mj-lt"/>
                <a:ea typeface="Calibri" panose="020F0502020204030204" pitchFamily="34" charset="0"/>
                <a:cs typeface="Times New Roman" panose="02020603050405020304" pitchFamily="18" charset="0"/>
              </a:rPr>
              <a:t>інформаційної</a:t>
            </a:r>
            <a:r>
              <a:rPr lang="ru-RU" sz="2000" dirty="0">
                <a:effectLst/>
                <a:latin typeface="+mj-lt"/>
                <a:ea typeface="Calibri" panose="020F0502020204030204" pitchFamily="34" charset="0"/>
                <a:cs typeface="Times New Roman" panose="02020603050405020304" pitchFamily="18" charset="0"/>
              </a:rPr>
              <a:t> </a:t>
            </a:r>
            <a:r>
              <a:rPr lang="ru-RU" sz="2000" dirty="0" err="1">
                <a:effectLst/>
                <a:latin typeface="+mj-lt"/>
                <a:ea typeface="Calibri" panose="020F0502020204030204" pitchFamily="34" charset="0"/>
                <a:cs typeface="Times New Roman" panose="02020603050405020304" pitchFamily="18" charset="0"/>
              </a:rPr>
              <a:t>безпеки</a:t>
            </a:r>
            <a:endParaRPr lang="ru-RU" sz="2000" dirty="0">
              <a:effectLst/>
              <a:latin typeface="+mj-lt"/>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tabLst>
                <a:tab pos="180340" algn="l"/>
              </a:tabLst>
            </a:pPr>
            <a:endParaRPr lang="uk-UA" sz="2000" dirty="0">
              <a:effectLst/>
              <a:latin typeface="+mj-lt"/>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tabLst>
                <a:tab pos="180340" algn="l"/>
              </a:tabLst>
            </a:pPr>
            <a:r>
              <a:rPr lang="uk-UA" sz="2000" dirty="0">
                <a:effectLst/>
                <a:latin typeface="+mj-lt"/>
                <a:ea typeface="Calibri" panose="020F0502020204030204" pitchFamily="34" charset="0"/>
                <a:cs typeface="Times New Roman" panose="02020603050405020304" pitchFamily="18" charset="0"/>
              </a:rPr>
              <a:t>Основні види конфіденційної та відкритої інформації.</a:t>
            </a:r>
          </a:p>
          <a:p>
            <a:pPr marL="342900" lvl="0" indent="-342900" algn="just">
              <a:lnSpc>
                <a:spcPct val="107000"/>
              </a:lnSpc>
              <a:buFont typeface="+mj-lt"/>
              <a:buAutoNum type="arabicPeriod"/>
              <a:tabLst>
                <a:tab pos="180340" algn="l"/>
              </a:tabLst>
            </a:pPr>
            <a:r>
              <a:rPr lang="ru-RU" sz="2000" dirty="0">
                <a:effectLst/>
                <a:latin typeface="+mj-lt"/>
                <a:ea typeface="Calibri" panose="020F0502020204030204" pitchFamily="34" charset="0"/>
                <a:cs typeface="Times New Roman" panose="02020603050405020304" pitchFamily="18" charset="0"/>
              </a:rPr>
              <a:t>Система </a:t>
            </a:r>
            <a:r>
              <a:rPr lang="ru-RU" sz="2000" dirty="0" err="1">
                <a:effectLst/>
                <a:latin typeface="+mj-lt"/>
                <a:ea typeface="Calibri" panose="020F0502020204030204" pitchFamily="34" charset="0"/>
                <a:cs typeface="Times New Roman" panose="02020603050405020304" pitchFamily="18" charset="0"/>
              </a:rPr>
              <a:t>захисту</a:t>
            </a:r>
            <a:r>
              <a:rPr lang="ru-RU" sz="2000" dirty="0">
                <a:effectLst/>
                <a:latin typeface="+mj-lt"/>
                <a:ea typeface="Calibri" panose="020F0502020204030204" pitchFamily="34" charset="0"/>
                <a:cs typeface="Times New Roman" panose="02020603050405020304" pitchFamily="18" charset="0"/>
              </a:rPr>
              <a:t> </a:t>
            </a:r>
            <a:r>
              <a:rPr lang="ru-RU" sz="2000" dirty="0" err="1">
                <a:effectLst/>
                <a:latin typeface="+mj-lt"/>
                <a:ea typeface="Calibri" panose="020F0502020204030204" pitchFamily="34" charset="0"/>
                <a:cs typeface="Times New Roman" panose="02020603050405020304" pitchFamily="18" charset="0"/>
              </a:rPr>
              <a:t>конфіденційної</a:t>
            </a:r>
            <a:r>
              <a:rPr lang="ru-RU" sz="2000" dirty="0">
                <a:effectLst/>
                <a:latin typeface="+mj-lt"/>
                <a:ea typeface="Calibri" panose="020F0502020204030204" pitchFamily="34" charset="0"/>
                <a:cs typeface="Times New Roman" panose="02020603050405020304" pitchFamily="18" charset="0"/>
              </a:rPr>
              <a:t> </a:t>
            </a:r>
            <a:r>
              <a:rPr lang="ru-RU" sz="2000" dirty="0" err="1">
                <a:effectLst/>
                <a:latin typeface="+mj-lt"/>
                <a:ea typeface="Calibri" panose="020F0502020204030204" pitchFamily="34" charset="0"/>
                <a:cs typeface="Times New Roman" panose="02020603050405020304" pitchFamily="18" charset="0"/>
              </a:rPr>
              <a:t>інформації</a:t>
            </a:r>
            <a:endParaRPr lang="uk-UA" sz="2000" dirty="0">
              <a:effectLst/>
              <a:latin typeface="+mj-lt"/>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tabLst>
                <a:tab pos="180340" algn="l"/>
              </a:tabLst>
            </a:pPr>
            <a:r>
              <a:rPr lang="ru-RU" sz="2000" dirty="0" err="1">
                <a:effectLst/>
                <a:latin typeface="+mj-lt"/>
                <a:ea typeface="Calibri" panose="020F0502020204030204" pitchFamily="34" charset="0"/>
                <a:cs typeface="Times New Roman" panose="02020603050405020304" pitchFamily="18" charset="0"/>
              </a:rPr>
              <a:t>Основні</a:t>
            </a:r>
            <a:r>
              <a:rPr lang="ru-RU" sz="2000" dirty="0">
                <a:effectLst/>
                <a:latin typeface="+mj-lt"/>
                <a:ea typeface="Calibri" panose="020F0502020204030204" pitchFamily="34" charset="0"/>
                <a:cs typeface="Times New Roman" panose="02020603050405020304" pitchFamily="18" charset="0"/>
              </a:rPr>
              <a:t> </a:t>
            </a:r>
            <a:r>
              <a:rPr lang="ru-RU" sz="2000" dirty="0" err="1">
                <a:effectLst/>
                <a:latin typeface="+mj-lt"/>
                <a:ea typeface="Calibri" panose="020F0502020204030204" pitchFamily="34" charset="0"/>
                <a:cs typeface="Times New Roman" panose="02020603050405020304" pitchFamily="18" charset="0"/>
              </a:rPr>
              <a:t>джерела</a:t>
            </a:r>
            <a:r>
              <a:rPr lang="ru-RU" sz="2000" dirty="0">
                <a:effectLst/>
                <a:latin typeface="+mj-lt"/>
                <a:ea typeface="Calibri" panose="020F0502020204030204" pitchFamily="34" charset="0"/>
                <a:cs typeface="Times New Roman" panose="02020603050405020304" pitchFamily="18" charset="0"/>
              </a:rPr>
              <a:t>, канали </a:t>
            </a:r>
            <a:r>
              <a:rPr lang="ru-RU" sz="2000" dirty="0" err="1">
                <a:effectLst/>
                <a:latin typeface="+mj-lt"/>
                <a:ea typeface="Calibri" panose="020F0502020204030204" pitchFamily="34" charset="0"/>
                <a:cs typeface="Times New Roman" panose="02020603050405020304" pitchFamily="18" charset="0"/>
              </a:rPr>
              <a:t>витоку</a:t>
            </a:r>
            <a:r>
              <a:rPr lang="ru-RU" sz="2000" dirty="0">
                <a:effectLst/>
                <a:latin typeface="+mj-lt"/>
                <a:ea typeface="Calibri" panose="020F0502020204030204" pitchFamily="34" charset="0"/>
                <a:cs typeface="Times New Roman" panose="02020603050405020304" pitchFamily="18" charset="0"/>
              </a:rPr>
              <a:t> та </a:t>
            </a:r>
            <a:r>
              <a:rPr lang="ru-RU" sz="2000" dirty="0" err="1">
                <a:effectLst/>
                <a:latin typeface="+mj-lt"/>
                <a:ea typeface="Calibri" panose="020F0502020204030204" pitchFamily="34" charset="0"/>
                <a:cs typeface="Times New Roman" panose="02020603050405020304" pitchFamily="18" charset="0"/>
              </a:rPr>
              <a:t>методи</a:t>
            </a:r>
            <a:r>
              <a:rPr lang="ru-RU" sz="2000" dirty="0">
                <a:effectLst/>
                <a:latin typeface="+mj-lt"/>
                <a:ea typeface="Calibri" panose="020F0502020204030204" pitchFamily="34" charset="0"/>
                <a:cs typeface="Times New Roman" panose="02020603050405020304" pitchFamily="18" charset="0"/>
              </a:rPr>
              <a:t> </a:t>
            </a:r>
            <a:r>
              <a:rPr lang="ru-RU" sz="2000" dirty="0" err="1">
                <a:effectLst/>
                <a:latin typeface="+mj-lt"/>
                <a:ea typeface="Calibri" panose="020F0502020204030204" pitchFamily="34" charset="0"/>
                <a:cs typeface="Times New Roman" panose="02020603050405020304" pitchFamily="18" charset="0"/>
              </a:rPr>
              <a:t>отримання</a:t>
            </a:r>
            <a:r>
              <a:rPr lang="ru-RU" sz="2000" dirty="0">
                <a:effectLst/>
                <a:latin typeface="+mj-lt"/>
                <a:ea typeface="Calibri" panose="020F0502020204030204" pitchFamily="34" charset="0"/>
                <a:cs typeface="Times New Roman" panose="02020603050405020304" pitchFamily="18" charset="0"/>
              </a:rPr>
              <a:t> </a:t>
            </a:r>
            <a:r>
              <a:rPr lang="ru-RU" sz="2000" dirty="0" err="1">
                <a:effectLst/>
                <a:latin typeface="+mj-lt"/>
                <a:ea typeface="Calibri" panose="020F0502020204030204" pitchFamily="34" charset="0"/>
                <a:cs typeface="Times New Roman" panose="02020603050405020304" pitchFamily="18" charset="0"/>
              </a:rPr>
              <a:t>інформації</a:t>
            </a:r>
            <a:r>
              <a:rPr lang="ru-RU" sz="2000" dirty="0">
                <a:effectLst/>
                <a:latin typeface="+mj-lt"/>
                <a:ea typeface="Calibri" panose="020F0502020204030204" pitchFamily="34" charset="0"/>
                <a:cs typeface="Times New Roman" panose="02020603050405020304" pitchFamily="18" charset="0"/>
              </a:rPr>
              <a:t> про </a:t>
            </a:r>
            <a:r>
              <a:rPr lang="ru-RU" sz="2000" dirty="0" err="1">
                <a:effectLst/>
                <a:latin typeface="+mj-lt"/>
                <a:ea typeface="Calibri" panose="020F0502020204030204" pitchFamily="34" charset="0"/>
                <a:cs typeface="Times New Roman" panose="02020603050405020304" pitchFamily="18" charset="0"/>
              </a:rPr>
              <a:t>конкурентів</a:t>
            </a:r>
            <a:r>
              <a:rPr lang="ru-RU" sz="2000" dirty="0">
                <a:effectLst/>
                <a:latin typeface="+mj-lt"/>
                <a:ea typeface="Calibri" panose="020F0502020204030204" pitchFamily="34" charset="0"/>
                <a:cs typeface="Times New Roman" panose="02020603050405020304" pitchFamily="18" charset="0"/>
              </a:rPr>
              <a:t>.</a:t>
            </a:r>
            <a:endParaRPr lang="uk-UA" sz="2000" dirty="0">
              <a:effectLst/>
              <a:latin typeface="+mj-lt"/>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180340" algn="l"/>
              </a:tabLst>
            </a:pPr>
            <a:r>
              <a:rPr lang="ru-RU" sz="2000" dirty="0" err="1">
                <a:effectLst/>
                <a:latin typeface="+mj-lt"/>
                <a:ea typeface="Calibri" panose="020F0502020204030204" pitchFamily="34" charset="0"/>
                <a:cs typeface="Times New Roman" panose="02020603050405020304" pitchFamily="18" charset="0"/>
              </a:rPr>
              <a:t>Відповідальність</a:t>
            </a:r>
            <a:r>
              <a:rPr lang="ru-RU" sz="2000" dirty="0">
                <a:effectLst/>
                <a:latin typeface="+mj-lt"/>
                <a:ea typeface="Calibri" panose="020F0502020204030204" pitchFamily="34" charset="0"/>
                <a:cs typeface="Times New Roman" panose="02020603050405020304" pitchFamily="18" charset="0"/>
              </a:rPr>
              <a:t> за </a:t>
            </a:r>
            <a:r>
              <a:rPr lang="ru-RU" sz="2000" dirty="0" err="1">
                <a:effectLst/>
                <a:latin typeface="+mj-lt"/>
                <a:ea typeface="Calibri" panose="020F0502020204030204" pitchFamily="34" charset="0"/>
                <a:cs typeface="Times New Roman" panose="02020603050405020304" pitchFamily="18" charset="0"/>
              </a:rPr>
              <a:t>порушення</a:t>
            </a:r>
            <a:r>
              <a:rPr lang="ru-RU" sz="2000" dirty="0">
                <a:effectLst/>
                <a:latin typeface="+mj-lt"/>
                <a:ea typeface="Calibri" panose="020F0502020204030204" pitchFamily="34" charset="0"/>
                <a:cs typeface="Times New Roman" panose="02020603050405020304" pitchFamily="18" charset="0"/>
              </a:rPr>
              <a:t> правил </a:t>
            </a:r>
            <a:r>
              <a:rPr lang="ru-RU" sz="2000" dirty="0" err="1">
                <a:effectLst/>
                <a:latin typeface="+mj-lt"/>
                <a:ea typeface="Calibri" panose="020F0502020204030204" pitchFamily="34" charset="0"/>
                <a:cs typeface="Times New Roman" panose="02020603050405020304" pitchFamily="18" charset="0"/>
              </a:rPr>
              <a:t>захисту</a:t>
            </a:r>
            <a:r>
              <a:rPr lang="ru-RU" sz="2000" dirty="0">
                <a:effectLst/>
                <a:latin typeface="+mj-lt"/>
                <a:ea typeface="Calibri" panose="020F0502020204030204" pitchFamily="34" charset="0"/>
                <a:cs typeface="Times New Roman" panose="02020603050405020304" pitchFamily="18" charset="0"/>
              </a:rPr>
              <a:t> </a:t>
            </a:r>
            <a:r>
              <a:rPr lang="ru-RU" sz="2000" dirty="0" err="1">
                <a:effectLst/>
                <a:latin typeface="+mj-lt"/>
                <a:ea typeface="Calibri" panose="020F0502020204030204" pitchFamily="34" charset="0"/>
                <a:cs typeface="Times New Roman" panose="02020603050405020304" pitchFamily="18" charset="0"/>
              </a:rPr>
              <a:t>конфіденційної</a:t>
            </a:r>
            <a:r>
              <a:rPr lang="ru-RU" sz="2000" dirty="0">
                <a:effectLst/>
                <a:latin typeface="+mj-lt"/>
                <a:ea typeface="Calibri" panose="020F0502020204030204" pitchFamily="34" charset="0"/>
                <a:cs typeface="Times New Roman" panose="02020603050405020304" pitchFamily="18" charset="0"/>
              </a:rPr>
              <a:t> </a:t>
            </a:r>
            <a:r>
              <a:rPr lang="ru-RU" sz="2000" dirty="0" err="1">
                <a:effectLst/>
                <a:latin typeface="+mj-lt"/>
                <a:ea typeface="Calibri" panose="020F0502020204030204" pitchFamily="34" charset="0"/>
                <a:cs typeface="Times New Roman" panose="02020603050405020304" pitchFamily="18" charset="0"/>
              </a:rPr>
              <a:t>інформації</a:t>
            </a:r>
            <a:r>
              <a:rPr lang="ru-RU" sz="2000" dirty="0">
                <a:effectLst/>
                <a:latin typeface="+mj-lt"/>
                <a:ea typeface="Calibri" panose="020F0502020204030204" pitchFamily="34" charset="0"/>
                <a:cs typeface="Times New Roman" panose="02020603050405020304" pitchFamily="18" charset="0"/>
              </a:rPr>
              <a:t>.</a:t>
            </a:r>
            <a:endParaRPr lang="uk-UA" sz="2000" dirty="0">
              <a:effectLst/>
              <a:latin typeface="+mj-lt"/>
              <a:ea typeface="Calibri" panose="020F0502020204030204" pitchFamily="34"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370966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783841-301A-4B1D-9D1A-FB1CC7D73FA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ACA5FA6-6E21-4687-92D8-64781F7B84E6}"/>
              </a:ext>
            </a:extLst>
          </p:cNvPr>
          <p:cNvSpPr>
            <a:spLocks noGrp="1"/>
          </p:cNvSpPr>
          <p:nvPr>
            <p:ph idx="1"/>
          </p:nvPr>
        </p:nvSpPr>
        <p:spPr/>
        <p:txBody>
          <a:bodyPr>
            <a:normAutofit/>
          </a:bodyPr>
          <a:lstStyle/>
          <a:p>
            <a:pPr algn="just"/>
            <a:r>
              <a:rPr lang="ru-RU" sz="2400" dirty="0"/>
              <a:t>Таким чином, у рамках Закону «Про </a:t>
            </a:r>
            <a:r>
              <a:rPr lang="ru-RU" sz="2400" dirty="0" err="1"/>
              <a:t>інформацію</a:t>
            </a:r>
            <a:r>
              <a:rPr lang="ru-RU" sz="2400" dirty="0"/>
              <a:t>» </a:t>
            </a:r>
            <a:r>
              <a:rPr lang="ru-RU" sz="2400" dirty="0" err="1"/>
              <a:t>інформаційний</a:t>
            </a:r>
            <a:r>
              <a:rPr lang="ru-RU" sz="2400" dirty="0"/>
              <a:t> </a:t>
            </a:r>
            <a:r>
              <a:rPr lang="ru-RU" sz="2400" dirty="0" err="1"/>
              <a:t>суверенітет</a:t>
            </a:r>
            <a:r>
              <a:rPr lang="ru-RU" sz="2400" dirty="0"/>
              <a:t> </a:t>
            </a:r>
            <a:r>
              <a:rPr lang="ru-RU" sz="2400" dirty="0" err="1"/>
              <a:t>переважно</a:t>
            </a:r>
            <a:r>
              <a:rPr lang="ru-RU" sz="2400" dirty="0"/>
              <a:t> </a:t>
            </a:r>
            <a:r>
              <a:rPr lang="ru-RU" sz="2400" dirty="0" err="1"/>
              <a:t>розглядається</a:t>
            </a:r>
            <a:r>
              <a:rPr lang="ru-RU" sz="2400" dirty="0"/>
              <a:t> як </a:t>
            </a:r>
            <a:r>
              <a:rPr lang="ru-RU" sz="2400" dirty="0" err="1"/>
              <a:t>невід'ємне</a:t>
            </a:r>
            <a:r>
              <a:rPr lang="ru-RU" sz="2400" dirty="0"/>
              <a:t> право </a:t>
            </a:r>
            <a:r>
              <a:rPr lang="ru-RU" sz="2400" dirty="0" err="1"/>
              <a:t>держави</a:t>
            </a:r>
            <a:r>
              <a:rPr lang="ru-RU" sz="2400" dirty="0"/>
              <a:t> </a:t>
            </a:r>
            <a:r>
              <a:rPr lang="ru-RU" sz="2400" dirty="0" err="1"/>
              <a:t>формувати</a:t>
            </a:r>
            <a:r>
              <a:rPr lang="ru-RU" sz="2400" dirty="0"/>
              <a:t> та </a:t>
            </a:r>
            <a:r>
              <a:rPr lang="ru-RU" sz="2400" dirty="0" err="1"/>
              <a:t>розпоряджатися</a:t>
            </a:r>
            <a:r>
              <a:rPr lang="ru-RU" sz="2400" dirty="0"/>
              <a:t> </a:t>
            </a:r>
            <a:r>
              <a:rPr lang="ru-RU" sz="2400" dirty="0" err="1"/>
              <a:t>інформаційними</a:t>
            </a:r>
            <a:r>
              <a:rPr lang="ru-RU" sz="2400" dirty="0"/>
              <a:t> ресурсами, </a:t>
            </a:r>
            <a:r>
              <a:rPr lang="ru-RU" sz="2400" dirty="0" err="1"/>
              <a:t>які</a:t>
            </a:r>
            <a:r>
              <a:rPr lang="ru-RU" sz="2400" dirty="0"/>
              <a:t> </a:t>
            </a:r>
            <a:r>
              <a:rPr lang="ru-RU" sz="2400" dirty="0" err="1"/>
              <a:t>перебувають</a:t>
            </a:r>
            <a:r>
              <a:rPr lang="ru-RU" sz="2400" dirty="0"/>
              <a:t> в </a:t>
            </a:r>
            <a:r>
              <a:rPr lang="ru-RU" sz="2400" dirty="0" err="1"/>
              <a:t>її</a:t>
            </a:r>
            <a:r>
              <a:rPr lang="ru-RU" sz="2400" dirty="0"/>
              <a:t> </a:t>
            </a:r>
            <a:r>
              <a:rPr lang="ru-RU" sz="2400" dirty="0" err="1"/>
              <a:t>власності</a:t>
            </a:r>
            <a:r>
              <a:rPr lang="ru-RU" sz="2400" dirty="0"/>
              <a:t> </a:t>
            </a:r>
            <a:r>
              <a:rPr lang="ru-RU" sz="2400" dirty="0" err="1"/>
              <a:t>відповідно</a:t>
            </a:r>
            <a:r>
              <a:rPr lang="ru-RU" sz="2400" dirty="0"/>
              <a:t> до </a:t>
            </a:r>
            <a:r>
              <a:rPr lang="ru-RU" sz="2400" dirty="0" err="1"/>
              <a:t>національного</a:t>
            </a:r>
            <a:r>
              <a:rPr lang="ru-RU" sz="2400" dirty="0"/>
              <a:t> та </a:t>
            </a:r>
            <a:r>
              <a:rPr lang="ru-RU" sz="2400" dirty="0" err="1"/>
              <a:t>міжнародного</a:t>
            </a:r>
            <a:r>
              <a:rPr lang="ru-RU" sz="2400" dirty="0"/>
              <a:t> </a:t>
            </a:r>
            <a:r>
              <a:rPr lang="ru-RU" sz="2400" dirty="0" err="1"/>
              <a:t>законодавства</a:t>
            </a:r>
            <a:r>
              <a:rPr lang="ru-RU" sz="2400" dirty="0"/>
              <a:t>. Але </a:t>
            </a:r>
            <a:r>
              <a:rPr lang="ru-RU" sz="2400" dirty="0" err="1"/>
              <a:t>варто</a:t>
            </a:r>
            <a:r>
              <a:rPr lang="ru-RU" sz="2400" dirty="0"/>
              <a:t> </a:t>
            </a:r>
            <a:r>
              <a:rPr lang="ru-RU" sz="2400" dirty="0" err="1"/>
              <a:t>зазначити</a:t>
            </a:r>
            <a:r>
              <a:rPr lang="ru-RU" sz="2400" dirty="0"/>
              <a:t>, </a:t>
            </a:r>
            <a:r>
              <a:rPr lang="ru-RU" sz="2400" dirty="0" err="1"/>
              <a:t>що</a:t>
            </a:r>
            <a:r>
              <a:rPr lang="ru-RU" sz="2400" dirty="0"/>
              <a:t> в такому </a:t>
            </a:r>
            <a:r>
              <a:rPr lang="ru-RU" sz="2400" dirty="0" err="1"/>
              <a:t>випадку</a:t>
            </a:r>
            <a:r>
              <a:rPr lang="ru-RU" sz="2400" dirty="0"/>
              <a:t> </a:t>
            </a:r>
            <a:r>
              <a:rPr lang="ru-RU" sz="2400" dirty="0" err="1"/>
              <a:t>мова</a:t>
            </a:r>
            <a:r>
              <a:rPr lang="ru-RU" sz="2400" dirty="0"/>
              <a:t> </a:t>
            </a:r>
            <a:r>
              <a:rPr lang="ru-RU" sz="2400" dirty="0" err="1"/>
              <a:t>йде</a:t>
            </a:r>
            <a:r>
              <a:rPr lang="ru-RU" sz="2400" dirty="0"/>
              <a:t> не про </a:t>
            </a:r>
            <a:r>
              <a:rPr lang="ru-RU" sz="2400" dirty="0" err="1"/>
              <a:t>суверенітет</a:t>
            </a:r>
            <a:r>
              <a:rPr lang="ru-RU" sz="2400" dirty="0"/>
              <a:t>, а про </a:t>
            </a:r>
            <a:r>
              <a:rPr lang="ru-RU" sz="2400" dirty="0" err="1"/>
              <a:t>реалізацію</a:t>
            </a:r>
            <a:r>
              <a:rPr lang="ru-RU" sz="2400" dirty="0"/>
              <a:t> права </a:t>
            </a:r>
            <a:r>
              <a:rPr lang="ru-RU" sz="2400" dirty="0" err="1"/>
              <a:t>власності</a:t>
            </a:r>
            <a:r>
              <a:rPr lang="ru-RU" sz="2400" dirty="0"/>
              <a:t> </a:t>
            </a:r>
            <a:r>
              <a:rPr lang="ru-RU" sz="2400" dirty="0" err="1"/>
              <a:t>держави</a:t>
            </a:r>
            <a:r>
              <a:rPr lang="ru-RU" sz="2400" dirty="0"/>
              <a:t> на </a:t>
            </a:r>
            <a:r>
              <a:rPr lang="ru-RU" sz="2400" dirty="0" err="1"/>
              <a:t>певні</a:t>
            </a:r>
            <a:r>
              <a:rPr lang="ru-RU" sz="2400" dirty="0"/>
              <a:t> </a:t>
            </a:r>
            <a:r>
              <a:rPr lang="ru-RU" sz="2400" dirty="0" err="1"/>
              <a:t>види</a:t>
            </a:r>
            <a:r>
              <a:rPr lang="ru-RU" sz="2400" dirty="0"/>
              <a:t> майна та </a:t>
            </a:r>
            <a:r>
              <a:rPr lang="ru-RU" sz="2400" dirty="0" err="1"/>
              <a:t>майнових</a:t>
            </a:r>
            <a:r>
              <a:rPr lang="ru-RU" sz="2400" dirty="0"/>
              <a:t> прав.</a:t>
            </a:r>
            <a:endParaRPr lang="uk-UA" sz="2400" dirty="0"/>
          </a:p>
        </p:txBody>
      </p:sp>
    </p:spTree>
    <p:extLst>
      <p:ext uri="{BB962C8B-B14F-4D97-AF65-F5344CB8AC3E}">
        <p14:creationId xmlns:p14="http://schemas.microsoft.com/office/powerpoint/2010/main" val="3007887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DA0A7A-542B-4E47-963D-96236202B0A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44DBB61-7773-4753-8B58-95140481EC60}"/>
              </a:ext>
            </a:extLst>
          </p:cNvPr>
          <p:cNvSpPr>
            <a:spLocks noGrp="1"/>
          </p:cNvSpPr>
          <p:nvPr>
            <p:ph idx="1"/>
          </p:nvPr>
        </p:nvSpPr>
        <p:spPr/>
        <p:txBody>
          <a:bodyPr>
            <a:normAutofit/>
          </a:bodyPr>
          <a:lstStyle/>
          <a:p>
            <a:pPr algn="just"/>
            <a:r>
              <a:rPr lang="uk-UA" sz="2000" dirty="0"/>
              <a:t>При встановленні та підтримці </a:t>
            </a:r>
            <a:r>
              <a:rPr lang="uk-UA" sz="2000" dirty="0" err="1"/>
              <a:t>зв'язків</a:t>
            </a:r>
            <a:r>
              <a:rPr lang="uk-UA" sz="2000" dirty="0"/>
              <a:t> компанії з різними категоріями громадськості необхідно враховувати, що в загальному потоці інформації, що передається, не повинні бути присутніми відомості, що становить комерційну таємницю підприємства та державну таємницю, передану йому в процесі ділового співробітництва з різними державними структурами.</a:t>
            </a:r>
          </a:p>
          <a:p>
            <a:pPr algn="just"/>
            <a:r>
              <a:rPr lang="uk-UA" sz="2000" dirty="0"/>
              <a:t>Представники окремих категорій громадськості (передусім конкуренти, кредитори, споживачі, страхові компанії, органи державного управління та ін.) завжди виявляють підвищений інтерес до конфіденційної інформації того чи іншого підприємства чи організації.</a:t>
            </a:r>
          </a:p>
        </p:txBody>
      </p:sp>
    </p:spTree>
    <p:extLst>
      <p:ext uri="{BB962C8B-B14F-4D97-AF65-F5344CB8AC3E}">
        <p14:creationId xmlns:p14="http://schemas.microsoft.com/office/powerpoint/2010/main" val="1608144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181B22-54BE-4395-83A8-72BE5458A50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E47B57E-16F1-4B9E-A0F0-E8AE5A531ABF}"/>
              </a:ext>
            </a:extLst>
          </p:cNvPr>
          <p:cNvSpPr>
            <a:spLocks noGrp="1"/>
          </p:cNvSpPr>
          <p:nvPr>
            <p:ph idx="1"/>
          </p:nvPr>
        </p:nvSpPr>
        <p:spPr/>
        <p:txBody>
          <a:bodyPr>
            <a:normAutofit/>
          </a:bodyPr>
          <a:lstStyle/>
          <a:p>
            <a:pPr algn="just"/>
            <a:r>
              <a:rPr lang="uk-UA" sz="2400" dirty="0"/>
              <a:t>Сучасне законодавство України (ч. 2 ст. 21 Закону України «Про інформацію») закріплює норму, згідно з якою будь-яка інформація є відкритою, крім тієї, що зарахована законом до інформації з обмеженим доступом</a:t>
            </a:r>
          </a:p>
        </p:txBody>
      </p:sp>
    </p:spTree>
    <p:extLst>
      <p:ext uri="{BB962C8B-B14F-4D97-AF65-F5344CB8AC3E}">
        <p14:creationId xmlns:p14="http://schemas.microsoft.com/office/powerpoint/2010/main" val="341750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D47B8B-CCC9-4151-8F63-97CE35E2136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AEC3AEE-94D7-4F04-8B2C-B066C8D1E71A}"/>
              </a:ext>
            </a:extLst>
          </p:cNvPr>
          <p:cNvSpPr>
            <a:spLocks noGrp="1"/>
          </p:cNvSpPr>
          <p:nvPr>
            <p:ph idx="1"/>
          </p:nvPr>
        </p:nvSpPr>
        <p:spPr/>
        <p:txBody>
          <a:bodyPr>
            <a:normAutofit/>
          </a:bodyPr>
          <a:lstStyle/>
          <a:p>
            <a:pPr marL="0" indent="0">
              <a:buNone/>
            </a:pPr>
            <a:r>
              <a:rPr lang="uk-UA" dirty="0"/>
              <a:t>Інформацією з обмеженим доступом є </a:t>
            </a:r>
          </a:p>
          <a:p>
            <a:r>
              <a:rPr lang="uk-UA" dirty="0"/>
              <a:t>конфіденційна, </a:t>
            </a:r>
          </a:p>
          <a:p>
            <a:r>
              <a:rPr lang="uk-UA" dirty="0"/>
              <a:t>Таємна</a:t>
            </a:r>
          </a:p>
          <a:p>
            <a:r>
              <a:rPr lang="uk-UA" dirty="0"/>
              <a:t>службова. </a:t>
            </a:r>
          </a:p>
        </p:txBody>
      </p:sp>
    </p:spTree>
    <p:extLst>
      <p:ext uri="{BB962C8B-B14F-4D97-AF65-F5344CB8AC3E}">
        <p14:creationId xmlns:p14="http://schemas.microsoft.com/office/powerpoint/2010/main" val="3605119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2FA90B-FAB8-4B2A-B31B-0A9F80C1AE3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55E97F9-6375-4842-A20F-E59F989D2C22}"/>
              </a:ext>
            </a:extLst>
          </p:cNvPr>
          <p:cNvSpPr>
            <a:spLocks noGrp="1"/>
          </p:cNvSpPr>
          <p:nvPr>
            <p:ph idx="1"/>
          </p:nvPr>
        </p:nvSpPr>
        <p:spPr/>
        <p:txBody>
          <a:bodyPr>
            <a:normAutofit fontScale="92500" lnSpcReduction="20000"/>
          </a:bodyPr>
          <a:lstStyle/>
          <a:p>
            <a:pPr algn="just"/>
            <a:r>
              <a:rPr lang="uk-UA" sz="2400" dirty="0"/>
              <a:t>До інформації з обмеженим доступом не можуть бути зараховані такі відомості: про стан довкілля, якість харчових продуктів і предметів побуту, про аварії, катастрофи, небезпечні природні явища та інші надзвичайні ситуації, що сталися або можуть статися і загрожують безпеці людей, про стан здоров’я населення, його життєвий рівень, включаючи харчування, одяг, житло, медичне обслуговування та соціальне забезпечення, а також про соціально-демографічні показники, стан правопорядку, освіти і культури населення, про факти порушення прав і свобод людини і громадянина, про незаконні дії органів державної влади, органів місцевого самоврядування, їх посадових та службових осіб та інші відомості, доступ до яких не може бути обмежено відповідно до законів та міжнародних договорів України, згода на обов’язковість яких надана Верховною Радою України</a:t>
            </a:r>
          </a:p>
          <a:p>
            <a:endParaRPr lang="uk-UA" dirty="0"/>
          </a:p>
        </p:txBody>
      </p:sp>
    </p:spTree>
    <p:extLst>
      <p:ext uri="{BB962C8B-B14F-4D97-AF65-F5344CB8AC3E}">
        <p14:creationId xmlns:p14="http://schemas.microsoft.com/office/powerpoint/2010/main" val="3689284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09DE98-901D-4ACE-9CEF-A965D9593EF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BE642A6-6F40-4C2C-ACFF-26D6AA91B104}"/>
              </a:ext>
            </a:extLst>
          </p:cNvPr>
          <p:cNvSpPr>
            <a:spLocks noGrp="1"/>
          </p:cNvSpPr>
          <p:nvPr>
            <p:ph idx="1"/>
          </p:nvPr>
        </p:nvSpPr>
        <p:spPr/>
        <p:txBody>
          <a:bodyPr>
            <a:normAutofit/>
          </a:bodyPr>
          <a:lstStyle/>
          <a:p>
            <a:pPr algn="just"/>
            <a:r>
              <a:rPr lang="uk-UA" sz="2400" dirty="0"/>
              <a:t>У ст. 21 Закону України «Про інформацію» вказано: «Конфіденційною є інформація про фізичну особу, а також інформація, доступ до якої обмежено фізичною або юридичною особою, крім суб’єктів владних повноважень. Конфіденційна інформація може поширюватися за бажанням (згодою) відповідної особи у визначеному нею порядку відповідно до передбачених нею умов, а також в інших випадках, визначених законом». </a:t>
            </a:r>
          </a:p>
        </p:txBody>
      </p:sp>
    </p:spTree>
    <p:extLst>
      <p:ext uri="{BB962C8B-B14F-4D97-AF65-F5344CB8AC3E}">
        <p14:creationId xmlns:p14="http://schemas.microsoft.com/office/powerpoint/2010/main" val="885971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8B0572-7ACC-4188-B2EE-1E21E8AC2D9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631B8D5-6B0C-4AA5-B1BA-93073AE647FB}"/>
              </a:ext>
            </a:extLst>
          </p:cNvPr>
          <p:cNvSpPr>
            <a:spLocks noGrp="1"/>
          </p:cNvSpPr>
          <p:nvPr>
            <p:ph idx="1"/>
          </p:nvPr>
        </p:nvSpPr>
        <p:spPr/>
        <p:txBody>
          <a:bodyPr>
            <a:normAutofit fontScale="92500" lnSpcReduction="20000"/>
          </a:bodyPr>
          <a:lstStyle/>
          <a:p>
            <a:pPr marL="0" indent="0">
              <a:buNone/>
            </a:pPr>
            <a:r>
              <a:rPr lang="uk-UA" dirty="0"/>
              <a:t>Законом України «Про інформацію» передбачено за змістом інформації поділ на такі види: </a:t>
            </a:r>
          </a:p>
          <a:p>
            <a:r>
              <a:rPr lang="uk-UA" dirty="0"/>
              <a:t>щодо фізичної особи, </a:t>
            </a:r>
          </a:p>
          <a:p>
            <a:r>
              <a:rPr lang="uk-UA" dirty="0"/>
              <a:t>довідково-енциклопедичного характеру, </a:t>
            </a:r>
          </a:p>
          <a:p>
            <a:r>
              <a:rPr lang="uk-UA" dirty="0"/>
              <a:t>про стан довкілля (екологічна інформація), </a:t>
            </a:r>
          </a:p>
          <a:p>
            <a:r>
              <a:rPr lang="uk-UA" dirty="0"/>
              <a:t>щодо товару (роботи, послугу), </a:t>
            </a:r>
          </a:p>
          <a:p>
            <a:r>
              <a:rPr lang="uk-UA" dirty="0"/>
              <a:t>науково-технічна, </a:t>
            </a:r>
          </a:p>
          <a:p>
            <a:r>
              <a:rPr lang="uk-UA" dirty="0"/>
              <a:t>податкова, </a:t>
            </a:r>
          </a:p>
          <a:p>
            <a:r>
              <a:rPr lang="uk-UA" dirty="0"/>
              <a:t>правова, </a:t>
            </a:r>
          </a:p>
          <a:p>
            <a:r>
              <a:rPr lang="uk-UA" dirty="0"/>
              <a:t>статистична, </a:t>
            </a:r>
          </a:p>
          <a:p>
            <a:r>
              <a:rPr lang="uk-UA" dirty="0"/>
              <a:t>соціологічна </a:t>
            </a:r>
          </a:p>
          <a:p>
            <a:r>
              <a:rPr lang="uk-UA" dirty="0"/>
              <a:t>та інші види інформації.</a:t>
            </a:r>
          </a:p>
        </p:txBody>
      </p:sp>
    </p:spTree>
    <p:extLst>
      <p:ext uri="{BB962C8B-B14F-4D97-AF65-F5344CB8AC3E}">
        <p14:creationId xmlns:p14="http://schemas.microsoft.com/office/powerpoint/2010/main" val="566165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E97367-EB52-480B-8E84-5DAF29FCD44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287AEA4-8C8C-488F-AC54-BAC8515C90DA}"/>
              </a:ext>
            </a:extLst>
          </p:cNvPr>
          <p:cNvSpPr>
            <a:spLocks noGrp="1"/>
          </p:cNvSpPr>
          <p:nvPr>
            <p:ph idx="1"/>
          </p:nvPr>
        </p:nvSpPr>
        <p:spPr/>
        <p:txBody>
          <a:bodyPr>
            <a:normAutofit fontScale="92500" lnSpcReduction="10000"/>
          </a:bodyPr>
          <a:lstStyle/>
          <a:p>
            <a:pPr algn="just"/>
            <a:r>
              <a:rPr lang="uk-UA" sz="2000" dirty="0"/>
              <a:t>Перелічені закони закріплюють положення щодо того, що тільки особи приватного права можуть вирішувати, яка особиста інформація є конфіденційною, а яка відкритою. На практиці є випадки, коли не особа, а норми закону </a:t>
            </a:r>
            <a:r>
              <a:rPr lang="uk-UA" sz="2000" dirty="0" err="1"/>
              <a:t>конклюдентно</a:t>
            </a:r>
            <a:r>
              <a:rPr lang="uk-UA" sz="2000" dirty="0"/>
              <a:t> встановлюють режим «конфіденційної інформації». Так, Закон України «Про інформацію» вказує, що до конфіденційної інформації про фізичну особу належать, зокрема, дані про її національність, освіту, сімейний стан, релігійні переконання, стан здоров’я, а також адреса, дата і місце народження. </a:t>
            </a:r>
          </a:p>
          <a:p>
            <a:pPr algn="just"/>
            <a:r>
              <a:rPr lang="uk-UA" sz="2000" dirty="0"/>
              <a:t>Закон України «Про державну статистику» містить положення, відповідно до якого до конфіденційної інформації зараховано первинні дані, отримані органами державної статистики від респондентів під час проведення статистичних спостережень, а також адміністративні дані щодо респондентів, отримані органами державної статистики від органів, що займаються діяльністю, пов’язаною зі збиранням та використанням адміністративних даних.</a:t>
            </a:r>
          </a:p>
        </p:txBody>
      </p:sp>
    </p:spTree>
    <p:extLst>
      <p:ext uri="{BB962C8B-B14F-4D97-AF65-F5344CB8AC3E}">
        <p14:creationId xmlns:p14="http://schemas.microsoft.com/office/powerpoint/2010/main" val="3294005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4D845B-2F40-4AA7-B31D-96D8388F5B5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65E2E4B-3FC7-4548-A5A1-AF7487EF1BD7}"/>
              </a:ext>
            </a:extLst>
          </p:cNvPr>
          <p:cNvSpPr>
            <a:spLocks noGrp="1"/>
          </p:cNvSpPr>
          <p:nvPr>
            <p:ph idx="1"/>
          </p:nvPr>
        </p:nvSpPr>
        <p:spPr/>
        <p:txBody>
          <a:bodyPr>
            <a:normAutofit fontScale="92500"/>
          </a:bodyPr>
          <a:lstStyle/>
          <a:p>
            <a:pPr algn="just"/>
            <a:r>
              <a:rPr lang="uk-UA" sz="2400" dirty="0"/>
              <a:t>Конфіденційною інформацією є інформація щодо фізичної або юридичної особи, яка обмежена в доступі цією особою, а також нормами законодавства до моменту, поки особа не відкриє таку інформацію за власним бажанням, крім суб’єктів владних повноважень.</a:t>
            </a:r>
          </a:p>
          <a:p>
            <a:pPr algn="just"/>
            <a:r>
              <a:rPr lang="uk-UA" sz="2400" dirty="0"/>
              <a:t>До ознак конфіденційної інформації належать:</a:t>
            </a:r>
          </a:p>
          <a:p>
            <a:pPr marL="0" indent="0" algn="just">
              <a:buNone/>
            </a:pPr>
            <a:r>
              <a:rPr lang="uk-UA" sz="2400" dirty="0"/>
              <a:t>а) її належність до інформації з обмеженим доступом; </a:t>
            </a:r>
          </a:p>
          <a:p>
            <a:pPr marL="0" indent="0" algn="just">
              <a:buNone/>
            </a:pPr>
            <a:r>
              <a:rPr lang="uk-UA" sz="2400" dirty="0"/>
              <a:t>б) доступ до інформації визначається самою особою або нормами законодавства;</a:t>
            </a:r>
          </a:p>
          <a:p>
            <a:pPr marL="0" indent="0" algn="just">
              <a:buNone/>
            </a:pPr>
            <a:r>
              <a:rPr lang="uk-UA" sz="2400" dirty="0"/>
              <a:t>в) суб’єктами конфіденційної інформації можуть бути фізичні або юридичні особи.</a:t>
            </a:r>
            <a:endParaRPr lang="uk-UA" dirty="0"/>
          </a:p>
        </p:txBody>
      </p:sp>
    </p:spTree>
    <p:extLst>
      <p:ext uri="{BB962C8B-B14F-4D97-AF65-F5344CB8AC3E}">
        <p14:creationId xmlns:p14="http://schemas.microsoft.com/office/powerpoint/2010/main" val="2759715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B9CBDD-A5EC-4E54-8052-32339623394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6C87256-A055-449D-A53A-EF0F293AC78F}"/>
              </a:ext>
            </a:extLst>
          </p:cNvPr>
          <p:cNvSpPr>
            <a:spLocks noGrp="1"/>
          </p:cNvSpPr>
          <p:nvPr>
            <p:ph idx="1"/>
          </p:nvPr>
        </p:nvSpPr>
        <p:spPr/>
        <p:txBody>
          <a:bodyPr>
            <a:normAutofit/>
          </a:bodyPr>
          <a:lstStyle/>
          <a:p>
            <a:pPr algn="just"/>
            <a:r>
              <a:rPr lang="uk-UA" sz="2400" dirty="0"/>
              <a:t>якщо закон встановить окремі види конфіденційної інформації та характер відомостей, що до них належать, із метою визначення порядку її обігу та функціонування, це не </a:t>
            </a:r>
            <a:r>
              <a:rPr lang="uk-UA" sz="2400" dirty="0" err="1"/>
              <a:t>означатиме</a:t>
            </a:r>
            <a:r>
              <a:rPr lang="uk-UA" sz="2400" dirty="0"/>
              <a:t> вичерпності видів такої інформації та порушення </a:t>
            </a:r>
            <a:r>
              <a:rPr lang="uk-UA" sz="2400" dirty="0" err="1"/>
              <a:t>диспозитивності</a:t>
            </a:r>
            <a:r>
              <a:rPr lang="uk-UA" sz="2400" dirty="0"/>
              <a:t> норми. До того неможливою є конфіденційність «а </a:t>
            </a:r>
            <a:r>
              <a:rPr lang="de-DE" sz="2400" dirty="0"/>
              <a:t>priori», </a:t>
            </a:r>
            <a:r>
              <a:rPr lang="uk-UA" sz="2400" dirty="0"/>
              <a:t>тобто вимога держави на рівні закону щодо обов’язковості визнання певної інформації конфіденційною</a:t>
            </a:r>
          </a:p>
        </p:txBody>
      </p:sp>
    </p:spTree>
    <p:extLst>
      <p:ext uri="{BB962C8B-B14F-4D97-AF65-F5344CB8AC3E}">
        <p14:creationId xmlns:p14="http://schemas.microsoft.com/office/powerpoint/2010/main" val="1899365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E882CA-41C2-4A9A-997E-EA568C914F60}"/>
              </a:ext>
            </a:extLst>
          </p:cNvPr>
          <p:cNvSpPr>
            <a:spLocks noGrp="1"/>
          </p:cNvSpPr>
          <p:nvPr>
            <p:ph type="title"/>
          </p:nvPr>
        </p:nvSpPr>
        <p:spPr/>
        <p:txBody>
          <a:bodyPr/>
          <a:lstStyle/>
          <a:p>
            <a:r>
              <a:rPr lang="ru-RU" dirty="0" err="1"/>
              <a:t>Поняття</a:t>
            </a:r>
            <a:r>
              <a:rPr lang="ru-RU" dirty="0"/>
              <a:t> та </a:t>
            </a:r>
            <a:r>
              <a:rPr lang="ru-RU" dirty="0" err="1"/>
              <a:t>сутність</a:t>
            </a:r>
            <a:r>
              <a:rPr lang="ru-RU" dirty="0"/>
              <a:t> </a:t>
            </a:r>
            <a:r>
              <a:rPr lang="ru-RU" dirty="0" err="1"/>
              <a:t>інформаційної</a:t>
            </a:r>
            <a:r>
              <a:rPr lang="ru-RU" dirty="0"/>
              <a:t> </a:t>
            </a:r>
            <a:r>
              <a:rPr lang="ru-RU" dirty="0" err="1"/>
              <a:t>безпеки</a:t>
            </a:r>
            <a:endParaRPr lang="uk-UA" dirty="0"/>
          </a:p>
        </p:txBody>
      </p:sp>
      <p:sp>
        <p:nvSpPr>
          <p:cNvPr id="3" name="Місце для вмісту 2">
            <a:extLst>
              <a:ext uri="{FF2B5EF4-FFF2-40B4-BE49-F238E27FC236}">
                <a16:creationId xmlns:a16="http://schemas.microsoft.com/office/drawing/2014/main" id="{6ECC23D4-1EC0-4900-8984-B01C627E846B}"/>
              </a:ext>
            </a:extLst>
          </p:cNvPr>
          <p:cNvSpPr>
            <a:spLocks noGrp="1"/>
          </p:cNvSpPr>
          <p:nvPr>
            <p:ph idx="1"/>
          </p:nvPr>
        </p:nvSpPr>
        <p:spPr/>
        <p:txBody>
          <a:bodyPr>
            <a:normAutofit lnSpcReduction="10000"/>
          </a:bodyPr>
          <a:lstStyle/>
          <a:p>
            <a:pPr algn="just"/>
            <a:r>
              <a:rPr lang="uk-UA" sz="2000" dirty="0"/>
              <a:t>Розвиток держави як відкритої соціальної системи неможливий без забезпечення її безпеки в усіх сферах, що відносяться до державної компетенції. Через те важливою особливістю соціальної форми розвитку є </a:t>
            </a:r>
            <a:r>
              <a:rPr lang="uk-UA" sz="2000" dirty="0" err="1"/>
              <a:t>якнайтісніший</a:t>
            </a:r>
            <a:r>
              <a:rPr lang="uk-UA" sz="2000" dirty="0"/>
              <a:t> зв’язок та взаємозалежність між розвитком і безпекою як двома сторонами загального процесу функціонування соціальної системи. </a:t>
            </a:r>
          </a:p>
          <a:p>
            <a:pPr algn="just"/>
            <a:r>
              <a:rPr lang="uk-UA" sz="2000" dirty="0"/>
              <a:t>Нерозривність відносин функції розвитку та безпеки пояснюється, передусім, принциповою єдністю всіх процесів людської діяльності, поділ котрих на окремі сфери, галузі, напрямки є досить умовний. </a:t>
            </a:r>
          </a:p>
          <a:p>
            <a:pPr algn="just"/>
            <a:r>
              <a:rPr lang="uk-UA" sz="2000" dirty="0"/>
              <a:t>Через це безпека не може бути як відокремлений об’єкт вивчення – вона може бути своєрідним специфічним аспектом вивчення різних сторін стану та розвитку відкритої соціальної системи, якою є держава.</a:t>
            </a:r>
          </a:p>
        </p:txBody>
      </p:sp>
    </p:spTree>
    <p:extLst>
      <p:ext uri="{BB962C8B-B14F-4D97-AF65-F5344CB8AC3E}">
        <p14:creationId xmlns:p14="http://schemas.microsoft.com/office/powerpoint/2010/main" val="2150748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9875B5-28A1-4BB0-B004-509D24500F8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4C67708-CF04-4ECA-8FDC-6C32386644F5}"/>
              </a:ext>
            </a:extLst>
          </p:cNvPr>
          <p:cNvSpPr>
            <a:spLocks noGrp="1"/>
          </p:cNvSpPr>
          <p:nvPr>
            <p:ph idx="1"/>
          </p:nvPr>
        </p:nvSpPr>
        <p:spPr/>
        <p:txBody>
          <a:bodyPr>
            <a:normAutofit fontScale="92500" lnSpcReduction="20000"/>
          </a:bodyPr>
          <a:lstStyle/>
          <a:p>
            <a:pPr algn="just"/>
            <a:r>
              <a:rPr lang="ru-RU" sz="2400" dirty="0" err="1"/>
              <a:t>Інформація</a:t>
            </a:r>
            <a:r>
              <a:rPr lang="ru-RU" sz="2400" dirty="0"/>
              <a:t> – </a:t>
            </a:r>
            <a:r>
              <a:rPr lang="ru-RU" sz="2400" dirty="0" err="1"/>
              <a:t>це</a:t>
            </a:r>
            <a:r>
              <a:rPr lang="ru-RU" sz="2400" dirty="0"/>
              <a:t> </a:t>
            </a:r>
            <a:r>
              <a:rPr lang="ru-RU" sz="2400" dirty="0" err="1"/>
              <a:t>повідомлення</a:t>
            </a:r>
            <a:r>
              <a:rPr lang="ru-RU" sz="2400" dirty="0"/>
              <a:t>, яке </a:t>
            </a:r>
            <a:r>
              <a:rPr lang="ru-RU" sz="2400" dirty="0" err="1"/>
              <a:t>містить</a:t>
            </a:r>
            <a:r>
              <a:rPr lang="ru-RU" sz="2400" dirty="0"/>
              <a:t> </a:t>
            </a:r>
            <a:r>
              <a:rPr lang="ru-RU" sz="2400" dirty="0" err="1"/>
              <a:t>відомості</a:t>
            </a:r>
            <a:r>
              <a:rPr lang="ru-RU" sz="2400" dirty="0"/>
              <a:t> (в тому </a:t>
            </a:r>
            <a:r>
              <a:rPr lang="ru-RU" sz="2400" dirty="0" err="1"/>
              <a:t>числі</a:t>
            </a:r>
            <a:r>
              <a:rPr lang="ru-RU" sz="2400" dirty="0"/>
              <a:t> і </a:t>
            </a:r>
            <a:r>
              <a:rPr lang="ru-RU" sz="2400" dirty="0" err="1"/>
              <a:t>конфіденційні</a:t>
            </a:r>
            <a:r>
              <a:rPr lang="ru-RU" sz="2400" dirty="0"/>
              <a:t>), за </a:t>
            </a:r>
            <a:r>
              <a:rPr lang="ru-RU" sz="2400" dirty="0" err="1"/>
              <a:t>наявності</a:t>
            </a:r>
            <a:r>
              <a:rPr lang="ru-RU" sz="2400" dirty="0"/>
              <a:t> фактичного доступу з такими </a:t>
            </a:r>
            <a:r>
              <a:rPr lang="ru-RU" sz="2400" dirty="0" err="1"/>
              <a:t>відомостями</a:t>
            </a:r>
            <a:r>
              <a:rPr lang="ru-RU" sz="2400" dirty="0"/>
              <a:t> </a:t>
            </a:r>
            <a:r>
              <a:rPr lang="ru-RU" sz="2400" dirty="0" err="1"/>
              <a:t>можна</a:t>
            </a:r>
            <a:r>
              <a:rPr lang="ru-RU" sz="2400" dirty="0"/>
              <a:t> </a:t>
            </a:r>
            <a:r>
              <a:rPr lang="ru-RU" sz="2400" dirty="0" err="1"/>
              <a:t>ознайомлюватися</a:t>
            </a:r>
            <a:r>
              <a:rPr lang="ru-RU" sz="2400" dirty="0"/>
              <a:t> </a:t>
            </a:r>
            <a:r>
              <a:rPr lang="ru-RU" sz="2400" dirty="0" err="1"/>
              <a:t>або</a:t>
            </a:r>
            <a:r>
              <a:rPr lang="ru-RU" sz="2400" dirty="0"/>
              <a:t> </a:t>
            </a:r>
            <a:r>
              <a:rPr lang="ru-RU" sz="2400" dirty="0" err="1"/>
              <a:t>пізнавати</a:t>
            </a:r>
            <a:r>
              <a:rPr lang="ru-RU" sz="2400" dirty="0"/>
              <a:t> </a:t>
            </a:r>
            <a:r>
              <a:rPr lang="ru-RU" sz="2400" dirty="0" err="1"/>
              <a:t>їх</a:t>
            </a:r>
            <a:r>
              <a:rPr lang="ru-RU" sz="2400" dirty="0"/>
              <a:t> </a:t>
            </a:r>
            <a:r>
              <a:rPr lang="ru-RU" sz="2400" dirty="0" err="1"/>
              <a:t>зміст</a:t>
            </a:r>
            <a:r>
              <a:rPr lang="ru-RU" sz="2400" dirty="0"/>
              <a:t>. При </a:t>
            </a:r>
            <a:r>
              <a:rPr lang="ru-RU" sz="2400" dirty="0" err="1"/>
              <a:t>цьому</a:t>
            </a:r>
            <a:r>
              <a:rPr lang="ru-RU" sz="2400" dirty="0"/>
              <a:t> </a:t>
            </a:r>
            <a:r>
              <a:rPr lang="ru-RU" sz="2400" dirty="0" err="1"/>
              <a:t>ознайомлення</a:t>
            </a:r>
            <a:r>
              <a:rPr lang="ru-RU" sz="2400" dirty="0"/>
              <a:t> </a:t>
            </a:r>
            <a:r>
              <a:rPr lang="ru-RU" sz="2400" dirty="0" err="1"/>
              <a:t>відбувається</a:t>
            </a:r>
            <a:r>
              <a:rPr lang="ru-RU" sz="2400" dirty="0"/>
              <a:t> не у </a:t>
            </a:r>
            <a:r>
              <a:rPr lang="ru-RU" sz="2400" dirty="0" err="1"/>
              <a:t>вигляді</a:t>
            </a:r>
            <a:r>
              <a:rPr lang="ru-RU" sz="2400" dirty="0"/>
              <a:t> «права на» </a:t>
            </a:r>
            <a:r>
              <a:rPr lang="ru-RU" sz="2400" dirty="0" err="1"/>
              <a:t>інформацію</a:t>
            </a:r>
            <a:r>
              <a:rPr lang="ru-RU" sz="2400" dirty="0"/>
              <a:t>, яке </a:t>
            </a:r>
            <a:r>
              <a:rPr lang="ru-RU" sz="2400" dirty="0" err="1"/>
              <a:t>належить</a:t>
            </a:r>
            <a:r>
              <a:rPr lang="ru-RU" sz="2400" dirty="0"/>
              <a:t> </a:t>
            </a:r>
            <a:r>
              <a:rPr lang="ru-RU" sz="2400" dirty="0" err="1"/>
              <a:t>певній</a:t>
            </a:r>
            <a:r>
              <a:rPr lang="ru-RU" sz="2400" dirty="0"/>
              <a:t> </a:t>
            </a:r>
            <a:r>
              <a:rPr lang="ru-RU" sz="2400" dirty="0" err="1"/>
              <a:t>особі</a:t>
            </a:r>
            <a:r>
              <a:rPr lang="ru-RU" sz="2400" dirty="0"/>
              <a:t> (</a:t>
            </a:r>
            <a:r>
              <a:rPr lang="ru-RU" sz="2400" dirty="0" err="1"/>
              <a:t>суб’єктивне</a:t>
            </a:r>
            <a:r>
              <a:rPr lang="ru-RU" sz="2400" dirty="0"/>
              <a:t> право), а у </a:t>
            </a:r>
            <a:r>
              <a:rPr lang="ru-RU" sz="2400" dirty="0" err="1"/>
              <a:t>вигляді</a:t>
            </a:r>
            <a:r>
              <a:rPr lang="ru-RU" sz="2400" dirty="0"/>
              <a:t> фактичного «права доступу», за </a:t>
            </a:r>
            <a:r>
              <a:rPr lang="ru-RU" sz="2400" dirty="0" err="1"/>
              <a:t>умови</a:t>
            </a:r>
            <a:r>
              <a:rPr lang="ru-RU" sz="2400" dirty="0"/>
              <a:t> </a:t>
            </a:r>
            <a:r>
              <a:rPr lang="ru-RU" sz="2400" dirty="0" err="1"/>
              <a:t>збереження</a:t>
            </a:r>
            <a:r>
              <a:rPr lang="ru-RU" sz="2400" dirty="0"/>
              <a:t> </a:t>
            </a:r>
            <a:r>
              <a:rPr lang="ru-RU" sz="2400" dirty="0" err="1"/>
              <a:t>її</a:t>
            </a:r>
            <a:r>
              <a:rPr lang="ru-RU" sz="2400" dirty="0"/>
              <a:t> </a:t>
            </a:r>
            <a:r>
              <a:rPr lang="ru-RU" sz="2400" dirty="0" err="1"/>
              <a:t>конфіденційності</a:t>
            </a:r>
            <a:r>
              <a:rPr lang="ru-RU" sz="2400" dirty="0"/>
              <a:t>, яке </a:t>
            </a:r>
            <a:r>
              <a:rPr lang="ru-RU" sz="2400" dirty="0" err="1"/>
              <a:t>надається</a:t>
            </a:r>
            <a:r>
              <a:rPr lang="ru-RU" sz="2400" dirty="0"/>
              <a:t> </a:t>
            </a:r>
            <a:r>
              <a:rPr lang="ru-RU" sz="2400" dirty="0" err="1"/>
              <a:t>обмеженому</a:t>
            </a:r>
            <a:r>
              <a:rPr lang="ru-RU" sz="2400" dirty="0"/>
              <a:t>, </a:t>
            </a:r>
            <a:r>
              <a:rPr lang="ru-RU" sz="2400" dirty="0" err="1"/>
              <a:t>чітко</a:t>
            </a:r>
            <a:r>
              <a:rPr lang="ru-RU" sz="2400" dirty="0"/>
              <a:t> </a:t>
            </a:r>
            <a:r>
              <a:rPr lang="ru-RU" sz="2400" dirty="0" err="1"/>
              <a:t>встановленому</a:t>
            </a:r>
            <a:r>
              <a:rPr lang="ru-RU" sz="2400" dirty="0"/>
              <a:t> колу </a:t>
            </a:r>
            <a:r>
              <a:rPr lang="ru-RU" sz="2400" dirty="0" err="1"/>
              <a:t>осіб</a:t>
            </a:r>
            <a:r>
              <a:rPr lang="ru-RU" sz="2400" dirty="0"/>
              <a:t> (</a:t>
            </a:r>
            <a:r>
              <a:rPr lang="ru-RU" sz="2400" dirty="0" err="1"/>
              <a:t>фактична</a:t>
            </a:r>
            <a:r>
              <a:rPr lang="ru-RU" sz="2400" dirty="0"/>
              <a:t> </a:t>
            </a:r>
            <a:r>
              <a:rPr lang="ru-RU" sz="2400" dirty="0" err="1"/>
              <a:t>монополія</a:t>
            </a:r>
            <a:r>
              <a:rPr lang="ru-RU" sz="2400" dirty="0"/>
              <a:t>). Для </a:t>
            </a:r>
            <a:r>
              <a:rPr lang="ru-RU" sz="2400" dirty="0" err="1"/>
              <a:t>ознайомлення</a:t>
            </a:r>
            <a:r>
              <a:rPr lang="ru-RU" sz="2400" dirty="0"/>
              <a:t> з </a:t>
            </a:r>
            <a:r>
              <a:rPr lang="ru-RU" sz="2400" dirty="0" err="1"/>
              <a:t>відомостями</a:t>
            </a:r>
            <a:r>
              <a:rPr lang="ru-RU" sz="2400" dirty="0"/>
              <a:t> не </a:t>
            </a:r>
            <a:r>
              <a:rPr lang="ru-RU" sz="2400" dirty="0" err="1"/>
              <a:t>закріплюється</a:t>
            </a:r>
            <a:r>
              <a:rPr lang="ru-RU" sz="2400" dirty="0"/>
              <a:t> </a:t>
            </a:r>
            <a:r>
              <a:rPr lang="ru-RU" sz="2400" dirty="0" err="1"/>
              <a:t>виключне</a:t>
            </a:r>
            <a:r>
              <a:rPr lang="ru-RU" sz="2400" dirty="0"/>
              <a:t> право і </a:t>
            </a:r>
            <a:r>
              <a:rPr lang="ru-RU" sz="2400" dirty="0" err="1"/>
              <a:t>тим</a:t>
            </a:r>
            <a:r>
              <a:rPr lang="ru-RU" sz="2400" dirty="0"/>
              <a:t> </a:t>
            </a:r>
            <a:r>
              <a:rPr lang="ru-RU" sz="2400" dirty="0" err="1"/>
              <a:t>більше</a:t>
            </a:r>
            <a:r>
              <a:rPr lang="ru-RU" sz="2400" dirty="0"/>
              <a:t> «</a:t>
            </a:r>
            <a:r>
              <a:rPr lang="ru-RU" sz="2400" dirty="0" err="1"/>
              <a:t>речове</a:t>
            </a:r>
            <a:r>
              <a:rPr lang="ru-RU" sz="2400" dirty="0"/>
              <a:t> право </a:t>
            </a:r>
            <a:r>
              <a:rPr lang="ru-RU" sz="2400" dirty="0" err="1"/>
              <a:t>власності</a:t>
            </a:r>
            <a:r>
              <a:rPr lang="ru-RU" sz="2400" dirty="0"/>
              <a:t>», а </a:t>
            </a:r>
            <a:r>
              <a:rPr lang="ru-RU" sz="2400" dirty="0" err="1"/>
              <a:t>відповідно</a:t>
            </a:r>
            <a:r>
              <a:rPr lang="ru-RU" sz="2400" dirty="0"/>
              <a:t>, </a:t>
            </a:r>
            <a:r>
              <a:rPr lang="ru-RU" sz="2400" dirty="0" err="1"/>
              <a:t>немає</a:t>
            </a:r>
            <a:r>
              <a:rPr lang="ru-RU" sz="2400" dirty="0"/>
              <a:t> і </a:t>
            </a:r>
            <a:r>
              <a:rPr lang="ru-RU" sz="2400" dirty="0" err="1"/>
              <a:t>суб’єктивного</a:t>
            </a:r>
            <a:r>
              <a:rPr lang="ru-RU" sz="2400" dirty="0"/>
              <a:t> права. </a:t>
            </a:r>
            <a:r>
              <a:rPr lang="ru-RU" sz="2400" dirty="0" err="1"/>
              <a:t>Ознайомлюватись</a:t>
            </a:r>
            <a:r>
              <a:rPr lang="ru-RU" sz="2400" dirty="0"/>
              <a:t> </a:t>
            </a:r>
            <a:r>
              <a:rPr lang="ru-RU" sz="2400" dirty="0" err="1"/>
              <a:t>із</a:t>
            </a:r>
            <a:r>
              <a:rPr lang="ru-RU" sz="2400" dirty="0"/>
              <a:t> </a:t>
            </a:r>
            <a:r>
              <a:rPr lang="ru-RU" sz="2400" dirty="0" err="1"/>
              <a:t>конфіденційною</a:t>
            </a:r>
            <a:r>
              <a:rPr lang="ru-RU" sz="2400" dirty="0"/>
              <a:t> </a:t>
            </a:r>
            <a:r>
              <a:rPr lang="ru-RU" sz="2400" dirty="0" err="1"/>
              <a:t>інформацією</a:t>
            </a:r>
            <a:r>
              <a:rPr lang="ru-RU" sz="2400" dirty="0"/>
              <a:t> «</a:t>
            </a:r>
            <a:r>
              <a:rPr lang="ru-RU" sz="2400" dirty="0" err="1"/>
              <a:t>мають</a:t>
            </a:r>
            <a:r>
              <a:rPr lang="ru-RU" sz="2400" dirty="0"/>
              <a:t> право» </a:t>
            </a:r>
            <a:r>
              <a:rPr lang="ru-RU" sz="2400" dirty="0" err="1"/>
              <a:t>представники</a:t>
            </a:r>
            <a:r>
              <a:rPr lang="ru-RU" sz="2400" dirty="0"/>
              <a:t> </a:t>
            </a:r>
            <a:r>
              <a:rPr lang="ru-RU" sz="2400" dirty="0" err="1"/>
              <a:t>органів</a:t>
            </a:r>
            <a:r>
              <a:rPr lang="ru-RU" sz="2400" dirty="0"/>
              <a:t> </a:t>
            </a:r>
            <a:r>
              <a:rPr lang="ru-RU" sz="2400" dirty="0" err="1"/>
              <a:t>влади</a:t>
            </a:r>
            <a:r>
              <a:rPr lang="ru-RU" sz="2400" dirty="0"/>
              <a:t>, в межах </a:t>
            </a:r>
            <a:r>
              <a:rPr lang="ru-RU" sz="2400" dirty="0" err="1"/>
              <a:t>своєї</a:t>
            </a:r>
            <a:r>
              <a:rPr lang="ru-RU" sz="2400" dirty="0"/>
              <a:t> </a:t>
            </a:r>
            <a:r>
              <a:rPr lang="ru-RU" sz="2400" dirty="0" err="1"/>
              <a:t>компетенції</a:t>
            </a:r>
            <a:r>
              <a:rPr lang="ru-RU" sz="2400" dirty="0"/>
              <a:t>, </a:t>
            </a:r>
            <a:r>
              <a:rPr lang="ru-RU" sz="2400" dirty="0" err="1"/>
              <a:t>під</a:t>
            </a:r>
            <a:r>
              <a:rPr lang="ru-RU" sz="2400" dirty="0"/>
              <a:t> час </a:t>
            </a:r>
            <a:r>
              <a:rPr lang="ru-RU" sz="2400" dirty="0" err="1"/>
              <a:t>виконання</a:t>
            </a:r>
            <a:r>
              <a:rPr lang="ru-RU" sz="2400" dirty="0"/>
              <a:t> </a:t>
            </a:r>
            <a:r>
              <a:rPr lang="ru-RU" sz="2400" dirty="0" err="1"/>
              <a:t>покладених</a:t>
            </a:r>
            <a:r>
              <a:rPr lang="ru-RU" sz="2400" dirty="0"/>
              <a:t> на них </a:t>
            </a:r>
            <a:r>
              <a:rPr lang="ru-RU" sz="2400" dirty="0" err="1"/>
              <a:t>завдань</a:t>
            </a:r>
            <a:r>
              <a:rPr lang="ru-RU" sz="2400" dirty="0"/>
              <a:t> та </a:t>
            </a:r>
            <a:r>
              <a:rPr lang="ru-RU" sz="2400" dirty="0" err="1"/>
              <a:t>функцій</a:t>
            </a:r>
            <a:r>
              <a:rPr lang="ru-RU" sz="2400" dirty="0"/>
              <a:t>, але не </a:t>
            </a:r>
            <a:r>
              <a:rPr lang="ru-RU" sz="2400" dirty="0" err="1"/>
              <a:t>використовувати</a:t>
            </a:r>
            <a:r>
              <a:rPr lang="ru-RU" sz="2400" dirty="0"/>
              <a:t> </a:t>
            </a:r>
            <a:r>
              <a:rPr lang="ru-RU" sz="2400" dirty="0" err="1"/>
              <a:t>її</a:t>
            </a:r>
            <a:r>
              <a:rPr lang="ru-RU" sz="2400" dirty="0"/>
              <a:t> в </a:t>
            </a:r>
            <a:r>
              <a:rPr lang="ru-RU" sz="2400" dirty="0" err="1"/>
              <a:t>інших</a:t>
            </a:r>
            <a:r>
              <a:rPr lang="ru-RU" sz="2400" dirty="0"/>
              <a:t>, </a:t>
            </a:r>
            <a:r>
              <a:rPr lang="ru-RU" sz="2400" dirty="0" err="1"/>
              <a:t>наприклад</a:t>
            </a:r>
            <a:r>
              <a:rPr lang="ru-RU" sz="2400" dirty="0"/>
              <a:t>, </a:t>
            </a:r>
            <a:r>
              <a:rPr lang="ru-RU" sz="2400" dirty="0" err="1"/>
              <a:t>комерційних</a:t>
            </a:r>
            <a:r>
              <a:rPr lang="ru-RU" sz="2400" dirty="0"/>
              <a:t> </a:t>
            </a:r>
            <a:r>
              <a:rPr lang="ru-RU" sz="2400" dirty="0" err="1"/>
              <a:t>цілях</a:t>
            </a:r>
            <a:endParaRPr lang="uk-UA" sz="2400" dirty="0"/>
          </a:p>
        </p:txBody>
      </p:sp>
    </p:spTree>
    <p:extLst>
      <p:ext uri="{BB962C8B-B14F-4D97-AF65-F5344CB8AC3E}">
        <p14:creationId xmlns:p14="http://schemas.microsoft.com/office/powerpoint/2010/main" val="3998781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77DB4B-D6DF-4E3A-AFB0-1CCA8A9830A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2C5C911-9E50-44C2-BFDA-490755672CBC}"/>
              </a:ext>
            </a:extLst>
          </p:cNvPr>
          <p:cNvSpPr>
            <a:spLocks noGrp="1"/>
          </p:cNvSpPr>
          <p:nvPr>
            <p:ph idx="1"/>
          </p:nvPr>
        </p:nvSpPr>
        <p:spPr/>
        <p:txBody>
          <a:bodyPr>
            <a:normAutofit/>
          </a:bodyPr>
          <a:lstStyle/>
          <a:p>
            <a:pPr algn="just"/>
            <a:r>
              <a:rPr lang="uk-UA" sz="2400" dirty="0"/>
              <a:t>Доступ до інформації забезпечується шляхом її оприлюднення в засобах масової інформації (в офіційних друкованих виданнях, на офіційних </a:t>
            </a:r>
            <a:r>
              <a:rPr lang="uk-UA" sz="2400" dirty="0" err="1"/>
              <a:t>вебсайтах</a:t>
            </a:r>
            <a:r>
              <a:rPr lang="uk-UA" sz="2400" dirty="0"/>
              <a:t> в мережі Інтернет, на інформаційних стендах та будь-яким іншим способом) та через надання інформації за запитами на інформацію.</a:t>
            </a:r>
          </a:p>
        </p:txBody>
      </p:sp>
    </p:spTree>
    <p:extLst>
      <p:ext uri="{BB962C8B-B14F-4D97-AF65-F5344CB8AC3E}">
        <p14:creationId xmlns:p14="http://schemas.microsoft.com/office/powerpoint/2010/main" val="8289150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C4FD35-868D-4A2C-9C9D-B42CF2C5928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C061E0F-73CA-4547-9A6E-60641F4D52E0}"/>
              </a:ext>
            </a:extLst>
          </p:cNvPr>
          <p:cNvSpPr>
            <a:spLocks noGrp="1"/>
          </p:cNvSpPr>
          <p:nvPr>
            <p:ph idx="1"/>
          </p:nvPr>
        </p:nvSpPr>
        <p:spPr/>
        <p:txBody>
          <a:bodyPr>
            <a:normAutofit/>
          </a:bodyPr>
          <a:lstStyle/>
          <a:p>
            <a:pPr algn="just"/>
            <a:r>
              <a:rPr lang="uk-UA" sz="2400" dirty="0"/>
              <a:t>Конфіденційна інформація, що є власністю держави, знаходиться в користуванні органів державної влади або органів місцевого самоврядування, підприємств, установ та організацій усіх форм власності</a:t>
            </a:r>
          </a:p>
        </p:txBody>
      </p:sp>
    </p:spTree>
    <p:extLst>
      <p:ext uri="{BB962C8B-B14F-4D97-AF65-F5344CB8AC3E}">
        <p14:creationId xmlns:p14="http://schemas.microsoft.com/office/powerpoint/2010/main" val="4112554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C1FE50-397C-462C-85A7-348CA84A8DF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51161B2-1C2F-463F-8495-DF089306F914}"/>
              </a:ext>
            </a:extLst>
          </p:cNvPr>
          <p:cNvSpPr>
            <a:spLocks noGrp="1"/>
          </p:cNvSpPr>
          <p:nvPr>
            <p:ph idx="1"/>
          </p:nvPr>
        </p:nvSpPr>
        <p:spPr/>
        <p:txBody>
          <a:bodyPr>
            <a:normAutofit lnSpcReduction="10000"/>
          </a:bodyPr>
          <a:lstStyle/>
          <a:p>
            <a:pPr algn="just"/>
            <a:r>
              <a:rPr lang="uk-UA" sz="2400" dirty="0"/>
              <a:t>Конфіденційна інформація, що не є власністю держави, належить громадянам, юридичним особам, які володіють інформацією ділового, виробничого, банківського, комерційного та іншого характеру, одержаною на власні кошти, або такою, яка є предметом їхнього професійного, ділового, банківського, комерційного та іншого інтересу і не порушує передбаченої законом таємниці. Власники такої інформації самостійно визначають режим доступу до неї, включаючи належність до категорії конфіденційної, та встановлюють для неї систему (спосіб) захисту. Склад і обсяг таких відомостей та порядок їх захисту визначає суб’єкт господарювання.</a:t>
            </a:r>
          </a:p>
        </p:txBody>
      </p:sp>
    </p:spTree>
    <p:extLst>
      <p:ext uri="{BB962C8B-B14F-4D97-AF65-F5344CB8AC3E}">
        <p14:creationId xmlns:p14="http://schemas.microsoft.com/office/powerpoint/2010/main" val="28909380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F34BA5-C00E-4A11-9358-96751F57198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921AA65-A82E-4D66-A189-AC4E9770D45C}"/>
              </a:ext>
            </a:extLst>
          </p:cNvPr>
          <p:cNvSpPr>
            <a:spLocks noGrp="1"/>
          </p:cNvSpPr>
          <p:nvPr>
            <p:ph idx="1"/>
          </p:nvPr>
        </p:nvSpPr>
        <p:spPr/>
        <p:txBody>
          <a:bodyPr>
            <a:normAutofit fontScale="92500" lnSpcReduction="20000"/>
          </a:bodyPr>
          <a:lstStyle/>
          <a:p>
            <a:pPr algn="just"/>
            <a:r>
              <a:rPr lang="uk-UA" sz="2400" dirty="0"/>
              <a:t>До різновидів конфіденційної інформації, що не є власністю держави, належать комерційна таємниця, банківська таємниця, податкова таємниця та ін. </a:t>
            </a:r>
          </a:p>
          <a:p>
            <a:pPr algn="just"/>
            <a:r>
              <a:rPr lang="uk-UA" sz="2400" dirty="0"/>
              <a:t>Ст. 505 Цивільного кодексу України встановлює, що комерційною таємницею є інформація, яка є секретною в тому розумінні, що вона загалом чи в певній формі та сукупності її складників є невідомою та не є легкодоступною для осіб, які зазвичай мають справу з видом інформації, до якого вона належить, у зв’язку з цим має комерційну цінність та була предметом адекватних обставинам заходів щодо збереження її секретності, вжитих особою, що законно контролює цю інформацію. Комерційною таємницею можуть бути відомості технічного, організаційного, комерційного, виробничого та іншого характеру, за винятком тих, які відповідно до закону не можуть бути зараховані до комерційної таємниці</a:t>
            </a:r>
          </a:p>
        </p:txBody>
      </p:sp>
    </p:spTree>
    <p:extLst>
      <p:ext uri="{BB962C8B-B14F-4D97-AF65-F5344CB8AC3E}">
        <p14:creationId xmlns:p14="http://schemas.microsoft.com/office/powerpoint/2010/main" val="19523303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343611-A140-4F93-80F6-9FF9721DE02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9BF7B9D-787F-4F06-B6A7-283D5549580E}"/>
              </a:ext>
            </a:extLst>
          </p:cNvPr>
          <p:cNvSpPr>
            <a:spLocks noGrp="1"/>
          </p:cNvSpPr>
          <p:nvPr>
            <p:ph idx="1"/>
          </p:nvPr>
        </p:nvSpPr>
        <p:spPr/>
        <p:txBody>
          <a:bodyPr>
            <a:normAutofit fontScale="92500"/>
          </a:bodyPr>
          <a:lstStyle/>
          <a:p>
            <a:pPr algn="just"/>
            <a:r>
              <a:rPr lang="uk-UA" sz="2400" dirty="0"/>
              <a:t>Інформація, що становить комерційну таємницю, – це відомості виробничого, технічного, економічного, організаційного та іншого характеру, результати інтелектуальної діяльності в науково-технічній сфері, що належить до науково-технічної інформації, визначеної Законом України «Про науково-технічну інформацію», відомості про способи здійснення професійної діяльності, які мають дійсну або потенційну комерційну цінність з огляду на невідомість третім особам. </a:t>
            </a:r>
          </a:p>
          <a:p>
            <a:pPr algn="just"/>
            <a:r>
              <a:rPr lang="uk-UA" sz="2400" dirty="0"/>
              <a:t>Комерційною таємницею можуть бути відомості технічного, організаційного, комерційного, виробничого та іншого характеру, за винятком тих, які, відповідно, не можуть бути зараховані до комерційної таємниці.</a:t>
            </a:r>
          </a:p>
        </p:txBody>
      </p:sp>
    </p:spTree>
    <p:extLst>
      <p:ext uri="{BB962C8B-B14F-4D97-AF65-F5344CB8AC3E}">
        <p14:creationId xmlns:p14="http://schemas.microsoft.com/office/powerpoint/2010/main" val="1045414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F14C1B-CE71-4CC6-891D-CF24DBF814A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8B22889-D3E6-4EFB-8588-4A600EA8A8B5}"/>
              </a:ext>
            </a:extLst>
          </p:cNvPr>
          <p:cNvSpPr>
            <a:spLocks noGrp="1"/>
          </p:cNvSpPr>
          <p:nvPr>
            <p:ph idx="1"/>
          </p:nvPr>
        </p:nvSpPr>
        <p:spPr/>
        <p:txBody>
          <a:bodyPr>
            <a:normAutofit/>
          </a:bodyPr>
          <a:lstStyle/>
          <a:p>
            <a:pPr algn="just"/>
            <a:r>
              <a:rPr lang="uk-UA" sz="2400" dirty="0"/>
              <a:t>Ст. 60 Закону України «Про банки та банківську діяльність» визначає, що інформація щодо діяльності та фінансового стану клієнта, яка стала відомою банку у процесі обслуговування клієнта та взаємовідносин із ним чи третім особам при наданні послуг банку, є банківською таємницею</a:t>
            </a:r>
          </a:p>
        </p:txBody>
      </p:sp>
    </p:spTree>
    <p:extLst>
      <p:ext uri="{BB962C8B-B14F-4D97-AF65-F5344CB8AC3E}">
        <p14:creationId xmlns:p14="http://schemas.microsoft.com/office/powerpoint/2010/main" val="17449153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47502A-DD97-4602-834F-CFB4E4DD687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BAAD944-590A-4803-B787-7FBF220F437E}"/>
              </a:ext>
            </a:extLst>
          </p:cNvPr>
          <p:cNvSpPr>
            <a:spLocks noGrp="1"/>
          </p:cNvSpPr>
          <p:nvPr>
            <p:ph idx="1"/>
          </p:nvPr>
        </p:nvSpPr>
        <p:spPr>
          <a:xfrm>
            <a:off x="685801" y="2142067"/>
            <a:ext cx="10961702" cy="4542818"/>
          </a:xfrm>
        </p:spPr>
        <p:txBody>
          <a:bodyPr>
            <a:normAutofit fontScale="92500" lnSpcReduction="20000"/>
          </a:bodyPr>
          <a:lstStyle/>
          <a:p>
            <a:pPr algn="just"/>
            <a:r>
              <a:rPr lang="uk-UA" dirty="0"/>
              <a:t>Закон України «Про медіа», набуває чинності з 31.03.2023</a:t>
            </a:r>
          </a:p>
          <a:p>
            <a:pPr algn="just"/>
            <a:r>
              <a:rPr lang="uk-UA" dirty="0"/>
              <a:t>Стаття 4. Свобода діяльності у сфері медіа</a:t>
            </a:r>
          </a:p>
          <a:p>
            <a:pPr algn="just"/>
            <a:r>
              <a:rPr lang="uk-UA" dirty="0"/>
              <a:t>1. Діяльність у сфері медіа ґрунтується на принципах свободи вираження поглядів і переконань, свободи поширення, обміну та отримання інформації, свободи діяльності суб’єктів у сфері медіа, у тому числі вільного визначення змісту інформації, свободи господарської діяльності у сфері медіа, гарантованості права на інформацію, відкритості та доступності інформації, достовірності і повноти інформації, правомірності одержання, використання, поширення, зберігання та захисту інформації, захищеності особи від втручання в її особисте та сімейне життя.</a:t>
            </a:r>
          </a:p>
          <a:p>
            <a:pPr algn="just"/>
            <a:r>
              <a:rPr lang="uk-UA" dirty="0"/>
              <a:t>2. Будь-які обмеження зазначених свобод, у тому числі при прийнятті державними органами, органами місцевого самоврядування рішень, які забороняють або обмежують розповсюдження будь-якого медіа на території України, рішень про зупинення, анулювання або відмову у видачі ліцензій, про відмову у реєстрації суб’єкта у сфері медіа, можуть бути встановлені та застосовані лише на підставі закону, якщо це є необхідним у демократичному суспільстві, а відповідне обмеження є пропорційним (ненадмірним) щодо поставленої мети. Обмеження зазначених свобод може здійснюватися лише в інтересах національної безпеки, територіальної цілісності або громадського порядку з метою запобігання заворушенням чи злочинам, для охорони здоров’я населення, для захисту репутації або прав інших людей, </a:t>
            </a:r>
            <a:r>
              <a:rPr lang="uk-UA" i="1" dirty="0">
                <a:solidFill>
                  <a:srgbClr val="FFFF00"/>
                </a:solidFill>
              </a:rPr>
              <a:t>для запобігання розголошенню інформації, одержаної конфіденційно</a:t>
            </a:r>
            <a:r>
              <a:rPr lang="uk-UA" dirty="0"/>
              <a:t>, або для підтримання авторитету і неупередженості правосуддя. При впровадженні обмежень у сфері медіа державні органи, органи місцевого самоврядування, їх посадові особи застосовують практику Європейського суду з прав людини як джерело права.</a:t>
            </a:r>
          </a:p>
        </p:txBody>
      </p:sp>
    </p:spTree>
    <p:extLst>
      <p:ext uri="{BB962C8B-B14F-4D97-AF65-F5344CB8AC3E}">
        <p14:creationId xmlns:p14="http://schemas.microsoft.com/office/powerpoint/2010/main" val="32748619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FB4007-E03D-4787-8DDE-2127223DD47F}"/>
              </a:ext>
            </a:extLst>
          </p:cNvPr>
          <p:cNvSpPr>
            <a:spLocks noGrp="1"/>
          </p:cNvSpPr>
          <p:nvPr>
            <p:ph type="title"/>
          </p:nvPr>
        </p:nvSpPr>
        <p:spPr/>
        <p:txBody>
          <a:bodyPr>
            <a:normAutofit fontScale="90000"/>
          </a:bodyPr>
          <a:lstStyle/>
          <a:p>
            <a:pPr algn="ctr"/>
            <a:r>
              <a:rPr lang="uk-UA" sz="3100" dirty="0"/>
              <a:t>Прозорість як один із основних принципів функціонування сучасного демократичного парламенту </a:t>
            </a:r>
            <a:endParaRPr lang="uk-UA" dirty="0"/>
          </a:p>
        </p:txBody>
      </p:sp>
      <p:sp>
        <p:nvSpPr>
          <p:cNvPr id="3" name="Місце для вмісту 2">
            <a:extLst>
              <a:ext uri="{FF2B5EF4-FFF2-40B4-BE49-F238E27FC236}">
                <a16:creationId xmlns:a16="http://schemas.microsoft.com/office/drawing/2014/main" id="{1A314A27-1005-4207-AF3E-C93D3852FA10}"/>
              </a:ext>
            </a:extLst>
          </p:cNvPr>
          <p:cNvSpPr>
            <a:spLocks noGrp="1"/>
          </p:cNvSpPr>
          <p:nvPr>
            <p:ph idx="1"/>
          </p:nvPr>
        </p:nvSpPr>
        <p:spPr/>
        <p:txBody>
          <a:bodyPr>
            <a:normAutofit/>
          </a:bodyPr>
          <a:lstStyle/>
          <a:p>
            <a:pPr algn="just"/>
            <a:r>
              <a:rPr lang="uk-UA" sz="2400" dirty="0"/>
              <a:t>Незважаючи на простоту описаної у вступі формули забезпечення прозорості роботи парламенту, сучасні особливості світових політичних процесів значно розширюють актуальний інструментарій, яким послуговуються публічні органи для висвітлення своєї діяльності. Через глобальну </a:t>
            </a:r>
            <a:r>
              <a:rPr lang="uk-UA" sz="2400" dirty="0" err="1"/>
              <a:t>інтерактивізацію</a:t>
            </a:r>
            <a:r>
              <a:rPr lang="uk-UA" sz="2400" dirty="0"/>
              <a:t> інформаційного простору, сьогодні вже не можливо чітко відстежити та описати канали не лише інформаційних потоків про парламент, а й зворотного зв’язку від громадян – тобто того, яким чином (у який спосіб і з якими результатами) забезпечується вертикальна підзвітність законодавчого органу. </a:t>
            </a:r>
          </a:p>
        </p:txBody>
      </p:sp>
    </p:spTree>
    <p:extLst>
      <p:ext uri="{BB962C8B-B14F-4D97-AF65-F5344CB8AC3E}">
        <p14:creationId xmlns:p14="http://schemas.microsoft.com/office/powerpoint/2010/main" val="2912738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8E42CE-0173-4052-8C4F-4C7457983AF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9DF064F-BFB2-4CF1-B6ED-1E9B2BC8F972}"/>
              </a:ext>
            </a:extLst>
          </p:cNvPr>
          <p:cNvSpPr>
            <a:spLocks noGrp="1"/>
          </p:cNvSpPr>
          <p:nvPr>
            <p:ph idx="1"/>
          </p:nvPr>
        </p:nvSpPr>
        <p:spPr/>
        <p:txBody>
          <a:bodyPr>
            <a:normAutofit lnSpcReduction="10000"/>
          </a:bodyPr>
          <a:lstStyle/>
          <a:p>
            <a:pPr algn="just"/>
            <a:r>
              <a:rPr lang="uk-UA" sz="2400" dirty="0"/>
              <a:t>Активного вжитку та популяризації по всьому світі набувають як уже звичні способи інформаційного обміну (</a:t>
            </a:r>
            <a:r>
              <a:rPr lang="uk-UA" sz="2400" dirty="0" err="1"/>
              <a:t>вебсайти</a:t>
            </a:r>
            <a:r>
              <a:rPr lang="uk-UA" sz="2400" dirty="0"/>
              <a:t> парламентів, парламентарів і парламентських комітетів, електронна пошта, парламентські телеканали та радіо тощо), так і відносно нові (веб-трансляції парламентських сесій і засідань комітетів, он-лайн опитування, дискусійні групи та консультації щодо законів або інших важливих питань, блоги, соціальні мережі). Така неконтрольована доступність інформації про парламент обумовлює першу проблему забезпечення прозорості парламентської роботи, а саме – </a:t>
            </a:r>
            <a:r>
              <a:rPr lang="uk-UA" sz="2400" dirty="0">
                <a:solidFill>
                  <a:srgbClr val="FFFF00"/>
                </a:solidFill>
              </a:rPr>
              <a:t>розмитість інституційних рамок сучасного парламенту як об’єкту вертикальної відповідальності.</a:t>
            </a:r>
          </a:p>
        </p:txBody>
      </p:sp>
    </p:spTree>
    <p:extLst>
      <p:ext uri="{BB962C8B-B14F-4D97-AF65-F5344CB8AC3E}">
        <p14:creationId xmlns:p14="http://schemas.microsoft.com/office/powerpoint/2010/main" val="1176393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174121-9024-47F7-995D-8B031AFFC64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EBBE252-E0D5-4F42-A6EC-84209A780DE9}"/>
              </a:ext>
            </a:extLst>
          </p:cNvPr>
          <p:cNvSpPr>
            <a:spLocks noGrp="1"/>
          </p:cNvSpPr>
          <p:nvPr>
            <p:ph idx="1"/>
          </p:nvPr>
        </p:nvSpPr>
        <p:spPr/>
        <p:txBody>
          <a:bodyPr>
            <a:normAutofit fontScale="92500" lnSpcReduction="10000"/>
          </a:bodyPr>
          <a:lstStyle/>
          <a:p>
            <a:pPr algn="just"/>
            <a:r>
              <a:rPr lang="uk-UA" sz="2400" dirty="0"/>
              <a:t>Порівняно з розвитком безпека вторинна, однак це зовсім не применшує її ролі та значення в об’єктивній дійсності. Вагомість функцій безпеки пояснюється тим, що вона активно впливає на формування напрямків і можливі рівні розвитку в тій чи іншій сфері життєдіяльності. Чимало завдань, що їх розв’язує кожна держава у сфері суспільного розвитку та забезпечення належного рівня безпеки, часто близькі та схожі. Крім того, оскільки безпека забезпечується всією сукупною міццю держави, природно, що чим </a:t>
            </a:r>
            <a:r>
              <a:rPr lang="uk-UA" sz="2400" dirty="0" err="1"/>
              <a:t>розвинутіша</a:t>
            </a:r>
            <a:r>
              <a:rPr lang="uk-UA" sz="2400" dirty="0"/>
              <a:t> країна загалом, тим більше в неї можливостей для забезпечення своєї безпеки. Тим часом за своєю суттю та змістом завдання розвитку і забезпечення безпеки зазвичай мають прямо протилежну спрямованість. Розвиток органічно потребує постійного розширення, оновлення, інновацій в різних сферах життя.</a:t>
            </a:r>
          </a:p>
        </p:txBody>
      </p:sp>
    </p:spTree>
    <p:extLst>
      <p:ext uri="{BB962C8B-B14F-4D97-AF65-F5344CB8AC3E}">
        <p14:creationId xmlns:p14="http://schemas.microsoft.com/office/powerpoint/2010/main" val="21188458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D72C3E-D71D-4E47-B37B-2D4B703AEBD3}"/>
              </a:ext>
            </a:extLst>
          </p:cNvPr>
          <p:cNvSpPr>
            <a:spLocks noGrp="1"/>
          </p:cNvSpPr>
          <p:nvPr>
            <p:ph type="title"/>
          </p:nvPr>
        </p:nvSpPr>
        <p:spPr/>
        <p:txBody>
          <a:bodyPr/>
          <a:lstStyle/>
          <a:p>
            <a:r>
              <a:rPr lang="uk-UA" dirty="0"/>
              <a:t>парламентську прозорість можна розглядати у трьох вимірах</a:t>
            </a:r>
          </a:p>
        </p:txBody>
      </p:sp>
      <p:sp>
        <p:nvSpPr>
          <p:cNvPr id="3" name="Місце для вмісту 2">
            <a:extLst>
              <a:ext uri="{FF2B5EF4-FFF2-40B4-BE49-F238E27FC236}">
                <a16:creationId xmlns:a16="http://schemas.microsoft.com/office/drawing/2014/main" id="{5195EEF5-A00C-47FB-BFE7-F267C5E6C956}"/>
              </a:ext>
            </a:extLst>
          </p:cNvPr>
          <p:cNvSpPr>
            <a:spLocks noGrp="1"/>
          </p:cNvSpPr>
          <p:nvPr>
            <p:ph idx="1"/>
          </p:nvPr>
        </p:nvSpPr>
        <p:spPr/>
        <p:txBody>
          <a:bodyPr>
            <a:normAutofit fontScale="92500" lnSpcReduction="10000"/>
          </a:bodyPr>
          <a:lstStyle/>
          <a:p>
            <a:pPr algn="just"/>
            <a:r>
              <a:rPr lang="uk-UA" dirty="0"/>
              <a:t>1. Доступ медіа як «очей і вух» громадськості до інформації про нього. Відповідно сприяння та заохочення отримання такого доступу, а також оприлюднення та звітування має бути предметом зацікавленості парламенту, оскільки саме він є одним із центральних елементів у системі забезпечення свободи слова та вираження поглядів і регулювання засад функціонування медіа сфери. (Такий підхід прямо корелюється з концептом вертикальної підзвітності). </a:t>
            </a:r>
          </a:p>
          <a:p>
            <a:pPr algn="just"/>
            <a:r>
              <a:rPr lang="uk-UA" dirty="0"/>
              <a:t>2. Безпосередні зусилля парламенту, спрямовані на інформування та громадянську освіту щодо його діяльності з метою стимулювання інтересу та привернення уваги. Виконання цього завдання включає пошук нових інтерактивних способів двосторонньої комунікації між виборцями та їхніми обранцями (зокрема, використання потенціалу мережі Інтернет). </a:t>
            </a:r>
          </a:p>
          <a:p>
            <a:pPr algn="just"/>
            <a:r>
              <a:rPr lang="uk-UA" dirty="0"/>
              <a:t>3. Якість парламентської роботи (планування політики, законотворення, контролю виконавчої влади) потребує певних зовнішніх контрибуцій: йдеться про потребу у належній внутрішній і зовнішній експертизі, а також інформаційне забезпечення парламентської роботи на рівні окремих парламентарів, комітетів, інших інституційних підрозділів, фракцій тощо. </a:t>
            </a:r>
          </a:p>
        </p:txBody>
      </p:sp>
    </p:spTree>
    <p:extLst>
      <p:ext uri="{BB962C8B-B14F-4D97-AF65-F5344CB8AC3E}">
        <p14:creationId xmlns:p14="http://schemas.microsoft.com/office/powerpoint/2010/main" val="778271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45BFB1-06A4-4CFB-9FF8-ECC05276C40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D45240E-864D-4D01-A0B9-550DFA9E256C}"/>
              </a:ext>
            </a:extLst>
          </p:cNvPr>
          <p:cNvSpPr>
            <a:spLocks noGrp="1"/>
          </p:cNvSpPr>
          <p:nvPr>
            <p:ph idx="1"/>
          </p:nvPr>
        </p:nvSpPr>
        <p:spPr/>
        <p:txBody>
          <a:bodyPr>
            <a:normAutofit/>
          </a:bodyPr>
          <a:lstStyle/>
          <a:p>
            <a:pPr algn="just"/>
            <a:r>
              <a:rPr lang="uk-UA" dirty="0"/>
              <a:t>У сучасних умовах, враховуючи різноманітність каналів донесення, відповідний обмін інформацією можливий між наділеними представницьким мандатом парламентарями (депутатами), між службовцями у межах парламентських апаратів, між депутатами та структурними підрозділами парламентських апаратів, між депутатами та окремими чиновниками, між парламентом та іншими органами, між парламентом і медіа, між парламентом і громадськістю, між медіа та громадськістю тощо. Масштаби такого можливого переліку засвідчують, що наразі досить широке коло суб’єктів задіяне до процесу вироблення інформації про парламент. Крім того, більшість із названих суб’єктів, що діють як у парламенті, так і за його межами, одночасно і виробляють, і споживають таку інформацію. Таким чином, проблемою забезпечення прозорості парламентської роботи є </a:t>
            </a:r>
            <a:r>
              <a:rPr lang="uk-UA" dirty="0">
                <a:solidFill>
                  <a:srgbClr val="FFFF00"/>
                </a:solidFill>
              </a:rPr>
              <a:t>неможливість однозначної ідентифікації парламенту як суб’єкта горизонтальної відповідальності.</a:t>
            </a:r>
          </a:p>
        </p:txBody>
      </p:sp>
    </p:spTree>
    <p:extLst>
      <p:ext uri="{BB962C8B-B14F-4D97-AF65-F5344CB8AC3E}">
        <p14:creationId xmlns:p14="http://schemas.microsoft.com/office/powerpoint/2010/main" val="4940533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185029-1FD9-4140-9765-366E4C17F18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207A4CB-3733-43B4-BEC3-49E8518A31E8}"/>
              </a:ext>
            </a:extLst>
          </p:cNvPr>
          <p:cNvSpPr>
            <a:spLocks noGrp="1"/>
          </p:cNvSpPr>
          <p:nvPr>
            <p:ph idx="1"/>
          </p:nvPr>
        </p:nvSpPr>
        <p:spPr/>
        <p:txBody>
          <a:bodyPr/>
          <a:lstStyle/>
          <a:p>
            <a:pPr algn="just"/>
            <a:r>
              <a:rPr lang="uk-UA" dirty="0"/>
              <a:t>Потенційно широке коло </a:t>
            </a:r>
            <a:r>
              <a:rPr lang="uk-UA" dirty="0" err="1"/>
              <a:t>бенефіціаріїв</a:t>
            </a:r>
            <a:r>
              <a:rPr lang="uk-UA" dirty="0"/>
              <a:t> парламентської роботи обумовлює необхідність продукування різної за змістом і формою інформації: від офіційного оприлюднення </a:t>
            </a:r>
            <a:r>
              <a:rPr lang="uk-UA" dirty="0" err="1"/>
              <a:t>нормативноправових</a:t>
            </a:r>
            <a:r>
              <a:rPr lang="uk-UA" dirty="0"/>
              <a:t> актів – до будь-якого доступного способу комунікації депутатів з виборцями. Така широта можливої якості інформації про парламент породжує ряд проблем, пов’язаних із конфліктом інтерпретацій, а також формуванням іміджу законодавчого органу. А це, у свою чергу, напряму пов’язано із легітимністю парламенту як інституту та легітимацією парламентської роботи як імперативної діяльності. Враховуючи традиційно низький рівень довіри до законодавчого органу по всьому світу, дискурс легітимності в контексті парламентської роботи набуває все більшої актуальності. За таких умов, </a:t>
            </a:r>
            <a:r>
              <a:rPr lang="uk-UA" dirty="0">
                <a:solidFill>
                  <a:srgbClr val="FFFF00"/>
                </a:solidFill>
              </a:rPr>
              <a:t>виправдана якісна неоднорідність поширюваної про парламент інформації </a:t>
            </a:r>
            <a:r>
              <a:rPr lang="uk-UA" dirty="0"/>
              <a:t>стає проблемою забезпечення прозорості його роботи.</a:t>
            </a:r>
          </a:p>
        </p:txBody>
      </p:sp>
    </p:spTree>
    <p:extLst>
      <p:ext uri="{BB962C8B-B14F-4D97-AF65-F5344CB8AC3E}">
        <p14:creationId xmlns:p14="http://schemas.microsoft.com/office/powerpoint/2010/main" val="21944663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4F9F58-BB91-4B0F-B1BC-7EC18ED459B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4D3D601-B017-4BB1-8B71-AEA56C4E1B2F}"/>
              </a:ext>
            </a:extLst>
          </p:cNvPr>
          <p:cNvSpPr>
            <a:spLocks noGrp="1"/>
          </p:cNvSpPr>
          <p:nvPr>
            <p:ph idx="1"/>
          </p:nvPr>
        </p:nvSpPr>
        <p:spPr/>
        <p:txBody>
          <a:bodyPr/>
          <a:lstStyle/>
          <a:p>
            <a:pPr algn="just"/>
            <a:r>
              <a:rPr lang="uk-UA" dirty="0"/>
              <a:t>У липні 2015 року Голова Верховної Ради України Володимир Гройсман та Президент Європейського парламенту Мартін Шульц підписали Меморандум про взаєморозуміння між Верховною Радою України та Європейським парламентом про спільні рамки парламентської підтримки та підвищення інституційної спроможності Верховної Ради України. Одним з пріоритетів партнерства зазначено підвищення прозорості, передбачуваності, ефективності та відкритості процесу роботи Верховної Ради України.</a:t>
            </a:r>
          </a:p>
        </p:txBody>
      </p:sp>
    </p:spTree>
    <p:extLst>
      <p:ext uri="{BB962C8B-B14F-4D97-AF65-F5344CB8AC3E}">
        <p14:creationId xmlns:p14="http://schemas.microsoft.com/office/powerpoint/2010/main" val="31815812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EDD3B0-88FF-4C40-9D48-84D96718522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E0D51B0-22AD-473F-96E0-199302EE2E6E}"/>
              </a:ext>
            </a:extLst>
          </p:cNvPr>
          <p:cNvSpPr>
            <a:spLocks noGrp="1"/>
          </p:cNvSpPr>
          <p:nvPr>
            <p:ph idx="1"/>
          </p:nvPr>
        </p:nvSpPr>
        <p:spPr/>
        <p:txBody>
          <a:bodyPr/>
          <a:lstStyle/>
          <a:p>
            <a:pPr algn="just"/>
            <a:r>
              <a:rPr lang="uk-UA" dirty="0"/>
              <a:t>У лютому 2016 року Місія Європейського парламенту з оцінки потреб під головуванням Президента Європейського парламенту </a:t>
            </a:r>
            <a:r>
              <a:rPr lang="uk-UA" dirty="0" err="1"/>
              <a:t>Пета</a:t>
            </a:r>
            <a:r>
              <a:rPr lang="uk-UA" dirty="0"/>
              <a:t> </a:t>
            </a:r>
            <a:r>
              <a:rPr lang="uk-UA" dirty="0" err="1"/>
              <a:t>Кокса</a:t>
            </a:r>
            <a:r>
              <a:rPr lang="uk-UA" dirty="0"/>
              <a:t> (2002 - 2004 рр.) розробила і презентувала «Доповідь та </a:t>
            </a:r>
            <a:r>
              <a:rPr lang="uk-UA" dirty="0" err="1"/>
              <a:t>Дорожну</a:t>
            </a:r>
            <a:r>
              <a:rPr lang="uk-UA" dirty="0"/>
              <a:t> карту щодо внутрішньої реформи та підвищення інституційної спроможності Верховної Ради України»</a:t>
            </a:r>
            <a:r>
              <a:rPr lang="de-DE" dirty="0"/>
              <a:t>. </a:t>
            </a:r>
            <a:r>
              <a:rPr lang="uk-UA" dirty="0"/>
              <a:t>Місія </a:t>
            </a:r>
            <a:r>
              <a:rPr lang="uk-UA" dirty="0" err="1"/>
              <a:t>Пета</a:t>
            </a:r>
            <a:r>
              <a:rPr lang="uk-UA" dirty="0"/>
              <a:t> </a:t>
            </a:r>
            <a:r>
              <a:rPr lang="uk-UA" dirty="0" err="1"/>
              <a:t>Кокса</a:t>
            </a:r>
            <a:r>
              <a:rPr lang="uk-UA" dirty="0"/>
              <a:t> наголосила на необхідності підвищувати комунікаційну спроможність Верховної Ради України для забезпечення відкритості, прозорості парламенту та підзвітності громадянам.</a:t>
            </a:r>
          </a:p>
        </p:txBody>
      </p:sp>
    </p:spTree>
    <p:extLst>
      <p:ext uri="{BB962C8B-B14F-4D97-AF65-F5344CB8AC3E}">
        <p14:creationId xmlns:p14="http://schemas.microsoft.com/office/powerpoint/2010/main" val="13206520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18E54-42A4-4758-81D3-99432B5FD57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288F3E7-9E47-4404-96E8-90DDE70A579F}"/>
              </a:ext>
            </a:extLst>
          </p:cNvPr>
          <p:cNvSpPr>
            <a:spLocks noGrp="1"/>
          </p:cNvSpPr>
          <p:nvPr>
            <p:ph idx="1"/>
          </p:nvPr>
        </p:nvSpPr>
        <p:spPr/>
        <p:txBody>
          <a:bodyPr/>
          <a:lstStyle/>
          <a:p>
            <a:r>
              <a:rPr lang="uk-UA" dirty="0"/>
              <a:t>Відповідним Розпорядженням Голови Верховної Ради України від 5 лютого 2016 року </a:t>
            </a:r>
            <a:r>
              <a:rPr lang="de-DE" dirty="0"/>
              <a:t>N 47 "</a:t>
            </a:r>
            <a:r>
              <a:rPr lang="uk-UA" dirty="0"/>
              <a:t>Про деякі заходи щодо забезпечення відкритості процесу роботи Верховної Ради України, її органів, народних депутатів України та Апарату Верховної Ради України" було затверджено План дій з реалізації Декларації відкритості парламенту, склад Моніторингового комітету Ініціативи "Відкритий парламент" для виконання Плану та зобов'язано Апарат Верховної Ради України забезпечити виконання цього Плану</a:t>
            </a:r>
            <a:r>
              <a:rPr lang="de-DE" dirty="0"/>
              <a:t>. </a:t>
            </a:r>
            <a:endParaRPr lang="uk-UA" dirty="0"/>
          </a:p>
          <a:p>
            <a:r>
              <a:rPr lang="uk-UA" dirty="0"/>
              <a:t>Згідно з Планом основними пріоритетами на шляху до всебічної прозорості парламентської діяльності стали: </a:t>
            </a:r>
          </a:p>
          <a:p>
            <a:r>
              <a:rPr lang="uk-UA" dirty="0"/>
              <a:t>1) доступ громадськості до інформації про парламентські процеси; </a:t>
            </a:r>
          </a:p>
          <a:p>
            <a:r>
              <a:rPr lang="uk-UA" dirty="0"/>
              <a:t>2) залучення компетентних груп громадськості до законотворчої діяльності;</a:t>
            </a:r>
          </a:p>
          <a:p>
            <a:r>
              <a:rPr lang="uk-UA" dirty="0"/>
              <a:t>3) безумовна підзвітність та прозорість діяльності парламенту України.</a:t>
            </a:r>
          </a:p>
        </p:txBody>
      </p:sp>
    </p:spTree>
    <p:extLst>
      <p:ext uri="{BB962C8B-B14F-4D97-AF65-F5344CB8AC3E}">
        <p14:creationId xmlns:p14="http://schemas.microsoft.com/office/powerpoint/2010/main" val="834523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FBE0DA-06D0-4A37-87B2-493CEB61790C}"/>
              </a:ext>
            </a:extLst>
          </p:cNvPr>
          <p:cNvSpPr>
            <a:spLocks noGrp="1"/>
          </p:cNvSpPr>
          <p:nvPr>
            <p:ph type="title"/>
          </p:nvPr>
        </p:nvSpPr>
        <p:spPr/>
        <p:txBody>
          <a:bodyPr/>
          <a:lstStyle/>
          <a:p>
            <a:pPr algn="ctr"/>
            <a:r>
              <a:rPr lang="ru-RU" dirty="0"/>
              <a:t>КОМУНІКАЦІЙНА СТРАТЕГІЯ</a:t>
            </a:r>
            <a:br>
              <a:rPr lang="ru-RU" dirty="0"/>
            </a:br>
            <a:r>
              <a:rPr lang="ru-RU" dirty="0"/>
              <a:t>ВЕРХОВНОЇ РАДИ УКРАЇНИ НА 2017 - 2021 РОКИ</a:t>
            </a:r>
            <a:endParaRPr lang="uk-UA" dirty="0"/>
          </a:p>
        </p:txBody>
      </p:sp>
      <p:sp>
        <p:nvSpPr>
          <p:cNvPr id="3" name="Місце для вмісту 2">
            <a:extLst>
              <a:ext uri="{FF2B5EF4-FFF2-40B4-BE49-F238E27FC236}">
                <a16:creationId xmlns:a16="http://schemas.microsoft.com/office/drawing/2014/main" id="{ED64C160-E319-40C3-92DC-386337F4A028}"/>
              </a:ext>
            </a:extLst>
          </p:cNvPr>
          <p:cNvSpPr>
            <a:spLocks noGrp="1"/>
          </p:cNvSpPr>
          <p:nvPr>
            <p:ph idx="1"/>
          </p:nvPr>
        </p:nvSpPr>
        <p:spPr>
          <a:xfrm>
            <a:off x="685801" y="2142067"/>
            <a:ext cx="10775271" cy="4258733"/>
          </a:xfrm>
        </p:spPr>
        <p:txBody>
          <a:bodyPr>
            <a:normAutofit fontScale="92500" lnSpcReduction="10000"/>
          </a:bodyPr>
          <a:lstStyle/>
          <a:p>
            <a:r>
              <a:rPr lang="uk-UA" dirty="0"/>
              <a:t>Комунікаційна стратегія спрямована на підвищення рівня довіри до Верховної Ради України та сприйняття її як ефективної інституції серед громадян України, організацій громадянського суспільства, засобів масової інформації та міжнародних аудиторій.</a:t>
            </a:r>
          </a:p>
          <a:p>
            <a:r>
              <a:rPr lang="uk-UA" dirty="0"/>
              <a:t>Стратегія передбачає вирішення шести основних завдань:</a:t>
            </a:r>
          </a:p>
          <a:p>
            <a:pPr algn="just"/>
            <a:r>
              <a:rPr lang="uk-UA" dirty="0"/>
              <a:t>1) покращення іміджу парламенту шляхом запровадження системних комунікацій за допомогою єдиного комунікаційного центру всередині парламенту, запровадження кодексу етики та правил брендингу Верховної Ради України; </a:t>
            </a:r>
          </a:p>
          <a:p>
            <a:pPr algn="just"/>
            <a:r>
              <a:rPr lang="uk-UA" dirty="0"/>
              <a:t>2) підвищення обізнаності громадян щодо парламентських процесів; </a:t>
            </a:r>
          </a:p>
          <a:p>
            <a:pPr algn="just"/>
            <a:r>
              <a:rPr lang="uk-UA" dirty="0"/>
              <a:t>3) забезпечення активної участі громадськості у процесі прийняття рішень та налагодження зворотного зв'язку; </a:t>
            </a:r>
          </a:p>
          <a:p>
            <a:pPr algn="just"/>
            <a:r>
              <a:rPr lang="uk-UA" dirty="0"/>
              <a:t>4) удосконалення співпраці з парламентськими та незалежними медіа і журналістами, у тому числі міжнародними засобами масової інформації; </a:t>
            </a:r>
          </a:p>
          <a:p>
            <a:pPr algn="just"/>
            <a:r>
              <a:rPr lang="uk-UA" dirty="0"/>
              <a:t>5) посилення присутності парламенту на міжнародному рівні; </a:t>
            </a:r>
          </a:p>
          <a:p>
            <a:pPr algn="just"/>
            <a:r>
              <a:rPr lang="uk-UA" dirty="0"/>
              <a:t>6) оптимізація внутрішніх комунікацій та обміну інформацією всередині парламенту.</a:t>
            </a:r>
          </a:p>
        </p:txBody>
      </p:sp>
    </p:spTree>
    <p:extLst>
      <p:ext uri="{BB962C8B-B14F-4D97-AF65-F5344CB8AC3E}">
        <p14:creationId xmlns:p14="http://schemas.microsoft.com/office/powerpoint/2010/main" val="3709297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1BEB1F-86A2-40A2-ABC4-8FB0D8254D2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ADC01BF-6033-42F8-8920-72D7E14007F3}"/>
              </a:ext>
            </a:extLst>
          </p:cNvPr>
          <p:cNvSpPr>
            <a:spLocks noGrp="1"/>
          </p:cNvSpPr>
          <p:nvPr>
            <p:ph idx="1"/>
          </p:nvPr>
        </p:nvSpPr>
        <p:spPr/>
        <p:txBody>
          <a:bodyPr>
            <a:normAutofit/>
          </a:bodyPr>
          <a:lstStyle/>
          <a:p>
            <a:pPr algn="just"/>
            <a:r>
              <a:rPr lang="uk-UA" sz="2400" dirty="0"/>
              <a:t>Безпека ж вимагає стабілізації існуючого становища, обмеження новацій, особливо ризикованих, (що було, напр., продемонстровано у відомий брежнєвський період застою). Звичайно, абсолютної безпеки, якщо розглядати її як стан відсутності загроз і небезпек, бути не може, оскільки цілком ізолювати державу, суспільство та індивідів від негативного впливу загрозливих чинників та забезпечити їхнє безконфліктне співіснування просто не реально. Однак підвищити ступінь їхньої безпеки до рівня, що гарантує ненасильницький їхній розвиток та виключає можливість заподіяння серйозної шкоди, цілком можливо.</a:t>
            </a:r>
          </a:p>
        </p:txBody>
      </p:sp>
    </p:spTree>
    <p:extLst>
      <p:ext uri="{BB962C8B-B14F-4D97-AF65-F5344CB8AC3E}">
        <p14:creationId xmlns:p14="http://schemas.microsoft.com/office/powerpoint/2010/main" val="552580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346802-CC12-4578-9E42-2362F9DED5B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D5E0DFA-A358-4B5A-8D5C-00832A032459}"/>
              </a:ext>
            </a:extLst>
          </p:cNvPr>
          <p:cNvSpPr>
            <a:spLocks noGrp="1"/>
          </p:cNvSpPr>
          <p:nvPr>
            <p:ph idx="1"/>
          </p:nvPr>
        </p:nvSpPr>
        <p:spPr/>
        <p:txBody>
          <a:bodyPr>
            <a:normAutofit fontScale="92500"/>
          </a:bodyPr>
          <a:lstStyle/>
          <a:p>
            <a:pPr algn="just"/>
            <a:r>
              <a:rPr lang="uk-UA" sz="2000" dirty="0"/>
              <a:t>Більшість науковців тлумачить термін «безпека» як стан захищеності </a:t>
            </a:r>
            <a:r>
              <a:rPr lang="uk-UA" sz="2000" dirty="0" err="1"/>
              <a:t>життєво</a:t>
            </a:r>
            <a:r>
              <a:rPr lang="uk-UA" sz="2000" dirty="0"/>
              <a:t> важливих інтересів держави, суспільства та особистості, передусім, від зовнішніх і внутрішніх загроз. Що таке «</a:t>
            </a:r>
            <a:r>
              <a:rPr lang="uk-UA" sz="2000" dirty="0" err="1"/>
              <a:t>життєво</a:t>
            </a:r>
            <a:r>
              <a:rPr lang="uk-UA" sz="2000" dirty="0"/>
              <a:t> важливі інтереси»? Це </a:t>
            </a:r>
            <a:r>
              <a:rPr lang="uk-UA" sz="2000" dirty="0" err="1"/>
              <a:t>сукуп</a:t>
            </a:r>
            <a:r>
              <a:rPr lang="uk-UA" sz="2000" dirty="0"/>
              <a:t>- </a:t>
            </a:r>
            <a:r>
              <a:rPr lang="uk-UA" sz="2000" dirty="0" err="1"/>
              <a:t>ність</a:t>
            </a:r>
            <a:r>
              <a:rPr lang="uk-UA" sz="2000" dirty="0"/>
              <a:t> потреб, задоволення яких надійно забезпечує існування та можливості прогресивного розвитку держави, суспільства, індивіда. Таке сприйняття поняття «безпека» практично збігається з терміном “національна безпека” (або «державна безпека»). Взагалі безпека в тріаді „держава – суспільство - особистість” – не якесь модне запозичення з арсеналу сучасної політології воно широко вживалося ще в ХІХ столітті, хоч сьогодні набуло значно ширшого тлумачення. Дійсно, національна безпека - це досить складна багаторівнева функціональна система, в якій безперервно відбуваються процеси взаємодії та протиборства </a:t>
            </a:r>
            <a:r>
              <a:rPr lang="uk-UA" sz="2000" dirty="0" err="1"/>
              <a:t>життєво</a:t>
            </a:r>
            <a:r>
              <a:rPr lang="uk-UA" sz="2000" dirty="0"/>
              <a:t> важливих інтересів держави, суспільства та особистості із загрозами цим інтересам – як внутрішніми, так і зовнішніми. Як цільова функція цієї системи виступає міра захищеності цих інтересів від загроз.</a:t>
            </a:r>
          </a:p>
        </p:txBody>
      </p:sp>
    </p:spTree>
    <p:extLst>
      <p:ext uri="{BB962C8B-B14F-4D97-AF65-F5344CB8AC3E}">
        <p14:creationId xmlns:p14="http://schemas.microsoft.com/office/powerpoint/2010/main" val="1680509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1EBD5D-C358-48A0-A1D5-A739B9653F5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9F1C1EA-E89F-4A96-9868-5B9F59389E4F}"/>
              </a:ext>
            </a:extLst>
          </p:cNvPr>
          <p:cNvSpPr>
            <a:spLocks noGrp="1"/>
          </p:cNvSpPr>
          <p:nvPr>
            <p:ph idx="1"/>
          </p:nvPr>
        </p:nvSpPr>
        <p:spPr/>
        <p:txBody>
          <a:bodyPr>
            <a:normAutofit/>
          </a:bodyPr>
          <a:lstStyle/>
          <a:p>
            <a:pPr algn="just"/>
            <a:r>
              <a:rPr lang="uk-UA" sz="2400" dirty="0"/>
              <a:t>Щодо поняття «інформаційна безпека», то воно має двоїстий вимір: з одного боку, це одна зі складових національної безпеки (нарівні з політичною, економічною, військовою та іншими), з іншого – невід’ємний компонент згаданих вище складових. Зважаючи на міждисциплінарне використання терміну «інформаційна безпека», в науковому середовищі існує чимало його визначень. Так, лише в нормативних документах і в науковій літературі їх налічується кілька десятків.</a:t>
            </a:r>
          </a:p>
        </p:txBody>
      </p:sp>
    </p:spTree>
    <p:extLst>
      <p:ext uri="{BB962C8B-B14F-4D97-AF65-F5344CB8AC3E}">
        <p14:creationId xmlns:p14="http://schemas.microsoft.com/office/powerpoint/2010/main" val="2901351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062C4E-2E27-4D78-B207-593FBD868CE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9D4EC80-DB32-4F68-903C-343E414D1BEF}"/>
              </a:ext>
            </a:extLst>
          </p:cNvPr>
          <p:cNvSpPr>
            <a:spLocks noGrp="1"/>
          </p:cNvSpPr>
          <p:nvPr>
            <p:ph idx="1"/>
          </p:nvPr>
        </p:nvSpPr>
        <p:spPr/>
        <p:txBody>
          <a:bodyPr>
            <a:normAutofit fontScale="92500" lnSpcReduction="10000"/>
          </a:bodyPr>
          <a:lstStyle/>
          <a:p>
            <a:pPr algn="just"/>
            <a:r>
              <a:rPr lang="uk-UA" sz="2400" dirty="0"/>
              <a:t>Саме державний суверенітет, «політико - юридична властивість державної влади, яка означає її верховенство та повноту всередині країни, незалежність і рівноправність ззовні», надає можливість та права відповідним органам державної влади здійснювати конкретні заходи щодо захисту інформаційної безпеки. </a:t>
            </a:r>
          </a:p>
          <a:p>
            <a:pPr algn="just"/>
            <a:r>
              <a:rPr lang="uk-UA" sz="2400" dirty="0"/>
              <a:t>Декларація про державний суверенітет України визначає державний суверенітет України як «верховенство, самостійність, повноту і неподільність влади Республіки в межах її території та незалежність і рівноправність у зовнішніх зносинах». Оскільки йдеться про інформаційну безпеку як складову національної безпеки, то її джерелом потрібно вважати не лише суверенітет держави, а й суверенітет народу та нації як суб'єктів інформаційних відносин.</a:t>
            </a:r>
          </a:p>
        </p:txBody>
      </p:sp>
    </p:spTree>
    <p:extLst>
      <p:ext uri="{BB962C8B-B14F-4D97-AF65-F5344CB8AC3E}">
        <p14:creationId xmlns:p14="http://schemas.microsoft.com/office/powerpoint/2010/main" val="1159099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5EB70C-6D5B-4848-8E60-DDCA0F6A370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1A5B888-8463-4188-A8E5-4FC2DF45A27C}"/>
              </a:ext>
            </a:extLst>
          </p:cNvPr>
          <p:cNvSpPr>
            <a:spLocks noGrp="1"/>
          </p:cNvSpPr>
          <p:nvPr>
            <p:ph idx="1"/>
          </p:nvPr>
        </p:nvSpPr>
        <p:spPr/>
        <p:txBody>
          <a:bodyPr>
            <a:normAutofit/>
          </a:bodyPr>
          <a:lstStyle/>
          <a:p>
            <a:pPr algn="just"/>
            <a:r>
              <a:rPr lang="uk-UA" sz="2400" dirty="0"/>
              <a:t>Так, норма </a:t>
            </a:r>
            <a:r>
              <a:rPr lang="uk-UA" sz="2400" dirty="0" err="1"/>
              <a:t>ч.І</a:t>
            </a:r>
            <a:r>
              <a:rPr lang="uk-UA" sz="2400" dirty="0"/>
              <a:t> ст.17 Конституції України встановлює, що «захист суверенітету і територіальної цілісності України, забезпечення її економічної та інформаційної безпеки є найважливішими функціями держави, справою всього українського народу». В даному контексті інформаційна безпека розглядається на одному рівні з такими невід'ємними атрибутами державності, як суверенітет і територіальна цілісність. Хоча потрібно зазначити, що ці явища не є </a:t>
            </a:r>
            <a:r>
              <a:rPr lang="uk-UA" sz="2400" dirty="0" err="1"/>
              <a:t>однопорядковими</a:t>
            </a:r>
            <a:r>
              <a:rPr lang="uk-UA" sz="2400" dirty="0"/>
              <a:t>. Всі аспекти національної безпеки, в тому числі і інформаційна, </a:t>
            </a:r>
            <a:r>
              <a:rPr lang="uk-UA" sz="2400" dirty="0" err="1"/>
              <a:t>грунтуються</a:t>
            </a:r>
            <a:r>
              <a:rPr lang="uk-UA" sz="2400" dirty="0"/>
              <a:t> на такому явищі, як державний суверенітет.</a:t>
            </a:r>
          </a:p>
        </p:txBody>
      </p:sp>
    </p:spTree>
    <p:extLst>
      <p:ext uri="{BB962C8B-B14F-4D97-AF65-F5344CB8AC3E}">
        <p14:creationId xmlns:p14="http://schemas.microsoft.com/office/powerpoint/2010/main" val="3815339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3CD6A2-E626-4955-B600-1B5D192433B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714EED9-03FC-4625-8ECF-A426B5E969F9}"/>
              </a:ext>
            </a:extLst>
          </p:cNvPr>
          <p:cNvSpPr>
            <a:spLocks noGrp="1"/>
          </p:cNvSpPr>
          <p:nvPr>
            <p:ph idx="1"/>
          </p:nvPr>
        </p:nvSpPr>
        <p:spPr/>
        <p:txBody>
          <a:bodyPr>
            <a:normAutofit lnSpcReduction="10000"/>
          </a:bodyPr>
          <a:lstStyle/>
          <a:p>
            <a:pPr algn="just"/>
            <a:r>
              <a:rPr lang="uk-UA" sz="2400" dirty="0"/>
              <a:t>У Законі України «Про інформацію» така дефініція є, але чіткого тлумачення її змісту немає. Так, ст.53 цього закону «Інформаційний суверенітет» хоча і встановлює, що «основою інформаційного суверенітету України є національні інформаційні ресурси», але змісту самого поняття інформаційного суверенітету не розкриває. До інформаційних ресурсів України, згідно з нормами ст. 53 Закону «Про інформацію», входить вся належна їй інформація, незалежно від змісту, форм, часу і місця створення. Україна самостійно формує інформаційні ресурси на своїй території і вільно розпоряджається ними, за винятком випадків, передбачених законами і міжнародними договорами.</a:t>
            </a:r>
          </a:p>
        </p:txBody>
      </p:sp>
    </p:spTree>
    <p:extLst>
      <p:ext uri="{BB962C8B-B14F-4D97-AF65-F5344CB8AC3E}">
        <p14:creationId xmlns:p14="http://schemas.microsoft.com/office/powerpoint/2010/main" val="34248870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ебеса">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TM03457452[[fn=Небеса]]</Template>
  <TotalTime>822</TotalTime>
  <Words>3463</Words>
  <Application>Microsoft Office PowerPoint</Application>
  <PresentationFormat>Широкий екран</PresentationFormat>
  <Paragraphs>86</Paragraphs>
  <Slides>36</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36</vt:i4>
      </vt:variant>
    </vt:vector>
  </HeadingPairs>
  <TitlesOfParts>
    <vt:vector size="40" baseType="lpstr">
      <vt:lpstr>Arial</vt:lpstr>
      <vt:lpstr>Calibri</vt:lpstr>
      <vt:lpstr>Calibri Light</vt:lpstr>
      <vt:lpstr>Небеса</vt:lpstr>
      <vt:lpstr>Захист інформації при здійсненні зв'язків з громадськістю</vt:lpstr>
      <vt:lpstr>Поняття та сутність інформаційної безпеки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Прозорість як один із основних принципів функціонування сучасного демократичного парламенту </vt:lpstr>
      <vt:lpstr>Презентація PowerPoint</vt:lpstr>
      <vt:lpstr>парламентську прозорість можна розглядати у трьох вимірах</vt:lpstr>
      <vt:lpstr>Презентація PowerPoint</vt:lpstr>
      <vt:lpstr>Презентація PowerPoint</vt:lpstr>
      <vt:lpstr>Презентація PowerPoint</vt:lpstr>
      <vt:lpstr>Презентація PowerPoint</vt:lpstr>
      <vt:lpstr>Презентація PowerPoint</vt:lpstr>
      <vt:lpstr>КОМУНІКАЦІЙНА СТРАТЕГІЯ ВЕРХОВНОЇ РАДИ УКРАЇНИ НА 2017 - 2021 РОКИ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Захист інформації при здійсненні зв'язків з громадськістю</dc:title>
  <dc:creator>Admin</dc:creator>
  <cp:lastModifiedBy>Admin</cp:lastModifiedBy>
  <cp:revision>1</cp:revision>
  <dcterms:created xsi:type="dcterms:W3CDTF">2023-03-13T19:39:19Z</dcterms:created>
  <dcterms:modified xsi:type="dcterms:W3CDTF">2023-03-14T09:21:20Z</dcterms:modified>
</cp:coreProperties>
</file>