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71" r:id="rId5"/>
    <p:sldId id="259" r:id="rId6"/>
    <p:sldId id="274" r:id="rId7"/>
    <p:sldId id="260" r:id="rId8"/>
    <p:sldId id="261" r:id="rId9"/>
    <p:sldId id="262" r:id="rId10"/>
    <p:sldId id="263" r:id="rId11"/>
    <p:sldId id="264" r:id="rId12"/>
    <p:sldId id="272" r:id="rId13"/>
    <p:sldId id="267" r:id="rId14"/>
    <p:sldId id="268" r:id="rId15"/>
    <p:sldId id="266" r:id="rId16"/>
    <p:sldId id="273" r:id="rId17"/>
    <p:sldId id="275" r:id="rId18"/>
    <p:sldId id="276" r:id="rId19"/>
    <p:sldId id="277" r:id="rId20"/>
    <p:sldId id="278" r:id="rId21"/>
    <p:sldId id="279" r:id="rId22"/>
    <p:sldId id="280" r:id="rId23"/>
    <p:sldId id="269" r:id="rId24"/>
  </p:sldIdLst>
  <p:sldSz cx="18288000" cy="10287000"/>
  <p:notesSz cx="6858000" cy="9144000"/>
  <p:embeddedFontLst>
    <p:embeddedFont>
      <p:font typeface="Vollkorn Bold" panose="020B0604020202020204" charset="0"/>
      <p:regular r:id="rId26"/>
    </p:embeddedFont>
    <p:embeddedFont>
      <p:font typeface="SimSun" panose="02010600030101010101" pitchFamily="2" charset="-122"/>
      <p:regular r:id="rId27"/>
    </p:embeddedFont>
    <p:embeddedFont>
      <p:font typeface="Vollkorn" panose="020B0604020202020204" charset="0"/>
      <p:regular r:id="rId28"/>
    </p:embeddedFont>
    <p:embeddedFont>
      <p:font typeface="Vollkorn Italics" panose="020B0604020202020204" charset="0"/>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2" y="9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EFBB5-E6BD-41EF-9A6C-4898AE6BC8E1}" type="datetimeFigureOut">
              <a:rPr lang="uk-UA" smtClean="0"/>
              <a:t>02.03.2025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2D6C-C0A9-429E-91CA-FAFE545D81CB}" type="slidenum">
              <a:rPr lang="uk-UA" smtClean="0"/>
              <a:t>‹#›</a:t>
            </a:fld>
            <a:endParaRPr lang="uk-UA"/>
          </a:p>
        </p:txBody>
      </p:sp>
    </p:spTree>
    <p:extLst>
      <p:ext uri="{BB962C8B-B14F-4D97-AF65-F5344CB8AC3E}">
        <p14:creationId xmlns:p14="http://schemas.microsoft.com/office/powerpoint/2010/main" val="311844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D392D6C-C0A9-429E-91CA-FAFE545D81CB}" type="slidenum">
              <a:rPr lang="uk-UA" smtClean="0"/>
              <a:t>1</a:t>
            </a:fld>
            <a:endParaRPr lang="uk-UA"/>
          </a:p>
        </p:txBody>
      </p:sp>
    </p:spTree>
    <p:extLst>
      <p:ext uri="{BB962C8B-B14F-4D97-AF65-F5344CB8AC3E}">
        <p14:creationId xmlns:p14="http://schemas.microsoft.com/office/powerpoint/2010/main" val="424483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D392D6C-C0A9-429E-91CA-FAFE545D81CB}" type="slidenum">
              <a:rPr lang="uk-UA" smtClean="0"/>
              <a:t>8</a:t>
            </a:fld>
            <a:endParaRPr lang="uk-UA"/>
          </a:p>
        </p:txBody>
      </p:sp>
    </p:spTree>
    <p:extLst>
      <p:ext uri="{BB962C8B-B14F-4D97-AF65-F5344CB8AC3E}">
        <p14:creationId xmlns:p14="http://schemas.microsoft.com/office/powerpoint/2010/main" val="179140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osvita.diia.gov.ua/courses/iternational-humanitarian-law" TargetMode="External"/><Relationship Id="rId7" Type="http://schemas.openxmlformats.org/officeDocument/2006/relationships/hyperlink" Target="https://osvita.diia.gov.ua/courses/kibergigiena-ak-zahistitisa-vid-fisinguttps:/osvita.diia.gov.ua/courses/kibergigiena-ak-zahistitisa-vid-fisingu"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prometheus.org.ua/prometheus-plus/war-psychology/" TargetMode="External"/><Relationship Id="rId5" Type="http://schemas.openxmlformats.org/officeDocument/2006/relationships/hyperlink" Target="https://prometheus.org.ua/prometheus-free/humanitarian-law-public-servants/" TargetMode="External"/><Relationship Id="rId4" Type="http://schemas.openxmlformats.org/officeDocument/2006/relationships/hyperlink" Target="https://prometheus.org.ua/prometheus-free/international-humanitarian-law/"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0" y="1790700"/>
            <a:ext cx="18288000" cy="5417830"/>
          </a:xfrm>
          <a:prstGeom prst="rect">
            <a:avLst/>
          </a:prstGeom>
        </p:spPr>
        <p:txBody>
          <a:bodyPr wrap="square" lIns="0" tIns="0" rIns="0" bIns="0" rtlCol="0" anchor="t">
            <a:spAutoFit/>
          </a:bodyPr>
          <a:lstStyle/>
          <a:p>
            <a:pPr algn="ctr">
              <a:lnSpc>
                <a:spcPts val="7128"/>
              </a:lnSpc>
            </a:pPr>
            <a:r>
              <a:rPr lang="uk-UA" sz="5400" spc="-46" dirty="0" smtClean="0">
                <a:solidFill>
                  <a:srgbClr val="FFFFFF"/>
                </a:solidFill>
                <a:latin typeface="Vollkorn Bold"/>
              </a:rPr>
              <a:t>ВОЄННО-ПОЛІТИЧНІ КОНФЛІКТИ ТА </a:t>
            </a:r>
          </a:p>
          <a:p>
            <a:pPr algn="ctr">
              <a:lnSpc>
                <a:spcPts val="7128"/>
              </a:lnSpc>
            </a:pPr>
            <a:r>
              <a:rPr lang="uk-UA" sz="5400" spc="-46" dirty="0" smtClean="0">
                <a:solidFill>
                  <a:srgbClr val="FFFFFF"/>
                </a:solidFill>
                <a:latin typeface="Vollkorn Bold"/>
              </a:rPr>
              <a:t>НАЦІОНАЛЬНА БЕЗПЕКА</a:t>
            </a:r>
          </a:p>
          <a:p>
            <a:pPr algn="ctr">
              <a:lnSpc>
                <a:spcPts val="7128"/>
              </a:lnSpc>
            </a:pPr>
            <a:endParaRPr lang="uk-UA" sz="2000" spc="-23" dirty="0" smtClean="0">
              <a:solidFill>
                <a:srgbClr val="FFFFFF"/>
              </a:solidFill>
              <a:latin typeface="Vollkorn Bold"/>
            </a:endParaRPr>
          </a:p>
          <a:p>
            <a:pPr algn="ctr">
              <a:lnSpc>
                <a:spcPct val="80000"/>
              </a:lnSpc>
            </a:pPr>
            <a:r>
              <a:rPr lang="en-US" sz="5940" spc="-23" dirty="0" smtClean="0">
                <a:solidFill>
                  <a:srgbClr val="FFFFFF"/>
                </a:solidFill>
                <a:latin typeface="Vollkorn Bold"/>
              </a:rPr>
              <a:t>(</a:t>
            </a:r>
            <a:r>
              <a:rPr lang="en-US" sz="5940" spc="-23" dirty="0">
                <a:solidFill>
                  <a:srgbClr val="FFFFFF"/>
                </a:solidFill>
                <a:latin typeface="Vollkorn Bold"/>
              </a:rPr>
              <a:t>0) </a:t>
            </a:r>
            <a:r>
              <a:rPr lang="en-US" sz="5940" spc="-23" dirty="0" err="1">
                <a:solidFill>
                  <a:srgbClr val="FFFFFF"/>
                </a:solidFill>
                <a:latin typeface="Vollkorn Bold"/>
              </a:rPr>
              <a:t>Вступ</a:t>
            </a:r>
            <a:r>
              <a:rPr lang="en-US" sz="5940" spc="-23" dirty="0">
                <a:solidFill>
                  <a:srgbClr val="FFFFFF"/>
                </a:solidFill>
                <a:latin typeface="Vollkorn Bold"/>
              </a:rPr>
              <a:t> </a:t>
            </a:r>
            <a:r>
              <a:rPr lang="en-US" sz="5940" spc="-23" dirty="0" err="1">
                <a:solidFill>
                  <a:srgbClr val="FFFFFF"/>
                </a:solidFill>
                <a:latin typeface="Vollkorn Bold"/>
              </a:rPr>
              <a:t>до</a:t>
            </a:r>
            <a:r>
              <a:rPr lang="en-US" sz="5940" spc="-23" dirty="0">
                <a:solidFill>
                  <a:srgbClr val="FFFFFF"/>
                </a:solidFill>
                <a:latin typeface="Vollkorn Bold"/>
              </a:rPr>
              <a:t> </a:t>
            </a:r>
            <a:r>
              <a:rPr lang="en-US" sz="5940" spc="-23" dirty="0" err="1">
                <a:solidFill>
                  <a:srgbClr val="FFFFFF"/>
                </a:solidFill>
                <a:latin typeface="Vollkorn Bold"/>
              </a:rPr>
              <a:t>дисципліни</a:t>
            </a:r>
            <a:endParaRPr lang="en-US" sz="5940" spc="-23" dirty="0">
              <a:solidFill>
                <a:srgbClr val="FFFFFF"/>
              </a:solidFill>
              <a:latin typeface="Vollkorn Bold"/>
            </a:endParaRPr>
          </a:p>
          <a:p>
            <a:pPr algn="ctr">
              <a:lnSpc>
                <a:spcPct val="80000"/>
              </a:lnSpc>
            </a:pPr>
            <a:endParaRPr lang="en-US" sz="4000" spc="-23" dirty="0">
              <a:solidFill>
                <a:srgbClr val="FFFFFF"/>
              </a:solidFill>
              <a:latin typeface="Vollkorn Bold"/>
            </a:endParaRPr>
          </a:p>
          <a:p>
            <a:pPr algn="ctr">
              <a:lnSpc>
                <a:spcPct val="80000"/>
              </a:lnSpc>
            </a:pPr>
            <a:r>
              <a:rPr lang="ru-RU" sz="5940" spc="-23" dirty="0" smtClean="0">
                <a:solidFill>
                  <a:srgbClr val="FFFFFF"/>
                </a:solidFill>
                <a:latin typeface="Vollkorn"/>
              </a:rPr>
              <a:t>кандидат </a:t>
            </a:r>
            <a:r>
              <a:rPr lang="en-US" sz="5940" spc="-23" dirty="0" err="1" smtClean="0">
                <a:solidFill>
                  <a:srgbClr val="FFFFFF"/>
                </a:solidFill>
                <a:latin typeface="Vollkorn"/>
              </a:rPr>
              <a:t>економічних</a:t>
            </a:r>
            <a:r>
              <a:rPr lang="en-US" sz="5940" spc="-23" dirty="0" smtClean="0">
                <a:solidFill>
                  <a:srgbClr val="FFFFFF"/>
                </a:solidFill>
                <a:latin typeface="Vollkorn"/>
              </a:rPr>
              <a:t> </a:t>
            </a:r>
            <a:r>
              <a:rPr lang="en-US" sz="5940" spc="-23" dirty="0" err="1">
                <a:solidFill>
                  <a:srgbClr val="FFFFFF"/>
                </a:solidFill>
                <a:latin typeface="Vollkorn"/>
              </a:rPr>
              <a:t>наук</a:t>
            </a:r>
            <a:r>
              <a:rPr lang="en-US" sz="5940" spc="-23" dirty="0">
                <a:solidFill>
                  <a:srgbClr val="FFFFFF"/>
                </a:solidFill>
                <a:latin typeface="Vollkorn"/>
              </a:rPr>
              <a:t> , </a:t>
            </a:r>
            <a:r>
              <a:rPr lang="en-US" sz="5940" spc="-23" dirty="0" err="1">
                <a:solidFill>
                  <a:srgbClr val="FFFFFF"/>
                </a:solidFill>
                <a:latin typeface="Vollkorn"/>
              </a:rPr>
              <a:t>доцент</a:t>
            </a:r>
            <a:r>
              <a:rPr lang="en-US" sz="5940" spc="-23" dirty="0">
                <a:solidFill>
                  <a:srgbClr val="FFFFFF"/>
                </a:solidFill>
                <a:latin typeface="Vollkorn"/>
              </a:rPr>
              <a:t> </a:t>
            </a:r>
            <a:r>
              <a:rPr lang="uk-UA" sz="5940" spc="-23" dirty="0" smtClean="0">
                <a:solidFill>
                  <a:srgbClr val="FFFFFF"/>
                </a:solidFill>
                <a:latin typeface="Vollkorn"/>
              </a:rPr>
              <a:t/>
            </a:r>
            <a:br>
              <a:rPr lang="uk-UA" sz="5940" spc="-23" dirty="0" smtClean="0">
                <a:solidFill>
                  <a:srgbClr val="FFFFFF"/>
                </a:solidFill>
                <a:latin typeface="Vollkorn"/>
              </a:rPr>
            </a:br>
            <a:r>
              <a:rPr lang="en-US" sz="5940" spc="-23" dirty="0" err="1" smtClean="0">
                <a:solidFill>
                  <a:srgbClr val="FFFFFF"/>
                </a:solidFill>
                <a:latin typeface="Vollkorn"/>
              </a:rPr>
              <a:t>Дик</a:t>
            </a:r>
            <a:r>
              <a:rPr lang="ru-RU" sz="5940" spc="-23" dirty="0">
                <a:solidFill>
                  <a:srgbClr val="FFFFFF"/>
                </a:solidFill>
                <a:latin typeface="Vollkorn"/>
              </a:rPr>
              <a:t>а</a:t>
            </a:r>
            <a:r>
              <a:rPr lang="en-US" sz="5940" spc="-23" dirty="0" smtClean="0">
                <a:solidFill>
                  <a:srgbClr val="FFFFFF"/>
                </a:solidFill>
                <a:latin typeface="Vollkorn"/>
              </a:rPr>
              <a:t> </a:t>
            </a:r>
            <a:r>
              <a:rPr lang="ru-RU" sz="5940" spc="-23" dirty="0" err="1" smtClean="0">
                <a:solidFill>
                  <a:srgbClr val="FFFFFF"/>
                </a:solidFill>
                <a:latin typeface="Vollkorn"/>
              </a:rPr>
              <a:t>Олена</a:t>
            </a:r>
            <a:endParaRPr lang="en-US" sz="5940" spc="-23" dirty="0">
              <a:solidFill>
                <a:srgbClr val="FFFFFF"/>
              </a:solidFill>
              <a:latin typeface="Vollkor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04800" y="190500"/>
            <a:ext cx="17678400" cy="8463855"/>
          </a:xfrm>
          <a:prstGeom prst="rect">
            <a:avLst/>
          </a:prstGeom>
        </p:spPr>
        <p:txBody>
          <a:bodyPr wrap="square" lIns="0" tIns="0" rIns="0" bIns="0" rtlCol="0" anchor="t">
            <a:spAutoFit/>
          </a:bodyPr>
          <a:lstStyle/>
          <a:p>
            <a:pPr algn="ctr">
              <a:spcAft>
                <a:spcPts val="1200"/>
              </a:spcAft>
            </a:pPr>
            <a:r>
              <a:rPr lang="uk-UA" sz="3000" b="1" dirty="0" smtClean="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a:t>
            </a:r>
          </a:p>
          <a:p>
            <a:pPr indent="352425" algn="just"/>
            <a:r>
              <a:rPr lang="uk-UA" sz="3000" dirty="0" smtClean="0">
                <a:solidFill>
                  <a:schemeClr val="accent1">
                    <a:lumMod val="50000"/>
                  </a:schemeClr>
                </a:solidFill>
                <a:latin typeface="Vollkorn" panose="020B0604020202020204" charset="0"/>
                <a:ea typeface="Vollkorn" panose="020B0604020202020204" charset="0"/>
              </a:rPr>
              <a:t>Оцінювання </a:t>
            </a:r>
            <a:r>
              <a:rPr lang="uk-UA" sz="3000" dirty="0">
                <a:solidFill>
                  <a:schemeClr val="accent1">
                    <a:lumMod val="50000"/>
                  </a:schemeClr>
                </a:solidFill>
                <a:latin typeface="Vollkorn" panose="020B0604020202020204" charset="0"/>
                <a:ea typeface="Vollkorn" panose="020B0604020202020204" charset="0"/>
              </a:rPr>
              <a:t>результатів навчання здобувачів вищої освіти з навчальної дисципліни здійснюється відповідно до Положення про оцінювання результатів навчання здобувачів вищої освіти у Державному університеті «Житомирська політехніка» та розподілу балів, що наведений нижче.</a:t>
            </a:r>
          </a:p>
          <a:p>
            <a:pPr indent="352425" algn="just" fontAlgn="auto"/>
            <a:r>
              <a:rPr lang="uk-UA" sz="3000" spc="-50" dirty="0">
                <a:solidFill>
                  <a:schemeClr val="accent1">
                    <a:lumMod val="50000"/>
                  </a:schemeClr>
                </a:solidFill>
                <a:latin typeface="Vollkorn" panose="020B0604020202020204" charset="0"/>
                <a:ea typeface="Vollkorn" panose="020B0604020202020204" charset="0"/>
              </a:rPr>
              <a:t>Система оцінювання результатів навчання здобувачів вищої освіти з навчальної дисципліни включає:</a:t>
            </a:r>
          </a:p>
          <a:p>
            <a:pPr indent="352425" algn="just" fontAlgn="auto"/>
            <a:r>
              <a:rPr lang="uk-UA" sz="3000" dirty="0">
                <a:solidFill>
                  <a:schemeClr val="accent1">
                    <a:lumMod val="50000"/>
                  </a:schemeClr>
                </a:solidFill>
                <a:latin typeface="Vollkorn" panose="020B0604020202020204" charset="0"/>
                <a:ea typeface="Vollkorn" panose="020B0604020202020204" charset="0"/>
              </a:rPr>
              <a:t>‒ поточний, модульний та підсумковий контроль – для здобувачів денної форми навчання;</a:t>
            </a:r>
          </a:p>
          <a:p>
            <a:pPr indent="352425" algn="just" fontAlgn="auto"/>
            <a:r>
              <a:rPr lang="uk-UA" sz="3000" dirty="0">
                <a:solidFill>
                  <a:schemeClr val="accent1">
                    <a:lumMod val="50000"/>
                  </a:schemeClr>
                </a:solidFill>
                <a:latin typeface="Vollkorn" panose="020B0604020202020204" charset="0"/>
                <a:ea typeface="Vollkorn" panose="020B0604020202020204" charset="0"/>
              </a:rPr>
              <a:t>‒ поточний та підсумковий контроль – для здобувачів заочної форми навчання.</a:t>
            </a:r>
          </a:p>
          <a:p>
            <a:pPr indent="352425" algn="just" fontAlgn="auto"/>
            <a:r>
              <a:rPr lang="uk-UA" sz="3000" dirty="0">
                <a:solidFill>
                  <a:schemeClr val="accent1">
                    <a:lumMod val="50000"/>
                  </a:schemeClr>
                </a:solidFill>
                <a:latin typeface="Vollkorn" panose="020B0604020202020204" charset="0"/>
                <a:ea typeface="Vollkorn" panose="020B0604020202020204" charset="0"/>
              </a:rPr>
              <a:t>Поточний контроль проводиться для оцінювання рівня засвоєння знань, формування умінь і навичок здобувачів вищої освіти впродовж вивчення ними матеріалу модуля (змістових модулів) навчальної дисципліни. Поточний контроль здійснюється під час проведення навчальних занять. </a:t>
            </a:r>
          </a:p>
          <a:p>
            <a:pPr indent="352425" algn="just" fontAlgn="auto"/>
            <a:r>
              <a:rPr lang="uk-UA" sz="3000" dirty="0">
                <a:solidFill>
                  <a:schemeClr val="accent1">
                    <a:lumMod val="50000"/>
                  </a:schemeClr>
                </a:solidFill>
                <a:latin typeface="Vollkorn" panose="020B0604020202020204" charset="0"/>
                <a:ea typeface="Vollkorn" panose="020B0604020202020204" charset="0"/>
              </a:rPr>
              <a:t>Модульний контроль проводиться з метою оцінювання результатів навчання здобувачів вищої освіти за модуль (змістові модулі) навчальної дисципліни. Модульний контроль проводиться під час навчального заняття після завершення вивчення матеріалу модуля (змістових модулів) навчальної дисципліни. Модульний контроль здійснюється у формі написання модульної контрольної роботи.</a:t>
            </a:r>
          </a:p>
          <a:p>
            <a:pPr indent="352425" algn="just"/>
            <a:r>
              <a:rPr lang="uk-UA" sz="3000" dirty="0">
                <a:solidFill>
                  <a:schemeClr val="accent1">
                    <a:lumMod val="50000"/>
                  </a:schemeClr>
                </a:solidFill>
                <a:latin typeface="Vollkorn" panose="020B0604020202020204" charset="0"/>
                <a:ea typeface="Vollkorn" panose="020B0604020202020204" charset="0"/>
              </a:rPr>
              <a:t>Підсумковий контроль проводиться для підсумкового оцінювання результатів навчання здобувачів вищої освіти з навчальної дисципліни. Підсумковий контроль здійснюється після завершення вивчення навчальної дисципліни або наприкінці семестру. </a:t>
            </a:r>
            <a:r>
              <a:rPr lang="uk-UA" sz="3000" dirty="0">
                <a:solidFill>
                  <a:schemeClr val="accent1">
                    <a:lumMod val="50000"/>
                  </a:schemeClr>
                </a:solidFill>
                <a:latin typeface="Vollkorn" panose="020B0604020202020204" charset="0"/>
                <a:ea typeface="Vollkorn" panose="020B0604020202020204" charset="0"/>
              </a:rPr>
              <a:t>Підсумковий контроль проводиться у формі екзамену</a:t>
            </a:r>
            <a:r>
              <a:rPr lang="uk-UA" sz="3000" dirty="0" smtClean="0">
                <a:solidFill>
                  <a:schemeClr val="accent1">
                    <a:lumMod val="50000"/>
                  </a:schemeClr>
                </a:solidFill>
                <a:latin typeface="Vollkorn" panose="020B0604020202020204" charset="0"/>
                <a:ea typeface="Vollkorn" panose="020B0604020202020204" charset="0"/>
              </a:rPr>
              <a:t>.</a:t>
            </a:r>
            <a:endParaRPr lang="uk-UA" sz="3000" dirty="0">
              <a:solidFill>
                <a:schemeClr val="accent1">
                  <a:lumMod val="50000"/>
                </a:schemeClr>
              </a:solidFill>
              <a:latin typeface="Vollkorn" panose="020B0604020202020204" charset="0"/>
              <a:ea typeface="Vollkorn" panose="020B060402020202020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14" name="Rectangle 2"/>
          <p:cNvSpPr>
            <a:spLocks noChangeArrowheads="1"/>
          </p:cNvSpPr>
          <p:nvPr/>
        </p:nvSpPr>
        <p:spPr bwMode="auto">
          <a:xfrm>
            <a:off x="2488602" y="142101"/>
            <a:ext cx="133107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 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 навчальної</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дисципліни</a:t>
            </a:r>
          </a:p>
        </p:txBody>
      </p:sp>
      <p:sp>
        <p:nvSpPr>
          <p:cNvPr id="15" name="Rectangle 3"/>
          <p:cNvSpPr>
            <a:spLocks noChangeArrowheads="1"/>
          </p:cNvSpPr>
          <p:nvPr/>
        </p:nvSpPr>
        <p:spPr bwMode="auto">
          <a:xfrm>
            <a:off x="609598" y="3383914"/>
            <a:ext cx="165354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за виконання завдань поточного контролю</a:t>
            </a:r>
          </a:p>
        </p:txBody>
      </p:sp>
      <p:graphicFrame>
        <p:nvGraphicFramePr>
          <p:cNvPr id="16" name="Таблица 15"/>
          <p:cNvGraphicFramePr>
            <a:graphicFrameLocks noGrp="1"/>
          </p:cNvGraphicFramePr>
          <p:nvPr>
            <p:extLst>
              <p:ext uri="{D42A27DB-BD31-4B8C-83A1-F6EECF244321}">
                <p14:modId xmlns:p14="http://schemas.microsoft.com/office/powerpoint/2010/main" val="3160477336"/>
              </p:ext>
            </p:extLst>
          </p:nvPr>
        </p:nvGraphicFramePr>
        <p:xfrm>
          <a:off x="2488602" y="696099"/>
          <a:ext cx="13208598" cy="2606040"/>
        </p:xfrm>
        <a:graphic>
          <a:graphicData uri="http://schemas.openxmlformats.org/drawingml/2006/table">
            <a:tbl>
              <a:tblPr firstRow="1" firstCol="1" bandRow="1">
                <a:tableStyleId>{5C22544A-7EE6-4342-B048-85BDC9FD1C3A}</a:tableStyleId>
              </a:tblPr>
              <a:tblGrid>
                <a:gridCol w="9246198"/>
                <a:gridCol w="3962400"/>
              </a:tblGrid>
              <a:tr h="0">
                <a:tc>
                  <a:txBody>
                    <a:bodyPr/>
                    <a:lstStyle/>
                    <a:p>
                      <a:pPr algn="ctr">
                        <a:lnSpc>
                          <a:spcPct val="95000"/>
                        </a:lnSpc>
                        <a:spcAft>
                          <a:spcPts val="0"/>
                        </a:spcAft>
                      </a:pPr>
                      <a:r>
                        <a:rPr lang="uk-UA" sz="2000" dirty="0">
                          <a:effectLst/>
                          <a:latin typeface="Vollkorn" panose="020B0604020202020204" charset="0"/>
                          <a:ea typeface="Vollkorn" panose="020B0604020202020204" charset="0"/>
                        </a:rPr>
                        <a:t>Види робіт здобувача вищої освіти</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nchor="ctr"/>
                </a:tc>
              </a:tr>
              <a:tr h="0">
                <a:tc gridSpan="2">
                  <a:txBody>
                    <a:bodyPr/>
                    <a:lstStyle/>
                    <a:p>
                      <a:pPr algn="ctr" fontAlgn="auto">
                        <a:lnSpc>
                          <a:spcPct val="95000"/>
                        </a:lnSpc>
                        <a:spcAft>
                          <a:spcPts val="0"/>
                        </a:spcAft>
                      </a:pPr>
                      <a:r>
                        <a:rPr lang="uk-UA" sz="2000" dirty="0">
                          <a:effectLst/>
                          <a:latin typeface="Vollkorn" panose="020B0604020202020204" charset="0"/>
                          <a:ea typeface="Vollkorn" panose="020B0604020202020204" charset="0"/>
                        </a:rPr>
                        <a:t>Для здобувача денної форми навчання</a:t>
                      </a:r>
                    </a:p>
                  </a:txBody>
                  <a:tcPr marL="68580" marR="68580" marT="0" marB="0" anchor="ctr"/>
                </a:tc>
                <a:tc hMerge="1">
                  <a:txBody>
                    <a:bodyPr/>
                    <a:lstStyle/>
                    <a:p>
                      <a:endParaRPr lang="uk-UA"/>
                    </a:p>
                  </a:txBody>
                  <a:tcPr/>
                </a:tc>
              </a:tr>
              <a:tr h="0">
                <a:tc>
                  <a:txBody>
                    <a:bodyPr/>
                    <a:lstStyle/>
                    <a:p>
                      <a:pPr algn="l">
                        <a:lnSpc>
                          <a:spcPct val="95000"/>
                        </a:lnSpc>
                        <a:spcAft>
                          <a:spcPts val="0"/>
                        </a:spcAft>
                      </a:pPr>
                      <a:r>
                        <a:rPr lang="uk-UA" sz="2000" dirty="0">
                          <a:effectLst/>
                          <a:latin typeface="Vollkorn" panose="020B0604020202020204" charset="0"/>
                          <a:ea typeface="Vollkorn" panose="020B0604020202020204" charset="0"/>
                        </a:rPr>
                        <a:t>Виконання завдань поточного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60</a:t>
                      </a:r>
                    </a:p>
                  </a:txBody>
                  <a:tcPr marL="68580" marR="68580" marT="0" marB="0" anchor="ctr"/>
                </a:tc>
              </a:tr>
              <a:tr h="0">
                <a:tc>
                  <a:txBody>
                    <a:bodyPr/>
                    <a:lstStyle/>
                    <a:p>
                      <a:pPr algn="l">
                        <a:lnSpc>
                          <a:spcPct val="95000"/>
                        </a:lnSpc>
                        <a:spcAft>
                          <a:spcPts val="0"/>
                        </a:spcAft>
                      </a:pPr>
                      <a:r>
                        <a:rPr lang="uk-UA" sz="2000">
                          <a:effectLst/>
                          <a:latin typeface="Vollkorn" panose="020B0604020202020204" charset="0"/>
                          <a:ea typeface="Vollkorn" panose="020B0604020202020204" charset="0"/>
                        </a:rPr>
                        <a:t>Виконання завдань модульного або підсумкового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40</a:t>
                      </a: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Підсумкова семестрова оцінка</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100</a:t>
                      </a:r>
                    </a:p>
                  </a:txBody>
                  <a:tcPr marL="68580" marR="68580" marT="0" marB="0" anchor="ctr"/>
                </a:tc>
              </a:tr>
              <a:tr h="0">
                <a:tc gridSpan="2">
                  <a:txBody>
                    <a:bodyPr/>
                    <a:lstStyle/>
                    <a:p>
                      <a:pPr algn="ctr">
                        <a:lnSpc>
                          <a:spcPct val="95000"/>
                        </a:lnSpc>
                        <a:spcAft>
                          <a:spcPts val="0"/>
                        </a:spcAft>
                      </a:pPr>
                      <a:r>
                        <a:rPr lang="uk-UA" sz="2000">
                          <a:effectLst/>
                          <a:latin typeface="Vollkorn" panose="020B0604020202020204" charset="0"/>
                          <a:ea typeface="Vollkorn" panose="020B0604020202020204" charset="0"/>
                        </a:rPr>
                        <a:t>Для здобувача заочної форми навчання</a:t>
                      </a:r>
                    </a:p>
                  </a:txBody>
                  <a:tcPr marL="68580" marR="68580" marT="0" marB="0" anchor="ctr"/>
                </a:tc>
                <a:tc hMerge="1">
                  <a:txBody>
                    <a:bodyPr/>
                    <a:lstStyle/>
                    <a:p>
                      <a:endParaRPr lang="uk-UA"/>
                    </a:p>
                  </a:txBody>
                  <a:tcP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Виконання завдань поточного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60</a:t>
                      </a: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Виконання завдань підсумкового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40</a:t>
                      </a:r>
                    </a:p>
                  </a:txBody>
                  <a:tcPr marL="68580" marR="68580" marT="0" marB="0" anchor="ctr"/>
                </a:tc>
              </a:tr>
              <a:tr h="0">
                <a:tc>
                  <a:txBody>
                    <a:bodyPr/>
                    <a:lstStyle/>
                    <a:p>
                      <a:pPr algn="just">
                        <a:lnSpc>
                          <a:spcPct val="95000"/>
                        </a:lnSpc>
                        <a:spcAft>
                          <a:spcPts val="0"/>
                        </a:spcAft>
                      </a:pPr>
                      <a:r>
                        <a:rPr lang="uk-UA" sz="2000" dirty="0">
                          <a:effectLst/>
                          <a:latin typeface="Vollkorn" panose="020B0604020202020204" charset="0"/>
                          <a:ea typeface="Vollkorn" panose="020B0604020202020204" charset="0"/>
                        </a:rPr>
                        <a:t>Підсумкова семестрова оцінка</a:t>
                      </a:r>
                    </a:p>
                  </a:txBody>
                  <a:tcPr marL="68580" marR="68580" marT="0" marB="0" anchor="ctr"/>
                </a:tc>
                <a:tc>
                  <a:txBody>
                    <a:bodyPr/>
                    <a:lstStyle/>
                    <a:p>
                      <a:pPr algn="ctr">
                        <a:lnSpc>
                          <a:spcPct val="95000"/>
                        </a:lnSpc>
                        <a:spcAft>
                          <a:spcPts val="0"/>
                        </a:spcAft>
                      </a:pPr>
                      <a:r>
                        <a:rPr lang="uk-UA" sz="2000" dirty="0">
                          <a:effectLst/>
                          <a:latin typeface="Vollkorn" panose="020B0604020202020204" charset="0"/>
                          <a:ea typeface="Vollkorn" panose="020B0604020202020204" charset="0"/>
                        </a:rPr>
                        <a:t>100</a:t>
                      </a:r>
                    </a:p>
                  </a:txBody>
                  <a:tcPr marL="68580" marR="68580" marT="0" marB="0" anchor="ctr"/>
                </a:tc>
              </a:tr>
            </a:tbl>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1953469082"/>
              </p:ext>
            </p:extLst>
          </p:nvPr>
        </p:nvGraphicFramePr>
        <p:xfrm>
          <a:off x="2488602" y="3972699"/>
          <a:ext cx="13208597" cy="2316480"/>
        </p:xfrm>
        <a:graphic>
          <a:graphicData uri="http://schemas.openxmlformats.org/drawingml/2006/table">
            <a:tbl>
              <a:tblPr firstRow="1" firstCol="1" bandRow="1">
                <a:tableStyleId>{5C22544A-7EE6-4342-B048-85BDC9FD1C3A}</a:tableStyleId>
              </a:tblPr>
              <a:tblGrid>
                <a:gridCol w="9246198"/>
                <a:gridCol w="1981200"/>
                <a:gridCol w="1981199"/>
              </a:tblGrid>
              <a:tr h="0">
                <a:tc rowSpan="2">
                  <a:txBody>
                    <a:bodyPr/>
                    <a:lstStyle/>
                    <a:p>
                      <a:pPr algn="ctr">
                        <a:lnSpc>
                          <a:spcPct val="95000"/>
                        </a:lnSpc>
                        <a:spcAft>
                          <a:spcPts val="0"/>
                        </a:spcAft>
                      </a:pPr>
                      <a:r>
                        <a:rPr lang="uk-UA" sz="2000" dirty="0">
                          <a:effectLst/>
                          <a:latin typeface="Vollkorn" panose="020B0604020202020204" charset="0"/>
                          <a:ea typeface="Vollkorn" panose="020B0604020202020204" charset="0"/>
                        </a:rPr>
                        <a:t>Види робіт здобувача вищої освіти</a:t>
                      </a:r>
                    </a:p>
                  </a:txBody>
                  <a:tcPr marL="68580" marR="68580" marT="0" marB="0" anchor="ctr"/>
                </a:tc>
                <a:tc gridSpan="2">
                  <a:txBody>
                    <a:bodyPr/>
                    <a:lstStyle/>
                    <a:p>
                      <a:pPr algn="ctr">
                        <a:lnSpc>
                          <a:spcPct val="95000"/>
                        </a:lnSpc>
                        <a:spcAft>
                          <a:spcPts val="0"/>
                        </a:spcAft>
                      </a:pPr>
                      <a:r>
                        <a:rPr lang="uk-UA" sz="2000" dirty="0">
                          <a:effectLst/>
                          <a:latin typeface="Vollkorn" panose="020B0604020202020204" charset="0"/>
                          <a:ea typeface="Vollkorn" panose="020B0604020202020204" charset="0"/>
                        </a:rPr>
                        <a:t>Кількість балів за семестр</a:t>
                      </a:r>
                    </a:p>
                  </a:txBody>
                  <a:tcPr marL="68580" marR="68580" marT="0" marB="0" anchor="ctr"/>
                </a:tc>
                <a:tc hMerge="1">
                  <a:txBody>
                    <a:bodyPr/>
                    <a:lstStyle/>
                    <a:p>
                      <a:endParaRPr lang="uk-UA"/>
                    </a:p>
                  </a:txBody>
                  <a:tcPr/>
                </a:tc>
              </a:tr>
              <a:tr h="0">
                <a:tc vMerge="1">
                  <a:txBody>
                    <a:bodyPr/>
                    <a:lstStyle/>
                    <a:p>
                      <a:endParaRPr lang="uk-UA"/>
                    </a:p>
                  </a:txBody>
                  <a:tcP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денна форма</a:t>
                      </a:r>
                    </a:p>
                  </a:txBody>
                  <a:tcPr marL="68580" marR="68580" marT="0" marB="0" anchor="ct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заочна форма</a:t>
                      </a:r>
                    </a:p>
                  </a:txBody>
                  <a:tcPr marL="68580" marR="68580" marT="0" marB="0"/>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Виконання завдань під час навчальних занять</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48</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48</a:t>
                      </a:r>
                    </a:p>
                  </a:txBody>
                  <a:tcPr marL="68580" marR="68580" marT="0" marB="0" anchor="ctr"/>
                </a:tc>
              </a:tr>
              <a:tr h="0">
                <a:tc>
                  <a:txBody>
                    <a:bodyPr/>
                    <a:lstStyle/>
                    <a:p>
                      <a:pPr algn="just">
                        <a:lnSpc>
                          <a:spcPct val="95000"/>
                        </a:lnSpc>
                        <a:spcAft>
                          <a:spcPts val="0"/>
                        </a:spcAft>
                      </a:pPr>
                      <a:r>
                        <a:rPr lang="uk-UA" sz="2000" dirty="0">
                          <a:effectLst/>
                          <a:latin typeface="Vollkorn" panose="020B0604020202020204" charset="0"/>
                          <a:ea typeface="Vollkorn" panose="020B0604020202020204" charset="0"/>
                        </a:rPr>
                        <a:t>Виконання та захист індивідуальних самостійних завдань</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12</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12</a:t>
                      </a: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Виконання науково-дослідної роботи та інших видів робіт (додаткові – заохочувальні бали):</a:t>
                      </a:r>
                    </a:p>
                    <a:p>
                      <a:pPr indent="-179705" algn="just">
                        <a:lnSpc>
                          <a:spcPct val="95000"/>
                        </a:lnSpc>
                        <a:spcAft>
                          <a:spcPts val="0"/>
                        </a:spcAft>
                      </a:pPr>
                      <a:r>
                        <a:rPr lang="uk-UA" sz="2000">
                          <a:effectLst/>
                          <a:latin typeface="Vollkorn" panose="020B0604020202020204" charset="0"/>
                          <a:ea typeface="Vollkorn" panose="020B0604020202020204" charset="0"/>
                        </a:rPr>
                        <a:t>1. Підготовка наукових статей, тез доповідей наукових конференцій</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До 20</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До 20</a:t>
                      </a: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Разом за виконання завдань поточного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60</a:t>
                      </a:r>
                    </a:p>
                  </a:txBody>
                  <a:tcPr marL="68580" marR="68580" marT="0" marB="0" anchor="ctr"/>
                </a:tc>
                <a:tc>
                  <a:txBody>
                    <a:bodyPr/>
                    <a:lstStyle/>
                    <a:p>
                      <a:pPr algn="ctr">
                        <a:lnSpc>
                          <a:spcPct val="95000"/>
                        </a:lnSpc>
                        <a:spcAft>
                          <a:spcPts val="0"/>
                        </a:spcAft>
                      </a:pPr>
                      <a:r>
                        <a:rPr lang="uk-UA" sz="2000" dirty="0">
                          <a:effectLst/>
                          <a:latin typeface="Vollkorn" panose="020B0604020202020204" charset="0"/>
                          <a:ea typeface="Vollkorn" panose="020B0604020202020204" charset="0"/>
                        </a:rPr>
                        <a:t>60</a:t>
                      </a:r>
                    </a:p>
                  </a:txBody>
                  <a:tcPr marL="68580" marR="68580" marT="0" marB="0"/>
                </a:tc>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val="985877231"/>
              </p:ext>
            </p:extLst>
          </p:nvPr>
        </p:nvGraphicFramePr>
        <p:xfrm>
          <a:off x="2481976" y="7048500"/>
          <a:ext cx="13215224" cy="1478280"/>
        </p:xfrm>
        <a:graphic>
          <a:graphicData uri="http://schemas.openxmlformats.org/drawingml/2006/table">
            <a:tbl>
              <a:tblPr firstRow="1" firstCol="1" bandRow="1">
                <a:tableStyleId>{5C22544A-7EE6-4342-B048-85BDC9FD1C3A}</a:tableStyleId>
              </a:tblPr>
              <a:tblGrid>
                <a:gridCol w="9225474"/>
                <a:gridCol w="2039203"/>
                <a:gridCol w="1950547"/>
              </a:tblGrid>
              <a:tr h="0">
                <a:tc rowSpan="2">
                  <a:txBody>
                    <a:bodyPr/>
                    <a:lstStyle/>
                    <a:p>
                      <a:pPr algn="ctr">
                        <a:lnSpc>
                          <a:spcPct val="97000"/>
                        </a:lnSpc>
                        <a:spcAft>
                          <a:spcPts val="0"/>
                        </a:spcAft>
                      </a:pPr>
                      <a:r>
                        <a:rPr lang="uk-UA" sz="2000">
                          <a:effectLst/>
                          <a:latin typeface="Vollkorn" panose="020B0604020202020204" charset="0"/>
                          <a:ea typeface="Vollkorn" panose="020B0604020202020204" charset="0"/>
                        </a:rPr>
                        <a:t>Види робіт здобувача вищої освіти </a:t>
                      </a:r>
                    </a:p>
                  </a:txBody>
                  <a:tcPr marL="68580" marR="68580" marT="0" marB="0"/>
                </a:tc>
                <a:tc gridSpan="2">
                  <a:txBody>
                    <a:bodyPr/>
                    <a:lstStyle/>
                    <a:p>
                      <a:pPr algn="ctr">
                        <a:lnSpc>
                          <a:spcPct val="97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tc>
                <a:tc hMerge="1">
                  <a:txBody>
                    <a:bodyPr/>
                    <a:lstStyle/>
                    <a:p>
                      <a:endParaRPr lang="uk-UA"/>
                    </a:p>
                  </a:txBody>
                  <a:tcPr/>
                </a:tc>
              </a:tr>
              <a:tr h="0">
                <a:tc vMerge="1">
                  <a:txBody>
                    <a:bodyPr/>
                    <a:lstStyle/>
                    <a:p>
                      <a:endParaRPr lang="uk-UA"/>
                    </a:p>
                  </a:txBody>
                  <a:tcPr/>
                </a:tc>
                <a:tc>
                  <a:txBody>
                    <a:bodyPr/>
                    <a:lstStyle/>
                    <a:p>
                      <a:pPr algn="ctr">
                        <a:lnSpc>
                          <a:spcPct val="97000"/>
                        </a:lnSpc>
                        <a:spcAft>
                          <a:spcPts val="0"/>
                        </a:spcAft>
                      </a:pPr>
                      <a:r>
                        <a:rPr lang="uk-UA" sz="2000">
                          <a:effectLst/>
                          <a:latin typeface="Vollkorn" panose="020B0604020202020204" charset="0"/>
                          <a:ea typeface="Vollkorn" panose="020B0604020202020204" charset="0"/>
                        </a:rPr>
                        <a:t>денна форма </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заочна форма</a:t>
                      </a:r>
                    </a:p>
                  </a:txBody>
                  <a:tcPr marL="68580" marR="68580" marT="0" marB="0"/>
                </a:tc>
              </a:tr>
              <a:tr h="0">
                <a:tc>
                  <a:txBody>
                    <a:bodyPr/>
                    <a:lstStyle/>
                    <a:p>
                      <a:pPr algn="l">
                        <a:lnSpc>
                          <a:spcPct val="97000"/>
                        </a:lnSpc>
                        <a:spcAft>
                          <a:spcPts val="0"/>
                        </a:spcAft>
                      </a:pPr>
                      <a:r>
                        <a:rPr lang="uk-UA" sz="2000">
                          <a:effectLst/>
                          <a:latin typeface="Vollkorn" panose="020B0604020202020204" charset="0"/>
                          <a:ea typeface="Vollkorn" panose="020B0604020202020204" charset="0"/>
                        </a:rPr>
                        <a:t>Виконання лабораторних робіт</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34</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34</a:t>
                      </a:r>
                    </a:p>
                  </a:txBody>
                  <a:tcPr marL="68580" marR="68580" marT="0" marB="0"/>
                </a:tc>
              </a:tr>
              <a:tr h="0">
                <a:tc>
                  <a:txBody>
                    <a:bodyPr/>
                    <a:lstStyle/>
                    <a:p>
                      <a:pPr algn="l">
                        <a:lnSpc>
                          <a:spcPct val="97000"/>
                        </a:lnSpc>
                        <a:spcAft>
                          <a:spcPts val="0"/>
                        </a:spcAft>
                      </a:pPr>
                      <a:r>
                        <a:rPr lang="uk-UA" sz="2000">
                          <a:effectLst/>
                          <a:latin typeface="Vollkorn" panose="020B0604020202020204" charset="0"/>
                          <a:ea typeface="Vollkorn" panose="020B0604020202020204" charset="0"/>
                        </a:rPr>
                        <a:t>Виконання тестових завдань</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14</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14</a:t>
                      </a:r>
                    </a:p>
                  </a:txBody>
                  <a:tcPr marL="68580" marR="68580" marT="0" marB="0"/>
                </a:tc>
              </a:tr>
              <a:tr h="0">
                <a:tc>
                  <a:txBody>
                    <a:bodyPr/>
                    <a:lstStyle/>
                    <a:p>
                      <a:pPr algn="just">
                        <a:lnSpc>
                          <a:spcPct val="97000"/>
                        </a:lnSpc>
                        <a:spcAft>
                          <a:spcPts val="0"/>
                        </a:spcAft>
                      </a:pPr>
                      <a:r>
                        <a:rPr lang="uk-UA" sz="2000">
                          <a:effectLst/>
                          <a:latin typeface="Vollkorn" panose="020B0604020202020204" charset="0"/>
                          <a:ea typeface="Vollkorn" panose="020B0604020202020204" charset="0"/>
                        </a:rPr>
                        <a:t>Разом за виконання завдань під час навчальних занять</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48</a:t>
                      </a:r>
                    </a:p>
                  </a:txBody>
                  <a:tcPr marL="68580" marR="68580" marT="0" marB="0"/>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48</a:t>
                      </a:r>
                    </a:p>
                  </a:txBody>
                  <a:tcPr marL="68580" marR="68580" marT="0" marB="0"/>
                </a:tc>
              </a:tr>
            </a:tbl>
          </a:graphicData>
        </a:graphic>
      </p:graphicFrame>
      <p:sp>
        <p:nvSpPr>
          <p:cNvPr id="19" name="Rectangle 4"/>
          <p:cNvSpPr>
            <a:spLocks noChangeArrowheads="1"/>
          </p:cNvSpPr>
          <p:nvPr/>
        </p:nvSpPr>
        <p:spPr bwMode="auto">
          <a:xfrm>
            <a:off x="2895600" y="6515100"/>
            <a:ext cx="122943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1pPr>
            <a:lvl2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2pPr>
            <a:lvl3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3pPr>
            <a:lvl4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4pPr>
            <a:lvl5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5pPr>
            <a:lvl6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6pPr>
            <a:lvl7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7pPr>
            <a:lvl8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8pPr>
            <a:lvl9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96913" algn="l"/>
                <a:tab pos="828675" algn="ctr"/>
              </a:tabLst>
            </a:pPr>
            <a:r>
              <a:rPr lang="uk-UA" altLang="zh-CN" sz="3000" spc="-20" dirty="0">
                <a:solidFill>
                  <a:srgbClr val="17375E"/>
                </a:solidFill>
                <a:latin typeface="Vollkorn Bold"/>
              </a:rPr>
              <a:t>Розподіл балів за виконання завдань під час навчальних занять</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4" name="TextBox 3"/>
          <p:cNvSpPr txBox="1"/>
          <p:nvPr/>
        </p:nvSpPr>
        <p:spPr>
          <a:xfrm>
            <a:off x="228600" y="342900"/>
            <a:ext cx="17830800" cy="5386090"/>
          </a:xfrm>
          <a:prstGeom prst="rect">
            <a:avLst/>
          </a:prstGeom>
        </p:spPr>
        <p:txBody>
          <a:bodyPr wrap="square" lIns="0" tIns="0" rIns="0" bIns="0" rtlCol="0" anchor="t">
            <a:spAutoFit/>
          </a:bodyPr>
          <a:lstStyle/>
          <a:p>
            <a:pPr indent="360000" algn="just"/>
            <a:r>
              <a:rPr lang="uk-UA" sz="2500" dirty="0">
                <a:solidFill>
                  <a:schemeClr val="accent1">
                    <a:lumMod val="50000"/>
                  </a:schemeClr>
                </a:solidFill>
                <a:latin typeface="Vollkorn" panose="020B0604020202020204" charset="0"/>
                <a:ea typeface="Vollkorn" panose="020B0604020202020204" charset="0"/>
              </a:rPr>
              <a:t>З метою застосування цілих чисел для оцінювання результатів роботи здобувачів під час навчальних занять може використовуватися 100-бальна шкала оцінювання щодо кожного окремо виду робіт. Розрахунок загальної кількості балів, які здобувач може набрати за результатами роботи під час навчальних занять протягом семестру, проводиться за формулою:</a:t>
            </a:r>
          </a:p>
          <a:p>
            <a:pPr algn="ctr"/>
            <a:r>
              <a:rPr lang="uk-UA" sz="2500" dirty="0">
                <a:solidFill>
                  <a:schemeClr val="accent1">
                    <a:lumMod val="50000"/>
                  </a:schemeClr>
                </a:solidFill>
                <a:latin typeface="Vollkorn" panose="020B0604020202020204" charset="0"/>
                <a:ea typeface="Vollkorn" panose="020B0604020202020204" charset="0"/>
              </a:rPr>
              <a:t> </a:t>
            </a:r>
            <a:r>
              <a:rPr lang="uk-UA" sz="2500" b="1" dirty="0" err="1" smtClean="0">
                <a:solidFill>
                  <a:schemeClr val="accent1">
                    <a:lumMod val="50000"/>
                  </a:schemeClr>
                </a:solidFill>
                <a:latin typeface="Vollkorn" panose="020B0604020202020204" charset="0"/>
                <a:ea typeface="Vollkorn" panose="020B0604020202020204" charset="0"/>
              </a:rPr>
              <a:t>Р</a:t>
            </a:r>
            <a:r>
              <a:rPr lang="uk-UA" sz="2500" b="1" baseline="-25000" dirty="0" err="1" smtClean="0">
                <a:solidFill>
                  <a:schemeClr val="accent1">
                    <a:lumMod val="50000"/>
                  </a:schemeClr>
                </a:solidFill>
                <a:latin typeface="Vollkorn" panose="020B0604020202020204" charset="0"/>
                <a:ea typeface="Vollkorn" panose="020B0604020202020204" charset="0"/>
              </a:rPr>
              <a:t>НЗ</a:t>
            </a:r>
            <a:r>
              <a:rPr lang="uk-UA" sz="2500" b="1" dirty="0" smtClean="0">
                <a:solidFill>
                  <a:schemeClr val="accent1">
                    <a:lumMod val="50000"/>
                  </a:schemeClr>
                </a:solidFill>
                <a:latin typeface="Vollkorn" panose="020B0604020202020204" charset="0"/>
                <a:ea typeface="Vollkorn" panose="020B0604020202020204" charset="0"/>
              </a:rPr>
              <a:t> </a:t>
            </a:r>
            <a:r>
              <a:rPr lang="uk-UA" sz="2500" b="1" dirty="0">
                <a:solidFill>
                  <a:schemeClr val="accent1">
                    <a:lumMod val="50000"/>
                  </a:schemeClr>
                </a:solidFill>
                <a:latin typeface="Vollkorn" panose="020B0604020202020204" charset="0"/>
                <a:ea typeface="Vollkorn" panose="020B0604020202020204" charset="0"/>
              </a:rPr>
              <a:t>= ∑(</a:t>
            </a:r>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b="1" dirty="0" err="1">
                <a:solidFill>
                  <a:schemeClr val="accent1">
                    <a:lumMod val="50000"/>
                  </a:schemeClr>
                </a:solidFill>
                <a:latin typeface="Vollkorn" panose="020B0604020202020204" charset="0"/>
                <a:ea typeface="Vollkorn" panose="020B0604020202020204" charset="0"/>
              </a:rPr>
              <a:t>ВК</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b="1" dirty="0" err="1">
                <a:solidFill>
                  <a:schemeClr val="accent1">
                    <a:lumMod val="50000"/>
                  </a:schemeClr>
                </a:solidFill>
                <a:latin typeface="Vollkorn" panose="020B0604020202020204" charset="0"/>
                <a:ea typeface="Vollkorn" panose="020B0604020202020204" charset="0"/>
              </a:rPr>
              <a:t>К</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(1</a:t>
            </a:r>
            <a:r>
              <a:rPr lang="uk-UA" sz="2500" b="1" dirty="0" smtClean="0">
                <a:solidFill>
                  <a:schemeClr val="accent1">
                    <a:lumMod val="50000"/>
                  </a:schemeClr>
                </a:solidFill>
                <a:latin typeface="Vollkorn" panose="020B0604020202020204" charset="0"/>
                <a:ea typeface="Vollkorn" panose="020B0604020202020204" charset="0"/>
              </a:rPr>
              <a:t>)</a:t>
            </a:r>
          </a:p>
          <a:p>
            <a:pPr algn="ctr"/>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dirty="0">
                <a:solidFill>
                  <a:schemeClr val="accent1">
                    <a:lumMod val="50000"/>
                  </a:schemeClr>
                </a:solidFill>
                <a:latin typeface="Vollkorn" panose="020B0604020202020204" charset="0"/>
                <a:ea typeface="Vollkorn" panose="020B0604020202020204" charset="0"/>
              </a:rPr>
              <a:t>де </a:t>
            </a:r>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a:t>
            </a:r>
            <a:r>
              <a:rPr lang="uk-UA" sz="2500" dirty="0">
                <a:solidFill>
                  <a:schemeClr val="accent1">
                    <a:lumMod val="50000"/>
                  </a:schemeClr>
                </a:solidFill>
                <a:latin typeface="Vollkorn" panose="020B0604020202020204" charset="0"/>
                <a:ea typeface="Vollkorn" panose="020B0604020202020204" charset="0"/>
              </a:rPr>
              <a:t> загальна кількість балів, набраних здобувачем за виконання завдань під час навчальних занять за семестр</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r>
              <a:rPr lang="uk-UA" sz="2500" b="1" dirty="0" err="1" smtClean="0">
                <a:solidFill>
                  <a:schemeClr val="accent1">
                    <a:lumMod val="50000"/>
                  </a:schemeClr>
                </a:solidFill>
                <a:latin typeface="Vollkorn" panose="020B0604020202020204" charset="0"/>
                <a:ea typeface="Vollkorn" panose="020B0604020202020204" charset="0"/>
              </a:rPr>
              <a:t>Р</a:t>
            </a:r>
            <a:r>
              <a:rPr lang="uk-UA" sz="2500" b="1" baseline="-25000" dirty="0" err="1" smtClean="0">
                <a:solidFill>
                  <a:schemeClr val="accent1">
                    <a:lumMod val="50000"/>
                  </a:schemeClr>
                </a:solidFill>
                <a:latin typeface="Vollkorn" panose="020B0604020202020204" charset="0"/>
                <a:ea typeface="Vollkorn" panose="020B0604020202020204" charset="0"/>
              </a:rPr>
              <a:t>i</a:t>
            </a:r>
            <a:r>
              <a:rPr lang="uk-UA" sz="2500" b="1" dirty="0" smtClean="0">
                <a:solidFill>
                  <a:schemeClr val="accent1">
                    <a:lumMod val="50000"/>
                  </a:schemeClr>
                </a:solidFill>
                <a:latin typeface="Vollkorn" panose="020B0604020202020204" charset="0"/>
                <a:ea typeface="Vollkorn" panose="020B0604020202020204" charset="0"/>
              </a:rPr>
              <a:t> </a:t>
            </a:r>
            <a:r>
              <a:rPr lang="uk-UA" sz="2500" b="1" dirty="0">
                <a:solidFill>
                  <a:schemeClr val="accent1">
                    <a:lumMod val="50000"/>
                  </a:schemeClr>
                </a:solidFill>
                <a:latin typeface="Vollkorn" panose="020B0604020202020204" charset="0"/>
                <a:ea typeface="Vollkorn" panose="020B0604020202020204" charset="0"/>
              </a:rPr>
              <a:t>– </a:t>
            </a:r>
            <a:r>
              <a:rPr lang="uk-UA" sz="2500" dirty="0">
                <a:solidFill>
                  <a:schemeClr val="accent1">
                    <a:lumMod val="50000"/>
                  </a:schemeClr>
                </a:solidFill>
                <a:latin typeface="Vollkorn" panose="020B0604020202020204" charset="0"/>
                <a:ea typeface="Vollkorn" panose="020B0604020202020204" charset="0"/>
              </a:rPr>
              <a:t>кількість набраних здобувачем балів за семестр за виконання і-го виду робіт під час навчальних занять (за 100-бальною шкалою</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r>
              <a:rPr lang="uk-UA" sz="2500" b="1" dirty="0" err="1" smtClean="0">
                <a:solidFill>
                  <a:schemeClr val="accent1">
                    <a:lumMod val="50000"/>
                  </a:schemeClr>
                </a:solidFill>
                <a:latin typeface="Vollkorn" panose="020B0604020202020204" charset="0"/>
                <a:ea typeface="Vollkorn" panose="020B0604020202020204" charset="0"/>
              </a:rPr>
              <a:t>ВК</a:t>
            </a:r>
            <a:r>
              <a:rPr lang="uk-UA" sz="2500" b="1" baseline="-25000" dirty="0" err="1" smtClean="0">
                <a:solidFill>
                  <a:schemeClr val="accent1">
                    <a:lumMod val="50000"/>
                  </a:schemeClr>
                </a:solidFill>
                <a:latin typeface="Vollkorn" panose="020B0604020202020204" charset="0"/>
                <a:ea typeface="Vollkorn" panose="020B0604020202020204" charset="0"/>
              </a:rPr>
              <a:t>i</a:t>
            </a:r>
            <a:r>
              <a:rPr lang="uk-UA" sz="2500" b="1" dirty="0" smtClean="0">
                <a:solidFill>
                  <a:schemeClr val="accent1">
                    <a:lumMod val="50000"/>
                  </a:schemeClr>
                </a:solidFill>
                <a:latin typeface="Vollkorn" panose="020B0604020202020204" charset="0"/>
                <a:ea typeface="Vollkorn" panose="020B0604020202020204" charset="0"/>
              </a:rPr>
              <a:t> </a:t>
            </a:r>
            <a:r>
              <a:rPr lang="uk-UA" sz="2500" b="1" dirty="0">
                <a:solidFill>
                  <a:schemeClr val="accent1">
                    <a:lumMod val="50000"/>
                  </a:schemeClr>
                </a:solidFill>
                <a:latin typeface="Vollkorn" panose="020B0604020202020204" charset="0"/>
                <a:ea typeface="Vollkorn" panose="020B0604020202020204" charset="0"/>
              </a:rPr>
              <a:t>– </a:t>
            </a:r>
            <a:r>
              <a:rPr lang="uk-UA" sz="2500" dirty="0">
                <a:solidFill>
                  <a:schemeClr val="accent1">
                    <a:lumMod val="50000"/>
                  </a:schemeClr>
                </a:solidFill>
                <a:latin typeface="Vollkorn" panose="020B0604020202020204" charset="0"/>
                <a:ea typeface="Vollkorn" panose="020B0604020202020204" charset="0"/>
              </a:rPr>
              <a:t>ваговий коефіцієнт за виконання і-го виду робіт під час навчальних занять. Значення вагових коефіцієнтів розраховуються шляхом ділення кількості балів, яка передбачена за виконання окремого виду робіт під час навчальних занять, на сумарну кількість балів за виконання усіх видів робіт під час навчальних занять за семестр</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r>
              <a:rPr lang="uk-UA" sz="2500" b="1" dirty="0" err="1" smtClean="0">
                <a:solidFill>
                  <a:schemeClr val="accent1">
                    <a:lumMod val="50000"/>
                  </a:schemeClr>
                </a:solidFill>
                <a:latin typeface="Vollkorn" panose="020B0604020202020204" charset="0"/>
                <a:ea typeface="Vollkorn" panose="020B0604020202020204" charset="0"/>
              </a:rPr>
              <a:t>К</a:t>
            </a:r>
            <a:r>
              <a:rPr lang="uk-UA" sz="2500" b="1" baseline="-25000" dirty="0" err="1" smtClean="0">
                <a:solidFill>
                  <a:schemeClr val="accent1">
                    <a:lumMod val="50000"/>
                  </a:schemeClr>
                </a:solidFill>
                <a:latin typeface="Vollkorn" panose="020B0604020202020204" charset="0"/>
                <a:ea typeface="Vollkorn" panose="020B0604020202020204" charset="0"/>
              </a:rPr>
              <a:t>НЗ</a:t>
            </a:r>
            <a:r>
              <a:rPr lang="uk-UA" sz="2500" b="1" dirty="0" smtClean="0">
                <a:solidFill>
                  <a:schemeClr val="accent1">
                    <a:lumMod val="50000"/>
                  </a:schemeClr>
                </a:solidFill>
                <a:latin typeface="Vollkorn" panose="020B0604020202020204" charset="0"/>
                <a:ea typeface="Vollkorn" panose="020B0604020202020204" charset="0"/>
              </a:rPr>
              <a:t> </a:t>
            </a:r>
            <a:r>
              <a:rPr lang="uk-UA" sz="2500" b="1" dirty="0">
                <a:solidFill>
                  <a:schemeClr val="accent1">
                    <a:lumMod val="50000"/>
                  </a:schemeClr>
                </a:solidFill>
                <a:latin typeface="Vollkorn" panose="020B0604020202020204" charset="0"/>
                <a:ea typeface="Vollkorn" panose="020B0604020202020204" charset="0"/>
              </a:rPr>
              <a:t>– </a:t>
            </a:r>
            <a:r>
              <a:rPr lang="uk-UA" sz="2500" dirty="0">
                <a:solidFill>
                  <a:schemeClr val="accent1">
                    <a:lumMod val="50000"/>
                  </a:schemeClr>
                </a:solidFill>
                <a:latin typeface="Vollkorn" panose="020B0604020202020204" charset="0"/>
                <a:ea typeface="Vollkorn" panose="020B0604020202020204" charset="0"/>
              </a:rPr>
              <a:t>коригувальний коефіцієнт, який визначається шляхом ділення кількості балів, що передбачена за виконання завдань під час навчальних занять за семестр, на 100 балів</a:t>
            </a:r>
            <a:r>
              <a:rPr lang="uk-UA" sz="2500" dirty="0" smtClean="0">
                <a:solidFill>
                  <a:schemeClr val="accent1">
                    <a:lumMod val="50000"/>
                  </a:schemeClr>
                </a:solidFill>
                <a:latin typeface="Vollkorn" panose="020B0604020202020204" charset="0"/>
                <a:ea typeface="Vollkorn" panose="020B0604020202020204" charset="0"/>
              </a:rPr>
              <a:t>.</a:t>
            </a:r>
            <a:endParaRPr lang="uk-UA" sz="2500" b="1" dirty="0" smtClean="0">
              <a:solidFill>
                <a:schemeClr val="accent1">
                  <a:lumMod val="50000"/>
                </a:schemeClr>
              </a:solidFill>
              <a:latin typeface="Vollkorn" panose="020B0604020202020204" charset="0"/>
              <a:ea typeface="Vollkorn" panose="020B060402020202020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23117648"/>
              </p:ext>
            </p:extLst>
          </p:nvPr>
        </p:nvGraphicFramePr>
        <p:xfrm>
          <a:off x="2956044" y="6554872"/>
          <a:ext cx="11734800" cy="1780794"/>
        </p:xfrm>
        <a:graphic>
          <a:graphicData uri="http://schemas.openxmlformats.org/drawingml/2006/table">
            <a:tbl>
              <a:tblPr firstRow="1" firstCol="1" bandRow="1">
                <a:tableStyleId>{5C22544A-7EE6-4342-B048-85BDC9FD1C3A}</a:tableStyleId>
              </a:tblPr>
              <a:tblGrid>
                <a:gridCol w="8202625"/>
                <a:gridCol w="3532175"/>
              </a:tblGrid>
              <a:tr h="0">
                <a:tc>
                  <a:txBody>
                    <a:bodyPr/>
                    <a:lstStyle/>
                    <a:p>
                      <a:pPr algn="ctr">
                        <a:lnSpc>
                          <a:spcPct val="97000"/>
                        </a:lnSpc>
                        <a:spcAft>
                          <a:spcPts val="0"/>
                        </a:spcAft>
                      </a:pPr>
                      <a:r>
                        <a:rPr lang="uk-UA" sz="2000" dirty="0">
                          <a:effectLst/>
                          <a:latin typeface="Vollkorn" panose="020B0604020202020204" charset="0"/>
                          <a:ea typeface="Vollkorn" panose="020B0604020202020204" charset="0"/>
                        </a:rPr>
                        <a:t>Види робіт здобувача вищої освіти денної форми навчання</a:t>
                      </a:r>
                    </a:p>
                  </a:txBody>
                  <a:tcPr marL="68580" marR="68580" marT="0" marB="0" anchor="ctr"/>
                </a:tc>
                <a:tc>
                  <a:txBody>
                    <a:bodyPr/>
                    <a:lstStyle/>
                    <a:p>
                      <a:pPr algn="ctr">
                        <a:lnSpc>
                          <a:spcPct val="97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nchor="ctr"/>
                </a:tc>
              </a:tr>
              <a:tr h="0">
                <a:tc>
                  <a:txBody>
                    <a:bodyPr/>
                    <a:lstStyle/>
                    <a:p>
                      <a:pPr algn="just">
                        <a:lnSpc>
                          <a:spcPct val="97000"/>
                        </a:lnSpc>
                        <a:spcAft>
                          <a:spcPts val="0"/>
                        </a:spcAft>
                      </a:pPr>
                      <a:r>
                        <a:rPr lang="uk-UA" sz="2000" dirty="0">
                          <a:effectLst/>
                          <a:latin typeface="Vollkorn" panose="020B0604020202020204" charset="0"/>
                          <a:ea typeface="Vollkorn" panose="020B0604020202020204" charset="0"/>
                        </a:rPr>
                        <a:t>Виконання завдань модульного контролю</a:t>
                      </a:r>
                      <a:r>
                        <a:rPr lang="uk-UA" sz="2000" baseline="30000" dirty="0">
                          <a:effectLst/>
                          <a:latin typeface="Vollkorn" panose="020B0604020202020204" charset="0"/>
                          <a:ea typeface="Vollkorn" panose="020B0604020202020204" charset="0"/>
                        </a:rPr>
                        <a:t> </a:t>
                      </a:r>
                      <a:r>
                        <a:rPr lang="uk-UA" sz="2000" dirty="0">
                          <a:effectLst/>
                          <a:latin typeface="Vollkorn" panose="020B0604020202020204" charset="0"/>
                          <a:ea typeface="Vollkorn" panose="020B0604020202020204" charset="0"/>
                        </a:rPr>
                        <a:t>1</a:t>
                      </a:r>
                    </a:p>
                  </a:txBody>
                  <a:tcPr marL="68580" marR="68580" marT="0" marB="0" anchor="ctr"/>
                </a:tc>
                <a:tc>
                  <a:txBody>
                    <a:bodyPr/>
                    <a:lstStyle/>
                    <a:p>
                      <a:pPr algn="ctr">
                        <a:lnSpc>
                          <a:spcPct val="97000"/>
                        </a:lnSpc>
                        <a:spcAft>
                          <a:spcPts val="0"/>
                        </a:spcAft>
                      </a:pPr>
                      <a:r>
                        <a:rPr lang="uk-UA" sz="2000" dirty="0" smtClean="0">
                          <a:effectLst/>
                          <a:latin typeface="Vollkorn" panose="020B0604020202020204" charset="0"/>
                          <a:ea typeface="Vollkorn" panose="020B0604020202020204" charset="0"/>
                        </a:rPr>
                        <a:t>10</a:t>
                      </a:r>
                      <a:endParaRPr lang="uk-UA" sz="2000" dirty="0">
                        <a:effectLst/>
                        <a:latin typeface="Vollkorn" panose="020B0604020202020204" charset="0"/>
                        <a:ea typeface="Vollkorn" panose="020B0604020202020204" charset="0"/>
                      </a:endParaRPr>
                    </a:p>
                  </a:txBody>
                  <a:tcPr marL="68580" marR="68580" marT="0" marB="0" anchor="ctr"/>
                </a:tc>
              </a:tr>
              <a:tr h="0">
                <a:tc>
                  <a:txBody>
                    <a:bodyPr/>
                    <a:lstStyle/>
                    <a:p>
                      <a:pPr algn="just">
                        <a:lnSpc>
                          <a:spcPct val="97000"/>
                        </a:lnSpc>
                        <a:spcAft>
                          <a:spcPts val="0"/>
                        </a:spcAft>
                      </a:pPr>
                      <a:r>
                        <a:rPr lang="uk-UA" sz="2000" dirty="0">
                          <a:effectLst/>
                          <a:latin typeface="Vollkorn" panose="020B0604020202020204" charset="0"/>
                          <a:ea typeface="Vollkorn" panose="020B0604020202020204" charset="0"/>
                        </a:rPr>
                        <a:t>Виконання завдань модульного контролю</a:t>
                      </a:r>
                      <a:r>
                        <a:rPr lang="uk-UA" sz="2000" baseline="30000" dirty="0">
                          <a:effectLst/>
                          <a:latin typeface="Vollkorn" panose="020B0604020202020204" charset="0"/>
                          <a:ea typeface="Vollkorn" panose="020B0604020202020204" charset="0"/>
                        </a:rPr>
                        <a:t> </a:t>
                      </a:r>
                      <a:r>
                        <a:rPr lang="uk-UA" sz="2000" baseline="0" dirty="0">
                          <a:effectLst/>
                          <a:latin typeface="Vollkorn" panose="020B0604020202020204" charset="0"/>
                          <a:ea typeface="Vollkorn" panose="020B0604020202020204" charset="0"/>
                        </a:rPr>
                        <a:t>2</a:t>
                      </a:r>
                      <a:endParaRPr lang="uk-UA" sz="2000" dirty="0">
                        <a:effectLst/>
                        <a:latin typeface="Vollkorn" panose="020B0604020202020204" charset="0"/>
                        <a:ea typeface="Vollkorn" panose="020B0604020202020204" charset="0"/>
                      </a:endParaRPr>
                    </a:p>
                  </a:txBody>
                  <a:tcPr marL="68580" marR="68580" marT="0" marB="0" anchor="ctr"/>
                </a:tc>
                <a:tc>
                  <a:txBody>
                    <a:bodyPr/>
                    <a:lstStyle/>
                    <a:p>
                      <a:pPr algn="ctr">
                        <a:lnSpc>
                          <a:spcPct val="97000"/>
                        </a:lnSpc>
                        <a:spcAft>
                          <a:spcPts val="0"/>
                        </a:spcAft>
                      </a:pPr>
                      <a:r>
                        <a:rPr lang="uk-UA" sz="2000" dirty="0" smtClean="0">
                          <a:effectLst/>
                          <a:latin typeface="Vollkorn" panose="020B0604020202020204" charset="0"/>
                          <a:ea typeface="Vollkorn" panose="020B0604020202020204" charset="0"/>
                        </a:rPr>
                        <a:t>10</a:t>
                      </a:r>
                      <a:endParaRPr lang="uk-UA" sz="2000" dirty="0">
                        <a:effectLst/>
                        <a:latin typeface="Vollkorn" panose="020B0604020202020204" charset="0"/>
                        <a:ea typeface="Vollkorn" panose="020B0604020202020204" charset="0"/>
                      </a:endParaRPr>
                    </a:p>
                  </a:txBody>
                  <a:tcPr marL="68580" marR="68580" marT="0" marB="0" anchor="ctr"/>
                </a:tc>
              </a:tr>
              <a:tr h="0">
                <a:tc>
                  <a:txBody>
                    <a:bodyPr/>
                    <a:lstStyle/>
                    <a:p>
                      <a:pPr algn="just">
                        <a:lnSpc>
                          <a:spcPct val="97000"/>
                        </a:lnSpc>
                        <a:spcAft>
                          <a:spcPts val="0"/>
                        </a:spcAft>
                      </a:pPr>
                      <a:r>
                        <a:rPr lang="uk-UA" sz="2000" dirty="0">
                          <a:effectLst/>
                          <a:latin typeface="Vollkorn" panose="020B0604020202020204" charset="0"/>
                          <a:ea typeface="Vollkorn" panose="020B0604020202020204" charset="0"/>
                        </a:rPr>
                        <a:t>Виконання завдань модульного контролю</a:t>
                      </a:r>
                      <a:r>
                        <a:rPr lang="uk-UA" sz="2000" baseline="30000" dirty="0">
                          <a:effectLst/>
                          <a:latin typeface="Vollkorn" panose="020B0604020202020204" charset="0"/>
                          <a:ea typeface="Vollkorn" panose="020B0604020202020204" charset="0"/>
                        </a:rPr>
                        <a:t> </a:t>
                      </a:r>
                      <a:r>
                        <a:rPr lang="uk-UA" sz="2000" baseline="0" dirty="0">
                          <a:effectLst/>
                          <a:latin typeface="Vollkorn" panose="020B0604020202020204" charset="0"/>
                          <a:ea typeface="Vollkorn" panose="020B0604020202020204" charset="0"/>
                        </a:rPr>
                        <a:t>3</a:t>
                      </a:r>
                      <a:endParaRPr lang="uk-UA" sz="2000" dirty="0">
                        <a:effectLst/>
                        <a:latin typeface="Vollkorn" panose="020B0604020202020204" charset="0"/>
                        <a:ea typeface="Vollkorn" panose="020B0604020202020204" charset="0"/>
                      </a:endParaRPr>
                    </a:p>
                  </a:txBody>
                  <a:tcPr marL="68580" marR="68580" marT="0" marB="0" anchor="ctr"/>
                </a:tc>
                <a:tc>
                  <a:txBody>
                    <a:bodyPr/>
                    <a:lstStyle/>
                    <a:p>
                      <a:pPr algn="ctr">
                        <a:lnSpc>
                          <a:spcPct val="97000"/>
                        </a:lnSpc>
                        <a:spcAft>
                          <a:spcPts val="0"/>
                        </a:spcAft>
                      </a:pPr>
                      <a:r>
                        <a:rPr lang="uk-UA" sz="2000" dirty="0" smtClean="0">
                          <a:effectLst/>
                          <a:latin typeface="Vollkorn" panose="020B0604020202020204" charset="0"/>
                          <a:ea typeface="Vollkorn" panose="020B0604020202020204" charset="0"/>
                        </a:rPr>
                        <a:t>10</a:t>
                      </a:r>
                      <a:endParaRPr lang="uk-UA" sz="2000" dirty="0">
                        <a:effectLst/>
                        <a:latin typeface="Vollkorn" panose="020B0604020202020204" charset="0"/>
                        <a:ea typeface="Vollkorn" panose="020B0604020202020204" charset="0"/>
                      </a:endParaRPr>
                    </a:p>
                  </a:txBody>
                  <a:tcPr marL="68580" marR="68580" marT="0" marB="0" anchor="ctr"/>
                </a:tc>
              </a:tr>
              <a:tr h="0">
                <a:tc>
                  <a:txBody>
                    <a:bodyPr/>
                    <a:lstStyle/>
                    <a:p>
                      <a:pPr algn="just">
                        <a:lnSpc>
                          <a:spcPct val="97000"/>
                        </a:lnSpc>
                        <a:spcAft>
                          <a:spcPts val="0"/>
                        </a:spcAft>
                      </a:pPr>
                      <a:r>
                        <a:rPr lang="uk-UA" sz="2000" dirty="0">
                          <a:effectLst/>
                          <a:latin typeface="Vollkorn" panose="020B0604020202020204" charset="0"/>
                          <a:ea typeface="Vollkorn" panose="020B0604020202020204" charset="0"/>
                        </a:rPr>
                        <a:t>Виконання завдань модульного контролю</a:t>
                      </a:r>
                      <a:r>
                        <a:rPr lang="uk-UA" sz="2000" baseline="30000" dirty="0">
                          <a:effectLst/>
                          <a:latin typeface="Vollkorn" panose="020B0604020202020204" charset="0"/>
                          <a:ea typeface="Vollkorn" panose="020B0604020202020204" charset="0"/>
                        </a:rPr>
                        <a:t> </a:t>
                      </a:r>
                      <a:r>
                        <a:rPr lang="uk-UA" sz="2000" baseline="0" dirty="0">
                          <a:effectLst/>
                          <a:latin typeface="Vollkorn" panose="020B0604020202020204" charset="0"/>
                          <a:ea typeface="Vollkorn" panose="020B0604020202020204" charset="0"/>
                        </a:rPr>
                        <a:t>4</a:t>
                      </a:r>
                      <a:endParaRPr lang="uk-UA" sz="2000" dirty="0">
                        <a:effectLst/>
                        <a:latin typeface="Vollkorn" panose="020B0604020202020204" charset="0"/>
                        <a:ea typeface="Vollkorn" panose="020B0604020202020204" charset="0"/>
                      </a:endParaRPr>
                    </a:p>
                  </a:txBody>
                  <a:tcPr marL="68580" marR="68580" marT="0" marB="0" anchor="ctr"/>
                </a:tc>
                <a:tc>
                  <a:txBody>
                    <a:bodyPr/>
                    <a:lstStyle/>
                    <a:p>
                      <a:pPr algn="ctr">
                        <a:lnSpc>
                          <a:spcPct val="97000"/>
                        </a:lnSpc>
                        <a:spcAft>
                          <a:spcPts val="0"/>
                        </a:spcAft>
                      </a:pPr>
                      <a:r>
                        <a:rPr lang="uk-UA" sz="2000" dirty="0" smtClean="0">
                          <a:effectLst/>
                          <a:latin typeface="Vollkorn" panose="020B0604020202020204" charset="0"/>
                          <a:ea typeface="Vollkorn" panose="020B0604020202020204" charset="0"/>
                        </a:rPr>
                        <a:t>10</a:t>
                      </a:r>
                      <a:endParaRPr lang="uk-UA" sz="2000" dirty="0">
                        <a:effectLst/>
                        <a:latin typeface="Vollkorn" panose="020B0604020202020204" charset="0"/>
                        <a:ea typeface="Vollkorn" panose="020B0604020202020204" charset="0"/>
                      </a:endParaRPr>
                    </a:p>
                  </a:txBody>
                  <a:tcPr marL="68580" marR="68580" marT="0" marB="0" anchor="ctr"/>
                </a:tc>
              </a:tr>
              <a:tr h="0">
                <a:tc>
                  <a:txBody>
                    <a:bodyPr/>
                    <a:lstStyle/>
                    <a:p>
                      <a:pPr algn="l">
                        <a:lnSpc>
                          <a:spcPct val="97000"/>
                        </a:lnSpc>
                        <a:spcAft>
                          <a:spcPts val="0"/>
                        </a:spcAft>
                      </a:pPr>
                      <a:r>
                        <a:rPr lang="uk-UA" sz="2000" dirty="0">
                          <a:effectLst/>
                          <a:latin typeface="Vollkorn" panose="020B0604020202020204" charset="0"/>
                          <a:ea typeface="Vollkorn" panose="020B0604020202020204" charset="0"/>
                        </a:rPr>
                        <a:t>Разом за виконання завдань модульного контролю</a:t>
                      </a:r>
                    </a:p>
                  </a:txBody>
                  <a:tcPr marL="68580" marR="68580" marT="0" marB="0" anchor="ct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40</a:t>
                      </a:r>
                    </a:p>
                  </a:txBody>
                  <a:tcPr marL="68580" marR="68580" marT="0" marB="0" anchor="ctr"/>
                </a:tc>
              </a:tr>
            </a:tbl>
          </a:graphicData>
        </a:graphic>
      </p:graphicFrame>
      <p:sp>
        <p:nvSpPr>
          <p:cNvPr id="6" name="Rectangle 1"/>
          <p:cNvSpPr>
            <a:spLocks noChangeArrowheads="1"/>
          </p:cNvSpPr>
          <p:nvPr/>
        </p:nvSpPr>
        <p:spPr bwMode="auto">
          <a:xfrm>
            <a:off x="3124200" y="6043830"/>
            <a:ext cx="1152911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sz="3000" spc="-20" dirty="0">
                <a:solidFill>
                  <a:srgbClr val="17375E"/>
                </a:solidFill>
                <a:latin typeface="Vollkorn Bold"/>
              </a:rPr>
              <a:t>Розподіл балів за виконання завдань модульного контролю</a:t>
            </a:r>
          </a:p>
        </p:txBody>
      </p:sp>
    </p:spTree>
    <p:extLst>
      <p:ext uri="{BB962C8B-B14F-4D97-AF65-F5344CB8AC3E}">
        <p14:creationId xmlns:p14="http://schemas.microsoft.com/office/powerpoint/2010/main" val="407264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066800" y="1260407"/>
            <a:ext cx="16002000" cy="5078313"/>
          </a:xfrm>
          <a:prstGeom prst="rect">
            <a:avLst/>
          </a:prstGeom>
        </p:spPr>
        <p:txBody>
          <a:bodyPr wrap="square" lIns="0" tIns="0" rIns="0" bIns="0" rtlCol="0" anchor="t">
            <a:spAutoFit/>
          </a:bodyPr>
          <a:lstStyle/>
          <a:p>
            <a:pPr marL="446088" lvl="1" indent="-339725">
              <a:buFont typeface="+mj-lt"/>
              <a:buAutoNum type="arabicPeriod"/>
            </a:pPr>
            <a:r>
              <a:rPr lang="uk-UA" sz="3000" dirty="0">
                <a:latin typeface="Vollkorn" panose="020B0604020202020204" charset="0"/>
                <a:ea typeface="Vollkorn" panose="020B0604020202020204" charset="0"/>
              </a:rPr>
              <a:t>Освітній серіал «Міжнародне гуманітарне право» </a:t>
            </a:r>
            <a:r>
              <a:rPr lang="uk-UA" sz="3000" dirty="0" smtClean="0">
                <a:latin typeface="Vollkorn" panose="020B0604020202020204" charset="0"/>
                <a:ea typeface="Vollkorn" panose="020B0604020202020204" charset="0"/>
              </a:rPr>
              <a:t/>
            </a:r>
            <a:br>
              <a:rPr lang="uk-UA" sz="3000" dirty="0" smtClean="0">
                <a:latin typeface="Vollkorn" panose="020B0604020202020204" charset="0"/>
                <a:ea typeface="Vollkorn" panose="020B0604020202020204" charset="0"/>
              </a:rPr>
            </a:br>
            <a:r>
              <a:rPr lang="uk-UA" sz="3000" dirty="0" smtClean="0">
                <a:latin typeface="Vollkorn" panose="020B0604020202020204" charset="0"/>
                <a:ea typeface="Vollkorn" panose="020B0604020202020204" charset="0"/>
              </a:rPr>
              <a:t>URL</a:t>
            </a:r>
            <a:r>
              <a:rPr lang="uk-UA" sz="3000" dirty="0">
                <a:latin typeface="Vollkorn" panose="020B0604020202020204" charset="0"/>
                <a:ea typeface="Vollkorn" panose="020B0604020202020204" charset="0"/>
              </a:rPr>
              <a:t>: </a:t>
            </a:r>
            <a:r>
              <a:rPr lang="uk-UA" sz="3000" dirty="0">
                <a:latin typeface="Vollkorn" panose="020B0604020202020204" charset="0"/>
                <a:ea typeface="Vollkorn" panose="020B0604020202020204" charset="0"/>
                <a:hlinkClick r:id="rId3" tooltip="https://osvita.diia.gov.ua/courses/iternational-humanitarian-law"/>
              </a:rPr>
              <a:t>https://osvita.diia.gov.ua/courses/iternational-humanitarian-law</a:t>
            </a:r>
            <a:endParaRPr lang="uk-UA" sz="3000" dirty="0">
              <a:latin typeface="Vollkorn" panose="020B0604020202020204" charset="0"/>
              <a:ea typeface="Vollkorn" panose="020B0604020202020204" charset="0"/>
            </a:endParaRPr>
          </a:p>
          <a:p>
            <a:pPr marL="446088" lvl="1" indent="-339725">
              <a:buFont typeface="+mj-lt"/>
              <a:buAutoNum type="arabicPeriod"/>
            </a:pPr>
            <a:r>
              <a:rPr lang="uk-UA" sz="3000" dirty="0">
                <a:latin typeface="Vollkorn" panose="020B0604020202020204" charset="0"/>
                <a:ea typeface="Vollkorn" panose="020B0604020202020204" charset="0"/>
              </a:rPr>
              <a:t>Вивчаючи міжнародне гуманітарне право URL: </a:t>
            </a:r>
            <a:r>
              <a:rPr lang="uk-UA" sz="3000" dirty="0">
                <a:latin typeface="Vollkorn" panose="020B0604020202020204" charset="0"/>
                <a:ea typeface="Vollkorn" panose="020B0604020202020204" charset="0"/>
                <a:hlinkClick r:id="rId4" tooltip="https://prometheus.org.ua/prometheus-free/international-humanitarian-law/"/>
              </a:rPr>
              <a:t>https://prometheus.org.ua/prometheus-free/international-humanitarian-law/</a:t>
            </a:r>
            <a:endParaRPr lang="uk-UA" sz="3000" dirty="0">
              <a:latin typeface="Vollkorn" panose="020B0604020202020204" charset="0"/>
              <a:ea typeface="Vollkorn" panose="020B0604020202020204" charset="0"/>
            </a:endParaRPr>
          </a:p>
          <a:p>
            <a:pPr marL="446088" lvl="1" indent="-339725">
              <a:buFont typeface="+mj-lt"/>
              <a:buAutoNum type="arabicPeriod"/>
            </a:pPr>
            <a:r>
              <a:rPr lang="uk-UA" sz="3000" dirty="0">
                <a:latin typeface="Vollkorn" panose="020B0604020202020204" charset="0"/>
                <a:ea typeface="Vollkorn" panose="020B0604020202020204" charset="0"/>
              </a:rPr>
              <a:t>Міжнародне гуманітарне право у професійній діяльності публічних службовців </a:t>
            </a:r>
            <a:r>
              <a:rPr lang="uk-UA" sz="3000" dirty="0" smtClean="0">
                <a:latin typeface="Vollkorn" panose="020B0604020202020204" charset="0"/>
                <a:ea typeface="Vollkorn" panose="020B0604020202020204" charset="0"/>
              </a:rPr>
              <a:t/>
            </a:r>
            <a:br>
              <a:rPr lang="uk-UA" sz="3000" dirty="0" smtClean="0">
                <a:latin typeface="Vollkorn" panose="020B0604020202020204" charset="0"/>
                <a:ea typeface="Vollkorn" panose="020B0604020202020204" charset="0"/>
              </a:rPr>
            </a:br>
            <a:r>
              <a:rPr lang="uk-UA" sz="3000" dirty="0" smtClean="0">
                <a:latin typeface="Vollkorn" panose="020B0604020202020204" charset="0"/>
                <a:ea typeface="Vollkorn" panose="020B0604020202020204" charset="0"/>
              </a:rPr>
              <a:t>URL</a:t>
            </a:r>
            <a:r>
              <a:rPr lang="uk-UA" sz="3000" dirty="0">
                <a:latin typeface="Vollkorn" panose="020B0604020202020204" charset="0"/>
                <a:ea typeface="Vollkorn" panose="020B0604020202020204" charset="0"/>
              </a:rPr>
              <a:t>: </a:t>
            </a:r>
            <a:r>
              <a:rPr lang="uk-UA" sz="3000" dirty="0">
                <a:latin typeface="Vollkorn" panose="020B0604020202020204" charset="0"/>
                <a:ea typeface="Vollkorn" panose="020B0604020202020204" charset="0"/>
                <a:hlinkClick r:id="rId5" tooltip="https://prometheus.org.ua/prometheus-free/humanitarian-law-public-servants/"/>
              </a:rPr>
              <a:t>https://prometheus.org.ua/prometheus-free/humanitarian-law-public-servants/</a:t>
            </a:r>
            <a:endParaRPr lang="uk-UA" sz="3000" dirty="0">
              <a:latin typeface="Vollkorn" panose="020B0604020202020204" charset="0"/>
              <a:ea typeface="Vollkorn" panose="020B0604020202020204" charset="0"/>
            </a:endParaRPr>
          </a:p>
          <a:p>
            <a:pPr marL="446088" lvl="1" indent="-339725">
              <a:buFont typeface="+mj-lt"/>
              <a:buAutoNum type="arabicPeriod"/>
            </a:pPr>
            <a:r>
              <a:rPr lang="uk-UA" sz="3000" dirty="0">
                <a:latin typeface="Vollkorn" panose="020B0604020202020204" charset="0"/>
                <a:ea typeface="Vollkorn" panose="020B0604020202020204" charset="0"/>
              </a:rPr>
              <a:t>Психологія війни: як жити і працювати під час війни </a:t>
            </a:r>
            <a:r>
              <a:rPr lang="uk-UA" sz="3000" dirty="0" smtClean="0">
                <a:latin typeface="Vollkorn" panose="020B0604020202020204" charset="0"/>
                <a:ea typeface="Vollkorn" panose="020B0604020202020204" charset="0"/>
              </a:rPr>
              <a:t/>
            </a:r>
            <a:br>
              <a:rPr lang="uk-UA" sz="3000" dirty="0" smtClean="0">
                <a:latin typeface="Vollkorn" panose="020B0604020202020204" charset="0"/>
                <a:ea typeface="Vollkorn" panose="020B0604020202020204" charset="0"/>
              </a:rPr>
            </a:br>
            <a:r>
              <a:rPr lang="uk-UA" sz="3000" dirty="0" smtClean="0">
                <a:latin typeface="Vollkorn" panose="020B0604020202020204" charset="0"/>
                <a:ea typeface="Vollkorn" panose="020B0604020202020204" charset="0"/>
              </a:rPr>
              <a:t>URL</a:t>
            </a:r>
            <a:r>
              <a:rPr lang="uk-UA" sz="3000" dirty="0">
                <a:latin typeface="Vollkorn" panose="020B0604020202020204" charset="0"/>
                <a:ea typeface="Vollkorn" panose="020B0604020202020204" charset="0"/>
              </a:rPr>
              <a:t>: </a:t>
            </a:r>
            <a:r>
              <a:rPr lang="uk-UA" sz="3000" dirty="0">
                <a:latin typeface="Vollkorn" panose="020B0604020202020204" charset="0"/>
                <a:ea typeface="Vollkorn" panose="020B0604020202020204" charset="0"/>
                <a:hlinkClick r:id="rId6" tooltip="https://prometheus.org.ua/prometheus-plus/war-psychology/"/>
              </a:rPr>
              <a:t>https://prometheus.org.ua/prometheus-plus/war-psychology</a:t>
            </a:r>
            <a:r>
              <a:rPr lang="uk-UA" sz="3000" dirty="0">
                <a:latin typeface="Vollkorn" panose="020B0604020202020204" charset="0"/>
                <a:ea typeface="Vollkorn" panose="020B0604020202020204" charset="0"/>
              </a:rPr>
              <a:t> </a:t>
            </a:r>
            <a:endParaRPr lang="uk-UA" sz="3000" dirty="0" smtClean="0">
              <a:latin typeface="Vollkorn" panose="020B0604020202020204" charset="0"/>
              <a:ea typeface="Vollkorn" panose="020B0604020202020204" charset="0"/>
            </a:endParaRPr>
          </a:p>
          <a:p>
            <a:pPr marL="446088" lvl="1" indent="-339725">
              <a:buFont typeface="+mj-lt"/>
              <a:buAutoNum type="arabicPeriod"/>
            </a:pPr>
            <a:r>
              <a:rPr lang="uk-UA" sz="3000" dirty="0" err="1" smtClean="0">
                <a:latin typeface="Vollkorn" panose="020B0604020202020204" charset="0"/>
                <a:ea typeface="Vollkorn" panose="020B0604020202020204" charset="0"/>
              </a:rPr>
              <a:t>Кібергігієна</a:t>
            </a:r>
            <a:r>
              <a:rPr lang="uk-UA" sz="3000" dirty="0">
                <a:latin typeface="Vollkorn" panose="020B0604020202020204" charset="0"/>
                <a:ea typeface="Vollkorn" panose="020B0604020202020204" charset="0"/>
              </a:rPr>
              <a:t>: як захиститися від фішингу. </a:t>
            </a:r>
            <a:r>
              <a:rPr lang="uk-UA" sz="3000" dirty="0" smtClean="0">
                <a:latin typeface="Vollkorn" panose="020B0604020202020204" charset="0"/>
                <a:ea typeface="Vollkorn" panose="020B0604020202020204" charset="0"/>
              </a:rPr>
              <a:t/>
            </a:r>
            <a:br>
              <a:rPr lang="uk-UA" sz="3000" dirty="0" smtClean="0">
                <a:latin typeface="Vollkorn" panose="020B0604020202020204" charset="0"/>
                <a:ea typeface="Vollkorn" panose="020B0604020202020204" charset="0"/>
              </a:rPr>
            </a:br>
            <a:r>
              <a:rPr lang="uk-UA" sz="3000" dirty="0" smtClean="0">
                <a:latin typeface="Vollkorn" panose="020B0604020202020204" charset="0"/>
                <a:ea typeface="Vollkorn" panose="020B0604020202020204" charset="0"/>
              </a:rPr>
              <a:t>URL</a:t>
            </a:r>
            <a:r>
              <a:rPr lang="uk-UA" sz="3000" dirty="0">
                <a:latin typeface="Vollkorn" panose="020B0604020202020204" charset="0"/>
                <a:ea typeface="Vollkorn" panose="020B0604020202020204" charset="0"/>
              </a:rPr>
              <a:t>: </a:t>
            </a:r>
            <a:r>
              <a:rPr lang="uk-UA" sz="3000" dirty="0">
                <a:latin typeface="Vollkorn" panose="020B0604020202020204" charset="0"/>
                <a:ea typeface="Vollkorn" panose="020B0604020202020204" charset="0"/>
                <a:hlinkClick r:id="rId7"/>
              </a:rPr>
              <a:t>https://osvita.diia.gov.ua/courses/kibergigiena-ak-zahistitisa-vid-fisinguttps://</a:t>
            </a:r>
            <a:r>
              <a:rPr lang="uk-UA" sz="3000" dirty="0" smtClean="0">
                <a:latin typeface="Vollkorn" panose="020B0604020202020204" charset="0"/>
                <a:ea typeface="Vollkorn" panose="020B0604020202020204" charset="0"/>
                <a:hlinkClick r:id="rId7"/>
              </a:rPr>
              <a:t>osvita.diia.gov.ua/courses/kibergigiena-ak-zahistitisa-vid-fisingu</a:t>
            </a:r>
            <a:endParaRPr lang="en-US" sz="3000" spc="-10" dirty="0">
              <a:solidFill>
                <a:srgbClr val="224D83"/>
              </a:solidFill>
              <a:latin typeface="Vollkorn" panose="020B0604020202020204" charset="0"/>
              <a:ea typeface="Vollkorn" panose="020B0604020202020204" charset="0"/>
            </a:endParaRPr>
          </a:p>
        </p:txBody>
      </p:sp>
      <p:sp>
        <p:nvSpPr>
          <p:cNvPr id="4" name="TextBox 4"/>
          <p:cNvSpPr txBox="1"/>
          <p:nvPr/>
        </p:nvSpPr>
        <p:spPr>
          <a:xfrm>
            <a:off x="0" y="304899"/>
            <a:ext cx="18288000" cy="743793"/>
          </a:xfrm>
          <a:prstGeom prst="rect">
            <a:avLst/>
          </a:prstGeom>
        </p:spPr>
        <p:txBody>
          <a:bodyPr lIns="0" tIns="0" rIns="0" bIns="0" rtlCol="0" anchor="t">
            <a:spAutoFit/>
          </a:bodyPr>
          <a:lstStyle/>
          <a:p>
            <a:pPr algn="ctr">
              <a:lnSpc>
                <a:spcPts val="5759"/>
              </a:lnSpc>
            </a:pPr>
            <a:r>
              <a:rPr lang="uk-UA" sz="4800" spc="-50" dirty="0" smtClean="0">
                <a:solidFill>
                  <a:srgbClr val="17375E"/>
                </a:solidFill>
                <a:latin typeface="Vollkorn Bold"/>
              </a:rPr>
              <a:t>КУРСИ НЕФОРМАЛЬНОЇ ОСВІТИ</a:t>
            </a:r>
            <a:endParaRPr lang="en-US" sz="4800" spc="-50" dirty="0">
              <a:solidFill>
                <a:srgbClr val="17375E"/>
              </a:solidFill>
              <a:latin typeface="Vollkorn Bo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667577" y="1009650"/>
            <a:ext cx="14952846" cy="5883087"/>
          </a:xfrm>
          <a:prstGeom prst="rect">
            <a:avLst/>
          </a:prstGeom>
        </p:spPr>
        <p:txBody>
          <a:bodyPr lIns="0" tIns="0" rIns="0" bIns="0" rtlCol="0" anchor="t">
            <a:spAutoFit/>
          </a:bodyPr>
          <a:lstStyle/>
          <a:p>
            <a:pPr algn="just">
              <a:lnSpc>
                <a:spcPts val="5040"/>
              </a:lnSpc>
            </a:pPr>
            <a:r>
              <a:rPr lang="en-US" sz="4200" spc="-11" dirty="0" err="1">
                <a:solidFill>
                  <a:schemeClr val="accent1">
                    <a:lumMod val="50000"/>
                  </a:schemeClr>
                </a:solidFill>
                <a:latin typeface="Vollkorn"/>
              </a:rPr>
              <a:t>Визнання</a:t>
            </a:r>
            <a:r>
              <a:rPr lang="en-US" sz="4200" spc="-11" dirty="0">
                <a:solidFill>
                  <a:schemeClr val="accent1">
                    <a:lumMod val="50000"/>
                  </a:schemeClr>
                </a:solidFill>
                <a:latin typeface="Vollkorn"/>
              </a:rPr>
              <a:t> </a:t>
            </a:r>
            <a:r>
              <a:rPr lang="en-US" sz="4200" spc="-11" dirty="0" err="1">
                <a:solidFill>
                  <a:srgbClr val="4A607C"/>
                </a:solidFill>
                <a:latin typeface="Vollkorn"/>
              </a:rPr>
              <a:t>результатів</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навчання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набутих</a:t>
            </a:r>
            <a:r>
              <a:rPr lang="en-US" sz="4200" spc="-11" dirty="0">
                <a:solidFill>
                  <a:schemeClr val="accent1">
                    <a:lumMod val="50000"/>
                  </a:schemeClr>
                </a:solidFill>
                <a:latin typeface="Vollkorn"/>
              </a:rPr>
              <a:t> у </a:t>
            </a:r>
            <a:r>
              <a:rPr lang="en-US" sz="4200" spc="-11" dirty="0" err="1">
                <a:solidFill>
                  <a:schemeClr val="accent1">
                    <a:lumMod val="50000"/>
                  </a:schemeClr>
                </a:solidFill>
                <a:latin typeface="Vollkorn"/>
              </a:rPr>
              <a:t>неформальній</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та</a:t>
            </a:r>
            <a:r>
              <a:rPr lang="en-US" sz="4200" spc="-11" dirty="0">
                <a:solidFill>
                  <a:schemeClr val="accent1">
                    <a:lumMod val="50000"/>
                  </a:schemeClr>
                </a:solidFill>
                <a:latin typeface="Vollkorn"/>
              </a:rPr>
              <a:t>/</a:t>
            </a:r>
            <a:r>
              <a:rPr lang="en-US" sz="4200" spc="-11" dirty="0" err="1">
                <a:solidFill>
                  <a:schemeClr val="accent1">
                    <a:lumMod val="50000"/>
                  </a:schemeClr>
                </a:solidFill>
                <a:latin typeface="Vollkorn"/>
              </a:rPr>
              <a:t>або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інформальній</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освіті</a:t>
            </a:r>
            <a:r>
              <a:rPr lang="en-US" sz="4200" spc="-11" dirty="0">
                <a:solidFill>
                  <a:schemeClr val="accent1">
                    <a:lumMod val="50000"/>
                  </a:schemeClr>
                </a:solidFill>
                <a:latin typeface="Vollkorn"/>
              </a:rPr>
              <a:t> в </a:t>
            </a:r>
            <a:r>
              <a:rPr lang="en-US" sz="4200" spc="-11" dirty="0" err="1">
                <a:solidFill>
                  <a:schemeClr val="accent1">
                    <a:lumMod val="50000"/>
                  </a:schemeClr>
                </a:solidFill>
                <a:latin typeface="Vollkorn"/>
              </a:rPr>
              <a:t>рамках</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окремих</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Italics"/>
              </a:rPr>
              <a:t>окремих</a:t>
            </a:r>
            <a:r>
              <a:rPr lang="en-US" sz="4200" spc="-11" dirty="0">
                <a:solidFill>
                  <a:schemeClr val="accent1">
                    <a:lumMod val="50000"/>
                  </a:schemeClr>
                </a:solidFill>
                <a:latin typeface="Vollkorn Italics"/>
              </a:rPr>
              <a:t> </a:t>
            </a:r>
            <a:r>
              <a:rPr lang="en-US" sz="4200" spc="-11" dirty="0" err="1">
                <a:solidFill>
                  <a:schemeClr val="accent1">
                    <a:lumMod val="50000"/>
                  </a:schemeClr>
                </a:solidFill>
                <a:latin typeface="Vollkorn Italics"/>
              </a:rPr>
              <a:t>освітніх</a:t>
            </a:r>
            <a:r>
              <a:rPr lang="en-US" sz="4200" spc="-11" dirty="0">
                <a:solidFill>
                  <a:schemeClr val="accent1">
                    <a:lumMod val="50000"/>
                  </a:schemeClr>
                </a:solidFill>
                <a:latin typeface="Vollkorn Italics"/>
              </a:rPr>
              <a:t> </a:t>
            </a:r>
            <a:r>
              <a:rPr lang="en-US" sz="4200" spc="-11" dirty="0" err="1">
                <a:solidFill>
                  <a:schemeClr val="accent1">
                    <a:lumMod val="50000"/>
                  </a:schemeClr>
                </a:solidFill>
                <a:latin typeface="Vollkorn Italics"/>
              </a:rPr>
              <a:t>компонентів</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може</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здійснюватися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викладачем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зверненням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здобувача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вищої</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представленням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документів</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які</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підтверджують</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результати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навчання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сертифікати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свідоцтва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скріншоти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тощо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Рішення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про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визнання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та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оцінка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відповідну</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частину</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освітнього</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компонента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приймається</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викладачем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за</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результатами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співбесіди</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зі</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здобувачем</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вищої</a:t>
            </a:r>
            <a:r>
              <a:rPr lang="en-US" sz="4200" spc="-11" dirty="0">
                <a:solidFill>
                  <a:schemeClr val="accent1">
                    <a:lumMod val="50000"/>
                  </a:schemeClr>
                </a:solidFill>
                <a:latin typeface="Vollkorn"/>
              </a:rPr>
              <a:t> </a:t>
            </a:r>
            <a:r>
              <a:rPr lang="en-US" sz="4200" spc="-11" dirty="0" err="1">
                <a:solidFill>
                  <a:schemeClr val="accent1">
                    <a:lumMod val="50000"/>
                  </a:schemeClr>
                </a:solidFill>
                <a:latin typeface="Vollkorn"/>
              </a:rPr>
              <a:t>освіти</a:t>
            </a:r>
            <a:r>
              <a:rPr lang="en-US" sz="4200" spc="-11" dirty="0">
                <a:solidFill>
                  <a:schemeClr val="accent1">
                    <a:lumMod val="50000"/>
                  </a:schemeClr>
                </a:solidFill>
                <a:latin typeface="Vollkorn"/>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96093"/>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7" name="Таблиця 6"/>
          <p:cNvGraphicFramePr>
            <a:graphicFrameLocks noGrp="1"/>
          </p:cNvGraphicFramePr>
          <p:nvPr>
            <p:extLst>
              <p:ext uri="{D42A27DB-BD31-4B8C-83A1-F6EECF244321}">
                <p14:modId xmlns:p14="http://schemas.microsoft.com/office/powerpoint/2010/main" val="673178192"/>
              </p:ext>
            </p:extLst>
          </p:nvPr>
        </p:nvGraphicFramePr>
        <p:xfrm>
          <a:off x="1600200" y="743793"/>
          <a:ext cx="14478001" cy="7802004"/>
        </p:xfrm>
        <a:graphic>
          <a:graphicData uri="http://schemas.openxmlformats.org/drawingml/2006/table">
            <a:tbl>
              <a:tblPr firstRow="1" firstCol="1" bandRow="1">
                <a:tableStyleId>{5C22544A-7EE6-4342-B048-85BDC9FD1C3A}</a:tableStyleId>
              </a:tblPr>
              <a:tblGrid>
                <a:gridCol w="825172">
                  <a:extLst>
                    <a:ext uri="{9D8B030D-6E8A-4147-A177-3AD203B41FA5}">
                      <a16:colId xmlns:a16="http://schemas.microsoft.com/office/drawing/2014/main" xmlns="" val="1961149449"/>
                    </a:ext>
                  </a:extLst>
                </a:gridCol>
                <a:gridCol w="6251296">
                  <a:extLst>
                    <a:ext uri="{9D8B030D-6E8A-4147-A177-3AD203B41FA5}">
                      <a16:colId xmlns:a16="http://schemas.microsoft.com/office/drawing/2014/main" xmlns="" val="2344841878"/>
                    </a:ext>
                  </a:extLst>
                </a:gridCol>
                <a:gridCol w="7401533">
                  <a:extLst>
                    <a:ext uri="{9D8B030D-6E8A-4147-A177-3AD203B41FA5}">
                      <a16:colId xmlns:a16="http://schemas.microsoft.com/office/drawing/2014/main" xmlns="" val="1347664785"/>
                    </a:ext>
                  </a:extLst>
                </a:gridCol>
              </a:tblGrid>
              <a:tr h="212847">
                <a:tc>
                  <a:txBody>
                    <a:bodyPr/>
                    <a:lstStyle/>
                    <a:p>
                      <a:pPr algn="ctr">
                        <a:lnSpc>
                          <a:spcPct val="130000"/>
                        </a:lnSpc>
                        <a:spcAft>
                          <a:spcPts val="0"/>
                        </a:spcAft>
                      </a:pPr>
                      <a:r>
                        <a:rPr lang="uk-UA" sz="1900" dirty="0">
                          <a:effectLst/>
                          <a:latin typeface="Vollkorn" panose="020B0604020202020204" charset="0"/>
                          <a:ea typeface="Vollkorn" panose="020B0604020202020204" charset="0"/>
                        </a:rPr>
                        <a:t>№ з/п</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30000"/>
                        </a:lnSpc>
                        <a:spcAft>
                          <a:spcPts val="0"/>
                        </a:spcAft>
                      </a:pPr>
                      <a:r>
                        <a:rPr lang="uk-UA" sz="1900" dirty="0">
                          <a:effectLst/>
                          <a:latin typeface="Vollkorn" panose="020B0604020202020204" charset="0"/>
                          <a:ea typeface="Vollkorn" panose="020B0604020202020204" charset="0"/>
                        </a:rPr>
                        <a:t>Термін державною мовою</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30000"/>
                        </a:lnSpc>
                        <a:spcAft>
                          <a:spcPts val="0"/>
                        </a:spcAft>
                      </a:pPr>
                      <a:r>
                        <a:rPr lang="uk-UA" sz="1900" dirty="0">
                          <a:effectLst/>
                          <a:latin typeface="Vollkorn" panose="020B0604020202020204" charset="0"/>
                          <a:ea typeface="Vollkorn" panose="020B0604020202020204" charset="0"/>
                        </a:rPr>
                        <a:t>Відповідник англійською мовою</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2293518989"/>
                  </a:ext>
                </a:extLst>
              </a:tr>
              <a:tr h="242340">
                <a:tc>
                  <a:txBody>
                    <a:bodyPr/>
                    <a:lstStyle/>
                    <a:p>
                      <a:endParaRPr lang="uk-UA" dirty="0"/>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ct val="95000"/>
                        </a:lnSpc>
                        <a:spcAft>
                          <a:spcPts val="0"/>
                        </a:spcAft>
                      </a:pPr>
                      <a:r>
                        <a:rPr lang="uk-UA" sz="2000" b="1" kern="1200" dirty="0">
                          <a:solidFill>
                            <a:srgbClr val="4A607C"/>
                          </a:solidFill>
                          <a:effectLst/>
                          <a:latin typeface="Vollkorn" panose="020B0604020202020204" charset="0"/>
                          <a:ea typeface="Vollkorn" panose="020B0604020202020204" charset="0"/>
                          <a:cs typeface="+mn-cs"/>
                        </a:rPr>
                        <a:t>Модуль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uk-U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68158739"/>
                  </a:ext>
                </a:extLst>
              </a:tr>
              <a:tr h="255842">
                <a:tc>
                  <a:txBody>
                    <a:bodyPr/>
                    <a:lstStyle/>
                    <a:p>
                      <a:pPr algn="ctr">
                        <a:lnSpc>
                          <a:spcPct val="130000"/>
                        </a:lnSpc>
                        <a:spcAft>
                          <a:spcPts val="0"/>
                        </a:spcAft>
                      </a:pPr>
                      <a:r>
                        <a:rPr lang="uk-UA" sz="1900" dirty="0" smtClean="0">
                          <a:effectLst/>
                          <a:latin typeface="Vollkorn" panose="020B0604020202020204" charset="0"/>
                          <a:ea typeface="Vollkorn" panose="020B0604020202020204" charset="0"/>
                        </a:rPr>
                        <a:t>1</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Асиметричні конфлікти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Asymmetric</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conflicts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81912935"/>
                  </a:ext>
                </a:extLst>
              </a:tr>
              <a:tr h="255842">
                <a:tc>
                  <a:txBody>
                    <a:bodyPr/>
                    <a:lstStyle/>
                    <a:p>
                      <a:pPr algn="ctr">
                        <a:lnSpc>
                          <a:spcPct val="130000"/>
                        </a:lnSpc>
                        <a:spcAft>
                          <a:spcPts val="0"/>
                        </a:spcAft>
                      </a:pPr>
                      <a:r>
                        <a:rPr lang="uk-UA" sz="1900" dirty="0">
                          <a:effectLst/>
                          <a:latin typeface="Vollkorn" panose="020B0604020202020204" charset="0"/>
                          <a:ea typeface="Vollkorn" panose="020B0604020202020204" charset="0"/>
                        </a:rPr>
                        <a:t>2</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Багатосторонні відносини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Multilateral</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relations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3726452"/>
                  </a:ext>
                </a:extLst>
              </a:tr>
              <a:tr h="255842">
                <a:tc>
                  <a:txBody>
                    <a:bodyPr/>
                    <a:lstStyle/>
                    <a:p>
                      <a:pPr algn="ctr">
                        <a:lnSpc>
                          <a:spcPct val="130000"/>
                        </a:lnSpc>
                        <a:spcAft>
                          <a:spcPts val="0"/>
                        </a:spcAft>
                      </a:pPr>
                      <a:r>
                        <a:rPr lang="uk-UA" sz="1900" dirty="0">
                          <a:effectLst/>
                          <a:latin typeface="Vollkorn" panose="020B0604020202020204" charset="0"/>
                          <a:ea typeface="Vollkorn" panose="020B0604020202020204" charset="0"/>
                        </a:rPr>
                        <a:t>3</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Військові союзи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Military alliances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7300653"/>
                  </a:ext>
                </a:extLst>
              </a:tr>
              <a:tr h="161678">
                <a:tc>
                  <a:txBody>
                    <a:bodyPr/>
                    <a:lstStyle/>
                    <a:p>
                      <a:pPr algn="ctr">
                        <a:lnSpc>
                          <a:spcPct val="130000"/>
                        </a:lnSpc>
                        <a:spcAft>
                          <a:spcPts val="0"/>
                        </a:spcAft>
                      </a:pPr>
                      <a:r>
                        <a:rPr lang="uk-UA" sz="1900" dirty="0">
                          <a:effectLst/>
                          <a:latin typeface="Vollkorn" panose="020B0604020202020204" charset="0"/>
                          <a:ea typeface="Vollkorn" panose="020B0604020202020204" charset="0"/>
                        </a:rPr>
                        <a:t>4</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Воєнний конфлікт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Military</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conflict</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85897623"/>
                  </a:ext>
                </a:extLst>
              </a:tr>
              <a:tr h="158480">
                <a:tc>
                  <a:txBody>
                    <a:bodyPr/>
                    <a:lstStyle/>
                    <a:p>
                      <a:pPr algn="ctr">
                        <a:lnSpc>
                          <a:spcPct val="130000"/>
                        </a:lnSpc>
                        <a:spcAft>
                          <a:spcPts val="0"/>
                        </a:spcAft>
                      </a:pPr>
                      <a:r>
                        <a:rPr lang="uk-UA" sz="1900" dirty="0">
                          <a:effectLst/>
                          <a:latin typeface="Vollkorn" panose="020B0604020202020204" charset="0"/>
                          <a:ea typeface="Vollkorn" panose="020B0604020202020204" charset="0"/>
                        </a:rPr>
                        <a:t>5</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Врегулювання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Settlement</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1372503"/>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6</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Гегемонія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Hegemony</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80778359"/>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7</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Геополітичні причини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Geopolitical</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reasons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06488305"/>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8</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Гібридні війни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Hybrid</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wars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54399410"/>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9</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Глобальні відносини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Global</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relations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391042"/>
                  </a:ext>
                </a:extLst>
              </a:tr>
              <a:tr h="186196">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10</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Громадянські війни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Civil</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wars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9381885"/>
                  </a:ext>
                </a:extLst>
              </a:tr>
              <a:tr h="170562">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11</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Двосторонні відносини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Bilateral</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relations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0460030"/>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12</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Деескалація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De-escalation</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71467795"/>
                  </a:ext>
                </a:extLst>
              </a:tr>
              <a:tr h="164521">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13</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Дезінформація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Disinformation</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6760691"/>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14</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Дипломатичні санкції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Diplomatic</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sanctions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2982649"/>
                  </a:ext>
                </a:extLst>
              </a:tr>
              <a:tr h="158480">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15</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Дипломатія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Diplomacy</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17257621"/>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16</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Економічні причини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Economic</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reasons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94412202"/>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17</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Економічні санкції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Economic</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sanctions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89038119"/>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18</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Ескалація конфлікту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Conflict</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escalation</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79162528"/>
                  </a:ext>
                </a:extLst>
              </a:tr>
              <a:tr h="158054">
                <a:tc>
                  <a:txBody>
                    <a:bodyPr/>
                    <a:lstStyle/>
                    <a:p>
                      <a:pPr algn="ctr">
                        <a:lnSpc>
                          <a:spcPct val="130000"/>
                        </a:lnSpc>
                        <a:spcAft>
                          <a:spcPts val="0"/>
                        </a:spcAft>
                      </a:pPr>
                      <a:r>
                        <a:rPr lang="uk-UA" sz="1900" dirty="0">
                          <a:effectLst/>
                          <a:latin typeface="Vollkorn" panose="020B0604020202020204" charset="0"/>
                          <a:ea typeface="Vollkorn" panose="020B0604020202020204" charset="0"/>
                        </a:rPr>
                        <a:t>19</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Етнічні конфлікти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Ethnic</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conflicts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01027041"/>
                  </a:ext>
                </a:extLst>
              </a:tr>
              <a:tr h="158054">
                <a:tc>
                  <a:txBody>
                    <a:bodyPr/>
                    <a:lstStyle/>
                    <a:p>
                      <a:pPr algn="ctr">
                        <a:lnSpc>
                          <a:spcPct val="130000"/>
                        </a:lnSpc>
                        <a:spcAft>
                          <a:spcPts val="0"/>
                        </a:spcAft>
                      </a:pPr>
                      <a:r>
                        <a:rPr lang="uk-UA" sz="1900" dirty="0" smtClean="0">
                          <a:effectLst/>
                          <a:latin typeface="Vollkorn" panose="020B0604020202020204" charset="0"/>
                          <a:ea typeface="Vollkorn" panose="020B0604020202020204" charset="0"/>
                          <a:cs typeface="Times New Roman" panose="02020603050405020304" pitchFamily="18" charset="0"/>
                        </a:rPr>
                        <a:t>20</a:t>
                      </a:r>
                      <a:endParaRPr lang="uk-UA" sz="19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Ідеологічні причини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Ideological</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reasons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143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8" name="Таблиця 7"/>
          <p:cNvGraphicFramePr>
            <a:graphicFrameLocks noGrp="1"/>
          </p:cNvGraphicFramePr>
          <p:nvPr>
            <p:extLst>
              <p:ext uri="{D42A27DB-BD31-4B8C-83A1-F6EECF244321}">
                <p14:modId xmlns:p14="http://schemas.microsoft.com/office/powerpoint/2010/main" val="2165805394"/>
              </p:ext>
            </p:extLst>
          </p:nvPr>
        </p:nvGraphicFramePr>
        <p:xfrm>
          <a:off x="2209800" y="629493"/>
          <a:ext cx="12954000" cy="7910763"/>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xmlns="" val="214041086"/>
                    </a:ext>
                  </a:extLst>
                </a:gridCol>
                <a:gridCol w="5994400">
                  <a:extLst>
                    <a:ext uri="{9D8B030D-6E8A-4147-A177-3AD203B41FA5}">
                      <a16:colId xmlns:a16="http://schemas.microsoft.com/office/drawing/2014/main" xmlns="" val="2455149876"/>
                    </a:ext>
                  </a:extLst>
                </a:gridCol>
                <a:gridCol w="6045200">
                  <a:extLst>
                    <a:ext uri="{9D8B030D-6E8A-4147-A177-3AD203B41FA5}">
                      <a16:colId xmlns:a16="http://schemas.microsoft.com/office/drawing/2014/main" xmlns="" val="229050664"/>
                    </a:ext>
                  </a:extLst>
                </a:gridCol>
              </a:tblGrid>
              <a:tr h="205740">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 з/п</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Термін державною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Відповідник англійською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826852245"/>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Ідеологічні розбіжності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Ideological differences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4886798"/>
                  </a:ext>
                </a:extLst>
              </a:tr>
              <a:tr h="171903">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Інтервенція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Intervention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24351587"/>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Колективна безпека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Collective security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494187"/>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Колективна оборона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Collective defense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3740916"/>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Компроміс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Compromise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6093430"/>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Конкуренція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Competition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151654"/>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Конфлікт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Conflict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974049"/>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Конфліктологія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Conflictology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32384692"/>
                  </a:ext>
                </a:extLst>
              </a:tr>
              <a:tr h="171601">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29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Кульмінація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Climax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91170116"/>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Латентна фаза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Latent phase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8653177"/>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Миротворчість</a:t>
                      </a:r>
                      <a:r>
                        <a:rPr lang="uk-UA" sz="2000" kern="1200" dirty="0">
                          <a:solidFill>
                            <a:srgbClr val="4A607C"/>
                          </a:solidFill>
                          <a:effectLst/>
                          <a:latin typeface="Vollkorn" panose="020B0604020202020204" charset="0"/>
                          <a:ea typeface="Vollkorn" panose="020B0604020202020204" charset="0"/>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Peacemaking</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76904729"/>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Міждержавні конфлікти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Interstate</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conflicts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6210293"/>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НАТО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NATO</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44989466"/>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Об'єктивні причини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Objective</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reasons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3100583"/>
                  </a:ext>
                </a:extLst>
              </a:tr>
              <a:tr h="175226">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ООН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UN</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382239"/>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Політичний підхід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Political</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approach</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9397159"/>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Політичні конфлікти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Political</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conflicts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2272208"/>
                  </a:ext>
                </a:extLst>
              </a:tr>
              <a:tr h="135287">
                <a:tc>
                  <a:txBody>
                    <a:bodyPr/>
                    <a:lstStyle/>
                    <a:p>
                      <a:pPr algn="ctr">
                        <a:lnSpc>
                          <a:spcPct val="130000"/>
                        </a:lnSpc>
                        <a:spcAft>
                          <a:spcPts val="0"/>
                        </a:spcAft>
                      </a:pPr>
                      <a:r>
                        <a:rPr lang="uk-UA" sz="2000" dirty="0">
                          <a:solidFill>
                            <a:schemeClr val="bg1"/>
                          </a:solidFill>
                          <a:effectLst/>
                          <a:latin typeface="Vollkorn" panose="020B0604020202020204" charset="0"/>
                          <a:ea typeface="Vollkorn" panose="020B0604020202020204" charset="0"/>
                        </a:rPr>
                        <a:t> </a:t>
                      </a:r>
                      <a:r>
                        <a:rPr lang="uk-UA" sz="2000" dirty="0" smtClean="0">
                          <a:solidFill>
                            <a:schemeClr val="bg1"/>
                          </a:solidFill>
                          <a:effectLst/>
                          <a:latin typeface="Vollkorn" panose="020B0604020202020204" charset="0"/>
                          <a:ea typeface="Vollkorn" panose="020B0604020202020204" charset="0"/>
                        </a:rPr>
                        <a:t>38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Порушення суверенітету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Violation</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of</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sovereignty</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599865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39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dirty="0">
                          <a:solidFill>
                            <a:srgbClr val="4A607C"/>
                          </a:solidFill>
                          <a:effectLst/>
                          <a:latin typeface="Vollkorn" panose="020B0604020202020204" charset="0"/>
                          <a:ea typeface="Vollkorn" panose="020B0604020202020204" charset="0"/>
                          <a:cs typeface="+mn-cs"/>
                        </a:rPr>
                        <a:t>Пропаганда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Propaganda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40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Соціальні конфлікти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Social</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conflicts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19859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143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8" name="Таблиця 7"/>
          <p:cNvGraphicFramePr>
            <a:graphicFrameLocks noGrp="1"/>
          </p:cNvGraphicFramePr>
          <p:nvPr>
            <p:extLst>
              <p:ext uri="{D42A27DB-BD31-4B8C-83A1-F6EECF244321}">
                <p14:modId xmlns:p14="http://schemas.microsoft.com/office/powerpoint/2010/main" val="1215293788"/>
              </p:ext>
            </p:extLst>
          </p:nvPr>
        </p:nvGraphicFramePr>
        <p:xfrm>
          <a:off x="2209800" y="629493"/>
          <a:ext cx="13716000" cy="7910763"/>
        </p:xfrm>
        <a:graphic>
          <a:graphicData uri="http://schemas.openxmlformats.org/drawingml/2006/table">
            <a:tbl>
              <a:tblPr firstRow="1" firstCol="1" bandRow="1">
                <a:tableStyleId>{5C22544A-7EE6-4342-B048-85BDC9FD1C3A}</a:tableStyleId>
              </a:tblPr>
              <a:tblGrid>
                <a:gridCol w="968188">
                  <a:extLst>
                    <a:ext uri="{9D8B030D-6E8A-4147-A177-3AD203B41FA5}">
                      <a16:colId xmlns:a16="http://schemas.microsoft.com/office/drawing/2014/main" xmlns="" val="214041086"/>
                    </a:ext>
                  </a:extLst>
                </a:gridCol>
                <a:gridCol w="5966012">
                  <a:extLst>
                    <a:ext uri="{9D8B030D-6E8A-4147-A177-3AD203B41FA5}">
                      <a16:colId xmlns:a16="http://schemas.microsoft.com/office/drawing/2014/main" xmlns="" val="2455149876"/>
                    </a:ext>
                  </a:extLst>
                </a:gridCol>
                <a:gridCol w="6781800"/>
              </a:tblGrid>
              <a:tr h="205740">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 з/п</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Термін державною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Відповідник англійською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826852245"/>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41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Соціологічний підхід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Sociological approach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4886798"/>
                  </a:ext>
                </a:extLst>
              </a:tr>
              <a:tr h="171903">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42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dirty="0">
                          <a:solidFill>
                            <a:srgbClr val="4A607C"/>
                          </a:solidFill>
                          <a:effectLst/>
                          <a:latin typeface="Vollkorn" panose="020B0604020202020204" charset="0"/>
                          <a:ea typeface="Vollkorn" panose="020B0604020202020204" charset="0"/>
                          <a:cs typeface="+mn-cs"/>
                        </a:rPr>
                        <a:t>Співпраця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Cooperation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243515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43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Стримування агресії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Containment of aggression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4941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44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Суб'єктивні причини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Subjective reasons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37409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45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Суверенітет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Sovereignty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6093430"/>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46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Територіальні суперечки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95000"/>
                        </a:lnSpc>
                        <a:spcAft>
                          <a:spcPts val="0"/>
                        </a:spcAft>
                      </a:pPr>
                      <a:r>
                        <a:rPr lang="uk-UA" sz="2000" kern="1200">
                          <a:solidFill>
                            <a:srgbClr val="4A607C"/>
                          </a:solidFill>
                          <a:effectLst/>
                          <a:latin typeface="Vollkorn" panose="020B0604020202020204" charset="0"/>
                          <a:ea typeface="Vollkorn" panose="020B0604020202020204" charset="0"/>
                          <a:cs typeface="+mn-cs"/>
                        </a:rPr>
                        <a:t>Territorial disputes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151654"/>
                  </a:ext>
                </a:extLst>
              </a:tr>
              <a:tr h="135287">
                <a:tc>
                  <a:txBody>
                    <a:bodyPr/>
                    <a:lstStyle/>
                    <a:p>
                      <a:pPr algn="ctr">
                        <a:lnSpc>
                          <a:spcPct val="130000"/>
                        </a:lnSpc>
                        <a:spcAft>
                          <a:spcPts val="0"/>
                        </a:spcAft>
                      </a:pP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pPr algn="ctr">
                        <a:lnSpc>
                          <a:spcPct val="102000"/>
                        </a:lnSpc>
                        <a:spcAft>
                          <a:spcPts val="0"/>
                        </a:spcAft>
                      </a:pPr>
                      <a:r>
                        <a:rPr lang="uk-UA" sz="2000" b="1" kern="1200" dirty="0">
                          <a:solidFill>
                            <a:srgbClr val="4A607C"/>
                          </a:solidFill>
                          <a:effectLst/>
                          <a:latin typeface="Vollkorn" panose="020B0604020202020204" charset="0"/>
                          <a:ea typeface="Vollkorn" panose="020B0604020202020204" charset="0"/>
                          <a:cs typeface="+mn-cs"/>
                        </a:rPr>
                        <a:t>Модуль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uk-UA"/>
                    </a:p>
                  </a:txBody>
                  <a:tcPr/>
                </a:tc>
                <a:extLst>
                  <a:ext uri="{0D108BD9-81ED-4DB2-BD59-A6C34878D82A}">
                    <a16:rowId xmlns:a16="http://schemas.microsoft.com/office/drawing/2014/main" xmlns="" val="21797404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47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Внутрішній конфлікт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Internal conflict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32384692"/>
                  </a:ext>
                </a:extLst>
              </a:tr>
              <a:tr h="171601">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48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Гібридна війна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Hybrid war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911701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49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Гібридний конфлікт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Hybrid conflict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865317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50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Громадянська війна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Civil war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7690472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51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Дезінформація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Disinformation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6210293"/>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52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Дестабілізація держави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Destabilization of the state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4498946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53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Дипломатичний тиск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Diplomatic pressure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3100583"/>
                  </a:ext>
                </a:extLst>
              </a:tr>
              <a:tr h="175226">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54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Договір про нерозповсюдження ядерної зброї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The Treaty on the Non-Proliferation of Nuclear Weapons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38223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55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Економічна криза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Economic crisis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939715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56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Економічний тиск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Economic pressure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2272208"/>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57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Економічні втрати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Economic losses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599865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58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Етнічні конфлікти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Ethnic conflicts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59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Інформаційна агресія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Information</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aggression</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708733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143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8" name="Таблиця 7"/>
          <p:cNvGraphicFramePr>
            <a:graphicFrameLocks noGrp="1"/>
          </p:cNvGraphicFramePr>
          <p:nvPr>
            <p:extLst>
              <p:ext uri="{D42A27DB-BD31-4B8C-83A1-F6EECF244321}">
                <p14:modId xmlns:p14="http://schemas.microsoft.com/office/powerpoint/2010/main" val="3978501580"/>
              </p:ext>
            </p:extLst>
          </p:nvPr>
        </p:nvGraphicFramePr>
        <p:xfrm>
          <a:off x="2209800" y="629493"/>
          <a:ext cx="12954000" cy="7910763"/>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xmlns="" val="214041086"/>
                    </a:ext>
                  </a:extLst>
                </a:gridCol>
                <a:gridCol w="5994400">
                  <a:extLst>
                    <a:ext uri="{9D8B030D-6E8A-4147-A177-3AD203B41FA5}">
                      <a16:colId xmlns:a16="http://schemas.microsoft.com/office/drawing/2014/main" xmlns="" val="2455149876"/>
                    </a:ext>
                  </a:extLst>
                </a:gridCol>
                <a:gridCol w="6045200">
                  <a:extLst>
                    <a:ext uri="{9D8B030D-6E8A-4147-A177-3AD203B41FA5}">
                      <a16:colId xmlns:a16="http://schemas.microsoft.com/office/drawing/2014/main" xmlns="" val="229050664"/>
                    </a:ext>
                  </a:extLst>
                </a:gridCol>
              </a:tblGrid>
              <a:tr h="205740">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 з/п</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Термін державною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Відповідник англійською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826852245"/>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60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Інформаційна війна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Information warfare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4886798"/>
                  </a:ext>
                </a:extLst>
              </a:tr>
              <a:tr h="171903">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61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dirty="0">
                          <a:solidFill>
                            <a:srgbClr val="4A607C"/>
                          </a:solidFill>
                          <a:effectLst/>
                          <a:latin typeface="Vollkorn" panose="020B0604020202020204" charset="0"/>
                          <a:ea typeface="Vollkorn" panose="020B0604020202020204" charset="0"/>
                          <a:cs typeface="+mn-cs"/>
                        </a:rPr>
                        <a:t>Кібербезпека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Cybersecurity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243515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62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Кібероперації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Cyber operations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4941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63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Корупція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Corruption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37409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64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Маніпуляція суспільною свідомістю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Manipulation of public consciousness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6093430"/>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65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Медіаграмотність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Media literacy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151654"/>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66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Миротворчі ініціативи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Peacemaking initiatives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97404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67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Підрив суверенітету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Undermining sovereignty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32384692"/>
                  </a:ext>
                </a:extLst>
              </a:tr>
              <a:tr h="171601">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68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Погіршення міжнародного іміджу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Deterioration of the international image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911701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69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Політика "гарантованого знищення"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Policy of "guaranteed destruction"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865317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70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Політичне втручання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Political intervention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7690472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71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Послаблення політичної стабільності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Weakening political stability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6210293"/>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72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Радикалізація суспільства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Radicalization of society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4498946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73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Ревізіоністська стратегія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Revisionist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3100583"/>
                  </a:ext>
                </a:extLst>
              </a:tr>
              <a:tr h="175226">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74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Релігійні конфлікти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Religious conflicts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38223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75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Соціальна нерівність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Social inequality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939715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76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Соціальна поляризація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Social polarization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2272208"/>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77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Соціальні конфлікти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Social conflicts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599865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78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Створення альтернативної реальності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Creation of alternative reality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79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Тероризм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Terrorism</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73730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143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8" name="Таблиця 7"/>
          <p:cNvGraphicFramePr>
            <a:graphicFrameLocks noGrp="1"/>
          </p:cNvGraphicFramePr>
          <p:nvPr>
            <p:extLst>
              <p:ext uri="{D42A27DB-BD31-4B8C-83A1-F6EECF244321}">
                <p14:modId xmlns:p14="http://schemas.microsoft.com/office/powerpoint/2010/main" val="3401381510"/>
              </p:ext>
            </p:extLst>
          </p:nvPr>
        </p:nvGraphicFramePr>
        <p:xfrm>
          <a:off x="2209800" y="629493"/>
          <a:ext cx="12954000" cy="7910763"/>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xmlns="" val="214041086"/>
                    </a:ext>
                  </a:extLst>
                </a:gridCol>
                <a:gridCol w="5994400">
                  <a:extLst>
                    <a:ext uri="{9D8B030D-6E8A-4147-A177-3AD203B41FA5}">
                      <a16:colId xmlns:a16="http://schemas.microsoft.com/office/drawing/2014/main" xmlns="" val="2455149876"/>
                    </a:ext>
                  </a:extLst>
                </a:gridCol>
                <a:gridCol w="6045200">
                  <a:extLst>
                    <a:ext uri="{9D8B030D-6E8A-4147-A177-3AD203B41FA5}">
                      <a16:colId xmlns:a16="http://schemas.microsoft.com/office/drawing/2014/main" xmlns="" val="229050664"/>
                    </a:ext>
                  </a:extLst>
                </a:gridCol>
              </a:tblGrid>
              <a:tr h="205740">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 з/п</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smtClean="0">
                          <a:solidFill>
                            <a:schemeClr val="bg1"/>
                          </a:solidFill>
                          <a:effectLst/>
                          <a:latin typeface="Vollkorn" panose="020B0604020202020204" charset="0"/>
                          <a:ea typeface="Vollkorn" panose="020B0604020202020204" charset="0"/>
                        </a:rPr>
                        <a:t>Термін </a:t>
                      </a:r>
                      <a:r>
                        <a:rPr lang="uk-UA" sz="2000" dirty="0">
                          <a:solidFill>
                            <a:schemeClr val="bg1"/>
                          </a:solidFill>
                          <a:effectLst/>
                          <a:latin typeface="Vollkorn" panose="020B0604020202020204" charset="0"/>
                          <a:ea typeface="Vollkorn" panose="020B0604020202020204" charset="0"/>
                        </a:rPr>
                        <a:t>державною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Відповідник англійською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826852245"/>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80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Терористичні атаки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Terrorist attacks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4886798"/>
                  </a:ext>
                </a:extLst>
              </a:tr>
              <a:tr h="171903">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81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Тролінг</a:t>
                      </a:r>
                      <a:r>
                        <a:rPr lang="uk-UA" sz="2000" kern="1200" dirty="0">
                          <a:solidFill>
                            <a:srgbClr val="4A607C"/>
                          </a:solidFill>
                          <a:effectLst/>
                          <a:latin typeface="Vollkorn" panose="020B0604020202020204" charset="0"/>
                          <a:ea typeface="Vollkorn" panose="020B0604020202020204" charset="0"/>
                          <a:cs typeface="+mn-cs"/>
                        </a:rPr>
                        <a:t> та фабрики ботів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Trolling and bot factories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243515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82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Фактчекінг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Fact checking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4941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83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Фейкові новини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Fake news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37409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84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Фінансування тероризму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Terrorism financing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6093430"/>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85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Ядерне стримування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Nuclear deterrence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151654"/>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86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Ядерний клуб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Nuclear club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97404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87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Ядерний конфлікт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Nuclear conflict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32384692"/>
                  </a:ext>
                </a:extLst>
              </a:tr>
              <a:tr h="171601">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88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Ядерний паритет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Nuclear parity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911701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89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Ядерний шантаж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2000"/>
                        </a:lnSpc>
                        <a:spcAft>
                          <a:spcPts val="0"/>
                        </a:spcAft>
                      </a:pPr>
                      <a:r>
                        <a:rPr lang="uk-UA" sz="2000" kern="1200">
                          <a:solidFill>
                            <a:srgbClr val="4A607C"/>
                          </a:solidFill>
                          <a:effectLst/>
                          <a:latin typeface="Vollkorn" panose="020B0604020202020204" charset="0"/>
                          <a:ea typeface="Vollkorn" panose="020B0604020202020204" charset="0"/>
                          <a:cs typeface="+mn-cs"/>
                        </a:rPr>
                        <a:t>Nuclear blackmail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8653177"/>
                  </a:ext>
                </a:extLst>
              </a:tr>
              <a:tr h="135287">
                <a:tc>
                  <a:txBody>
                    <a:bodyPr/>
                    <a:lstStyle/>
                    <a:p>
                      <a:pPr algn="ctr">
                        <a:lnSpc>
                          <a:spcPct val="130000"/>
                        </a:lnSpc>
                        <a:spcAft>
                          <a:spcPts val="0"/>
                        </a:spcAft>
                      </a:pP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pPr algn="ctr">
                        <a:lnSpc>
                          <a:spcPct val="100000"/>
                        </a:lnSpc>
                        <a:spcAft>
                          <a:spcPts val="0"/>
                        </a:spcAft>
                      </a:pPr>
                      <a:r>
                        <a:rPr lang="uk-UA" sz="2000" b="1" kern="1200" dirty="0">
                          <a:solidFill>
                            <a:srgbClr val="4A607C"/>
                          </a:solidFill>
                          <a:effectLst/>
                          <a:latin typeface="Vollkorn" panose="020B0604020202020204" charset="0"/>
                          <a:ea typeface="Vollkorn" panose="020B0604020202020204" charset="0"/>
                          <a:cs typeface="+mn-cs"/>
                        </a:rPr>
                        <a:t>Модуль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uk-U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7690472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90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dirty="0">
                          <a:solidFill>
                            <a:srgbClr val="4A607C"/>
                          </a:solidFill>
                          <a:effectLst/>
                          <a:latin typeface="Vollkorn" panose="020B0604020202020204" charset="0"/>
                          <a:ea typeface="Vollkorn" panose="020B0604020202020204" charset="0"/>
                          <a:cs typeface="+mn-cs"/>
                        </a:rPr>
                        <a:t>Бюрократичні перешкоди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Bureaucratic</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Obstacles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6210293"/>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91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dirty="0">
                          <a:solidFill>
                            <a:srgbClr val="4A607C"/>
                          </a:solidFill>
                          <a:effectLst/>
                          <a:latin typeface="Vollkorn" panose="020B0604020202020204" charset="0"/>
                          <a:ea typeface="Vollkorn" panose="020B0604020202020204" charset="0"/>
                          <a:cs typeface="+mn-cs"/>
                        </a:rPr>
                        <a:t>Воєнний конфлікт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Military</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Conflict</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4498946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92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Воєнно-політична стратегія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Political-Military</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Strategy</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3100583"/>
                  </a:ext>
                </a:extLst>
              </a:tr>
              <a:tr h="175226">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93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Встановлення контактів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Establishing</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Contacts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38223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94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Гуманітарна допомога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Humanitarian</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Assistance</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939715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95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Демобілізація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Demobilization</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2272208"/>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96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Дипломатичне врегулювання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Diplomatic</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Settlement</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599865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97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Досягнення угоди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Agreement</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Reaching</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98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Компроміс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Compromise</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58568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457200" y="2681287"/>
            <a:ext cx="17297400" cy="3231654"/>
          </a:xfrm>
          <a:prstGeom prst="rect">
            <a:avLst/>
          </a:prstGeom>
        </p:spPr>
        <p:txBody>
          <a:bodyPr wrap="square" lIns="0" tIns="0" rIns="0" bIns="0" rtlCol="0" anchor="t">
            <a:spAutoFit/>
          </a:bodyPr>
          <a:lstStyle/>
          <a:p>
            <a:pPr algn="just"/>
            <a:r>
              <a:rPr lang="uk-UA" sz="3500" b="1" dirty="0">
                <a:solidFill>
                  <a:schemeClr val="bg1"/>
                </a:solidFill>
                <a:latin typeface="Vollkorn" panose="020B0604020202020204" charset="0"/>
                <a:ea typeface="Vollkorn" panose="020B0604020202020204" charset="0"/>
              </a:rPr>
              <a:t>Метою навчальної дисципліни </a:t>
            </a:r>
            <a:r>
              <a:rPr lang="uk-UA" sz="3500" dirty="0">
                <a:solidFill>
                  <a:schemeClr val="bg1"/>
                </a:solidFill>
                <a:latin typeface="Vollkorn" panose="020B0604020202020204" charset="0"/>
                <a:ea typeface="Vollkorn" panose="020B0604020202020204" charset="0"/>
              </a:rPr>
              <a:t>є формування системного уявлення про природу воєнно-політичних конфліктів; опанування теоретичних знань та практичних навичок з врегулювання конфліктних ситуацій та </a:t>
            </a:r>
            <a:r>
              <a:rPr lang="uk-UA" sz="3500" dirty="0" err="1">
                <a:solidFill>
                  <a:schemeClr val="bg1"/>
                </a:solidFill>
                <a:latin typeface="Vollkorn" panose="020B0604020202020204" charset="0"/>
                <a:ea typeface="Vollkorn" panose="020B0604020202020204" charset="0"/>
              </a:rPr>
              <a:t>постконфліктного</a:t>
            </a:r>
            <a:r>
              <a:rPr lang="uk-UA" sz="3500" dirty="0">
                <a:solidFill>
                  <a:schemeClr val="bg1"/>
                </a:solidFill>
                <a:latin typeface="Vollkorn" panose="020B0604020202020204" charset="0"/>
                <a:ea typeface="Vollkorn" panose="020B0604020202020204" charset="0"/>
              </a:rPr>
              <a:t> відновлення, аналізу воєнно-політичних процесів, інформаційної та гібридної війни, а також реформування оборонного сектору України з метою забезпечення її обороноздатності</a:t>
            </a:r>
            <a:r>
              <a:rPr lang="uk-UA" sz="3500" dirty="0" smtClean="0">
                <a:solidFill>
                  <a:schemeClr val="bg1"/>
                </a:solidFill>
                <a:latin typeface="Vollkorn" panose="020B0604020202020204" charset="0"/>
                <a:ea typeface="Vollkorn" panose="020B0604020202020204" charset="0"/>
              </a:rPr>
              <a:t>.</a:t>
            </a:r>
            <a:endParaRPr lang="uk-UA" sz="3500" dirty="0">
              <a:solidFill>
                <a:schemeClr val="bg1"/>
              </a:solidFill>
              <a:latin typeface="Vollkorn" panose="020B0604020202020204" charset="0"/>
              <a:ea typeface="Vollkorn" panose="020B060402020202020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143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8" name="Таблиця 7"/>
          <p:cNvGraphicFramePr>
            <a:graphicFrameLocks noGrp="1"/>
          </p:cNvGraphicFramePr>
          <p:nvPr>
            <p:extLst>
              <p:ext uri="{D42A27DB-BD31-4B8C-83A1-F6EECF244321}">
                <p14:modId xmlns:p14="http://schemas.microsoft.com/office/powerpoint/2010/main" val="3960340136"/>
              </p:ext>
            </p:extLst>
          </p:nvPr>
        </p:nvGraphicFramePr>
        <p:xfrm>
          <a:off x="2209800" y="629493"/>
          <a:ext cx="12954000" cy="7910763"/>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xmlns="" val="214041086"/>
                    </a:ext>
                  </a:extLst>
                </a:gridCol>
                <a:gridCol w="5994400">
                  <a:extLst>
                    <a:ext uri="{9D8B030D-6E8A-4147-A177-3AD203B41FA5}">
                      <a16:colId xmlns:a16="http://schemas.microsoft.com/office/drawing/2014/main" xmlns="" val="2455149876"/>
                    </a:ext>
                  </a:extLst>
                </a:gridCol>
                <a:gridCol w="6045200">
                  <a:extLst>
                    <a:ext uri="{9D8B030D-6E8A-4147-A177-3AD203B41FA5}">
                      <a16:colId xmlns:a16="http://schemas.microsoft.com/office/drawing/2014/main" xmlns="" val="229050664"/>
                    </a:ext>
                  </a:extLst>
                </a:gridCol>
              </a:tblGrid>
              <a:tr h="205740">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 з/п</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Термін державною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Відповідник англійською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826852245"/>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99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dirty="0">
                          <a:solidFill>
                            <a:srgbClr val="4A607C"/>
                          </a:solidFill>
                          <a:effectLst/>
                          <a:latin typeface="Vollkorn" panose="020B0604020202020204" charset="0"/>
                          <a:ea typeface="Vollkorn" panose="020B0604020202020204" charset="0"/>
                          <a:cs typeface="+mn-cs"/>
                        </a:rPr>
                        <a:t>Миротворчі місії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Peacekeeping Missions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4886798"/>
                  </a:ext>
                </a:extLst>
              </a:tr>
              <a:tr h="171903">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100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Миротворчі операції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Peacekeeping Operations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243515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101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Міжнародний мир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International Peace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4941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102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Міжнародні донори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International Donors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37409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103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НАТО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NATO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6093430"/>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104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Недостатнє фінансування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Insufficient Funding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151654"/>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105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ОБСЄ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OSCE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97404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106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ООН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UN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32384692"/>
                  </a:ext>
                </a:extLst>
              </a:tr>
              <a:tr h="171601">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107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Переговорний процес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Negotiation 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911701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108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Підготовка до переговорів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Preparation for Negotiations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865317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109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Політичне врегулювання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Political Settlement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7690472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110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Посередництво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Mediation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6210293"/>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111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Постконфліктне відновлення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Post-Conflict Recovery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4498946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112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Примусове врегулювання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Forced Settlement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3100583"/>
                  </a:ext>
                </a:extLst>
              </a:tr>
              <a:tr h="175226">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113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dirty="0">
                          <a:solidFill>
                            <a:srgbClr val="4A607C"/>
                          </a:solidFill>
                          <a:effectLst/>
                          <a:latin typeface="Vollkorn" panose="020B0604020202020204" charset="0"/>
                          <a:ea typeface="Vollkorn" panose="020B0604020202020204" charset="0"/>
                          <a:cs typeface="+mn-cs"/>
                        </a:rPr>
                        <a:t>Реалізація домовленостей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Implementation of Agreements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38223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114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dirty="0">
                          <a:solidFill>
                            <a:srgbClr val="4A607C"/>
                          </a:solidFill>
                          <a:effectLst/>
                          <a:latin typeface="Vollkorn" panose="020B0604020202020204" charset="0"/>
                          <a:ea typeface="Vollkorn" panose="020B0604020202020204" charset="0"/>
                          <a:cs typeface="+mn-cs"/>
                        </a:rPr>
                        <a:t>Реінтеграція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Reintegration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939715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115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Санкції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Sanctions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2272208"/>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116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Соціально-економічне відновлення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Socio-Economic Recovery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599865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117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Стратегія врегулювання конфлікту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Conflict Resolution Strategy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118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Фактори успішних переговорів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Factors</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for</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Successful</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Negotiations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02500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143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8" name="Таблиця 7"/>
          <p:cNvGraphicFramePr>
            <a:graphicFrameLocks noGrp="1"/>
          </p:cNvGraphicFramePr>
          <p:nvPr>
            <p:extLst>
              <p:ext uri="{D42A27DB-BD31-4B8C-83A1-F6EECF244321}">
                <p14:modId xmlns:p14="http://schemas.microsoft.com/office/powerpoint/2010/main" val="3926744801"/>
              </p:ext>
            </p:extLst>
          </p:nvPr>
        </p:nvGraphicFramePr>
        <p:xfrm>
          <a:off x="2209800" y="629493"/>
          <a:ext cx="12954000" cy="7933623"/>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xmlns="" val="214041086"/>
                    </a:ext>
                  </a:extLst>
                </a:gridCol>
                <a:gridCol w="5994400">
                  <a:extLst>
                    <a:ext uri="{9D8B030D-6E8A-4147-A177-3AD203B41FA5}">
                      <a16:colId xmlns:a16="http://schemas.microsoft.com/office/drawing/2014/main" xmlns="" val="2455149876"/>
                    </a:ext>
                  </a:extLst>
                </a:gridCol>
                <a:gridCol w="6045200">
                  <a:extLst>
                    <a:ext uri="{9D8B030D-6E8A-4147-A177-3AD203B41FA5}">
                      <a16:colId xmlns:a16="http://schemas.microsoft.com/office/drawing/2014/main" xmlns="" val="229050664"/>
                    </a:ext>
                  </a:extLst>
                </a:gridCol>
              </a:tblGrid>
              <a:tr h="205740">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 з/п</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Термін державною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Відповідник англійською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826852245"/>
                  </a:ext>
                </a:extLst>
              </a:tr>
              <a:tr h="135287">
                <a:tc>
                  <a:txBody>
                    <a:bodyPr/>
                    <a:lstStyle/>
                    <a:p>
                      <a:pPr algn="ctr">
                        <a:lnSpc>
                          <a:spcPct val="130000"/>
                        </a:lnSpc>
                        <a:spcAft>
                          <a:spcPts val="0"/>
                        </a:spcAft>
                      </a:pP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pPr marL="0" algn="ctr" defTabSz="914400" rtl="0" eaLnBrk="1" fontAlgn="auto" latinLnBrk="0" hangingPunct="1">
                        <a:lnSpc>
                          <a:spcPct val="100000"/>
                        </a:lnSpc>
                        <a:spcAft>
                          <a:spcPts val="0"/>
                        </a:spcAft>
                      </a:pPr>
                      <a:r>
                        <a:rPr lang="uk-UA" sz="2000" b="1" kern="1200" dirty="0">
                          <a:solidFill>
                            <a:srgbClr val="4A607C"/>
                          </a:solidFill>
                          <a:effectLst/>
                          <a:latin typeface="Vollkorn" panose="020B0604020202020204" charset="0"/>
                          <a:ea typeface="Vollkorn" panose="020B0604020202020204" charset="0"/>
                          <a:cs typeface="+mn-cs"/>
                        </a:rPr>
                        <a:t>Модуль 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uk-U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4886798"/>
                  </a:ext>
                </a:extLst>
              </a:tr>
              <a:tr h="171903">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119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Анексія Криму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Annexation of Crimea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243515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120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АТО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ATO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4941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121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Байрактар</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Javelin</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HIMARS</a:t>
                      </a:r>
                      <a:r>
                        <a:rPr lang="uk-UA" sz="2000" kern="1200" dirty="0">
                          <a:solidFill>
                            <a:srgbClr val="4A607C"/>
                          </a:solidFill>
                          <a:effectLst/>
                          <a:latin typeface="Vollkorn" panose="020B0604020202020204" charset="0"/>
                          <a:ea typeface="Vollkorn" panose="020B0604020202020204" charset="0"/>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Bayraktar, Javelin, HIMARS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37409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122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Військова технічна допомога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Military technical assistance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6093430"/>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123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dirty="0">
                          <a:solidFill>
                            <a:srgbClr val="4A607C"/>
                          </a:solidFill>
                          <a:effectLst/>
                          <a:latin typeface="Vollkorn" panose="020B0604020202020204" charset="0"/>
                          <a:ea typeface="Vollkorn" panose="020B0604020202020204" charset="0"/>
                          <a:cs typeface="+mn-cs"/>
                        </a:rPr>
                        <a:t>Внутрішньо переміщені особи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Internally displaced persons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151654"/>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124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Воєнні біженці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Military refugees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97404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125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Гібридна війна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Hybrid war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32384692"/>
                  </a:ext>
                </a:extLst>
              </a:tr>
              <a:tr h="171601">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126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Гуманітарна катастрофа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Humanitarian catastrophe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911701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127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Деформація демографічної ситуації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Deformation of the demographic situation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865317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128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Дипломатична ізоляція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Diplomatic isolation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7690472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129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ДНР/ЛНР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DPR/LPR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6210293"/>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130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Допомога Заходу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Western aid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4498946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131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Євроатлантична інтеграція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Euro-Atlantic integration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3100583"/>
                  </a:ext>
                </a:extLst>
              </a:tr>
              <a:tr h="175226">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132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Зміни на ринку праці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Changes in the labor market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38223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133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Кібервійна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Cyberwar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939715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134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Контрнаступ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Counteroffensive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2272208"/>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135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Ленд-ліз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Lend-Lease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599865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136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Масова еміграція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Mass emigration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137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algn="just" defTabSz="914400" rtl="0" eaLnBrk="1" fontAlgn="auto" latinLnBrk="0" hangingPunct="1">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Масові воєнні злочини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auto" latinLnBrk="0" hangingPunct="1">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Mass</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war</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crimes</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621592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0" y="-1143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8" name="Таблиця 7"/>
          <p:cNvGraphicFramePr>
            <a:graphicFrameLocks noGrp="1"/>
          </p:cNvGraphicFramePr>
          <p:nvPr>
            <p:extLst>
              <p:ext uri="{D42A27DB-BD31-4B8C-83A1-F6EECF244321}">
                <p14:modId xmlns:p14="http://schemas.microsoft.com/office/powerpoint/2010/main" val="3882649918"/>
              </p:ext>
            </p:extLst>
          </p:nvPr>
        </p:nvGraphicFramePr>
        <p:xfrm>
          <a:off x="2209800" y="629493"/>
          <a:ext cx="12954000" cy="6027248"/>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xmlns="" val="214041086"/>
                    </a:ext>
                  </a:extLst>
                </a:gridCol>
                <a:gridCol w="5994400">
                  <a:extLst>
                    <a:ext uri="{9D8B030D-6E8A-4147-A177-3AD203B41FA5}">
                      <a16:colId xmlns:a16="http://schemas.microsoft.com/office/drawing/2014/main" xmlns="" val="2455149876"/>
                    </a:ext>
                  </a:extLst>
                </a:gridCol>
                <a:gridCol w="6045200">
                  <a:extLst>
                    <a:ext uri="{9D8B030D-6E8A-4147-A177-3AD203B41FA5}">
                      <a16:colId xmlns:a16="http://schemas.microsoft.com/office/drawing/2014/main" xmlns="" val="229050664"/>
                    </a:ext>
                  </a:extLst>
                </a:gridCol>
              </a:tblGrid>
              <a:tr h="205740">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 з/п</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Термін державною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30000"/>
                        </a:lnSpc>
                        <a:spcAft>
                          <a:spcPts val="0"/>
                        </a:spcAft>
                      </a:pPr>
                      <a:r>
                        <a:rPr lang="uk-UA" sz="2000" dirty="0">
                          <a:solidFill>
                            <a:schemeClr val="bg1"/>
                          </a:solidFill>
                          <a:effectLst/>
                          <a:latin typeface="Vollkorn" panose="020B0604020202020204" charset="0"/>
                          <a:ea typeface="Vollkorn" panose="020B0604020202020204" charset="0"/>
                        </a:rPr>
                        <a:t>Відповідник англійською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826852245"/>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138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Міжнародна гуманітарна допомога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International humanitarian aid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4886798"/>
                  </a:ext>
                </a:extLst>
              </a:tr>
              <a:tr h="171903">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139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Мінські угоди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Minsk agreements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243515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140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Мобілізація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Mobilization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49418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141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Навчальні програми НАТО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NATO training programs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37409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142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Пакети військової допомоги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Military assistance packages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6093430"/>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143</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Переміщення населення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Population displacement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151654"/>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144</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Повномасштабне вторгнення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Full-scale invasion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97404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145</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Психологічна реабілітація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Psychological rehabilitation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32384692"/>
                  </a:ext>
                </a:extLst>
              </a:tr>
              <a:tr h="171601">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146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Реформа ЗСУ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Reform of the Armed Forces of Ukraine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9117011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147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Розширення НАТО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NATO enlargement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78653177"/>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148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Російська пропаганда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Russian propaganda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76904729"/>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149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Російсько-українська війна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Russian-Ukrainian war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6210293"/>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150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Санкції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Sanctions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44989466"/>
                  </a:ext>
                </a:extLst>
              </a:tr>
              <a:tr h="135287">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151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Територіальна оборона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Territorial Defense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3100583"/>
                  </a:ext>
                </a:extLst>
              </a:tr>
              <a:tr h="175226">
                <a:tc>
                  <a:txBody>
                    <a:bodyPr/>
                    <a:lstStyle/>
                    <a:p>
                      <a:pPr algn="ctr">
                        <a:lnSpc>
                          <a:spcPct val="13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152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fontAlgn="auto">
                        <a:lnSpc>
                          <a:spcPct val="100000"/>
                        </a:lnSpc>
                        <a:spcAft>
                          <a:spcPts val="0"/>
                        </a:spcAft>
                      </a:pPr>
                      <a:r>
                        <a:rPr lang="uk-UA" sz="2000" kern="1200">
                          <a:solidFill>
                            <a:srgbClr val="4A607C"/>
                          </a:solidFill>
                          <a:effectLst/>
                          <a:latin typeface="Vollkorn" panose="020B0604020202020204" charset="0"/>
                          <a:ea typeface="Vollkorn" panose="020B0604020202020204" charset="0"/>
                          <a:cs typeface="+mn-cs"/>
                        </a:rPr>
                        <a:t>Фінансова допомога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auto">
                        <a:lnSpc>
                          <a:spcPct val="100000"/>
                        </a:lnSpc>
                        <a:spcAft>
                          <a:spcPts val="0"/>
                        </a:spcAft>
                      </a:pPr>
                      <a:r>
                        <a:rPr lang="uk-UA" sz="2000" kern="1200" dirty="0" err="1">
                          <a:solidFill>
                            <a:srgbClr val="4A607C"/>
                          </a:solidFill>
                          <a:effectLst/>
                          <a:latin typeface="Vollkorn" panose="020B0604020202020204" charset="0"/>
                          <a:ea typeface="Vollkorn" panose="020B0604020202020204" charset="0"/>
                          <a:cs typeface="+mn-cs"/>
                        </a:rPr>
                        <a:t>Financial</a:t>
                      </a:r>
                      <a:r>
                        <a:rPr lang="uk-UA" sz="2000" kern="1200" dirty="0">
                          <a:solidFill>
                            <a:srgbClr val="4A607C"/>
                          </a:solidFill>
                          <a:effectLst/>
                          <a:latin typeface="Vollkorn" panose="020B0604020202020204" charset="0"/>
                          <a:ea typeface="Vollkorn" panose="020B0604020202020204" charset="0"/>
                          <a:cs typeface="+mn-cs"/>
                        </a:rPr>
                        <a:t> </a:t>
                      </a:r>
                      <a:r>
                        <a:rPr lang="uk-UA" sz="2000" kern="1200" dirty="0" err="1">
                          <a:solidFill>
                            <a:srgbClr val="4A607C"/>
                          </a:solidFill>
                          <a:effectLst/>
                          <a:latin typeface="Vollkorn" panose="020B0604020202020204" charset="0"/>
                          <a:ea typeface="Vollkorn" panose="020B0604020202020204" charset="0"/>
                          <a:cs typeface="+mn-cs"/>
                        </a:rPr>
                        <a:t>Assistance</a:t>
                      </a:r>
                      <a:endParaRPr lang="uk-UA" sz="2000" kern="1200" dirty="0">
                        <a:solidFill>
                          <a:srgbClr val="4A607C"/>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382239"/>
                  </a:ext>
                </a:extLst>
              </a:tr>
            </a:tbl>
          </a:graphicData>
        </a:graphic>
      </p:graphicFrame>
    </p:spTree>
    <p:extLst>
      <p:ext uri="{BB962C8B-B14F-4D97-AF65-F5344CB8AC3E}">
        <p14:creationId xmlns:p14="http://schemas.microsoft.com/office/powerpoint/2010/main" val="3760010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723900" y="342900"/>
            <a:ext cx="16840200" cy="7838043"/>
          </a:xfrm>
          <a:prstGeom prst="rect">
            <a:avLst/>
          </a:prstGeom>
        </p:spPr>
        <p:txBody>
          <a:bodyPr wrap="square" lIns="0" tIns="0" rIns="0" bIns="0" rtlCol="0" anchor="t">
            <a:spAutoFit/>
          </a:bodyPr>
          <a:lstStyle/>
          <a:p>
            <a:pPr algn="ctr">
              <a:lnSpc>
                <a:spcPts val="5040"/>
              </a:lnSpc>
            </a:pPr>
            <a:r>
              <a:rPr lang="uk-UA" sz="4200" spc="-26" dirty="0">
                <a:solidFill>
                  <a:schemeClr val="accent1">
                    <a:lumMod val="50000"/>
                  </a:schemeClr>
                </a:solidFill>
                <a:latin typeface="Vollkorn Bold"/>
              </a:rPr>
              <a:t>Завданнями вивчення навчальної дисципліни є набуття знань щодо:</a:t>
            </a:r>
            <a:endParaRPr lang="ru-RU" sz="4200" spc="-26" dirty="0">
              <a:solidFill>
                <a:schemeClr val="accent1">
                  <a:lumMod val="50000"/>
                </a:schemeClr>
              </a:solidFill>
              <a:latin typeface="Vollkorn Bold"/>
            </a:endParaRPr>
          </a:p>
          <a:p>
            <a:pPr algn="just"/>
            <a:endParaRPr lang="uk-UA" sz="3000" dirty="0" smtClean="0">
              <a:solidFill>
                <a:schemeClr val="accent1">
                  <a:lumMod val="50000"/>
                </a:schemeClr>
              </a:solidFill>
              <a:latin typeface="Vollkorn" panose="020B0604020202020204" charset="0"/>
              <a:ea typeface="Vollkorn" panose="020B0604020202020204" charset="0"/>
            </a:endParaRPr>
          </a:p>
          <a:p>
            <a:pPr lvl="0" algn="just">
              <a:lnSpc>
                <a:spcPct val="110000"/>
              </a:lnSpc>
            </a:pPr>
            <a:r>
              <a:rPr lang="ru-RU" sz="3000"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теоретичних основ конфліктології;</a:t>
            </a:r>
          </a:p>
          <a:p>
            <a:pPr lvl="0" algn="just">
              <a:lnSpc>
                <a:spcPct val="110000"/>
              </a:lnSpc>
            </a:pPr>
            <a:r>
              <a:rPr lang="ru-RU" sz="3000"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ролі </a:t>
            </a:r>
            <a:r>
              <a:rPr lang="uk-UA" sz="3000" dirty="0">
                <a:solidFill>
                  <a:schemeClr val="accent1">
                    <a:lumMod val="50000"/>
                  </a:schemeClr>
                </a:solidFill>
                <a:latin typeface="Vollkorn" panose="020B0604020202020204" charset="0"/>
                <a:ea typeface="Vollkorn" panose="020B0604020202020204" charset="0"/>
              </a:rPr>
              <a:t>міжнародних організацій та військових союзів у врегулюванні воєнно-політичних конфліктів;</a:t>
            </a:r>
          </a:p>
          <a:p>
            <a:pPr lvl="0" algn="just">
              <a:lnSpc>
                <a:spcPct val="110000"/>
              </a:lnSpc>
            </a:pPr>
            <a:r>
              <a:rPr lang="ru-RU" sz="3000"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політичного </a:t>
            </a:r>
            <a:r>
              <a:rPr lang="uk-UA" sz="3000" dirty="0">
                <a:solidFill>
                  <a:schemeClr val="accent1">
                    <a:lumMod val="50000"/>
                  </a:schemeClr>
                </a:solidFill>
                <a:latin typeface="Vollkorn" panose="020B0604020202020204" charset="0"/>
                <a:ea typeface="Vollkorn" panose="020B0604020202020204" charset="0"/>
              </a:rPr>
              <a:t>впливу на воєнні конфлікти;</a:t>
            </a:r>
          </a:p>
          <a:p>
            <a:pPr lvl="0" algn="just">
              <a:lnSpc>
                <a:spcPct val="110000"/>
              </a:lnSpc>
            </a:pPr>
            <a:r>
              <a:rPr lang="ru-RU" sz="3000"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феномену </a:t>
            </a:r>
            <a:r>
              <a:rPr lang="uk-UA" sz="3000" dirty="0">
                <a:solidFill>
                  <a:schemeClr val="accent1">
                    <a:lumMod val="50000"/>
                  </a:schemeClr>
                </a:solidFill>
                <a:latin typeface="Vollkorn" panose="020B0604020202020204" charset="0"/>
                <a:ea typeface="Vollkorn" panose="020B0604020202020204" charset="0"/>
              </a:rPr>
              <a:t>гібридної та інформаційної війни як інструменту дестабілізації держави;</a:t>
            </a:r>
          </a:p>
          <a:p>
            <a:pPr lvl="0" algn="just">
              <a:lnSpc>
                <a:spcPct val="110000"/>
              </a:lnSpc>
            </a:pPr>
            <a:r>
              <a:rPr lang="ru-RU" sz="3000"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особливостей </a:t>
            </a:r>
            <a:r>
              <a:rPr lang="uk-UA" sz="3000" dirty="0">
                <a:solidFill>
                  <a:schemeClr val="accent1">
                    <a:lumMod val="50000"/>
                  </a:schemeClr>
                </a:solidFill>
                <a:latin typeface="Vollkorn" panose="020B0604020202020204" charset="0"/>
                <a:ea typeface="Vollkorn" panose="020B0604020202020204" charset="0"/>
              </a:rPr>
              <a:t>ядерних конфліктів та їх впливу на міжнародні відносини;</a:t>
            </a:r>
          </a:p>
          <a:p>
            <a:pPr lvl="0" algn="just">
              <a:lnSpc>
                <a:spcPct val="110000"/>
              </a:lnSpc>
            </a:pPr>
            <a:r>
              <a:rPr lang="ru-RU" sz="3000"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поняття </a:t>
            </a:r>
            <a:r>
              <a:rPr lang="uk-UA" sz="3000" dirty="0">
                <a:solidFill>
                  <a:schemeClr val="accent1">
                    <a:lumMod val="50000"/>
                  </a:schemeClr>
                </a:solidFill>
                <a:latin typeface="Vollkorn" panose="020B0604020202020204" charset="0"/>
                <a:ea typeface="Vollkorn" panose="020B0604020202020204" charset="0"/>
              </a:rPr>
              <a:t>внутрішніх конфліктів та їх впливу на національну безпеку;</a:t>
            </a:r>
          </a:p>
          <a:p>
            <a:pPr lvl="0" algn="just">
              <a:lnSpc>
                <a:spcPct val="110000"/>
              </a:lnSpc>
            </a:pPr>
            <a:r>
              <a:rPr lang="ru-RU" sz="3000"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аналізу </a:t>
            </a:r>
            <a:r>
              <a:rPr lang="uk-UA" sz="3000" dirty="0">
                <a:solidFill>
                  <a:schemeClr val="accent1">
                    <a:lumMod val="50000"/>
                  </a:schemeClr>
                </a:solidFill>
                <a:latin typeface="Vollkorn" panose="020B0604020202020204" charset="0"/>
                <a:ea typeface="Vollkorn" panose="020B0604020202020204" charset="0"/>
              </a:rPr>
              <a:t>правових та організаційних аспектів врегулювання воєнних конфліктів;</a:t>
            </a:r>
          </a:p>
          <a:p>
            <a:pPr lvl="0" algn="just">
              <a:lnSpc>
                <a:spcPct val="110000"/>
              </a:lnSpc>
            </a:pPr>
            <a:r>
              <a:rPr lang="ru-RU" sz="3000"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особливостей </a:t>
            </a:r>
            <a:r>
              <a:rPr lang="uk-UA" sz="3000" dirty="0">
                <a:solidFill>
                  <a:schemeClr val="accent1">
                    <a:lumMod val="50000"/>
                  </a:schemeClr>
                </a:solidFill>
                <a:latin typeface="Vollkorn" panose="020B0604020202020204" charset="0"/>
                <a:ea typeface="Vollkorn" panose="020B0604020202020204" charset="0"/>
              </a:rPr>
              <a:t>воєнно-політичних конфліктів на території України;</a:t>
            </a:r>
          </a:p>
          <a:p>
            <a:pPr lvl="0" algn="just">
              <a:lnSpc>
                <a:spcPct val="110000"/>
              </a:lnSpc>
            </a:pPr>
            <a:r>
              <a:rPr lang="ru-RU" sz="3000"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ідентифікації </a:t>
            </a:r>
            <a:r>
              <a:rPr lang="uk-UA" sz="3000" dirty="0">
                <a:solidFill>
                  <a:schemeClr val="accent1">
                    <a:lumMod val="50000"/>
                  </a:schemeClr>
                </a:solidFill>
                <a:latin typeface="Vollkorn" panose="020B0604020202020204" charset="0"/>
                <a:ea typeface="Vollkorn" panose="020B0604020202020204" charset="0"/>
              </a:rPr>
              <a:t>наслідків гуманітарних та соціальних наслідків воєнних конфліктів;</a:t>
            </a:r>
          </a:p>
          <a:p>
            <a:pPr lvl="0" algn="just">
              <a:lnSpc>
                <a:spcPct val="110000"/>
              </a:lnSpc>
            </a:pPr>
            <a:r>
              <a:rPr lang="ru-RU" sz="3000" dirty="0">
                <a:solidFill>
                  <a:schemeClr val="accent1">
                    <a:lumMod val="50000"/>
                  </a:schemeClr>
                </a:solidFill>
                <a:latin typeface="Vollkorn" panose="020B0604020202020204" charset="0"/>
                <a:ea typeface="Vollkorn" panose="020B0604020202020204" charset="0"/>
              </a:rPr>
              <a:t>– </a:t>
            </a:r>
            <a:r>
              <a:rPr lang="uk-UA" sz="3000" dirty="0">
                <a:solidFill>
                  <a:schemeClr val="accent1">
                    <a:lumMod val="50000"/>
                  </a:schemeClr>
                </a:solidFill>
                <a:latin typeface="Vollkorn" panose="020B0604020202020204" charset="0"/>
                <a:ea typeface="Vollkorn" panose="020B0604020202020204" charset="0"/>
              </a:rPr>
              <a:t>напрямків </a:t>
            </a:r>
            <a:r>
              <a:rPr lang="uk-UA" sz="3000" dirty="0">
                <a:solidFill>
                  <a:schemeClr val="accent1">
                    <a:lumMod val="50000"/>
                  </a:schemeClr>
                </a:solidFill>
                <a:latin typeface="Vollkorn" panose="020B0604020202020204" charset="0"/>
                <a:ea typeface="Vollkorn" panose="020B0604020202020204" charset="0"/>
              </a:rPr>
              <a:t>реформування та зміцнення обороноздатності України в умовах воєнних конфліктів та міжнародної підтримки.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09600" y="763667"/>
            <a:ext cx="17297399" cy="7694414"/>
          </a:xfrm>
          <a:prstGeom prst="rect">
            <a:avLst/>
          </a:prstGeom>
        </p:spPr>
        <p:txBody>
          <a:bodyPr wrap="square" lIns="0" tIns="0" rIns="0" bIns="0" rtlCol="0" anchor="t">
            <a:spAutoFit/>
          </a:bodyPr>
          <a:lstStyle/>
          <a:p>
            <a:pPr algn="just"/>
            <a:r>
              <a:rPr lang="uk-UA" sz="4000" b="1" dirty="0">
                <a:solidFill>
                  <a:schemeClr val="accent1">
                    <a:lumMod val="50000"/>
                  </a:schemeClr>
                </a:solidFill>
                <a:latin typeface="Vollkorn" panose="020B0604020202020204" charset="0"/>
                <a:ea typeface="Vollkorn" panose="020B0604020202020204" charset="0"/>
              </a:rPr>
              <a:t>Під час вивчення навчальної дисципліни здобувачі вищої освіти зможуть отримати наступні </a:t>
            </a:r>
            <a:r>
              <a:rPr lang="en-US" sz="4000" b="1" dirty="0">
                <a:solidFill>
                  <a:schemeClr val="accent1">
                    <a:lumMod val="50000"/>
                  </a:schemeClr>
                </a:solidFill>
                <a:latin typeface="Vollkorn" panose="020B0604020202020204" charset="0"/>
                <a:ea typeface="Vollkorn" panose="020B0604020202020204" charset="0"/>
              </a:rPr>
              <a:t>Soft skills: </a:t>
            </a:r>
            <a:endParaRPr lang="uk-UA" sz="4000" b="1" dirty="0" smtClean="0">
              <a:solidFill>
                <a:schemeClr val="accent1">
                  <a:lumMod val="50000"/>
                </a:schemeClr>
              </a:solidFill>
              <a:latin typeface="Vollkorn" panose="020B0604020202020204" charset="0"/>
              <a:ea typeface="Vollkorn" panose="020B0604020202020204" charset="0"/>
            </a:endParaRPr>
          </a:p>
          <a:p>
            <a:pPr algn="just"/>
            <a:endParaRPr lang="en-US" sz="3000" dirty="0">
              <a:solidFill>
                <a:schemeClr val="accent1">
                  <a:lumMod val="50000"/>
                </a:schemeClr>
              </a:solidFill>
              <a:latin typeface="Vollkorn" panose="020B0604020202020204" charset="0"/>
              <a:ea typeface="Vollkorn" panose="020B0604020202020204" charset="0"/>
            </a:endParaRPr>
          </a:p>
          <a:p>
            <a:pPr algn="just">
              <a:spcBef>
                <a:spcPts val="1200"/>
              </a:spcBef>
            </a:pPr>
            <a:r>
              <a:rPr lang="ru-RU" sz="3000" dirty="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комунікативні навички</a:t>
            </a:r>
            <a:r>
              <a:rPr lang="uk-UA" sz="3000" dirty="0" smtClean="0">
                <a:solidFill>
                  <a:schemeClr val="accent1">
                    <a:lumMod val="50000"/>
                  </a:schemeClr>
                </a:solidFill>
                <a:latin typeface="Vollkorn" panose="020B0604020202020204" charset="0"/>
                <a:ea typeface="Vollkorn" panose="020B0604020202020204" charset="0"/>
              </a:rPr>
              <a:t>: письмове, вербальне й невербальне спілкування; уміння </a:t>
            </a:r>
            <a:r>
              <a:rPr lang="uk-UA" sz="3000" dirty="0" err="1" smtClean="0">
                <a:solidFill>
                  <a:schemeClr val="accent1">
                    <a:lumMod val="50000"/>
                  </a:schemeClr>
                </a:solidFill>
                <a:latin typeface="Vollkorn" panose="020B0604020202020204" charset="0"/>
                <a:ea typeface="Vollkorn" panose="020B0604020202020204" charset="0"/>
              </a:rPr>
              <a:t>грамотно</a:t>
            </a:r>
            <a:r>
              <a:rPr lang="uk-UA" sz="3000" dirty="0" smtClean="0">
                <a:solidFill>
                  <a:schemeClr val="accent1">
                    <a:lumMod val="50000"/>
                  </a:schemeClr>
                </a:solidFill>
                <a:latin typeface="Vollkorn" panose="020B0604020202020204" charset="0"/>
                <a:ea typeface="Vollkorn" panose="020B0604020202020204" charset="0"/>
              </a:rPr>
              <a:t> спілкуватися по e-</a:t>
            </a:r>
            <a:r>
              <a:rPr lang="uk-UA" sz="3000" dirty="0" err="1" smtClean="0">
                <a:solidFill>
                  <a:schemeClr val="accent1">
                    <a:lumMod val="50000"/>
                  </a:schemeClr>
                </a:solidFill>
                <a:latin typeface="Vollkorn" panose="020B0604020202020204" charset="0"/>
                <a:ea typeface="Vollkorn" panose="020B0604020202020204" charset="0"/>
              </a:rPr>
              <a:t>mail</a:t>
            </a:r>
            <a:r>
              <a:rPr lang="uk-UA" sz="3000" dirty="0" smtClean="0">
                <a:solidFill>
                  <a:schemeClr val="accent1">
                    <a:lumMod val="50000"/>
                  </a:schemeClr>
                </a:solidFill>
                <a:latin typeface="Vollkorn" panose="020B0604020202020204" charset="0"/>
                <a:ea typeface="Vollkorn" panose="020B0604020202020204" charset="0"/>
              </a:rPr>
              <a:t>; вести дискусію і відстоювати свою позицію; навички працювати в команді; </a:t>
            </a:r>
          </a:p>
          <a:p>
            <a:pPr algn="just">
              <a:spcBef>
                <a:spcPts val="1200"/>
              </a:spcBef>
            </a:pPr>
            <a:r>
              <a:rPr lang="uk-UA" sz="3000" i="1" dirty="0" smtClean="0">
                <a:solidFill>
                  <a:schemeClr val="accent1">
                    <a:lumMod val="50000"/>
                  </a:schemeClr>
                </a:solidFill>
                <a:latin typeface="Vollkorn" panose="020B0604020202020204" charset="0"/>
                <a:ea typeface="Vollkorn" panose="020B0604020202020204" charset="0"/>
              </a:rPr>
              <a:t>– уміння виступати привселюдно</a:t>
            </a:r>
            <a:r>
              <a:rPr lang="uk-UA" sz="3000" dirty="0" smtClean="0">
                <a:solidFill>
                  <a:schemeClr val="accent1">
                    <a:lumMod val="50000"/>
                  </a:schemeClr>
                </a:solidFill>
                <a:latin typeface="Vollkorn" panose="020B0604020202020204" charset="0"/>
                <a:ea typeface="Vollkorn" panose="020B0604020202020204" charset="0"/>
              </a:rPr>
              <a:t>: навички, необхідні для виступів на публіці; навички проведення презентації; </a:t>
            </a:r>
          </a:p>
          <a:p>
            <a:pPr algn="just">
              <a:spcBef>
                <a:spcPts val="1200"/>
              </a:spcBef>
            </a:pPr>
            <a:r>
              <a:rPr lang="uk-UA" sz="3000" dirty="0" smtClean="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керування часом: </a:t>
            </a:r>
            <a:r>
              <a:rPr lang="uk-UA" sz="3000" dirty="0" smtClean="0">
                <a:solidFill>
                  <a:schemeClr val="accent1">
                    <a:lumMod val="50000"/>
                  </a:schemeClr>
                </a:solidFill>
                <a:latin typeface="Vollkorn" panose="020B0604020202020204" charset="0"/>
                <a:ea typeface="Vollkorn" panose="020B0604020202020204" charset="0"/>
              </a:rPr>
              <a:t>уміння справлятися із завданнями вчасно; </a:t>
            </a:r>
          </a:p>
          <a:p>
            <a:pPr algn="just">
              <a:spcBef>
                <a:spcPts val="1200"/>
              </a:spcBef>
            </a:pPr>
            <a:r>
              <a:rPr lang="uk-UA" sz="3000" dirty="0" smtClean="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гнучкість і адаптивність: </a:t>
            </a:r>
            <a:r>
              <a:rPr lang="uk-UA" sz="3000" dirty="0" smtClean="0">
                <a:solidFill>
                  <a:schemeClr val="accent1">
                    <a:lumMod val="50000"/>
                  </a:schemeClr>
                </a:solidFill>
                <a:latin typeface="Vollkorn" panose="020B0604020202020204" charset="0"/>
                <a:ea typeface="Vollkorn" panose="020B0604020202020204" charset="0"/>
              </a:rPr>
              <a:t>гнучкість, адаптивність і здатність змінюватися; уміння аналізувати ситуацію, орієнтування на вирішення проблеми; </a:t>
            </a:r>
          </a:p>
          <a:p>
            <a:pPr algn="just">
              <a:spcBef>
                <a:spcPts val="1200"/>
              </a:spcBef>
            </a:pPr>
            <a:r>
              <a:rPr lang="uk-UA" sz="3000" dirty="0" smtClean="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лідерські якості</a:t>
            </a:r>
            <a:r>
              <a:rPr lang="uk-UA" sz="3000" dirty="0" smtClean="0">
                <a:solidFill>
                  <a:schemeClr val="accent1">
                    <a:lumMod val="50000"/>
                  </a:schemeClr>
                </a:solidFill>
                <a:latin typeface="Vollkorn" panose="020B0604020202020204" charset="0"/>
                <a:ea typeface="Vollkorn" panose="020B0604020202020204" charset="0"/>
              </a:rPr>
              <a:t>: уміння спокійно працювати в напруженому середовищі; уміння ухвалювати рішення; уміння ставити мету, планувати діяльність; </a:t>
            </a:r>
          </a:p>
          <a:p>
            <a:pPr algn="just">
              <a:spcBef>
                <a:spcPts val="1200"/>
              </a:spcBef>
            </a:pPr>
            <a:r>
              <a:rPr lang="uk-UA" sz="3000" i="1" dirty="0" smtClean="0">
                <a:solidFill>
                  <a:schemeClr val="accent1">
                    <a:lumMod val="50000"/>
                  </a:schemeClr>
                </a:solidFill>
                <a:latin typeface="Vollkorn" panose="020B0604020202020204" charset="0"/>
                <a:ea typeface="Vollkorn" panose="020B0604020202020204" charset="0"/>
              </a:rPr>
              <a:t>– особисті якості: </a:t>
            </a:r>
            <a:r>
              <a:rPr lang="uk-UA" sz="3000" dirty="0" smtClean="0">
                <a:solidFill>
                  <a:schemeClr val="accent1">
                    <a:lumMod val="50000"/>
                  </a:schemeClr>
                </a:solidFill>
                <a:latin typeface="Vollkorn" panose="020B0604020202020204" charset="0"/>
                <a:ea typeface="Vollkorn" panose="020B0604020202020204" charset="0"/>
              </a:rPr>
              <a:t>креативне й критичне мислення; етичність, чесність, терпіння, повага до оточуючих. </a:t>
            </a:r>
            <a:endParaRPr lang="uk-UA" sz="3000" dirty="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88214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960888" y="121105"/>
            <a:ext cx="11863135" cy="570059"/>
          </a:xfrm>
          <a:prstGeom prst="rect">
            <a:avLst/>
          </a:prstGeom>
        </p:spPr>
        <p:txBody>
          <a:bodyPr lIns="0" tIns="0" rIns="0" bIns="0" rtlCol="0" anchor="t">
            <a:spAutoFit/>
          </a:bodyPr>
          <a:lstStyle/>
          <a:p>
            <a:pPr algn="ctr">
              <a:lnSpc>
                <a:spcPts val="4320"/>
              </a:lnSpc>
            </a:pPr>
            <a:r>
              <a:rPr lang="en-US" sz="3600" spc="-47">
                <a:solidFill>
                  <a:srgbClr val="17375E"/>
                </a:solidFill>
                <a:latin typeface="Vollkorn Bold"/>
              </a:rPr>
              <a:t>Структура навчальної дисципліни</a:t>
            </a:r>
          </a:p>
        </p:txBody>
      </p:sp>
      <p:graphicFrame>
        <p:nvGraphicFramePr>
          <p:cNvPr id="5" name="Таблиця 4"/>
          <p:cNvGraphicFramePr>
            <a:graphicFrameLocks noGrp="1"/>
          </p:cNvGraphicFramePr>
          <p:nvPr>
            <p:extLst>
              <p:ext uri="{D42A27DB-BD31-4B8C-83A1-F6EECF244321}">
                <p14:modId xmlns:p14="http://schemas.microsoft.com/office/powerpoint/2010/main" val="4170925121"/>
              </p:ext>
            </p:extLst>
          </p:nvPr>
        </p:nvGraphicFramePr>
        <p:xfrm>
          <a:off x="762000" y="776816"/>
          <a:ext cx="17297400" cy="6949204"/>
        </p:xfrm>
        <a:graphic>
          <a:graphicData uri="http://schemas.openxmlformats.org/drawingml/2006/table">
            <a:tbl>
              <a:tblPr>
                <a:tableStyleId>{5C22544A-7EE6-4342-B048-85BDC9FD1C3A}</a:tableStyleId>
              </a:tblPr>
              <a:tblGrid>
                <a:gridCol w="1591361">
                  <a:extLst>
                    <a:ext uri="{9D8B030D-6E8A-4147-A177-3AD203B41FA5}">
                      <a16:colId xmlns:a16="http://schemas.microsoft.com/office/drawing/2014/main" xmlns="" val="359994996"/>
                    </a:ext>
                  </a:extLst>
                </a:gridCol>
                <a:gridCol w="12581839">
                  <a:extLst>
                    <a:ext uri="{9D8B030D-6E8A-4147-A177-3AD203B41FA5}">
                      <a16:colId xmlns:a16="http://schemas.microsoft.com/office/drawing/2014/main" xmlns="" val="663681823"/>
                    </a:ext>
                  </a:extLst>
                </a:gridCol>
                <a:gridCol w="1143000">
                  <a:extLst>
                    <a:ext uri="{9D8B030D-6E8A-4147-A177-3AD203B41FA5}">
                      <a16:colId xmlns:a16="http://schemas.microsoft.com/office/drawing/2014/main" xmlns="" val="122060337"/>
                    </a:ext>
                  </a:extLst>
                </a:gridCol>
                <a:gridCol w="1981200">
                  <a:extLst>
                    <a:ext uri="{9D8B030D-6E8A-4147-A177-3AD203B41FA5}">
                      <a16:colId xmlns:a16="http://schemas.microsoft.com/office/drawing/2014/main" xmlns="" val="23420434"/>
                    </a:ext>
                  </a:extLst>
                </a:gridCol>
              </a:tblGrid>
              <a:tr h="203121">
                <a:tc rowSpan="2">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a:t>
                      </a:r>
                    </a:p>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з/п</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Назва теми</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ct val="100000"/>
                        </a:lnSpc>
                        <a:spcAft>
                          <a:spcPts val="0"/>
                        </a:spcAft>
                      </a:pPr>
                      <a:r>
                        <a:rPr lang="uk-UA" sz="2600" kern="1200" dirty="0">
                          <a:solidFill>
                            <a:schemeClr val="bg1"/>
                          </a:solidFill>
                          <a:effectLst/>
                          <a:latin typeface="Vollkorn" panose="020B0604020202020204" charset="0"/>
                          <a:ea typeface="Vollkorn" panose="020B0604020202020204" charset="0"/>
                          <a:cs typeface="+mn-cs"/>
                        </a:rPr>
                        <a:t>К-ть годин</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a16="http://schemas.microsoft.com/office/drawing/2014/main" xmlns="" val="2837603597"/>
                  </a:ext>
                </a:extLst>
              </a:tr>
              <a:tr h="770044">
                <a:tc vMerge="1">
                  <a:txBody>
                    <a:bodyPr/>
                    <a:lstStyle/>
                    <a:p>
                      <a:endParaRPr lang="uk-UA"/>
                    </a:p>
                  </a:txBody>
                  <a:tcPr/>
                </a:tc>
                <a:tc vMerge="1">
                  <a:txBody>
                    <a:bodyPr/>
                    <a:lstStyle/>
                    <a:p>
                      <a:endParaRPr lang="uk-UA"/>
                    </a:p>
                  </a:txBody>
                  <a:tcPr/>
                </a:tc>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Усього</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Лекційних годин</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814512925"/>
                  </a:ext>
                </a:extLst>
              </a:tr>
              <a:tr h="609364">
                <a:tc gridSpan="4">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МОДУЛЬ 1. ТЕОРЕТИЧНІ ОСНОВИ ВОЄННО-ПОЛІТИЧНИХ КОНФЛІКТІВ</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3720605579"/>
                  </a:ext>
                </a:extLst>
              </a:tr>
              <a:tr h="203121">
                <a:tc>
                  <a:txBody>
                    <a:bodyPr/>
                    <a:lstStyle/>
                    <a:p>
                      <a:pPr algn="ctr">
                        <a:lnSpc>
                          <a:spcPct val="10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1</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tabLst>
                          <a:tab pos="2228850" algn="l"/>
                        </a:tabLst>
                      </a:pPr>
                      <a:r>
                        <a:rPr lang="uk-UA" sz="2600" b="1" kern="1200" dirty="0">
                          <a:solidFill>
                            <a:schemeClr val="bg1"/>
                          </a:solidFill>
                          <a:effectLst/>
                          <a:latin typeface="Vollkorn" panose="020B0604020202020204" charset="0"/>
                          <a:ea typeface="Vollkorn" panose="020B0604020202020204" charset="0"/>
                          <a:cs typeface="+mn-cs"/>
                        </a:rPr>
                        <a:t>Тема 1. </a:t>
                      </a:r>
                      <a:r>
                        <a:rPr lang="uk-UA" sz="2600" kern="1200" dirty="0">
                          <a:solidFill>
                            <a:schemeClr val="bg1"/>
                          </a:solidFill>
                          <a:effectLst/>
                          <a:latin typeface="Vollkorn" panose="020B0604020202020204" charset="0"/>
                          <a:ea typeface="Vollkorn" panose="020B0604020202020204" charset="0"/>
                          <a:cs typeface="+mn-cs"/>
                        </a:rPr>
                        <a:t>Теорія конфліктології</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6</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71672385"/>
                  </a:ext>
                </a:extLst>
              </a:tr>
              <a:tr h="203121">
                <a:tc>
                  <a:txBody>
                    <a:bodyPr/>
                    <a:lstStyle/>
                    <a:p>
                      <a:pPr algn="ctr">
                        <a:lnSpc>
                          <a:spcPct val="10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2</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2. </a:t>
                      </a:r>
                      <a:r>
                        <a:rPr lang="uk-UA" sz="2600" kern="1200" dirty="0">
                          <a:solidFill>
                            <a:schemeClr val="bg1"/>
                          </a:solidFill>
                          <a:effectLst/>
                          <a:latin typeface="Vollkorn" panose="020B0604020202020204" charset="0"/>
                          <a:ea typeface="Vollkorn" panose="020B0604020202020204" charset="0"/>
                          <a:cs typeface="+mn-cs"/>
                        </a:rPr>
                        <a:t>Причини, типи та динаміка воєнних конфліктів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6</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44256194"/>
                  </a:ext>
                </a:extLst>
              </a:tr>
              <a:tr h="203121">
                <a:tc>
                  <a:txBody>
                    <a:bodyPr/>
                    <a:lstStyle/>
                    <a:p>
                      <a:pPr algn="ctr">
                        <a:lnSpc>
                          <a:spcPct val="10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3</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3. </a:t>
                      </a:r>
                      <a:r>
                        <a:rPr lang="uk-UA" sz="2600" kern="1200" dirty="0">
                          <a:solidFill>
                            <a:schemeClr val="bg1"/>
                          </a:solidFill>
                          <a:effectLst/>
                          <a:latin typeface="Vollkorn" panose="020B0604020202020204" charset="0"/>
                          <a:ea typeface="Vollkorn" panose="020B0604020202020204" charset="0"/>
                          <a:cs typeface="+mn-cs"/>
                        </a:rPr>
                        <a:t>Поняття, фактори та роль військової сили у міжнародних відносинах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8</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4</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2719037"/>
                  </a:ext>
                </a:extLst>
              </a:tr>
              <a:tr h="203121">
                <a:tc>
                  <a:txBody>
                    <a:bodyPr/>
                    <a:lstStyle/>
                    <a:p>
                      <a:pPr algn="ctr">
                        <a:lnSpc>
                          <a:spcPct val="10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4</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4.</a:t>
                      </a:r>
                      <a:r>
                        <a:rPr lang="uk-UA" sz="2600" kern="1200" dirty="0">
                          <a:solidFill>
                            <a:schemeClr val="bg1"/>
                          </a:solidFill>
                          <a:effectLst/>
                          <a:latin typeface="Vollkorn" panose="020B0604020202020204" charset="0"/>
                          <a:ea typeface="Vollkorn" panose="020B0604020202020204" charset="0"/>
                          <a:cs typeface="+mn-cs"/>
                        </a:rPr>
                        <a:t> Політична складова воєнних конфліктів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8</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4</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gridSpan="2">
                  <a:txBody>
                    <a:bodyPr/>
                    <a:lstStyle/>
                    <a:p>
                      <a:pPr algn="just">
                        <a:lnSpc>
                          <a:spcPct val="92000"/>
                        </a:lnSpc>
                        <a:spcAft>
                          <a:spcPts val="0"/>
                        </a:spcAft>
                      </a:pPr>
                      <a:r>
                        <a:rPr lang="uk-UA" sz="2600" kern="1200" dirty="0">
                          <a:solidFill>
                            <a:schemeClr val="bg1"/>
                          </a:solidFill>
                          <a:effectLst/>
                          <a:latin typeface="Vollkorn" panose="020B0604020202020204" charset="0"/>
                          <a:ea typeface="Vollkorn" panose="020B0604020202020204" charset="0"/>
                          <a:cs typeface="+mn-cs"/>
                        </a:rPr>
                        <a:t>Модульний контроль</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just">
                        <a:lnSpc>
                          <a:spcPct val="92000"/>
                        </a:lnSpc>
                        <a:spcAft>
                          <a:spcPts val="0"/>
                        </a:spcAft>
                      </a:pPr>
                      <a:endParaRPr lang="uk-UA" sz="2600" kern="1200" dirty="0">
                        <a:solidFill>
                          <a:schemeClr val="bg1"/>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gridSpan="2">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Разом за </a:t>
                      </a:r>
                      <a:r>
                        <a:rPr lang="uk-UA" sz="2600" kern="1200" dirty="0" smtClean="0">
                          <a:solidFill>
                            <a:schemeClr val="bg1"/>
                          </a:solidFill>
                          <a:effectLst/>
                          <a:latin typeface="Vollkorn" panose="020B0604020202020204" charset="0"/>
                          <a:ea typeface="Vollkorn" panose="020B0604020202020204" charset="0"/>
                          <a:cs typeface="+mn-cs"/>
                        </a:rPr>
                        <a:t>модулем </a:t>
                      </a:r>
                      <a:r>
                        <a:rPr lang="uk-UA" sz="2600" kern="1200" dirty="0">
                          <a:solidFill>
                            <a:schemeClr val="bg1"/>
                          </a:solidFill>
                          <a:effectLst/>
                          <a:latin typeface="Vollkorn" panose="020B0604020202020204" charset="0"/>
                          <a:ea typeface="Vollkorn" panose="020B0604020202020204" charset="0"/>
                          <a:cs typeface="+mn-cs"/>
                        </a:rPr>
                        <a:t>1</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10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30</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12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01918402"/>
                  </a:ext>
                </a:extLst>
              </a:tr>
              <a:tr h="203121">
                <a:tc gridSpan="4">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МОДУЛЬ 2. СУЧАСНІ ВИКЛИКИ ТА ЗАГРОЗИ ДЛЯ ВОЄННО-ПОЛІТИЧНИХ КОНФЛІКТІВ</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994660461"/>
                  </a:ext>
                </a:extLst>
              </a:tr>
              <a:tr h="203121">
                <a:tc>
                  <a:txBody>
                    <a:bodyPr/>
                    <a:lstStyle/>
                    <a:p>
                      <a:pPr algn="ctr">
                        <a:lnSpc>
                          <a:spcPct val="10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5</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5.</a:t>
                      </a:r>
                      <a:r>
                        <a:rPr lang="uk-UA" sz="2600" kern="1200" dirty="0">
                          <a:solidFill>
                            <a:schemeClr val="bg1"/>
                          </a:solidFill>
                          <a:effectLst/>
                          <a:latin typeface="Vollkorn" panose="020B0604020202020204" charset="0"/>
                          <a:ea typeface="Vollkorn" panose="020B0604020202020204" charset="0"/>
                          <a:cs typeface="+mn-cs"/>
                        </a:rPr>
                        <a:t> Сутність, характеристика та наслідки гібридних війн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8</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4</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77744089"/>
                  </a:ext>
                </a:extLst>
              </a:tr>
              <a:tr h="260412">
                <a:tc>
                  <a:txBody>
                    <a:bodyPr/>
                    <a:lstStyle/>
                    <a:p>
                      <a:pPr algn="ctr">
                        <a:lnSpc>
                          <a:spcPct val="10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6</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6.</a:t>
                      </a:r>
                      <a:r>
                        <a:rPr lang="uk-UA" sz="2600" kern="1200" dirty="0">
                          <a:solidFill>
                            <a:schemeClr val="bg1"/>
                          </a:solidFill>
                          <a:effectLst/>
                          <a:latin typeface="Vollkorn" panose="020B0604020202020204" charset="0"/>
                          <a:ea typeface="Vollkorn" panose="020B0604020202020204" charset="0"/>
                          <a:cs typeface="+mn-cs"/>
                        </a:rPr>
                        <a:t> Інформаційна війна як інструмент дестабілізації держави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6</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55344256"/>
                  </a:ext>
                </a:extLst>
              </a:tr>
              <a:tr h="203121">
                <a:tc>
                  <a:txBody>
                    <a:bodyPr/>
                    <a:lstStyle/>
                    <a:p>
                      <a:pPr algn="ctr">
                        <a:lnSpc>
                          <a:spcPct val="10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7</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7.</a:t>
                      </a:r>
                      <a:r>
                        <a:rPr lang="uk-UA" sz="2600" kern="1200" dirty="0">
                          <a:solidFill>
                            <a:schemeClr val="bg1"/>
                          </a:solidFill>
                          <a:effectLst/>
                          <a:latin typeface="Vollkorn" panose="020B0604020202020204" charset="0"/>
                          <a:ea typeface="Vollkorn" panose="020B0604020202020204" charset="0"/>
                          <a:cs typeface="+mn-cs"/>
                        </a:rPr>
                        <a:t> Ядерні конфлікти у сучасній системі міжнародних відносин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7</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4</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7860900"/>
                  </a:ext>
                </a:extLst>
              </a:tr>
              <a:tr h="203121">
                <a:tc>
                  <a:txBody>
                    <a:bodyPr/>
                    <a:lstStyle/>
                    <a:p>
                      <a:pPr algn="ctr">
                        <a:lnSpc>
                          <a:spcPct val="10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8</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2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8. </a:t>
                      </a:r>
                      <a:r>
                        <a:rPr lang="uk-UA" sz="2600" kern="1200" dirty="0">
                          <a:solidFill>
                            <a:schemeClr val="bg1"/>
                          </a:solidFill>
                          <a:effectLst/>
                          <a:latin typeface="Vollkorn" panose="020B0604020202020204" charset="0"/>
                          <a:ea typeface="Vollkorn" panose="020B0604020202020204" charset="0"/>
                          <a:cs typeface="+mn-cs"/>
                        </a:rPr>
                        <a:t>Причини, форми та особливості внутрішніх конфліктів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7</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03873839"/>
                  </a:ext>
                </a:extLst>
              </a:tr>
              <a:tr h="203121">
                <a:tc gridSpan="2">
                  <a:txBody>
                    <a:bodyPr/>
                    <a:lstStyle/>
                    <a:p>
                      <a:pPr algn="just">
                        <a:lnSpc>
                          <a:spcPct val="92000"/>
                        </a:lnSpc>
                        <a:spcAft>
                          <a:spcPts val="0"/>
                        </a:spcAft>
                      </a:pPr>
                      <a:r>
                        <a:rPr lang="uk-UA" sz="2600" kern="1200" dirty="0">
                          <a:solidFill>
                            <a:schemeClr val="bg1"/>
                          </a:solidFill>
                          <a:effectLst/>
                          <a:latin typeface="Vollkorn" panose="020B0604020202020204" charset="0"/>
                          <a:ea typeface="Vollkorn" panose="020B0604020202020204" charset="0"/>
                          <a:cs typeface="+mn-cs"/>
                        </a:rPr>
                        <a:t>Модульний контроль</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just">
                        <a:lnSpc>
                          <a:spcPct val="92000"/>
                        </a:lnSpc>
                        <a:spcAft>
                          <a:spcPts val="0"/>
                        </a:spcAft>
                      </a:pPr>
                      <a:endParaRPr lang="uk-UA" sz="2600" kern="1200" dirty="0">
                        <a:solidFill>
                          <a:schemeClr val="bg1"/>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50900828"/>
                  </a:ext>
                </a:extLst>
              </a:tr>
              <a:tr h="203121">
                <a:tc gridSpan="2">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Разом за </a:t>
                      </a:r>
                      <a:r>
                        <a:rPr lang="uk-UA" sz="2600" kern="1200" dirty="0" smtClean="0">
                          <a:solidFill>
                            <a:schemeClr val="bg1"/>
                          </a:solidFill>
                          <a:effectLst/>
                          <a:latin typeface="Vollkorn" panose="020B0604020202020204" charset="0"/>
                          <a:ea typeface="Vollkorn" panose="020B0604020202020204" charset="0"/>
                          <a:cs typeface="+mn-cs"/>
                        </a:rPr>
                        <a:t>модулем </a:t>
                      </a:r>
                      <a:r>
                        <a:rPr lang="uk-UA" sz="2600" kern="1200" dirty="0">
                          <a:solidFill>
                            <a:schemeClr val="bg1"/>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30</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12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70197621"/>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960888" y="121105"/>
            <a:ext cx="11863135" cy="570059"/>
          </a:xfrm>
          <a:prstGeom prst="rect">
            <a:avLst/>
          </a:prstGeom>
        </p:spPr>
        <p:txBody>
          <a:bodyPr lIns="0" tIns="0" rIns="0" bIns="0" rtlCol="0" anchor="t">
            <a:spAutoFit/>
          </a:bodyPr>
          <a:lstStyle/>
          <a:p>
            <a:pPr algn="ctr">
              <a:lnSpc>
                <a:spcPts val="4320"/>
              </a:lnSpc>
            </a:pPr>
            <a:r>
              <a:rPr lang="en-US" sz="3600" spc="-47">
                <a:solidFill>
                  <a:srgbClr val="17375E"/>
                </a:solidFill>
                <a:latin typeface="Vollkorn Bold"/>
              </a:rPr>
              <a:t>Структура навчальної дисципліни</a:t>
            </a:r>
          </a:p>
        </p:txBody>
      </p:sp>
      <p:graphicFrame>
        <p:nvGraphicFramePr>
          <p:cNvPr id="5" name="Таблиця 4"/>
          <p:cNvGraphicFramePr>
            <a:graphicFrameLocks noGrp="1"/>
          </p:cNvGraphicFramePr>
          <p:nvPr>
            <p:extLst>
              <p:ext uri="{D42A27DB-BD31-4B8C-83A1-F6EECF244321}">
                <p14:modId xmlns:p14="http://schemas.microsoft.com/office/powerpoint/2010/main" val="3018388102"/>
              </p:ext>
            </p:extLst>
          </p:nvPr>
        </p:nvGraphicFramePr>
        <p:xfrm>
          <a:off x="685800" y="691164"/>
          <a:ext cx="17297400" cy="7947086"/>
        </p:xfrm>
        <a:graphic>
          <a:graphicData uri="http://schemas.openxmlformats.org/drawingml/2006/table">
            <a:tbl>
              <a:tblPr>
                <a:tableStyleId>{5C22544A-7EE6-4342-B048-85BDC9FD1C3A}</a:tableStyleId>
              </a:tblPr>
              <a:tblGrid>
                <a:gridCol w="1591361">
                  <a:extLst>
                    <a:ext uri="{9D8B030D-6E8A-4147-A177-3AD203B41FA5}">
                      <a16:colId xmlns:a16="http://schemas.microsoft.com/office/drawing/2014/main" xmlns="" val="359994996"/>
                    </a:ext>
                  </a:extLst>
                </a:gridCol>
                <a:gridCol w="12581839">
                  <a:extLst>
                    <a:ext uri="{9D8B030D-6E8A-4147-A177-3AD203B41FA5}">
                      <a16:colId xmlns:a16="http://schemas.microsoft.com/office/drawing/2014/main" xmlns="" val="663681823"/>
                    </a:ext>
                  </a:extLst>
                </a:gridCol>
                <a:gridCol w="1143000">
                  <a:extLst>
                    <a:ext uri="{9D8B030D-6E8A-4147-A177-3AD203B41FA5}">
                      <a16:colId xmlns:a16="http://schemas.microsoft.com/office/drawing/2014/main" xmlns="" val="122060337"/>
                    </a:ext>
                  </a:extLst>
                </a:gridCol>
                <a:gridCol w="1981200">
                  <a:extLst>
                    <a:ext uri="{9D8B030D-6E8A-4147-A177-3AD203B41FA5}">
                      <a16:colId xmlns:a16="http://schemas.microsoft.com/office/drawing/2014/main" xmlns="" val="23420434"/>
                    </a:ext>
                  </a:extLst>
                </a:gridCol>
              </a:tblGrid>
              <a:tr h="203121">
                <a:tc rowSpan="2">
                  <a:txBody>
                    <a:bodyPr/>
                    <a:lstStyle/>
                    <a:p>
                      <a:pPr algn="ctr">
                        <a:lnSpc>
                          <a:spcPct val="9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a:t>
                      </a:r>
                    </a:p>
                    <a:p>
                      <a:pPr algn="ctr">
                        <a:lnSpc>
                          <a:spcPct val="9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з/п</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lnSpc>
                          <a:spcPct val="9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Назва теми</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ct val="90000"/>
                        </a:lnSpc>
                        <a:spcAft>
                          <a:spcPts val="0"/>
                        </a:spcAft>
                      </a:pPr>
                      <a:r>
                        <a:rPr lang="uk-UA" sz="2600" kern="1200" dirty="0">
                          <a:solidFill>
                            <a:schemeClr val="bg1"/>
                          </a:solidFill>
                          <a:effectLst/>
                          <a:latin typeface="Vollkorn" panose="020B0604020202020204" charset="0"/>
                          <a:ea typeface="Vollkorn" panose="020B0604020202020204" charset="0"/>
                          <a:cs typeface="+mn-cs"/>
                        </a:rPr>
                        <a:t>К-ть годин</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a16="http://schemas.microsoft.com/office/drawing/2014/main" xmlns="" val="2837603597"/>
                  </a:ext>
                </a:extLst>
              </a:tr>
              <a:tr h="770044">
                <a:tc vMerge="1">
                  <a:txBody>
                    <a:bodyPr/>
                    <a:lstStyle/>
                    <a:p>
                      <a:endParaRPr lang="uk-UA"/>
                    </a:p>
                  </a:txBody>
                  <a:tcPr/>
                </a:tc>
                <a:tc vMerge="1">
                  <a:txBody>
                    <a:bodyPr/>
                    <a:lstStyle/>
                    <a:p>
                      <a:endParaRPr lang="uk-UA"/>
                    </a:p>
                  </a:txBody>
                  <a:tcPr/>
                </a:tc>
                <a:tc>
                  <a:txBody>
                    <a:bodyPr/>
                    <a:lstStyle/>
                    <a:p>
                      <a:pPr algn="ctr">
                        <a:lnSpc>
                          <a:spcPct val="9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Усього</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Лекційних годин</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814512925"/>
                  </a:ext>
                </a:extLst>
              </a:tr>
              <a:tr h="609364">
                <a:tc gridSpan="4">
                  <a:txBody>
                    <a:bodyPr/>
                    <a:lstStyle/>
                    <a:p>
                      <a:pPr algn="ctr">
                        <a:lnSpc>
                          <a:spcPct val="9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МОДУЛЬ 3. ВРЕГУЛЮВАННЯ ВОЄННИХ КОНФЛІКТІВ</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3720605579"/>
                  </a:ext>
                </a:extLst>
              </a:tr>
              <a:tr h="203121">
                <a:tc>
                  <a:txBody>
                    <a:bodyPr/>
                    <a:lstStyle/>
                    <a:p>
                      <a:pPr algn="ctr">
                        <a:lnSpc>
                          <a:spcPct val="9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9</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0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9. </a:t>
                      </a:r>
                      <a:r>
                        <a:rPr lang="uk-UA" sz="2600" kern="1200" dirty="0">
                          <a:solidFill>
                            <a:schemeClr val="bg1"/>
                          </a:solidFill>
                          <a:effectLst/>
                          <a:latin typeface="Vollkorn" panose="020B0604020202020204" charset="0"/>
                          <a:ea typeface="Vollkorn" panose="020B0604020202020204" charset="0"/>
                          <a:cs typeface="+mn-cs"/>
                        </a:rPr>
                        <a:t>Воєнно-політичні аспекти та стратегії врегулювання конфліктів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7</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4</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71672385"/>
                  </a:ext>
                </a:extLst>
              </a:tr>
              <a:tr h="203121">
                <a:tc>
                  <a:txBody>
                    <a:bodyPr/>
                    <a:lstStyle/>
                    <a:p>
                      <a:pPr algn="ctr">
                        <a:lnSpc>
                          <a:spcPct val="9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10</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0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10. </a:t>
                      </a:r>
                      <a:r>
                        <a:rPr lang="uk-UA" sz="2600" kern="1200" dirty="0">
                          <a:solidFill>
                            <a:schemeClr val="bg1"/>
                          </a:solidFill>
                          <a:effectLst/>
                          <a:latin typeface="Vollkorn" panose="020B0604020202020204" charset="0"/>
                          <a:ea typeface="Vollkorn" panose="020B0604020202020204" charset="0"/>
                          <a:cs typeface="+mn-cs"/>
                        </a:rPr>
                        <a:t>Переговорний процес як технологія врегулювання воєнних конфліктів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7</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44256194"/>
                  </a:ext>
                </a:extLst>
              </a:tr>
              <a:tr h="203121">
                <a:tc>
                  <a:txBody>
                    <a:bodyPr/>
                    <a:lstStyle/>
                    <a:p>
                      <a:pPr algn="ctr">
                        <a:lnSpc>
                          <a:spcPct val="9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11</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0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11. </a:t>
                      </a:r>
                      <a:r>
                        <a:rPr lang="uk-UA" sz="2600" kern="1200" dirty="0">
                          <a:solidFill>
                            <a:schemeClr val="bg1"/>
                          </a:solidFill>
                          <a:effectLst/>
                          <a:latin typeface="Vollkorn" panose="020B0604020202020204" charset="0"/>
                          <a:ea typeface="Vollkorn" panose="020B0604020202020204" charset="0"/>
                          <a:cs typeface="+mn-cs"/>
                        </a:rPr>
                        <a:t>Правові та організаційні заходи і технології врегулювання воєнно-політичних конфліктів за участі міжнародних організацій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7</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2719037"/>
                  </a:ext>
                </a:extLst>
              </a:tr>
              <a:tr h="203121">
                <a:tc>
                  <a:txBody>
                    <a:bodyPr/>
                    <a:lstStyle/>
                    <a:p>
                      <a:pPr algn="ctr">
                        <a:lnSpc>
                          <a:spcPct val="9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12</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90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12. </a:t>
                      </a:r>
                      <a:r>
                        <a:rPr lang="uk-UA" sz="2600" kern="1200" dirty="0">
                          <a:solidFill>
                            <a:schemeClr val="bg1"/>
                          </a:solidFill>
                          <a:effectLst/>
                          <a:latin typeface="Vollkorn" panose="020B0604020202020204" charset="0"/>
                          <a:ea typeface="Vollkorn" panose="020B0604020202020204" charset="0"/>
                          <a:cs typeface="+mn-cs"/>
                        </a:rPr>
                        <a:t>Правові та організаційні інструменти </a:t>
                      </a:r>
                      <a:r>
                        <a:rPr lang="uk-UA" sz="2600" kern="1200" dirty="0" err="1">
                          <a:solidFill>
                            <a:schemeClr val="bg1"/>
                          </a:solidFill>
                          <a:effectLst/>
                          <a:latin typeface="Vollkorn" panose="020B0604020202020204" charset="0"/>
                          <a:ea typeface="Vollkorn" panose="020B0604020202020204" charset="0"/>
                          <a:cs typeface="+mn-cs"/>
                        </a:rPr>
                        <a:t>постконфліктного</a:t>
                      </a:r>
                      <a:r>
                        <a:rPr lang="uk-UA" sz="2600" kern="1200" dirty="0">
                          <a:solidFill>
                            <a:schemeClr val="bg1"/>
                          </a:solidFill>
                          <a:effectLst/>
                          <a:latin typeface="Vollkorn" panose="020B0604020202020204" charset="0"/>
                          <a:ea typeface="Vollkorn" panose="020B0604020202020204" charset="0"/>
                          <a:cs typeface="+mn-cs"/>
                        </a:rPr>
                        <a:t> відновлення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7</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4</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gridSpan="2">
                  <a:txBody>
                    <a:bodyPr/>
                    <a:lstStyle/>
                    <a:p>
                      <a:pPr algn="just">
                        <a:lnSpc>
                          <a:spcPct val="90000"/>
                        </a:lnSpc>
                        <a:spcAft>
                          <a:spcPts val="0"/>
                        </a:spcAft>
                      </a:pPr>
                      <a:r>
                        <a:rPr lang="uk-UA" sz="2600" kern="1200" dirty="0">
                          <a:solidFill>
                            <a:schemeClr val="bg1"/>
                          </a:solidFill>
                          <a:effectLst/>
                          <a:latin typeface="Vollkorn" panose="020B0604020202020204" charset="0"/>
                          <a:ea typeface="Vollkorn" panose="020B0604020202020204" charset="0"/>
                          <a:cs typeface="+mn-cs"/>
                        </a:rPr>
                        <a:t>Модульний контроль</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just">
                        <a:lnSpc>
                          <a:spcPct val="92000"/>
                        </a:lnSpc>
                        <a:spcAft>
                          <a:spcPts val="0"/>
                        </a:spcAft>
                      </a:pPr>
                      <a:endParaRPr lang="uk-UA" sz="2600" kern="1200" dirty="0">
                        <a:solidFill>
                          <a:schemeClr val="bg1"/>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gridSpan="2">
                  <a:txBody>
                    <a:bodyPr/>
                    <a:lstStyle/>
                    <a:p>
                      <a:pPr algn="just">
                        <a:lnSpc>
                          <a:spcPct val="9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Разом за </a:t>
                      </a:r>
                      <a:r>
                        <a:rPr lang="uk-UA" sz="2600" kern="1200" dirty="0" smtClean="0">
                          <a:solidFill>
                            <a:schemeClr val="bg1"/>
                          </a:solidFill>
                          <a:effectLst/>
                          <a:latin typeface="Vollkorn" panose="020B0604020202020204" charset="0"/>
                          <a:ea typeface="Vollkorn" panose="020B0604020202020204" charset="0"/>
                          <a:cs typeface="+mn-cs"/>
                        </a:rPr>
                        <a:t>модулем 3</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90000"/>
                        </a:lnSpc>
                        <a:spcBef>
                          <a:spcPts val="0"/>
                        </a:spcBef>
                        <a:spcAft>
                          <a:spcPts val="0"/>
                        </a:spcAft>
                      </a:pPr>
                      <a:r>
                        <a:rPr lang="uk-UA" sz="2600" kern="1200" dirty="0">
                          <a:solidFill>
                            <a:schemeClr val="tx2"/>
                          </a:solidFill>
                          <a:effectLst/>
                          <a:latin typeface="Vollkorn" panose="020B0604020202020204" charset="0"/>
                          <a:ea typeface="Vollkorn" panose="020B0604020202020204" charset="0"/>
                          <a:cs typeface="+mn-cs"/>
                        </a:rPr>
                        <a:t>30</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12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01918402"/>
                  </a:ext>
                </a:extLst>
              </a:tr>
              <a:tr h="203121">
                <a:tc gridSpan="4">
                  <a:txBody>
                    <a:bodyPr/>
                    <a:lstStyle/>
                    <a:p>
                      <a:pPr algn="ctr">
                        <a:lnSpc>
                          <a:spcPct val="9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МОДУЛЬ 4. ВОЄННІ КОНФЛІКТИ НА ТЕРИТОРІЇ НЕЗАЛЕЖНОЇ УКРАЇНИ</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994660461"/>
                  </a:ext>
                </a:extLst>
              </a:tr>
              <a:tr h="203121">
                <a:tc>
                  <a:txBody>
                    <a:bodyPr/>
                    <a:lstStyle/>
                    <a:p>
                      <a:pPr algn="ctr">
                        <a:lnSpc>
                          <a:spcPct val="9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13</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just" defTabSz="914400" rtl="0" eaLnBrk="1" latinLnBrk="0" hangingPunct="1">
                        <a:lnSpc>
                          <a:spcPct val="90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13. </a:t>
                      </a:r>
                      <a:r>
                        <a:rPr lang="uk-UA" sz="2600" kern="1200" dirty="0">
                          <a:solidFill>
                            <a:schemeClr val="bg1"/>
                          </a:solidFill>
                          <a:effectLst/>
                          <a:latin typeface="Vollkorn" panose="020B0604020202020204" charset="0"/>
                          <a:ea typeface="Vollkorn" panose="020B0604020202020204" charset="0"/>
                          <a:cs typeface="+mn-cs"/>
                        </a:rPr>
                        <a:t>Російсько-українська війна 2014 року: причини, наслідки та міжнародний контекст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7</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4</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77744089"/>
                  </a:ext>
                </a:extLst>
              </a:tr>
              <a:tr h="260412">
                <a:tc>
                  <a:txBody>
                    <a:bodyPr/>
                    <a:lstStyle/>
                    <a:p>
                      <a:pPr algn="ctr">
                        <a:lnSpc>
                          <a:spcPct val="9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14</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just" defTabSz="914400" rtl="0" eaLnBrk="1" latinLnBrk="0" hangingPunct="1">
                        <a:lnSpc>
                          <a:spcPct val="90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14. </a:t>
                      </a:r>
                      <a:r>
                        <a:rPr lang="uk-UA" sz="2600" kern="1200" dirty="0">
                          <a:solidFill>
                            <a:schemeClr val="bg1"/>
                          </a:solidFill>
                          <a:effectLst/>
                          <a:latin typeface="Vollkorn" panose="020B0604020202020204" charset="0"/>
                          <a:ea typeface="Vollkorn" panose="020B0604020202020204" charset="0"/>
                          <a:cs typeface="+mn-cs"/>
                        </a:rPr>
                        <a:t>Повномасштабне вторгнення </a:t>
                      </a:r>
                      <a:r>
                        <a:rPr lang="uk-UA" sz="2600" kern="1200" dirty="0" err="1">
                          <a:solidFill>
                            <a:schemeClr val="bg1"/>
                          </a:solidFill>
                          <a:effectLst/>
                          <a:latin typeface="Vollkorn" panose="020B0604020202020204" charset="0"/>
                          <a:ea typeface="Vollkorn" panose="020B0604020202020204" charset="0"/>
                          <a:cs typeface="+mn-cs"/>
                        </a:rPr>
                        <a:t>РФ</a:t>
                      </a:r>
                      <a:r>
                        <a:rPr lang="uk-UA" sz="2600" kern="1200" dirty="0">
                          <a:solidFill>
                            <a:schemeClr val="bg1"/>
                          </a:solidFill>
                          <a:effectLst/>
                          <a:latin typeface="Vollkorn" panose="020B0604020202020204" charset="0"/>
                          <a:ea typeface="Vollkorn" panose="020B0604020202020204" charset="0"/>
                          <a:cs typeface="+mn-cs"/>
                        </a:rPr>
                        <a:t> (2022 рік)</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7</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4</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55344256"/>
                  </a:ext>
                </a:extLst>
              </a:tr>
              <a:tr h="203121">
                <a:tc>
                  <a:txBody>
                    <a:bodyPr/>
                    <a:lstStyle/>
                    <a:p>
                      <a:pPr algn="ctr">
                        <a:lnSpc>
                          <a:spcPct val="9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15</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just" defTabSz="914400" rtl="0" eaLnBrk="1" latinLnBrk="0" hangingPunct="1">
                        <a:lnSpc>
                          <a:spcPct val="90000"/>
                        </a:lnSpc>
                        <a:spcAft>
                          <a:spcPts val="0"/>
                        </a:spcAft>
                      </a:pPr>
                      <a:r>
                        <a:rPr lang="uk-UA" sz="2600" b="1" kern="1200" spc="-40" baseline="0" dirty="0">
                          <a:solidFill>
                            <a:schemeClr val="bg1"/>
                          </a:solidFill>
                          <a:effectLst/>
                          <a:latin typeface="Vollkorn" panose="020B0604020202020204" charset="0"/>
                          <a:ea typeface="Vollkorn" panose="020B0604020202020204" charset="0"/>
                          <a:cs typeface="+mn-cs"/>
                        </a:rPr>
                        <a:t>Тема 15.</a:t>
                      </a:r>
                      <a:r>
                        <a:rPr lang="uk-UA" sz="2600" kern="1200" spc="-40" baseline="0" dirty="0">
                          <a:solidFill>
                            <a:schemeClr val="bg1"/>
                          </a:solidFill>
                          <a:effectLst/>
                          <a:latin typeface="Vollkorn" panose="020B0604020202020204" charset="0"/>
                          <a:ea typeface="Vollkorn" panose="020B0604020202020204" charset="0"/>
                          <a:cs typeface="+mn-cs"/>
                        </a:rPr>
                        <a:t> Гуманітарні та соціальні наслідки воєнних конфліктів на території України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7</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7860900"/>
                  </a:ext>
                </a:extLst>
              </a:tr>
              <a:tr h="203121">
                <a:tc>
                  <a:txBody>
                    <a:bodyPr/>
                    <a:lstStyle/>
                    <a:p>
                      <a:pPr algn="ctr">
                        <a:lnSpc>
                          <a:spcPct val="90000"/>
                        </a:lnSpc>
                        <a:spcBef>
                          <a:spcPts val="0"/>
                        </a:spcBef>
                        <a:spcAft>
                          <a:spcPts val="0"/>
                        </a:spcAft>
                      </a:pPr>
                      <a:r>
                        <a:rPr lang="ru-RU" sz="2600" kern="1200" dirty="0" smtClean="0">
                          <a:solidFill>
                            <a:schemeClr val="bg1"/>
                          </a:solidFill>
                          <a:effectLst/>
                          <a:latin typeface="Vollkorn" panose="020B0604020202020204" charset="0"/>
                          <a:ea typeface="Vollkorn" panose="020B0604020202020204" charset="0"/>
                          <a:cs typeface="+mn-cs"/>
                        </a:rPr>
                        <a:t>16</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just" defTabSz="914400" rtl="0" eaLnBrk="1" latinLnBrk="0" hangingPunct="1">
                        <a:lnSpc>
                          <a:spcPct val="90000"/>
                        </a:lnSpc>
                        <a:spcAft>
                          <a:spcPts val="0"/>
                        </a:spcAft>
                      </a:pPr>
                      <a:r>
                        <a:rPr lang="uk-UA" sz="2600" b="1" kern="1200" dirty="0">
                          <a:solidFill>
                            <a:schemeClr val="bg1"/>
                          </a:solidFill>
                          <a:effectLst/>
                          <a:latin typeface="Vollkorn" panose="020B0604020202020204" charset="0"/>
                          <a:ea typeface="Vollkorn" panose="020B0604020202020204" charset="0"/>
                          <a:cs typeface="+mn-cs"/>
                        </a:rPr>
                        <a:t>Тема 16.</a:t>
                      </a:r>
                      <a:r>
                        <a:rPr lang="uk-UA" sz="2600" kern="1200" dirty="0">
                          <a:solidFill>
                            <a:schemeClr val="bg1"/>
                          </a:solidFill>
                          <a:effectLst/>
                          <a:latin typeface="Vollkorn" panose="020B0604020202020204" charset="0"/>
                          <a:ea typeface="Vollkorn" panose="020B0604020202020204" charset="0"/>
                          <a:cs typeface="+mn-cs"/>
                        </a:rPr>
                        <a:t> Реформування та зміцнення обороноздатності Збройних сил України в умовах воєнних конфліктів та міжнародної підтримки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7</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03873839"/>
                  </a:ext>
                </a:extLst>
              </a:tr>
              <a:tr h="203121">
                <a:tc gridSpan="2">
                  <a:txBody>
                    <a:bodyPr/>
                    <a:lstStyle/>
                    <a:p>
                      <a:pPr algn="just">
                        <a:lnSpc>
                          <a:spcPct val="90000"/>
                        </a:lnSpc>
                        <a:spcAft>
                          <a:spcPts val="0"/>
                        </a:spcAft>
                      </a:pPr>
                      <a:r>
                        <a:rPr lang="uk-UA" sz="2600" kern="1200" dirty="0">
                          <a:solidFill>
                            <a:schemeClr val="bg1"/>
                          </a:solidFill>
                          <a:effectLst/>
                          <a:latin typeface="Vollkorn" panose="020B0604020202020204" charset="0"/>
                          <a:ea typeface="Vollkorn" panose="020B0604020202020204" charset="0"/>
                          <a:cs typeface="+mn-cs"/>
                        </a:rPr>
                        <a:t>Модульний контроль</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just">
                        <a:lnSpc>
                          <a:spcPct val="92000"/>
                        </a:lnSpc>
                        <a:spcAft>
                          <a:spcPts val="0"/>
                        </a:spcAft>
                      </a:pPr>
                      <a:endParaRPr lang="uk-UA" sz="2600" kern="1200" dirty="0">
                        <a:solidFill>
                          <a:schemeClr val="bg1"/>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50900828"/>
                  </a:ext>
                </a:extLst>
              </a:tr>
              <a:tr h="203121">
                <a:tc gridSpan="2">
                  <a:txBody>
                    <a:bodyPr/>
                    <a:lstStyle/>
                    <a:p>
                      <a:pPr algn="just">
                        <a:lnSpc>
                          <a:spcPct val="9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Разом за </a:t>
                      </a:r>
                      <a:r>
                        <a:rPr lang="uk-UA" sz="2600" kern="1200" dirty="0" smtClean="0">
                          <a:solidFill>
                            <a:schemeClr val="bg1"/>
                          </a:solidFill>
                          <a:effectLst/>
                          <a:latin typeface="Vollkorn" panose="020B0604020202020204" charset="0"/>
                          <a:ea typeface="Vollkorn" panose="020B0604020202020204" charset="0"/>
                          <a:cs typeface="+mn-cs"/>
                        </a:rPr>
                        <a:t>модулем 4</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30</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12</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70197621"/>
                  </a:ext>
                </a:extLst>
              </a:tr>
              <a:tr h="203121">
                <a:tc gridSpan="2">
                  <a:txBody>
                    <a:bodyPr/>
                    <a:lstStyle/>
                    <a:p>
                      <a:pPr algn="just">
                        <a:lnSpc>
                          <a:spcPct val="9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РАЗОМ</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9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120</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48</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43264608"/>
                  </a:ext>
                </a:extLst>
              </a:tr>
            </a:tbl>
          </a:graphicData>
        </a:graphic>
      </p:graphicFrame>
    </p:spTree>
    <p:extLst>
      <p:ext uri="{BB962C8B-B14F-4D97-AF65-F5344CB8AC3E}">
        <p14:creationId xmlns:p14="http://schemas.microsoft.com/office/powerpoint/2010/main" val="3092352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514600" y="2057982"/>
            <a:ext cx="13407494" cy="3693319"/>
          </a:xfrm>
          <a:prstGeom prst="rect">
            <a:avLst/>
          </a:prstGeom>
        </p:spPr>
        <p:txBody>
          <a:bodyPr wrap="square" lIns="0" tIns="0" rIns="0" bIns="0" rtlCol="0" anchor="t">
            <a:spAutoFit/>
          </a:bodyPr>
          <a:lstStyle/>
          <a:p>
            <a:pPr algn="ctr">
              <a:lnSpc>
                <a:spcPts val="7200"/>
              </a:lnSpc>
            </a:pPr>
            <a:r>
              <a:rPr lang="en-US" sz="6000" spc="-53" dirty="0" err="1">
                <a:solidFill>
                  <a:srgbClr val="17375E"/>
                </a:solidFill>
                <a:latin typeface="Vollkorn Bold"/>
              </a:rPr>
              <a:t>Індивідуальні</a:t>
            </a:r>
            <a:r>
              <a:rPr lang="en-US" sz="6000" spc="-53" dirty="0">
                <a:solidFill>
                  <a:srgbClr val="17375E"/>
                </a:solidFill>
                <a:latin typeface="Vollkorn Bold"/>
              </a:rPr>
              <a:t> </a:t>
            </a:r>
            <a:r>
              <a:rPr lang="ru-RU" sz="6000" spc="-53" dirty="0" err="1" smtClean="0">
                <a:solidFill>
                  <a:srgbClr val="17375E"/>
                </a:solidFill>
                <a:latin typeface="Vollkorn Bold"/>
              </a:rPr>
              <a:t>самост</a:t>
            </a:r>
            <a:r>
              <a:rPr lang="uk-UA" sz="6000" spc="-53" dirty="0" err="1" smtClean="0">
                <a:solidFill>
                  <a:srgbClr val="17375E"/>
                </a:solidFill>
                <a:latin typeface="Vollkorn Bold"/>
              </a:rPr>
              <a:t>ійні</a:t>
            </a:r>
            <a:r>
              <a:rPr lang="en-US" sz="6000" spc="-53" dirty="0" smtClean="0">
                <a:solidFill>
                  <a:srgbClr val="17375E"/>
                </a:solidFill>
                <a:latin typeface="Vollkorn Bold"/>
              </a:rPr>
              <a:t> </a:t>
            </a:r>
            <a:r>
              <a:rPr lang="en-US" sz="6000" spc="-53" dirty="0" err="1">
                <a:solidFill>
                  <a:srgbClr val="17375E"/>
                </a:solidFill>
                <a:latin typeface="Vollkorn Bold"/>
              </a:rPr>
              <a:t>завдання</a:t>
            </a:r>
            <a:endParaRPr lang="en-US" sz="6000" spc="-53" dirty="0">
              <a:solidFill>
                <a:srgbClr val="17375E"/>
              </a:solidFill>
              <a:latin typeface="Vollkorn Bold"/>
            </a:endParaRPr>
          </a:p>
          <a:p>
            <a:pPr algn="ctr">
              <a:lnSpc>
                <a:spcPts val="7200"/>
              </a:lnSpc>
            </a:pPr>
            <a:endParaRPr lang="en-US" sz="6000" spc="-53" dirty="0">
              <a:solidFill>
                <a:srgbClr val="17375E"/>
              </a:solidFill>
              <a:latin typeface="Vollkorn Bold"/>
            </a:endParaRPr>
          </a:p>
          <a:p>
            <a:pPr algn="ctr">
              <a:lnSpc>
                <a:spcPts val="7200"/>
              </a:lnSpc>
            </a:pPr>
            <a:r>
              <a:rPr lang="en-US" sz="6000" spc="-16" dirty="0" err="1" smtClean="0">
                <a:solidFill>
                  <a:srgbClr val="224D83"/>
                </a:solidFill>
                <a:latin typeface="Vollkorn"/>
              </a:rPr>
              <a:t>Розміщені</a:t>
            </a:r>
            <a:r>
              <a:rPr lang="en-US" sz="6000" spc="-16" dirty="0" smtClean="0">
                <a:solidFill>
                  <a:srgbClr val="224D83"/>
                </a:solidFill>
                <a:latin typeface="Vollkorn"/>
              </a:rPr>
              <a:t> </a:t>
            </a:r>
            <a:r>
              <a:rPr lang="en-US" sz="6000" spc="-16" dirty="0">
                <a:solidFill>
                  <a:srgbClr val="224D83"/>
                </a:solidFill>
                <a:latin typeface="Vollkorn"/>
              </a:rPr>
              <a:t>в </a:t>
            </a:r>
            <a:r>
              <a:rPr lang="en-US" sz="6000" spc="-16" dirty="0" err="1">
                <a:solidFill>
                  <a:srgbClr val="224D83"/>
                </a:solidFill>
                <a:latin typeface="Vollkorn"/>
              </a:rPr>
              <a:t>робочій</a:t>
            </a:r>
            <a:r>
              <a:rPr lang="en-US" sz="6000" spc="-16" dirty="0">
                <a:solidFill>
                  <a:srgbClr val="224D83"/>
                </a:solidFill>
                <a:latin typeface="Vollkorn"/>
              </a:rPr>
              <a:t> </a:t>
            </a:r>
            <a:r>
              <a:rPr lang="en-US" sz="6000" spc="-16" dirty="0" err="1">
                <a:solidFill>
                  <a:srgbClr val="224D83"/>
                </a:solidFill>
                <a:latin typeface="Vollkorn"/>
              </a:rPr>
              <a:t>програмі</a:t>
            </a:r>
            <a:r>
              <a:rPr lang="en-US" sz="6000" spc="-16" dirty="0">
                <a:solidFill>
                  <a:srgbClr val="224D83"/>
                </a:solidFill>
                <a:latin typeface="Vollkorn"/>
              </a:rPr>
              <a:t> </a:t>
            </a:r>
            <a:r>
              <a:rPr lang="en-US" sz="6000" spc="-16" dirty="0" err="1">
                <a:solidFill>
                  <a:srgbClr val="224D83"/>
                </a:solidFill>
                <a:latin typeface="Vollkorn"/>
              </a:rPr>
              <a:t>навчальної</a:t>
            </a:r>
            <a:r>
              <a:rPr lang="en-US" sz="6000" spc="-16" dirty="0">
                <a:solidFill>
                  <a:srgbClr val="224D83"/>
                </a:solidFill>
                <a:latin typeface="Vollkorn"/>
              </a:rPr>
              <a:t> </a:t>
            </a:r>
            <a:r>
              <a:rPr lang="en-US" sz="6000" spc="-16" dirty="0" err="1">
                <a:solidFill>
                  <a:srgbClr val="224D83"/>
                </a:solidFill>
                <a:latin typeface="Vollkorn"/>
              </a:rPr>
              <a:t>дисципліни</a:t>
            </a:r>
            <a:r>
              <a:rPr lang="en-US" sz="6000" spc="-16" dirty="0">
                <a:solidFill>
                  <a:srgbClr val="224D83"/>
                </a:solidFill>
                <a:latin typeface="Vollkorn"/>
              </a:rPr>
              <a:t> в </a:t>
            </a:r>
            <a:r>
              <a:rPr lang="en-US" sz="6000" spc="-16" dirty="0" err="1">
                <a:solidFill>
                  <a:srgbClr val="224D83"/>
                </a:solidFill>
                <a:latin typeface="Vollkorn"/>
              </a:rPr>
              <a:t>розділі</a:t>
            </a:r>
            <a:r>
              <a:rPr lang="en-US" sz="6000" spc="-16" dirty="0">
                <a:solidFill>
                  <a:srgbClr val="224D83"/>
                </a:solidFill>
                <a:latin typeface="Vollkorn"/>
              </a:rPr>
              <a:t> 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6248400" y="66669"/>
            <a:ext cx="7925372" cy="745201"/>
          </a:xfrm>
          <a:prstGeom prst="rect">
            <a:avLst/>
          </a:prstGeom>
        </p:spPr>
        <p:txBody>
          <a:bodyPr lIns="0" tIns="0" rIns="0" bIns="0" rtlCol="0" anchor="t">
            <a:spAutoFit/>
          </a:bodyPr>
          <a:lstStyle/>
          <a:p>
            <a:pPr algn="l">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навчання</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1514095397"/>
              </p:ext>
            </p:extLst>
          </p:nvPr>
        </p:nvGraphicFramePr>
        <p:xfrm>
          <a:off x="152400" y="723900"/>
          <a:ext cx="17983200" cy="7898024"/>
        </p:xfrm>
        <a:graphic>
          <a:graphicData uri="http://schemas.openxmlformats.org/drawingml/2006/table">
            <a:tbl>
              <a:tblPr firstRow="1" firstCol="1" bandRow="1">
                <a:tableStyleId>{5C22544A-7EE6-4342-B048-85BDC9FD1C3A}</a:tableStyleId>
              </a:tblPr>
              <a:tblGrid>
                <a:gridCol w="9230316">
                  <a:extLst>
                    <a:ext uri="{9D8B030D-6E8A-4147-A177-3AD203B41FA5}">
                      <a16:colId xmlns:a16="http://schemas.microsoft.com/office/drawing/2014/main" xmlns="" val="328505157"/>
                    </a:ext>
                  </a:extLst>
                </a:gridCol>
                <a:gridCol w="8752884">
                  <a:extLst>
                    <a:ext uri="{9D8B030D-6E8A-4147-A177-3AD203B41FA5}">
                      <a16:colId xmlns:a16="http://schemas.microsoft.com/office/drawing/2014/main" xmlns="" val="1512842448"/>
                    </a:ext>
                  </a:extLst>
                </a:gridCol>
              </a:tblGrid>
              <a:tr h="150865">
                <a:tc>
                  <a:txBody>
                    <a:bodyPr/>
                    <a:lstStyle/>
                    <a:p>
                      <a:pPr marL="0" indent="0" algn="ctr">
                        <a:lnSpc>
                          <a:spcPct val="95000"/>
                        </a:lnSpc>
                        <a:spcAft>
                          <a:spcPts val="0"/>
                        </a:spcAft>
                      </a:pPr>
                      <a:r>
                        <a:rPr lang="uk-UA" sz="2000" b="1" dirty="0">
                          <a:effectLst/>
                          <a:latin typeface="Vollkorn" panose="020B0604020202020204" charset="0"/>
                          <a:ea typeface="Vollkorn" panose="020B0604020202020204" charset="0"/>
                        </a:rPr>
                        <a:t>Результат навчання</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indent="0" algn="ctr">
                        <a:lnSpc>
                          <a:spcPct val="95000"/>
                        </a:lnSpc>
                        <a:spcAft>
                          <a:spcPts val="0"/>
                        </a:spcAft>
                      </a:pPr>
                      <a:r>
                        <a:rPr lang="uk-UA" sz="2000" b="1" dirty="0">
                          <a:effectLst/>
                          <a:latin typeface="Vollkorn" panose="020B0604020202020204" charset="0"/>
                          <a:ea typeface="Vollkorn" panose="020B0604020202020204" charset="0"/>
                        </a:rPr>
                        <a:t>Методи навчання </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3716510936"/>
                  </a:ext>
                </a:extLst>
              </a:tr>
              <a:tr h="1056058">
                <a:tc>
                  <a:txBody>
                    <a:bodyPr/>
                    <a:lstStyle/>
                    <a:p>
                      <a:pPr marL="0" indent="0" algn="just">
                        <a:lnSpc>
                          <a:spcPct val="95000"/>
                        </a:lnSpc>
                        <a:spcAft>
                          <a:spcPts val="0"/>
                        </a:spcAft>
                      </a:pPr>
                      <a:r>
                        <a:rPr lang="uk-UA" sz="2000" b="0" kern="1200" dirty="0" err="1" smtClean="0">
                          <a:solidFill>
                            <a:schemeClr val="lt1"/>
                          </a:solidFill>
                          <a:effectLst/>
                          <a:latin typeface="Vollkorn" panose="020B0604020202020204" charset="0"/>
                          <a:ea typeface="Vollkorn" panose="020B0604020202020204" charset="0"/>
                          <a:cs typeface="Times New Roman" panose="02020603050405020304" pitchFamily="18" charset="0"/>
                        </a:rPr>
                        <a:t>ПРН</a:t>
                      </a:r>
                      <a:r>
                        <a:rPr lang="uk-UA" sz="2000" b="0" kern="1200" dirty="0" smtClean="0">
                          <a:solidFill>
                            <a:schemeClr val="lt1"/>
                          </a:solidFill>
                          <a:effectLst/>
                          <a:latin typeface="Vollkorn" panose="020B0604020202020204" charset="0"/>
                          <a:ea typeface="Vollkorn" panose="020B0604020202020204" charset="0"/>
                          <a:cs typeface="Times New Roman" panose="02020603050405020304" pitchFamily="18" charset="0"/>
                        </a:rPr>
                        <a:t> 12. Здійснювати необхідні правові та організаційні заходи щодо врегулювання конфліктів, пов’язаних із забезпеченням національної безпеки та реалізації національних інтересів, володіти знаннями історії конфліктів та інструментами запобігання потенційним загрозам національній безпеці в конфліктних ситуаціях</a:t>
                      </a:r>
                      <a:endPar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метод</a:t>
                      </a:r>
                      <a:r>
                        <a:rPr lang="uk-UA" sz="2000" kern="0" spc="0" dirty="0" smtClean="0">
                          <a:effectLst/>
                          <a:latin typeface="Vollkorn" panose="020B0604020202020204" charset="0"/>
                          <a:ea typeface="Vollkorn" panose="020B0604020202020204" charset="0"/>
                        </a:rPr>
                        <a:t>;</a:t>
                      </a:r>
                    </a:p>
                    <a:p>
                      <a:pPr marL="0" lvl="0" indent="0" algn="just">
                        <a:lnSpc>
                          <a:spcPct val="95000"/>
                        </a:lnSpc>
                        <a:spcAft>
                          <a:spcPts val="0"/>
                        </a:spcAft>
                        <a:buFont typeface="Times New Roman" panose="02020603050405020304" pitchFamily="18" charset="0"/>
                        <a:buChar char="‒"/>
                        <a:tabLst>
                          <a:tab pos="111760" algn="l"/>
                        </a:tabLst>
                      </a:pPr>
                      <a:r>
                        <a:rPr lang="uk-UA" sz="2000" kern="0" spc="0" dirty="0" smtClean="0">
                          <a:effectLst/>
                          <a:latin typeface="Vollkorn" panose="020B0604020202020204" charset="0"/>
                          <a:ea typeface="Vollkorn" panose="020B0604020202020204" charset="0"/>
                        </a:rPr>
                        <a:t> </a:t>
                      </a:r>
                      <a:r>
                        <a:rPr lang="uk-UA" sz="2000" dirty="0" smtClean="0">
                          <a:effectLst/>
                          <a:latin typeface="Vollkorn" panose="020B0604020202020204" charset="0"/>
                          <a:ea typeface="Vollkorn" panose="020B0604020202020204" charset="0"/>
                        </a:rPr>
                        <a:t>Методи </a:t>
                      </a:r>
                      <a:r>
                        <a:rPr lang="uk-UA" sz="2000" dirty="0">
                          <a:effectLst/>
                          <a:latin typeface="Vollkorn" panose="020B0604020202020204" charset="0"/>
                          <a:ea typeface="Vollkorn" panose="020B0604020202020204" charset="0"/>
                        </a:rPr>
                        <a:t>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03418239"/>
                  </a:ext>
                </a:extLst>
              </a:tr>
              <a:tr h="1508654">
                <a:tc>
                  <a:txBody>
                    <a:bodyPr/>
                    <a:lstStyle/>
                    <a:p>
                      <a:pPr marL="0" indent="0" algn="just">
                        <a:lnSpc>
                          <a:spcPct val="95000"/>
                        </a:lnSpc>
                        <a:spcAft>
                          <a:spcPts val="0"/>
                        </a:spcAft>
                      </a:pPr>
                      <a:r>
                        <a:rPr lang="uk-UA" sz="2000" b="0" kern="1200" dirty="0" err="1" smtClean="0">
                          <a:solidFill>
                            <a:schemeClr val="lt1"/>
                          </a:solidFill>
                          <a:effectLst/>
                          <a:latin typeface="Vollkorn" panose="020B0604020202020204" charset="0"/>
                          <a:ea typeface="Vollkorn" panose="020B0604020202020204" charset="0"/>
                          <a:cs typeface="Times New Roman" panose="02020603050405020304" pitchFamily="18" charset="0"/>
                        </a:rPr>
                        <a:t>ПРН</a:t>
                      </a:r>
                      <a:r>
                        <a:rPr lang="uk-UA" sz="2000" b="0" kern="1200" dirty="0" smtClean="0">
                          <a:solidFill>
                            <a:schemeClr val="lt1"/>
                          </a:solidFill>
                          <a:effectLst/>
                          <a:latin typeface="Vollkorn" panose="020B0604020202020204" charset="0"/>
                          <a:ea typeface="Vollkorn" panose="020B0604020202020204" charset="0"/>
                          <a:cs typeface="Times New Roman" panose="02020603050405020304" pitchFamily="18" charset="0"/>
                        </a:rPr>
                        <a:t> 14. Демонструвати уміння виявляти та вирішувати складні спеціалізовані завдання та практичні проблеми у сфері національної безпеки, використовувати аналітичний інструментарій, критичне мислення для формування принципово нових ідей та адаптації до нових </a:t>
                      </a:r>
                      <a:r>
                        <a:rPr lang="uk-UA" sz="2000" b="0" kern="1200" dirty="0" err="1" smtClean="0">
                          <a:solidFill>
                            <a:schemeClr val="lt1"/>
                          </a:solidFill>
                          <a:effectLst/>
                          <a:latin typeface="Vollkorn" panose="020B0604020202020204" charset="0"/>
                          <a:ea typeface="Vollkorn" panose="020B0604020202020204" charset="0"/>
                          <a:cs typeface="Times New Roman" panose="02020603050405020304" pitchFamily="18" charset="0"/>
                        </a:rPr>
                        <a:t>безпекових</a:t>
                      </a:r>
                      <a:r>
                        <a:rPr lang="uk-UA" sz="2000" b="0" kern="1200" dirty="0" smtClean="0">
                          <a:solidFill>
                            <a:schemeClr val="lt1"/>
                          </a:solidFill>
                          <a:effectLst/>
                          <a:latin typeface="Vollkorn" panose="020B0604020202020204" charset="0"/>
                          <a:ea typeface="Vollkorn" panose="020B0604020202020204" charset="0"/>
                          <a:cs typeface="Times New Roman" panose="02020603050405020304" pitchFamily="18" charset="0"/>
                        </a:rPr>
                        <a:t>  викликів та ситуацій</a:t>
                      </a:r>
                      <a:endPar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a:t>
                      </a:r>
                      <a:r>
                        <a:rPr lang="uk-UA" sz="2000" kern="0" spc="0" dirty="0" smtClean="0">
                          <a:effectLst/>
                          <a:latin typeface="Vollkorn" panose="020B0604020202020204" charset="0"/>
                          <a:ea typeface="Vollkorn" panose="020B0604020202020204" charset="0"/>
                        </a:rPr>
                        <a:t>метод;</a:t>
                      </a:r>
                    </a:p>
                    <a:p>
                      <a:pPr marL="0" lvl="0" indent="0" algn="just">
                        <a:lnSpc>
                          <a:spcPct val="95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a:t>
                      </a:r>
                      <a:r>
                        <a:rPr lang="uk-UA" sz="2000" dirty="0">
                          <a:effectLst/>
                          <a:latin typeface="Vollkorn" panose="020B0604020202020204" charset="0"/>
                          <a:ea typeface="Vollkorn" panose="020B0604020202020204" charset="0"/>
                        </a:rPr>
                        <a:t>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24060291"/>
                  </a:ext>
                </a:extLst>
              </a:tr>
              <a:tr h="905193">
                <a:tc>
                  <a:txBody>
                    <a:bodyPr/>
                    <a:lstStyle/>
                    <a:p>
                      <a:pPr marL="0" indent="0" algn="just">
                        <a:lnSpc>
                          <a:spcPct val="95000"/>
                        </a:lnSpc>
                        <a:spcAft>
                          <a:spcPts val="0"/>
                        </a:spcAft>
                      </a:pPr>
                      <a:r>
                        <a:rPr lang="uk-UA" sz="2000" b="0" kern="1200" dirty="0" err="1" smtClean="0">
                          <a:solidFill>
                            <a:schemeClr val="lt1"/>
                          </a:solidFill>
                          <a:effectLst/>
                          <a:latin typeface="Vollkorn" panose="020B0604020202020204" charset="0"/>
                          <a:ea typeface="Vollkorn" panose="020B0604020202020204" charset="0"/>
                          <a:cs typeface="Times New Roman" panose="02020603050405020304" pitchFamily="18" charset="0"/>
                        </a:rPr>
                        <a:t>ПРН</a:t>
                      </a:r>
                      <a:r>
                        <a:rPr lang="uk-UA" sz="2000" b="0" kern="1200" dirty="0" smtClean="0">
                          <a:solidFill>
                            <a:schemeClr val="lt1"/>
                          </a:solidFill>
                          <a:effectLst/>
                          <a:latin typeface="Vollkorn" panose="020B0604020202020204" charset="0"/>
                          <a:ea typeface="Vollkorn" panose="020B0604020202020204" charset="0"/>
                          <a:cs typeface="Times New Roman" panose="02020603050405020304" pitchFamily="18" charset="0"/>
                        </a:rPr>
                        <a:t> 17. Готувати для ухвалення обґрунтовані рішення, здійснювати функції управління під час здійснення професійної діяльності в різних умовах та демонструвати приклади лідерства та відповідальності за свою діяльність, до співробітництва та роботи в команді, організовуючи професійну діяльність на засадах </a:t>
                      </a:r>
                      <a:r>
                        <a:rPr lang="uk-UA" sz="2000" b="0" kern="1200" dirty="0" err="1" smtClean="0">
                          <a:solidFill>
                            <a:schemeClr val="lt1"/>
                          </a:solidFill>
                          <a:effectLst/>
                          <a:latin typeface="Vollkorn" panose="020B0604020202020204" charset="0"/>
                          <a:ea typeface="Vollkorn" panose="020B0604020202020204" charset="0"/>
                          <a:cs typeface="Times New Roman" panose="02020603050405020304" pitchFamily="18" charset="0"/>
                        </a:rPr>
                        <a:t>людиноцентричності</a:t>
                      </a:r>
                      <a:r>
                        <a:rPr lang="uk-UA" sz="2000" b="0" kern="1200" dirty="0" smtClean="0">
                          <a:solidFill>
                            <a:schemeClr val="lt1"/>
                          </a:solidFill>
                          <a:effectLst/>
                          <a:latin typeface="Vollkorn" panose="020B0604020202020204" charset="0"/>
                          <a:ea typeface="Vollkorn" panose="020B0604020202020204" charset="0"/>
                          <a:cs typeface="Times New Roman" panose="02020603050405020304" pitchFamily="18" charset="0"/>
                        </a:rPr>
                        <a:t>, брати активну участь у соціальному та політичному житті на місцевому, регіональному та державному рівнях</a:t>
                      </a:r>
                      <a:endPar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a:t>
                      </a:r>
                      <a:r>
                        <a:rPr lang="uk-UA" sz="2000" kern="0" spc="0" dirty="0" smtClean="0">
                          <a:effectLst/>
                          <a:latin typeface="Vollkorn" panose="020B0604020202020204" charset="0"/>
                          <a:ea typeface="Vollkorn" panose="020B0604020202020204" charset="0"/>
                        </a:rPr>
                        <a:t>метод;</a:t>
                      </a:r>
                    </a:p>
                    <a:p>
                      <a:pPr marL="0" lvl="0" indent="0" algn="just">
                        <a:lnSpc>
                          <a:spcPct val="95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a:t>
                      </a:r>
                      <a:r>
                        <a:rPr lang="uk-UA" sz="2000" dirty="0">
                          <a:effectLst/>
                          <a:latin typeface="Vollkorn" panose="020B0604020202020204" charset="0"/>
                          <a:ea typeface="Vollkorn" panose="020B0604020202020204" charset="0"/>
                        </a:rPr>
                        <a:t>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68035035"/>
                  </a:ext>
                </a:extLst>
              </a:tr>
              <a:tr h="905193">
                <a:tc>
                  <a:txBody>
                    <a:bodyPr/>
                    <a:lstStyle/>
                    <a:p>
                      <a:pPr marL="0" indent="0" algn="just">
                        <a:lnSpc>
                          <a:spcPct val="95000"/>
                        </a:lnSpc>
                        <a:spcAft>
                          <a:spcPts val="0"/>
                        </a:spcAft>
                      </a:pPr>
                      <a:r>
                        <a:rPr lang="uk-UA" sz="2000" b="0" kern="1200" dirty="0" err="1" smtClean="0">
                          <a:solidFill>
                            <a:schemeClr val="lt1"/>
                          </a:solidFill>
                          <a:effectLst/>
                          <a:latin typeface="Vollkorn" panose="020B0604020202020204" charset="0"/>
                          <a:ea typeface="Vollkorn" panose="020B0604020202020204" charset="0"/>
                          <a:cs typeface="Times New Roman" panose="02020603050405020304" pitchFamily="18" charset="0"/>
                        </a:rPr>
                        <a:t>ПРН</a:t>
                      </a:r>
                      <a:r>
                        <a:rPr lang="uk-UA" sz="2000" b="0" kern="1200" dirty="0" smtClean="0">
                          <a:solidFill>
                            <a:schemeClr val="lt1"/>
                          </a:solidFill>
                          <a:effectLst/>
                          <a:latin typeface="Vollkorn" panose="020B0604020202020204" charset="0"/>
                          <a:ea typeface="Vollkorn" panose="020B0604020202020204" charset="0"/>
                          <a:cs typeface="Times New Roman" panose="02020603050405020304" pitchFamily="18" charset="0"/>
                        </a:rPr>
                        <a:t> 20. Демонструвати розуміння природи тероризму та  антитерористичної безпеки, виявляти та прогнозувати ризики терористичних загроз, у межах компетенцій суб’єктів забезпечення національної безпеки приймати участь в організації та здійсненні заходів боротьби з тероризмом</a:t>
                      </a:r>
                      <a:endPar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95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a:t>
                      </a:r>
                      <a:r>
                        <a:rPr lang="uk-UA" sz="2000" kern="0" spc="0" dirty="0" smtClean="0">
                          <a:effectLst/>
                          <a:latin typeface="Vollkorn" panose="020B0604020202020204" charset="0"/>
                          <a:ea typeface="Vollkorn" panose="020B0604020202020204" charset="0"/>
                        </a:rPr>
                        <a:t>метод;</a:t>
                      </a:r>
                    </a:p>
                    <a:p>
                      <a:pPr marL="0" lvl="0" indent="0" algn="just">
                        <a:lnSpc>
                          <a:spcPct val="95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a:t>
                      </a:r>
                      <a:r>
                        <a:rPr lang="uk-UA" sz="2000" dirty="0">
                          <a:effectLst/>
                          <a:latin typeface="Vollkorn" panose="020B0604020202020204" charset="0"/>
                          <a:ea typeface="Vollkorn" panose="020B0604020202020204" charset="0"/>
                        </a:rPr>
                        <a:t>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64906341"/>
                  </a:ext>
                </a:extLst>
              </a:tr>
              <a:tr h="905193">
                <a:tc>
                  <a:txBody>
                    <a:bodyPr/>
                    <a:lstStyle/>
                    <a:p>
                      <a:pPr algn="just">
                        <a:lnSpc>
                          <a:spcPct val="95000"/>
                        </a:lnSpc>
                        <a:spcAft>
                          <a:spcPts val="0"/>
                        </a:spcAft>
                      </a:pPr>
                      <a:r>
                        <a:rPr lang="uk-UA" sz="2000" b="0" kern="1200" dirty="0" err="1">
                          <a:solidFill>
                            <a:schemeClr val="lt1"/>
                          </a:solidFill>
                          <a:effectLst/>
                          <a:latin typeface="Vollkorn" panose="020B0604020202020204" charset="0"/>
                          <a:ea typeface="Vollkorn" panose="020B0604020202020204" charset="0"/>
                          <a:cs typeface="Times New Roman" panose="02020603050405020304" pitchFamily="18" charset="0"/>
                        </a:rPr>
                        <a:t>ПРН</a:t>
                      </a:r>
                      <a:r>
                        <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rPr>
                        <a:t> 25. Мати творче, гнучке та критичне мислення, наполегливість, активність, комунікабельність, </a:t>
                      </a:r>
                      <a:r>
                        <a:rPr lang="uk-UA" sz="2000" b="0" kern="1200" dirty="0" err="1">
                          <a:solidFill>
                            <a:schemeClr val="lt1"/>
                          </a:solidFill>
                          <a:effectLst/>
                          <a:latin typeface="Vollkorn" panose="020B0604020202020204" charset="0"/>
                          <a:ea typeface="Vollkorn" panose="020B0604020202020204" charset="0"/>
                          <a:cs typeface="Times New Roman" panose="02020603050405020304" pitchFamily="18" charset="0"/>
                        </a:rPr>
                        <a:t>стресостійкість</a:t>
                      </a:r>
                      <a:r>
                        <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rPr>
                        <a:t>, навички самоконтролю та об’єктивного </a:t>
                      </a:r>
                      <a:r>
                        <a:rPr lang="uk-UA" sz="2000" b="0" kern="1200" dirty="0" err="1">
                          <a:solidFill>
                            <a:schemeClr val="lt1"/>
                          </a:solidFill>
                          <a:effectLst/>
                          <a:latin typeface="Vollkorn" panose="020B0604020202020204" charset="0"/>
                          <a:ea typeface="Vollkorn" panose="020B0604020202020204" charset="0"/>
                          <a:cs typeface="Times New Roman" panose="02020603050405020304" pitchFamily="18" charset="0"/>
                        </a:rPr>
                        <a:t>самооцінювання</a:t>
                      </a:r>
                      <a:r>
                        <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rPr>
                        <a:t>, особисту мотивацію на виконання завдань із забезпечення національної </a:t>
                      </a:r>
                      <a:r>
                        <a:rPr lang="uk-UA" sz="2000" b="0" kern="1200" dirty="0" smtClean="0">
                          <a:solidFill>
                            <a:schemeClr val="lt1"/>
                          </a:solidFill>
                          <a:effectLst/>
                          <a:latin typeface="Vollkorn" panose="020B0604020202020204" charset="0"/>
                          <a:ea typeface="Vollkorn" panose="020B0604020202020204" charset="0"/>
                          <a:cs typeface="Times New Roman" panose="02020603050405020304" pitchFamily="18" charset="0"/>
                        </a:rPr>
                        <a:t>безпеки</a:t>
                      </a:r>
                      <a:endPar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95000"/>
                        </a:lnSpc>
                        <a:spcAft>
                          <a:spcPts val="0"/>
                        </a:spcAft>
                        <a:buFont typeface="Times New Roman" panose="02020603050405020304" pitchFamily="18" charset="0"/>
                        <a:buChar char="‒"/>
                        <a:tabLst>
                          <a:tab pos="111760" algn="l"/>
                        </a:tabLst>
                      </a:pPr>
                      <a:r>
                        <a:rPr lang="uk-UA" sz="2000" kern="0" spc="0" dirty="0" smtClean="0">
                          <a:effectLst/>
                          <a:latin typeface="Vollkorn" panose="020B0604020202020204" charset="0"/>
                          <a:ea typeface="Vollkorn" panose="020B0604020202020204" charset="0"/>
                        </a:rPr>
                        <a:t>Вербальні методи (лекція, пояснення);</a:t>
                      </a:r>
                    </a:p>
                    <a:p>
                      <a:pPr marL="0" lvl="0" indent="0" algn="just">
                        <a:lnSpc>
                          <a:spcPct val="95000"/>
                        </a:lnSpc>
                        <a:spcAft>
                          <a:spcPts val="0"/>
                        </a:spcAft>
                        <a:buFont typeface="Times New Roman" panose="02020603050405020304" pitchFamily="18" charset="0"/>
                        <a:buChar char="‒"/>
                        <a:tabLst>
                          <a:tab pos="111760" algn="l"/>
                        </a:tabLst>
                      </a:pPr>
                      <a:r>
                        <a:rPr lang="uk-UA" sz="2000" kern="0" spc="0" dirty="0" smtClean="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95000"/>
                        </a:lnSpc>
                        <a:spcAft>
                          <a:spcPts val="0"/>
                        </a:spcAft>
                        <a:buFont typeface="Times New Roman" panose="02020603050405020304" pitchFamily="18" charset="0"/>
                        <a:buChar char="‒"/>
                        <a:tabLst>
                          <a:tab pos="111760" algn="l"/>
                        </a:tabLst>
                      </a:pPr>
                      <a:r>
                        <a:rPr lang="uk-UA" sz="2000" kern="0" spc="0" dirty="0" smtClean="0">
                          <a:effectLst/>
                          <a:latin typeface="Vollkorn" panose="020B0604020202020204" charset="0"/>
                          <a:ea typeface="Vollkorn" panose="020B0604020202020204" charset="0"/>
                        </a:rPr>
                        <a:t>Ситуаційний метод;</a:t>
                      </a:r>
                    </a:p>
                    <a:p>
                      <a:pPr marL="0" lvl="0" indent="0" algn="just">
                        <a:lnSpc>
                          <a:spcPct val="95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6277908" y="266700"/>
            <a:ext cx="7925372" cy="745200"/>
          </a:xfrm>
          <a:prstGeom prst="rect">
            <a:avLst/>
          </a:prstGeom>
        </p:spPr>
        <p:txBody>
          <a:bodyPr lIns="0" tIns="0" rIns="0" bIns="0" rtlCol="0" anchor="t">
            <a:spAutoFit/>
          </a:bodyPr>
          <a:lstStyle/>
          <a:p>
            <a:pPr algn="l">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контролю</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2478708382"/>
              </p:ext>
            </p:extLst>
          </p:nvPr>
        </p:nvGraphicFramePr>
        <p:xfrm>
          <a:off x="304800" y="1093748"/>
          <a:ext cx="17754600" cy="7439194"/>
        </p:xfrm>
        <a:graphic>
          <a:graphicData uri="http://schemas.openxmlformats.org/drawingml/2006/table">
            <a:tbl>
              <a:tblPr firstRow="1" firstCol="1" bandRow="1">
                <a:tableStyleId>{5C22544A-7EE6-4342-B048-85BDC9FD1C3A}</a:tableStyleId>
              </a:tblPr>
              <a:tblGrid>
                <a:gridCol w="10329624">
                  <a:extLst>
                    <a:ext uri="{9D8B030D-6E8A-4147-A177-3AD203B41FA5}">
                      <a16:colId xmlns:a16="http://schemas.microsoft.com/office/drawing/2014/main" xmlns="" val="971668461"/>
                    </a:ext>
                  </a:extLst>
                </a:gridCol>
                <a:gridCol w="7424976">
                  <a:extLst>
                    <a:ext uri="{9D8B030D-6E8A-4147-A177-3AD203B41FA5}">
                      <a16:colId xmlns:a16="http://schemas.microsoft.com/office/drawing/2014/main" xmlns="" val="3976351505"/>
                    </a:ext>
                  </a:extLst>
                </a:gridCol>
              </a:tblGrid>
              <a:tr h="405776">
                <a:tc>
                  <a:txBody>
                    <a:bodyPr/>
                    <a:lstStyle/>
                    <a:p>
                      <a:pPr algn="ctr">
                        <a:lnSpc>
                          <a:spcPct val="100000"/>
                        </a:lnSpc>
                        <a:spcAft>
                          <a:spcPts val="0"/>
                        </a:spcAft>
                      </a:pPr>
                      <a:r>
                        <a:rPr lang="uk-UA" sz="2000" b="1" dirty="0" smtClean="0">
                          <a:effectLst/>
                          <a:latin typeface="Vollkorn" panose="020B0604020202020204" charset="0"/>
                          <a:ea typeface="Vollkorn" panose="020B0604020202020204" charset="0"/>
                        </a:rPr>
                        <a:t>Результат </a:t>
                      </a:r>
                      <a:r>
                        <a:rPr lang="uk-UA" sz="2000" b="1" dirty="0">
                          <a:effectLst/>
                          <a:latin typeface="Vollkorn" panose="020B0604020202020204" charset="0"/>
                          <a:ea typeface="Vollkorn" panose="020B0604020202020204" charset="0"/>
                        </a:rPr>
                        <a:t>навчання</a:t>
                      </a:r>
                    </a:p>
                  </a:txBody>
                  <a:tcPr marL="54023" marR="54023" marT="0" marB="0" anchor="ctr">
                    <a:solidFill>
                      <a:schemeClr val="accent1">
                        <a:lumMod val="75000"/>
                      </a:schemeClr>
                    </a:solidFill>
                  </a:tcPr>
                </a:tc>
                <a:tc>
                  <a:txBody>
                    <a:bodyPr/>
                    <a:lstStyle/>
                    <a:p>
                      <a:pPr algn="ctr">
                        <a:lnSpc>
                          <a:spcPct val="100000"/>
                        </a:lnSpc>
                        <a:spcAft>
                          <a:spcPts val="0"/>
                        </a:spcAft>
                      </a:pPr>
                      <a:r>
                        <a:rPr lang="uk-UA" sz="2000" b="1" dirty="0">
                          <a:effectLst/>
                          <a:latin typeface="Vollkorn" panose="020B0604020202020204" charset="0"/>
                          <a:ea typeface="Vollkorn" panose="020B0604020202020204" charset="0"/>
                        </a:rPr>
                        <a:t>Методи контролю</a:t>
                      </a:r>
                    </a:p>
                  </a:txBody>
                  <a:tcPr marL="54023" marR="54023" marT="0" marB="0" anchor="ctr">
                    <a:solidFill>
                      <a:schemeClr val="accent1">
                        <a:lumMod val="75000"/>
                      </a:schemeClr>
                    </a:solidFill>
                  </a:tcPr>
                </a:tc>
                <a:extLst>
                  <a:ext uri="{0D108BD9-81ED-4DB2-BD59-A6C34878D82A}">
                    <a16:rowId xmlns:a16="http://schemas.microsoft.com/office/drawing/2014/main" xmlns="" val="2055260940"/>
                  </a:ext>
                </a:extLst>
              </a:tr>
              <a:tr h="1123687">
                <a:tc>
                  <a:txBody>
                    <a:bodyPr/>
                    <a:lstStyle/>
                    <a:p>
                      <a:pPr algn="just">
                        <a:lnSpc>
                          <a:spcPct val="100000"/>
                        </a:lnSpc>
                        <a:spcAft>
                          <a:spcPts val="0"/>
                        </a:spcAft>
                      </a:pPr>
                      <a:r>
                        <a:rPr lang="uk-UA" sz="2000" b="0" kern="1200" dirty="0" err="1">
                          <a:solidFill>
                            <a:schemeClr val="lt1"/>
                          </a:solidFill>
                          <a:effectLst/>
                          <a:latin typeface="Vollkorn" panose="020B0604020202020204" charset="0"/>
                          <a:ea typeface="Vollkorn" panose="020B0604020202020204" charset="0"/>
                          <a:cs typeface="Times New Roman" panose="02020603050405020304" pitchFamily="18" charset="0"/>
                        </a:rPr>
                        <a:t>ПРН</a:t>
                      </a:r>
                      <a:r>
                        <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rPr>
                        <a:t> 12. Здійснювати необхідні правові та організаційні заходи щодо врегулювання конфліктів, пов’язаних із забезпеченням національної безпеки та реалізації національних інтересів, володіти знаннями історії конфліктів та інструментами запобігання потенційним загрозам національній безпеці в конфліктних ситуаціях.</a:t>
                      </a:r>
                    </a:p>
                  </a:txBody>
                  <a:tcPr marL="68580" marR="68580" marT="0" marB="0">
                    <a:solidFill>
                      <a:schemeClr val="accent1">
                        <a:lumMod val="75000"/>
                      </a:schemeClr>
                    </a:solidFill>
                  </a:tcPr>
                </a:tc>
                <a:tc>
                  <a:txBody>
                    <a:bodyPr/>
                    <a:lstStyle/>
                    <a:p>
                      <a:pPr algn="just" fontAlgn="auto">
                        <a:lnSpc>
                          <a:spcPct val="102000"/>
                        </a:lnSpc>
                        <a:spcAft>
                          <a:spcPts val="0"/>
                        </a:spcAft>
                      </a:pPr>
                      <a:r>
                        <a:rPr lang="uk-UA" sz="2000" kern="120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завдань модульного контролю, екзамен</a:t>
                      </a:r>
                    </a:p>
                  </a:txBody>
                  <a:tcPr marL="68580" marR="68580" marT="0" marB="0"/>
                </a:tc>
                <a:extLst>
                  <a:ext uri="{0D108BD9-81ED-4DB2-BD59-A6C34878D82A}">
                    <a16:rowId xmlns:a16="http://schemas.microsoft.com/office/drawing/2014/main" xmlns="" val="1254530270"/>
                  </a:ext>
                </a:extLst>
              </a:tr>
              <a:tr h="1498250">
                <a:tc>
                  <a:txBody>
                    <a:bodyPr/>
                    <a:lstStyle/>
                    <a:p>
                      <a:pPr algn="just">
                        <a:lnSpc>
                          <a:spcPct val="100000"/>
                        </a:lnSpc>
                        <a:spcAft>
                          <a:spcPts val="0"/>
                        </a:spcAft>
                      </a:pPr>
                      <a:r>
                        <a:rPr lang="uk-UA" sz="2000" b="0" kern="1200">
                          <a:solidFill>
                            <a:schemeClr val="lt1"/>
                          </a:solidFill>
                          <a:effectLst/>
                          <a:latin typeface="Vollkorn" panose="020B0604020202020204" charset="0"/>
                          <a:ea typeface="Vollkorn" panose="020B0604020202020204" charset="0"/>
                          <a:cs typeface="Times New Roman" panose="02020603050405020304" pitchFamily="18" charset="0"/>
                        </a:rPr>
                        <a:t>ПРН 14. Демонструвати уміння виявляти та вирішувати складні спеціалізовані завдання та практичні проблеми у сфері національної безпеки, використовувати аналітичний інструментарій, критичне мислення для формування принципово нових ідей та адаптації до нових безпекових  викликів та ситуацій.</a:t>
                      </a:r>
                    </a:p>
                  </a:txBody>
                  <a:tcPr marL="68580" marR="68580" marT="0" marB="0">
                    <a:solidFill>
                      <a:schemeClr val="accent1">
                        <a:lumMod val="75000"/>
                      </a:schemeClr>
                    </a:solidFill>
                  </a:tcPr>
                </a:tc>
                <a:tc>
                  <a:txBody>
                    <a:bodyPr/>
                    <a:lstStyle/>
                    <a:p>
                      <a:pPr algn="just" fontAlgn="auto">
                        <a:lnSpc>
                          <a:spcPct val="102000"/>
                        </a:lnSpc>
                        <a:spcAft>
                          <a:spcPts val="0"/>
                        </a:spcAft>
                      </a:pPr>
                      <a:r>
                        <a:rPr lang="uk-UA" sz="2000" kern="120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завдань модульного контролю, екзамен</a:t>
                      </a:r>
                    </a:p>
                  </a:txBody>
                  <a:tcPr marL="68580" marR="68580" marT="0" marB="0"/>
                </a:tc>
                <a:extLst>
                  <a:ext uri="{0D108BD9-81ED-4DB2-BD59-A6C34878D82A}">
                    <a16:rowId xmlns:a16="http://schemas.microsoft.com/office/drawing/2014/main" xmlns="" val="2289839089"/>
                  </a:ext>
                </a:extLst>
              </a:tr>
              <a:tr h="749125">
                <a:tc>
                  <a:txBody>
                    <a:bodyPr/>
                    <a:lstStyle/>
                    <a:p>
                      <a:pPr algn="just">
                        <a:lnSpc>
                          <a:spcPct val="100000"/>
                        </a:lnSpc>
                        <a:spcAft>
                          <a:spcPts val="0"/>
                        </a:spcAft>
                      </a:pPr>
                      <a:r>
                        <a:rPr lang="uk-UA" sz="2000" b="0" kern="1200">
                          <a:solidFill>
                            <a:schemeClr val="lt1"/>
                          </a:solidFill>
                          <a:effectLst/>
                          <a:latin typeface="Vollkorn" panose="020B0604020202020204" charset="0"/>
                          <a:ea typeface="Vollkorn" panose="020B0604020202020204" charset="0"/>
                          <a:cs typeface="Times New Roman" panose="02020603050405020304" pitchFamily="18" charset="0"/>
                        </a:rPr>
                        <a:t>ПРН 17. Готувати для ухвалення обґрунтовані рішення, здійснювати функції управління під час здійснення професійної діяльності в різних умовах та демонструвати приклади лідерства та відповідальності за свою діяльність, до співробітництва та роботи в команді, організовуючи професійну діяльність на засадах людиноцентричності, брати активну участь у соціальному та політичному житті на місцевому, регіональному та державному рівнях.</a:t>
                      </a:r>
                    </a:p>
                  </a:txBody>
                  <a:tcPr marL="68580" marR="68580" marT="0" marB="0">
                    <a:solidFill>
                      <a:schemeClr val="accent1">
                        <a:lumMod val="75000"/>
                      </a:schemeClr>
                    </a:solidFill>
                  </a:tcPr>
                </a:tc>
                <a:tc>
                  <a:txBody>
                    <a:bodyPr/>
                    <a:lstStyle/>
                    <a:p>
                      <a:pPr algn="just" fontAlgn="auto">
                        <a:lnSpc>
                          <a:spcPct val="102000"/>
                        </a:lnSpc>
                        <a:spcAft>
                          <a:spcPts val="0"/>
                        </a:spcAft>
                      </a:pPr>
                      <a:r>
                        <a:rPr lang="uk-UA" sz="2000" kern="120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завдань модульного контролю, екзамен</a:t>
                      </a:r>
                    </a:p>
                  </a:txBody>
                  <a:tcPr marL="68580" marR="68580" marT="0" marB="0"/>
                </a:tc>
                <a:extLst>
                  <a:ext uri="{0D108BD9-81ED-4DB2-BD59-A6C34878D82A}">
                    <a16:rowId xmlns:a16="http://schemas.microsoft.com/office/drawing/2014/main" xmlns="" val="1100597928"/>
                  </a:ext>
                </a:extLst>
              </a:tr>
              <a:tr h="749125">
                <a:tc>
                  <a:txBody>
                    <a:bodyPr/>
                    <a:lstStyle/>
                    <a:p>
                      <a:pPr algn="just">
                        <a:lnSpc>
                          <a:spcPct val="100000"/>
                        </a:lnSpc>
                        <a:spcAft>
                          <a:spcPts val="0"/>
                        </a:spcAft>
                      </a:pPr>
                      <a:r>
                        <a:rPr lang="uk-UA" sz="2000" b="0" kern="1200">
                          <a:solidFill>
                            <a:schemeClr val="lt1"/>
                          </a:solidFill>
                          <a:effectLst/>
                          <a:latin typeface="Vollkorn" panose="020B0604020202020204" charset="0"/>
                          <a:ea typeface="Vollkorn" panose="020B0604020202020204" charset="0"/>
                          <a:cs typeface="Times New Roman" panose="02020603050405020304" pitchFamily="18" charset="0"/>
                        </a:rPr>
                        <a:t>ПРН 20. Демонструвати розуміння природи тероризму та антитерористичної безпеки, виявляти та прогнозувати ризики терористичних загроз, у межах компетенцій суб’єктів забезпечення національної безпеки приймати участь в організації та здійсненні заходів боротьби з тероризмом.</a:t>
                      </a:r>
                    </a:p>
                  </a:txBody>
                  <a:tcPr marL="68580" marR="68580" marT="0" marB="0">
                    <a:solidFill>
                      <a:schemeClr val="accent1">
                        <a:lumMod val="75000"/>
                      </a:schemeClr>
                    </a:solidFill>
                  </a:tcPr>
                </a:tc>
                <a:tc>
                  <a:txBody>
                    <a:bodyPr/>
                    <a:lstStyle/>
                    <a:p>
                      <a:pPr algn="just" fontAlgn="auto">
                        <a:lnSpc>
                          <a:spcPct val="102000"/>
                        </a:lnSpc>
                        <a:spcAft>
                          <a:spcPts val="0"/>
                        </a:spcAft>
                      </a:pPr>
                      <a:r>
                        <a:rPr lang="uk-UA" sz="2000" kern="1200" dirty="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завдань модульного контролю, екзамен</a:t>
                      </a:r>
                    </a:p>
                  </a:txBody>
                  <a:tcPr marL="68580" marR="68580" marT="0" marB="0"/>
                </a:tc>
                <a:extLst>
                  <a:ext uri="{0D108BD9-81ED-4DB2-BD59-A6C34878D82A}">
                    <a16:rowId xmlns:a16="http://schemas.microsoft.com/office/drawing/2014/main" xmlns="" val="3990947155"/>
                  </a:ext>
                </a:extLst>
              </a:tr>
              <a:tr h="749125">
                <a:tc>
                  <a:txBody>
                    <a:bodyPr/>
                    <a:lstStyle/>
                    <a:p>
                      <a:pPr algn="just">
                        <a:lnSpc>
                          <a:spcPct val="100000"/>
                        </a:lnSpc>
                        <a:spcAft>
                          <a:spcPts val="0"/>
                        </a:spcAft>
                      </a:pPr>
                      <a:r>
                        <a:rPr lang="uk-UA" sz="2000" b="0" kern="1200" dirty="0" err="1">
                          <a:solidFill>
                            <a:schemeClr val="lt1"/>
                          </a:solidFill>
                          <a:effectLst/>
                          <a:latin typeface="Vollkorn" panose="020B0604020202020204" charset="0"/>
                          <a:ea typeface="Vollkorn" panose="020B0604020202020204" charset="0"/>
                          <a:cs typeface="Times New Roman" panose="02020603050405020304" pitchFamily="18" charset="0"/>
                        </a:rPr>
                        <a:t>ПРН</a:t>
                      </a:r>
                      <a:r>
                        <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rPr>
                        <a:t> 25. Мати творче, гнучке та критичне мислення, наполегливість, активність, комунікабельність, </a:t>
                      </a:r>
                      <a:r>
                        <a:rPr lang="uk-UA" sz="2000" b="0" kern="1200" dirty="0" err="1">
                          <a:solidFill>
                            <a:schemeClr val="lt1"/>
                          </a:solidFill>
                          <a:effectLst/>
                          <a:latin typeface="Vollkorn" panose="020B0604020202020204" charset="0"/>
                          <a:ea typeface="Vollkorn" panose="020B0604020202020204" charset="0"/>
                          <a:cs typeface="Times New Roman" panose="02020603050405020304" pitchFamily="18" charset="0"/>
                        </a:rPr>
                        <a:t>стресостійкість</a:t>
                      </a:r>
                      <a:r>
                        <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rPr>
                        <a:t>, навички самоконтролю та об’єктивного </a:t>
                      </a:r>
                      <a:r>
                        <a:rPr lang="uk-UA" sz="2000" b="0" kern="1200" dirty="0" err="1">
                          <a:solidFill>
                            <a:schemeClr val="lt1"/>
                          </a:solidFill>
                          <a:effectLst/>
                          <a:latin typeface="Vollkorn" panose="020B0604020202020204" charset="0"/>
                          <a:ea typeface="Vollkorn" panose="020B0604020202020204" charset="0"/>
                          <a:cs typeface="Times New Roman" panose="02020603050405020304" pitchFamily="18" charset="0"/>
                        </a:rPr>
                        <a:t>самооцінювання</a:t>
                      </a:r>
                      <a:r>
                        <a:rPr lang="uk-UA" sz="2000" b="0" kern="1200" dirty="0">
                          <a:solidFill>
                            <a:schemeClr val="lt1"/>
                          </a:solidFill>
                          <a:effectLst/>
                          <a:latin typeface="Vollkorn" panose="020B0604020202020204" charset="0"/>
                          <a:ea typeface="Vollkorn" panose="020B0604020202020204" charset="0"/>
                          <a:cs typeface="Times New Roman" panose="02020603050405020304" pitchFamily="18" charset="0"/>
                        </a:rPr>
                        <a:t>, особисту мотивацію на виконання завдань із забезпечення національної безпеки.</a:t>
                      </a:r>
                    </a:p>
                  </a:txBody>
                  <a:tcPr marL="68580" marR="68580" marT="0" marB="0">
                    <a:solidFill>
                      <a:schemeClr val="accent1">
                        <a:lumMod val="75000"/>
                      </a:schemeClr>
                    </a:solidFill>
                  </a:tcPr>
                </a:tc>
                <a:tc>
                  <a:txBody>
                    <a:bodyPr/>
                    <a:lstStyle/>
                    <a:p>
                      <a:pPr algn="just">
                        <a:lnSpc>
                          <a:spcPct val="100000"/>
                        </a:lnSpc>
                        <a:spcAft>
                          <a:spcPts val="0"/>
                        </a:spcAft>
                      </a:pPr>
                      <a:r>
                        <a:rPr lang="uk-UA" sz="2000" kern="1200" dirty="0" smtClean="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завдань модульного контролю, екзамен</a:t>
                      </a:r>
                      <a:endParaRPr lang="uk-UA" sz="2000" kern="1200" dirty="0">
                        <a:solidFill>
                          <a:schemeClr val="dk1"/>
                        </a:solidFill>
                        <a:effectLst/>
                        <a:latin typeface="Vollkorn" panose="020B0604020202020204" charset="0"/>
                        <a:ea typeface="Vollkorn" panose="020B0604020202020204" charset="0"/>
                        <a:cs typeface="+mn-cs"/>
                      </a:endParaRPr>
                    </a:p>
                  </a:txBody>
                  <a:tcPr marL="54023" marR="54023"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2485</Words>
  <Application>Microsoft Office PowerPoint</Application>
  <PresentationFormat>Произвольный</PresentationFormat>
  <Paragraphs>758</Paragraphs>
  <Slides>23</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Vollkorn Bold</vt:lpstr>
      <vt:lpstr>SimSun</vt:lpstr>
      <vt:lpstr>Vollkorn</vt:lpstr>
      <vt:lpstr>Vollkorn Italics</vt:lpstr>
      <vt:lpstr>Calibri</vt:lpstr>
      <vt:lpstr>Times New Roman</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ЦИФРОВІ ТЕХНОЛОГІЇ, ТРАНФЕРТ ТЕХНОЛОГІЙ ТА ОСОБИСТА ІНФОРМАЦІЙНА БЕЗПЕКА ДОСЛІДНИКА</dc:title>
  <dc:creator>1</dc:creator>
  <cp:lastModifiedBy>User</cp:lastModifiedBy>
  <cp:revision>30</cp:revision>
  <dcterms:created xsi:type="dcterms:W3CDTF">2006-08-16T00:00:00Z</dcterms:created>
  <dcterms:modified xsi:type="dcterms:W3CDTF">2025-03-02T18:03:23Z</dcterms:modified>
  <dc:identifier>DAGCUslPLi8</dc:identifier>
</cp:coreProperties>
</file>