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sldIdLst>
    <p:sldId id="256" r:id="rId2"/>
    <p:sldId id="257" r:id="rId3"/>
    <p:sldId id="258" r:id="rId4"/>
    <p:sldId id="271" r:id="rId5"/>
    <p:sldId id="259" r:id="rId6"/>
    <p:sldId id="274" r:id="rId7"/>
    <p:sldId id="260" r:id="rId8"/>
    <p:sldId id="261" r:id="rId9"/>
    <p:sldId id="262" r:id="rId10"/>
    <p:sldId id="263" r:id="rId11"/>
    <p:sldId id="264" r:id="rId12"/>
    <p:sldId id="272" r:id="rId13"/>
    <p:sldId id="267" r:id="rId14"/>
    <p:sldId id="268" r:id="rId15"/>
    <p:sldId id="266" r:id="rId16"/>
    <p:sldId id="273" r:id="rId17"/>
    <p:sldId id="275" r:id="rId18"/>
    <p:sldId id="276" r:id="rId19"/>
    <p:sldId id="277" r:id="rId20"/>
    <p:sldId id="278" r:id="rId21"/>
    <p:sldId id="279" r:id="rId22"/>
    <p:sldId id="280" r:id="rId23"/>
    <p:sldId id="269" r:id="rId24"/>
  </p:sldIdLst>
  <p:sldSz cx="18288000" cy="10287000"/>
  <p:notesSz cx="6858000" cy="9144000"/>
  <p:embeddedFontLst>
    <p:embeddedFont>
      <p:font typeface="Vollkorn Bold" panose="020B0604020202020204" charset="0"/>
      <p:regular r:id="rId26"/>
    </p:embeddedFont>
    <p:embeddedFont>
      <p:font typeface="SimSun" panose="02010600030101010101" pitchFamily="2" charset="-122"/>
      <p:regular r:id="rId27"/>
    </p:embeddedFont>
    <p:embeddedFont>
      <p:font typeface="Vollkorn" panose="020B0604020202020204" charset="0"/>
      <p:regular r:id="rId28"/>
    </p:embeddedFont>
    <p:embeddedFont>
      <p:font typeface="Vollkorn Italics" panose="020B0604020202020204" charset="0"/>
      <p:regular r:id="rId29"/>
    </p:embeddedFont>
    <p:embeddedFont>
      <p:font typeface="Calibri" panose="020F050202020403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60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2" y="9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02.03.2025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1D392D6C-C0A9-429E-91CA-FAFE545D81CB}" type="slidenum">
              <a:rPr lang="uk-UA" smtClean="0"/>
              <a:t>8</a:t>
            </a:fld>
            <a:endParaRPr lang="uk-UA"/>
          </a:p>
        </p:txBody>
      </p:sp>
    </p:spTree>
    <p:extLst>
      <p:ext uri="{BB962C8B-B14F-4D97-AF65-F5344CB8AC3E}">
        <p14:creationId xmlns:p14="http://schemas.microsoft.com/office/powerpoint/2010/main" val="1791403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osvita.diia.gov.ua/courses/iternational-humanitarian-law" TargetMode="External"/><Relationship Id="rId7" Type="http://schemas.openxmlformats.org/officeDocument/2006/relationships/hyperlink" Target="https://osvita.diia.gov.ua/courses/kibergigiena-ak-zahistitisa-vid-fisinguttps:/osvita.diia.gov.ua/courses/kibergigiena-ak-zahistitisa-vid-fisingu"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prometheus.org.ua/prometheus-plus/war-psychology/" TargetMode="External"/><Relationship Id="rId5" Type="http://schemas.openxmlformats.org/officeDocument/2006/relationships/hyperlink" Target="https://prometheus.org.ua/prometheus-free/humanitarian-law-public-servants/" TargetMode="External"/><Relationship Id="rId4" Type="http://schemas.openxmlformats.org/officeDocument/2006/relationships/hyperlink" Target="https://prometheus.org.ua/prometheus-free/international-humanitarian-law/"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5417830"/>
          </a:xfrm>
          <a:prstGeom prst="rect">
            <a:avLst/>
          </a:prstGeom>
        </p:spPr>
        <p:txBody>
          <a:bodyPr wrap="square" lIns="0" tIns="0" rIns="0" bIns="0" rtlCol="0" anchor="t">
            <a:spAutoFit/>
          </a:bodyPr>
          <a:lstStyle/>
          <a:p>
            <a:pPr algn="ctr">
              <a:lnSpc>
                <a:spcPts val="7128"/>
              </a:lnSpc>
            </a:pPr>
            <a:r>
              <a:rPr lang="uk-UA" sz="5400" spc="-46" dirty="0" smtClean="0">
                <a:solidFill>
                  <a:srgbClr val="FFFFFF"/>
                </a:solidFill>
                <a:latin typeface="Vollkorn Bold"/>
              </a:rPr>
              <a:t>ВОЄННО-ПОЛІТИЧНІ КОНФЛІКТИ ТА </a:t>
            </a:r>
          </a:p>
          <a:p>
            <a:pPr algn="ctr">
              <a:lnSpc>
                <a:spcPts val="7128"/>
              </a:lnSpc>
            </a:pPr>
            <a:r>
              <a:rPr lang="uk-UA" sz="5400" spc="-46" dirty="0" smtClean="0">
                <a:solidFill>
                  <a:srgbClr val="FFFFFF"/>
                </a:solidFill>
                <a:latin typeface="Vollkorn Bold"/>
              </a:rPr>
              <a:t>НАЦІОНАЛЬНА БЕЗПЕКА</a:t>
            </a:r>
          </a:p>
          <a:p>
            <a:pPr algn="ctr">
              <a:lnSpc>
                <a:spcPts val="7128"/>
              </a:lnSpc>
            </a:pPr>
            <a:endParaRPr lang="uk-UA" sz="2000" spc="-23" dirty="0" smtClean="0">
              <a:solidFill>
                <a:srgbClr val="FFFFFF"/>
              </a:solidFill>
              <a:latin typeface="Vollkorn Bold"/>
            </a:endParaRPr>
          </a:p>
          <a:p>
            <a:pPr algn="ctr">
              <a:lnSpc>
                <a:spcPct val="80000"/>
              </a:lnSpc>
            </a:pPr>
            <a:r>
              <a:rPr lang="en-US" sz="5940" spc="-23" dirty="0" smtClean="0">
                <a:solidFill>
                  <a:srgbClr val="FFFFFF"/>
                </a:solidFill>
                <a:latin typeface="Vollkorn Bold"/>
              </a:rPr>
              <a:t>(</a:t>
            </a:r>
            <a:r>
              <a:rPr lang="en-US" sz="5940" spc="-23" dirty="0">
                <a:solidFill>
                  <a:srgbClr val="FFFFFF"/>
                </a:solidFill>
                <a:latin typeface="Vollkorn Bold"/>
              </a:rPr>
              <a:t>0) </a:t>
            </a:r>
            <a:r>
              <a:rPr lang="en-US" sz="5940" spc="-23" dirty="0" err="1">
                <a:solidFill>
                  <a:srgbClr val="FFFFFF"/>
                </a:solidFill>
                <a:latin typeface="Vollkorn Bold"/>
              </a:rPr>
              <a:t>Вступ</a:t>
            </a:r>
            <a:r>
              <a:rPr lang="en-US" sz="5940" spc="-23" dirty="0">
                <a:solidFill>
                  <a:srgbClr val="FFFFFF"/>
                </a:solidFill>
                <a:latin typeface="Vollkorn Bold"/>
              </a:rPr>
              <a:t> </a:t>
            </a:r>
            <a:r>
              <a:rPr lang="en-US" sz="5940" spc="-23" dirty="0" err="1">
                <a:solidFill>
                  <a:srgbClr val="FFFFFF"/>
                </a:solidFill>
                <a:latin typeface="Vollkorn Bold"/>
              </a:rPr>
              <a:t>до</a:t>
            </a:r>
            <a:r>
              <a:rPr lang="en-US" sz="5940" spc="-23" dirty="0">
                <a:solidFill>
                  <a:srgbClr val="FFFFFF"/>
                </a:solidFill>
                <a:latin typeface="Vollkorn Bold"/>
              </a:rPr>
              <a:t> </a:t>
            </a:r>
            <a:r>
              <a:rPr lang="en-US" sz="5940" spc="-23" dirty="0" err="1">
                <a:solidFill>
                  <a:srgbClr val="FFFFFF"/>
                </a:solidFill>
                <a:latin typeface="Vollkorn Bold"/>
              </a:rPr>
              <a:t>дисципліни</a:t>
            </a:r>
            <a:endParaRPr lang="en-US" sz="5940" spc="-23" dirty="0">
              <a:solidFill>
                <a:srgbClr val="FFFFFF"/>
              </a:solidFill>
              <a:latin typeface="Vollkorn Bold"/>
            </a:endParaRPr>
          </a:p>
          <a:p>
            <a:pPr algn="ctr">
              <a:lnSpc>
                <a:spcPct val="80000"/>
              </a:lnSpc>
            </a:pPr>
            <a:endParaRPr lang="en-US" sz="4000" spc="-23" dirty="0">
              <a:solidFill>
                <a:srgbClr val="FFFFFF"/>
              </a:solidFill>
              <a:latin typeface="Vollkorn Bold"/>
            </a:endParaRPr>
          </a:p>
          <a:p>
            <a:pPr algn="ctr">
              <a:lnSpc>
                <a:spcPct val="80000"/>
              </a:lnSpc>
            </a:pPr>
            <a:r>
              <a:rPr lang="ru-RU" sz="5940" spc="-23" dirty="0" smtClean="0">
                <a:solidFill>
                  <a:srgbClr val="FFFFFF"/>
                </a:solidFill>
                <a:latin typeface="Vollkorn"/>
              </a:rPr>
              <a:t>кандидат </a:t>
            </a:r>
            <a:r>
              <a:rPr lang="en-US" sz="5940" spc="-23" dirty="0" err="1" smtClean="0">
                <a:solidFill>
                  <a:srgbClr val="FFFFFF"/>
                </a:solidFill>
                <a:latin typeface="Vollkorn"/>
              </a:rPr>
              <a:t>економічних</a:t>
            </a:r>
            <a:r>
              <a:rPr lang="en-US" sz="5940" spc="-23" dirty="0" smtClean="0">
                <a:solidFill>
                  <a:srgbClr val="FFFFFF"/>
                </a:solidFill>
                <a:latin typeface="Vollkorn"/>
              </a:rPr>
              <a:t> </a:t>
            </a:r>
            <a:r>
              <a:rPr lang="en-US" sz="5940" spc="-23" dirty="0" err="1">
                <a:solidFill>
                  <a:srgbClr val="FFFFFF"/>
                </a:solidFill>
                <a:latin typeface="Vollkorn"/>
              </a:rPr>
              <a:t>наук</a:t>
            </a:r>
            <a:r>
              <a:rPr lang="en-US" sz="5940" spc="-23" dirty="0">
                <a:solidFill>
                  <a:srgbClr val="FFFFFF"/>
                </a:solidFill>
                <a:latin typeface="Vollkorn"/>
              </a:rPr>
              <a:t> , </a:t>
            </a:r>
            <a:r>
              <a:rPr lang="en-US" sz="5940" spc="-23" dirty="0" err="1">
                <a:solidFill>
                  <a:srgbClr val="FFFFFF"/>
                </a:solidFill>
                <a:latin typeface="Vollkorn"/>
              </a:rPr>
              <a:t>доцент</a:t>
            </a:r>
            <a:r>
              <a:rPr lang="en-US" sz="5940" spc="-23" dirty="0">
                <a:solidFill>
                  <a:srgbClr val="FFFFFF"/>
                </a:solidFill>
                <a:latin typeface="Vollkorn"/>
              </a:rPr>
              <a:t> </a:t>
            </a:r>
            <a:r>
              <a:rPr lang="uk-UA" sz="5940" spc="-23" dirty="0" smtClean="0">
                <a:solidFill>
                  <a:srgbClr val="FFFFFF"/>
                </a:solidFill>
                <a:latin typeface="Vollkorn"/>
              </a:rPr>
              <a:t/>
            </a:r>
            <a:br>
              <a:rPr lang="uk-UA" sz="5940" spc="-23" dirty="0" smtClean="0">
                <a:solidFill>
                  <a:srgbClr val="FFFFFF"/>
                </a:solidFill>
                <a:latin typeface="Vollkorn"/>
              </a:rPr>
            </a:br>
            <a:r>
              <a:rPr lang="en-US" sz="5940" spc="-23" dirty="0" err="1" smtClean="0">
                <a:solidFill>
                  <a:srgbClr val="FFFFFF"/>
                </a:solidFill>
                <a:latin typeface="Vollkorn"/>
              </a:rPr>
              <a:t>Дик</a:t>
            </a:r>
            <a:r>
              <a:rPr lang="ru-RU" sz="5940" spc="-23" dirty="0">
                <a:solidFill>
                  <a:srgbClr val="FFFFFF"/>
                </a:solidFill>
                <a:latin typeface="Vollkorn"/>
              </a:rPr>
              <a:t>а</a:t>
            </a:r>
            <a:r>
              <a:rPr lang="en-US" sz="5940" spc="-23" dirty="0" smtClean="0">
                <a:solidFill>
                  <a:srgbClr val="FFFFFF"/>
                </a:solidFill>
                <a:latin typeface="Vollkorn"/>
              </a:rPr>
              <a:t> </a:t>
            </a:r>
            <a:r>
              <a:rPr lang="ru-RU" sz="5940" spc="-23" dirty="0" err="1" smtClean="0">
                <a:solidFill>
                  <a:srgbClr val="FFFFFF"/>
                </a:solidFill>
                <a:latin typeface="Vollkorn"/>
              </a:rPr>
              <a:t>Олена</a:t>
            </a:r>
            <a:endParaRPr lang="en-US" sz="594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190500"/>
            <a:ext cx="17678400" cy="8463855"/>
          </a:xfrm>
          <a:prstGeom prst="rect">
            <a:avLst/>
          </a:prstGeom>
        </p:spPr>
        <p:txBody>
          <a:bodyPr wrap="square" lIns="0" tIns="0" rIns="0" bIns="0" rtlCol="0" anchor="t">
            <a:spAutoFit/>
          </a:bodyPr>
          <a:lstStyle/>
          <a:p>
            <a:pPr algn="ctr">
              <a:spcAft>
                <a:spcPts val="1200"/>
              </a:spcAft>
            </a:pP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pPr indent="352425" algn="just"/>
            <a:r>
              <a:rPr lang="uk-UA" sz="3000" dirty="0" smtClean="0">
                <a:solidFill>
                  <a:schemeClr val="accent1">
                    <a:lumMod val="50000"/>
                  </a:schemeClr>
                </a:solidFill>
                <a:latin typeface="Vollkorn" panose="020B0604020202020204" charset="0"/>
                <a:ea typeface="Vollkorn" panose="020B0604020202020204" charset="0"/>
              </a:rPr>
              <a:t>Оцінювання </a:t>
            </a:r>
            <a:r>
              <a:rPr lang="uk-UA" sz="3000" dirty="0">
                <a:solidFill>
                  <a:schemeClr val="accent1">
                    <a:lumMod val="50000"/>
                  </a:schemeClr>
                </a:solidFill>
                <a:latin typeface="Vollkorn" panose="020B0604020202020204" charset="0"/>
                <a:ea typeface="Vollkorn" panose="020B0604020202020204" charset="0"/>
              </a:rPr>
              <a:t>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p>
          <a:p>
            <a:pPr indent="352425" algn="just" fontAlgn="auto"/>
            <a:r>
              <a:rPr lang="uk-UA" sz="3000" spc="-5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a:t>
            </a:r>
          </a:p>
          <a:p>
            <a:pPr indent="352425" algn="just" fontAlgn="auto"/>
            <a:r>
              <a:rPr lang="uk-UA" sz="3000" dirty="0">
                <a:solidFill>
                  <a:schemeClr val="accent1">
                    <a:lumMod val="50000"/>
                  </a:schemeClr>
                </a:solidFill>
                <a:latin typeface="Vollkorn" panose="020B0604020202020204" charset="0"/>
                <a:ea typeface="Vollkorn" panose="020B0604020202020204" charset="0"/>
              </a:rPr>
              <a:t>‒ поточний, модульний та підсумковий контроль – для здобувачів денної форми навчання;</a:t>
            </a:r>
          </a:p>
          <a:p>
            <a:pPr indent="352425" algn="just" fontAlgn="auto"/>
            <a:r>
              <a:rPr lang="uk-UA" sz="3000" dirty="0">
                <a:solidFill>
                  <a:schemeClr val="accent1">
                    <a:lumMod val="50000"/>
                  </a:schemeClr>
                </a:solidFill>
                <a:latin typeface="Vollkorn" panose="020B0604020202020204" charset="0"/>
                <a:ea typeface="Vollkorn" panose="020B0604020202020204" charset="0"/>
              </a:rPr>
              <a:t>‒ поточний та підсумковий контроль – для здобувачів заочної форми навчання.</a:t>
            </a:r>
          </a:p>
          <a:p>
            <a:pPr indent="352425" algn="just" fontAlgn="auto"/>
            <a:r>
              <a:rPr lang="uk-UA" sz="3000" dirty="0">
                <a:solidFill>
                  <a:schemeClr val="accent1">
                    <a:lumMod val="50000"/>
                  </a:schemeClr>
                </a:solidFill>
                <a:latin typeface="Vollkorn" panose="020B0604020202020204" charset="0"/>
                <a:ea typeface="Vollkorn" panose="020B0604020202020204" charset="0"/>
              </a:rPr>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p>
          <a:p>
            <a:pPr indent="352425" algn="just" fontAlgn="auto"/>
            <a:r>
              <a:rPr lang="uk-UA" sz="3000" dirty="0">
                <a:solidFill>
                  <a:schemeClr val="accent1">
                    <a:lumMod val="50000"/>
                  </a:schemeClr>
                </a:solidFill>
                <a:latin typeface="Vollkorn" panose="020B0604020202020204" charset="0"/>
                <a:ea typeface="Vollkorn" panose="020B0604020202020204" charset="0"/>
              </a:rPr>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написання модульної контрольної роботи.</a:t>
            </a:r>
          </a:p>
          <a:p>
            <a:pPr indent="352425" algn="just"/>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або наприкінці семестру. </a:t>
            </a:r>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у формі екзамену</a:t>
            </a:r>
            <a:r>
              <a:rPr lang="uk-UA" sz="3000" dirty="0" smtClean="0">
                <a:solidFill>
                  <a:schemeClr val="accent1">
                    <a:lumMod val="50000"/>
                  </a:schemeClr>
                </a:solidFill>
                <a:latin typeface="Vollkorn" panose="020B0604020202020204" charset="0"/>
                <a:ea typeface="Vollkorn" panose="020B0604020202020204" charset="0"/>
              </a:rPr>
              <a:t>.</a:t>
            </a:r>
            <a:endParaRPr lang="uk-UA" sz="3000" dirty="0">
              <a:solidFill>
                <a:schemeClr val="accent1">
                  <a:lumMod val="50000"/>
                </a:schemeClr>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14" name="Rectangle 2"/>
          <p:cNvSpPr>
            <a:spLocks noChangeArrowheads="1"/>
          </p:cNvSpPr>
          <p:nvPr/>
        </p:nvSpPr>
        <p:spPr bwMode="auto">
          <a:xfrm>
            <a:off x="2488602" y="14210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sp>
        <p:nvSpPr>
          <p:cNvPr id="15" name="Rectangle 3"/>
          <p:cNvSpPr>
            <a:spLocks noChangeArrowheads="1"/>
          </p:cNvSpPr>
          <p:nvPr/>
        </p:nvSpPr>
        <p:spPr bwMode="auto">
          <a:xfrm>
            <a:off x="609598" y="3383914"/>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16" name="Таблица 15"/>
          <p:cNvGraphicFramePr>
            <a:graphicFrameLocks noGrp="1"/>
          </p:cNvGraphicFramePr>
          <p:nvPr>
            <p:extLst>
              <p:ext uri="{D42A27DB-BD31-4B8C-83A1-F6EECF244321}">
                <p14:modId xmlns:p14="http://schemas.microsoft.com/office/powerpoint/2010/main" val="3160477336"/>
              </p:ext>
            </p:extLst>
          </p:nvPr>
        </p:nvGraphicFramePr>
        <p:xfrm>
          <a:off x="2488602" y="696099"/>
          <a:ext cx="13208598" cy="2606040"/>
        </p:xfrm>
        <a:graphic>
          <a:graphicData uri="http://schemas.openxmlformats.org/drawingml/2006/table">
            <a:tbl>
              <a:tblPr firstRow="1" firstCol="1" bandRow="1">
                <a:tableStyleId>{5C22544A-7EE6-4342-B048-85BDC9FD1C3A}</a:tableStyleId>
              </a:tblPr>
              <a:tblGrid>
                <a:gridCol w="9246198"/>
                <a:gridCol w="3962400"/>
              </a:tblGrid>
              <a:tr h="0">
                <a:tc>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gridSpan="2">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Для здобувача денної форми навчання</a:t>
                      </a:r>
                    </a:p>
                  </a:txBody>
                  <a:tcPr marL="68580" marR="68580" marT="0" marB="0" anchor="ctr"/>
                </a:tc>
                <a:tc hMerge="1">
                  <a:txBody>
                    <a:bodyPr/>
                    <a:lstStyle/>
                    <a:p>
                      <a:endParaRPr lang="uk-UA"/>
                    </a:p>
                  </a:txBody>
                  <a:tcPr/>
                </a:tc>
              </a:tr>
              <a:tr h="0">
                <a:tc>
                  <a:txBody>
                    <a:bodyPr/>
                    <a:lstStyle/>
                    <a:p>
                      <a:pPr algn="l">
                        <a:lnSpc>
                          <a:spcPct val="95000"/>
                        </a:lnSpc>
                        <a:spcAft>
                          <a:spcPts val="0"/>
                        </a:spcAft>
                      </a:pPr>
                      <a:r>
                        <a:rPr lang="uk-UA" sz="2000" dirty="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l">
                        <a:lnSpc>
                          <a:spcPct val="95000"/>
                        </a:lnSpc>
                        <a:spcAft>
                          <a:spcPts val="0"/>
                        </a:spcAft>
                      </a:pPr>
                      <a:r>
                        <a:rPr lang="uk-UA" sz="2000">
                          <a:effectLst/>
                          <a:latin typeface="Vollkorn" panose="020B0604020202020204" charset="0"/>
                          <a:ea typeface="Vollkorn" panose="020B0604020202020204" charset="0"/>
                        </a:rPr>
                        <a:t>Виконання завдань модульного або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100</a:t>
                      </a:r>
                    </a:p>
                  </a:txBody>
                  <a:tcPr marL="68580" marR="68580" marT="0" marB="0" anchor="ctr"/>
                </a:tc>
              </a:tr>
              <a:tr h="0">
                <a:tc gridSpan="2">
                  <a:txBody>
                    <a:bodyPr/>
                    <a:lstStyle/>
                    <a:p>
                      <a:pPr algn="ctr">
                        <a:lnSpc>
                          <a:spcPct val="95000"/>
                        </a:lnSpc>
                        <a:spcAft>
                          <a:spcPts val="0"/>
                        </a:spcAft>
                      </a:pPr>
                      <a:r>
                        <a:rPr lang="uk-UA" sz="2000">
                          <a:effectLst/>
                          <a:latin typeface="Vollkorn" panose="020B0604020202020204" charset="0"/>
                          <a:ea typeface="Vollkorn" panose="020B0604020202020204" charset="0"/>
                        </a:rPr>
                        <a:t>Для здобувача заочної форми навчання</a:t>
                      </a:r>
                    </a:p>
                  </a:txBody>
                  <a:tcPr marL="68580" marR="68580" marT="0" marB="0" anchor="ctr"/>
                </a:tc>
                <a:tc hMerge="1">
                  <a:txBody>
                    <a:bodyPr/>
                    <a:lstStyle/>
                    <a:p>
                      <a:endParaRPr lang="uk-UA"/>
                    </a:p>
                  </a:txBody>
                  <a:tcP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dirty="0">
                          <a:effectLst/>
                          <a:latin typeface="Vollkorn" panose="020B0604020202020204" charset="0"/>
                          <a:ea typeface="Vollkorn" panose="020B0604020202020204" charset="0"/>
                        </a:rPr>
                        <a:t>100</a:t>
                      </a:r>
                    </a:p>
                  </a:txBody>
                  <a:tcPr marL="68580" marR="68580" marT="0" marB="0" anchor="ctr"/>
                </a:tc>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1953469082"/>
              </p:ext>
            </p:extLst>
          </p:nvPr>
        </p:nvGraphicFramePr>
        <p:xfrm>
          <a:off x="2488602" y="3972699"/>
          <a:ext cx="13208597" cy="2316480"/>
        </p:xfrm>
        <a:graphic>
          <a:graphicData uri="http://schemas.openxmlformats.org/drawingml/2006/table">
            <a:tbl>
              <a:tblPr firstRow="1" firstCol="1" bandRow="1">
                <a:tableStyleId>{5C22544A-7EE6-4342-B048-85BDC9FD1C3A}</a:tableStyleId>
              </a:tblPr>
              <a:tblGrid>
                <a:gridCol w="9246198"/>
                <a:gridCol w="1981200"/>
                <a:gridCol w="1981199"/>
              </a:tblGrid>
              <a:tr h="0">
                <a:tc row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grid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tc>
                <a:tc hMerge="1">
                  <a:txBody>
                    <a:bodyPr/>
                    <a:lstStyle/>
                    <a:p>
                      <a:endParaRPr lang="uk-UA"/>
                    </a:p>
                  </a:txBody>
                  <a:tcPr/>
                </a:tc>
              </a:tr>
              <a:tr h="0">
                <a:tc vMerge="1">
                  <a:txBody>
                    <a:bodyPr/>
                    <a:lstStyle/>
                    <a:p>
                      <a:endParaRPr lang="uk-UA"/>
                    </a:p>
                  </a:txBody>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денна форма</a:t>
                      </a:r>
                    </a:p>
                  </a:txBody>
                  <a:tcPr marL="68580" marR="68580" marT="0" marB="0" anchor="ct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науково-дослідної роботи та інших видів робіт (додаткові – заохочувальні бали):</a:t>
                      </a:r>
                    </a:p>
                    <a:p>
                      <a:pPr indent="-179705" algn="just">
                        <a:lnSpc>
                          <a:spcPct val="95000"/>
                        </a:lnSpc>
                        <a:spcAft>
                          <a:spcPts val="0"/>
                        </a:spcAft>
                      </a:pPr>
                      <a:r>
                        <a:rPr lang="uk-UA" sz="2000">
                          <a:effectLst/>
                          <a:latin typeface="Vollkorn" panose="020B0604020202020204" charset="0"/>
                          <a:ea typeface="Vollkorn" panose="020B0604020202020204" charset="0"/>
                        </a:rPr>
                        <a:t>1. Підготовка наукових статей, тез доповідей наукових конференцій</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До 20</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До 20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Разом за 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c>
                  <a:txBody>
                    <a:bodyPr/>
                    <a:lstStyle/>
                    <a:p>
                      <a:pPr algn="ctr">
                        <a:lnSpc>
                          <a:spcPct val="95000"/>
                        </a:lnSpc>
                        <a:spcAft>
                          <a:spcPts val="0"/>
                        </a:spcAft>
                      </a:pPr>
                      <a:r>
                        <a:rPr lang="uk-UA" sz="2000" dirty="0">
                          <a:effectLst/>
                          <a:latin typeface="Vollkorn" panose="020B0604020202020204" charset="0"/>
                          <a:ea typeface="Vollkorn" panose="020B0604020202020204" charset="0"/>
                        </a:rPr>
                        <a:t>60</a:t>
                      </a:r>
                    </a:p>
                  </a:txBody>
                  <a:tcPr marL="68580" marR="68580" marT="0" marB="0"/>
                </a:tc>
              </a:tr>
            </a:tbl>
          </a:graphicData>
        </a:graphic>
      </p:graphicFrame>
      <p:graphicFrame>
        <p:nvGraphicFramePr>
          <p:cNvPr id="18" name="Таблица 17"/>
          <p:cNvGraphicFramePr>
            <a:graphicFrameLocks noGrp="1"/>
          </p:cNvGraphicFramePr>
          <p:nvPr>
            <p:extLst>
              <p:ext uri="{D42A27DB-BD31-4B8C-83A1-F6EECF244321}">
                <p14:modId xmlns:p14="http://schemas.microsoft.com/office/powerpoint/2010/main" val="985877231"/>
              </p:ext>
            </p:extLst>
          </p:nvPr>
        </p:nvGraphicFramePr>
        <p:xfrm>
          <a:off x="2481976" y="7048500"/>
          <a:ext cx="13215224" cy="1478280"/>
        </p:xfrm>
        <a:graphic>
          <a:graphicData uri="http://schemas.openxmlformats.org/drawingml/2006/table">
            <a:tbl>
              <a:tblPr firstRow="1" firstCol="1" bandRow="1">
                <a:tableStyleId>{5C22544A-7EE6-4342-B048-85BDC9FD1C3A}</a:tableStyleId>
              </a:tblPr>
              <a:tblGrid>
                <a:gridCol w="9225474"/>
                <a:gridCol w="2039203"/>
                <a:gridCol w="1950547"/>
              </a:tblGrid>
              <a:tr h="0">
                <a:tc rowSpan="2">
                  <a:txBody>
                    <a:bodyPr/>
                    <a:lstStyle/>
                    <a:p>
                      <a:pPr algn="ctr">
                        <a:lnSpc>
                          <a:spcPct val="97000"/>
                        </a:lnSpc>
                        <a:spcAft>
                          <a:spcPts val="0"/>
                        </a:spcAft>
                      </a:pPr>
                      <a:r>
                        <a:rPr lang="uk-UA" sz="2000">
                          <a:effectLst/>
                          <a:latin typeface="Vollkorn" panose="020B0604020202020204" charset="0"/>
                          <a:ea typeface="Vollkorn" panose="020B0604020202020204" charset="0"/>
                        </a:rPr>
                        <a:t>Види робіт здобувача вищої освіти </a:t>
                      </a:r>
                    </a:p>
                  </a:txBody>
                  <a:tcPr marL="68580" marR="68580" marT="0" marB="0"/>
                </a:tc>
                <a:tc gridSpan="2">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tc>
                <a:tc hMerge="1">
                  <a:txBody>
                    <a:bodyPr/>
                    <a:lstStyle/>
                    <a:p>
                      <a:endParaRPr lang="uk-UA"/>
                    </a:p>
                  </a:txBody>
                  <a:tcPr/>
                </a:tc>
              </a:tr>
              <a:tr h="0">
                <a:tc vMerge="1">
                  <a:txBody>
                    <a:bodyPr/>
                    <a:lstStyle/>
                    <a:p>
                      <a:endParaRPr lang="uk-UA"/>
                    </a:p>
                  </a:txBody>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денна форма </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лабораторних робіт</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тестових завдань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Разом за виконання завдань під час навчальних занять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48</a:t>
                      </a:r>
                    </a:p>
                  </a:txBody>
                  <a:tcPr marL="68580" marR="68580" marT="0" marB="0"/>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48</a:t>
                      </a:r>
                    </a:p>
                  </a:txBody>
                  <a:tcPr marL="68580" marR="68580" marT="0" marB="0"/>
                </a:tc>
              </a:tr>
            </a:tbl>
          </a:graphicData>
        </a:graphic>
      </p:graphicFrame>
      <p:sp>
        <p:nvSpPr>
          <p:cNvPr id="19" name="Rectangle 4"/>
          <p:cNvSpPr>
            <a:spLocks noChangeArrowheads="1"/>
          </p:cNvSpPr>
          <p:nvPr/>
        </p:nvSpPr>
        <p:spPr bwMode="auto">
          <a:xfrm>
            <a:off x="2895600" y="6515100"/>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4" name="TextBox 3"/>
          <p:cNvSpPr txBox="1"/>
          <p:nvPr/>
        </p:nvSpPr>
        <p:spPr>
          <a:xfrm>
            <a:off x="228600" y="342900"/>
            <a:ext cx="17830800" cy="5386090"/>
          </a:xfrm>
          <a:prstGeom prst="rect">
            <a:avLst/>
          </a:prstGeom>
        </p:spPr>
        <p:txBody>
          <a:bodyPr wrap="square" lIns="0" tIns="0" rIns="0" bIns="0" rtlCol="0" anchor="t">
            <a:spAutoFit/>
          </a:bodyPr>
          <a:lstStyle/>
          <a:p>
            <a:pPr indent="360000" algn="just"/>
            <a:r>
              <a:rPr lang="uk-UA" sz="2500" dirty="0">
                <a:solidFill>
                  <a:schemeClr val="accent1">
                    <a:lumMod val="50000"/>
                  </a:schemeClr>
                </a:solidFill>
                <a:latin typeface="Vollkorn" panose="020B0604020202020204" charset="0"/>
                <a:ea typeface="Vollkorn" panose="020B0604020202020204" charset="0"/>
              </a:rPr>
              <a:t>З метою застосування цілих чисел для оцінювання результатів роботи здобувачів під час навчальних занять може використовуватися 100-бальна шкала оцінювання щодо кожного окремо виду робіт. Розрахунок загальної кількості балів, які здобувач може набрати за результатами роботи під час навчальних занять протягом семестру, проводиться за формулою:</a:t>
            </a:r>
          </a:p>
          <a:p>
            <a:pPr algn="ctr"/>
            <a:r>
              <a:rPr lang="uk-UA" sz="2500" dirty="0">
                <a:solidFill>
                  <a:schemeClr val="accent1">
                    <a:lumMod val="50000"/>
                  </a:schemeClr>
                </a:solidFill>
                <a:latin typeface="Vollkorn" panose="020B0604020202020204" charset="0"/>
                <a:ea typeface="Vollkorn" panose="020B0604020202020204" charset="0"/>
              </a:rPr>
              <a:t> </a:t>
            </a:r>
            <a:r>
              <a:rPr lang="uk-UA" sz="2500" b="1" dirty="0" err="1" smtClean="0">
                <a:solidFill>
                  <a:schemeClr val="accent1">
                    <a:lumMod val="50000"/>
                  </a:schemeClr>
                </a:solidFill>
                <a:latin typeface="Vollkorn" panose="020B0604020202020204" charset="0"/>
                <a:ea typeface="Vollkorn" panose="020B0604020202020204" charset="0"/>
              </a:rPr>
              <a:t>Р</a:t>
            </a:r>
            <a:r>
              <a:rPr lang="uk-UA" sz="2500" b="1" baseline="-25000" dirty="0" err="1" smtClean="0">
                <a:solidFill>
                  <a:schemeClr val="accent1">
                    <a:lumMod val="50000"/>
                  </a:schemeClr>
                </a:solidFill>
                <a:latin typeface="Vollkorn" panose="020B0604020202020204" charset="0"/>
                <a:ea typeface="Vollkorn" panose="020B0604020202020204" charset="0"/>
              </a:rPr>
              <a:t>НЗ</a:t>
            </a:r>
            <a:r>
              <a:rPr lang="uk-UA" sz="2500" b="1" dirty="0" smtClean="0">
                <a:solidFill>
                  <a:schemeClr val="accent1">
                    <a:lumMod val="50000"/>
                  </a:schemeClr>
                </a:solidFill>
                <a:latin typeface="Vollkorn" panose="020B0604020202020204" charset="0"/>
                <a:ea typeface="Vollkorn" panose="020B0604020202020204" charset="0"/>
              </a:rPr>
              <a:t> </a:t>
            </a:r>
            <a:r>
              <a:rPr lang="uk-UA" sz="2500" b="1" dirty="0">
                <a:solidFill>
                  <a:schemeClr val="accent1">
                    <a:lumMod val="50000"/>
                  </a:schemeClr>
                </a:solidFill>
                <a:latin typeface="Vollkorn" panose="020B0604020202020204" charset="0"/>
                <a:ea typeface="Vollkorn" panose="020B0604020202020204" charset="0"/>
              </a:rPr>
              <a:t>=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(1</a:t>
            </a:r>
            <a:r>
              <a:rPr lang="uk-UA" sz="2500" b="1" dirty="0" smtClean="0">
                <a:solidFill>
                  <a:schemeClr val="accent1">
                    <a:lumMod val="50000"/>
                  </a:schemeClr>
                </a:solidFill>
                <a:latin typeface="Vollkorn" panose="020B0604020202020204" charset="0"/>
                <a:ea typeface="Vollkorn" panose="020B0604020202020204" charset="0"/>
              </a:rPr>
              <a:t>)</a:t>
            </a:r>
          </a:p>
          <a:p>
            <a:pPr algn="ctr"/>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dirty="0">
                <a:solidFill>
                  <a:schemeClr val="accent1">
                    <a:lumMod val="50000"/>
                  </a:schemeClr>
                </a:solidFill>
                <a:latin typeface="Vollkorn" panose="020B0604020202020204" charset="0"/>
                <a:ea typeface="Vollkorn" panose="020B0604020202020204" charset="0"/>
              </a:rPr>
              <a:t>де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 загальна кількість балів, набраних здобувачем за виконання завдань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r>
              <a:rPr lang="uk-UA" sz="2500" b="1" dirty="0" err="1" smtClean="0">
                <a:solidFill>
                  <a:schemeClr val="accent1">
                    <a:lumMod val="50000"/>
                  </a:schemeClr>
                </a:solidFill>
                <a:latin typeface="Vollkorn" panose="020B0604020202020204" charset="0"/>
                <a:ea typeface="Vollkorn" panose="020B0604020202020204" charset="0"/>
              </a:rPr>
              <a:t>Р</a:t>
            </a:r>
            <a:r>
              <a:rPr lang="uk-UA" sz="2500" b="1" baseline="-25000" dirty="0" err="1" smtClean="0">
                <a:solidFill>
                  <a:schemeClr val="accent1">
                    <a:lumMod val="50000"/>
                  </a:schemeClr>
                </a:solidFill>
                <a:latin typeface="Vollkorn" panose="020B0604020202020204" charset="0"/>
                <a:ea typeface="Vollkorn" panose="020B0604020202020204" charset="0"/>
              </a:rPr>
              <a:t>i</a:t>
            </a:r>
            <a:r>
              <a:rPr lang="uk-UA" sz="2500" b="1" dirty="0" smtClean="0">
                <a:solidFill>
                  <a:schemeClr val="accent1">
                    <a:lumMod val="50000"/>
                  </a:schemeClr>
                </a:solidFill>
                <a:latin typeface="Vollkorn" panose="020B0604020202020204" charset="0"/>
                <a:ea typeface="Vollkorn" panose="020B0604020202020204" charset="0"/>
              </a:rPr>
              <a:t> </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 (за 100-бальною шкалою</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r>
              <a:rPr lang="uk-UA" sz="2500" b="1" dirty="0" err="1" smtClean="0">
                <a:solidFill>
                  <a:schemeClr val="accent1">
                    <a:lumMod val="50000"/>
                  </a:schemeClr>
                </a:solidFill>
                <a:latin typeface="Vollkorn" panose="020B0604020202020204" charset="0"/>
                <a:ea typeface="Vollkorn" panose="020B0604020202020204" charset="0"/>
              </a:rPr>
              <a:t>ВК</a:t>
            </a:r>
            <a:r>
              <a:rPr lang="uk-UA" sz="2500" b="1" baseline="-25000" dirty="0" err="1" smtClean="0">
                <a:solidFill>
                  <a:schemeClr val="accent1">
                    <a:lumMod val="50000"/>
                  </a:schemeClr>
                </a:solidFill>
                <a:latin typeface="Vollkorn" panose="020B0604020202020204" charset="0"/>
                <a:ea typeface="Vollkorn" panose="020B0604020202020204" charset="0"/>
              </a:rPr>
              <a:t>i</a:t>
            </a:r>
            <a:r>
              <a:rPr lang="uk-UA" sz="2500" b="1" dirty="0" smtClean="0">
                <a:solidFill>
                  <a:schemeClr val="accent1">
                    <a:lumMod val="50000"/>
                  </a:schemeClr>
                </a:solidFill>
                <a:latin typeface="Vollkorn" panose="020B0604020202020204" charset="0"/>
                <a:ea typeface="Vollkorn" panose="020B0604020202020204" charset="0"/>
              </a:rPr>
              <a:t> </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ваговий коефіцієнт за виконання і-го виду робіт під час навчальних занять. Значення вагових коефіцієнтів розраховуються шляхом ділення кількості балів, яка передбачена за виконання окремого виду робіт під час навчальних занять, на сумарну кількість балів за виконання усіх видів робіт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r>
              <a:rPr lang="uk-UA" sz="2500" b="1" dirty="0" err="1" smtClean="0">
                <a:solidFill>
                  <a:schemeClr val="accent1">
                    <a:lumMod val="50000"/>
                  </a:schemeClr>
                </a:solidFill>
                <a:latin typeface="Vollkorn" panose="020B0604020202020204" charset="0"/>
                <a:ea typeface="Vollkorn" panose="020B0604020202020204" charset="0"/>
              </a:rPr>
              <a:t>К</a:t>
            </a:r>
            <a:r>
              <a:rPr lang="uk-UA" sz="2500" b="1" baseline="-25000" dirty="0" err="1" smtClean="0">
                <a:solidFill>
                  <a:schemeClr val="accent1">
                    <a:lumMod val="50000"/>
                  </a:schemeClr>
                </a:solidFill>
                <a:latin typeface="Vollkorn" panose="020B0604020202020204" charset="0"/>
                <a:ea typeface="Vollkorn" panose="020B0604020202020204" charset="0"/>
              </a:rPr>
              <a:t>НЗ</a:t>
            </a:r>
            <a:r>
              <a:rPr lang="uk-UA" sz="2500" b="1" dirty="0" smtClean="0">
                <a:solidFill>
                  <a:schemeClr val="accent1">
                    <a:lumMod val="50000"/>
                  </a:schemeClr>
                </a:solidFill>
                <a:latin typeface="Vollkorn" panose="020B0604020202020204" charset="0"/>
                <a:ea typeface="Vollkorn" panose="020B0604020202020204" charset="0"/>
              </a:rPr>
              <a:t> </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коригувальний коефіцієнт, який визначається шляхом ділення кількості балів, що передбачена за виконання завдань під час навчальних занять за семестр, на 100 балів</a:t>
            </a:r>
            <a:r>
              <a:rPr lang="uk-UA" sz="2500" dirty="0" smtClean="0">
                <a:solidFill>
                  <a:schemeClr val="accent1">
                    <a:lumMod val="50000"/>
                  </a:schemeClr>
                </a:solidFill>
                <a:latin typeface="Vollkorn" panose="020B0604020202020204" charset="0"/>
                <a:ea typeface="Vollkorn" panose="020B0604020202020204" charset="0"/>
              </a:rPr>
              <a:t>.</a:t>
            </a:r>
            <a:endParaRPr lang="uk-UA" sz="2500" b="1" dirty="0" smtClean="0">
              <a:solidFill>
                <a:schemeClr val="accent1">
                  <a:lumMod val="50000"/>
                </a:schemeClr>
              </a:solidFill>
              <a:latin typeface="Vollkorn" panose="020B0604020202020204" charset="0"/>
              <a:ea typeface="Vollkorn" panose="020B060402020202020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623117648"/>
              </p:ext>
            </p:extLst>
          </p:nvPr>
        </p:nvGraphicFramePr>
        <p:xfrm>
          <a:off x="2956044" y="6554872"/>
          <a:ext cx="11734800" cy="1780794"/>
        </p:xfrm>
        <a:graphic>
          <a:graphicData uri="http://schemas.openxmlformats.org/drawingml/2006/table">
            <a:tbl>
              <a:tblPr firstRow="1" firstCol="1" bandRow="1">
                <a:tableStyleId>{5C22544A-7EE6-4342-B048-85BDC9FD1C3A}</a:tableStyleId>
              </a:tblPr>
              <a:tblGrid>
                <a:gridCol w="8202625"/>
                <a:gridCol w="3532175"/>
              </a:tblGrid>
              <a:tr h="0">
                <a:tc>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 денної форми навчання</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модульного контролю</a:t>
                      </a:r>
                      <a:r>
                        <a:rPr lang="uk-UA" sz="2000" baseline="30000" dirty="0">
                          <a:effectLst/>
                          <a:latin typeface="Vollkorn" panose="020B0604020202020204" charset="0"/>
                          <a:ea typeface="Vollkorn" panose="020B0604020202020204" charset="0"/>
                        </a:rPr>
                        <a:t> </a:t>
                      </a:r>
                      <a:r>
                        <a:rPr lang="uk-UA" sz="2000" dirty="0">
                          <a:effectLst/>
                          <a:latin typeface="Vollkorn" panose="020B0604020202020204" charset="0"/>
                          <a:ea typeface="Vollkorn" panose="020B0604020202020204" charset="0"/>
                        </a:rPr>
                        <a:t>1</a:t>
                      </a:r>
                    </a:p>
                  </a:txBody>
                  <a:tcPr marL="68580" marR="68580" marT="0" marB="0" anchor="ctr"/>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модульного контролю</a:t>
                      </a:r>
                      <a:r>
                        <a:rPr lang="uk-UA" sz="2000" baseline="30000" dirty="0">
                          <a:effectLst/>
                          <a:latin typeface="Vollkorn" panose="020B0604020202020204" charset="0"/>
                          <a:ea typeface="Vollkorn" panose="020B0604020202020204" charset="0"/>
                        </a:rPr>
                        <a:t> </a:t>
                      </a:r>
                      <a:r>
                        <a:rPr lang="uk-UA" sz="2000" baseline="0" dirty="0">
                          <a:effectLst/>
                          <a:latin typeface="Vollkorn" panose="020B0604020202020204" charset="0"/>
                          <a:ea typeface="Vollkorn" panose="020B0604020202020204" charset="0"/>
                        </a:rPr>
                        <a:t>2</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модульного контролю</a:t>
                      </a:r>
                      <a:r>
                        <a:rPr lang="uk-UA" sz="2000" baseline="30000" dirty="0">
                          <a:effectLst/>
                          <a:latin typeface="Vollkorn" panose="020B0604020202020204" charset="0"/>
                          <a:ea typeface="Vollkorn" panose="020B0604020202020204" charset="0"/>
                        </a:rPr>
                        <a:t> </a:t>
                      </a:r>
                      <a:r>
                        <a:rPr lang="uk-UA" sz="2000" baseline="0" dirty="0">
                          <a:effectLst/>
                          <a:latin typeface="Vollkorn" panose="020B0604020202020204" charset="0"/>
                          <a:ea typeface="Vollkorn" panose="020B0604020202020204" charset="0"/>
                        </a:rPr>
                        <a:t>3</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модульного контролю</a:t>
                      </a:r>
                      <a:r>
                        <a:rPr lang="uk-UA" sz="2000" baseline="30000" dirty="0">
                          <a:effectLst/>
                          <a:latin typeface="Vollkorn" panose="020B0604020202020204" charset="0"/>
                          <a:ea typeface="Vollkorn" panose="020B0604020202020204" charset="0"/>
                        </a:rPr>
                        <a:t> </a:t>
                      </a:r>
                      <a:r>
                        <a:rPr lang="uk-UA" sz="2000" baseline="0" dirty="0">
                          <a:effectLst/>
                          <a:latin typeface="Vollkorn" panose="020B0604020202020204" charset="0"/>
                          <a:ea typeface="Vollkorn" panose="020B0604020202020204" charset="0"/>
                        </a:rPr>
                        <a:t>4</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Разом за виконання завдань модульного контролю</a:t>
                      </a:r>
                    </a:p>
                  </a:txBody>
                  <a:tcPr marL="68580" marR="68580" marT="0" marB="0" anchor="ct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40</a:t>
                      </a:r>
                    </a:p>
                  </a:txBody>
                  <a:tcPr marL="68580" marR="68580" marT="0" marB="0" anchor="ctr"/>
                </a:tc>
              </a:tr>
            </a:tbl>
          </a:graphicData>
        </a:graphic>
      </p:graphicFrame>
      <p:sp>
        <p:nvSpPr>
          <p:cNvPr id="6" name="Rectangle 1"/>
          <p:cNvSpPr>
            <a:spLocks noChangeArrowheads="1"/>
          </p:cNvSpPr>
          <p:nvPr/>
        </p:nvSpPr>
        <p:spPr bwMode="auto">
          <a:xfrm>
            <a:off x="3124200" y="6043830"/>
            <a:ext cx="115291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sz="3000" spc="-20" dirty="0">
                <a:solidFill>
                  <a:srgbClr val="17375E"/>
                </a:solidFill>
                <a:latin typeface="Vollkorn Bold"/>
              </a:rPr>
              <a:t>Розподіл балів за виконання завдань модульного контролю</a:t>
            </a:r>
          </a:p>
        </p:txBody>
      </p:sp>
    </p:spTree>
    <p:extLst>
      <p:ext uri="{BB962C8B-B14F-4D97-AF65-F5344CB8AC3E}">
        <p14:creationId xmlns:p14="http://schemas.microsoft.com/office/powerpoint/2010/main" val="407264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1260407"/>
            <a:ext cx="16002000" cy="5078313"/>
          </a:xfrm>
          <a:prstGeom prst="rect">
            <a:avLst/>
          </a:prstGeom>
        </p:spPr>
        <p:txBody>
          <a:bodyPr wrap="square" lIns="0" tIns="0" rIns="0" bIns="0" rtlCol="0" anchor="t">
            <a:spAutoFit/>
          </a:bodyPr>
          <a:lstStyle/>
          <a:p>
            <a:pPr marL="446088" lvl="1" indent="-339725">
              <a:buFont typeface="+mj-lt"/>
              <a:buAutoNum type="arabicPeriod"/>
            </a:pPr>
            <a:r>
              <a:rPr lang="uk-UA" sz="3000" dirty="0">
                <a:latin typeface="Vollkorn" panose="020B0604020202020204" charset="0"/>
                <a:ea typeface="Vollkorn" panose="020B0604020202020204" charset="0"/>
              </a:rPr>
              <a:t>Освітній серіал «Міжнародне гуманітарне право» </a:t>
            </a:r>
            <a:r>
              <a:rPr lang="uk-UA" sz="3000" dirty="0" smtClean="0">
                <a:latin typeface="Vollkorn" panose="020B0604020202020204" charset="0"/>
                <a:ea typeface="Vollkorn" panose="020B0604020202020204" charset="0"/>
              </a:rPr>
              <a:t/>
            </a:r>
            <a:br>
              <a:rPr lang="uk-UA" sz="3000" dirty="0" smtClean="0">
                <a:latin typeface="Vollkorn" panose="020B0604020202020204" charset="0"/>
                <a:ea typeface="Vollkorn" panose="020B0604020202020204" charset="0"/>
              </a:rPr>
            </a:br>
            <a:r>
              <a:rPr lang="uk-UA" sz="3000" dirty="0" smtClean="0">
                <a:latin typeface="Vollkorn" panose="020B0604020202020204" charset="0"/>
                <a:ea typeface="Vollkorn" panose="020B0604020202020204" charset="0"/>
              </a:rPr>
              <a:t>URL</a:t>
            </a:r>
            <a:r>
              <a:rPr lang="uk-UA" sz="3000" dirty="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hlinkClick r:id="rId3" tooltip="https://osvita.diia.gov.ua/courses/iternational-humanitarian-law"/>
              </a:rPr>
              <a:t>https://osvita.diia.gov.ua/courses/iternational-humanitarian-law</a:t>
            </a:r>
            <a:endParaRPr lang="uk-UA" sz="3000" dirty="0">
              <a:latin typeface="Vollkorn" panose="020B0604020202020204" charset="0"/>
              <a:ea typeface="Vollkorn" panose="020B0604020202020204" charset="0"/>
            </a:endParaRPr>
          </a:p>
          <a:p>
            <a:pPr marL="446088" lvl="1" indent="-339725">
              <a:buFont typeface="+mj-lt"/>
              <a:buAutoNum type="arabicPeriod"/>
            </a:pPr>
            <a:r>
              <a:rPr lang="uk-UA" sz="3000" dirty="0">
                <a:latin typeface="Vollkorn" panose="020B0604020202020204" charset="0"/>
                <a:ea typeface="Vollkorn" panose="020B0604020202020204" charset="0"/>
              </a:rPr>
              <a:t>Вивчаючи міжнародне гуманітарне право URL: </a:t>
            </a:r>
            <a:r>
              <a:rPr lang="uk-UA" sz="3000" dirty="0">
                <a:latin typeface="Vollkorn" panose="020B0604020202020204" charset="0"/>
                <a:ea typeface="Vollkorn" panose="020B0604020202020204" charset="0"/>
                <a:hlinkClick r:id="rId4" tooltip="https://prometheus.org.ua/prometheus-free/international-humanitarian-law/"/>
              </a:rPr>
              <a:t>https://prometheus.org.ua/prometheus-free/international-humanitarian-law/</a:t>
            </a:r>
            <a:endParaRPr lang="uk-UA" sz="3000" dirty="0">
              <a:latin typeface="Vollkorn" panose="020B0604020202020204" charset="0"/>
              <a:ea typeface="Vollkorn" panose="020B0604020202020204" charset="0"/>
            </a:endParaRPr>
          </a:p>
          <a:p>
            <a:pPr marL="446088" lvl="1" indent="-339725">
              <a:buFont typeface="+mj-lt"/>
              <a:buAutoNum type="arabicPeriod"/>
            </a:pPr>
            <a:r>
              <a:rPr lang="uk-UA" sz="3000" dirty="0">
                <a:latin typeface="Vollkorn" panose="020B0604020202020204" charset="0"/>
                <a:ea typeface="Vollkorn" panose="020B0604020202020204" charset="0"/>
              </a:rPr>
              <a:t>Міжнародне гуманітарне право у професійній діяльності публічних службовців </a:t>
            </a:r>
            <a:r>
              <a:rPr lang="uk-UA" sz="3000" dirty="0" smtClean="0">
                <a:latin typeface="Vollkorn" panose="020B0604020202020204" charset="0"/>
                <a:ea typeface="Vollkorn" panose="020B0604020202020204" charset="0"/>
              </a:rPr>
              <a:t/>
            </a:r>
            <a:br>
              <a:rPr lang="uk-UA" sz="3000" dirty="0" smtClean="0">
                <a:latin typeface="Vollkorn" panose="020B0604020202020204" charset="0"/>
                <a:ea typeface="Vollkorn" panose="020B0604020202020204" charset="0"/>
              </a:rPr>
            </a:br>
            <a:r>
              <a:rPr lang="uk-UA" sz="3000" dirty="0" smtClean="0">
                <a:latin typeface="Vollkorn" panose="020B0604020202020204" charset="0"/>
                <a:ea typeface="Vollkorn" panose="020B0604020202020204" charset="0"/>
              </a:rPr>
              <a:t>URL</a:t>
            </a:r>
            <a:r>
              <a:rPr lang="uk-UA" sz="3000" dirty="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hlinkClick r:id="rId5" tooltip="https://prometheus.org.ua/prometheus-free/humanitarian-law-public-servants/"/>
              </a:rPr>
              <a:t>https://prometheus.org.ua/prometheus-free/humanitarian-law-public-servants/</a:t>
            </a:r>
            <a:endParaRPr lang="uk-UA" sz="3000" dirty="0">
              <a:latin typeface="Vollkorn" panose="020B0604020202020204" charset="0"/>
              <a:ea typeface="Vollkorn" panose="020B0604020202020204" charset="0"/>
            </a:endParaRPr>
          </a:p>
          <a:p>
            <a:pPr marL="446088" lvl="1" indent="-339725">
              <a:buFont typeface="+mj-lt"/>
              <a:buAutoNum type="arabicPeriod"/>
            </a:pPr>
            <a:r>
              <a:rPr lang="uk-UA" sz="3000" dirty="0">
                <a:latin typeface="Vollkorn" panose="020B0604020202020204" charset="0"/>
                <a:ea typeface="Vollkorn" panose="020B0604020202020204" charset="0"/>
              </a:rPr>
              <a:t>Психологія війни: як жити і працювати під час війни </a:t>
            </a:r>
            <a:r>
              <a:rPr lang="uk-UA" sz="3000" dirty="0" smtClean="0">
                <a:latin typeface="Vollkorn" panose="020B0604020202020204" charset="0"/>
                <a:ea typeface="Vollkorn" panose="020B0604020202020204" charset="0"/>
              </a:rPr>
              <a:t/>
            </a:r>
            <a:br>
              <a:rPr lang="uk-UA" sz="3000" dirty="0" smtClean="0">
                <a:latin typeface="Vollkorn" panose="020B0604020202020204" charset="0"/>
                <a:ea typeface="Vollkorn" panose="020B0604020202020204" charset="0"/>
              </a:rPr>
            </a:br>
            <a:r>
              <a:rPr lang="uk-UA" sz="3000" dirty="0" smtClean="0">
                <a:latin typeface="Vollkorn" panose="020B0604020202020204" charset="0"/>
                <a:ea typeface="Vollkorn" panose="020B0604020202020204" charset="0"/>
              </a:rPr>
              <a:t>URL</a:t>
            </a:r>
            <a:r>
              <a:rPr lang="uk-UA" sz="3000" dirty="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hlinkClick r:id="rId6" tooltip="https://prometheus.org.ua/prometheus-plus/war-psychology/"/>
              </a:rPr>
              <a:t>https://prometheus.org.ua/prometheus-plus/war-psychology</a:t>
            </a:r>
            <a:r>
              <a:rPr lang="uk-UA" sz="3000" dirty="0">
                <a:latin typeface="Vollkorn" panose="020B0604020202020204" charset="0"/>
                <a:ea typeface="Vollkorn" panose="020B0604020202020204" charset="0"/>
              </a:rPr>
              <a:t> </a:t>
            </a:r>
            <a:endParaRPr lang="uk-UA" sz="3000" dirty="0" smtClean="0">
              <a:latin typeface="Vollkorn" panose="020B0604020202020204" charset="0"/>
              <a:ea typeface="Vollkorn" panose="020B0604020202020204" charset="0"/>
            </a:endParaRPr>
          </a:p>
          <a:p>
            <a:pPr marL="446088" lvl="1" indent="-339725">
              <a:buFont typeface="+mj-lt"/>
              <a:buAutoNum type="arabicPeriod"/>
            </a:pPr>
            <a:r>
              <a:rPr lang="uk-UA" sz="3000" dirty="0" err="1" smtClean="0">
                <a:latin typeface="Vollkorn" panose="020B0604020202020204" charset="0"/>
                <a:ea typeface="Vollkorn" panose="020B0604020202020204" charset="0"/>
              </a:rPr>
              <a:t>Кібергігієна</a:t>
            </a:r>
            <a:r>
              <a:rPr lang="uk-UA" sz="3000" dirty="0">
                <a:latin typeface="Vollkorn" panose="020B0604020202020204" charset="0"/>
                <a:ea typeface="Vollkorn" panose="020B0604020202020204" charset="0"/>
              </a:rPr>
              <a:t>: як захиститися від фішингу. </a:t>
            </a:r>
            <a:r>
              <a:rPr lang="uk-UA" sz="3000" dirty="0" smtClean="0">
                <a:latin typeface="Vollkorn" panose="020B0604020202020204" charset="0"/>
                <a:ea typeface="Vollkorn" panose="020B0604020202020204" charset="0"/>
              </a:rPr>
              <a:t/>
            </a:r>
            <a:br>
              <a:rPr lang="uk-UA" sz="3000" dirty="0" smtClean="0">
                <a:latin typeface="Vollkorn" panose="020B0604020202020204" charset="0"/>
                <a:ea typeface="Vollkorn" panose="020B0604020202020204" charset="0"/>
              </a:rPr>
            </a:br>
            <a:r>
              <a:rPr lang="uk-UA" sz="3000" dirty="0" smtClean="0">
                <a:latin typeface="Vollkorn" panose="020B0604020202020204" charset="0"/>
                <a:ea typeface="Vollkorn" panose="020B0604020202020204" charset="0"/>
              </a:rPr>
              <a:t>URL</a:t>
            </a:r>
            <a:r>
              <a:rPr lang="uk-UA" sz="3000" dirty="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hlinkClick r:id="rId7"/>
              </a:rPr>
              <a:t>https://osvita.diia.gov.ua/courses/kibergigiena-ak-zahistitisa-vid-fisinguttps://</a:t>
            </a:r>
            <a:r>
              <a:rPr lang="uk-UA" sz="3000" dirty="0" smtClean="0">
                <a:latin typeface="Vollkorn" panose="020B0604020202020204" charset="0"/>
                <a:ea typeface="Vollkorn" panose="020B0604020202020204" charset="0"/>
                <a:hlinkClick r:id="rId7"/>
              </a:rPr>
              <a:t>osvita.diia.gov.ua/courses/kibergigiena-ak-zahistitisa-vid-fisingu</a:t>
            </a:r>
            <a:endParaRPr lang="en-US" sz="3000" spc="-10" dirty="0">
              <a:solidFill>
                <a:srgbClr val="224D83"/>
              </a:solidFill>
              <a:latin typeface="Vollkorn" panose="020B0604020202020204" charset="0"/>
              <a:ea typeface="Vollkorn" panose="020B0604020202020204" charset="0"/>
            </a:endParaRPr>
          </a:p>
        </p:txBody>
      </p:sp>
      <p:sp>
        <p:nvSpPr>
          <p:cNvPr id="4" name="TextBox 4"/>
          <p:cNvSpPr txBox="1"/>
          <p:nvPr/>
        </p:nvSpPr>
        <p:spPr>
          <a:xfrm>
            <a:off x="0" y="304899"/>
            <a:ext cx="18288000" cy="743793"/>
          </a:xfrm>
          <a:prstGeom prst="rect">
            <a:avLst/>
          </a:prstGeom>
        </p:spPr>
        <p:txBody>
          <a:bodyPr lIns="0" tIns="0" rIns="0" bIns="0" rtlCol="0" anchor="t">
            <a:spAutoFit/>
          </a:bodyPr>
          <a:lstStyle/>
          <a:p>
            <a:pPr algn="ctr">
              <a:lnSpc>
                <a:spcPts val="5759"/>
              </a:lnSpc>
            </a:pPr>
            <a:r>
              <a:rPr lang="uk-UA" sz="4800" spc="-50" dirty="0" smtClean="0">
                <a:solidFill>
                  <a:srgbClr val="17375E"/>
                </a:solidFill>
                <a:latin typeface="Vollkorn Bold"/>
              </a:rPr>
              <a:t>КУРСИ НЕФОРМАЛЬНОЇ ОСВІТИ</a:t>
            </a:r>
            <a:endParaRPr lang="en-US" sz="4800" spc="-50" dirty="0">
              <a:solidFill>
                <a:srgbClr val="17375E"/>
              </a:solidFill>
              <a:latin typeface="Vollkorn Bold"/>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rgbClr val="4A607C"/>
                </a:solidFill>
                <a:latin typeface="Vollkorn"/>
              </a:rPr>
              <a:t>результатів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набутих</a:t>
            </a:r>
            <a:r>
              <a:rPr lang="en-US" sz="4200" spc="-11" dirty="0">
                <a:solidFill>
                  <a:schemeClr val="accent1">
                    <a:lumMod val="50000"/>
                  </a:schemeClr>
                </a:solidFill>
                <a:latin typeface="Vollkorn"/>
              </a:rPr>
              <a:t> у </a:t>
            </a:r>
            <a:r>
              <a:rPr lang="en-US" sz="4200" spc="-11" dirty="0" err="1">
                <a:solidFill>
                  <a:schemeClr val="accent1">
                    <a:lumMod val="50000"/>
                  </a:schemeClr>
                </a:solidFill>
                <a:latin typeface="Vollkorn"/>
              </a:rPr>
              <a:t>неформальній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a:t>
            </a:r>
            <a:r>
              <a:rPr lang="en-US" sz="4200" spc="-11" dirty="0" err="1">
                <a:solidFill>
                  <a:schemeClr val="accent1">
                    <a:lumMod val="50000"/>
                  </a:schemeClr>
                </a:solidFill>
                <a:latin typeface="Vollkorn"/>
              </a:rPr>
              <a:t>або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інформальній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освіті</a:t>
            </a:r>
            <a:r>
              <a:rPr lang="en-US" sz="4200" spc="-11" dirty="0">
                <a:solidFill>
                  <a:schemeClr val="accent1">
                    <a:lumMod val="50000"/>
                  </a:schemeClr>
                </a:solidFill>
                <a:latin typeface="Vollkorn"/>
              </a:rPr>
              <a:t> в </a:t>
            </a:r>
            <a:r>
              <a:rPr lang="en-US" sz="4200" spc="-11" dirty="0" err="1">
                <a:solidFill>
                  <a:schemeClr val="accent1">
                    <a:lumMod val="50000"/>
                  </a:schemeClr>
                </a:solidFill>
                <a:latin typeface="Vollkorn"/>
              </a:rPr>
              <a:t>рамках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окремих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Italics"/>
              </a:rPr>
              <a:t>окремих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освітніх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компонентів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може</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здійснюватися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зверненням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представленням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документів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які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підтверджують</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сертифікати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свідоцтва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скріншоти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тощо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Рішення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оцінка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відповідну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частину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освітнього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компонента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приймається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результатами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співбесіди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96093"/>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7" name="Таблиця 6"/>
          <p:cNvGraphicFramePr>
            <a:graphicFrameLocks noGrp="1"/>
          </p:cNvGraphicFramePr>
          <p:nvPr>
            <p:extLst>
              <p:ext uri="{D42A27DB-BD31-4B8C-83A1-F6EECF244321}">
                <p14:modId xmlns:p14="http://schemas.microsoft.com/office/powerpoint/2010/main" val="673178192"/>
              </p:ext>
            </p:extLst>
          </p:nvPr>
        </p:nvGraphicFramePr>
        <p:xfrm>
          <a:off x="1600200" y="743793"/>
          <a:ext cx="14478001" cy="7802004"/>
        </p:xfrm>
        <a:graphic>
          <a:graphicData uri="http://schemas.openxmlformats.org/drawingml/2006/table">
            <a:tbl>
              <a:tblPr firstRow="1" firstCol="1" bandRow="1">
                <a:tableStyleId>{5C22544A-7EE6-4342-B048-85BDC9FD1C3A}</a:tableStyleId>
              </a:tblPr>
              <a:tblGrid>
                <a:gridCol w="825172">
                  <a:extLst>
                    <a:ext uri="{9D8B030D-6E8A-4147-A177-3AD203B41FA5}">
                      <a16:colId xmlns:a16="http://schemas.microsoft.com/office/drawing/2014/main" xmlns="" val="1961149449"/>
                    </a:ext>
                  </a:extLst>
                </a:gridCol>
                <a:gridCol w="6251296">
                  <a:extLst>
                    <a:ext uri="{9D8B030D-6E8A-4147-A177-3AD203B41FA5}">
                      <a16:colId xmlns:a16="http://schemas.microsoft.com/office/drawing/2014/main" xmlns="" val="2344841878"/>
                    </a:ext>
                  </a:extLst>
                </a:gridCol>
                <a:gridCol w="7401533">
                  <a:extLst>
                    <a:ext uri="{9D8B030D-6E8A-4147-A177-3AD203B41FA5}">
                      <a16:colId xmlns:a16="http://schemas.microsoft.com/office/drawing/2014/main" xmlns="" val="1347664785"/>
                    </a:ext>
                  </a:extLst>
                </a:gridCol>
              </a:tblGrid>
              <a:tr h="212847">
                <a:tc>
                  <a:txBody>
                    <a:bodyPr/>
                    <a:lstStyle/>
                    <a:p>
                      <a:pPr algn="ctr">
                        <a:lnSpc>
                          <a:spcPct val="130000"/>
                        </a:lnSpc>
                        <a:spcAft>
                          <a:spcPts val="0"/>
                        </a:spcAft>
                      </a:pPr>
                      <a:r>
                        <a:rPr lang="uk-UA" sz="1900" dirty="0">
                          <a:effectLst/>
                          <a:latin typeface="Vollkorn" panose="020B0604020202020204" charset="0"/>
                          <a:ea typeface="Vollkorn" panose="020B0604020202020204" charset="0"/>
                        </a:rPr>
                        <a:t>№ з/п</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1900" dirty="0">
                          <a:effectLst/>
                          <a:latin typeface="Vollkorn" panose="020B0604020202020204" charset="0"/>
                          <a:ea typeface="Vollkorn" panose="020B0604020202020204" charset="0"/>
                        </a:rPr>
                        <a:t>Термін державною мовою</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1900" dirty="0">
                          <a:effectLst/>
                          <a:latin typeface="Vollkorn" panose="020B0604020202020204" charset="0"/>
                          <a:ea typeface="Vollkorn" panose="020B0604020202020204" charset="0"/>
                        </a:rPr>
                        <a:t>Відповідник англійською мовою</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2293518989"/>
                  </a:ext>
                </a:extLst>
              </a:tr>
              <a:tr h="242340">
                <a:tc>
                  <a:txBody>
                    <a:bodyPr/>
                    <a:lstStyle/>
                    <a:p>
                      <a:endParaRPr lang="uk-UA" dirty="0"/>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95000"/>
                        </a:lnSpc>
                        <a:spcAft>
                          <a:spcPts val="0"/>
                        </a:spcAft>
                      </a:pPr>
                      <a:r>
                        <a:rPr lang="uk-UA" sz="2000" b="1" kern="1200" dirty="0">
                          <a:solidFill>
                            <a:srgbClr val="4A607C"/>
                          </a:solidFill>
                          <a:effectLst/>
                          <a:latin typeface="Vollkorn" panose="020B0604020202020204" charset="0"/>
                          <a:ea typeface="Vollkorn" panose="020B0604020202020204" charset="0"/>
                          <a:cs typeface="+mn-cs"/>
                        </a:rPr>
                        <a:t>Модуль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uk-U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68158739"/>
                  </a:ext>
                </a:extLst>
              </a:tr>
              <a:tr h="255842">
                <a:tc>
                  <a:txBody>
                    <a:bodyPr/>
                    <a:lstStyle/>
                    <a:p>
                      <a:pPr algn="ctr">
                        <a:lnSpc>
                          <a:spcPct val="130000"/>
                        </a:lnSpc>
                        <a:spcAft>
                          <a:spcPts val="0"/>
                        </a:spcAft>
                      </a:pPr>
                      <a:r>
                        <a:rPr lang="uk-UA" sz="1900" dirty="0" smtClean="0">
                          <a:effectLst/>
                          <a:latin typeface="Vollkorn" panose="020B0604020202020204" charset="0"/>
                          <a:ea typeface="Vollkorn" panose="020B0604020202020204" charset="0"/>
                        </a:rPr>
                        <a:t>1</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Асиметричні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Asymmetric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81912935"/>
                  </a:ext>
                </a:extLst>
              </a:tr>
              <a:tr h="25584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2</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Багатосторонні відносини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Multilateral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relations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53726452"/>
                  </a:ext>
                </a:extLst>
              </a:tr>
              <a:tr h="25584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3</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Військові союзи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Military alliances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957300653"/>
                  </a:ext>
                </a:extLst>
              </a:tr>
              <a:tr h="161678">
                <a:tc>
                  <a:txBody>
                    <a:bodyPr/>
                    <a:lstStyle/>
                    <a:p>
                      <a:pPr algn="ctr">
                        <a:lnSpc>
                          <a:spcPct val="130000"/>
                        </a:lnSpc>
                        <a:spcAft>
                          <a:spcPts val="0"/>
                        </a:spcAft>
                      </a:pPr>
                      <a:r>
                        <a:rPr lang="uk-UA" sz="1900" dirty="0">
                          <a:effectLst/>
                          <a:latin typeface="Vollkorn" panose="020B0604020202020204" charset="0"/>
                          <a:ea typeface="Vollkorn" panose="020B0604020202020204" charset="0"/>
                        </a:rPr>
                        <a:t>4</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Воєнний 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Military</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85897623"/>
                  </a:ext>
                </a:extLst>
              </a:tr>
              <a:tr h="158480">
                <a:tc>
                  <a:txBody>
                    <a:bodyPr/>
                    <a:lstStyle/>
                    <a:p>
                      <a:pPr algn="ctr">
                        <a:lnSpc>
                          <a:spcPct val="130000"/>
                        </a:lnSpc>
                        <a:spcAft>
                          <a:spcPts val="0"/>
                        </a:spcAft>
                      </a:pPr>
                      <a:r>
                        <a:rPr lang="uk-UA" sz="1900" dirty="0">
                          <a:effectLst/>
                          <a:latin typeface="Vollkorn" panose="020B0604020202020204" charset="0"/>
                          <a:ea typeface="Vollkorn" panose="020B0604020202020204" charset="0"/>
                        </a:rPr>
                        <a:t>5</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Врегулювання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Settlement</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1372503"/>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6</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Гегемонія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Hegemony</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80778359"/>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7</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Геополітичні причини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Geopolitical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reasons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06488305"/>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8</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Гібридні війни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Hybrid</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wars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54399410"/>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9</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Глобальні відносини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Global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relations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2391042"/>
                  </a:ext>
                </a:extLst>
              </a:tr>
              <a:tr h="186196">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10</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Громадянські війни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Civil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wars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9381885"/>
                  </a:ext>
                </a:extLst>
              </a:tr>
              <a:tr h="17056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11</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Двосторонні відносини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Bilateral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relations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0460030"/>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12</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Деескалація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De-escalation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71467795"/>
                  </a:ext>
                </a:extLst>
              </a:tr>
              <a:tr h="164521">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13</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Дезінформація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Disinformation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86760691"/>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14</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Дипломатичні санкції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Diplomatic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sanctions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2982649"/>
                  </a:ext>
                </a:extLst>
              </a:tr>
              <a:tr h="158480">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15</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Дипломатія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Diplomacy</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17257621"/>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16</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Економічні причини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Economic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reasons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794412202"/>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17</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Економічні санкції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Economic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sanctions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89038119"/>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18</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Ескалація конфлікту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Conflict</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escalation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79162528"/>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19</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Етнічні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Ethnic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01027041"/>
                  </a:ext>
                </a:extLst>
              </a:tr>
              <a:tr h="158054">
                <a:tc>
                  <a:txBody>
                    <a:bodyPr/>
                    <a:lstStyle/>
                    <a:p>
                      <a:pPr algn="ctr">
                        <a:lnSpc>
                          <a:spcPct val="130000"/>
                        </a:lnSpc>
                        <a:spcAft>
                          <a:spcPts val="0"/>
                        </a:spcAft>
                      </a:pPr>
                      <a:r>
                        <a:rPr lang="uk-UA" sz="1900" dirty="0" smtClean="0">
                          <a:effectLst/>
                          <a:latin typeface="Vollkorn" panose="020B0604020202020204" charset="0"/>
                          <a:ea typeface="Vollkorn" panose="020B0604020202020204" charset="0"/>
                          <a:cs typeface="Times New Roman" panose="02020603050405020304" pitchFamily="18" charset="0"/>
                        </a:rPr>
                        <a:t>20</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Ідеологічні причини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Ideological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reasons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2165805394"/>
              </p:ext>
            </p:extLst>
          </p:nvPr>
        </p:nvGraphicFramePr>
        <p:xfrm>
          <a:off x="2209800" y="629493"/>
          <a:ext cx="12954000" cy="791076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Ідеологічні розбіжності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Ideological differences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Інтервенція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Intervention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Колективна безпека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Collective security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Колективна оборона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Collective defense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Компроміс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Compromise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Конкуренція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Competition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Conflict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Конфліктологія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Conflictology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Кульмінація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Climax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Латентна фаза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Latent phase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Миротворчість</a:t>
                      </a:r>
                      <a:r>
                        <a:rPr lang="uk-UA" sz="2000" kern="1200" dirty="0">
                          <a:solidFill>
                            <a:srgbClr val="4A607C"/>
                          </a:solidFill>
                          <a:effectLst/>
                          <a:latin typeface="Vollkorn" panose="020B0604020202020204" charset="0"/>
                          <a:ea typeface="Vollkorn" panose="020B0604020202020204" charset="0"/>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Peacemaking</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Міждержавні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Interstate</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НАТО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NATO</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Об'єктивні причини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Objective</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reasons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ООН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UN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Політичний підхід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Political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approach</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Політичні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Political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Порушення суверенітету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Violation</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of</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sovereignty</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39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Пропаганда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Propaganda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Соціальні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Social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3198593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1215293788"/>
              </p:ext>
            </p:extLst>
          </p:nvPr>
        </p:nvGraphicFramePr>
        <p:xfrm>
          <a:off x="2209800" y="629493"/>
          <a:ext cx="13716000" cy="7910763"/>
        </p:xfrm>
        <a:graphic>
          <a:graphicData uri="http://schemas.openxmlformats.org/drawingml/2006/table">
            <a:tbl>
              <a:tblPr firstRow="1" firstCol="1" bandRow="1">
                <a:tableStyleId>{5C22544A-7EE6-4342-B048-85BDC9FD1C3A}</a:tableStyleId>
              </a:tblPr>
              <a:tblGrid>
                <a:gridCol w="968188">
                  <a:extLst>
                    <a:ext uri="{9D8B030D-6E8A-4147-A177-3AD203B41FA5}">
                      <a16:colId xmlns:a16="http://schemas.microsoft.com/office/drawing/2014/main" xmlns="" val="214041086"/>
                    </a:ext>
                  </a:extLst>
                </a:gridCol>
                <a:gridCol w="5966012">
                  <a:extLst>
                    <a:ext uri="{9D8B030D-6E8A-4147-A177-3AD203B41FA5}">
                      <a16:colId xmlns:a16="http://schemas.microsoft.com/office/drawing/2014/main" xmlns="" val="2455149876"/>
                    </a:ext>
                  </a:extLst>
                </a:gridCol>
                <a:gridCol w="6781800"/>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Соціологічний підхід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Sociological approach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dirty="0">
                          <a:solidFill>
                            <a:srgbClr val="4A607C"/>
                          </a:solidFill>
                          <a:effectLst/>
                          <a:latin typeface="Vollkorn" panose="020B0604020202020204" charset="0"/>
                          <a:ea typeface="Vollkorn" panose="020B0604020202020204" charset="0"/>
                          <a:cs typeface="+mn-cs"/>
                        </a:rPr>
                        <a:t>Співпраця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Cooperation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Стримування агресії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Containment of aggression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Суб'єктивні причини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Subjective reasons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Суверенітет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Sovereignty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Територіальні суперечки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95000"/>
                        </a:lnSpc>
                        <a:spcAft>
                          <a:spcPts val="0"/>
                        </a:spcAft>
                      </a:pPr>
                      <a:r>
                        <a:rPr lang="uk-UA" sz="2000" kern="1200">
                          <a:solidFill>
                            <a:srgbClr val="4A607C"/>
                          </a:solidFill>
                          <a:effectLst/>
                          <a:latin typeface="Vollkorn" panose="020B0604020202020204" charset="0"/>
                          <a:ea typeface="Vollkorn" panose="020B0604020202020204" charset="0"/>
                          <a:cs typeface="+mn-cs"/>
                        </a:rPr>
                        <a:t>Territorial disputes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pPr algn="ctr">
                        <a:lnSpc>
                          <a:spcPct val="102000"/>
                        </a:lnSpc>
                        <a:spcAft>
                          <a:spcPts val="0"/>
                        </a:spcAft>
                      </a:pPr>
                      <a:r>
                        <a:rPr lang="uk-UA" sz="2000" b="1" kern="1200" dirty="0">
                          <a:solidFill>
                            <a:srgbClr val="4A607C"/>
                          </a:solidFill>
                          <a:effectLst/>
                          <a:latin typeface="Vollkorn" panose="020B0604020202020204" charset="0"/>
                          <a:ea typeface="Vollkorn" panose="020B0604020202020204" charset="0"/>
                          <a:cs typeface="+mn-cs"/>
                        </a:rPr>
                        <a:t>Модуль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uk-UA"/>
                    </a:p>
                  </a:txBody>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Внутрішній 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Internal conflict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Гібридна 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Hybrid 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49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Гібридний 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Hybrid conflict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Громадянська 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Civil 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Дезінформація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Disinformation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Дестабілізація держави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Destabilization of the state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Дипломатичний тиск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Diplomatic pressure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Договір про нерозповсюдження ядерної зброї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The Treaty on the Non-Proliferation of Nuclear Weapons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Економічна криза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Economic crisis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Економічний тиск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Economic pressure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Економічні втрати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Economic losses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Етнічні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Ethnic conflicts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59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Інформаційна агресія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Information</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aggression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708733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978501580"/>
              </p:ext>
            </p:extLst>
          </p:nvPr>
        </p:nvGraphicFramePr>
        <p:xfrm>
          <a:off x="2209800" y="629493"/>
          <a:ext cx="12954000" cy="791076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Інформаційна 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Information warfare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dirty="0">
                          <a:solidFill>
                            <a:srgbClr val="4A607C"/>
                          </a:solidFill>
                          <a:effectLst/>
                          <a:latin typeface="Vollkorn" panose="020B0604020202020204" charset="0"/>
                          <a:ea typeface="Vollkorn" panose="020B0604020202020204" charset="0"/>
                          <a:cs typeface="+mn-cs"/>
                        </a:rPr>
                        <a:t>Кібербезпека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Cybersecurity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Кібероперації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Cyber operations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Корупція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Corruption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Маніпуляція суспільною свідомістю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Manipulation of public consciousness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Медіаграмотність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Media literacy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Миротворчі ініціативи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Peacemaking initiatives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Підрив суверенітету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Undermining sovereignty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Погіршення міжнародного іміджу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Deterioration of the international image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69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Політика "гарантованого знищення"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Policy of "guaranteed destruction"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Політичне втручання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Political intervention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Послаблення політичної стабільності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Weakening political stability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Радикалізація суспільства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Radicalization of society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Ревізіоністська стратегія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Revisionist strategy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Релігійні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Religious conflicts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Соціальна нерівність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Social inequality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Соціальна поляризація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Social polarization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Соціальні конфлікти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Social conflicts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Створення альтернативної реальності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Creation of alternative reality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79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Тероризм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Terrorism</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737301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401381510"/>
              </p:ext>
            </p:extLst>
          </p:nvPr>
        </p:nvGraphicFramePr>
        <p:xfrm>
          <a:off x="2209800" y="629493"/>
          <a:ext cx="12954000" cy="791076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smtClean="0">
                          <a:solidFill>
                            <a:schemeClr val="bg1"/>
                          </a:solidFill>
                          <a:effectLst/>
                          <a:latin typeface="Vollkorn" panose="020B0604020202020204" charset="0"/>
                          <a:ea typeface="Vollkorn" panose="020B0604020202020204" charset="0"/>
                        </a:rPr>
                        <a:t>Термін </a:t>
                      </a:r>
                      <a:r>
                        <a:rPr lang="uk-UA" sz="2000" dirty="0">
                          <a:solidFill>
                            <a:schemeClr val="bg1"/>
                          </a:solidFill>
                          <a:effectLst/>
                          <a:latin typeface="Vollkorn" panose="020B0604020202020204" charset="0"/>
                          <a:ea typeface="Vollkorn" panose="020B0604020202020204" charset="0"/>
                        </a:rPr>
                        <a:t>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Терористичні атаки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Terrorist attacks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Тролінг</a:t>
                      </a:r>
                      <a:r>
                        <a:rPr lang="uk-UA" sz="2000" kern="1200" dirty="0">
                          <a:solidFill>
                            <a:srgbClr val="4A607C"/>
                          </a:solidFill>
                          <a:effectLst/>
                          <a:latin typeface="Vollkorn" panose="020B0604020202020204" charset="0"/>
                          <a:ea typeface="Vollkorn" panose="020B0604020202020204" charset="0"/>
                          <a:cs typeface="+mn-cs"/>
                        </a:rPr>
                        <a:t> та фабрики ботів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Trolling and bot factories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Фактчекінг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Fact checking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Фейкові новини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Fake news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Фінансування тероризму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Terrorism financing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Ядерне стримування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Nuclear deterrence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Ядерний клуб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Nuclear club</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Ядерний 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Nuclear conflict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Ядерний паритет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Nuclear parity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89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Ядерний шантаж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2000"/>
                        </a:lnSpc>
                        <a:spcAft>
                          <a:spcPts val="0"/>
                        </a:spcAft>
                      </a:pPr>
                      <a:r>
                        <a:rPr lang="uk-UA" sz="2000" kern="1200">
                          <a:solidFill>
                            <a:srgbClr val="4A607C"/>
                          </a:solidFill>
                          <a:effectLst/>
                          <a:latin typeface="Vollkorn" panose="020B0604020202020204" charset="0"/>
                          <a:ea typeface="Vollkorn" panose="020B0604020202020204" charset="0"/>
                          <a:cs typeface="+mn-cs"/>
                        </a:rPr>
                        <a:t>Nuclear blackmail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pPr algn="ctr">
                        <a:lnSpc>
                          <a:spcPct val="100000"/>
                        </a:lnSpc>
                        <a:spcAft>
                          <a:spcPts val="0"/>
                        </a:spcAft>
                      </a:pPr>
                      <a:r>
                        <a:rPr lang="uk-UA" sz="2000" b="1" kern="1200" dirty="0">
                          <a:solidFill>
                            <a:srgbClr val="4A607C"/>
                          </a:solidFill>
                          <a:effectLst/>
                          <a:latin typeface="Vollkorn" panose="020B0604020202020204" charset="0"/>
                          <a:ea typeface="Vollkorn" panose="020B0604020202020204" charset="0"/>
                          <a:cs typeface="+mn-cs"/>
                        </a:rPr>
                        <a:t>Модуль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uk-U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Бюрократичні перешкоди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Bureaucratic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Obstacles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Воєнний конфлікт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Military</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Conflict</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Воєнно-політична стратегія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Political-Military</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Strategy</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Встановлення контактів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Establishing</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Contacts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Гуманітарна допомога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Humanitarian</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Assistance</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Демобілізація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Demobilization</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Дипломатичне врегулювання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Diplomatic</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Settlement</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Досягнення угоди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Agreement</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Reaching</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Компроміс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Compromise</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858568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57200" y="2681287"/>
            <a:ext cx="17297400" cy="3231654"/>
          </a:xfrm>
          <a:prstGeom prst="rect">
            <a:avLst/>
          </a:prstGeom>
        </p:spPr>
        <p:txBody>
          <a:bodyPr wrap="square" lIns="0" tIns="0" rIns="0" bIns="0" rtlCol="0" anchor="t">
            <a:spAutoFit/>
          </a:bodyPr>
          <a:lstStyle/>
          <a:p>
            <a:pPr algn="just"/>
            <a:r>
              <a:rPr lang="uk-UA" sz="3500" b="1" dirty="0">
                <a:solidFill>
                  <a:schemeClr val="bg1"/>
                </a:solidFill>
                <a:latin typeface="Vollkorn" panose="020B0604020202020204" charset="0"/>
                <a:ea typeface="Vollkorn" panose="020B0604020202020204" charset="0"/>
              </a:rPr>
              <a:t>Метою навчальної дисципліни </a:t>
            </a:r>
            <a:r>
              <a:rPr lang="uk-UA" sz="3500" dirty="0">
                <a:solidFill>
                  <a:schemeClr val="bg1"/>
                </a:solidFill>
                <a:latin typeface="Vollkorn" panose="020B0604020202020204" charset="0"/>
                <a:ea typeface="Vollkorn" panose="020B0604020202020204" charset="0"/>
              </a:rPr>
              <a:t>є формування системного уявлення про природу воєнно-політичних конфліктів; опанування теоретичних знань та практичних навичок з врегулювання конфліктних ситуацій та </a:t>
            </a:r>
            <a:r>
              <a:rPr lang="uk-UA" sz="3500" dirty="0" err="1">
                <a:solidFill>
                  <a:schemeClr val="bg1"/>
                </a:solidFill>
                <a:latin typeface="Vollkorn" panose="020B0604020202020204" charset="0"/>
                <a:ea typeface="Vollkorn" panose="020B0604020202020204" charset="0"/>
              </a:rPr>
              <a:t>постконфліктного</a:t>
            </a:r>
            <a:r>
              <a:rPr lang="uk-UA" sz="3500" dirty="0">
                <a:solidFill>
                  <a:schemeClr val="bg1"/>
                </a:solidFill>
                <a:latin typeface="Vollkorn" panose="020B0604020202020204" charset="0"/>
                <a:ea typeface="Vollkorn" panose="020B0604020202020204" charset="0"/>
              </a:rPr>
              <a:t> відновлення, аналізу воєнно-політичних процесів, інформаційної та гібридної війни, а також реформування оборонного сектору України з метою забезпечення її обороноздатності</a:t>
            </a:r>
            <a:r>
              <a:rPr lang="uk-UA" sz="3500" dirty="0" smtClean="0">
                <a:solidFill>
                  <a:schemeClr val="bg1"/>
                </a:solidFill>
                <a:latin typeface="Vollkorn" panose="020B0604020202020204" charset="0"/>
                <a:ea typeface="Vollkorn" panose="020B0604020202020204" charset="0"/>
              </a:rPr>
              <a:t>.</a:t>
            </a:r>
            <a:endParaRPr lang="uk-UA" sz="3500" dirty="0">
              <a:solidFill>
                <a:schemeClr val="bg1"/>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960340136"/>
              </p:ext>
            </p:extLst>
          </p:nvPr>
        </p:nvGraphicFramePr>
        <p:xfrm>
          <a:off x="2209800" y="629493"/>
          <a:ext cx="12954000" cy="791076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99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Миротворчі місії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Peacekeeping Missions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Миротворчі операції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Peacekeeping Operations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Міжнародний мир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International Peace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Міжнародні донори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International Donors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НАТО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NATO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Недостатнє фінансування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Insufficient Funding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ОБСЄ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OSCE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ООН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UN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Переговорний процес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Negotiation Process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Підготовка до переговорів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Preparation for Negotiations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109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Політичне врегулювання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Political Settlement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Посередництво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Mediation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Постконфліктне відновлення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Post-Conflict Recovery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Примусове врегулювання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Forced Settlement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Реалізація домовленостей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Implementation of Agreements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Реінтеграція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Reintegration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Санкції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Sanctions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Соціально-економічне відновлення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Socio-Economic Recovery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Стратегія врегулювання конфлікту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Conflict Resolution Strategy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Фактори успішних переговорів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Factors</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for</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Successful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Negotiations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802500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926744801"/>
              </p:ext>
            </p:extLst>
          </p:nvPr>
        </p:nvGraphicFramePr>
        <p:xfrm>
          <a:off x="2209800" y="629493"/>
          <a:ext cx="12954000" cy="7933623"/>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pPr marL="0" algn="ctr" defTabSz="914400" rtl="0" eaLnBrk="1" fontAlgn="auto" latinLnBrk="0" hangingPunct="1">
                        <a:lnSpc>
                          <a:spcPct val="100000"/>
                        </a:lnSpc>
                        <a:spcAft>
                          <a:spcPts val="0"/>
                        </a:spcAft>
                      </a:pPr>
                      <a:r>
                        <a:rPr lang="uk-UA" sz="2000" b="1" kern="1200" dirty="0">
                          <a:solidFill>
                            <a:srgbClr val="4A607C"/>
                          </a:solidFill>
                          <a:effectLst/>
                          <a:latin typeface="Vollkorn" panose="020B0604020202020204" charset="0"/>
                          <a:ea typeface="Vollkorn" panose="020B0604020202020204" charset="0"/>
                          <a:cs typeface="+mn-cs"/>
                        </a:rPr>
                        <a:t>Модуль 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uk-U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119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Анексія Криму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Annexation of Crimea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АТО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ATO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Байрактар</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Javelin</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HIMARS</a:t>
                      </a:r>
                      <a:r>
                        <a:rPr lang="uk-UA" sz="2000" kern="1200" dirty="0">
                          <a:solidFill>
                            <a:srgbClr val="4A607C"/>
                          </a:solidFill>
                          <a:effectLst/>
                          <a:latin typeface="Vollkorn" panose="020B0604020202020204" charset="0"/>
                          <a:ea typeface="Vollkorn" panose="020B0604020202020204" charset="0"/>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Bayraktar, Javelin, HIMARS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Військова технічна допомога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Military technical assistance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dirty="0">
                          <a:solidFill>
                            <a:srgbClr val="4A607C"/>
                          </a:solidFill>
                          <a:effectLst/>
                          <a:latin typeface="Vollkorn" panose="020B0604020202020204" charset="0"/>
                          <a:ea typeface="Vollkorn" panose="020B0604020202020204" charset="0"/>
                          <a:cs typeface="+mn-cs"/>
                        </a:rPr>
                        <a:t>Внутрішньо переміщені особи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Internally displaced persons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Воєнні біженці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Military refugees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Гібридна 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Hybrid 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Гуманітарна катастрофа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Humanitarian catastrophe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Деформація демографічної ситуації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Deformation of the demographic situation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Дипломатична ізоляція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Diplomatic isolation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129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ДНР/ЛНР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DPR/LPR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Допомога Заходу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Western aid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Євроатлантична інтеграція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Euro-Atlantic integration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Зміни на ринку праці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Changes in the labor market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Кібервійна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Cyberwar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939715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Контрнаступ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Counteroffensive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02272208"/>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Ленд-ліз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Lend-Lease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7599865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Масова еміграція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Mass emigration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algn="just" defTabSz="914400" rtl="0" eaLnBrk="1" fontAlgn="auto" latinLnBrk="0" hangingPunct="1">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Масові воєнні злочини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auto" latinLnBrk="0" hangingPunct="1">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Mass</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war</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crimes</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621592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882649918"/>
              </p:ext>
            </p:extLst>
          </p:nvPr>
        </p:nvGraphicFramePr>
        <p:xfrm>
          <a:off x="2209800" y="629493"/>
          <a:ext cx="12954000" cy="6027248"/>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Міжнародна гуманітарна допомога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International humanitarian aid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139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Мінські угоди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Minsk agreements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Мобілізація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Mobilization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Навчальні програми НАТО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NATO training programs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Пакети військової допомоги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Military assistance packages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Переміщення населення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Population displacement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Повномасштабне вторгнення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Full-scale invasion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Психологічна реабілітація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Psychological rehabilitation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32384692"/>
                  </a:ext>
                </a:extLst>
              </a:tr>
              <a:tr h="171601">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Реформа ЗСУ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Reform of the Armed Forces of Ukraine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9117011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Розширення НАТО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NATO enlargement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78653177"/>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Російська пропаганда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Russian propaganda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6904729"/>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149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Російсько-українська війна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Russian-Ukrainian war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66210293"/>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150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Санкції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Sanctions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44989466"/>
                  </a:ext>
                </a:extLst>
              </a:tr>
              <a:tr h="135287">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151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Територіальна оборона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Territorial Defense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3100583"/>
                  </a:ext>
                </a:extLst>
              </a:tr>
              <a:tr h="175226">
                <a:tc>
                  <a:txBody>
                    <a:bodyPr/>
                    <a:lstStyle/>
                    <a:p>
                      <a:pPr algn="ctr">
                        <a:lnSpc>
                          <a:spcPct val="13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152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fontAlgn="auto">
                        <a:lnSpc>
                          <a:spcPct val="100000"/>
                        </a:lnSpc>
                        <a:spcAft>
                          <a:spcPts val="0"/>
                        </a:spcAft>
                      </a:pPr>
                      <a:r>
                        <a:rPr lang="uk-UA" sz="2000" kern="1200">
                          <a:solidFill>
                            <a:srgbClr val="4A607C"/>
                          </a:solidFill>
                          <a:effectLst/>
                          <a:latin typeface="Vollkorn" panose="020B0604020202020204" charset="0"/>
                          <a:ea typeface="Vollkorn" panose="020B0604020202020204" charset="0"/>
                          <a:cs typeface="+mn-cs"/>
                        </a:rPr>
                        <a:t>Фінансова допомога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auto">
                        <a:lnSpc>
                          <a:spcPct val="100000"/>
                        </a:lnSpc>
                        <a:spcAft>
                          <a:spcPts val="0"/>
                        </a:spcAft>
                      </a:pPr>
                      <a:r>
                        <a:rPr lang="uk-UA" sz="2000" kern="1200" dirty="0" err="1">
                          <a:solidFill>
                            <a:srgbClr val="4A607C"/>
                          </a:solidFill>
                          <a:effectLst/>
                          <a:latin typeface="Vollkorn" panose="020B0604020202020204" charset="0"/>
                          <a:ea typeface="Vollkorn" panose="020B0604020202020204" charset="0"/>
                          <a:cs typeface="+mn-cs"/>
                        </a:rPr>
                        <a:t>Financial</a:t>
                      </a:r>
                      <a:r>
                        <a:rPr lang="uk-UA" sz="2000" kern="1200" dirty="0">
                          <a:solidFill>
                            <a:srgbClr val="4A607C"/>
                          </a:solidFill>
                          <a:effectLst/>
                          <a:latin typeface="Vollkorn" panose="020B0604020202020204" charset="0"/>
                          <a:ea typeface="Vollkorn" panose="020B0604020202020204" charset="0"/>
                          <a:cs typeface="+mn-cs"/>
                        </a:rPr>
                        <a:t> </a:t>
                      </a:r>
                      <a:r>
                        <a:rPr lang="uk-UA" sz="2000" kern="1200" dirty="0" err="1">
                          <a:solidFill>
                            <a:srgbClr val="4A607C"/>
                          </a:solidFill>
                          <a:effectLst/>
                          <a:latin typeface="Vollkorn" panose="020B0604020202020204" charset="0"/>
                          <a:ea typeface="Vollkorn" panose="020B0604020202020204" charset="0"/>
                          <a:cs typeface="+mn-cs"/>
                        </a:rPr>
                        <a:t>Assistance</a:t>
                      </a:r>
                      <a:endParaRPr lang="uk-UA" sz="2000" kern="1200" dirty="0">
                        <a:solidFill>
                          <a:srgbClr val="4A607C"/>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47382239"/>
                  </a:ext>
                </a:extLst>
              </a:tr>
            </a:tbl>
          </a:graphicData>
        </a:graphic>
      </p:graphicFrame>
    </p:spTree>
    <p:extLst>
      <p:ext uri="{BB962C8B-B14F-4D97-AF65-F5344CB8AC3E}">
        <p14:creationId xmlns:p14="http://schemas.microsoft.com/office/powerpoint/2010/main" val="3760010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723900" y="342900"/>
            <a:ext cx="16840200" cy="7838043"/>
          </a:xfrm>
          <a:prstGeom prst="rect">
            <a:avLst/>
          </a:prstGeom>
        </p:spPr>
        <p:txBody>
          <a:bodyPr wrap="square" lIns="0" tIns="0" rIns="0" bIns="0" rtlCol="0" anchor="t">
            <a:spAutoFit/>
          </a:bodyPr>
          <a:lstStyle/>
          <a:p>
            <a:pPr algn="ctr">
              <a:lnSpc>
                <a:spcPts val="5040"/>
              </a:lnSpc>
            </a:pPr>
            <a:r>
              <a:rPr lang="uk-UA" sz="4200" spc="-26" dirty="0">
                <a:solidFill>
                  <a:schemeClr val="accent1">
                    <a:lumMod val="50000"/>
                  </a:schemeClr>
                </a:solidFill>
                <a:latin typeface="Vollkorn Bold"/>
              </a:rPr>
              <a:t>Завданнями вивчення навчальної дисципліни є набуття знань щодо:</a:t>
            </a:r>
            <a:endParaRPr lang="ru-RU" sz="4200" spc="-26" dirty="0">
              <a:solidFill>
                <a:schemeClr val="accent1">
                  <a:lumMod val="50000"/>
                </a:schemeClr>
              </a:solidFill>
              <a:latin typeface="Vollkorn Bold"/>
            </a:endParaRPr>
          </a:p>
          <a:p>
            <a:pPr algn="just"/>
            <a:endParaRPr lang="uk-UA" sz="3000" dirty="0" smtClean="0">
              <a:solidFill>
                <a:schemeClr val="accent1">
                  <a:lumMod val="50000"/>
                </a:schemeClr>
              </a:solidFill>
              <a:latin typeface="Vollkorn" panose="020B0604020202020204" charset="0"/>
              <a:ea typeface="Vollkorn" panose="020B0604020202020204" charset="0"/>
            </a:endParaRP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теоретичних основ конфліктології;</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ролі </a:t>
            </a:r>
            <a:r>
              <a:rPr lang="uk-UA" sz="3000" dirty="0">
                <a:solidFill>
                  <a:schemeClr val="accent1">
                    <a:lumMod val="50000"/>
                  </a:schemeClr>
                </a:solidFill>
                <a:latin typeface="Vollkorn" panose="020B0604020202020204" charset="0"/>
                <a:ea typeface="Vollkorn" panose="020B0604020202020204" charset="0"/>
              </a:rPr>
              <a:t>міжнародних організацій та військових союзів у врегулюванні воєнно-політичних конфліктів;</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політичного </a:t>
            </a:r>
            <a:r>
              <a:rPr lang="uk-UA" sz="3000" dirty="0">
                <a:solidFill>
                  <a:schemeClr val="accent1">
                    <a:lumMod val="50000"/>
                  </a:schemeClr>
                </a:solidFill>
                <a:latin typeface="Vollkorn" panose="020B0604020202020204" charset="0"/>
                <a:ea typeface="Vollkorn" panose="020B0604020202020204" charset="0"/>
              </a:rPr>
              <a:t>впливу на воєнні конфлікти;</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феномену </a:t>
            </a:r>
            <a:r>
              <a:rPr lang="uk-UA" sz="3000" dirty="0">
                <a:solidFill>
                  <a:schemeClr val="accent1">
                    <a:lumMod val="50000"/>
                  </a:schemeClr>
                </a:solidFill>
                <a:latin typeface="Vollkorn" panose="020B0604020202020204" charset="0"/>
                <a:ea typeface="Vollkorn" panose="020B0604020202020204" charset="0"/>
              </a:rPr>
              <a:t>гібридної та інформаційної війни як інструменту дестабілізації держави;</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особливостей </a:t>
            </a:r>
            <a:r>
              <a:rPr lang="uk-UA" sz="3000" dirty="0">
                <a:solidFill>
                  <a:schemeClr val="accent1">
                    <a:lumMod val="50000"/>
                  </a:schemeClr>
                </a:solidFill>
                <a:latin typeface="Vollkorn" panose="020B0604020202020204" charset="0"/>
                <a:ea typeface="Vollkorn" panose="020B0604020202020204" charset="0"/>
              </a:rPr>
              <a:t>ядерних конфліктів та їх впливу на міжнародні відносини;</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поняття </a:t>
            </a:r>
            <a:r>
              <a:rPr lang="uk-UA" sz="3000" dirty="0">
                <a:solidFill>
                  <a:schemeClr val="accent1">
                    <a:lumMod val="50000"/>
                  </a:schemeClr>
                </a:solidFill>
                <a:latin typeface="Vollkorn" panose="020B0604020202020204" charset="0"/>
                <a:ea typeface="Vollkorn" panose="020B0604020202020204" charset="0"/>
              </a:rPr>
              <a:t>внутрішніх конфліктів та їх впливу на національну безпеку;</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аналізу </a:t>
            </a:r>
            <a:r>
              <a:rPr lang="uk-UA" sz="3000" dirty="0">
                <a:solidFill>
                  <a:schemeClr val="accent1">
                    <a:lumMod val="50000"/>
                  </a:schemeClr>
                </a:solidFill>
                <a:latin typeface="Vollkorn" panose="020B0604020202020204" charset="0"/>
                <a:ea typeface="Vollkorn" panose="020B0604020202020204" charset="0"/>
              </a:rPr>
              <a:t>правових та організаційних аспектів врегулювання воєнних конфліктів;</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особливостей </a:t>
            </a:r>
            <a:r>
              <a:rPr lang="uk-UA" sz="3000" dirty="0">
                <a:solidFill>
                  <a:schemeClr val="accent1">
                    <a:lumMod val="50000"/>
                  </a:schemeClr>
                </a:solidFill>
                <a:latin typeface="Vollkorn" panose="020B0604020202020204" charset="0"/>
                <a:ea typeface="Vollkorn" panose="020B0604020202020204" charset="0"/>
              </a:rPr>
              <a:t>воєнно-політичних конфліктів на території України;</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ідентифікації </a:t>
            </a:r>
            <a:r>
              <a:rPr lang="uk-UA" sz="3000" dirty="0">
                <a:solidFill>
                  <a:schemeClr val="accent1">
                    <a:lumMod val="50000"/>
                  </a:schemeClr>
                </a:solidFill>
                <a:latin typeface="Vollkorn" panose="020B0604020202020204" charset="0"/>
                <a:ea typeface="Vollkorn" panose="020B0604020202020204" charset="0"/>
              </a:rPr>
              <a:t>наслідків гуманітарних та соціальних наслідків воєнних конфліктів;</a:t>
            </a:r>
          </a:p>
          <a:p>
            <a:pPr lvl="0" algn="just">
              <a:lnSpc>
                <a:spcPct val="110000"/>
              </a:lnSpc>
            </a:pPr>
            <a:r>
              <a:rPr lang="ru-RU" sz="3000"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напрямків </a:t>
            </a:r>
            <a:r>
              <a:rPr lang="uk-UA" sz="3000" dirty="0">
                <a:solidFill>
                  <a:schemeClr val="accent1">
                    <a:lumMod val="50000"/>
                  </a:schemeClr>
                </a:solidFill>
                <a:latin typeface="Vollkorn" panose="020B0604020202020204" charset="0"/>
                <a:ea typeface="Vollkorn" panose="020B0604020202020204" charset="0"/>
              </a:rPr>
              <a:t>реформування та зміцнення обороноздатності України в умовах воєнних конфліктів та міжнародної підтримки.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09600" y="763667"/>
            <a:ext cx="17297399" cy="7694414"/>
          </a:xfrm>
          <a:prstGeom prst="rect">
            <a:avLst/>
          </a:prstGeom>
        </p:spPr>
        <p:txBody>
          <a:bodyPr wrap="square" lIns="0" tIns="0" rIns="0" bIns="0" rtlCol="0" anchor="t">
            <a:spAutoFit/>
          </a:bodyPr>
          <a:lstStyle/>
          <a:p>
            <a:pPr algn="just"/>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зможуть 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endParaRPr lang="en-US" sz="3000" dirty="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комунікативні навички</a:t>
            </a:r>
            <a:r>
              <a:rPr lang="uk-UA" sz="3000" dirty="0" smtClean="0">
                <a:solidFill>
                  <a:schemeClr val="accent1">
                    <a:lumMod val="50000"/>
                  </a:schemeClr>
                </a:solidFill>
                <a:latin typeface="Vollkorn" panose="020B0604020202020204" charset="0"/>
                <a:ea typeface="Vollkorn" panose="020B0604020202020204" charset="0"/>
              </a:rPr>
              <a:t>: письмове, вербальне й невербальне спілкування; уміння </a:t>
            </a:r>
            <a:r>
              <a:rPr lang="uk-UA" sz="3000" dirty="0" err="1" smtClean="0">
                <a:solidFill>
                  <a:schemeClr val="accent1">
                    <a:lumMod val="50000"/>
                  </a:schemeClr>
                </a:solidFill>
                <a:latin typeface="Vollkorn" panose="020B0604020202020204" charset="0"/>
                <a:ea typeface="Vollkorn" panose="020B0604020202020204" charset="0"/>
              </a:rPr>
              <a:t>грамотно</a:t>
            </a:r>
            <a:r>
              <a:rPr lang="uk-UA" sz="3000" dirty="0" smtClean="0">
                <a:solidFill>
                  <a:schemeClr val="accent1">
                    <a:lumMod val="50000"/>
                  </a:schemeClr>
                </a:solidFill>
                <a:latin typeface="Vollkorn" panose="020B0604020202020204" charset="0"/>
                <a:ea typeface="Vollkorn" panose="020B0604020202020204" charset="0"/>
              </a:rPr>
              <a:t> спілкуватися по e-</a:t>
            </a:r>
            <a:r>
              <a:rPr lang="uk-UA" sz="3000" dirty="0" err="1" smtClean="0">
                <a:solidFill>
                  <a:schemeClr val="accent1">
                    <a:lumMod val="50000"/>
                  </a:schemeClr>
                </a:solidFill>
                <a:latin typeface="Vollkorn" panose="020B0604020202020204" charset="0"/>
                <a:ea typeface="Vollkorn" panose="020B0604020202020204" charset="0"/>
              </a:rPr>
              <a:t>mail</a:t>
            </a:r>
            <a:r>
              <a:rPr lang="uk-UA" sz="3000" dirty="0" smtClean="0">
                <a:solidFill>
                  <a:schemeClr val="accent1">
                    <a:lumMod val="50000"/>
                  </a:schemeClr>
                </a:solidFill>
                <a:latin typeface="Vollkorn" panose="020B0604020202020204" charset="0"/>
                <a:ea typeface="Vollkorn" panose="020B0604020202020204" charset="0"/>
              </a:rPr>
              <a:t>; вести дискусію і відстоювати свою позицію; навички працювати в команді;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уміння виступати привселюдно</a:t>
            </a:r>
            <a:r>
              <a:rPr lang="uk-UA" sz="3000" dirty="0" smtClean="0">
                <a:solidFill>
                  <a:schemeClr val="accent1">
                    <a:lumMod val="50000"/>
                  </a:schemeClr>
                </a:solidFill>
                <a:latin typeface="Vollkorn" panose="020B0604020202020204" charset="0"/>
                <a:ea typeface="Vollkorn" panose="020B0604020202020204" charset="0"/>
              </a:rPr>
              <a:t>: навички, необхідні для виступів на публіці; навички проведення презентації;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керування часом: </a:t>
            </a:r>
            <a:r>
              <a:rPr lang="uk-UA" sz="3000" dirty="0" smtClean="0">
                <a:solidFill>
                  <a:schemeClr val="accent1">
                    <a:lumMod val="50000"/>
                  </a:schemeClr>
                </a:solidFill>
                <a:latin typeface="Vollkorn" panose="020B0604020202020204" charset="0"/>
                <a:ea typeface="Vollkorn" panose="020B0604020202020204" charset="0"/>
              </a:rPr>
              <a:t>уміння справлятися із завданнями вчасно;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гнучкість і адаптивність: </a:t>
            </a:r>
            <a:r>
              <a:rPr lang="uk-UA" sz="3000" dirty="0" smtClean="0">
                <a:solidFill>
                  <a:schemeClr val="accent1">
                    <a:lumMod val="50000"/>
                  </a:schemeClr>
                </a:solidFill>
                <a:latin typeface="Vollkorn" panose="020B0604020202020204" charset="0"/>
                <a:ea typeface="Vollkorn" panose="020B0604020202020204" charset="0"/>
              </a:rPr>
              <a:t>гнучкість, адаптивність і здатність змінюватися; уміння аналізувати ситуацію, орієнтування на вирішення проблеми;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лідерські якості</a:t>
            </a:r>
            <a:r>
              <a:rPr lang="uk-UA" sz="3000" dirty="0" smtClean="0">
                <a:solidFill>
                  <a:schemeClr val="accent1">
                    <a:lumMod val="50000"/>
                  </a:schemeClr>
                </a:solidFill>
                <a:latin typeface="Vollkorn" panose="020B0604020202020204" charset="0"/>
                <a:ea typeface="Vollkorn" panose="020B0604020202020204" charset="0"/>
              </a:rPr>
              <a:t>: уміння спокійно працювати в напруженому середовищі; уміння ухвалювати рішення; уміння ставити мету, планувати діяльність;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особисті якості: </a:t>
            </a:r>
            <a:r>
              <a:rPr lang="uk-UA" sz="3000" dirty="0" smtClean="0">
                <a:solidFill>
                  <a:schemeClr val="accent1">
                    <a:lumMod val="50000"/>
                  </a:schemeClr>
                </a:solidFill>
                <a:latin typeface="Vollkorn" panose="020B0604020202020204" charset="0"/>
                <a:ea typeface="Vollkorn" panose="020B0604020202020204" charset="0"/>
              </a:rPr>
              <a:t>креативне й критичне мислення; етичність, чесність, терпіння, повага до оточуючих. </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4170925121"/>
              </p:ext>
            </p:extLst>
          </p:nvPr>
        </p:nvGraphicFramePr>
        <p:xfrm>
          <a:off x="762000" y="776816"/>
          <a:ext cx="17297400" cy="6949204"/>
        </p:xfrm>
        <a:graphic>
          <a:graphicData uri="http://schemas.openxmlformats.org/drawingml/2006/table">
            <a:tbl>
              <a:tblPr>
                <a:tableStyleId>{5C22544A-7EE6-4342-B048-85BDC9FD1C3A}</a:tableStyleId>
              </a:tblPr>
              <a:tblGrid>
                <a:gridCol w="1591361">
                  <a:extLst>
                    <a:ext uri="{9D8B030D-6E8A-4147-A177-3AD203B41FA5}">
                      <a16:colId xmlns:a16="http://schemas.microsoft.com/office/drawing/2014/main" xmlns="" val="359994996"/>
                    </a:ext>
                  </a:extLst>
                </a:gridCol>
                <a:gridCol w="12581839">
                  <a:extLst>
                    <a:ext uri="{9D8B030D-6E8A-4147-A177-3AD203B41FA5}">
                      <a16:colId xmlns:a16="http://schemas.microsoft.com/office/drawing/2014/main" xmlns="" val="663681823"/>
                    </a:ext>
                  </a:extLst>
                </a:gridCol>
                <a:gridCol w="1143000">
                  <a:extLst>
                    <a:ext uri="{9D8B030D-6E8A-4147-A177-3AD203B41FA5}">
                      <a16:colId xmlns:a16="http://schemas.microsoft.com/office/drawing/2014/main" xmlns="" val="122060337"/>
                    </a:ext>
                  </a:extLst>
                </a:gridCol>
                <a:gridCol w="1981200">
                  <a:extLst>
                    <a:ext uri="{9D8B030D-6E8A-4147-A177-3AD203B41FA5}">
                      <a16:colId xmlns:a16="http://schemas.microsoft.com/office/drawing/2014/main" xmlns="" val="23420434"/>
                    </a:ext>
                  </a:extLst>
                </a:gridCol>
              </a:tblGrid>
              <a:tr h="203121">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xmlns="" val="2837603597"/>
                  </a:ext>
                </a:extLst>
              </a:tr>
              <a:tr h="770044">
                <a:tc vMerge="1">
                  <a:txBody>
                    <a:bodyPr/>
                    <a:lstStyle/>
                    <a:p>
                      <a:endParaRPr lang="uk-UA"/>
                    </a:p>
                  </a:txBody>
                  <a:tcPr/>
                </a:tc>
                <a:tc v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1814512925"/>
                  </a:ext>
                </a:extLst>
              </a:tr>
              <a:tr h="609364">
                <a:tc gridSpan="4">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 1. ТЕОРЕТИЧНІ ОСНОВИ ВОЄННО-ПОЛІТИЧНИХ КОНФЛІКТІВ</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xmlns="" val="3720605579"/>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tabLst>
                          <a:tab pos="2228850" algn="l"/>
                        </a:tabLst>
                      </a:pPr>
                      <a:r>
                        <a:rPr lang="uk-UA" sz="2600" b="1" kern="1200" dirty="0">
                          <a:solidFill>
                            <a:schemeClr val="bg1"/>
                          </a:solidFill>
                          <a:effectLst/>
                          <a:latin typeface="Vollkorn" panose="020B0604020202020204" charset="0"/>
                          <a:ea typeface="Vollkorn" panose="020B0604020202020204" charset="0"/>
                          <a:cs typeface="+mn-cs"/>
                        </a:rPr>
                        <a:t>Тема 1. </a:t>
                      </a:r>
                      <a:r>
                        <a:rPr lang="uk-UA" sz="2600" kern="1200" dirty="0">
                          <a:solidFill>
                            <a:schemeClr val="bg1"/>
                          </a:solidFill>
                          <a:effectLst/>
                          <a:latin typeface="Vollkorn" panose="020B0604020202020204" charset="0"/>
                          <a:ea typeface="Vollkorn" panose="020B0604020202020204" charset="0"/>
                          <a:cs typeface="+mn-cs"/>
                        </a:rPr>
                        <a:t>Теорія конфліктології</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6</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71672385"/>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2</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2. </a:t>
                      </a:r>
                      <a:r>
                        <a:rPr lang="uk-UA" sz="2600" kern="1200" dirty="0">
                          <a:solidFill>
                            <a:schemeClr val="bg1"/>
                          </a:solidFill>
                          <a:effectLst/>
                          <a:latin typeface="Vollkorn" panose="020B0604020202020204" charset="0"/>
                          <a:ea typeface="Vollkorn" panose="020B0604020202020204" charset="0"/>
                          <a:cs typeface="+mn-cs"/>
                        </a:rPr>
                        <a:t>Причини, типи та динаміка воєнних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6</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44256194"/>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3</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3. </a:t>
                      </a:r>
                      <a:r>
                        <a:rPr lang="uk-UA" sz="2600" kern="1200" dirty="0">
                          <a:solidFill>
                            <a:schemeClr val="bg1"/>
                          </a:solidFill>
                          <a:effectLst/>
                          <a:latin typeface="Vollkorn" panose="020B0604020202020204" charset="0"/>
                          <a:ea typeface="Vollkorn" panose="020B0604020202020204" charset="0"/>
                          <a:cs typeface="+mn-cs"/>
                        </a:rPr>
                        <a:t>Поняття, фактори та роль військової сили у міжнародних відносинах</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2719037"/>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4</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4.</a:t>
                      </a:r>
                      <a:r>
                        <a:rPr lang="uk-UA" sz="2600" kern="1200" dirty="0">
                          <a:solidFill>
                            <a:schemeClr val="bg1"/>
                          </a:solidFill>
                          <a:effectLst/>
                          <a:latin typeface="Vollkorn" panose="020B0604020202020204" charset="0"/>
                          <a:ea typeface="Vollkorn" panose="020B0604020202020204" charset="0"/>
                          <a:cs typeface="+mn-cs"/>
                        </a:rPr>
                        <a:t> Політична складова воєнних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92000"/>
                        </a:lnSpc>
                        <a:spcAft>
                          <a:spcPts val="0"/>
                        </a:spcAft>
                      </a:pPr>
                      <a:r>
                        <a:rPr lang="uk-UA" sz="2600" kern="1200" dirty="0">
                          <a:solidFill>
                            <a:schemeClr val="bg1"/>
                          </a:solidFill>
                          <a:effectLst/>
                          <a:latin typeface="Vollkorn" panose="020B0604020202020204" charset="0"/>
                          <a:ea typeface="Vollkorn" panose="020B0604020202020204" charset="0"/>
                          <a:cs typeface="+mn-cs"/>
                        </a:rPr>
                        <a:t>Модульний контроль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just">
                        <a:lnSpc>
                          <a:spcPct val="92000"/>
                        </a:lnSpc>
                        <a:spcAft>
                          <a:spcPts val="0"/>
                        </a:spcAft>
                      </a:pP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a:t>
                      </a:r>
                      <a:r>
                        <a:rPr lang="uk-UA" sz="2600" kern="1200" dirty="0" smtClean="0">
                          <a:solidFill>
                            <a:schemeClr val="bg1"/>
                          </a:solidFill>
                          <a:effectLst/>
                          <a:latin typeface="Vollkorn" panose="020B0604020202020204" charset="0"/>
                          <a:ea typeface="Vollkorn" panose="020B0604020202020204" charset="0"/>
                          <a:cs typeface="+mn-cs"/>
                        </a:rPr>
                        <a:t>модулем </a:t>
                      </a:r>
                      <a:r>
                        <a:rPr lang="uk-UA" sz="2600" kern="1200" dirty="0">
                          <a:solidFill>
                            <a:schemeClr val="bg1"/>
                          </a:solidFill>
                          <a:effectLst/>
                          <a:latin typeface="Vollkorn" panose="020B0604020202020204" charset="0"/>
                          <a:ea typeface="Vollkorn" panose="020B0604020202020204" charset="0"/>
                          <a:cs typeface="+mn-cs"/>
                        </a:rPr>
                        <a:t>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30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01918402"/>
                  </a:ext>
                </a:extLst>
              </a:tr>
              <a:tr h="203121">
                <a:tc gridSpan="4">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 2. СУЧАСНІ ВИКЛИКИ ТА ЗАГРОЗИ ДЛЯ ВОЄННО-ПОЛІТИЧНИХ КОНФЛІКТІВ</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xmlns="" val="994660461"/>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5</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5.</a:t>
                      </a:r>
                      <a:r>
                        <a:rPr lang="uk-UA" sz="2600" kern="1200" dirty="0">
                          <a:solidFill>
                            <a:schemeClr val="bg1"/>
                          </a:solidFill>
                          <a:effectLst/>
                          <a:latin typeface="Vollkorn" panose="020B0604020202020204" charset="0"/>
                          <a:ea typeface="Vollkorn" panose="020B0604020202020204" charset="0"/>
                          <a:cs typeface="+mn-cs"/>
                        </a:rPr>
                        <a:t> Сутність, характеристика та наслідки гібридних війн</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77744089"/>
                  </a:ext>
                </a:extLst>
              </a:tr>
              <a:tr h="260412">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6</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6.</a:t>
                      </a:r>
                      <a:r>
                        <a:rPr lang="uk-UA" sz="2600" kern="1200" dirty="0">
                          <a:solidFill>
                            <a:schemeClr val="bg1"/>
                          </a:solidFill>
                          <a:effectLst/>
                          <a:latin typeface="Vollkorn" panose="020B0604020202020204" charset="0"/>
                          <a:ea typeface="Vollkorn" panose="020B0604020202020204" charset="0"/>
                          <a:cs typeface="+mn-cs"/>
                        </a:rPr>
                        <a:t> Інформаційна війна як інструмент дестабілізації держави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6</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55344256"/>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7</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7.</a:t>
                      </a:r>
                      <a:r>
                        <a:rPr lang="uk-UA" sz="2600" kern="1200" dirty="0">
                          <a:solidFill>
                            <a:schemeClr val="bg1"/>
                          </a:solidFill>
                          <a:effectLst/>
                          <a:latin typeface="Vollkorn" panose="020B0604020202020204" charset="0"/>
                          <a:ea typeface="Vollkorn" panose="020B0604020202020204" charset="0"/>
                          <a:cs typeface="+mn-cs"/>
                        </a:rPr>
                        <a:t> Ядерні конфлікти у сучасній системі міжнародних відносин</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27860900"/>
                  </a:ext>
                </a:extLst>
              </a:tr>
              <a:tr h="203121">
                <a:tc>
                  <a:txBody>
                    <a:bodyPr/>
                    <a:lstStyle/>
                    <a:p>
                      <a:pPr algn="ctr">
                        <a:lnSpc>
                          <a:spcPct val="10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8</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2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8. </a:t>
                      </a:r>
                      <a:r>
                        <a:rPr lang="uk-UA" sz="2600" kern="1200" dirty="0">
                          <a:solidFill>
                            <a:schemeClr val="bg1"/>
                          </a:solidFill>
                          <a:effectLst/>
                          <a:latin typeface="Vollkorn" panose="020B0604020202020204" charset="0"/>
                          <a:ea typeface="Vollkorn" panose="020B0604020202020204" charset="0"/>
                          <a:cs typeface="+mn-cs"/>
                        </a:rPr>
                        <a:t>Причини, форми та особливості внутрішніх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03873839"/>
                  </a:ext>
                </a:extLst>
              </a:tr>
              <a:tr h="203121">
                <a:tc gridSpan="2">
                  <a:txBody>
                    <a:bodyPr/>
                    <a:lstStyle/>
                    <a:p>
                      <a:pPr algn="just">
                        <a:lnSpc>
                          <a:spcPct val="92000"/>
                        </a:lnSpc>
                        <a:spcAft>
                          <a:spcPts val="0"/>
                        </a:spcAft>
                      </a:pPr>
                      <a:r>
                        <a:rPr lang="uk-UA" sz="2600" kern="1200" dirty="0">
                          <a:solidFill>
                            <a:schemeClr val="bg1"/>
                          </a:solidFill>
                          <a:effectLst/>
                          <a:latin typeface="Vollkorn" panose="020B0604020202020204" charset="0"/>
                          <a:ea typeface="Vollkorn" panose="020B0604020202020204" charset="0"/>
                          <a:cs typeface="+mn-cs"/>
                        </a:rPr>
                        <a:t>Модульний контроль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just">
                        <a:lnSpc>
                          <a:spcPct val="92000"/>
                        </a:lnSpc>
                        <a:spcAft>
                          <a:spcPts val="0"/>
                        </a:spcAft>
                      </a:pP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50900828"/>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a:t>
                      </a:r>
                      <a:r>
                        <a:rPr lang="uk-UA" sz="2600" kern="1200" dirty="0" smtClean="0">
                          <a:solidFill>
                            <a:schemeClr val="bg1"/>
                          </a:solidFill>
                          <a:effectLst/>
                          <a:latin typeface="Vollkorn" panose="020B0604020202020204" charset="0"/>
                          <a:ea typeface="Vollkorn" panose="020B0604020202020204" charset="0"/>
                          <a:cs typeface="+mn-cs"/>
                        </a:rPr>
                        <a:t>модулем </a:t>
                      </a:r>
                      <a:r>
                        <a:rPr lang="uk-UA" sz="2600" kern="1200" dirty="0">
                          <a:solidFill>
                            <a:schemeClr val="bg1"/>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30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70197621"/>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3018388102"/>
              </p:ext>
            </p:extLst>
          </p:nvPr>
        </p:nvGraphicFramePr>
        <p:xfrm>
          <a:off x="685800" y="691164"/>
          <a:ext cx="17297400" cy="7947086"/>
        </p:xfrm>
        <a:graphic>
          <a:graphicData uri="http://schemas.openxmlformats.org/drawingml/2006/table">
            <a:tbl>
              <a:tblPr>
                <a:tableStyleId>{5C22544A-7EE6-4342-B048-85BDC9FD1C3A}</a:tableStyleId>
              </a:tblPr>
              <a:tblGrid>
                <a:gridCol w="1591361">
                  <a:extLst>
                    <a:ext uri="{9D8B030D-6E8A-4147-A177-3AD203B41FA5}">
                      <a16:colId xmlns:a16="http://schemas.microsoft.com/office/drawing/2014/main" xmlns="" val="359994996"/>
                    </a:ext>
                  </a:extLst>
                </a:gridCol>
                <a:gridCol w="12581839">
                  <a:extLst>
                    <a:ext uri="{9D8B030D-6E8A-4147-A177-3AD203B41FA5}">
                      <a16:colId xmlns:a16="http://schemas.microsoft.com/office/drawing/2014/main" xmlns="" val="663681823"/>
                    </a:ext>
                  </a:extLst>
                </a:gridCol>
                <a:gridCol w="1143000">
                  <a:extLst>
                    <a:ext uri="{9D8B030D-6E8A-4147-A177-3AD203B41FA5}">
                      <a16:colId xmlns:a16="http://schemas.microsoft.com/office/drawing/2014/main" xmlns="" val="122060337"/>
                    </a:ext>
                  </a:extLst>
                </a:gridCol>
                <a:gridCol w="1981200">
                  <a:extLst>
                    <a:ext uri="{9D8B030D-6E8A-4147-A177-3AD203B41FA5}">
                      <a16:colId xmlns:a16="http://schemas.microsoft.com/office/drawing/2014/main" xmlns="" val="23420434"/>
                    </a:ext>
                  </a:extLst>
                </a:gridCol>
              </a:tblGrid>
              <a:tr h="203121">
                <a:tc rowSpan="2">
                  <a:txBody>
                    <a:bodyPr/>
                    <a:lstStyle/>
                    <a:p>
                      <a:pPr algn="ctr">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9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xmlns="" val="2837603597"/>
                  </a:ext>
                </a:extLst>
              </a:tr>
              <a:tr h="770044">
                <a:tc vMerge="1">
                  <a:txBody>
                    <a:bodyPr/>
                    <a:lstStyle/>
                    <a:p>
                      <a:endParaRPr lang="uk-UA"/>
                    </a:p>
                  </a:txBody>
                  <a:tcPr/>
                </a:tc>
                <a:tc vMerge="1">
                  <a:txBody>
                    <a:bodyPr/>
                    <a:lstStyle/>
                    <a:p>
                      <a:endParaRPr lang="uk-UA"/>
                    </a:p>
                  </a:txBody>
                  <a:tcPr/>
                </a:tc>
                <a:tc>
                  <a:txBody>
                    <a:bodyPr/>
                    <a:lstStyle/>
                    <a:p>
                      <a:pPr algn="ctr">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1814512925"/>
                  </a:ext>
                </a:extLst>
              </a:tr>
              <a:tr h="609364">
                <a:tc gridSpan="4">
                  <a:txBody>
                    <a:bodyPr/>
                    <a:lstStyle/>
                    <a:p>
                      <a:pPr algn="ctr">
                        <a:lnSpc>
                          <a:spcPct val="9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 3. ВРЕГУЛЮВАННЯ ВОЄННИХ КОНФЛІКТІВ</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xmlns="" val="3720605579"/>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9</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9. </a:t>
                      </a:r>
                      <a:r>
                        <a:rPr lang="uk-UA" sz="2600" kern="1200" dirty="0">
                          <a:solidFill>
                            <a:schemeClr val="bg1"/>
                          </a:solidFill>
                          <a:effectLst/>
                          <a:latin typeface="Vollkorn" panose="020B0604020202020204" charset="0"/>
                          <a:ea typeface="Vollkorn" panose="020B0604020202020204" charset="0"/>
                          <a:cs typeface="+mn-cs"/>
                        </a:rPr>
                        <a:t>Воєнно-політичні аспекти та стратегії врегулювання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71672385"/>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10</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10. </a:t>
                      </a:r>
                      <a:r>
                        <a:rPr lang="uk-UA" sz="2600" kern="1200" dirty="0">
                          <a:solidFill>
                            <a:schemeClr val="bg1"/>
                          </a:solidFill>
                          <a:effectLst/>
                          <a:latin typeface="Vollkorn" panose="020B0604020202020204" charset="0"/>
                          <a:ea typeface="Vollkorn" panose="020B0604020202020204" charset="0"/>
                          <a:cs typeface="+mn-cs"/>
                        </a:rPr>
                        <a:t>Переговорний процес як технологія врегулювання воєнних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44256194"/>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11</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11. </a:t>
                      </a:r>
                      <a:r>
                        <a:rPr lang="uk-UA" sz="2600" kern="1200" dirty="0">
                          <a:solidFill>
                            <a:schemeClr val="bg1"/>
                          </a:solidFill>
                          <a:effectLst/>
                          <a:latin typeface="Vollkorn" panose="020B0604020202020204" charset="0"/>
                          <a:ea typeface="Vollkorn" panose="020B0604020202020204" charset="0"/>
                          <a:cs typeface="+mn-cs"/>
                        </a:rPr>
                        <a:t>Правові та організаційні заходи і технології врегулювання воєнно-політичних конфліктів за участі міжнародних організацій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2719037"/>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12</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12. </a:t>
                      </a:r>
                      <a:r>
                        <a:rPr lang="uk-UA" sz="2600" kern="1200" dirty="0">
                          <a:solidFill>
                            <a:schemeClr val="bg1"/>
                          </a:solidFill>
                          <a:effectLst/>
                          <a:latin typeface="Vollkorn" panose="020B0604020202020204" charset="0"/>
                          <a:ea typeface="Vollkorn" panose="020B0604020202020204" charset="0"/>
                          <a:cs typeface="+mn-cs"/>
                        </a:rPr>
                        <a:t>Правові та організаційні інструменти </a:t>
                      </a:r>
                      <a:r>
                        <a:rPr lang="uk-UA" sz="2600" kern="1200" dirty="0" err="1">
                          <a:solidFill>
                            <a:schemeClr val="bg1"/>
                          </a:solidFill>
                          <a:effectLst/>
                          <a:latin typeface="Vollkorn" panose="020B0604020202020204" charset="0"/>
                          <a:ea typeface="Vollkorn" panose="020B0604020202020204" charset="0"/>
                          <a:cs typeface="+mn-cs"/>
                        </a:rPr>
                        <a:t>постконфліктного</a:t>
                      </a:r>
                      <a:r>
                        <a:rPr lang="uk-UA" sz="2600" kern="1200" dirty="0">
                          <a:solidFill>
                            <a:schemeClr val="bg1"/>
                          </a:solidFill>
                          <a:effectLst/>
                          <a:latin typeface="Vollkorn" panose="020B0604020202020204" charset="0"/>
                          <a:ea typeface="Vollkorn" panose="020B0604020202020204" charset="0"/>
                          <a:cs typeface="+mn-cs"/>
                        </a:rPr>
                        <a:t> відновлення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90000"/>
                        </a:lnSpc>
                        <a:spcAft>
                          <a:spcPts val="0"/>
                        </a:spcAft>
                      </a:pPr>
                      <a:r>
                        <a:rPr lang="uk-UA" sz="2600" kern="1200" dirty="0">
                          <a:solidFill>
                            <a:schemeClr val="bg1"/>
                          </a:solidFill>
                          <a:effectLst/>
                          <a:latin typeface="Vollkorn" panose="020B0604020202020204" charset="0"/>
                          <a:ea typeface="Vollkorn" panose="020B0604020202020204" charset="0"/>
                          <a:cs typeface="+mn-cs"/>
                        </a:rPr>
                        <a:t>Модульний контроль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just">
                        <a:lnSpc>
                          <a:spcPct val="92000"/>
                        </a:lnSpc>
                        <a:spcAft>
                          <a:spcPts val="0"/>
                        </a:spcAft>
                      </a:pP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a:t>
                      </a:r>
                      <a:r>
                        <a:rPr lang="uk-UA" sz="2600" kern="1200" dirty="0" smtClean="0">
                          <a:solidFill>
                            <a:schemeClr val="bg1"/>
                          </a:solidFill>
                          <a:effectLst/>
                          <a:latin typeface="Vollkorn" panose="020B0604020202020204" charset="0"/>
                          <a:ea typeface="Vollkorn" panose="020B0604020202020204" charset="0"/>
                          <a:cs typeface="+mn-cs"/>
                        </a:rPr>
                        <a:t>модулем 3</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9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30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01918402"/>
                  </a:ext>
                </a:extLst>
              </a:tr>
              <a:tr h="203121">
                <a:tc gridSpan="4">
                  <a:txBody>
                    <a:bodyPr/>
                    <a:lstStyle/>
                    <a:p>
                      <a:pPr algn="ctr">
                        <a:lnSpc>
                          <a:spcPct val="9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 4. ВОЄННІ КОНФЛІКТИ НА ТЕРИТОРІЇ НЕЗАЛЕЖНОЇ УКРАЇНИ</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xmlns="" val="994660461"/>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13</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defTabSz="914400" rtl="0" eaLnBrk="1" latinLnBrk="0" hangingPunct="1">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13. </a:t>
                      </a:r>
                      <a:r>
                        <a:rPr lang="uk-UA" sz="2600" kern="1200" dirty="0">
                          <a:solidFill>
                            <a:schemeClr val="bg1"/>
                          </a:solidFill>
                          <a:effectLst/>
                          <a:latin typeface="Vollkorn" panose="020B0604020202020204" charset="0"/>
                          <a:ea typeface="Vollkorn" panose="020B0604020202020204" charset="0"/>
                          <a:cs typeface="+mn-cs"/>
                        </a:rPr>
                        <a:t>Російсько-українська війна 2014 року: причини, наслідки та міжнародний контекст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77744089"/>
                  </a:ext>
                </a:extLst>
              </a:tr>
              <a:tr h="260412">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14</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defTabSz="914400" rtl="0" eaLnBrk="1" latinLnBrk="0" hangingPunct="1">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14. </a:t>
                      </a:r>
                      <a:r>
                        <a:rPr lang="uk-UA" sz="2600" kern="1200" dirty="0">
                          <a:solidFill>
                            <a:schemeClr val="bg1"/>
                          </a:solidFill>
                          <a:effectLst/>
                          <a:latin typeface="Vollkorn" panose="020B0604020202020204" charset="0"/>
                          <a:ea typeface="Vollkorn" panose="020B0604020202020204" charset="0"/>
                          <a:cs typeface="+mn-cs"/>
                        </a:rPr>
                        <a:t>Повномасштабне вторгнення </a:t>
                      </a:r>
                      <a:r>
                        <a:rPr lang="uk-UA" sz="2600" kern="1200" dirty="0" err="1">
                          <a:solidFill>
                            <a:schemeClr val="bg1"/>
                          </a:solidFill>
                          <a:effectLst/>
                          <a:latin typeface="Vollkorn" panose="020B0604020202020204" charset="0"/>
                          <a:ea typeface="Vollkorn" panose="020B0604020202020204" charset="0"/>
                          <a:cs typeface="+mn-cs"/>
                        </a:rPr>
                        <a:t>РФ</a:t>
                      </a:r>
                      <a:r>
                        <a:rPr lang="uk-UA" sz="2600" kern="1200" dirty="0">
                          <a:solidFill>
                            <a:schemeClr val="bg1"/>
                          </a:solidFill>
                          <a:effectLst/>
                          <a:latin typeface="Vollkorn" panose="020B0604020202020204" charset="0"/>
                          <a:ea typeface="Vollkorn" panose="020B0604020202020204" charset="0"/>
                          <a:cs typeface="+mn-cs"/>
                        </a:rPr>
                        <a:t> (2022 рік)</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55344256"/>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15</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defTabSz="914400" rtl="0" eaLnBrk="1" latinLnBrk="0" hangingPunct="1">
                        <a:lnSpc>
                          <a:spcPct val="90000"/>
                        </a:lnSpc>
                        <a:spcAft>
                          <a:spcPts val="0"/>
                        </a:spcAft>
                      </a:pPr>
                      <a:r>
                        <a:rPr lang="uk-UA" sz="2600" b="1" kern="1200" spc="-40" baseline="0" dirty="0">
                          <a:solidFill>
                            <a:schemeClr val="bg1"/>
                          </a:solidFill>
                          <a:effectLst/>
                          <a:latin typeface="Vollkorn" panose="020B0604020202020204" charset="0"/>
                          <a:ea typeface="Vollkorn" panose="020B0604020202020204" charset="0"/>
                          <a:cs typeface="+mn-cs"/>
                        </a:rPr>
                        <a:t>Тема 15.</a:t>
                      </a:r>
                      <a:r>
                        <a:rPr lang="uk-UA" sz="2600" kern="1200" spc="-40" baseline="0" dirty="0">
                          <a:solidFill>
                            <a:schemeClr val="bg1"/>
                          </a:solidFill>
                          <a:effectLst/>
                          <a:latin typeface="Vollkorn" panose="020B0604020202020204" charset="0"/>
                          <a:ea typeface="Vollkorn" panose="020B0604020202020204" charset="0"/>
                          <a:cs typeface="+mn-cs"/>
                        </a:rPr>
                        <a:t> Гуманітарні та соціальні наслідки воєнних конфліктів на території України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27860900"/>
                  </a:ext>
                </a:extLst>
              </a:tr>
              <a:tr h="203121">
                <a:tc>
                  <a:txBody>
                    <a:bodyPr/>
                    <a:lstStyle/>
                    <a:p>
                      <a:pPr algn="ctr">
                        <a:lnSpc>
                          <a:spcPct val="90000"/>
                        </a:lnSpc>
                        <a:spcBef>
                          <a:spcPts val="0"/>
                        </a:spcBef>
                        <a:spcAft>
                          <a:spcPts val="0"/>
                        </a:spcAft>
                      </a:pPr>
                      <a:r>
                        <a:rPr lang="ru-RU" sz="2600" kern="1200" dirty="0" smtClean="0">
                          <a:solidFill>
                            <a:schemeClr val="bg1"/>
                          </a:solidFill>
                          <a:effectLst/>
                          <a:latin typeface="Vollkorn" panose="020B0604020202020204" charset="0"/>
                          <a:ea typeface="Vollkorn" panose="020B0604020202020204" charset="0"/>
                          <a:cs typeface="+mn-cs"/>
                        </a:rPr>
                        <a:t>16</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defTabSz="914400" rtl="0" eaLnBrk="1" latinLnBrk="0" hangingPunct="1">
                        <a:lnSpc>
                          <a:spcPct val="90000"/>
                        </a:lnSpc>
                        <a:spcAft>
                          <a:spcPts val="0"/>
                        </a:spcAft>
                      </a:pPr>
                      <a:r>
                        <a:rPr lang="uk-UA" sz="2600" b="1" kern="1200" dirty="0">
                          <a:solidFill>
                            <a:schemeClr val="bg1"/>
                          </a:solidFill>
                          <a:effectLst/>
                          <a:latin typeface="Vollkorn" panose="020B0604020202020204" charset="0"/>
                          <a:ea typeface="Vollkorn" panose="020B0604020202020204" charset="0"/>
                          <a:cs typeface="+mn-cs"/>
                        </a:rPr>
                        <a:t>Тема 16.</a:t>
                      </a:r>
                      <a:r>
                        <a:rPr lang="uk-UA" sz="2600" kern="1200" dirty="0">
                          <a:solidFill>
                            <a:schemeClr val="bg1"/>
                          </a:solidFill>
                          <a:effectLst/>
                          <a:latin typeface="Vollkorn" panose="020B0604020202020204" charset="0"/>
                          <a:ea typeface="Vollkorn" panose="020B0604020202020204" charset="0"/>
                          <a:cs typeface="+mn-cs"/>
                        </a:rPr>
                        <a:t> Реформування та зміцнення обороноздатності Збройних сил України в умовах воєнних конфліктів та міжнародної підтримки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7</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03873839"/>
                  </a:ext>
                </a:extLst>
              </a:tr>
              <a:tr h="203121">
                <a:tc gridSpan="2">
                  <a:txBody>
                    <a:bodyPr/>
                    <a:lstStyle/>
                    <a:p>
                      <a:pPr algn="just">
                        <a:lnSpc>
                          <a:spcPct val="90000"/>
                        </a:lnSpc>
                        <a:spcAft>
                          <a:spcPts val="0"/>
                        </a:spcAft>
                      </a:pPr>
                      <a:r>
                        <a:rPr lang="uk-UA" sz="2600" kern="1200" dirty="0">
                          <a:solidFill>
                            <a:schemeClr val="bg1"/>
                          </a:solidFill>
                          <a:effectLst/>
                          <a:latin typeface="Vollkorn" panose="020B0604020202020204" charset="0"/>
                          <a:ea typeface="Vollkorn" panose="020B0604020202020204" charset="0"/>
                          <a:cs typeface="+mn-cs"/>
                        </a:rPr>
                        <a:t>Модульний контроль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just">
                        <a:lnSpc>
                          <a:spcPct val="92000"/>
                        </a:lnSpc>
                        <a:spcAft>
                          <a:spcPts val="0"/>
                        </a:spcAft>
                      </a:pP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50900828"/>
                  </a:ext>
                </a:extLst>
              </a:tr>
              <a:tr h="203121">
                <a:tc gridSpan="2">
                  <a:txBody>
                    <a:bodyPr/>
                    <a:lstStyle/>
                    <a:p>
                      <a:pPr algn="just">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a:t>
                      </a:r>
                      <a:r>
                        <a:rPr lang="uk-UA" sz="2600" kern="1200" dirty="0" smtClean="0">
                          <a:solidFill>
                            <a:schemeClr val="bg1"/>
                          </a:solidFill>
                          <a:effectLst/>
                          <a:latin typeface="Vollkorn" panose="020B0604020202020204" charset="0"/>
                          <a:ea typeface="Vollkorn" panose="020B0604020202020204" charset="0"/>
                          <a:cs typeface="+mn-cs"/>
                        </a:rPr>
                        <a:t>модулем 4</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30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12</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70197621"/>
                  </a:ext>
                </a:extLst>
              </a:tr>
              <a:tr h="203121">
                <a:tc gridSpan="2">
                  <a:txBody>
                    <a:bodyPr/>
                    <a:lstStyle/>
                    <a:p>
                      <a:pPr algn="just">
                        <a:lnSpc>
                          <a:spcPct val="9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9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9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48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43264608"/>
                  </a:ext>
                </a:extLst>
              </a:tr>
            </a:tbl>
          </a:graphicData>
        </a:graphic>
      </p:graphicFrame>
    </p:spTree>
    <p:extLst>
      <p:ext uri="{BB962C8B-B14F-4D97-AF65-F5344CB8AC3E}">
        <p14:creationId xmlns:p14="http://schemas.microsoft.com/office/powerpoint/2010/main" val="3092352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514600" y="2057982"/>
            <a:ext cx="13407494" cy="3693319"/>
          </a:xfrm>
          <a:prstGeom prst="rect">
            <a:avLst/>
          </a:prstGeom>
        </p:spPr>
        <p:txBody>
          <a:bodyPr wrap="square" lIns="0" tIns="0" rIns="0" bIns="0" rtlCol="0" anchor="t">
            <a:spAutoFit/>
          </a:bodyPr>
          <a:lstStyle/>
          <a:p>
            <a:pPr algn="ctr">
              <a:lnSpc>
                <a:spcPts val="7200"/>
              </a:lnSpc>
            </a:pPr>
            <a:r>
              <a:rPr lang="en-US" sz="6000" spc="-53" dirty="0" err="1">
                <a:solidFill>
                  <a:srgbClr val="17375E"/>
                </a:solidFill>
                <a:latin typeface="Vollkorn Bold"/>
              </a:rPr>
              <a:t>Індивідуальні</a:t>
            </a:r>
            <a:r>
              <a:rPr lang="en-US" sz="6000" spc="-53" dirty="0">
                <a:solidFill>
                  <a:srgbClr val="17375E"/>
                </a:solidFill>
                <a:latin typeface="Vollkorn Bold"/>
              </a:rPr>
              <a:t> </a:t>
            </a:r>
            <a:r>
              <a:rPr lang="ru-RU" sz="6000" spc="-53" dirty="0" err="1" smtClean="0">
                <a:solidFill>
                  <a:srgbClr val="17375E"/>
                </a:solidFill>
                <a:latin typeface="Vollkorn Bold"/>
              </a:rPr>
              <a:t>самост</a:t>
            </a:r>
            <a:r>
              <a:rPr lang="uk-UA" sz="6000" spc="-53" dirty="0" err="1" smtClean="0">
                <a:solidFill>
                  <a:srgbClr val="17375E"/>
                </a:solidFill>
                <a:latin typeface="Vollkorn Bold"/>
              </a:rPr>
              <a:t>ійні</a:t>
            </a:r>
            <a:r>
              <a:rPr lang="en-US" sz="6000" spc="-53" dirty="0" smtClean="0">
                <a:solidFill>
                  <a:srgbClr val="17375E"/>
                </a:solidFill>
                <a:latin typeface="Vollkorn Bold"/>
              </a:rPr>
              <a:t> </a:t>
            </a:r>
            <a:r>
              <a:rPr lang="en-US" sz="6000" spc="-53" dirty="0" err="1">
                <a:solidFill>
                  <a:srgbClr val="17375E"/>
                </a:solidFill>
                <a:latin typeface="Vollkorn Bold"/>
              </a:rPr>
              <a:t>завдання</a:t>
            </a:r>
            <a:endParaRPr lang="en-US" sz="6000" spc="-53" dirty="0">
              <a:solidFill>
                <a:srgbClr val="17375E"/>
              </a:solidFill>
              <a:latin typeface="Vollkorn Bold"/>
            </a:endParaRPr>
          </a:p>
          <a:p>
            <a:pPr algn="ctr">
              <a:lnSpc>
                <a:spcPts val="7200"/>
              </a:lnSpc>
            </a:pPr>
            <a:endParaRPr lang="en-US" sz="6000" spc="-53" dirty="0">
              <a:solidFill>
                <a:srgbClr val="17375E"/>
              </a:solidFill>
              <a:latin typeface="Vollkorn Bold"/>
            </a:endParaRPr>
          </a:p>
          <a:p>
            <a:pPr algn="ctr">
              <a:lnSpc>
                <a:spcPts val="7200"/>
              </a:lnSpc>
            </a:pPr>
            <a:r>
              <a:rPr lang="en-US" sz="6000" spc="-16" dirty="0" err="1" smtClean="0">
                <a:solidFill>
                  <a:srgbClr val="224D83"/>
                </a:solidFill>
                <a:latin typeface="Vollkorn"/>
              </a:rPr>
              <a:t>Розміщені</a:t>
            </a:r>
            <a:r>
              <a:rPr lang="en-US" sz="6000" spc="-16" dirty="0" smtClean="0">
                <a:solidFill>
                  <a:srgbClr val="224D83"/>
                </a:solidFill>
                <a:latin typeface="Vollkorn"/>
              </a:rPr>
              <a:t> </a:t>
            </a:r>
            <a:r>
              <a:rPr lang="en-US" sz="6000" spc="-16" dirty="0">
                <a:solidFill>
                  <a:srgbClr val="224D83"/>
                </a:solidFill>
                <a:latin typeface="Vollkorn"/>
              </a:rPr>
              <a:t>в </a:t>
            </a:r>
            <a:r>
              <a:rPr lang="en-US" sz="6000" spc="-16" dirty="0" err="1">
                <a:solidFill>
                  <a:srgbClr val="224D83"/>
                </a:solidFill>
                <a:latin typeface="Vollkorn"/>
              </a:rPr>
              <a:t>робочій</a:t>
            </a:r>
            <a:r>
              <a:rPr lang="en-US" sz="6000" spc="-16" dirty="0">
                <a:solidFill>
                  <a:srgbClr val="224D83"/>
                </a:solidFill>
                <a:latin typeface="Vollkorn"/>
              </a:rPr>
              <a:t> </a:t>
            </a:r>
            <a:r>
              <a:rPr lang="en-US" sz="6000" spc="-16" dirty="0" err="1">
                <a:solidFill>
                  <a:srgbClr val="224D83"/>
                </a:solidFill>
                <a:latin typeface="Vollkorn"/>
              </a:rPr>
              <a:t>програмі</a:t>
            </a:r>
            <a:r>
              <a:rPr lang="en-US" sz="6000" spc="-16" dirty="0">
                <a:solidFill>
                  <a:srgbClr val="224D83"/>
                </a:solidFill>
                <a:latin typeface="Vollkorn"/>
              </a:rPr>
              <a:t> </a:t>
            </a:r>
            <a:r>
              <a:rPr lang="en-US" sz="6000" spc="-16" dirty="0" err="1">
                <a:solidFill>
                  <a:srgbClr val="224D83"/>
                </a:solidFill>
                <a:latin typeface="Vollkorn"/>
              </a:rPr>
              <a:t>навчальної</a:t>
            </a:r>
            <a:r>
              <a:rPr lang="en-US" sz="6000" spc="-16" dirty="0">
                <a:solidFill>
                  <a:srgbClr val="224D83"/>
                </a:solidFill>
                <a:latin typeface="Vollkorn"/>
              </a:rPr>
              <a:t> </a:t>
            </a:r>
            <a:r>
              <a:rPr lang="en-US" sz="6000" spc="-16" dirty="0" err="1">
                <a:solidFill>
                  <a:srgbClr val="224D83"/>
                </a:solidFill>
                <a:latin typeface="Vollkorn"/>
              </a:rPr>
              <a:t>дисципліни</a:t>
            </a:r>
            <a:r>
              <a:rPr lang="en-US" sz="6000" spc="-16" dirty="0">
                <a:solidFill>
                  <a:srgbClr val="224D83"/>
                </a:solidFill>
                <a:latin typeface="Vollkorn"/>
              </a:rPr>
              <a:t> в </a:t>
            </a:r>
            <a:r>
              <a:rPr lang="en-US" sz="6000" spc="-16" dirty="0" err="1">
                <a:solidFill>
                  <a:srgbClr val="224D83"/>
                </a:solidFill>
                <a:latin typeface="Vollkorn"/>
              </a:rPr>
              <a:t>розділі</a:t>
            </a:r>
            <a:r>
              <a:rPr lang="en-US" sz="6000" spc="-16" dirty="0">
                <a:solidFill>
                  <a:srgbClr val="224D83"/>
                </a:solidFill>
                <a:latin typeface="Vollkorn"/>
              </a:rPr>
              <a:t> 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6248400" y="66669"/>
            <a:ext cx="7925372" cy="745201"/>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514095397"/>
              </p:ext>
            </p:extLst>
          </p:nvPr>
        </p:nvGraphicFramePr>
        <p:xfrm>
          <a:off x="152400" y="723900"/>
          <a:ext cx="17983200" cy="7898024"/>
        </p:xfrm>
        <a:graphic>
          <a:graphicData uri="http://schemas.openxmlformats.org/drawingml/2006/table">
            <a:tbl>
              <a:tblPr firstRow="1" firstCol="1" bandRow="1">
                <a:tableStyleId>{5C22544A-7EE6-4342-B048-85BDC9FD1C3A}</a:tableStyleId>
              </a:tblPr>
              <a:tblGrid>
                <a:gridCol w="9230316">
                  <a:extLst>
                    <a:ext uri="{9D8B030D-6E8A-4147-A177-3AD203B41FA5}">
                      <a16:colId xmlns:a16="http://schemas.microsoft.com/office/drawing/2014/main" xmlns="" val="328505157"/>
                    </a:ext>
                  </a:extLst>
                </a:gridCol>
                <a:gridCol w="8752884">
                  <a:extLst>
                    <a:ext uri="{9D8B030D-6E8A-4147-A177-3AD203B41FA5}">
                      <a16:colId xmlns:a16="http://schemas.microsoft.com/office/drawing/2014/main" xmlns="" val="1512842448"/>
                    </a:ext>
                  </a:extLst>
                </a:gridCol>
              </a:tblGrid>
              <a:tr h="150865">
                <a:tc>
                  <a:txBody>
                    <a:bodyPr/>
                    <a:lstStyle/>
                    <a:p>
                      <a:pPr marL="0" indent="0" algn="ctr">
                        <a:lnSpc>
                          <a:spcPct val="95000"/>
                        </a:lnSpc>
                        <a:spcAft>
                          <a:spcPts val="0"/>
                        </a:spcAft>
                      </a:pPr>
                      <a:r>
                        <a:rPr lang="uk-UA" sz="2000" b="1" dirty="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95000"/>
                        </a:lnSpc>
                        <a:spcAft>
                          <a:spcPts val="0"/>
                        </a:spcAft>
                      </a:pPr>
                      <a:r>
                        <a:rPr lang="uk-UA" sz="2000" b="1" dirty="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3716510936"/>
                  </a:ext>
                </a:extLst>
              </a:tr>
              <a:tr h="1056058">
                <a:tc>
                  <a:txBody>
                    <a:bodyPr/>
                    <a:lstStyle/>
                    <a:p>
                      <a:pPr marL="0" indent="0" algn="just">
                        <a:lnSpc>
                          <a:spcPct val="95000"/>
                        </a:lnSpc>
                        <a:spcAft>
                          <a:spcPts val="0"/>
                        </a:spcAft>
                      </a:pP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12. Здійснювати необхідні правові та організаційні заходи щодо врегулювання конфліктів, пов’язаних із забезпеченням національної безпеки та реалізації національних інтересів, володіти знаннями історії конфліктів та інструментами запобігання потенційним загрозам національній безпеці в конфліктних ситуаціях</a:t>
                      </a:r>
                      <a:endPar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метод</a:t>
                      </a:r>
                      <a:r>
                        <a:rPr lang="uk-UA" sz="2000" kern="0" spc="0" dirty="0" smtClean="0">
                          <a:effectLst/>
                          <a:latin typeface="Vollkorn" panose="020B0604020202020204" charset="0"/>
                          <a:ea typeface="Vollkorn" panose="020B0604020202020204" charset="0"/>
                        </a:rPr>
                        <a:t>;</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 </a:t>
                      </a: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03418239"/>
                  </a:ext>
                </a:extLst>
              </a:tr>
              <a:tr h="1508654">
                <a:tc>
                  <a:txBody>
                    <a:bodyPr/>
                    <a:lstStyle/>
                    <a:p>
                      <a:pPr marL="0" indent="0" algn="just">
                        <a:lnSpc>
                          <a:spcPct val="95000"/>
                        </a:lnSpc>
                        <a:spcAft>
                          <a:spcPts val="0"/>
                        </a:spcAft>
                      </a:pP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14. Демонструвати уміння виявляти та вирішувати складні спеціалізовані завдання та практичні проблеми у сфері національної безпеки, використовувати аналітичний інструментарій, критичне мислення для формування принципово нових ідей та адаптації до нових </a:t>
                      </a: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безпекових</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викликів та ситуацій</a:t>
                      </a:r>
                      <a:endPar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95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24060291"/>
                  </a:ext>
                </a:extLst>
              </a:tr>
              <a:tr h="905193">
                <a:tc>
                  <a:txBody>
                    <a:bodyPr/>
                    <a:lstStyle/>
                    <a:p>
                      <a:pPr marL="0" indent="0" algn="just">
                        <a:lnSpc>
                          <a:spcPct val="95000"/>
                        </a:lnSpc>
                        <a:spcAft>
                          <a:spcPts val="0"/>
                        </a:spcAft>
                      </a:pP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17. Готувати для ухвалення обґрунтовані рішення, здійснювати функції управління під час здійснення професійної діяльності в різних умовах та демонструвати приклади лідерства та відповідальності за свою діяльність, до співробітництва та роботи в команді, організовуючи професійну діяльність на засадах </a:t>
                      </a: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людиноцентричності</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брати активну участь у соціальному та політичному житті на місцевому, регіональному та державному рівнях</a:t>
                      </a:r>
                      <a:endPar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95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68035035"/>
                  </a:ext>
                </a:extLst>
              </a:tr>
              <a:tr h="905193">
                <a:tc>
                  <a:txBody>
                    <a:bodyPr/>
                    <a:lstStyle/>
                    <a:p>
                      <a:pPr marL="0" indent="0" algn="just">
                        <a:lnSpc>
                          <a:spcPct val="95000"/>
                        </a:lnSpc>
                        <a:spcAft>
                          <a:spcPts val="0"/>
                        </a:spcAft>
                      </a:pPr>
                      <a:r>
                        <a:rPr lang="uk-UA" sz="2000" b="0" kern="1200" dirty="0" err="1" smtClean="0">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 20. Демонструвати розуміння природи тероризму та  антитерористичної безпеки, виявляти та прогнозувати ризики терористичних загроз, у межах компетенцій суб’єктів забезпечення національної безпеки приймати участь в організації та здійсненні заходів боротьби з тероризмом</a:t>
                      </a:r>
                      <a:endPar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95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64906341"/>
                  </a:ext>
                </a:extLst>
              </a:tr>
              <a:tr h="905193">
                <a:tc>
                  <a:txBody>
                    <a:bodyPr/>
                    <a:lstStyle/>
                    <a:p>
                      <a:pPr algn="just">
                        <a:lnSpc>
                          <a:spcPct val="95000"/>
                        </a:lnSpc>
                        <a:spcAft>
                          <a:spcPts val="0"/>
                        </a:spcAft>
                      </a:pP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25. Мати творче, гнучке та критичне мислення, наполегливість, активність, комунікабельність, </a:t>
                      </a: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стресостійкість</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навички самоконтролю та об’єктивного </a:t>
                      </a: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самооцінювання</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особисту мотивацію на виконання завдань із забезпечення національної </a:t>
                      </a:r>
                      <a:r>
                        <a:rPr lang="uk-UA" sz="2000" b="0" kern="1200" dirty="0" smtClean="0">
                          <a:solidFill>
                            <a:schemeClr val="lt1"/>
                          </a:solidFill>
                          <a:effectLst/>
                          <a:latin typeface="Vollkorn" panose="020B0604020202020204" charset="0"/>
                          <a:ea typeface="Vollkorn" panose="020B0604020202020204" charset="0"/>
                          <a:cs typeface="Times New Roman" panose="02020603050405020304" pitchFamily="18" charset="0"/>
                        </a:rPr>
                        <a:t>безпеки</a:t>
                      </a:r>
                      <a:endPar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95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Вербальні методи (лекція, пояснення);</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95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Ситуаційний метод;</a:t>
                      </a:r>
                    </a:p>
                    <a:p>
                      <a:pPr marL="0" lvl="0" indent="0" algn="just">
                        <a:lnSpc>
                          <a:spcPct val="95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77908" y="266700"/>
            <a:ext cx="7925372" cy="745200"/>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478708382"/>
              </p:ext>
            </p:extLst>
          </p:nvPr>
        </p:nvGraphicFramePr>
        <p:xfrm>
          <a:off x="304800" y="1093748"/>
          <a:ext cx="17754600" cy="7439194"/>
        </p:xfrm>
        <a:graphic>
          <a:graphicData uri="http://schemas.openxmlformats.org/drawingml/2006/table">
            <a:tbl>
              <a:tblPr firstRow="1" firstCol="1" bandRow="1">
                <a:tableStyleId>{5C22544A-7EE6-4342-B048-85BDC9FD1C3A}</a:tableStyleId>
              </a:tblPr>
              <a:tblGrid>
                <a:gridCol w="10329624">
                  <a:extLst>
                    <a:ext uri="{9D8B030D-6E8A-4147-A177-3AD203B41FA5}">
                      <a16:colId xmlns:a16="http://schemas.microsoft.com/office/drawing/2014/main" xmlns="" val="971668461"/>
                    </a:ext>
                  </a:extLst>
                </a:gridCol>
                <a:gridCol w="7424976">
                  <a:extLst>
                    <a:ext uri="{9D8B030D-6E8A-4147-A177-3AD203B41FA5}">
                      <a16:colId xmlns:a16="http://schemas.microsoft.com/office/drawing/2014/main" xmlns="" val="3976351505"/>
                    </a:ext>
                  </a:extLst>
                </a:gridCol>
              </a:tblGrid>
              <a:tr h="405776">
                <a:tc>
                  <a:txBody>
                    <a:bodyPr/>
                    <a:lstStyle/>
                    <a:p>
                      <a:pPr algn="ctr">
                        <a:lnSpc>
                          <a:spcPct val="10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0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a16="http://schemas.microsoft.com/office/drawing/2014/main" xmlns="" val="2055260940"/>
                  </a:ext>
                </a:extLst>
              </a:tr>
              <a:tr h="1123687">
                <a:tc>
                  <a:txBody>
                    <a:bodyPr/>
                    <a:lstStyle/>
                    <a:p>
                      <a:pPr algn="just">
                        <a:lnSpc>
                          <a:spcPct val="100000"/>
                        </a:lnSpc>
                        <a:spcAft>
                          <a:spcPts val="0"/>
                        </a:spcAft>
                      </a:pP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12. Здійснювати необхідні правові та організаційні заходи щодо врегулювання конфліктів, пов’язаних із забезпеченням національної безпеки та реалізації національних інтересів, володіти знаннями історії конфліктів та інструментами запобігання потенційним загрозам національній безпеці в конфліктних ситуаціях.</a:t>
                      </a:r>
                    </a:p>
                  </a:txBody>
                  <a:tcPr marL="68580" marR="68580" marT="0" marB="0">
                    <a:solidFill>
                      <a:schemeClr val="accent1">
                        <a:lumMod val="75000"/>
                      </a:schemeClr>
                    </a:solidFill>
                  </a:tcPr>
                </a:tc>
                <a:tc>
                  <a:txBody>
                    <a:bodyPr/>
                    <a:lstStyle/>
                    <a:p>
                      <a:pPr algn="just" fontAlgn="auto">
                        <a:lnSpc>
                          <a:spcPct val="102000"/>
                        </a:lnSpc>
                        <a:spcAft>
                          <a:spcPts val="0"/>
                        </a:spcAft>
                      </a:pPr>
                      <a:r>
                        <a:rPr lang="uk-UA" sz="2000" kern="120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a16="http://schemas.microsoft.com/office/drawing/2014/main" xmlns="" val="1254530270"/>
                  </a:ext>
                </a:extLst>
              </a:tr>
              <a:tr h="1498250">
                <a:tc>
                  <a:txBody>
                    <a:bodyPr/>
                    <a:lstStyle/>
                    <a:p>
                      <a:pPr algn="just">
                        <a:lnSpc>
                          <a:spcPct val="100000"/>
                        </a:lnSpc>
                        <a:spcAft>
                          <a:spcPts val="0"/>
                        </a:spcAft>
                      </a:pPr>
                      <a:r>
                        <a:rPr lang="uk-UA" sz="2000" b="0" kern="1200">
                          <a:solidFill>
                            <a:schemeClr val="lt1"/>
                          </a:solidFill>
                          <a:effectLst/>
                          <a:latin typeface="Vollkorn" panose="020B0604020202020204" charset="0"/>
                          <a:ea typeface="Vollkorn" panose="020B0604020202020204" charset="0"/>
                          <a:cs typeface="Times New Roman" panose="02020603050405020304" pitchFamily="18" charset="0"/>
                        </a:rPr>
                        <a:t>ПРН 14. Демонструвати уміння виявляти та вирішувати складні спеціалізовані завдання та практичні проблеми у сфері національної безпеки, використовувати аналітичний інструментарій, критичне мислення для формування принципово нових ідей та адаптації до нових безпекових  викликів та ситуацій.</a:t>
                      </a:r>
                    </a:p>
                  </a:txBody>
                  <a:tcPr marL="68580" marR="68580" marT="0" marB="0">
                    <a:solidFill>
                      <a:schemeClr val="accent1">
                        <a:lumMod val="75000"/>
                      </a:schemeClr>
                    </a:solidFill>
                  </a:tcPr>
                </a:tc>
                <a:tc>
                  <a:txBody>
                    <a:bodyPr/>
                    <a:lstStyle/>
                    <a:p>
                      <a:pPr algn="just" fontAlgn="auto">
                        <a:lnSpc>
                          <a:spcPct val="102000"/>
                        </a:lnSpc>
                        <a:spcAft>
                          <a:spcPts val="0"/>
                        </a:spcAft>
                      </a:pPr>
                      <a:r>
                        <a:rPr lang="uk-UA" sz="2000" kern="120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a16="http://schemas.microsoft.com/office/drawing/2014/main" xmlns="" val="2289839089"/>
                  </a:ext>
                </a:extLst>
              </a:tr>
              <a:tr h="749125">
                <a:tc>
                  <a:txBody>
                    <a:bodyPr/>
                    <a:lstStyle/>
                    <a:p>
                      <a:pPr algn="just">
                        <a:lnSpc>
                          <a:spcPct val="100000"/>
                        </a:lnSpc>
                        <a:spcAft>
                          <a:spcPts val="0"/>
                        </a:spcAft>
                      </a:pPr>
                      <a:r>
                        <a:rPr lang="uk-UA" sz="2000" b="0" kern="1200">
                          <a:solidFill>
                            <a:schemeClr val="lt1"/>
                          </a:solidFill>
                          <a:effectLst/>
                          <a:latin typeface="Vollkorn" panose="020B0604020202020204" charset="0"/>
                          <a:ea typeface="Vollkorn" panose="020B0604020202020204" charset="0"/>
                          <a:cs typeface="Times New Roman" panose="02020603050405020304" pitchFamily="18" charset="0"/>
                        </a:rPr>
                        <a:t>ПРН 17. Готувати для ухвалення обґрунтовані рішення, здійснювати функції управління під час здійснення професійної діяльності в різних умовах та демонструвати приклади лідерства та відповідальності за свою діяльність, до співробітництва та роботи в команді, організовуючи професійну діяльність на засадах людиноцентричності, брати активну участь у соціальному та політичному житті на місцевому, регіональному та державному рівнях.</a:t>
                      </a:r>
                    </a:p>
                  </a:txBody>
                  <a:tcPr marL="68580" marR="68580" marT="0" marB="0">
                    <a:solidFill>
                      <a:schemeClr val="accent1">
                        <a:lumMod val="75000"/>
                      </a:schemeClr>
                    </a:solidFill>
                  </a:tcPr>
                </a:tc>
                <a:tc>
                  <a:txBody>
                    <a:bodyPr/>
                    <a:lstStyle/>
                    <a:p>
                      <a:pPr algn="just" fontAlgn="auto">
                        <a:lnSpc>
                          <a:spcPct val="102000"/>
                        </a:lnSpc>
                        <a:spcAft>
                          <a:spcPts val="0"/>
                        </a:spcAft>
                      </a:pPr>
                      <a:r>
                        <a:rPr lang="uk-UA" sz="2000" kern="120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a16="http://schemas.microsoft.com/office/drawing/2014/main" xmlns="" val="1100597928"/>
                  </a:ext>
                </a:extLst>
              </a:tr>
              <a:tr h="749125">
                <a:tc>
                  <a:txBody>
                    <a:bodyPr/>
                    <a:lstStyle/>
                    <a:p>
                      <a:pPr algn="just">
                        <a:lnSpc>
                          <a:spcPct val="100000"/>
                        </a:lnSpc>
                        <a:spcAft>
                          <a:spcPts val="0"/>
                        </a:spcAft>
                      </a:pPr>
                      <a:r>
                        <a:rPr lang="uk-UA" sz="2000" b="0" kern="1200">
                          <a:solidFill>
                            <a:schemeClr val="lt1"/>
                          </a:solidFill>
                          <a:effectLst/>
                          <a:latin typeface="Vollkorn" panose="020B0604020202020204" charset="0"/>
                          <a:ea typeface="Vollkorn" panose="020B0604020202020204" charset="0"/>
                          <a:cs typeface="Times New Roman" panose="02020603050405020304" pitchFamily="18" charset="0"/>
                        </a:rPr>
                        <a:t>ПРН 20. Демонструвати розуміння природи тероризму та антитерористичної безпеки, виявляти та прогнозувати ризики терористичних загроз, у межах компетенцій суб’єктів забезпечення національної безпеки приймати участь в організації та здійсненні заходів боротьби з тероризмом.</a:t>
                      </a:r>
                    </a:p>
                  </a:txBody>
                  <a:tcPr marL="68580" marR="68580" marT="0" marB="0">
                    <a:solidFill>
                      <a:schemeClr val="accent1">
                        <a:lumMod val="75000"/>
                      </a:schemeClr>
                    </a:solidFill>
                  </a:tcPr>
                </a:tc>
                <a:tc>
                  <a:txBody>
                    <a:bodyPr/>
                    <a:lstStyle/>
                    <a:p>
                      <a:pPr algn="just" fontAlgn="auto">
                        <a:lnSpc>
                          <a:spcPct val="102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a16="http://schemas.microsoft.com/office/drawing/2014/main" xmlns="" val="3990947155"/>
                  </a:ext>
                </a:extLst>
              </a:tr>
              <a:tr h="749125">
                <a:tc>
                  <a:txBody>
                    <a:bodyPr/>
                    <a:lstStyle/>
                    <a:p>
                      <a:pPr algn="just">
                        <a:lnSpc>
                          <a:spcPct val="100000"/>
                        </a:lnSpc>
                        <a:spcAft>
                          <a:spcPts val="0"/>
                        </a:spcAft>
                      </a:pP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ПРН</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25. Мати творче, гнучке та критичне мислення, наполегливість, активність, комунікабельність, </a:t>
                      </a: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стресостійкість</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навички самоконтролю та об’єктивного </a:t>
                      </a:r>
                      <a:r>
                        <a:rPr lang="uk-UA" sz="2000" b="0" kern="1200" dirty="0" err="1">
                          <a:solidFill>
                            <a:schemeClr val="lt1"/>
                          </a:solidFill>
                          <a:effectLst/>
                          <a:latin typeface="Vollkorn" panose="020B0604020202020204" charset="0"/>
                          <a:ea typeface="Vollkorn" panose="020B0604020202020204" charset="0"/>
                          <a:cs typeface="Times New Roman" panose="02020603050405020304" pitchFamily="18" charset="0"/>
                        </a:rPr>
                        <a:t>самооцінювання</a:t>
                      </a:r>
                      <a:r>
                        <a:rPr lang="uk-UA" sz="2000" b="0" kern="1200" dirty="0">
                          <a:solidFill>
                            <a:schemeClr val="lt1"/>
                          </a:solidFill>
                          <a:effectLst/>
                          <a:latin typeface="Vollkorn" panose="020B0604020202020204" charset="0"/>
                          <a:ea typeface="Vollkorn" panose="020B0604020202020204" charset="0"/>
                          <a:cs typeface="Times New Roman" panose="02020603050405020304" pitchFamily="18" charset="0"/>
                        </a:rPr>
                        <a:t>, особисту мотивацію на виконання завдань із забезпечення національної безпеки.</a:t>
                      </a:r>
                    </a:p>
                  </a:txBody>
                  <a:tcPr marL="68580" marR="68580" marT="0" marB="0">
                    <a:solidFill>
                      <a:schemeClr val="accent1">
                        <a:lumMod val="75000"/>
                      </a:schemeClr>
                    </a:solidFill>
                  </a:tcPr>
                </a:tc>
                <a:tc>
                  <a:txBody>
                    <a:bodyPr/>
                    <a:lstStyle/>
                    <a:p>
                      <a:pPr algn="just">
                        <a:lnSpc>
                          <a:spcPct val="100000"/>
                        </a:lnSpc>
                        <a:spcAft>
                          <a:spcPts val="0"/>
                        </a:spcAft>
                      </a:pPr>
                      <a:r>
                        <a:rPr lang="uk-UA" sz="2000" kern="1200" dirty="0" smtClean="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endParaRPr lang="uk-UA" sz="2000" kern="1200" dirty="0">
                        <a:solidFill>
                          <a:schemeClr val="dk1"/>
                        </a:solidFill>
                        <a:effectLst/>
                        <a:latin typeface="Vollkorn" panose="020B0604020202020204" charset="0"/>
                        <a:ea typeface="Vollkorn" panose="020B0604020202020204" charset="0"/>
                        <a:cs typeface="+mn-cs"/>
                      </a:endParaRPr>
                    </a:p>
                  </a:txBody>
                  <a:tcPr marL="54023" marR="54023" marT="0" marB="0"/>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2485</Words>
  <Application>Microsoft Office PowerPoint</Application>
  <PresentationFormat>Произвольный</PresentationFormat>
  <Paragraphs>758</Paragraphs>
  <Slides>23</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Vollkorn Bold</vt:lpstr>
      <vt:lpstr>SimSun</vt:lpstr>
      <vt:lpstr>Vollkorn</vt:lpstr>
      <vt:lpstr>Vollkorn Italics</vt:lpstr>
      <vt:lpstr>Calibri</vt:lpstr>
      <vt:lpstr>Times New Roman</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User</cp:lastModifiedBy>
  <cp:revision>30</cp:revision>
  <dcterms:created xsi:type="dcterms:W3CDTF">2006-08-16T00:00:00Z</dcterms:created>
  <dcterms:modified xsi:type="dcterms:W3CDTF">2025-03-02T18:03:23Z</dcterms:modified>
  <dc:identifier>DAGCUslPLi8</dc:identifier>
</cp:coreProperties>
</file>