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55A45-81D8-4527-9099-A4EB960C9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F933C7F-6CC4-451F-9189-9198382AC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E928BDF-3857-4E9A-A820-AF9B21A4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0F1F780-6063-4867-A41A-97B18323C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F916D73-3870-49B9-B7EA-56184DCBF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11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9D0352-5E2F-41D0-A44A-A666A8469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E8714D2-3F06-48D2-A61C-1AB1141FD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4E336E9-FF69-4A1E-90BA-83183F36C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5D05944-709C-4629-9938-44454A71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0D09F62-8665-4233-AEF2-2D3D9DCE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63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14FACCC-F0E0-4DAB-955F-9D477A3B2D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B4B37FD-A695-4121-8987-F7C1ED901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81B657-9544-4BF7-A5FB-B3AC0AB2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585169-ECC5-4E84-BFD7-004A95175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7EC6A82-5CFD-478C-A3AF-FD879ECC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251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B20D7-3C72-47F4-B72E-1AD5C721C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67E0CB-109E-45D2-92FD-73AD110E9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DBAB26B-8868-417C-87EF-83E9CC1D1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0BCEAC5-9C96-4754-B651-5101CD749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89CA3AA-4ABA-4987-82BD-B7B2BC6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472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EF4B7-A762-49A4-833D-95987EA2E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84696D5-2507-429B-A4E1-E8C5CF1F8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BC550B6-89AF-4365-8FEF-5B5B1A8A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B26E6A3-9C50-423B-82C0-31E42192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0CBE6F8-5738-46CD-9E47-A3A6E69F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451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FE5613-C301-4F7F-AA82-B30A5DDC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0BAD56-2251-4E22-9D7D-495742376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D1BF2B6-DECD-4415-A3E0-4B534F900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7A0418D-F2B9-4E81-A0AC-535122BBF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EFD1E53-37BF-4189-9F29-BFA0DED36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2D3BCAF-5290-40EA-A4D4-F0CE9D7E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21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06123-A858-4529-B404-102AE8D0E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8FFC1C9-3A63-470D-B8B6-7B1279BF9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8A4DF58-329F-4545-A214-66E5FE2E1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D63701E2-214E-4DD2-B829-F8A7F1151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CD08C3B-D847-42E6-B5CC-6B1FF0AC2A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095C9EA-EEF2-468A-BE25-73F2AC457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74A64011-90D5-4C06-B82D-C218D4C8B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5AE99D7-BFDA-47A6-93A9-BF8EC1AD4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6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08700-C7CA-45E8-A31C-23E20644B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72F2276-2181-493A-B56A-9D9F8183E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80391CF-0F14-481B-9702-AFDB13366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4CB16CA-30C2-40D7-9BC5-017CE9F5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141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5B3CCC5-B799-4DF9-A063-8289AAA47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194371AE-440C-4D16-A0FA-1AA6345A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501DA52-E059-48C3-9E98-2CB59DB50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5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E934A6-0E59-436E-8A4D-DE669E502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CCDD47-A6CD-483C-9C7C-D4A637100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84BB73C-D7F7-45D4-856C-F4098F5B1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044FA3B-206E-4E70-869C-68DEBAC5A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A7DEC67-31A1-40AF-A726-17E34F61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AEBAA3D-2F21-49E9-8A00-7B510C07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101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568CE-422D-4A1B-85D1-04DDA904B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3BC5C6F-DFD9-4829-90FF-59DD880DFF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733634A-DBE0-47AD-A191-5415372B9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F94C568-5800-4DED-A9F6-D66CB43A6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7C0B4FC-1807-48D2-A55F-C372B2AB2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864F9A1-8E7C-4C20-8984-9CD5068F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706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F513B69-7378-4E66-BE57-E8BD2EF8C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A70BD45-9461-4D24-8E3B-A16649CD8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182E080-0F98-4D6C-9943-23CACE136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6AA2-F058-4A12-B6B7-B289DD63205B}" type="datetimeFigureOut">
              <a:rPr lang="uk-UA" smtClean="0"/>
              <a:t>06.09.2024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9CB038E-1112-46FA-93D6-3E33073DF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E26CC8-62A3-4040-B390-91BB7F5A2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BE9F4-8E60-4965-BA20-94A6D254153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74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53FC4C-1C5E-4954-9C41-43A76CDEB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uk-UA" sz="5400" dirty="0"/>
              <a:t>Комп'ютерний аналіз текстових даних</a:t>
            </a:r>
            <a:endParaRPr lang="uk-UA" sz="5200" dirty="0">
              <a:solidFill>
                <a:schemeClr val="tx2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524AC17-F4EB-496A-BF79-862288E9E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2"/>
                </a:solidFill>
              </a:rPr>
              <a:t>Лекція 1</a:t>
            </a:r>
          </a:p>
          <a:p>
            <a:endParaRPr lang="uk-UA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2578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5DC956-9B93-4208-AA41-1682ED3F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5855"/>
            <a:ext cx="10515600" cy="5401108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b="1" dirty="0"/>
              <a:t>Комп'ютерний аналіз текстових даних</a:t>
            </a:r>
            <a:r>
              <a:rPr lang="uk-UA" dirty="0"/>
              <a:t> – це галузь, яка займається автоматичною обробкою великих обсягів текстової інформації з метою видобування знань, виявлення закономірностей та прийняття обґрунтованих рішень. Цей процес передбачає використання різноманітних алгоритмів і методів машинного навчання для аналізу структури, змісту та контексту.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uk-UA" b="1" dirty="0"/>
              <a:t>Т</a:t>
            </a:r>
            <a:r>
              <a:rPr lang="en-US" b="1" dirty="0" err="1"/>
              <a:t>ext</a:t>
            </a:r>
            <a:r>
              <a:rPr lang="en-US" b="1" dirty="0"/>
              <a:t> mining </a:t>
            </a:r>
            <a:r>
              <a:rPr lang="en-US" dirty="0"/>
              <a:t>— </a:t>
            </a:r>
            <a:r>
              <a:rPr lang="uk-UA" dirty="0"/>
              <a:t>напрям інтелектуального аналізу даних 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en-US" dirty="0"/>
              <a:t>Data Mining) </a:t>
            </a:r>
            <a:r>
              <a:rPr lang="uk-UA" dirty="0"/>
              <a:t>та штучного інтелекту, метою якого є отримання інформації з колекцій текстових документів, ґрунтуючись на застосуванні ефективних, у практичному плані, методів машинного навчання та обробки природної мови.</a:t>
            </a:r>
          </a:p>
        </p:txBody>
      </p:sp>
    </p:spTree>
    <p:extLst>
      <p:ext uri="{BB962C8B-B14F-4D97-AF65-F5344CB8AC3E}">
        <p14:creationId xmlns:p14="http://schemas.microsoft.com/office/powerpoint/2010/main" val="4432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CEC3C3-D6B5-47B7-AAB8-AB5DFFC27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Комп'ютерний аналіз текстових даних забезпечує: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0FDA08E-C015-4E5C-A93C-DD790AC3B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Обробку великих обсягів даних: Сьогодні ми генеруємо величезну кількість текстової інформації, яку вручну проаналізувати неможливо.</a:t>
            </a:r>
          </a:p>
          <a:p>
            <a:r>
              <a:rPr lang="uk-UA" dirty="0"/>
              <a:t>Швидкість обробки: Комп'ютерні системи здатні аналізувати великі обсяги даних за короткий час.</a:t>
            </a:r>
          </a:p>
          <a:p>
            <a:r>
              <a:rPr lang="uk-UA" dirty="0"/>
              <a:t>Об'єктивність: Алгоритми аналізу усувають суб'єктивність людського </a:t>
            </a:r>
            <a:r>
              <a:rPr lang="uk-UA" dirty="0" err="1"/>
              <a:t>фактора</a:t>
            </a:r>
            <a:r>
              <a:rPr lang="uk-UA" dirty="0"/>
              <a:t>.</a:t>
            </a:r>
          </a:p>
          <a:p>
            <a:r>
              <a:rPr lang="uk-UA" dirty="0"/>
              <a:t>Нові можливості: Відкриває нові шляхи для дослідження мови, літератури, історії та інших гуманітарних наук.</a:t>
            </a:r>
          </a:p>
        </p:txBody>
      </p:sp>
    </p:spTree>
    <p:extLst>
      <p:ext uri="{BB962C8B-B14F-4D97-AF65-F5344CB8AC3E}">
        <p14:creationId xmlns:p14="http://schemas.microsoft.com/office/powerpoint/2010/main" val="3877626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AC1B1-63DE-4CC3-BF59-33B48C39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Основні завдання комп'ютерного аналізу текстів: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A28462-818A-4E7A-AEC9-70FEAA791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891"/>
            <a:ext cx="10515600" cy="4579072"/>
          </a:xfrm>
        </p:spPr>
        <p:txBody>
          <a:bodyPr>
            <a:normAutofit fontScale="92500" lnSpcReduction="20000"/>
          </a:bodyPr>
          <a:lstStyle/>
          <a:p>
            <a:endParaRPr lang="uk-UA" b="1" dirty="0"/>
          </a:p>
          <a:p>
            <a:r>
              <a:rPr lang="uk-UA" b="1" dirty="0"/>
              <a:t>Визначення теми:</a:t>
            </a:r>
            <a:r>
              <a:rPr lang="uk-UA" dirty="0"/>
              <a:t> Виявлення основної теми тексту.</a:t>
            </a:r>
          </a:p>
          <a:p>
            <a:r>
              <a:rPr lang="uk-UA" b="1" dirty="0"/>
              <a:t>Аналіз настроїв:</a:t>
            </a:r>
            <a:r>
              <a:rPr lang="uk-UA" dirty="0"/>
              <a:t> Визначення емоційного забарвлення тексту (позитивне, негативне, нейтральне).</a:t>
            </a:r>
          </a:p>
          <a:p>
            <a:r>
              <a:rPr lang="uk-UA" b="1" dirty="0"/>
              <a:t>Виявлення сутностей:</a:t>
            </a:r>
            <a:r>
              <a:rPr lang="uk-UA" dirty="0"/>
              <a:t> Ідентифікація імен, організацій, місць та інших сутностей.</a:t>
            </a:r>
          </a:p>
          <a:p>
            <a:r>
              <a:rPr lang="uk-UA" b="1" dirty="0"/>
              <a:t>Витяг інформації:</a:t>
            </a:r>
            <a:r>
              <a:rPr lang="uk-UA" dirty="0"/>
              <a:t> Автоматичний видобуток фактів з текстів.</a:t>
            </a:r>
          </a:p>
          <a:p>
            <a:r>
              <a:rPr lang="uk-UA" b="1" dirty="0"/>
              <a:t>Класифікація текстів:</a:t>
            </a:r>
            <a:r>
              <a:rPr lang="uk-UA" dirty="0"/>
              <a:t> Розподіл текстів за категоріями або темами.</a:t>
            </a:r>
          </a:p>
          <a:p>
            <a:r>
              <a:rPr lang="uk-UA" b="1" dirty="0"/>
              <a:t>Кластеризація текстів:</a:t>
            </a:r>
            <a:r>
              <a:rPr lang="uk-UA" dirty="0"/>
              <a:t> Групування схожих текстів.</a:t>
            </a:r>
          </a:p>
          <a:p>
            <a:r>
              <a:rPr lang="uk-UA" b="1" dirty="0"/>
              <a:t>Переклад:</a:t>
            </a:r>
            <a:r>
              <a:rPr lang="uk-UA" dirty="0"/>
              <a:t> Автоматичний переклад текстів з однієї мови на іншу.</a:t>
            </a:r>
          </a:p>
          <a:p>
            <a:r>
              <a:rPr lang="uk-UA" b="1" dirty="0"/>
              <a:t>Сумарне представлення:</a:t>
            </a:r>
            <a:r>
              <a:rPr lang="uk-UA" dirty="0"/>
              <a:t> Створення стислих резюме текстів.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98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AE173-C915-4B6D-8826-CB67E09A9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8039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/>
            </a:b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комп'ютерного</a:t>
            </a:r>
            <a:r>
              <a:rPr lang="ru-RU" b="1" dirty="0"/>
              <a:t> </a:t>
            </a:r>
            <a:r>
              <a:rPr lang="ru-RU" b="1" dirty="0" err="1"/>
              <a:t>аналізу</a:t>
            </a:r>
            <a:r>
              <a:rPr lang="ru-RU" b="1" dirty="0"/>
              <a:t> </a:t>
            </a:r>
            <a:r>
              <a:rPr lang="ru-RU" b="1" dirty="0" err="1"/>
              <a:t>текстів</a:t>
            </a:r>
            <a:r>
              <a:rPr lang="ru-RU" b="1" dirty="0"/>
              <a:t>:</a:t>
            </a:r>
            <a:br>
              <a:rPr lang="ru-RU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1D55B3-09B2-405B-AB81-0CA7A78BF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Токенізація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Розбиття</a:t>
            </a:r>
            <a:r>
              <a:rPr lang="ru-RU" dirty="0"/>
              <a:t> тексту на </a:t>
            </a:r>
            <a:r>
              <a:rPr lang="ru-RU" dirty="0" err="1"/>
              <a:t>окремі</a:t>
            </a:r>
            <a:r>
              <a:rPr lang="ru-RU" dirty="0"/>
              <a:t> слова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фрази</a:t>
            </a:r>
            <a:r>
              <a:rPr lang="ru-RU" dirty="0"/>
              <a:t> (</a:t>
            </a:r>
            <a:r>
              <a:rPr lang="ru-RU" dirty="0" err="1"/>
              <a:t>токени</a:t>
            </a:r>
            <a:r>
              <a:rPr lang="ru-RU" dirty="0"/>
              <a:t>).</a:t>
            </a:r>
          </a:p>
          <a:p>
            <a:r>
              <a:rPr lang="ru-RU" b="1" dirty="0" err="1"/>
              <a:t>Нормалізація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Приведення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до </a:t>
            </a:r>
            <a:r>
              <a:rPr lang="ru-RU" dirty="0" err="1"/>
              <a:t>канонічної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(</a:t>
            </a:r>
            <a:r>
              <a:rPr lang="ru-RU" dirty="0" err="1"/>
              <a:t>лематизація</a:t>
            </a:r>
            <a:r>
              <a:rPr lang="ru-RU" dirty="0"/>
              <a:t>, </a:t>
            </a:r>
            <a:r>
              <a:rPr lang="ru-RU" dirty="0" err="1"/>
              <a:t>стеминг</a:t>
            </a:r>
            <a:r>
              <a:rPr lang="ru-RU" dirty="0"/>
              <a:t>).</a:t>
            </a:r>
          </a:p>
          <a:p>
            <a:r>
              <a:rPr lang="ru-RU" b="1" dirty="0" err="1"/>
              <a:t>Векторне</a:t>
            </a:r>
            <a:r>
              <a:rPr lang="ru-RU" b="1" dirty="0"/>
              <a:t> </a:t>
            </a:r>
            <a:r>
              <a:rPr lang="ru-RU" b="1" dirty="0" err="1"/>
              <a:t>представлення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тексту в </a:t>
            </a:r>
            <a:r>
              <a:rPr lang="ru-RU" dirty="0" err="1"/>
              <a:t>числовий</a:t>
            </a:r>
            <a:r>
              <a:rPr lang="ru-RU" dirty="0"/>
              <a:t> вектор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.</a:t>
            </a:r>
          </a:p>
          <a:p>
            <a:r>
              <a:rPr lang="ru-RU" b="1" dirty="0" err="1"/>
              <a:t>Машинне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алгоритмів</a:t>
            </a:r>
            <a:r>
              <a:rPr lang="ru-RU" dirty="0"/>
              <a:t> машинного </a:t>
            </a:r>
            <a:r>
              <a:rPr lang="ru-RU" dirty="0" err="1"/>
              <a:t>навчання</a:t>
            </a:r>
            <a:r>
              <a:rPr lang="ru-RU" dirty="0"/>
              <a:t> для </a:t>
            </a:r>
            <a:r>
              <a:rPr lang="ru-RU" dirty="0" err="1"/>
              <a:t>навчання</a:t>
            </a:r>
            <a:r>
              <a:rPr lang="ru-RU" dirty="0"/>
              <a:t> моделей на великих </a:t>
            </a:r>
            <a:r>
              <a:rPr lang="ru-RU" dirty="0" err="1"/>
              <a:t>обсягах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ru-RU" b="1" dirty="0" err="1"/>
              <a:t>Глибоке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нейронних</a:t>
            </a:r>
            <a:r>
              <a:rPr lang="ru-RU" dirty="0"/>
              <a:t> мереж для </a:t>
            </a:r>
            <a:r>
              <a:rPr lang="ru-RU" dirty="0" err="1"/>
              <a:t>складних</a:t>
            </a:r>
            <a:r>
              <a:rPr lang="ru-RU" dirty="0"/>
              <a:t> задач, таких як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666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32C94-06F0-4886-BC94-6CEEE7740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Застосування комп'ютерного аналізу текстів: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F43C19-D74E-4706-A265-BCBAED2D0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/>
              <a:t>Маркетинг:</a:t>
            </a:r>
            <a:r>
              <a:rPr lang="uk-UA" dirty="0"/>
              <a:t> Аналіз відгуків клієнтів, сегментація аудиторії, </a:t>
            </a:r>
            <a:r>
              <a:rPr lang="uk-UA" dirty="0" err="1"/>
              <a:t>таргетована</a:t>
            </a:r>
            <a:r>
              <a:rPr lang="uk-UA" dirty="0"/>
              <a:t> реклама.</a:t>
            </a:r>
          </a:p>
          <a:p>
            <a:r>
              <a:rPr lang="uk-UA" b="1" dirty="0"/>
              <a:t>Соціальні мережі:</a:t>
            </a:r>
            <a:r>
              <a:rPr lang="uk-UA" dirty="0"/>
              <a:t> Моніторинг соціальних мереж, аналіз настроїв, виявлення трендів.</a:t>
            </a:r>
          </a:p>
          <a:p>
            <a:r>
              <a:rPr lang="uk-UA" b="1" dirty="0"/>
              <a:t>Медицина:</a:t>
            </a:r>
            <a:r>
              <a:rPr lang="uk-UA" dirty="0"/>
              <a:t> Аналіз медичних текстів, видобування інформації з медичних досьє.</a:t>
            </a:r>
          </a:p>
          <a:p>
            <a:r>
              <a:rPr lang="uk-UA" b="1" dirty="0"/>
              <a:t>Юриспруденція:</a:t>
            </a:r>
            <a:r>
              <a:rPr lang="uk-UA" dirty="0"/>
              <a:t> Аналіз юридичних документів, пошук прецедентів.</a:t>
            </a:r>
          </a:p>
          <a:p>
            <a:r>
              <a:rPr lang="uk-UA" b="1" dirty="0"/>
              <a:t>Лінгвістика:</a:t>
            </a:r>
            <a:r>
              <a:rPr lang="uk-UA" dirty="0"/>
              <a:t> Дослідження мови, виявлення </a:t>
            </a:r>
            <a:r>
              <a:rPr lang="uk-UA" dirty="0" err="1"/>
              <a:t>мовних</a:t>
            </a:r>
            <a:r>
              <a:rPr lang="uk-UA" dirty="0"/>
              <a:t> закономірностей.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139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DE249C3-CC75-4C20-91E4-814D431C1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/>
              <a:t>Сфери застосування.</a:t>
            </a:r>
            <a:br>
              <a:rPr lang="uk-UA" sz="3200" b="1" dirty="0"/>
            </a:br>
            <a:r>
              <a:rPr lang="uk-UA" sz="1800" dirty="0"/>
              <a:t> Комп'ютерний аналіз текстів – це потужний інструмент, який відкриває нові можливості для бізнесу, науки та суспільства в цілому.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F20DD9D8-9428-4AF5-8B82-6A0BD06AEF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07127"/>
            <a:ext cx="5181600" cy="496916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b="1" dirty="0"/>
              <a:t>1. Маркетинг та реклама</a:t>
            </a:r>
          </a:p>
          <a:p>
            <a:pPr marL="0" indent="0">
              <a:buNone/>
            </a:pPr>
            <a:r>
              <a:rPr lang="uk-UA" b="1" dirty="0"/>
              <a:t>Аналіз відгуків клієнтів:</a:t>
            </a:r>
            <a:r>
              <a:rPr lang="uk-UA" dirty="0"/>
              <a:t> Визначення загального настрою клієнтів, виявлення проблемних аспектів продуктів або послуг, ідентифікація ключових тем.</a:t>
            </a:r>
          </a:p>
          <a:p>
            <a:pPr marL="0" indent="0">
              <a:buNone/>
            </a:pPr>
            <a:r>
              <a:rPr lang="uk-UA" b="1" dirty="0"/>
              <a:t>Сегментація аудиторії:</a:t>
            </a:r>
            <a:r>
              <a:rPr lang="uk-UA" dirty="0"/>
              <a:t> Розподіл клієнтів на групи за інтересами, поведінкою та демографічними характеристиками для більш ефективної </a:t>
            </a:r>
            <a:r>
              <a:rPr lang="uk-UA" dirty="0" err="1"/>
              <a:t>таргетування</a:t>
            </a:r>
            <a:r>
              <a:rPr lang="uk-UA" dirty="0"/>
              <a:t> рекламних кампаній.</a:t>
            </a:r>
          </a:p>
          <a:p>
            <a:pPr marL="0" indent="0">
              <a:buNone/>
            </a:pPr>
            <a:r>
              <a:rPr lang="uk-UA" b="1" dirty="0"/>
              <a:t>Соціальні медіа:</a:t>
            </a:r>
            <a:r>
              <a:rPr lang="uk-UA" dirty="0"/>
              <a:t> Моніторинг згадок бренду, аналіз трендів, виявлення </a:t>
            </a:r>
            <a:r>
              <a:rPr lang="uk-UA" dirty="0" err="1"/>
              <a:t>інфлюенсерів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b="1" dirty="0"/>
              <a:t>Персоналізація:</a:t>
            </a:r>
            <a:r>
              <a:rPr lang="uk-UA" dirty="0"/>
              <a:t> Створення персоналізованих рекомендацій продуктів або контенту на основі історії покупок та інтересів користувачів.</a:t>
            </a:r>
          </a:p>
          <a:p>
            <a:pPr marL="0" indent="0">
              <a:buNone/>
            </a:pPr>
            <a:r>
              <a:rPr lang="uk-UA" b="1" dirty="0"/>
              <a:t>2. Обслуговування клієнтів</a:t>
            </a:r>
          </a:p>
          <a:p>
            <a:pPr marL="0" indent="0">
              <a:buNone/>
            </a:pPr>
            <a:r>
              <a:rPr lang="uk-UA" b="1" dirty="0"/>
              <a:t>Чат-боти:</a:t>
            </a:r>
            <a:r>
              <a:rPr lang="uk-UA" dirty="0"/>
              <a:t> Автоматизація обробки запитів клієнтів, надання швидких відповідей на поширені питання.</a:t>
            </a:r>
          </a:p>
          <a:p>
            <a:pPr marL="0" indent="0">
              <a:buNone/>
            </a:pPr>
            <a:r>
              <a:rPr lang="uk-UA" b="1" dirty="0"/>
              <a:t>Аналіз звернень:</a:t>
            </a:r>
            <a:r>
              <a:rPr lang="uk-UA" dirty="0"/>
              <a:t> Виявлення повторюваних проблем, покращення якості обслуговування.</a:t>
            </a:r>
          </a:p>
          <a:p>
            <a:pPr marL="0" indent="0">
              <a:buNone/>
            </a:pPr>
            <a:r>
              <a:rPr lang="uk-UA" b="1" dirty="0"/>
              <a:t>3. </a:t>
            </a:r>
            <a:r>
              <a:rPr lang="uk-UA" b="1" dirty="0" err="1"/>
              <a:t>Рекрутинг</a:t>
            </a:r>
            <a:endParaRPr lang="uk-UA" b="1" dirty="0"/>
          </a:p>
          <a:p>
            <a:pPr marL="0" indent="0">
              <a:buNone/>
            </a:pPr>
            <a:r>
              <a:rPr lang="uk-UA" b="1" dirty="0"/>
              <a:t>Аналіз резюме:</a:t>
            </a:r>
            <a:r>
              <a:rPr lang="uk-UA" dirty="0"/>
              <a:t> Автоматизований відбір кандидатів за ключовими навичками та досвідом.</a:t>
            </a:r>
          </a:p>
          <a:p>
            <a:pPr marL="0" indent="0">
              <a:buNone/>
            </a:pPr>
            <a:r>
              <a:rPr lang="uk-UA" b="1" dirty="0"/>
              <a:t>Прогнозування успішності:</a:t>
            </a:r>
            <a:r>
              <a:rPr lang="uk-UA" dirty="0"/>
              <a:t> Визначення потенціалу кандидата на основі аналізу його комунікаційних навичок та цінностей.</a:t>
            </a:r>
          </a:p>
          <a:p>
            <a:pPr marL="0" indent="0">
              <a:buNone/>
            </a:pPr>
            <a:r>
              <a:rPr lang="uk-UA" b="1" dirty="0"/>
              <a:t>4. Юриспруденція</a:t>
            </a:r>
          </a:p>
          <a:p>
            <a:pPr marL="0" indent="0">
              <a:buNone/>
            </a:pPr>
            <a:r>
              <a:rPr lang="uk-UA" b="1" dirty="0"/>
              <a:t>Пошук прецедентів:</a:t>
            </a:r>
            <a:r>
              <a:rPr lang="uk-UA" dirty="0"/>
              <a:t> Швидке знаходження судових рішень за заданими критеріями.</a:t>
            </a:r>
          </a:p>
          <a:p>
            <a:pPr marL="0" indent="0">
              <a:buNone/>
            </a:pPr>
            <a:r>
              <a:rPr lang="uk-UA" b="1" dirty="0"/>
              <a:t>Аналіз договорів:</a:t>
            </a:r>
            <a:r>
              <a:rPr lang="uk-UA" dirty="0"/>
              <a:t> Виявлення потенційних ризиків та </a:t>
            </a:r>
            <a:r>
              <a:rPr lang="uk-UA" dirty="0" err="1"/>
              <a:t>невідповідностей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b="1" dirty="0"/>
              <a:t>Автоматизація юридичних процесів:</a:t>
            </a:r>
            <a:r>
              <a:rPr lang="uk-UA" dirty="0"/>
              <a:t> Створення юридичних документів, перевірка на відповідність законодавству.</a:t>
            </a: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34BB4BD-911A-4443-9995-8ED5E1127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7127"/>
            <a:ext cx="5181600" cy="50800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b="1" dirty="0"/>
              <a:t>5. Медицина</a:t>
            </a:r>
          </a:p>
          <a:p>
            <a:pPr marL="0" indent="0">
              <a:buNone/>
            </a:pPr>
            <a:r>
              <a:rPr lang="uk-UA" b="1" dirty="0"/>
              <a:t>Аналіз медичних текстів:</a:t>
            </a:r>
            <a:r>
              <a:rPr lang="uk-UA" dirty="0"/>
              <a:t> Видобування інформації з медичних досьє, наукових статей.</a:t>
            </a:r>
          </a:p>
          <a:p>
            <a:pPr marL="0" indent="0">
              <a:buNone/>
            </a:pPr>
            <a:r>
              <a:rPr lang="uk-UA" b="1" dirty="0"/>
              <a:t>Розпізнавання мови:</a:t>
            </a:r>
            <a:r>
              <a:rPr lang="uk-UA" dirty="0"/>
              <a:t> Створення голосових помічників для лікарів.</a:t>
            </a:r>
          </a:p>
          <a:p>
            <a:pPr marL="0" indent="0">
              <a:buNone/>
            </a:pPr>
            <a:r>
              <a:rPr lang="uk-UA" b="1" dirty="0"/>
              <a:t>Розробка ліків:</a:t>
            </a:r>
            <a:r>
              <a:rPr lang="uk-UA" dirty="0"/>
              <a:t> Аналіз наукових публікацій для виявлення нових підходів до лікування захворювань.</a:t>
            </a:r>
          </a:p>
          <a:p>
            <a:pPr marL="0" indent="0">
              <a:buNone/>
            </a:pPr>
            <a:r>
              <a:rPr lang="uk-UA" b="1" dirty="0"/>
              <a:t>6. Наукові дослідження</a:t>
            </a:r>
          </a:p>
          <a:p>
            <a:pPr marL="0" indent="0">
              <a:buNone/>
            </a:pPr>
            <a:r>
              <a:rPr lang="uk-UA" b="1" dirty="0"/>
              <a:t>Аналіз наукових статей:</a:t>
            </a:r>
            <a:r>
              <a:rPr lang="uk-UA" dirty="0"/>
              <a:t> Виявлення нових трендів, ідентифікація прогалин у знаннях.</a:t>
            </a:r>
          </a:p>
          <a:p>
            <a:pPr marL="0" indent="0">
              <a:buNone/>
            </a:pPr>
            <a:r>
              <a:rPr lang="uk-UA" b="1" dirty="0"/>
              <a:t>Видобування інформації:</a:t>
            </a:r>
            <a:r>
              <a:rPr lang="uk-UA" dirty="0"/>
              <a:t> Автоматичне витягування фактів з наукових текстів.</a:t>
            </a:r>
          </a:p>
          <a:p>
            <a:pPr marL="0" indent="0">
              <a:buNone/>
            </a:pPr>
            <a:r>
              <a:rPr lang="uk-UA" b="1" dirty="0"/>
              <a:t>7. Інформаційна безпека</a:t>
            </a:r>
          </a:p>
          <a:p>
            <a:pPr marL="0" indent="0">
              <a:buNone/>
            </a:pPr>
            <a:r>
              <a:rPr lang="uk-UA" b="1" dirty="0"/>
              <a:t>Виявлення шахрайства:</a:t>
            </a:r>
            <a:r>
              <a:rPr lang="uk-UA" dirty="0"/>
              <a:t> Аналіз текстів для виявлення ознак </a:t>
            </a:r>
            <a:r>
              <a:rPr lang="uk-UA" dirty="0" err="1"/>
              <a:t>фішингу</a:t>
            </a:r>
            <a:r>
              <a:rPr lang="uk-UA" dirty="0"/>
              <a:t> та інших видів шахрайства.</a:t>
            </a:r>
          </a:p>
          <a:p>
            <a:pPr marL="0" indent="0">
              <a:buNone/>
            </a:pPr>
            <a:r>
              <a:rPr lang="uk-UA" b="1" dirty="0"/>
              <a:t>Моніторинг соціальних мереж:</a:t>
            </a:r>
            <a:r>
              <a:rPr lang="uk-UA" dirty="0"/>
              <a:t> Виявлення загроз репутації компанії.</a:t>
            </a:r>
          </a:p>
          <a:p>
            <a:pPr marL="0" indent="0">
              <a:buNone/>
            </a:pPr>
            <a:r>
              <a:rPr lang="uk-UA" b="1" dirty="0"/>
              <a:t>8. Література та лінгвістика</a:t>
            </a:r>
          </a:p>
          <a:p>
            <a:pPr marL="0" indent="0">
              <a:buNone/>
            </a:pPr>
            <a:r>
              <a:rPr lang="uk-UA" b="1" dirty="0"/>
              <a:t>Аналіз стилю:</a:t>
            </a:r>
            <a:r>
              <a:rPr lang="uk-UA" dirty="0"/>
              <a:t> Визначення авторства тексту, аналіз літературних стилів.</a:t>
            </a:r>
          </a:p>
          <a:p>
            <a:pPr marL="0" indent="0">
              <a:buNone/>
            </a:pPr>
            <a:r>
              <a:rPr lang="uk-UA" b="1" dirty="0"/>
              <a:t>Переклад:</a:t>
            </a:r>
            <a:r>
              <a:rPr lang="uk-UA" dirty="0"/>
              <a:t> Розробка систем машинного перекладу.</a:t>
            </a:r>
          </a:p>
          <a:p>
            <a:pPr marL="0" indent="0">
              <a:buNone/>
            </a:pPr>
            <a:r>
              <a:rPr lang="uk-UA" b="1" dirty="0" err="1"/>
              <a:t>Мовне</a:t>
            </a:r>
            <a:r>
              <a:rPr lang="uk-UA" b="1" dirty="0"/>
              <a:t> моделювання:</a:t>
            </a:r>
            <a:r>
              <a:rPr lang="uk-UA" dirty="0"/>
              <a:t> Створення </a:t>
            </a:r>
            <a:r>
              <a:rPr lang="uk-UA" dirty="0" err="1"/>
              <a:t>мовних</a:t>
            </a:r>
            <a:r>
              <a:rPr lang="uk-UA" dirty="0"/>
              <a:t> моделей для генерації тексту.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06827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705</Words>
  <Application>Microsoft Office PowerPoint</Application>
  <PresentationFormat>Широкий екран</PresentationFormat>
  <Paragraphs>62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Комп'ютерний аналіз текстових даних</vt:lpstr>
      <vt:lpstr>Презентація PowerPoint</vt:lpstr>
      <vt:lpstr>Комп'ютерний аналіз текстових даних забезпечує:</vt:lpstr>
      <vt:lpstr>Основні завдання комп'ютерного аналізу текстів:</vt:lpstr>
      <vt:lpstr> Методи комп'ютерного аналізу текстів: </vt:lpstr>
      <vt:lpstr>Застосування комп'ютерного аналізу текстів: </vt:lpstr>
      <vt:lpstr>Сфери застосування.  Комп'ютерний аналіз текстів – це потужний інструмент, який відкриває нові можливості для бізнесу, науки та суспільства в цілому.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Комп'ютерний аналіз текстових даних</dc:title>
  <dc:creator>Оксана</dc:creator>
  <cp:lastModifiedBy>Оксана</cp:lastModifiedBy>
  <cp:revision>6</cp:revision>
  <dcterms:created xsi:type="dcterms:W3CDTF">2024-09-05T13:17:45Z</dcterms:created>
  <dcterms:modified xsi:type="dcterms:W3CDTF">2024-09-06T07:49:59Z</dcterms:modified>
</cp:coreProperties>
</file>