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6"/>
  </p:notesMasterIdLst>
  <p:sldIdLst>
    <p:sldId id="256" r:id="rId2"/>
    <p:sldId id="257" r:id="rId3"/>
    <p:sldId id="281" r:id="rId4"/>
    <p:sldId id="282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5" r:id="rId28"/>
    <p:sldId id="286" r:id="rId29"/>
    <p:sldId id="287" r:id="rId30"/>
    <p:sldId id="289" r:id="rId31"/>
    <p:sldId id="290" r:id="rId32"/>
    <p:sldId id="280" r:id="rId33"/>
    <p:sldId id="283" r:id="rId34"/>
    <p:sldId id="284" r:id="rId3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6" d="100"/>
          <a:sy n="86" d="100"/>
        </p:scale>
        <p:origin x="93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08ED92-C211-4631-A7E9-6558013ADEB0}" type="datetimeFigureOut">
              <a:rPr lang="uk-UA" smtClean="0"/>
              <a:t>01.03.2025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0A31C1-4F41-4CAB-A040-E1731CA49594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293107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0A31C1-4F41-4CAB-A040-E1731CA49594}" type="slidenum">
              <a:rPr lang="uk-UA" smtClean="0"/>
              <a:t>9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2308666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01.03.2025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01.03.2025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01.03.2025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01.03.2025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01.03.2025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01.03.2025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01.03.2025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zakon.rada.gov.ua/laws/show/436-15" TargetMode="External"/><Relationship Id="rId2" Type="http://schemas.openxmlformats.org/officeDocument/2006/relationships/hyperlink" Target="https://zakon.rada.gov.ua/laws/show/435-15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zakon.rada.gov.ua/laws/show/514-17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zakon.rada.gov.ua/laws/show/1985-19" TargetMode="External"/><Relationship Id="rId2" Type="http://schemas.openxmlformats.org/officeDocument/2006/relationships/hyperlink" Target="https://zakon.rada.gov.ua/laws/show/639-17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s://zakon.rada.gov.ua/laws/show/514-17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zakon.rada.gov.ua/laws/show/2473-19" TargetMode="Externa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zakon.rada.gov.ua/laws/show/1591-20" TargetMode="External"/><Relationship Id="rId2" Type="http://schemas.openxmlformats.org/officeDocument/2006/relationships/hyperlink" Target="https://zakon.rada.gov.ua/laws/show/3480-15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332656"/>
            <a:ext cx="7772400" cy="1780108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Банки другого </a:t>
            </a:r>
            <a:r>
              <a:rPr lang="ru-RU" b="1" dirty="0" err="1"/>
              <a:t>рівня</a:t>
            </a:r>
            <a:r>
              <a:rPr lang="ru-RU" b="1" dirty="0"/>
              <a:t> як </a:t>
            </a:r>
            <a:r>
              <a:rPr lang="ru-RU" b="1" dirty="0" err="1"/>
              <a:t>ключова</a:t>
            </a:r>
            <a:r>
              <a:rPr lang="ru-RU" b="1" dirty="0"/>
              <a:t> </a:t>
            </a:r>
            <a:r>
              <a:rPr lang="ru-RU" b="1" dirty="0" err="1"/>
              <a:t>складова</a:t>
            </a:r>
            <a:r>
              <a:rPr lang="ru-RU" b="1" dirty="0"/>
              <a:t> </a:t>
            </a:r>
            <a:r>
              <a:rPr lang="ru-RU" b="1" dirty="0" err="1"/>
              <a:t>банківської</a:t>
            </a:r>
            <a:r>
              <a:rPr lang="ru-RU" b="1" dirty="0"/>
              <a:t> </a:t>
            </a:r>
            <a:r>
              <a:rPr lang="ru-RU" b="1" dirty="0" err="1"/>
              <a:t>системи</a:t>
            </a:r>
            <a:r>
              <a:rPr lang="ru-RU" b="1" dirty="0"/>
              <a:t>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2348880"/>
            <a:ext cx="6400800" cy="2088232"/>
          </a:xfrm>
        </p:spPr>
        <p:txBody>
          <a:bodyPr/>
          <a:lstStyle/>
          <a:p>
            <a:pPr algn="just"/>
            <a:r>
              <a:rPr lang="ru-RU" dirty="0" smtClean="0">
                <a:solidFill>
                  <a:srgbClr val="000000"/>
                </a:solidFill>
                <a:latin typeface="Arial"/>
              </a:rPr>
              <a:t>1</a:t>
            </a:r>
            <a:r>
              <a:rPr lang="ru-RU" dirty="0">
                <a:solidFill>
                  <a:srgbClr val="000000"/>
                </a:solidFill>
                <a:latin typeface="Arial"/>
              </a:rPr>
              <a:t>. </a:t>
            </a:r>
            <a:r>
              <a:rPr lang="ru-RU" dirty="0" err="1" smtClean="0">
                <a:solidFill>
                  <a:srgbClr val="000000"/>
                </a:solidFill>
                <a:latin typeface="Arial"/>
              </a:rPr>
              <a:t>Поняття</a:t>
            </a:r>
            <a:r>
              <a:rPr lang="ru-RU" dirty="0" smtClean="0">
                <a:solidFill>
                  <a:srgbClr val="000000"/>
                </a:solidFill>
                <a:latin typeface="Arial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latin typeface="Arial"/>
              </a:rPr>
              <a:t>комерційного</a:t>
            </a:r>
            <a:r>
              <a:rPr lang="ru-RU" dirty="0" smtClean="0">
                <a:solidFill>
                  <a:srgbClr val="000000"/>
                </a:solidFill>
                <a:latin typeface="Arial"/>
              </a:rPr>
              <a:t> банку та </a:t>
            </a:r>
            <a:r>
              <a:rPr lang="ru-RU" dirty="0" err="1" smtClean="0">
                <a:solidFill>
                  <a:srgbClr val="000000"/>
                </a:solidFill>
                <a:latin typeface="Arial"/>
              </a:rPr>
              <a:t>його</a:t>
            </a:r>
            <a:r>
              <a:rPr lang="ru-RU" dirty="0" smtClean="0">
                <a:solidFill>
                  <a:srgbClr val="000000"/>
                </a:solidFill>
                <a:latin typeface="Arial"/>
              </a:rPr>
              <a:t> </a:t>
            </a:r>
            <a:r>
              <a:rPr lang="ru-RU" dirty="0" err="1" smtClean="0">
                <a:solidFill>
                  <a:srgbClr val="000000"/>
                </a:solidFill>
                <a:latin typeface="Arial"/>
              </a:rPr>
              <a:t>особливості</a:t>
            </a:r>
            <a:endParaRPr lang="ru-RU" dirty="0" smtClean="0">
              <a:solidFill>
                <a:srgbClr val="000000"/>
              </a:solidFill>
              <a:latin typeface="Arial"/>
            </a:endParaRPr>
          </a:p>
          <a:p>
            <a:pPr algn="just"/>
            <a:r>
              <a:rPr lang="ru-RU" dirty="0" smtClean="0">
                <a:solidFill>
                  <a:srgbClr val="000000"/>
                </a:solidFill>
                <a:latin typeface="Arial"/>
              </a:rPr>
              <a:t>2. Порядок </a:t>
            </a:r>
            <a:r>
              <a:rPr lang="ru-RU" dirty="0" err="1">
                <a:solidFill>
                  <a:srgbClr val="000000"/>
                </a:solidFill>
                <a:latin typeface="Arial"/>
              </a:rPr>
              <a:t>створення</a:t>
            </a:r>
            <a:r>
              <a:rPr lang="ru-RU" dirty="0">
                <a:solidFill>
                  <a:srgbClr val="000000"/>
                </a:solidFill>
                <a:latin typeface="Arial"/>
              </a:rPr>
              <a:t>, </a:t>
            </a:r>
            <a:r>
              <a:rPr lang="ru-RU" dirty="0" err="1" smtClean="0">
                <a:solidFill>
                  <a:srgbClr val="000000"/>
                </a:solidFill>
                <a:latin typeface="Arial"/>
              </a:rPr>
              <a:t>реєстрації</a:t>
            </a:r>
            <a:r>
              <a:rPr lang="ru-RU" dirty="0" smtClean="0">
                <a:solidFill>
                  <a:srgbClr val="000000"/>
                </a:solidFill>
                <a:latin typeface="Arial"/>
              </a:rPr>
              <a:t> </a:t>
            </a:r>
            <a:r>
              <a:rPr lang="ru-RU" dirty="0">
                <a:solidFill>
                  <a:srgbClr val="000000"/>
                </a:solidFill>
                <a:latin typeface="Arial"/>
              </a:rPr>
              <a:t>та </a:t>
            </a:r>
            <a:r>
              <a:rPr lang="ru-RU" dirty="0" err="1">
                <a:solidFill>
                  <a:srgbClr val="000000"/>
                </a:solidFill>
                <a:latin typeface="Arial"/>
              </a:rPr>
              <a:t>ліцензування</a:t>
            </a:r>
            <a:r>
              <a:rPr lang="ru-RU" dirty="0">
                <a:solidFill>
                  <a:srgbClr val="000000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/>
              </a:rPr>
              <a:t>діяльності</a:t>
            </a:r>
            <a:r>
              <a:rPr lang="ru-RU" dirty="0">
                <a:solidFill>
                  <a:srgbClr val="000000"/>
                </a:solidFill>
                <a:latin typeface="Arial"/>
              </a:rPr>
              <a:t> банку. </a:t>
            </a:r>
            <a:endParaRPr lang="ru-RU" dirty="0" smtClean="0">
              <a:solidFill>
                <a:srgbClr val="000000"/>
              </a:solidFill>
              <a:latin typeface="Arial"/>
            </a:endParaRPr>
          </a:p>
          <a:p>
            <a:pPr algn="just"/>
            <a:r>
              <a:rPr lang="uk-UA" dirty="0" smtClean="0">
                <a:solidFill>
                  <a:srgbClr val="000000"/>
                </a:solidFill>
                <a:latin typeface="Arial"/>
              </a:rPr>
              <a:t>3. </a:t>
            </a:r>
            <a:r>
              <a:rPr lang="ru-RU" dirty="0" err="1">
                <a:solidFill>
                  <a:srgbClr val="000000"/>
                </a:solidFill>
                <a:latin typeface="Arial"/>
              </a:rPr>
              <a:t>Організація</a:t>
            </a:r>
            <a:r>
              <a:rPr lang="ru-RU" dirty="0">
                <a:solidFill>
                  <a:srgbClr val="000000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/>
              </a:rPr>
              <a:t>діяльності</a:t>
            </a:r>
            <a:r>
              <a:rPr lang="ru-RU" dirty="0">
                <a:solidFill>
                  <a:srgbClr val="000000"/>
                </a:solidFill>
                <a:latin typeface="Arial"/>
              </a:rPr>
              <a:t> та </a:t>
            </a:r>
            <a:r>
              <a:rPr lang="ru-RU" dirty="0" err="1">
                <a:solidFill>
                  <a:srgbClr val="000000"/>
                </a:solidFill>
                <a:latin typeface="Arial"/>
              </a:rPr>
              <a:t>управління</a:t>
            </a:r>
            <a:r>
              <a:rPr lang="ru-RU" dirty="0">
                <a:solidFill>
                  <a:srgbClr val="000000"/>
                </a:solidFill>
                <a:latin typeface="Arial"/>
              </a:rPr>
              <a:t> банком.</a:t>
            </a:r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776342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5" y="332656"/>
            <a:ext cx="8280920" cy="6192688"/>
          </a:xfrm>
        </p:spPr>
        <p:txBody>
          <a:bodyPr>
            <a:normAutofit fontScale="92500"/>
          </a:bodyPr>
          <a:lstStyle/>
          <a:p>
            <a:r>
              <a:rPr lang="ru-RU" b="1" dirty="0" err="1"/>
              <a:t>Учасниками</a:t>
            </a:r>
            <a:r>
              <a:rPr lang="ru-RU" b="1" dirty="0"/>
              <a:t> банку </a:t>
            </a:r>
            <a:r>
              <a:rPr lang="ru-RU" dirty="0" err="1"/>
              <a:t>можуть</a:t>
            </a:r>
            <a:r>
              <a:rPr lang="ru-RU" dirty="0"/>
              <a:t> бути </a:t>
            </a:r>
            <a:r>
              <a:rPr lang="ru-RU" dirty="0" err="1"/>
              <a:t>учасники</a:t>
            </a:r>
            <a:r>
              <a:rPr lang="ru-RU" dirty="0"/>
              <a:t> </a:t>
            </a:r>
            <a:r>
              <a:rPr lang="ru-RU" dirty="0" err="1"/>
              <a:t>цивільних</a:t>
            </a:r>
            <a:r>
              <a:rPr lang="ru-RU" dirty="0"/>
              <a:t> </a:t>
            </a:r>
            <a:r>
              <a:rPr lang="ru-RU" dirty="0" err="1"/>
              <a:t>відносин</a:t>
            </a:r>
            <a:r>
              <a:rPr lang="ru-RU" dirty="0"/>
              <a:t>. Держава </a:t>
            </a:r>
            <a:r>
              <a:rPr lang="ru-RU" dirty="0" err="1"/>
              <a:t>Україна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бути </a:t>
            </a:r>
            <a:r>
              <a:rPr lang="ru-RU" dirty="0" err="1"/>
              <a:t>учасником</a:t>
            </a:r>
            <a:r>
              <a:rPr lang="ru-RU" dirty="0"/>
              <a:t> банку в </a:t>
            </a:r>
            <a:r>
              <a:rPr lang="ru-RU" dirty="0" err="1"/>
              <a:t>особі</a:t>
            </a:r>
            <a:r>
              <a:rPr lang="ru-RU" dirty="0"/>
              <a:t> </a:t>
            </a:r>
            <a:r>
              <a:rPr lang="ru-RU" dirty="0" err="1"/>
              <a:t>Кабінету</a:t>
            </a:r>
            <a:r>
              <a:rPr lang="ru-RU" dirty="0"/>
              <a:t> </a:t>
            </a:r>
            <a:r>
              <a:rPr lang="ru-RU" dirty="0" err="1"/>
              <a:t>Міністрів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уповноважених</a:t>
            </a:r>
            <a:r>
              <a:rPr lang="ru-RU" dirty="0"/>
              <a:t> ним </a:t>
            </a:r>
            <a:r>
              <a:rPr lang="ru-RU" dirty="0" err="1"/>
              <a:t>органів</a:t>
            </a:r>
            <a:r>
              <a:rPr lang="ru-RU" dirty="0" smtClean="0"/>
              <a:t>.</a:t>
            </a:r>
          </a:p>
          <a:p>
            <a:r>
              <a:rPr lang="ru-RU" b="1" dirty="0" err="1"/>
              <a:t>Засновники</a:t>
            </a:r>
            <a:r>
              <a:rPr lang="ru-RU" b="1" dirty="0"/>
              <a:t> банку та </a:t>
            </a:r>
            <a:r>
              <a:rPr lang="ru-RU" b="1" dirty="0" err="1"/>
              <a:t>власники</a:t>
            </a:r>
            <a:r>
              <a:rPr lang="ru-RU" b="1" dirty="0"/>
              <a:t> </a:t>
            </a:r>
            <a:r>
              <a:rPr lang="ru-RU" b="1" dirty="0" err="1"/>
              <a:t>істотної</a:t>
            </a:r>
            <a:r>
              <a:rPr lang="ru-RU" b="1" dirty="0"/>
              <a:t> </a:t>
            </a:r>
            <a:r>
              <a:rPr lang="ru-RU" b="1" dirty="0" err="1"/>
              <a:t>участі</a:t>
            </a:r>
            <a:r>
              <a:rPr lang="ru-RU" b="1" dirty="0"/>
              <a:t> </a:t>
            </a:r>
            <a:r>
              <a:rPr lang="ru-RU" dirty="0"/>
              <a:t>у банку </a:t>
            </a:r>
            <a:r>
              <a:rPr lang="ru-RU" dirty="0" err="1"/>
              <a:t>повинні</a:t>
            </a:r>
            <a:r>
              <a:rPr lang="ru-RU" dirty="0"/>
              <a:t> </a:t>
            </a:r>
            <a:r>
              <a:rPr lang="ru-RU" dirty="0" err="1"/>
              <a:t>мати</a:t>
            </a:r>
            <a:r>
              <a:rPr lang="ru-RU" dirty="0"/>
              <a:t> </a:t>
            </a:r>
            <a:r>
              <a:rPr lang="ru-RU" b="1" dirty="0" err="1"/>
              <a:t>бездоганну</a:t>
            </a:r>
            <a:r>
              <a:rPr lang="ru-RU" b="1" dirty="0"/>
              <a:t> </a:t>
            </a:r>
            <a:r>
              <a:rPr lang="ru-RU" b="1" dirty="0" err="1"/>
              <a:t>ділову</a:t>
            </a:r>
            <a:r>
              <a:rPr lang="ru-RU" b="1" dirty="0"/>
              <a:t> </a:t>
            </a:r>
            <a:r>
              <a:rPr lang="ru-RU" b="1" dirty="0" err="1"/>
              <a:t>репутацію</a:t>
            </a:r>
            <a:r>
              <a:rPr lang="ru-RU" b="1" dirty="0"/>
              <a:t> та </a:t>
            </a:r>
            <a:r>
              <a:rPr lang="ru-RU" b="1" dirty="0" err="1"/>
              <a:t>задовільний</a:t>
            </a:r>
            <a:r>
              <a:rPr lang="ru-RU" b="1" dirty="0"/>
              <a:t> </a:t>
            </a:r>
            <a:r>
              <a:rPr lang="ru-RU" b="1" dirty="0" err="1"/>
              <a:t>фінансовий</a:t>
            </a:r>
            <a:r>
              <a:rPr lang="ru-RU" b="1" dirty="0"/>
              <a:t>/</a:t>
            </a:r>
            <a:r>
              <a:rPr lang="ru-RU" b="1" dirty="0" err="1"/>
              <a:t>майновий</a:t>
            </a:r>
            <a:r>
              <a:rPr lang="ru-RU" b="1" dirty="0"/>
              <a:t> стан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r>
              <a:rPr lang="ru-RU" b="1" dirty="0" err="1"/>
              <a:t>Учасниками</a:t>
            </a:r>
            <a:r>
              <a:rPr lang="ru-RU" b="1" dirty="0"/>
              <a:t> банку не </a:t>
            </a:r>
            <a:r>
              <a:rPr lang="ru-RU" b="1" dirty="0" err="1"/>
              <a:t>можуть</a:t>
            </a:r>
            <a:r>
              <a:rPr lang="ru-RU" b="1" dirty="0"/>
              <a:t> </a:t>
            </a:r>
            <a:r>
              <a:rPr lang="ru-RU" b="1" dirty="0" smtClean="0"/>
              <a:t>бути:</a:t>
            </a:r>
          </a:p>
          <a:p>
            <a:pPr marL="0" indent="0">
              <a:buNone/>
            </a:pPr>
            <a:r>
              <a:rPr lang="ru-RU" b="1" dirty="0" smtClean="0"/>
              <a:t>- </a:t>
            </a:r>
            <a:r>
              <a:rPr lang="ru-RU" dirty="0" err="1" smtClean="0"/>
              <a:t>юридичні</a:t>
            </a:r>
            <a:r>
              <a:rPr lang="ru-RU" dirty="0" smtClean="0"/>
              <a:t> </a:t>
            </a:r>
            <a:r>
              <a:rPr lang="ru-RU" dirty="0"/>
              <a:t>особи, в </a:t>
            </a:r>
            <a:r>
              <a:rPr lang="ru-RU" dirty="0" err="1"/>
              <a:t>яких</a:t>
            </a:r>
            <a:r>
              <a:rPr lang="ru-RU" dirty="0"/>
              <a:t> банк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істотну</a:t>
            </a:r>
            <a:r>
              <a:rPr lang="ru-RU" dirty="0"/>
              <a:t> участь, </a:t>
            </a:r>
            <a:endParaRPr lang="ru-RU" dirty="0" smtClean="0"/>
          </a:p>
          <a:p>
            <a:pPr>
              <a:buFontTx/>
              <a:buChar char="-"/>
            </a:pPr>
            <a:r>
              <a:rPr lang="ru-RU" dirty="0" err="1" smtClean="0"/>
              <a:t>громадські</a:t>
            </a:r>
            <a:r>
              <a:rPr lang="ru-RU" dirty="0" smtClean="0"/>
              <a:t> </a:t>
            </a:r>
            <a:r>
              <a:rPr lang="ru-RU" dirty="0" err="1"/>
              <a:t>об’єднання</a:t>
            </a:r>
            <a:r>
              <a:rPr lang="ru-RU" dirty="0"/>
              <a:t>, </a:t>
            </a:r>
            <a:endParaRPr lang="ru-RU" dirty="0" smtClean="0"/>
          </a:p>
          <a:p>
            <a:pPr>
              <a:buFontTx/>
              <a:buChar char="-"/>
            </a:pPr>
            <a:r>
              <a:rPr lang="ru-RU" dirty="0" err="1" smtClean="0"/>
              <a:t>політичні</a:t>
            </a:r>
            <a:r>
              <a:rPr lang="ru-RU" dirty="0" smtClean="0"/>
              <a:t> </a:t>
            </a:r>
            <a:r>
              <a:rPr lang="ru-RU" dirty="0" err="1"/>
              <a:t>партії</a:t>
            </a:r>
            <a:r>
              <a:rPr lang="ru-RU" dirty="0"/>
              <a:t>, </a:t>
            </a:r>
            <a:endParaRPr lang="ru-RU" dirty="0" smtClean="0"/>
          </a:p>
          <a:p>
            <a:pPr>
              <a:buFontTx/>
              <a:buChar char="-"/>
            </a:pPr>
            <a:r>
              <a:rPr lang="ru-RU" dirty="0" err="1" smtClean="0"/>
              <a:t>релігійні</a:t>
            </a:r>
            <a:r>
              <a:rPr lang="ru-RU" dirty="0" smtClean="0"/>
              <a:t> </a:t>
            </a:r>
            <a:r>
              <a:rPr lang="ru-RU" dirty="0"/>
              <a:t>та </a:t>
            </a:r>
            <a:r>
              <a:rPr lang="ru-RU" dirty="0" err="1"/>
              <a:t>благодійні</a:t>
            </a:r>
            <a:r>
              <a:rPr lang="ru-RU" dirty="0"/>
              <a:t> </a:t>
            </a:r>
            <a:r>
              <a:rPr lang="ru-RU" dirty="0" err="1"/>
              <a:t>організації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r>
              <a:rPr lang="ru-RU" dirty="0"/>
              <a:t>Банк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повне</a:t>
            </a:r>
            <a:r>
              <a:rPr lang="ru-RU" dirty="0"/>
              <a:t> </a:t>
            </a:r>
            <a:r>
              <a:rPr lang="ru-RU" dirty="0" err="1"/>
              <a:t>найменування</a:t>
            </a:r>
            <a:r>
              <a:rPr lang="ru-RU" dirty="0"/>
              <a:t> </a:t>
            </a:r>
            <a:r>
              <a:rPr lang="ru-RU" dirty="0" err="1"/>
              <a:t>українською</a:t>
            </a:r>
            <a:r>
              <a:rPr lang="ru-RU" dirty="0"/>
              <a:t> та </a:t>
            </a:r>
            <a:r>
              <a:rPr lang="ru-RU" dirty="0" err="1"/>
              <a:t>іноземною</a:t>
            </a:r>
            <a:r>
              <a:rPr lang="ru-RU" dirty="0"/>
              <a:t> </a:t>
            </a:r>
            <a:r>
              <a:rPr lang="ru-RU" dirty="0" err="1"/>
              <a:t>мовою</a:t>
            </a:r>
            <a:r>
              <a:rPr lang="ru-RU" dirty="0"/>
              <a:t> (</a:t>
            </a:r>
            <a:r>
              <a:rPr lang="ru-RU" dirty="0" err="1"/>
              <a:t>іноземними</a:t>
            </a:r>
            <a:r>
              <a:rPr lang="ru-RU" dirty="0"/>
              <a:t> </a:t>
            </a:r>
            <a:r>
              <a:rPr lang="ru-RU" dirty="0" err="1"/>
              <a:t>мовами</a:t>
            </a:r>
            <a:r>
              <a:rPr lang="ru-RU" dirty="0"/>
              <a:t>),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мати</a:t>
            </a:r>
            <a:r>
              <a:rPr lang="ru-RU" dirty="0"/>
              <a:t> </a:t>
            </a:r>
            <a:r>
              <a:rPr lang="ru-RU" dirty="0" err="1"/>
              <a:t>скорочене</a:t>
            </a:r>
            <a:r>
              <a:rPr lang="ru-RU" dirty="0"/>
              <a:t> </a:t>
            </a:r>
            <a:r>
              <a:rPr lang="ru-RU" dirty="0" err="1"/>
              <a:t>найменування</a:t>
            </a:r>
            <a:r>
              <a:rPr lang="ru-RU" dirty="0"/>
              <a:t> </a:t>
            </a:r>
            <a:r>
              <a:rPr lang="ru-RU" dirty="0" err="1"/>
              <a:t>українською</a:t>
            </a:r>
            <a:r>
              <a:rPr lang="ru-RU" dirty="0"/>
              <a:t> та </a:t>
            </a:r>
            <a:r>
              <a:rPr lang="ru-RU" dirty="0" err="1"/>
              <a:t>іноземною</a:t>
            </a:r>
            <a:r>
              <a:rPr lang="ru-RU" dirty="0"/>
              <a:t> </a:t>
            </a:r>
            <a:r>
              <a:rPr lang="ru-RU" dirty="0" err="1"/>
              <a:t>мовою</a:t>
            </a:r>
            <a:r>
              <a:rPr lang="ru-RU" dirty="0"/>
              <a:t> (</a:t>
            </a:r>
            <a:r>
              <a:rPr lang="ru-RU" dirty="0" err="1"/>
              <a:t>іноземними</a:t>
            </a:r>
            <a:r>
              <a:rPr lang="ru-RU" dirty="0"/>
              <a:t> </a:t>
            </a:r>
            <a:r>
              <a:rPr lang="ru-RU" dirty="0" err="1"/>
              <a:t>мовами</a:t>
            </a:r>
            <a:r>
              <a:rPr lang="ru-RU" dirty="0"/>
              <a:t>). </a:t>
            </a:r>
            <a:r>
              <a:rPr lang="ru-RU" dirty="0" err="1"/>
              <a:t>Найменування</a:t>
            </a:r>
            <a:r>
              <a:rPr lang="ru-RU" dirty="0"/>
              <a:t> банку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містити</a:t>
            </a:r>
            <a:r>
              <a:rPr lang="ru-RU" dirty="0"/>
              <a:t> слово "банк",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вказівку</a:t>
            </a:r>
            <a:r>
              <a:rPr lang="ru-RU" dirty="0"/>
              <a:t> на </a:t>
            </a:r>
            <a:r>
              <a:rPr lang="ru-RU" dirty="0" err="1"/>
              <a:t>організаційно-правову</a:t>
            </a:r>
            <a:r>
              <a:rPr lang="ru-RU" dirty="0"/>
              <a:t> форму банку.</a:t>
            </a:r>
          </a:p>
        </p:txBody>
      </p:sp>
    </p:spTree>
    <p:extLst>
      <p:ext uri="{BB962C8B-B14F-4D97-AF65-F5344CB8AC3E}">
        <p14:creationId xmlns:p14="http://schemas.microsoft.com/office/powerpoint/2010/main" val="28616190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5" y="332656"/>
            <a:ext cx="8280920" cy="6192688"/>
          </a:xfrm>
        </p:spPr>
        <p:txBody>
          <a:bodyPr>
            <a:normAutofit lnSpcReduction="10000"/>
          </a:bodyPr>
          <a:lstStyle/>
          <a:p>
            <a:r>
              <a:rPr lang="ru-RU" b="1" dirty="0"/>
              <a:t>Слово "банк" </a:t>
            </a:r>
            <a:r>
              <a:rPr lang="ru-RU" dirty="0"/>
              <a:t>та </a:t>
            </a:r>
            <a:r>
              <a:rPr lang="ru-RU" dirty="0" err="1"/>
              <a:t>похідні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нього</a:t>
            </a:r>
            <a:r>
              <a:rPr lang="ru-RU" dirty="0"/>
              <a:t> </a:t>
            </a:r>
            <a:r>
              <a:rPr lang="ru-RU" dirty="0" err="1"/>
              <a:t>дозволяється</a:t>
            </a:r>
            <a:r>
              <a:rPr lang="ru-RU" dirty="0"/>
              <a:t> </a:t>
            </a:r>
            <a:r>
              <a:rPr lang="ru-RU" dirty="0" err="1"/>
              <a:t>використовувати</a:t>
            </a:r>
            <a:r>
              <a:rPr lang="ru-RU" dirty="0"/>
              <a:t> у </a:t>
            </a:r>
            <a:r>
              <a:rPr lang="ru-RU" dirty="0" err="1"/>
              <a:t>назві</a:t>
            </a:r>
            <a:r>
              <a:rPr lang="ru-RU" dirty="0"/>
              <a:t> </a:t>
            </a:r>
            <a:r>
              <a:rPr lang="ru-RU" b="1" dirty="0" err="1"/>
              <a:t>юридичним</a:t>
            </a:r>
            <a:r>
              <a:rPr lang="ru-RU" b="1" dirty="0"/>
              <a:t> особам, </a:t>
            </a:r>
            <a:r>
              <a:rPr lang="ru-RU" b="1" dirty="0" err="1"/>
              <a:t>які</a:t>
            </a:r>
            <a:r>
              <a:rPr lang="ru-RU" b="1" dirty="0"/>
              <a:t> </a:t>
            </a:r>
            <a:r>
              <a:rPr lang="ru-RU" b="1" dirty="0" err="1"/>
              <a:t>зареєстровані</a:t>
            </a:r>
            <a:r>
              <a:rPr lang="ru-RU" b="1" dirty="0"/>
              <a:t> </a:t>
            </a:r>
            <a:r>
              <a:rPr lang="ru-RU" b="1" dirty="0" err="1"/>
              <a:t>Національним</a:t>
            </a:r>
            <a:r>
              <a:rPr lang="ru-RU" b="1" dirty="0"/>
              <a:t> банком </a:t>
            </a:r>
            <a:r>
              <a:rPr lang="ru-RU" b="1" dirty="0" err="1"/>
              <a:t>України</a:t>
            </a:r>
            <a:r>
              <a:rPr lang="ru-RU" b="1" dirty="0"/>
              <a:t> як банк і </a:t>
            </a:r>
            <a:r>
              <a:rPr lang="ru-RU" b="1" dirty="0" err="1"/>
              <a:t>мають</a:t>
            </a:r>
            <a:r>
              <a:rPr lang="ru-RU" b="1" dirty="0"/>
              <a:t> </a:t>
            </a:r>
            <a:r>
              <a:rPr lang="ru-RU" b="1" dirty="0" err="1"/>
              <a:t>банківську</a:t>
            </a:r>
            <a:r>
              <a:rPr lang="ru-RU" b="1" dirty="0"/>
              <a:t> </a:t>
            </a:r>
            <a:r>
              <a:rPr lang="ru-RU" b="1" dirty="0" err="1"/>
              <a:t>ліцензію</a:t>
            </a:r>
            <a:r>
              <a:rPr lang="ru-RU" b="1" dirty="0"/>
              <a:t>. </a:t>
            </a:r>
            <a:r>
              <a:rPr lang="ru-RU" dirty="0" err="1" smtClean="0"/>
              <a:t>лише</a:t>
            </a:r>
            <a:r>
              <a:rPr lang="ru-RU" dirty="0" smtClean="0"/>
              <a:t> </a:t>
            </a:r>
            <a:r>
              <a:rPr lang="ru-RU" dirty="0" err="1"/>
              <a:t>тим</a:t>
            </a:r>
            <a:r>
              <a:rPr lang="ru-RU" dirty="0"/>
              <a:t> </a:t>
            </a:r>
            <a:r>
              <a:rPr lang="ru-RU" dirty="0" err="1" smtClean="0"/>
              <a:t>Виняток</a:t>
            </a:r>
            <a:r>
              <a:rPr lang="ru-RU" dirty="0" smtClean="0"/>
              <a:t> </a:t>
            </a:r>
            <a:r>
              <a:rPr lang="ru-RU" dirty="0" err="1"/>
              <a:t>становлять</a:t>
            </a:r>
            <a:r>
              <a:rPr lang="ru-RU" dirty="0"/>
              <a:t> </a:t>
            </a:r>
            <a:r>
              <a:rPr lang="ru-RU" dirty="0" err="1"/>
              <a:t>міжнародні</a:t>
            </a:r>
            <a:r>
              <a:rPr lang="ru-RU" dirty="0"/>
              <a:t> </a:t>
            </a:r>
            <a:r>
              <a:rPr lang="ru-RU" dirty="0" err="1"/>
              <a:t>організації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діють</a:t>
            </a:r>
            <a:r>
              <a:rPr lang="ru-RU" dirty="0"/>
              <a:t> на </a:t>
            </a:r>
            <a:r>
              <a:rPr lang="ru-RU" dirty="0" err="1"/>
              <a:t>території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відповідно</a:t>
            </a:r>
            <a:r>
              <a:rPr lang="ru-RU" dirty="0"/>
              <a:t> до </a:t>
            </a:r>
            <a:r>
              <a:rPr lang="ru-RU" dirty="0" err="1"/>
              <a:t>міжнародних</a:t>
            </a:r>
            <a:r>
              <a:rPr lang="ru-RU" dirty="0"/>
              <a:t> </a:t>
            </a:r>
            <a:r>
              <a:rPr lang="ru-RU" dirty="0" err="1"/>
              <a:t>договорів</a:t>
            </a:r>
            <a:r>
              <a:rPr lang="ru-RU" dirty="0"/>
              <a:t>, </a:t>
            </a:r>
            <a:r>
              <a:rPr lang="ru-RU" dirty="0" err="1"/>
              <a:t>згода</a:t>
            </a:r>
            <a:r>
              <a:rPr lang="ru-RU" dirty="0"/>
              <a:t> на </a:t>
            </a:r>
            <a:r>
              <a:rPr lang="ru-RU" dirty="0" err="1"/>
              <a:t>обов'язковість</a:t>
            </a:r>
            <a:r>
              <a:rPr lang="ru-RU" dirty="0"/>
              <a:t>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надана</a:t>
            </a:r>
            <a:r>
              <a:rPr lang="ru-RU" dirty="0"/>
              <a:t> Верховною Радою </a:t>
            </a:r>
            <a:r>
              <a:rPr lang="ru-RU" dirty="0" err="1"/>
              <a:t>України</a:t>
            </a:r>
            <a:r>
              <a:rPr lang="ru-RU" dirty="0"/>
              <a:t>, та </a:t>
            </a:r>
            <a:r>
              <a:rPr lang="ru-RU" dirty="0" err="1"/>
              <a:t>законодавства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.</a:t>
            </a:r>
          </a:p>
          <a:p>
            <a:r>
              <a:rPr lang="ru-RU" b="1" dirty="0"/>
              <a:t>Не </a:t>
            </a:r>
            <a:r>
              <a:rPr lang="ru-RU" b="1" dirty="0" err="1"/>
              <a:t>дозволяється</a:t>
            </a:r>
            <a:r>
              <a:rPr lang="ru-RU" b="1" dirty="0"/>
              <a:t> </a:t>
            </a:r>
            <a:r>
              <a:rPr lang="ru-RU" b="1" dirty="0" err="1"/>
              <a:t>використовувати</a:t>
            </a:r>
            <a:r>
              <a:rPr lang="ru-RU" b="1" dirty="0"/>
              <a:t> для </a:t>
            </a:r>
            <a:r>
              <a:rPr lang="ru-RU" b="1" dirty="0" err="1"/>
              <a:t>найменування</a:t>
            </a:r>
            <a:r>
              <a:rPr lang="ru-RU" b="1" dirty="0"/>
              <a:t> банку </a:t>
            </a:r>
            <a:r>
              <a:rPr lang="ru-RU" b="1" dirty="0" err="1"/>
              <a:t>назву</a:t>
            </a:r>
            <a:r>
              <a:rPr lang="ru-RU" dirty="0"/>
              <a:t>, яка </a:t>
            </a:r>
            <a:r>
              <a:rPr lang="ru-RU" dirty="0" err="1"/>
              <a:t>повторює</a:t>
            </a:r>
            <a:r>
              <a:rPr lang="ru-RU" dirty="0"/>
              <a:t> </a:t>
            </a:r>
            <a:r>
              <a:rPr lang="ru-RU" dirty="0" err="1"/>
              <a:t>вже</a:t>
            </a:r>
            <a:r>
              <a:rPr lang="ru-RU" dirty="0"/>
              <a:t> </a:t>
            </a:r>
            <a:r>
              <a:rPr lang="ru-RU" dirty="0" err="1"/>
              <a:t>існуючу</a:t>
            </a:r>
            <a:r>
              <a:rPr lang="ru-RU" dirty="0"/>
              <a:t> </a:t>
            </a:r>
            <a:r>
              <a:rPr lang="ru-RU" dirty="0" err="1"/>
              <a:t>назву</a:t>
            </a:r>
            <a:r>
              <a:rPr lang="ru-RU" dirty="0"/>
              <a:t> </a:t>
            </a:r>
            <a:r>
              <a:rPr lang="ru-RU" dirty="0" err="1"/>
              <a:t>іншого</a:t>
            </a:r>
            <a:r>
              <a:rPr lang="ru-RU" dirty="0"/>
              <a:t> банку </a:t>
            </a:r>
            <a:r>
              <a:rPr lang="ru-RU" dirty="0" err="1"/>
              <a:t>або</a:t>
            </a:r>
            <a:r>
              <a:rPr lang="ru-RU" dirty="0"/>
              <a:t> вводить в </a:t>
            </a:r>
            <a:r>
              <a:rPr lang="ru-RU" dirty="0" err="1"/>
              <a:t>оману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видів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здійснює</a:t>
            </a:r>
            <a:r>
              <a:rPr lang="ru-RU" dirty="0"/>
              <a:t> банк. </a:t>
            </a:r>
            <a:r>
              <a:rPr lang="ru-RU" dirty="0" err="1"/>
              <a:t>Вживання</a:t>
            </a:r>
            <a:r>
              <a:rPr lang="ru-RU" dirty="0"/>
              <a:t> у </a:t>
            </a:r>
            <a:r>
              <a:rPr lang="ru-RU" dirty="0" err="1"/>
              <a:t>найменуванні</a:t>
            </a:r>
            <a:r>
              <a:rPr lang="ru-RU" dirty="0"/>
              <a:t> банку </a:t>
            </a:r>
            <a:r>
              <a:rPr lang="ru-RU" dirty="0" err="1"/>
              <a:t>слів</a:t>
            </a:r>
            <a:r>
              <a:rPr lang="ru-RU" dirty="0"/>
              <a:t> "</a:t>
            </a:r>
            <a:r>
              <a:rPr lang="ru-RU" dirty="0" err="1"/>
              <a:t>Україна</a:t>
            </a:r>
            <a:r>
              <a:rPr lang="ru-RU" dirty="0"/>
              <a:t>", "</a:t>
            </a:r>
            <a:r>
              <a:rPr lang="ru-RU" dirty="0" err="1"/>
              <a:t>центральний</a:t>
            </a:r>
            <a:r>
              <a:rPr lang="ru-RU" dirty="0"/>
              <a:t>", "</a:t>
            </a:r>
            <a:r>
              <a:rPr lang="ru-RU" dirty="0" err="1"/>
              <a:t>національний</a:t>
            </a:r>
            <a:r>
              <a:rPr lang="ru-RU" dirty="0"/>
              <a:t>" та </a:t>
            </a:r>
            <a:r>
              <a:rPr lang="ru-RU" dirty="0" err="1"/>
              <a:t>похідних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них </a:t>
            </a:r>
            <a:r>
              <a:rPr lang="ru-RU" dirty="0" err="1"/>
              <a:t>можливе</a:t>
            </a:r>
            <a:r>
              <a:rPr lang="ru-RU" dirty="0"/>
              <a:t> </a:t>
            </a:r>
            <a:r>
              <a:rPr lang="ru-RU" dirty="0" err="1"/>
              <a:t>лише</a:t>
            </a:r>
            <a:r>
              <a:rPr lang="ru-RU" dirty="0"/>
              <a:t> за </a:t>
            </a:r>
            <a:r>
              <a:rPr lang="ru-RU" dirty="0" err="1"/>
              <a:t>згодою</a:t>
            </a:r>
            <a:r>
              <a:rPr lang="ru-RU" dirty="0"/>
              <a:t> </a:t>
            </a:r>
            <a:r>
              <a:rPr lang="ru-RU" dirty="0" err="1"/>
              <a:t>Національного</a:t>
            </a:r>
            <a:r>
              <a:rPr lang="ru-RU" dirty="0"/>
              <a:t> банку </a:t>
            </a:r>
            <a:r>
              <a:rPr lang="ru-RU" dirty="0" err="1"/>
              <a:t>України</a:t>
            </a:r>
            <a:r>
              <a:rPr lang="ru-RU" dirty="0"/>
              <a:t>. </a:t>
            </a:r>
            <a:r>
              <a:rPr lang="ru-RU" dirty="0" err="1"/>
              <a:t>Додавати</a:t>
            </a:r>
            <a:r>
              <a:rPr lang="ru-RU" dirty="0"/>
              <a:t> до </a:t>
            </a:r>
            <a:r>
              <a:rPr lang="ru-RU" dirty="0" err="1"/>
              <a:t>свого</a:t>
            </a:r>
            <a:r>
              <a:rPr lang="ru-RU" dirty="0"/>
              <a:t> </a:t>
            </a:r>
            <a:r>
              <a:rPr lang="ru-RU" dirty="0" err="1"/>
              <a:t>найменування</a:t>
            </a:r>
            <a:r>
              <a:rPr lang="ru-RU" dirty="0"/>
              <a:t> слово "</a:t>
            </a:r>
            <a:r>
              <a:rPr lang="ru-RU" dirty="0" err="1"/>
              <a:t>державний</a:t>
            </a:r>
            <a:r>
              <a:rPr lang="ru-RU" dirty="0"/>
              <a:t>", </a:t>
            </a:r>
            <a:r>
              <a:rPr lang="ru-RU" dirty="0" err="1"/>
              <a:t>використовувати</a:t>
            </a:r>
            <a:r>
              <a:rPr lang="ru-RU" dirty="0"/>
              <a:t> </a:t>
            </a:r>
            <a:r>
              <a:rPr lang="ru-RU" dirty="0" err="1"/>
              <a:t>зображення</a:t>
            </a:r>
            <a:r>
              <a:rPr lang="ru-RU" dirty="0"/>
              <a:t> Державного Герба </a:t>
            </a:r>
            <a:r>
              <a:rPr lang="ru-RU" dirty="0" err="1"/>
              <a:t>України</a:t>
            </a:r>
            <a:r>
              <a:rPr lang="ru-RU" dirty="0"/>
              <a:t>, Державного Прапора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право </a:t>
            </a:r>
            <a:r>
              <a:rPr lang="ru-RU" dirty="0" err="1"/>
              <a:t>лише</a:t>
            </a:r>
            <a:r>
              <a:rPr lang="ru-RU" dirty="0"/>
              <a:t> </a:t>
            </a:r>
            <a:r>
              <a:rPr lang="ru-RU" dirty="0" err="1"/>
              <a:t>державний</a:t>
            </a:r>
            <a:r>
              <a:rPr lang="ru-RU" dirty="0"/>
              <a:t> банк.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616190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5" y="332656"/>
            <a:ext cx="8280920" cy="6192688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dirty="0"/>
              <a:t>Статут банку повинен </a:t>
            </a:r>
            <a:r>
              <a:rPr lang="ru-RU" dirty="0" err="1"/>
              <a:t>відповідати</a:t>
            </a:r>
            <a:r>
              <a:rPr lang="ru-RU" dirty="0"/>
              <a:t> </a:t>
            </a:r>
            <a:r>
              <a:rPr lang="ru-RU" dirty="0" err="1"/>
              <a:t>вимогам</a:t>
            </a:r>
            <a:r>
              <a:rPr lang="ru-RU" dirty="0"/>
              <a:t> </a:t>
            </a:r>
            <a:r>
              <a:rPr lang="ru-RU" dirty="0" err="1">
                <a:solidFill>
                  <a:schemeClr val="tx1"/>
                </a:solidFill>
                <a:hlinkClick r:id="rId2"/>
              </a:rPr>
              <a:t>Цивільного</a:t>
            </a:r>
            <a:r>
              <a:rPr lang="ru-RU" dirty="0">
                <a:solidFill>
                  <a:schemeClr val="tx1"/>
                </a:solidFill>
                <a:hlinkClick r:id="rId2"/>
              </a:rPr>
              <a:t> кодексу </a:t>
            </a:r>
            <a:r>
              <a:rPr lang="ru-RU" dirty="0" err="1">
                <a:solidFill>
                  <a:schemeClr val="tx1"/>
                </a:solidFill>
                <a:hlinkClick r:id="rId2"/>
              </a:rPr>
              <a:t>України</a:t>
            </a:r>
            <a:r>
              <a:rPr lang="ru-RU" dirty="0">
                <a:solidFill>
                  <a:schemeClr val="tx1"/>
                </a:solidFill>
              </a:rPr>
              <a:t>, </a:t>
            </a:r>
            <a:r>
              <a:rPr lang="ru-RU" dirty="0" err="1">
                <a:solidFill>
                  <a:schemeClr val="tx1"/>
                </a:solidFill>
                <a:hlinkClick r:id="rId3"/>
              </a:rPr>
              <a:t>Господарського</a:t>
            </a:r>
            <a:r>
              <a:rPr lang="ru-RU" dirty="0">
                <a:solidFill>
                  <a:schemeClr val="tx1"/>
                </a:solidFill>
                <a:hlinkClick r:id="rId3"/>
              </a:rPr>
              <a:t> кодексу </a:t>
            </a:r>
            <a:r>
              <a:rPr lang="ru-RU" dirty="0" err="1">
                <a:solidFill>
                  <a:schemeClr val="tx1"/>
                </a:solidFill>
                <a:hlinkClick r:id="rId3"/>
              </a:rPr>
              <a:t>України</a:t>
            </a:r>
            <a:r>
              <a:rPr lang="ru-RU" dirty="0">
                <a:solidFill>
                  <a:schemeClr val="tx1"/>
                </a:solidFill>
              </a:rPr>
              <a:t>, </a:t>
            </a:r>
            <a:r>
              <a:rPr lang="ru-RU" dirty="0">
                <a:solidFill>
                  <a:schemeClr val="tx1"/>
                </a:solidFill>
                <a:hlinkClick r:id="rId4"/>
              </a:rPr>
              <a:t>Закону </a:t>
            </a:r>
            <a:r>
              <a:rPr lang="ru-RU" dirty="0" err="1">
                <a:solidFill>
                  <a:schemeClr val="tx1"/>
                </a:solidFill>
                <a:hlinkClick r:id="rId4"/>
              </a:rPr>
              <a:t>України</a:t>
            </a:r>
            <a:r>
              <a:rPr lang="ru-RU" dirty="0">
                <a:solidFill>
                  <a:schemeClr val="tx1"/>
                </a:solidFill>
              </a:rPr>
              <a:t> "</a:t>
            </a:r>
            <a:r>
              <a:rPr lang="ru-RU" dirty="0"/>
              <a:t>Про </a:t>
            </a:r>
            <a:r>
              <a:rPr lang="ru-RU" dirty="0" err="1"/>
              <a:t>акціонерні</a:t>
            </a:r>
            <a:r>
              <a:rPr lang="ru-RU" dirty="0"/>
              <a:t> </a:t>
            </a:r>
            <a:r>
              <a:rPr lang="ru-RU" dirty="0" err="1"/>
              <a:t>товариства</a:t>
            </a:r>
            <a:r>
              <a:rPr lang="ru-RU" dirty="0"/>
              <a:t>", </a:t>
            </a:r>
            <a:r>
              <a:rPr lang="ru-RU" dirty="0" err="1"/>
              <a:t>цього</a:t>
            </a:r>
            <a:r>
              <a:rPr lang="ru-RU" dirty="0"/>
              <a:t> Закону та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законів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 smtClean="0"/>
              <a:t>.</a:t>
            </a:r>
          </a:p>
          <a:p>
            <a:r>
              <a:rPr lang="ru-RU" dirty="0"/>
              <a:t>Статут банку </a:t>
            </a:r>
            <a:r>
              <a:rPr lang="ru-RU" dirty="0" err="1"/>
              <a:t>обов'язково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містити</a:t>
            </a:r>
            <a:r>
              <a:rPr lang="ru-RU" dirty="0"/>
              <a:t> </a:t>
            </a:r>
            <a:r>
              <a:rPr lang="ru-RU" dirty="0" err="1"/>
              <a:t>таку</a:t>
            </a:r>
            <a:r>
              <a:rPr lang="ru-RU" dirty="0"/>
              <a:t> </a:t>
            </a:r>
            <a:r>
              <a:rPr lang="ru-RU" dirty="0" err="1"/>
              <a:t>інформацію</a:t>
            </a:r>
            <a:r>
              <a:rPr lang="ru-RU" dirty="0"/>
              <a:t> про банк:</a:t>
            </a:r>
          </a:p>
          <a:p>
            <a:r>
              <a:rPr lang="ru-RU" dirty="0" smtClean="0"/>
              <a:t>1</a:t>
            </a:r>
            <a:r>
              <a:rPr lang="ru-RU" dirty="0"/>
              <a:t>) </a:t>
            </a:r>
            <a:r>
              <a:rPr lang="ru-RU" dirty="0" err="1"/>
              <a:t>найменування</a:t>
            </a:r>
            <a:r>
              <a:rPr lang="ru-RU" dirty="0"/>
              <a:t> банку, у тому </a:t>
            </a:r>
            <a:r>
              <a:rPr lang="ru-RU" dirty="0" err="1"/>
              <a:t>числі</a:t>
            </a:r>
            <a:r>
              <a:rPr lang="ru-RU" dirty="0"/>
              <a:t> </a:t>
            </a:r>
            <a:r>
              <a:rPr lang="ru-RU" dirty="0" err="1"/>
              <a:t>скорочене</a:t>
            </a:r>
            <a:r>
              <a:rPr lang="ru-RU" dirty="0"/>
              <a:t> (за </a:t>
            </a:r>
            <a:r>
              <a:rPr lang="ru-RU" dirty="0" err="1"/>
              <a:t>наявності</a:t>
            </a:r>
            <a:r>
              <a:rPr lang="ru-RU" dirty="0"/>
              <a:t>);</a:t>
            </a:r>
          </a:p>
          <a:p>
            <a:r>
              <a:rPr lang="ru-RU" dirty="0" smtClean="0"/>
              <a:t>2</a:t>
            </a:r>
            <a:r>
              <a:rPr lang="ru-RU" dirty="0"/>
              <a:t>)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місцезнаходження</a:t>
            </a:r>
            <a:r>
              <a:rPr lang="ru-RU" dirty="0"/>
              <a:t>;</a:t>
            </a:r>
          </a:p>
          <a:p>
            <a:r>
              <a:rPr lang="ru-RU" dirty="0"/>
              <a:t>3) </a:t>
            </a:r>
            <a:r>
              <a:rPr lang="ru-RU" dirty="0" err="1"/>
              <a:t>організаційно-правову</a:t>
            </a:r>
            <a:r>
              <a:rPr lang="ru-RU" dirty="0"/>
              <a:t> форму;</a:t>
            </a:r>
          </a:p>
          <a:p>
            <a:r>
              <a:rPr lang="ru-RU" dirty="0"/>
              <a:t>4) </a:t>
            </a:r>
            <a:r>
              <a:rPr lang="ru-RU" dirty="0" err="1"/>
              <a:t>види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намір</a:t>
            </a:r>
            <a:r>
              <a:rPr lang="ru-RU" dirty="0"/>
              <a:t> </a:t>
            </a:r>
            <a:r>
              <a:rPr lang="ru-RU" dirty="0" err="1"/>
              <a:t>здійснювати</a:t>
            </a:r>
            <a:r>
              <a:rPr lang="ru-RU" dirty="0"/>
              <a:t> банк;</a:t>
            </a:r>
          </a:p>
          <a:p>
            <a:r>
              <a:rPr lang="ru-RU" dirty="0"/>
              <a:t>5) </a:t>
            </a:r>
            <a:r>
              <a:rPr lang="ru-RU" dirty="0" err="1"/>
              <a:t>розмір</a:t>
            </a:r>
            <a:r>
              <a:rPr lang="ru-RU" dirty="0"/>
              <a:t>, порядок </a:t>
            </a:r>
            <a:r>
              <a:rPr lang="ru-RU" dirty="0" err="1"/>
              <a:t>формування</a:t>
            </a:r>
            <a:r>
              <a:rPr lang="ru-RU" dirty="0"/>
              <a:t> статутного </a:t>
            </a:r>
            <a:r>
              <a:rPr lang="ru-RU" dirty="0" err="1"/>
              <a:t>капіталу</a:t>
            </a:r>
            <a:r>
              <a:rPr lang="ru-RU" dirty="0"/>
              <a:t> банку, </a:t>
            </a:r>
            <a:r>
              <a:rPr lang="ru-RU" dirty="0" err="1"/>
              <a:t>види</a:t>
            </a:r>
            <a:r>
              <a:rPr lang="ru-RU" dirty="0"/>
              <a:t> </a:t>
            </a:r>
            <a:r>
              <a:rPr lang="ru-RU" dirty="0" err="1"/>
              <a:t>акцій</a:t>
            </a:r>
            <a:r>
              <a:rPr lang="ru-RU" dirty="0"/>
              <a:t> банку,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номінальна</a:t>
            </a:r>
            <a:r>
              <a:rPr lang="ru-RU" dirty="0"/>
              <a:t> </a:t>
            </a:r>
            <a:r>
              <a:rPr lang="ru-RU" dirty="0" err="1"/>
              <a:t>вартість</a:t>
            </a:r>
            <a:r>
              <a:rPr lang="ru-RU" dirty="0"/>
              <a:t> та </a:t>
            </a:r>
            <a:r>
              <a:rPr lang="ru-RU" dirty="0" err="1"/>
              <a:t>загальна</a:t>
            </a:r>
            <a:r>
              <a:rPr lang="ru-RU" dirty="0"/>
              <a:t> </a:t>
            </a:r>
            <a:r>
              <a:rPr lang="ru-RU" dirty="0" err="1"/>
              <a:t>кількість</a:t>
            </a:r>
            <a:r>
              <a:rPr lang="ru-RU" dirty="0"/>
              <a:t>;</a:t>
            </a:r>
          </a:p>
          <a:p>
            <a:r>
              <a:rPr lang="ru-RU" dirty="0" smtClean="0"/>
              <a:t>6</a:t>
            </a:r>
            <a:r>
              <a:rPr lang="ru-RU" dirty="0"/>
              <a:t>) структуру </a:t>
            </a:r>
            <a:r>
              <a:rPr lang="ru-RU" dirty="0" err="1"/>
              <a:t>управління</a:t>
            </a:r>
            <a:r>
              <a:rPr lang="ru-RU" dirty="0"/>
              <a:t> банком, </a:t>
            </a:r>
            <a:r>
              <a:rPr lang="ru-RU" dirty="0" err="1"/>
              <a:t>органи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,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компетенцію</a:t>
            </a:r>
            <a:r>
              <a:rPr lang="ru-RU" dirty="0"/>
              <a:t> та порядок </a:t>
            </a:r>
            <a:r>
              <a:rPr lang="ru-RU" dirty="0" err="1"/>
              <a:t>прийняття</a:t>
            </a:r>
            <a:r>
              <a:rPr lang="ru-RU" dirty="0"/>
              <a:t> </a:t>
            </a:r>
            <a:r>
              <a:rPr lang="ru-RU" dirty="0" err="1"/>
              <a:t>рішень</a:t>
            </a:r>
            <a:r>
              <a:rPr lang="ru-RU" dirty="0"/>
              <a:t>;</a:t>
            </a:r>
          </a:p>
          <a:p>
            <a:r>
              <a:rPr lang="ru-RU" dirty="0"/>
              <a:t>7) порядок </a:t>
            </a:r>
            <a:r>
              <a:rPr lang="ru-RU" dirty="0" err="1"/>
              <a:t>реорганізації</a:t>
            </a:r>
            <a:r>
              <a:rPr lang="ru-RU" dirty="0"/>
              <a:t> та </a:t>
            </a:r>
            <a:r>
              <a:rPr lang="ru-RU" dirty="0" err="1"/>
              <a:t>ліквідації</a:t>
            </a:r>
            <a:r>
              <a:rPr lang="ru-RU" dirty="0"/>
              <a:t> </a:t>
            </a:r>
            <a:r>
              <a:rPr lang="ru-RU" dirty="0" smtClean="0"/>
              <a:t>банку;</a:t>
            </a:r>
            <a:endParaRPr lang="ru-RU" dirty="0"/>
          </a:p>
          <a:p>
            <a:r>
              <a:rPr lang="ru-RU" dirty="0"/>
              <a:t>8) порядок </a:t>
            </a:r>
            <a:r>
              <a:rPr lang="ru-RU" dirty="0" err="1"/>
              <a:t>внесення</a:t>
            </a:r>
            <a:r>
              <a:rPr lang="ru-RU" dirty="0"/>
              <a:t> </a:t>
            </a:r>
            <a:r>
              <a:rPr lang="ru-RU" dirty="0" err="1"/>
              <a:t>змін</a:t>
            </a:r>
            <a:r>
              <a:rPr lang="ru-RU" dirty="0"/>
              <a:t> до статуту банку;</a:t>
            </a:r>
          </a:p>
          <a:p>
            <a:r>
              <a:rPr lang="ru-RU" dirty="0" smtClean="0"/>
              <a:t>9</a:t>
            </a:r>
            <a:r>
              <a:rPr lang="ru-RU" dirty="0"/>
              <a:t>) </a:t>
            </a:r>
            <a:r>
              <a:rPr lang="ru-RU" dirty="0" err="1"/>
              <a:t>розмір</a:t>
            </a:r>
            <a:r>
              <a:rPr lang="ru-RU" dirty="0"/>
              <a:t> та порядок </a:t>
            </a:r>
            <a:r>
              <a:rPr lang="ru-RU" dirty="0" err="1"/>
              <a:t>утворення</a:t>
            </a:r>
            <a:r>
              <a:rPr lang="ru-RU" dirty="0"/>
              <a:t> </a:t>
            </a:r>
            <a:r>
              <a:rPr lang="ru-RU" dirty="0" err="1"/>
              <a:t>резервів</a:t>
            </a:r>
            <a:r>
              <a:rPr lang="ru-RU" dirty="0"/>
              <a:t> та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загальних</a:t>
            </a:r>
            <a:r>
              <a:rPr lang="ru-RU" dirty="0"/>
              <a:t> </a:t>
            </a:r>
            <a:r>
              <a:rPr lang="ru-RU" dirty="0" err="1"/>
              <a:t>фондів</a:t>
            </a:r>
            <a:r>
              <a:rPr lang="ru-RU" dirty="0"/>
              <a:t> банку;</a:t>
            </a:r>
          </a:p>
          <a:p>
            <a:r>
              <a:rPr lang="ru-RU" dirty="0"/>
              <a:t>10) порядок </a:t>
            </a:r>
            <a:r>
              <a:rPr lang="ru-RU" dirty="0" err="1"/>
              <a:t>розподілу</a:t>
            </a:r>
            <a:r>
              <a:rPr lang="ru-RU" dirty="0"/>
              <a:t> </a:t>
            </a:r>
            <a:r>
              <a:rPr lang="ru-RU" dirty="0" err="1"/>
              <a:t>прибутків</a:t>
            </a:r>
            <a:r>
              <a:rPr lang="ru-RU" dirty="0"/>
              <a:t> та </a:t>
            </a:r>
            <a:r>
              <a:rPr lang="ru-RU" dirty="0" err="1"/>
              <a:t>покриття</a:t>
            </a:r>
            <a:r>
              <a:rPr lang="ru-RU" dirty="0"/>
              <a:t> </a:t>
            </a:r>
            <a:r>
              <a:rPr lang="ru-RU" dirty="0" err="1"/>
              <a:t>збитків</a:t>
            </a:r>
            <a:r>
              <a:rPr lang="ru-RU" dirty="0"/>
              <a:t>;</a:t>
            </a:r>
          </a:p>
          <a:p>
            <a:r>
              <a:rPr lang="ru-RU" dirty="0"/>
              <a:t>11) </a:t>
            </a:r>
            <a:r>
              <a:rPr lang="ru-RU" dirty="0" err="1"/>
              <a:t>положення</a:t>
            </a:r>
            <a:r>
              <a:rPr lang="ru-RU" dirty="0"/>
              <a:t> про </a:t>
            </a:r>
            <a:r>
              <a:rPr lang="ru-RU" dirty="0" err="1"/>
              <a:t>аудиторську</a:t>
            </a:r>
            <a:r>
              <a:rPr lang="ru-RU" dirty="0"/>
              <a:t> </a:t>
            </a:r>
            <a:r>
              <a:rPr lang="ru-RU" dirty="0" err="1"/>
              <a:t>перевірку</a:t>
            </a:r>
            <a:r>
              <a:rPr lang="ru-RU" dirty="0"/>
              <a:t> банку;</a:t>
            </a:r>
          </a:p>
          <a:p>
            <a:r>
              <a:rPr lang="ru-RU" dirty="0"/>
              <a:t>12) </a:t>
            </a:r>
            <a:r>
              <a:rPr lang="ru-RU" dirty="0" err="1"/>
              <a:t>положення</a:t>
            </a:r>
            <a:r>
              <a:rPr lang="ru-RU" dirty="0"/>
              <a:t> про </a:t>
            </a:r>
            <a:r>
              <a:rPr lang="ru-RU" dirty="0" err="1"/>
              <a:t>внутрішній</a:t>
            </a:r>
            <a:r>
              <a:rPr lang="ru-RU" dirty="0"/>
              <a:t> аудит банку.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616190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5" y="332656"/>
            <a:ext cx="8280920" cy="6192688"/>
          </a:xfrm>
        </p:spPr>
        <p:txBody>
          <a:bodyPr/>
          <a:lstStyle/>
          <a:p>
            <a:r>
              <a:rPr lang="ru-RU" dirty="0"/>
              <a:t>Банк </a:t>
            </a:r>
            <a:r>
              <a:rPr lang="ru-RU" dirty="0" err="1"/>
              <a:t>має</a:t>
            </a:r>
            <a:r>
              <a:rPr lang="ru-RU" dirty="0"/>
              <a:t> право подати проект статуту банку до </a:t>
            </a:r>
            <a:r>
              <a:rPr lang="ru-RU" dirty="0" err="1"/>
              <a:t>Національного</a:t>
            </a:r>
            <a:r>
              <a:rPr lang="ru-RU" dirty="0"/>
              <a:t> банку </a:t>
            </a:r>
            <a:r>
              <a:rPr lang="ru-RU" dirty="0" err="1"/>
              <a:t>України</a:t>
            </a:r>
            <a:r>
              <a:rPr lang="ru-RU" dirty="0"/>
              <a:t> для </a:t>
            </a:r>
            <a:r>
              <a:rPr lang="ru-RU" dirty="0" err="1"/>
              <a:t>отримання</a:t>
            </a:r>
            <a:r>
              <a:rPr lang="ru-RU" dirty="0"/>
              <a:t> </a:t>
            </a:r>
            <a:r>
              <a:rPr lang="ru-RU" dirty="0" err="1"/>
              <a:t>висновку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відповідності</a:t>
            </a:r>
            <a:r>
              <a:rPr lang="ru-RU" dirty="0"/>
              <a:t> проекту статуту </a:t>
            </a:r>
            <a:r>
              <a:rPr lang="ru-RU" dirty="0" err="1"/>
              <a:t>вимогам</a:t>
            </a:r>
            <a:r>
              <a:rPr lang="ru-RU" dirty="0"/>
              <a:t> </a:t>
            </a:r>
            <a:r>
              <a:rPr lang="ru-RU" dirty="0" err="1"/>
              <a:t>законодавства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. </a:t>
            </a:r>
            <a:r>
              <a:rPr lang="ru-RU" dirty="0" err="1"/>
              <a:t>Національний</a:t>
            </a:r>
            <a:r>
              <a:rPr lang="ru-RU" dirty="0"/>
              <a:t> банк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розглядає</a:t>
            </a:r>
            <a:r>
              <a:rPr lang="ru-RU" dirty="0"/>
              <a:t> проект статуту банку в порядку та строки, </a:t>
            </a:r>
            <a:r>
              <a:rPr lang="ru-RU" dirty="0" err="1"/>
              <a:t>визначені</a:t>
            </a:r>
            <a:r>
              <a:rPr lang="ru-RU" dirty="0"/>
              <a:t> нормативно-</a:t>
            </a:r>
            <a:r>
              <a:rPr lang="ru-RU" dirty="0" err="1"/>
              <a:t>правовими</a:t>
            </a:r>
            <a:r>
              <a:rPr lang="ru-RU" dirty="0"/>
              <a:t> актами </a:t>
            </a:r>
            <a:r>
              <a:rPr lang="ru-RU" dirty="0" err="1"/>
              <a:t>Національного</a:t>
            </a:r>
            <a:r>
              <a:rPr lang="ru-RU" dirty="0"/>
              <a:t> банку </a:t>
            </a:r>
            <a:r>
              <a:rPr lang="ru-RU" dirty="0" err="1"/>
              <a:t>України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r>
              <a:rPr lang="ru-RU" b="1" dirty="0" err="1"/>
              <a:t>Створення</a:t>
            </a:r>
            <a:r>
              <a:rPr lang="ru-RU" b="1" dirty="0"/>
              <a:t> та </a:t>
            </a:r>
            <a:r>
              <a:rPr lang="ru-RU" b="1" dirty="0" err="1"/>
              <a:t>державна</a:t>
            </a:r>
            <a:r>
              <a:rPr lang="ru-RU" b="1" dirty="0"/>
              <a:t> </a:t>
            </a:r>
            <a:r>
              <a:rPr lang="ru-RU" b="1" dirty="0" err="1"/>
              <a:t>реєстрація</a:t>
            </a:r>
            <a:r>
              <a:rPr lang="ru-RU" b="1" dirty="0"/>
              <a:t> </a:t>
            </a:r>
            <a:r>
              <a:rPr lang="ru-RU" b="1" dirty="0" err="1"/>
              <a:t>юридичної</a:t>
            </a:r>
            <a:r>
              <a:rPr lang="ru-RU" b="1" dirty="0"/>
              <a:t> особи, яка </a:t>
            </a:r>
            <a:r>
              <a:rPr lang="ru-RU" b="1" dirty="0" err="1"/>
              <a:t>має</a:t>
            </a:r>
            <a:r>
              <a:rPr lang="ru-RU" b="1" dirty="0"/>
              <a:t> </a:t>
            </a:r>
            <a:r>
              <a:rPr lang="ru-RU" b="1" dirty="0" err="1"/>
              <a:t>намір</a:t>
            </a:r>
            <a:r>
              <a:rPr lang="ru-RU" b="1" dirty="0"/>
              <a:t> </a:t>
            </a:r>
            <a:r>
              <a:rPr lang="ru-RU" b="1" dirty="0" err="1"/>
              <a:t>здійснювати</a:t>
            </a:r>
            <a:r>
              <a:rPr lang="ru-RU" b="1" dirty="0"/>
              <a:t> </a:t>
            </a:r>
            <a:r>
              <a:rPr lang="ru-RU" b="1" dirty="0" err="1"/>
              <a:t>банківську</a:t>
            </a:r>
            <a:r>
              <a:rPr lang="ru-RU" b="1" dirty="0"/>
              <a:t> </a:t>
            </a:r>
            <a:r>
              <a:rPr lang="ru-RU" b="1" dirty="0" err="1" smtClean="0"/>
              <a:t>діяльність</a:t>
            </a:r>
            <a:endParaRPr lang="ru-RU" b="1" dirty="0" smtClean="0"/>
          </a:p>
          <a:p>
            <a:pPr marL="0" indent="0">
              <a:buNone/>
            </a:pPr>
            <a:r>
              <a:rPr lang="ru-RU" dirty="0" err="1"/>
              <a:t>Юридична</a:t>
            </a:r>
            <a:r>
              <a:rPr lang="ru-RU" dirty="0"/>
              <a:t> особа, яка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намір</a:t>
            </a:r>
            <a:r>
              <a:rPr lang="ru-RU" dirty="0"/>
              <a:t> </a:t>
            </a:r>
            <a:r>
              <a:rPr lang="ru-RU" dirty="0" err="1"/>
              <a:t>здійснювати</a:t>
            </a:r>
            <a:r>
              <a:rPr lang="ru-RU" dirty="0"/>
              <a:t> </a:t>
            </a:r>
            <a:r>
              <a:rPr lang="ru-RU" dirty="0" err="1"/>
              <a:t>банківську</a:t>
            </a:r>
            <a:r>
              <a:rPr lang="ru-RU" dirty="0"/>
              <a:t> </a:t>
            </a:r>
            <a:r>
              <a:rPr lang="ru-RU" dirty="0" err="1"/>
              <a:t>діяльність</a:t>
            </a:r>
            <a:r>
              <a:rPr lang="ru-RU" dirty="0"/>
              <a:t>, </a:t>
            </a:r>
            <a:r>
              <a:rPr lang="ru-RU" dirty="0" err="1"/>
              <a:t>подає</a:t>
            </a:r>
            <a:r>
              <a:rPr lang="ru-RU" dirty="0"/>
              <a:t> </a:t>
            </a:r>
            <a:r>
              <a:rPr lang="ru-RU" dirty="0" err="1"/>
              <a:t>документи</a:t>
            </a:r>
            <a:r>
              <a:rPr lang="ru-RU" dirty="0"/>
              <a:t> для </a:t>
            </a:r>
            <a:r>
              <a:rPr lang="ru-RU" dirty="0" err="1"/>
              <a:t>проведення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державної</a:t>
            </a:r>
            <a:r>
              <a:rPr lang="ru-RU" dirty="0"/>
              <a:t> </a:t>
            </a:r>
            <a:r>
              <a:rPr lang="ru-RU" dirty="0" err="1"/>
              <a:t>реєстрації</a:t>
            </a:r>
            <a:r>
              <a:rPr lang="ru-RU" dirty="0"/>
              <a:t> </a:t>
            </a:r>
            <a:r>
              <a:rPr lang="ru-RU" dirty="0" err="1"/>
              <a:t>виключно</a:t>
            </a:r>
            <a:r>
              <a:rPr lang="ru-RU" dirty="0"/>
              <a:t>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погодження</a:t>
            </a:r>
            <a:r>
              <a:rPr lang="ru-RU" dirty="0"/>
              <a:t> </a:t>
            </a:r>
            <a:r>
              <a:rPr lang="ru-RU" dirty="0" err="1"/>
              <a:t>Національним</a:t>
            </a:r>
            <a:r>
              <a:rPr lang="ru-RU" dirty="0"/>
              <a:t> банком </a:t>
            </a:r>
            <a:r>
              <a:rPr lang="ru-RU" dirty="0" err="1"/>
              <a:t>України</a:t>
            </a:r>
            <a:r>
              <a:rPr lang="ru-RU" dirty="0"/>
              <a:t> статуту </a:t>
            </a:r>
            <a:r>
              <a:rPr lang="ru-RU" dirty="0" err="1"/>
              <a:t>цієї</a:t>
            </a:r>
            <a:r>
              <a:rPr lang="ru-RU" dirty="0"/>
              <a:t> </a:t>
            </a:r>
            <a:r>
              <a:rPr lang="ru-RU" dirty="0" err="1"/>
              <a:t>юридичної</a:t>
            </a:r>
            <a:r>
              <a:rPr lang="ru-RU" dirty="0"/>
              <a:t> особи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8616190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332656"/>
            <a:ext cx="8496945" cy="6192688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dirty="0"/>
              <a:t>Особа, </a:t>
            </a:r>
            <a:r>
              <a:rPr lang="ru-RU" dirty="0" err="1"/>
              <a:t>уповноважена</a:t>
            </a:r>
            <a:r>
              <a:rPr lang="ru-RU" dirty="0"/>
              <a:t> </a:t>
            </a:r>
            <a:r>
              <a:rPr lang="ru-RU" dirty="0" err="1"/>
              <a:t>засновником</a:t>
            </a:r>
            <a:r>
              <a:rPr lang="ru-RU" dirty="0"/>
              <a:t> (</a:t>
            </a:r>
            <a:r>
              <a:rPr lang="ru-RU" dirty="0" err="1"/>
              <a:t>засновниками</a:t>
            </a:r>
            <a:r>
              <a:rPr lang="ru-RU" dirty="0"/>
              <a:t>) </a:t>
            </a:r>
            <a:r>
              <a:rPr lang="ru-RU" dirty="0" err="1"/>
              <a:t>юридичної</a:t>
            </a:r>
            <a:r>
              <a:rPr lang="ru-RU" dirty="0"/>
              <a:t> особи, яка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намір</a:t>
            </a:r>
            <a:r>
              <a:rPr lang="ru-RU" dirty="0"/>
              <a:t> </a:t>
            </a:r>
            <a:r>
              <a:rPr lang="ru-RU" dirty="0" err="1"/>
              <a:t>здійснювати</a:t>
            </a:r>
            <a:r>
              <a:rPr lang="ru-RU" dirty="0"/>
              <a:t> </a:t>
            </a:r>
            <a:r>
              <a:rPr lang="ru-RU" dirty="0" err="1"/>
              <a:t>банківську</a:t>
            </a:r>
            <a:r>
              <a:rPr lang="ru-RU" dirty="0"/>
              <a:t> </a:t>
            </a:r>
            <a:r>
              <a:rPr lang="ru-RU" dirty="0" err="1"/>
              <a:t>діяльність</a:t>
            </a:r>
            <a:r>
              <a:rPr lang="ru-RU" dirty="0"/>
              <a:t>, для </a:t>
            </a:r>
            <a:r>
              <a:rPr lang="ru-RU" dirty="0" err="1"/>
              <a:t>погодження</a:t>
            </a:r>
            <a:r>
              <a:rPr lang="ru-RU" dirty="0"/>
              <a:t> статуту </a:t>
            </a:r>
            <a:r>
              <a:rPr lang="ru-RU" dirty="0" err="1"/>
              <a:t>цієї</a:t>
            </a:r>
            <a:r>
              <a:rPr lang="ru-RU" dirty="0"/>
              <a:t> </a:t>
            </a:r>
            <a:r>
              <a:rPr lang="ru-RU" dirty="0" err="1"/>
              <a:t>юридичної</a:t>
            </a:r>
            <a:r>
              <a:rPr lang="ru-RU" dirty="0"/>
              <a:t> особи </a:t>
            </a:r>
            <a:r>
              <a:rPr lang="ru-RU" dirty="0" err="1"/>
              <a:t>подає</a:t>
            </a:r>
            <a:r>
              <a:rPr lang="ru-RU" dirty="0"/>
              <a:t> до </a:t>
            </a:r>
            <a:r>
              <a:rPr lang="ru-RU" dirty="0" err="1"/>
              <a:t>Національного</a:t>
            </a:r>
            <a:r>
              <a:rPr lang="ru-RU" dirty="0"/>
              <a:t> банку </a:t>
            </a:r>
            <a:r>
              <a:rPr lang="ru-RU" dirty="0" err="1"/>
              <a:t>України</a:t>
            </a:r>
            <a:r>
              <a:rPr lang="ru-RU" dirty="0"/>
              <a:t> разом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заявою</a:t>
            </a:r>
            <a:r>
              <a:rPr lang="ru-RU" dirty="0"/>
              <a:t> про </a:t>
            </a:r>
            <a:r>
              <a:rPr lang="ru-RU" dirty="0" err="1"/>
              <a:t>погодження</a:t>
            </a:r>
            <a:r>
              <a:rPr lang="ru-RU" dirty="0"/>
              <a:t> статуту </a:t>
            </a:r>
            <a:r>
              <a:rPr lang="ru-RU" dirty="0" err="1"/>
              <a:t>такі</a:t>
            </a:r>
            <a:r>
              <a:rPr lang="ru-RU" dirty="0"/>
              <a:t> </a:t>
            </a:r>
            <a:r>
              <a:rPr lang="ru-RU" dirty="0" err="1"/>
              <a:t>документи</a:t>
            </a:r>
            <a:r>
              <a:rPr lang="ru-RU" dirty="0"/>
              <a:t>:</a:t>
            </a:r>
          </a:p>
          <a:p>
            <a:r>
              <a:rPr lang="ru-RU" dirty="0" smtClean="0"/>
              <a:t>2</a:t>
            </a:r>
            <a:r>
              <a:rPr lang="ru-RU" dirty="0"/>
              <a:t>) статут банку;</a:t>
            </a:r>
          </a:p>
          <a:p>
            <a:r>
              <a:rPr lang="ru-RU" dirty="0"/>
              <a:t>3) </a:t>
            </a:r>
            <a:r>
              <a:rPr lang="ru-RU" dirty="0" err="1"/>
              <a:t>копії</a:t>
            </a:r>
            <a:r>
              <a:rPr lang="ru-RU" dirty="0"/>
              <a:t> </a:t>
            </a:r>
            <a:r>
              <a:rPr lang="ru-RU" dirty="0" err="1"/>
              <a:t>документів</a:t>
            </a:r>
            <a:r>
              <a:rPr lang="ru-RU" dirty="0"/>
              <a:t>, </a:t>
            </a:r>
            <a:r>
              <a:rPr lang="ru-RU" dirty="0" err="1"/>
              <a:t>визначених</a:t>
            </a:r>
            <a:r>
              <a:rPr lang="ru-RU" dirty="0"/>
              <a:t> </a:t>
            </a:r>
            <a:r>
              <a:rPr lang="ru-RU" dirty="0" err="1"/>
              <a:t>Національним</a:t>
            </a:r>
            <a:r>
              <a:rPr lang="ru-RU" dirty="0"/>
              <a:t> банком </a:t>
            </a:r>
            <a:r>
              <a:rPr lang="ru-RU" dirty="0" err="1"/>
              <a:t>України</a:t>
            </a:r>
            <a:r>
              <a:rPr lang="ru-RU" dirty="0"/>
              <a:t>, </a:t>
            </a:r>
            <a:r>
              <a:rPr lang="ru-RU" dirty="0" err="1"/>
              <a:t>необхідних</a:t>
            </a:r>
            <a:r>
              <a:rPr lang="ru-RU" dirty="0"/>
              <a:t> для </a:t>
            </a:r>
            <a:r>
              <a:rPr lang="ru-RU" dirty="0" err="1"/>
              <a:t>ідентифікації</a:t>
            </a:r>
            <a:r>
              <a:rPr lang="ru-RU" dirty="0"/>
              <a:t> самого </a:t>
            </a:r>
            <a:r>
              <a:rPr lang="ru-RU" dirty="0" err="1"/>
              <a:t>засновника</a:t>
            </a:r>
            <a:r>
              <a:rPr lang="ru-RU" dirty="0"/>
              <a:t> та </a:t>
            </a:r>
            <a:r>
              <a:rPr lang="ru-RU" dirty="0" err="1"/>
              <a:t>всіх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, через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здійснюватиметься</a:t>
            </a:r>
            <a:r>
              <a:rPr lang="ru-RU" dirty="0"/>
              <a:t> </a:t>
            </a:r>
            <a:r>
              <a:rPr lang="ru-RU" dirty="0" err="1"/>
              <a:t>опосередковане</a:t>
            </a:r>
            <a:r>
              <a:rPr lang="ru-RU" dirty="0"/>
              <a:t> </a:t>
            </a:r>
            <a:r>
              <a:rPr lang="ru-RU" dirty="0" err="1"/>
              <a:t>володіння</a:t>
            </a:r>
            <a:r>
              <a:rPr lang="ru-RU" dirty="0"/>
              <a:t> </a:t>
            </a:r>
            <a:r>
              <a:rPr lang="ru-RU" dirty="0" err="1"/>
              <a:t>істотною</a:t>
            </a:r>
            <a:r>
              <a:rPr lang="ru-RU" dirty="0"/>
              <a:t> </a:t>
            </a:r>
            <a:r>
              <a:rPr lang="ru-RU" dirty="0" err="1"/>
              <a:t>участю</a:t>
            </a:r>
            <a:r>
              <a:rPr lang="ru-RU" dirty="0"/>
              <a:t> у банку;</a:t>
            </a:r>
          </a:p>
          <a:p>
            <a:r>
              <a:rPr lang="ru-RU" dirty="0"/>
              <a:t>4) </a:t>
            </a:r>
            <a:r>
              <a:rPr lang="ru-RU" dirty="0" err="1"/>
              <a:t>документи</a:t>
            </a:r>
            <a:r>
              <a:rPr lang="ru-RU" dirty="0"/>
              <a:t>, </a:t>
            </a:r>
            <a:r>
              <a:rPr lang="ru-RU" dirty="0" err="1"/>
              <a:t>визначені</a:t>
            </a:r>
            <a:r>
              <a:rPr lang="ru-RU" dirty="0"/>
              <a:t> </a:t>
            </a:r>
            <a:r>
              <a:rPr lang="ru-RU" dirty="0" err="1"/>
              <a:t>Національним</a:t>
            </a:r>
            <a:r>
              <a:rPr lang="ru-RU" dirty="0"/>
              <a:t> банком </a:t>
            </a:r>
            <a:r>
              <a:rPr lang="ru-RU" dirty="0" err="1"/>
              <a:t>України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дають</a:t>
            </a:r>
            <a:r>
              <a:rPr lang="ru-RU" dirty="0"/>
              <a:t> </a:t>
            </a:r>
            <a:r>
              <a:rPr lang="ru-RU" dirty="0" err="1"/>
              <a:t>змогу</a:t>
            </a:r>
            <a:r>
              <a:rPr lang="ru-RU" dirty="0"/>
              <a:t> </a:t>
            </a:r>
            <a:r>
              <a:rPr lang="ru-RU" dirty="0" err="1"/>
              <a:t>зробити</a:t>
            </a:r>
            <a:r>
              <a:rPr lang="ru-RU" dirty="0"/>
              <a:t> </a:t>
            </a:r>
            <a:r>
              <a:rPr lang="ru-RU" dirty="0" err="1"/>
              <a:t>висновок</a:t>
            </a:r>
            <a:r>
              <a:rPr lang="ru-RU" dirty="0"/>
              <a:t> про:</a:t>
            </a:r>
          </a:p>
          <a:p>
            <a:r>
              <a:rPr lang="ru-RU" dirty="0"/>
              <a:t>4) </a:t>
            </a:r>
            <a:r>
              <a:rPr lang="ru-RU" dirty="0" err="1"/>
              <a:t>документи</a:t>
            </a:r>
            <a:r>
              <a:rPr lang="ru-RU" dirty="0"/>
              <a:t>, </a:t>
            </a:r>
            <a:r>
              <a:rPr lang="ru-RU" dirty="0" err="1"/>
              <a:t>визначені</a:t>
            </a:r>
            <a:r>
              <a:rPr lang="ru-RU" dirty="0"/>
              <a:t> </a:t>
            </a:r>
            <a:r>
              <a:rPr lang="ru-RU" dirty="0" err="1"/>
              <a:t>Національним</a:t>
            </a:r>
            <a:r>
              <a:rPr lang="ru-RU" dirty="0"/>
              <a:t> банком </a:t>
            </a:r>
            <a:r>
              <a:rPr lang="ru-RU" dirty="0" err="1"/>
              <a:t>України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містять</a:t>
            </a:r>
            <a:r>
              <a:rPr lang="ru-RU" dirty="0"/>
              <a:t> </a:t>
            </a:r>
            <a:r>
              <a:rPr lang="ru-RU" dirty="0" err="1"/>
              <a:t>інформацію</a:t>
            </a:r>
            <a:r>
              <a:rPr lang="ru-RU" dirty="0"/>
              <a:t> про:</a:t>
            </a:r>
          </a:p>
          <a:p>
            <a:r>
              <a:rPr lang="ru-RU" dirty="0" err="1"/>
              <a:t>відповідність</a:t>
            </a:r>
            <a:r>
              <a:rPr lang="ru-RU" dirty="0"/>
              <a:t> </a:t>
            </a:r>
            <a:r>
              <a:rPr lang="ru-RU" dirty="0" err="1"/>
              <a:t>ділової</a:t>
            </a:r>
            <a:r>
              <a:rPr lang="ru-RU" dirty="0"/>
              <a:t> </a:t>
            </a:r>
            <a:r>
              <a:rPr lang="ru-RU" dirty="0" err="1"/>
              <a:t>репутації</a:t>
            </a:r>
            <a:r>
              <a:rPr lang="ru-RU" dirty="0"/>
              <a:t> </a:t>
            </a:r>
            <a:r>
              <a:rPr lang="ru-RU" dirty="0" err="1"/>
              <a:t>засновника</a:t>
            </a:r>
            <a:r>
              <a:rPr lang="ru-RU" dirty="0"/>
              <a:t>, а для </a:t>
            </a:r>
            <a:r>
              <a:rPr lang="ru-RU" dirty="0" err="1"/>
              <a:t>засновника</a:t>
            </a:r>
            <a:r>
              <a:rPr lang="ru-RU" dirty="0"/>
              <a:t> - </a:t>
            </a:r>
            <a:r>
              <a:rPr lang="ru-RU" dirty="0" err="1"/>
              <a:t>юридичної</a:t>
            </a:r>
            <a:r>
              <a:rPr lang="ru-RU" dirty="0"/>
              <a:t> особи - </a:t>
            </a:r>
            <a:r>
              <a:rPr lang="ru-RU" dirty="0" err="1"/>
              <a:t>також</a:t>
            </a:r>
            <a:r>
              <a:rPr lang="ru-RU" dirty="0"/>
              <a:t> і </a:t>
            </a:r>
            <a:r>
              <a:rPr lang="ru-RU" dirty="0" err="1"/>
              <a:t>членів</a:t>
            </a:r>
            <a:r>
              <a:rPr lang="ru-RU" dirty="0"/>
              <a:t> </a:t>
            </a:r>
            <a:r>
              <a:rPr lang="ru-RU" dirty="0" err="1"/>
              <a:t>виконавчого</a:t>
            </a:r>
            <a:r>
              <a:rPr lang="ru-RU" dirty="0"/>
              <a:t> органу та/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наглядової</a:t>
            </a:r>
            <a:r>
              <a:rPr lang="ru-RU" dirty="0"/>
              <a:t> ради та </a:t>
            </a:r>
            <a:r>
              <a:rPr lang="ru-RU" dirty="0" err="1"/>
              <a:t>всіх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, через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здійснюватиметься</a:t>
            </a:r>
            <a:r>
              <a:rPr lang="ru-RU" dirty="0"/>
              <a:t> </a:t>
            </a:r>
            <a:r>
              <a:rPr lang="ru-RU" dirty="0" err="1"/>
              <a:t>опосередковане</a:t>
            </a:r>
            <a:r>
              <a:rPr lang="ru-RU" dirty="0"/>
              <a:t> </a:t>
            </a:r>
            <a:r>
              <a:rPr lang="ru-RU" dirty="0" err="1"/>
              <a:t>володіння</a:t>
            </a:r>
            <a:r>
              <a:rPr lang="ru-RU" dirty="0"/>
              <a:t> </a:t>
            </a:r>
            <a:r>
              <a:rPr lang="ru-RU" dirty="0" err="1"/>
              <a:t>істотною</a:t>
            </a:r>
            <a:r>
              <a:rPr lang="ru-RU" dirty="0"/>
              <a:t> </a:t>
            </a:r>
            <a:r>
              <a:rPr lang="ru-RU" dirty="0" err="1"/>
              <a:t>участю</a:t>
            </a:r>
            <a:r>
              <a:rPr lang="ru-RU" dirty="0"/>
              <a:t> в </a:t>
            </a:r>
            <a:r>
              <a:rPr lang="ru-RU" dirty="0" err="1"/>
              <a:t>юридичній</a:t>
            </a:r>
            <a:r>
              <a:rPr lang="ru-RU" dirty="0"/>
              <a:t> </a:t>
            </a:r>
            <a:r>
              <a:rPr lang="ru-RU" dirty="0" err="1"/>
              <a:t>особі</a:t>
            </a:r>
            <a:r>
              <a:rPr lang="ru-RU" dirty="0"/>
              <a:t>, яка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намір</a:t>
            </a:r>
            <a:r>
              <a:rPr lang="ru-RU" dirty="0"/>
              <a:t> </a:t>
            </a:r>
            <a:r>
              <a:rPr lang="ru-RU" dirty="0" err="1"/>
              <a:t>здійснювати</a:t>
            </a:r>
            <a:r>
              <a:rPr lang="ru-RU" dirty="0"/>
              <a:t> </a:t>
            </a:r>
            <a:r>
              <a:rPr lang="ru-RU" dirty="0" err="1"/>
              <a:t>банківську</a:t>
            </a:r>
            <a:r>
              <a:rPr lang="ru-RU" dirty="0"/>
              <a:t> </a:t>
            </a:r>
            <a:r>
              <a:rPr lang="ru-RU" dirty="0" err="1"/>
              <a:t>діяльність</a:t>
            </a:r>
            <a:r>
              <a:rPr lang="ru-RU" dirty="0"/>
              <a:t>, </a:t>
            </a:r>
            <a:r>
              <a:rPr lang="ru-RU" dirty="0" err="1"/>
              <a:t>установленим</a:t>
            </a:r>
            <a:r>
              <a:rPr lang="ru-RU" dirty="0"/>
              <a:t> </a:t>
            </a:r>
            <a:r>
              <a:rPr lang="ru-RU" dirty="0" err="1"/>
              <a:t>Національним</a:t>
            </a:r>
            <a:r>
              <a:rPr lang="ru-RU" dirty="0"/>
              <a:t> банком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вимогам</a:t>
            </a:r>
            <a:r>
              <a:rPr lang="ru-RU" dirty="0"/>
              <a:t>;</a:t>
            </a:r>
          </a:p>
          <a:p>
            <a:r>
              <a:rPr lang="ru-RU" dirty="0" err="1"/>
              <a:t>відповідність</a:t>
            </a:r>
            <a:r>
              <a:rPr lang="ru-RU" dirty="0"/>
              <a:t> </a:t>
            </a:r>
            <a:r>
              <a:rPr lang="ru-RU" dirty="0" err="1"/>
              <a:t>фінансового</a:t>
            </a:r>
            <a:r>
              <a:rPr lang="ru-RU" dirty="0"/>
              <a:t> стану </a:t>
            </a:r>
            <a:r>
              <a:rPr lang="ru-RU" dirty="0" err="1"/>
              <a:t>засновника</a:t>
            </a:r>
            <a:r>
              <a:rPr lang="ru-RU" dirty="0"/>
              <a:t> - </a:t>
            </a:r>
            <a:r>
              <a:rPr lang="ru-RU" dirty="0" err="1"/>
              <a:t>юридичної</a:t>
            </a:r>
            <a:r>
              <a:rPr lang="ru-RU" dirty="0"/>
              <a:t> особи, </a:t>
            </a:r>
            <a:r>
              <a:rPr lang="ru-RU" dirty="0" err="1"/>
              <a:t>майнового</a:t>
            </a:r>
            <a:r>
              <a:rPr lang="ru-RU" dirty="0"/>
              <a:t> стану </a:t>
            </a:r>
            <a:r>
              <a:rPr lang="ru-RU" dirty="0" err="1"/>
              <a:t>засновника</a:t>
            </a:r>
            <a:r>
              <a:rPr lang="ru-RU" dirty="0"/>
              <a:t> - </a:t>
            </a:r>
            <a:r>
              <a:rPr lang="ru-RU" dirty="0" err="1"/>
              <a:t>фізичної</a:t>
            </a:r>
            <a:r>
              <a:rPr lang="ru-RU" dirty="0"/>
              <a:t> особи,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фінансового</a:t>
            </a:r>
            <a:r>
              <a:rPr lang="ru-RU" dirty="0"/>
              <a:t>/</a:t>
            </a:r>
            <a:r>
              <a:rPr lang="ru-RU" dirty="0" err="1"/>
              <a:t>майнового</a:t>
            </a:r>
            <a:r>
              <a:rPr lang="ru-RU" dirty="0"/>
              <a:t> стану </a:t>
            </a:r>
            <a:r>
              <a:rPr lang="ru-RU" dirty="0" err="1"/>
              <a:t>всіх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здійснюватимуть</a:t>
            </a:r>
            <a:r>
              <a:rPr lang="ru-RU" dirty="0"/>
              <a:t> </a:t>
            </a:r>
            <a:r>
              <a:rPr lang="ru-RU" dirty="0" err="1"/>
              <a:t>опосередковане</a:t>
            </a:r>
            <a:r>
              <a:rPr lang="ru-RU" dirty="0"/>
              <a:t> </a:t>
            </a:r>
            <a:r>
              <a:rPr lang="ru-RU" dirty="0" err="1"/>
              <a:t>володіння</a:t>
            </a:r>
            <a:r>
              <a:rPr lang="ru-RU" dirty="0"/>
              <a:t> </a:t>
            </a:r>
            <a:r>
              <a:rPr lang="ru-RU" dirty="0" err="1"/>
              <a:t>істотною</a:t>
            </a:r>
            <a:r>
              <a:rPr lang="ru-RU" dirty="0"/>
              <a:t> </a:t>
            </a:r>
            <a:r>
              <a:rPr lang="ru-RU" dirty="0" err="1"/>
              <a:t>участю</a:t>
            </a:r>
            <a:r>
              <a:rPr lang="ru-RU" dirty="0"/>
              <a:t> в </a:t>
            </a:r>
            <a:r>
              <a:rPr lang="ru-RU" dirty="0" err="1"/>
              <a:t>юридичній</a:t>
            </a:r>
            <a:r>
              <a:rPr lang="ru-RU" dirty="0"/>
              <a:t> </a:t>
            </a:r>
            <a:r>
              <a:rPr lang="ru-RU" dirty="0" err="1"/>
              <a:t>особі</a:t>
            </a:r>
            <a:r>
              <a:rPr lang="ru-RU" dirty="0"/>
              <a:t>, яка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намір</a:t>
            </a:r>
            <a:r>
              <a:rPr lang="ru-RU" dirty="0"/>
              <a:t> </a:t>
            </a:r>
            <a:r>
              <a:rPr lang="ru-RU" dirty="0" err="1"/>
              <a:t>здійснювати</a:t>
            </a:r>
            <a:r>
              <a:rPr lang="ru-RU" dirty="0"/>
              <a:t> </a:t>
            </a:r>
            <a:r>
              <a:rPr lang="ru-RU" dirty="0" err="1"/>
              <a:t>банківську</a:t>
            </a:r>
            <a:r>
              <a:rPr lang="ru-RU" dirty="0"/>
              <a:t> </a:t>
            </a:r>
            <a:r>
              <a:rPr lang="ru-RU" dirty="0" err="1"/>
              <a:t>діяльність</a:t>
            </a:r>
            <a:r>
              <a:rPr lang="ru-RU" dirty="0"/>
              <a:t>, </a:t>
            </a:r>
            <a:r>
              <a:rPr lang="ru-RU" dirty="0" err="1"/>
              <a:t>установленим</a:t>
            </a:r>
            <a:r>
              <a:rPr lang="ru-RU" dirty="0"/>
              <a:t> </a:t>
            </a:r>
            <a:r>
              <a:rPr lang="ru-RU" dirty="0" err="1"/>
              <a:t>Національним</a:t>
            </a:r>
            <a:r>
              <a:rPr lang="ru-RU" dirty="0"/>
              <a:t> банком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вимогам</a:t>
            </a:r>
            <a:r>
              <a:rPr lang="ru-RU" dirty="0"/>
              <a:t>;</a:t>
            </a:r>
          </a:p>
          <a:p>
            <a:r>
              <a:rPr lang="ru-RU" dirty="0" err="1"/>
              <a:t>наявність</a:t>
            </a:r>
            <a:r>
              <a:rPr lang="ru-RU" dirty="0"/>
              <a:t> у </a:t>
            </a:r>
            <a:r>
              <a:rPr lang="ru-RU" dirty="0" err="1"/>
              <a:t>засновника</a:t>
            </a:r>
            <a:r>
              <a:rPr lang="ru-RU" dirty="0"/>
              <a:t> (</a:t>
            </a:r>
            <a:r>
              <a:rPr lang="ru-RU" dirty="0" err="1"/>
              <a:t>засновників</a:t>
            </a:r>
            <a:r>
              <a:rPr lang="ru-RU" dirty="0"/>
              <a:t>) </a:t>
            </a:r>
            <a:r>
              <a:rPr lang="ru-RU" dirty="0" err="1"/>
              <a:t>достатньої</a:t>
            </a:r>
            <a:r>
              <a:rPr lang="ru-RU" dirty="0"/>
              <a:t> </a:t>
            </a:r>
            <a:r>
              <a:rPr lang="ru-RU" dirty="0" err="1"/>
              <a:t>кількості</a:t>
            </a:r>
            <a:r>
              <a:rPr lang="ru-RU" dirty="0"/>
              <a:t> </a:t>
            </a:r>
            <a:r>
              <a:rPr lang="ru-RU" dirty="0" err="1"/>
              <a:t>власних</a:t>
            </a:r>
            <a:r>
              <a:rPr lang="ru-RU" dirty="0"/>
              <a:t> </a:t>
            </a:r>
            <a:r>
              <a:rPr lang="ru-RU" dirty="0" err="1"/>
              <a:t>коштів</a:t>
            </a:r>
            <a:r>
              <a:rPr lang="ru-RU" dirty="0"/>
              <a:t> для </a:t>
            </a:r>
            <a:r>
              <a:rPr lang="ru-RU" dirty="0" err="1"/>
              <a:t>здійснення</a:t>
            </a:r>
            <a:r>
              <a:rPr lang="ru-RU" dirty="0"/>
              <a:t> </a:t>
            </a:r>
            <a:r>
              <a:rPr lang="ru-RU" dirty="0" err="1"/>
              <a:t>заявленого</a:t>
            </a:r>
            <a:r>
              <a:rPr lang="ru-RU" dirty="0"/>
              <a:t> </a:t>
            </a:r>
            <a:r>
              <a:rPr lang="ru-RU" dirty="0" err="1"/>
              <a:t>внеску</a:t>
            </a:r>
            <a:r>
              <a:rPr lang="ru-RU" dirty="0"/>
              <a:t> до статутного </a:t>
            </a:r>
            <a:r>
              <a:rPr lang="ru-RU" dirty="0" err="1"/>
              <a:t>капіталу</a:t>
            </a:r>
            <a:r>
              <a:rPr lang="ru-RU" dirty="0"/>
              <a:t>, </a:t>
            </a:r>
            <a:r>
              <a:rPr lang="ru-RU" dirty="0" err="1"/>
              <a:t>джерела</a:t>
            </a:r>
            <a:r>
              <a:rPr lang="ru-RU" dirty="0"/>
              <a:t> </a:t>
            </a:r>
            <a:r>
              <a:rPr lang="ru-RU" dirty="0" err="1"/>
              <a:t>походження</a:t>
            </a:r>
            <a:r>
              <a:rPr lang="ru-RU" dirty="0"/>
              <a:t> таких </a:t>
            </a:r>
            <a:r>
              <a:rPr lang="ru-RU" dirty="0" err="1"/>
              <a:t>коштів</a:t>
            </a:r>
            <a:r>
              <a:rPr lang="ru-RU" dirty="0" smtClean="0"/>
              <a:t>;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616190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5" y="332656"/>
            <a:ext cx="8280920" cy="6192688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6) </a:t>
            </a:r>
            <a:r>
              <a:rPr lang="ru-RU" dirty="0" err="1"/>
              <a:t>відомості</a:t>
            </a:r>
            <a:r>
              <a:rPr lang="ru-RU" dirty="0"/>
              <a:t> про структуру </a:t>
            </a:r>
            <a:r>
              <a:rPr lang="ru-RU" dirty="0" err="1"/>
              <a:t>власності</a:t>
            </a:r>
            <a:r>
              <a:rPr lang="ru-RU" dirty="0"/>
              <a:t> </a:t>
            </a:r>
            <a:r>
              <a:rPr lang="ru-RU" dirty="0" err="1"/>
              <a:t>самої</a:t>
            </a:r>
            <a:r>
              <a:rPr lang="ru-RU" dirty="0"/>
              <a:t> </a:t>
            </a:r>
            <a:r>
              <a:rPr lang="ru-RU" dirty="0" err="1"/>
              <a:t>юридичної</a:t>
            </a:r>
            <a:r>
              <a:rPr lang="ru-RU" dirty="0"/>
              <a:t> особи, яка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намір</a:t>
            </a:r>
            <a:r>
              <a:rPr lang="ru-RU" dirty="0"/>
              <a:t> </a:t>
            </a:r>
            <a:r>
              <a:rPr lang="ru-RU" dirty="0" err="1"/>
              <a:t>здійснювати</a:t>
            </a:r>
            <a:r>
              <a:rPr lang="ru-RU" dirty="0"/>
              <a:t> </a:t>
            </a:r>
            <a:r>
              <a:rPr lang="ru-RU" dirty="0" err="1"/>
              <a:t>банківську</a:t>
            </a:r>
            <a:r>
              <a:rPr lang="ru-RU" dirty="0"/>
              <a:t> </a:t>
            </a:r>
            <a:r>
              <a:rPr lang="ru-RU" dirty="0" err="1"/>
              <a:t>діяльність</a:t>
            </a:r>
            <a:r>
              <a:rPr lang="ru-RU" dirty="0"/>
              <a:t>, та </a:t>
            </a:r>
            <a:r>
              <a:rPr lang="ru-RU" dirty="0" err="1"/>
              <a:t>засновника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набуває</a:t>
            </a:r>
            <a:r>
              <a:rPr lang="ru-RU" dirty="0"/>
              <a:t> </a:t>
            </a:r>
            <a:r>
              <a:rPr lang="ru-RU" dirty="0" err="1"/>
              <a:t>істотної</a:t>
            </a:r>
            <a:r>
              <a:rPr lang="ru-RU" dirty="0"/>
              <a:t> </a:t>
            </a:r>
            <a:r>
              <a:rPr lang="ru-RU" dirty="0" err="1"/>
              <a:t>участі</a:t>
            </a:r>
            <a:r>
              <a:rPr lang="ru-RU" dirty="0"/>
              <a:t> в </a:t>
            </a:r>
            <a:r>
              <a:rPr lang="ru-RU" dirty="0" err="1"/>
              <a:t>ній</a:t>
            </a:r>
            <a:r>
              <a:rPr lang="ru-RU" dirty="0"/>
              <a:t>, </a:t>
            </a:r>
            <a:r>
              <a:rPr lang="ru-RU" dirty="0" err="1"/>
              <a:t>відповідно</a:t>
            </a:r>
            <a:r>
              <a:rPr lang="ru-RU" dirty="0"/>
              <a:t> до </a:t>
            </a:r>
            <a:r>
              <a:rPr lang="ru-RU" dirty="0" err="1"/>
              <a:t>вимог</a:t>
            </a:r>
            <a:r>
              <a:rPr lang="ru-RU" dirty="0"/>
              <a:t> </a:t>
            </a:r>
            <a:r>
              <a:rPr lang="ru-RU" dirty="0" err="1"/>
              <a:t>Національного</a:t>
            </a:r>
            <a:r>
              <a:rPr lang="ru-RU" dirty="0"/>
              <a:t> банку </a:t>
            </a:r>
            <a:r>
              <a:rPr lang="ru-RU" dirty="0" err="1"/>
              <a:t>України</a:t>
            </a:r>
            <a:r>
              <a:rPr lang="ru-RU" dirty="0"/>
              <a:t>;</a:t>
            </a:r>
          </a:p>
          <a:p>
            <a:r>
              <a:rPr lang="ru-RU" dirty="0"/>
              <a:t>7) </a:t>
            </a:r>
            <a:r>
              <a:rPr lang="ru-RU" dirty="0" err="1"/>
              <a:t>відомості</a:t>
            </a:r>
            <a:r>
              <a:rPr lang="ru-RU" dirty="0"/>
              <a:t> за формою, </a:t>
            </a:r>
            <a:r>
              <a:rPr lang="ru-RU" dirty="0" err="1"/>
              <a:t>встановленою</a:t>
            </a:r>
            <a:r>
              <a:rPr lang="ru-RU" dirty="0"/>
              <a:t> </a:t>
            </a:r>
            <a:r>
              <a:rPr lang="ru-RU" dirty="0" err="1"/>
              <a:t>Національним</a:t>
            </a:r>
            <a:r>
              <a:rPr lang="ru-RU" dirty="0"/>
              <a:t> банком </a:t>
            </a:r>
            <a:r>
              <a:rPr lang="ru-RU" dirty="0" err="1"/>
              <a:t>України</a:t>
            </a:r>
            <a:r>
              <a:rPr lang="ru-RU" dirty="0"/>
              <a:t>, про </a:t>
            </a:r>
            <a:r>
              <a:rPr lang="ru-RU" dirty="0" err="1"/>
              <a:t>асоційованих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 </a:t>
            </a:r>
            <a:r>
              <a:rPr lang="ru-RU" dirty="0" err="1"/>
              <a:t>засновника</a:t>
            </a:r>
            <a:r>
              <a:rPr lang="ru-RU" dirty="0"/>
              <a:t> - </a:t>
            </a:r>
            <a:r>
              <a:rPr lang="ru-RU" dirty="0" err="1"/>
              <a:t>фізичної</a:t>
            </a:r>
            <a:r>
              <a:rPr lang="ru-RU" dirty="0"/>
              <a:t> особи;</a:t>
            </a:r>
          </a:p>
          <a:p>
            <a:r>
              <a:rPr lang="ru-RU" dirty="0"/>
              <a:t>8) </a:t>
            </a:r>
            <a:r>
              <a:rPr lang="ru-RU" dirty="0" err="1"/>
              <a:t>відомості</a:t>
            </a:r>
            <a:r>
              <a:rPr lang="ru-RU" dirty="0"/>
              <a:t> за формою, </a:t>
            </a:r>
            <a:r>
              <a:rPr lang="ru-RU" dirty="0" err="1"/>
              <a:t>встановленою</a:t>
            </a:r>
            <a:r>
              <a:rPr lang="ru-RU" dirty="0"/>
              <a:t> </a:t>
            </a:r>
            <a:r>
              <a:rPr lang="ru-RU" dirty="0" err="1"/>
              <a:t>Національним</a:t>
            </a:r>
            <a:r>
              <a:rPr lang="ru-RU" dirty="0"/>
              <a:t> банком </a:t>
            </a:r>
            <a:r>
              <a:rPr lang="ru-RU" dirty="0" err="1"/>
              <a:t>України</a:t>
            </a:r>
            <a:r>
              <a:rPr lang="ru-RU" dirty="0"/>
              <a:t>, про </a:t>
            </a:r>
            <a:r>
              <a:rPr lang="ru-RU" dirty="0" err="1"/>
              <a:t>юридичних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, у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засновник</a:t>
            </a:r>
            <a:r>
              <a:rPr lang="ru-RU" dirty="0"/>
              <a:t> - </a:t>
            </a:r>
            <a:r>
              <a:rPr lang="ru-RU" dirty="0" err="1"/>
              <a:t>фізична</a:t>
            </a:r>
            <a:r>
              <a:rPr lang="ru-RU" dirty="0"/>
              <a:t> особа є </a:t>
            </a:r>
            <a:r>
              <a:rPr lang="ru-RU" dirty="0" err="1"/>
              <a:t>керівником</a:t>
            </a:r>
            <a:r>
              <a:rPr lang="ru-RU" dirty="0"/>
              <a:t> та/</a:t>
            </a:r>
            <a:r>
              <a:rPr lang="ru-RU" dirty="0" err="1"/>
              <a:t>або</a:t>
            </a:r>
            <a:r>
              <a:rPr lang="ru-RU" dirty="0"/>
              <a:t> контролером;</a:t>
            </a:r>
          </a:p>
          <a:p>
            <a:r>
              <a:rPr lang="ru-RU" dirty="0"/>
              <a:t>8</a:t>
            </a:r>
            <a:r>
              <a:rPr lang="ru-RU" b="1" baseline="30000" dirty="0"/>
              <a:t>-1</a:t>
            </a:r>
            <a:r>
              <a:rPr lang="ru-RU" dirty="0"/>
              <a:t>) </a:t>
            </a:r>
            <a:r>
              <a:rPr lang="ru-RU" dirty="0" err="1"/>
              <a:t>відомості</a:t>
            </a:r>
            <a:r>
              <a:rPr lang="ru-RU" dirty="0"/>
              <a:t> за формою, </a:t>
            </a:r>
            <a:r>
              <a:rPr lang="ru-RU" dirty="0" err="1"/>
              <a:t>встановленою</a:t>
            </a:r>
            <a:r>
              <a:rPr lang="ru-RU" dirty="0"/>
              <a:t> </a:t>
            </a:r>
            <a:r>
              <a:rPr lang="ru-RU" dirty="0" err="1"/>
              <a:t>Національним</a:t>
            </a:r>
            <a:r>
              <a:rPr lang="ru-RU" dirty="0"/>
              <a:t> банком </a:t>
            </a:r>
            <a:r>
              <a:rPr lang="ru-RU" dirty="0" err="1"/>
              <a:t>України</a:t>
            </a:r>
            <a:r>
              <a:rPr lang="ru-RU" dirty="0"/>
              <a:t>, про </a:t>
            </a:r>
            <a:r>
              <a:rPr lang="ru-RU" dirty="0" err="1"/>
              <a:t>пов’язаних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банком </a:t>
            </a:r>
            <a:r>
              <a:rPr lang="ru-RU" dirty="0" err="1"/>
              <a:t>осіб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відповідають</a:t>
            </a:r>
            <a:r>
              <a:rPr lang="ru-RU" dirty="0"/>
              <a:t> </a:t>
            </a:r>
            <a:r>
              <a:rPr lang="ru-RU" dirty="0" err="1"/>
              <a:t>ознакам</a:t>
            </a:r>
            <a:r>
              <a:rPr lang="ru-RU" dirty="0"/>
              <a:t>, </a:t>
            </a:r>
            <a:r>
              <a:rPr lang="ru-RU" dirty="0" err="1"/>
              <a:t>передбаченим</a:t>
            </a:r>
            <a:r>
              <a:rPr lang="ru-RU" dirty="0"/>
              <a:t> </a:t>
            </a:r>
            <a:r>
              <a:rPr lang="ru-RU" dirty="0" err="1"/>
              <a:t>частиною</a:t>
            </a:r>
            <a:r>
              <a:rPr lang="ru-RU" dirty="0"/>
              <a:t> </a:t>
            </a:r>
            <a:r>
              <a:rPr lang="ru-RU" dirty="0" err="1"/>
              <a:t>першою</a:t>
            </a:r>
            <a:r>
              <a:rPr lang="ru-RU" dirty="0"/>
              <a:t> </a:t>
            </a:r>
            <a:r>
              <a:rPr lang="ru-RU" dirty="0" err="1"/>
              <a:t>статті</a:t>
            </a:r>
            <a:r>
              <a:rPr lang="ru-RU" dirty="0"/>
              <a:t> 52 </a:t>
            </a:r>
            <a:r>
              <a:rPr lang="ru-RU" dirty="0" err="1"/>
              <a:t>цього</a:t>
            </a:r>
            <a:r>
              <a:rPr lang="ru-RU" dirty="0"/>
              <a:t> Закону;</a:t>
            </a:r>
          </a:p>
          <a:p>
            <a:r>
              <a:rPr lang="ru-RU" dirty="0" smtClean="0"/>
              <a:t>9</a:t>
            </a:r>
            <a:r>
              <a:rPr lang="ru-RU" dirty="0"/>
              <a:t>) </a:t>
            </a:r>
            <a:r>
              <a:rPr lang="ru-RU" dirty="0" err="1"/>
              <a:t>копію</a:t>
            </a:r>
            <a:r>
              <a:rPr lang="ru-RU" dirty="0"/>
              <a:t> </a:t>
            </a:r>
            <a:r>
              <a:rPr lang="ru-RU" dirty="0" err="1"/>
              <a:t>тимчасового</a:t>
            </a:r>
            <a:r>
              <a:rPr lang="ru-RU" dirty="0"/>
              <a:t> </a:t>
            </a:r>
            <a:r>
              <a:rPr lang="ru-RU" dirty="0" err="1"/>
              <a:t>свідоцтва</a:t>
            </a:r>
            <a:r>
              <a:rPr lang="ru-RU" dirty="0"/>
              <a:t> про </a:t>
            </a:r>
            <a:r>
              <a:rPr lang="ru-RU" dirty="0" err="1"/>
              <a:t>реєстрацію</a:t>
            </a:r>
            <a:r>
              <a:rPr lang="ru-RU" dirty="0"/>
              <a:t> </a:t>
            </a:r>
            <a:r>
              <a:rPr lang="ru-RU" dirty="0" err="1"/>
              <a:t>випуску</a:t>
            </a:r>
            <a:r>
              <a:rPr lang="ru-RU" dirty="0"/>
              <a:t> </a:t>
            </a:r>
            <a:r>
              <a:rPr lang="ru-RU" dirty="0" err="1"/>
              <a:t>акцій</a:t>
            </a:r>
            <a:r>
              <a:rPr lang="ru-RU" dirty="0"/>
              <a:t>;</a:t>
            </a:r>
          </a:p>
          <a:p>
            <a:r>
              <a:rPr lang="ru-RU" dirty="0"/>
              <a:t>10) </a:t>
            </a:r>
            <a:r>
              <a:rPr lang="ru-RU" dirty="0" err="1"/>
              <a:t>висновок</a:t>
            </a:r>
            <a:r>
              <a:rPr lang="ru-RU" dirty="0"/>
              <a:t> Антимонопольного </a:t>
            </a:r>
            <a:r>
              <a:rPr lang="ru-RU" dirty="0" err="1"/>
              <a:t>комітету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 у </a:t>
            </a:r>
            <a:r>
              <a:rPr lang="ru-RU" dirty="0" err="1"/>
              <a:t>випадках</a:t>
            </a:r>
            <a:r>
              <a:rPr lang="ru-RU" dirty="0"/>
              <a:t>, </a:t>
            </a:r>
            <a:r>
              <a:rPr lang="ru-RU" dirty="0" err="1"/>
              <a:t>передбачених</a:t>
            </a:r>
            <a:r>
              <a:rPr lang="ru-RU" dirty="0"/>
              <a:t> </a:t>
            </a:r>
            <a:r>
              <a:rPr lang="ru-RU" dirty="0" err="1"/>
              <a:t>законодавством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;</a:t>
            </a:r>
          </a:p>
          <a:p>
            <a:r>
              <a:rPr lang="ru-RU" dirty="0"/>
              <a:t>10) </a:t>
            </a:r>
            <a:r>
              <a:rPr lang="ru-RU" dirty="0" err="1"/>
              <a:t>висновок</a:t>
            </a:r>
            <a:r>
              <a:rPr lang="ru-RU" dirty="0"/>
              <a:t> (</a:t>
            </a:r>
            <a:r>
              <a:rPr lang="ru-RU" dirty="0" err="1"/>
              <a:t>попередній</a:t>
            </a:r>
            <a:r>
              <a:rPr lang="ru-RU" dirty="0"/>
              <a:t> </a:t>
            </a:r>
            <a:r>
              <a:rPr lang="ru-RU" dirty="0" err="1"/>
              <a:t>висновок</a:t>
            </a:r>
            <a:r>
              <a:rPr lang="ru-RU" dirty="0"/>
              <a:t>) Антимонопольного </a:t>
            </a:r>
            <a:r>
              <a:rPr lang="ru-RU" dirty="0" err="1"/>
              <a:t>комітету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стосовно</a:t>
            </a:r>
            <a:r>
              <a:rPr lang="ru-RU" dirty="0"/>
              <a:t> </a:t>
            </a:r>
            <a:r>
              <a:rPr lang="ru-RU" dirty="0" err="1"/>
              <a:t>концентрації</a:t>
            </a:r>
            <a:r>
              <a:rPr lang="ru-RU" dirty="0"/>
              <a:t> та/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дозвіл</a:t>
            </a:r>
            <a:r>
              <a:rPr lang="ru-RU" dirty="0"/>
              <a:t> Антимонопольного </a:t>
            </a:r>
            <a:r>
              <a:rPr lang="ru-RU" dirty="0" err="1"/>
              <a:t>комітету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 на </a:t>
            </a:r>
            <a:r>
              <a:rPr lang="ru-RU" dirty="0" err="1"/>
              <a:t>концентрацію</a:t>
            </a:r>
            <a:r>
              <a:rPr lang="ru-RU" dirty="0"/>
              <a:t> у </a:t>
            </a:r>
            <a:r>
              <a:rPr lang="ru-RU" dirty="0" err="1"/>
              <a:t>випадках</a:t>
            </a:r>
            <a:r>
              <a:rPr lang="ru-RU" dirty="0"/>
              <a:t>, </a:t>
            </a:r>
            <a:r>
              <a:rPr lang="ru-RU" dirty="0" err="1"/>
              <a:t>передбачених</a:t>
            </a:r>
            <a:r>
              <a:rPr lang="ru-RU" dirty="0"/>
              <a:t> </a:t>
            </a:r>
            <a:r>
              <a:rPr lang="ru-RU" dirty="0" err="1"/>
              <a:t>законодавством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;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616190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5" y="332656"/>
            <a:ext cx="8280920" cy="6192688"/>
          </a:xfrm>
        </p:spPr>
        <p:txBody>
          <a:bodyPr>
            <a:normAutofit fontScale="92500" lnSpcReduction="20000"/>
          </a:bodyPr>
          <a:lstStyle/>
          <a:p>
            <a:r>
              <a:rPr lang="ru-RU" dirty="0" err="1"/>
              <a:t>Національний</a:t>
            </a:r>
            <a:r>
              <a:rPr lang="ru-RU" dirty="0"/>
              <a:t> банк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приймає</a:t>
            </a:r>
            <a:r>
              <a:rPr lang="ru-RU" dirty="0"/>
              <a:t> </a:t>
            </a:r>
            <a:r>
              <a:rPr lang="ru-RU" dirty="0" err="1"/>
              <a:t>рішення</a:t>
            </a:r>
            <a:r>
              <a:rPr lang="ru-RU" dirty="0"/>
              <a:t> про </a:t>
            </a:r>
            <a:r>
              <a:rPr lang="ru-RU" dirty="0" err="1"/>
              <a:t>погодження</a:t>
            </a:r>
            <a:r>
              <a:rPr lang="ru-RU" dirty="0"/>
              <a:t> статуту </a:t>
            </a:r>
            <a:r>
              <a:rPr lang="ru-RU" dirty="0" err="1"/>
              <a:t>або</a:t>
            </a:r>
            <a:r>
              <a:rPr lang="ru-RU" dirty="0"/>
              <a:t> про </a:t>
            </a:r>
            <a:r>
              <a:rPr lang="ru-RU" dirty="0" err="1"/>
              <a:t>відмову</a:t>
            </a:r>
            <a:r>
              <a:rPr lang="ru-RU" dirty="0"/>
              <a:t> в </a:t>
            </a:r>
            <a:r>
              <a:rPr lang="ru-RU" dirty="0" err="1"/>
              <a:t>погодженні</a:t>
            </a:r>
            <a:r>
              <a:rPr lang="ru-RU" dirty="0"/>
              <a:t> статуту не </a:t>
            </a:r>
            <a:r>
              <a:rPr lang="ru-RU" dirty="0" err="1"/>
              <a:t>пізніше</a:t>
            </a:r>
            <a:r>
              <a:rPr lang="ru-RU" dirty="0"/>
              <a:t> </a:t>
            </a:r>
            <a:r>
              <a:rPr lang="ru-RU" dirty="0" err="1"/>
              <a:t>тримісячного</a:t>
            </a:r>
            <a:r>
              <a:rPr lang="ru-RU" dirty="0"/>
              <a:t> строку з дня </a:t>
            </a:r>
            <a:r>
              <a:rPr lang="ru-RU" dirty="0" err="1"/>
              <a:t>подання</a:t>
            </a:r>
            <a:r>
              <a:rPr lang="ru-RU" dirty="0"/>
              <a:t> </a:t>
            </a:r>
            <a:r>
              <a:rPr lang="ru-RU" dirty="0" err="1"/>
              <a:t>повного</a:t>
            </a:r>
            <a:r>
              <a:rPr lang="ru-RU" dirty="0"/>
              <a:t> пакета </a:t>
            </a:r>
            <a:r>
              <a:rPr lang="ru-RU" dirty="0" err="1"/>
              <a:t>документів</a:t>
            </a:r>
            <a:r>
              <a:rPr lang="ru-RU" dirty="0"/>
              <a:t>, </a:t>
            </a:r>
            <a:r>
              <a:rPr lang="ru-RU" dirty="0" err="1"/>
              <a:t>визначених</a:t>
            </a:r>
            <a:r>
              <a:rPr lang="ru-RU" dirty="0"/>
              <a:t> </a:t>
            </a:r>
            <a:r>
              <a:rPr lang="ru-RU" dirty="0" err="1"/>
              <a:t>цим</a:t>
            </a:r>
            <a:r>
              <a:rPr lang="ru-RU" dirty="0"/>
              <a:t> Законом. </a:t>
            </a:r>
            <a:r>
              <a:rPr lang="ru-RU" dirty="0" err="1"/>
              <a:t>Національний</a:t>
            </a:r>
            <a:r>
              <a:rPr lang="ru-RU" dirty="0"/>
              <a:t> банк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одночасно</a:t>
            </a:r>
            <a:r>
              <a:rPr lang="ru-RU" dirty="0"/>
              <a:t> з </a:t>
            </a:r>
            <a:r>
              <a:rPr lang="ru-RU" dirty="0" err="1"/>
              <a:t>розглядом</a:t>
            </a:r>
            <a:r>
              <a:rPr lang="ru-RU" dirty="0"/>
              <a:t> </a:t>
            </a:r>
            <a:r>
              <a:rPr lang="ru-RU" dirty="0" err="1"/>
              <a:t>питання</a:t>
            </a:r>
            <a:r>
              <a:rPr lang="ru-RU" dirty="0"/>
              <a:t> про </a:t>
            </a:r>
            <a:r>
              <a:rPr lang="ru-RU" dirty="0" err="1"/>
              <a:t>погодження</a:t>
            </a:r>
            <a:r>
              <a:rPr lang="ru-RU" dirty="0"/>
              <a:t> статуту </a:t>
            </a:r>
            <a:r>
              <a:rPr lang="ru-RU" dirty="0" err="1"/>
              <a:t>розглядає</a:t>
            </a:r>
            <a:r>
              <a:rPr lang="ru-RU" dirty="0"/>
              <a:t> </a:t>
            </a:r>
            <a:r>
              <a:rPr lang="ru-RU" dirty="0" err="1"/>
              <a:t>питання</a:t>
            </a:r>
            <a:r>
              <a:rPr lang="ru-RU" dirty="0"/>
              <a:t> про </a:t>
            </a:r>
            <a:r>
              <a:rPr lang="ru-RU" dirty="0" err="1"/>
              <a:t>погодження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заборону</a:t>
            </a:r>
            <a:r>
              <a:rPr lang="ru-RU" dirty="0"/>
              <a:t> </a:t>
            </a:r>
            <a:r>
              <a:rPr lang="ru-RU" dirty="0" err="1"/>
              <a:t>набуття</a:t>
            </a:r>
            <a:r>
              <a:rPr lang="ru-RU" dirty="0"/>
              <a:t> </a:t>
            </a:r>
            <a:r>
              <a:rPr lang="ru-RU" dirty="0" err="1"/>
              <a:t>істотної</a:t>
            </a:r>
            <a:r>
              <a:rPr lang="ru-RU" dirty="0"/>
              <a:t> </a:t>
            </a:r>
            <a:r>
              <a:rPr lang="ru-RU" dirty="0" err="1"/>
              <a:t>участі</a:t>
            </a:r>
            <a:r>
              <a:rPr lang="ru-RU" dirty="0"/>
              <a:t> в </a:t>
            </a:r>
            <a:r>
              <a:rPr lang="ru-RU" dirty="0" err="1"/>
              <a:t>юридичній</a:t>
            </a:r>
            <a:r>
              <a:rPr lang="ru-RU" dirty="0"/>
              <a:t> </a:t>
            </a:r>
            <a:r>
              <a:rPr lang="ru-RU" dirty="0" err="1"/>
              <a:t>особі</a:t>
            </a:r>
            <a:r>
              <a:rPr lang="ru-RU" dirty="0"/>
              <a:t>, яка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намір</a:t>
            </a:r>
            <a:r>
              <a:rPr lang="ru-RU" dirty="0"/>
              <a:t> </a:t>
            </a:r>
            <a:r>
              <a:rPr lang="ru-RU" dirty="0" err="1"/>
              <a:t>здійснювати</a:t>
            </a:r>
            <a:r>
              <a:rPr lang="ru-RU" dirty="0"/>
              <a:t> </a:t>
            </a:r>
            <a:r>
              <a:rPr lang="ru-RU" dirty="0" err="1"/>
              <a:t>банківську</a:t>
            </a:r>
            <a:r>
              <a:rPr lang="ru-RU" dirty="0"/>
              <a:t> </a:t>
            </a:r>
            <a:r>
              <a:rPr lang="ru-RU" dirty="0" err="1" smtClean="0"/>
              <a:t>діяльність</a:t>
            </a:r>
            <a:r>
              <a:rPr lang="ru-RU" dirty="0" smtClean="0"/>
              <a:t>. </a:t>
            </a:r>
            <a:r>
              <a:rPr lang="ru-RU" dirty="0" err="1"/>
              <a:t>Погодження</a:t>
            </a:r>
            <a:r>
              <a:rPr lang="ru-RU" dirty="0"/>
              <a:t> </a:t>
            </a:r>
            <a:r>
              <a:rPr lang="ru-RU" dirty="0" err="1"/>
              <a:t>набуття</a:t>
            </a:r>
            <a:r>
              <a:rPr lang="ru-RU" dirty="0"/>
              <a:t> </a:t>
            </a:r>
            <a:r>
              <a:rPr lang="ru-RU" dirty="0" err="1"/>
              <a:t>істотної</a:t>
            </a:r>
            <a:r>
              <a:rPr lang="ru-RU" dirty="0"/>
              <a:t> </a:t>
            </a:r>
            <a:r>
              <a:rPr lang="ru-RU" dirty="0" err="1"/>
              <a:t>участі</a:t>
            </a:r>
            <a:r>
              <a:rPr lang="ru-RU" dirty="0"/>
              <a:t> в </a:t>
            </a:r>
            <a:r>
              <a:rPr lang="ru-RU" dirty="0" err="1"/>
              <a:t>юридичній</a:t>
            </a:r>
            <a:r>
              <a:rPr lang="ru-RU" dirty="0"/>
              <a:t> </a:t>
            </a:r>
            <a:r>
              <a:rPr lang="ru-RU" dirty="0" err="1"/>
              <a:t>особі</a:t>
            </a:r>
            <a:r>
              <a:rPr lang="ru-RU" dirty="0"/>
              <a:t>, яка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намір</a:t>
            </a:r>
            <a:r>
              <a:rPr lang="ru-RU" dirty="0"/>
              <a:t> </a:t>
            </a:r>
            <a:r>
              <a:rPr lang="ru-RU" dirty="0" err="1"/>
              <a:t>здійснювати</a:t>
            </a:r>
            <a:r>
              <a:rPr lang="ru-RU" dirty="0"/>
              <a:t> </a:t>
            </a:r>
            <a:r>
              <a:rPr lang="ru-RU" dirty="0" err="1"/>
              <a:t>банківську</a:t>
            </a:r>
            <a:r>
              <a:rPr lang="ru-RU" dirty="0"/>
              <a:t> </a:t>
            </a:r>
            <a:r>
              <a:rPr lang="ru-RU" dirty="0" err="1"/>
              <a:t>діяльність</a:t>
            </a:r>
            <a:r>
              <a:rPr lang="ru-RU" dirty="0"/>
              <a:t>, є </a:t>
            </a:r>
            <a:r>
              <a:rPr lang="ru-RU" dirty="0" err="1"/>
              <a:t>умовою</a:t>
            </a:r>
            <a:r>
              <a:rPr lang="ru-RU" dirty="0"/>
              <a:t> для </a:t>
            </a:r>
            <a:r>
              <a:rPr lang="ru-RU" dirty="0" err="1"/>
              <a:t>погодження</a:t>
            </a:r>
            <a:r>
              <a:rPr lang="ru-RU" dirty="0"/>
              <a:t> </a:t>
            </a:r>
            <a:r>
              <a:rPr lang="ru-RU" dirty="0" err="1"/>
              <a:t>Національним</a:t>
            </a:r>
            <a:r>
              <a:rPr lang="ru-RU" dirty="0"/>
              <a:t> банком </a:t>
            </a:r>
            <a:r>
              <a:rPr lang="ru-RU" dirty="0" err="1"/>
              <a:t>України</a:t>
            </a:r>
            <a:r>
              <a:rPr lang="ru-RU" dirty="0"/>
              <a:t> статуту </a:t>
            </a:r>
            <a:r>
              <a:rPr lang="ru-RU" dirty="0" err="1"/>
              <a:t>цієї</a:t>
            </a:r>
            <a:r>
              <a:rPr lang="ru-RU" dirty="0"/>
              <a:t> </a:t>
            </a:r>
            <a:r>
              <a:rPr lang="ru-RU" dirty="0" err="1"/>
              <a:t>юридичної</a:t>
            </a:r>
            <a:r>
              <a:rPr lang="ru-RU" dirty="0"/>
              <a:t> особи</a:t>
            </a:r>
            <a:r>
              <a:rPr lang="ru-RU" dirty="0" smtClean="0"/>
              <a:t>.</a:t>
            </a:r>
          </a:p>
          <a:p>
            <a:r>
              <a:rPr lang="ru-RU" dirty="0" err="1"/>
              <a:t>Національний</a:t>
            </a:r>
            <a:r>
              <a:rPr lang="ru-RU" dirty="0"/>
              <a:t> банк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право </a:t>
            </a:r>
            <a:r>
              <a:rPr lang="ru-RU" dirty="0" err="1"/>
              <a:t>вимагати</a:t>
            </a:r>
            <a:r>
              <a:rPr lang="ru-RU" dirty="0"/>
              <a:t>, а </a:t>
            </a:r>
            <a:r>
              <a:rPr lang="ru-RU" dirty="0" err="1"/>
              <a:t>засновник</a:t>
            </a:r>
            <a:r>
              <a:rPr lang="ru-RU" dirty="0"/>
              <a:t> (</a:t>
            </a:r>
            <a:r>
              <a:rPr lang="ru-RU" dirty="0" err="1"/>
              <a:t>засновники</a:t>
            </a:r>
            <a:r>
              <a:rPr lang="ru-RU" dirty="0"/>
              <a:t>) </a:t>
            </a:r>
            <a:r>
              <a:rPr lang="ru-RU" dirty="0" err="1"/>
              <a:t>юридичної</a:t>
            </a:r>
            <a:r>
              <a:rPr lang="ru-RU" dirty="0"/>
              <a:t> особи, яка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намір</a:t>
            </a:r>
            <a:r>
              <a:rPr lang="ru-RU" dirty="0"/>
              <a:t> </a:t>
            </a:r>
            <a:r>
              <a:rPr lang="ru-RU" dirty="0" err="1"/>
              <a:t>здійснювати</a:t>
            </a:r>
            <a:r>
              <a:rPr lang="ru-RU" dirty="0"/>
              <a:t> </a:t>
            </a:r>
            <a:r>
              <a:rPr lang="ru-RU" dirty="0" err="1"/>
              <a:t>банківську</a:t>
            </a:r>
            <a:r>
              <a:rPr lang="ru-RU" dirty="0"/>
              <a:t> </a:t>
            </a:r>
            <a:r>
              <a:rPr lang="ru-RU" dirty="0" err="1"/>
              <a:t>діяльність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особи,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набудуть</a:t>
            </a:r>
            <a:r>
              <a:rPr lang="ru-RU" dirty="0"/>
              <a:t> </a:t>
            </a:r>
            <a:r>
              <a:rPr lang="ru-RU" dirty="0" err="1"/>
              <a:t>істотну</a:t>
            </a:r>
            <a:r>
              <a:rPr lang="ru-RU" dirty="0"/>
              <a:t> участь у </a:t>
            </a:r>
            <a:r>
              <a:rPr lang="ru-RU" dirty="0" err="1"/>
              <a:t>цій</a:t>
            </a:r>
            <a:r>
              <a:rPr lang="ru-RU" dirty="0"/>
              <a:t> </a:t>
            </a:r>
            <a:r>
              <a:rPr lang="ru-RU" dirty="0" err="1"/>
              <a:t>юридичній</a:t>
            </a:r>
            <a:r>
              <a:rPr lang="ru-RU" dirty="0"/>
              <a:t> </a:t>
            </a:r>
            <a:r>
              <a:rPr lang="ru-RU" dirty="0" err="1"/>
              <a:t>особі</a:t>
            </a:r>
            <a:r>
              <a:rPr lang="ru-RU" dirty="0"/>
              <a:t>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державної</a:t>
            </a:r>
            <a:r>
              <a:rPr lang="ru-RU" dirty="0"/>
              <a:t> </a:t>
            </a:r>
            <a:r>
              <a:rPr lang="ru-RU" dirty="0" err="1"/>
              <a:t>реєстрації</a:t>
            </a:r>
            <a:r>
              <a:rPr lang="ru-RU" dirty="0"/>
              <a:t>, </a:t>
            </a:r>
            <a:r>
              <a:rPr lang="ru-RU" dirty="0" err="1"/>
              <a:t>інші</a:t>
            </a:r>
            <a:r>
              <a:rPr lang="ru-RU" dirty="0"/>
              <a:t> особи,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мали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правовідносини</a:t>
            </a:r>
            <a:r>
              <a:rPr lang="ru-RU" dirty="0"/>
              <a:t> з особою, </a:t>
            </a:r>
            <a:r>
              <a:rPr lang="ru-RU" dirty="0" err="1"/>
              <a:t>якої</a:t>
            </a:r>
            <a:r>
              <a:rPr lang="ru-RU" dirty="0"/>
              <a:t> </a:t>
            </a:r>
            <a:r>
              <a:rPr lang="ru-RU" dirty="0" err="1"/>
              <a:t>стосується</a:t>
            </a:r>
            <a:r>
              <a:rPr lang="ru-RU" dirty="0"/>
              <a:t> запит, </a:t>
            </a:r>
            <a:r>
              <a:rPr lang="ru-RU" dirty="0" err="1"/>
              <a:t>зобов’язані</a:t>
            </a:r>
            <a:r>
              <a:rPr lang="ru-RU" dirty="0"/>
              <a:t> </a:t>
            </a:r>
            <a:r>
              <a:rPr lang="ru-RU" dirty="0" err="1"/>
              <a:t>надати</a:t>
            </a:r>
            <a:r>
              <a:rPr lang="ru-RU" dirty="0"/>
              <a:t> </a:t>
            </a:r>
            <a:r>
              <a:rPr lang="ru-RU" dirty="0" err="1"/>
              <a:t>Національному</a:t>
            </a:r>
            <a:r>
              <a:rPr lang="ru-RU" dirty="0"/>
              <a:t> банку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додаткову</a:t>
            </a:r>
            <a:r>
              <a:rPr lang="ru-RU" dirty="0"/>
              <a:t> </a:t>
            </a:r>
            <a:r>
              <a:rPr lang="ru-RU" dirty="0" err="1"/>
              <a:t>інформацію</a:t>
            </a:r>
            <a:r>
              <a:rPr lang="ru-RU" dirty="0"/>
              <a:t>, </a:t>
            </a:r>
            <a:r>
              <a:rPr lang="ru-RU" dirty="0" err="1"/>
              <a:t>документи</a:t>
            </a:r>
            <a:r>
              <a:rPr lang="ru-RU" dirty="0"/>
              <a:t> та </a:t>
            </a:r>
            <a:r>
              <a:rPr lang="ru-RU" dirty="0" err="1"/>
              <a:t>пояснення</a:t>
            </a:r>
            <a:r>
              <a:rPr lang="ru-RU" dirty="0"/>
              <a:t>, </a:t>
            </a:r>
            <a:r>
              <a:rPr lang="ru-RU" dirty="0" err="1"/>
              <a:t>необхідні</a:t>
            </a:r>
            <a:r>
              <a:rPr lang="ru-RU" dirty="0"/>
              <a:t> для </a:t>
            </a:r>
            <a:r>
              <a:rPr lang="ru-RU" dirty="0" err="1"/>
              <a:t>уточнення</a:t>
            </a:r>
            <a:r>
              <a:rPr lang="ru-RU" dirty="0"/>
              <a:t>/</a:t>
            </a:r>
            <a:r>
              <a:rPr lang="ru-RU" dirty="0" err="1"/>
              <a:t>перевірки</a:t>
            </a:r>
            <a:r>
              <a:rPr lang="ru-RU" dirty="0"/>
              <a:t> </a:t>
            </a:r>
            <a:r>
              <a:rPr lang="ru-RU" dirty="0" err="1"/>
              <a:t>наданих</a:t>
            </a:r>
            <a:r>
              <a:rPr lang="ru-RU" dirty="0"/>
              <a:t> </a:t>
            </a:r>
            <a:r>
              <a:rPr lang="ru-RU" dirty="0" err="1" smtClean="0"/>
              <a:t>документів</a:t>
            </a:r>
            <a:r>
              <a:rPr lang="ru-RU" dirty="0" smtClean="0"/>
              <a:t>/</a:t>
            </a:r>
            <a:r>
              <a:rPr lang="ru-RU" dirty="0" err="1" smtClean="0"/>
              <a:t>інформації</a:t>
            </a:r>
            <a:r>
              <a:rPr lang="ru-RU" dirty="0" smtClean="0"/>
              <a:t> </a:t>
            </a:r>
            <a:r>
              <a:rPr lang="ru-RU" dirty="0"/>
              <a:t>та/</a:t>
            </a:r>
            <a:r>
              <a:rPr lang="ru-RU" dirty="0" err="1"/>
              <a:t>або</a:t>
            </a:r>
            <a:r>
              <a:rPr lang="ru-RU" dirty="0"/>
              <a:t> для </a:t>
            </a:r>
            <a:r>
              <a:rPr lang="ru-RU" dirty="0" err="1"/>
              <a:t>підтвердження</a:t>
            </a:r>
            <a:r>
              <a:rPr lang="ru-RU" dirty="0"/>
              <a:t> </a:t>
            </a:r>
            <a:r>
              <a:rPr lang="ru-RU" dirty="0" err="1"/>
              <a:t>виконання</a:t>
            </a:r>
            <a:r>
              <a:rPr lang="ru-RU" dirty="0"/>
              <a:t> </a:t>
            </a:r>
            <a:r>
              <a:rPr lang="ru-RU" dirty="0" err="1"/>
              <a:t>встановлених</a:t>
            </a:r>
            <a:r>
              <a:rPr lang="ru-RU" dirty="0"/>
              <a:t> </a:t>
            </a:r>
            <a:r>
              <a:rPr lang="ru-RU" dirty="0" err="1"/>
              <a:t>законодавством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вимог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616190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5" y="332656"/>
            <a:ext cx="8280920" cy="6192688"/>
          </a:xfrm>
        </p:spPr>
        <p:txBody>
          <a:bodyPr/>
          <a:lstStyle/>
          <a:p>
            <a:r>
              <a:rPr lang="ru-RU" b="1" dirty="0" err="1"/>
              <a:t>Забороняється</a:t>
            </a:r>
            <a:r>
              <a:rPr lang="ru-RU" b="1" dirty="0"/>
              <a:t> </a:t>
            </a:r>
            <a:r>
              <a:rPr lang="ru-RU" b="1" dirty="0" err="1"/>
              <a:t>здійснювати</a:t>
            </a:r>
            <a:r>
              <a:rPr lang="ru-RU" b="1" dirty="0"/>
              <a:t> </a:t>
            </a:r>
            <a:r>
              <a:rPr lang="ru-RU" b="1" dirty="0" err="1"/>
              <a:t>банківську</a:t>
            </a:r>
            <a:r>
              <a:rPr lang="ru-RU" b="1" dirty="0"/>
              <a:t> </a:t>
            </a:r>
            <a:r>
              <a:rPr lang="ru-RU" b="1" dirty="0" err="1"/>
              <a:t>діяльність</a:t>
            </a:r>
            <a:r>
              <a:rPr lang="ru-RU" b="1" dirty="0"/>
              <a:t> без </a:t>
            </a:r>
            <a:r>
              <a:rPr lang="ru-RU" b="1" dirty="0" err="1"/>
              <a:t>банківської</a:t>
            </a:r>
            <a:r>
              <a:rPr lang="ru-RU" b="1" dirty="0"/>
              <a:t> </a:t>
            </a:r>
            <a:r>
              <a:rPr lang="ru-RU" b="1" dirty="0" err="1"/>
              <a:t>ліцензії</a:t>
            </a:r>
            <a:r>
              <a:rPr lang="ru-RU" dirty="0" smtClean="0"/>
              <a:t>.</a:t>
            </a:r>
          </a:p>
          <a:p>
            <a:r>
              <a:rPr lang="ru-RU" dirty="0" err="1"/>
              <a:t>Юридична</a:t>
            </a:r>
            <a:r>
              <a:rPr lang="ru-RU" dirty="0"/>
              <a:t> особа, яка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намір</a:t>
            </a:r>
            <a:r>
              <a:rPr lang="ru-RU" dirty="0"/>
              <a:t> </a:t>
            </a:r>
            <a:r>
              <a:rPr lang="ru-RU" dirty="0" err="1"/>
              <a:t>здійснювати</a:t>
            </a:r>
            <a:r>
              <a:rPr lang="ru-RU" dirty="0"/>
              <a:t> </a:t>
            </a:r>
            <a:r>
              <a:rPr lang="ru-RU" dirty="0" err="1"/>
              <a:t>банківську</a:t>
            </a:r>
            <a:r>
              <a:rPr lang="ru-RU" dirty="0"/>
              <a:t> </a:t>
            </a:r>
            <a:r>
              <a:rPr lang="ru-RU" dirty="0" err="1"/>
              <a:t>діяльність</a:t>
            </a:r>
            <a:r>
              <a:rPr lang="ru-RU" dirty="0"/>
              <a:t>, </a:t>
            </a:r>
            <a:r>
              <a:rPr lang="ru-RU" dirty="0" err="1"/>
              <a:t>зобов'язана</a:t>
            </a:r>
            <a:r>
              <a:rPr lang="ru-RU" dirty="0"/>
              <a:t> </a:t>
            </a:r>
            <a:r>
              <a:rPr lang="ru-RU" dirty="0" err="1"/>
              <a:t>протягом</a:t>
            </a:r>
            <a:r>
              <a:rPr lang="ru-RU" dirty="0"/>
              <a:t> року з дня </a:t>
            </a:r>
            <a:r>
              <a:rPr lang="ru-RU" dirty="0" err="1"/>
              <a:t>державної</a:t>
            </a:r>
            <a:r>
              <a:rPr lang="ru-RU" dirty="0"/>
              <a:t> </a:t>
            </a:r>
            <a:r>
              <a:rPr lang="ru-RU" dirty="0" err="1"/>
              <a:t>реєстрації</a:t>
            </a:r>
            <a:r>
              <a:rPr lang="ru-RU" dirty="0"/>
              <a:t> подати </a:t>
            </a:r>
            <a:r>
              <a:rPr lang="ru-RU" dirty="0" err="1"/>
              <a:t>Національному</a:t>
            </a:r>
            <a:r>
              <a:rPr lang="ru-RU" dirty="0"/>
              <a:t> банку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 smtClean="0"/>
              <a:t>документи</a:t>
            </a:r>
            <a:r>
              <a:rPr lang="ru-RU" dirty="0" smtClean="0"/>
              <a:t> </a:t>
            </a:r>
            <a:r>
              <a:rPr lang="ru-RU" dirty="0"/>
              <a:t>для </a:t>
            </a:r>
            <a:r>
              <a:rPr lang="ru-RU" dirty="0" err="1"/>
              <a:t>отримання</a:t>
            </a:r>
            <a:r>
              <a:rPr lang="ru-RU" dirty="0"/>
              <a:t> </a:t>
            </a:r>
            <a:r>
              <a:rPr lang="ru-RU" dirty="0" err="1"/>
              <a:t>банківської</a:t>
            </a:r>
            <a:r>
              <a:rPr lang="ru-RU" dirty="0"/>
              <a:t> </a:t>
            </a:r>
            <a:r>
              <a:rPr lang="ru-RU" dirty="0" err="1"/>
              <a:t>ліцензії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 err="1"/>
              <a:t>Юридична</a:t>
            </a:r>
            <a:r>
              <a:rPr lang="ru-RU" dirty="0"/>
              <a:t> особа, яка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намір</a:t>
            </a:r>
            <a:r>
              <a:rPr lang="ru-RU" dirty="0"/>
              <a:t> </a:t>
            </a:r>
            <a:r>
              <a:rPr lang="ru-RU" dirty="0" err="1"/>
              <a:t>здійснювати</a:t>
            </a:r>
            <a:r>
              <a:rPr lang="ru-RU" dirty="0"/>
              <a:t> </a:t>
            </a:r>
            <a:r>
              <a:rPr lang="ru-RU" dirty="0" err="1"/>
              <a:t>банківську</a:t>
            </a:r>
            <a:r>
              <a:rPr lang="ru-RU" dirty="0"/>
              <a:t> </a:t>
            </a:r>
            <a:r>
              <a:rPr lang="ru-RU" dirty="0" err="1"/>
              <a:t>діяльність</a:t>
            </a:r>
            <a:r>
              <a:rPr lang="ru-RU" dirty="0"/>
              <a:t>, для </a:t>
            </a:r>
            <a:r>
              <a:rPr lang="ru-RU" dirty="0" err="1"/>
              <a:t>отримання</a:t>
            </a:r>
            <a:r>
              <a:rPr lang="ru-RU" dirty="0"/>
              <a:t> </a:t>
            </a:r>
            <a:r>
              <a:rPr lang="ru-RU" dirty="0" err="1"/>
              <a:t>банківської</a:t>
            </a:r>
            <a:r>
              <a:rPr lang="ru-RU" dirty="0"/>
              <a:t> </a:t>
            </a:r>
            <a:r>
              <a:rPr lang="ru-RU" dirty="0" err="1"/>
              <a:t>ліцензії</a:t>
            </a:r>
            <a:r>
              <a:rPr lang="ru-RU" dirty="0"/>
              <a:t> </a:t>
            </a:r>
            <a:r>
              <a:rPr lang="ru-RU" dirty="0" err="1"/>
              <a:t>подає</a:t>
            </a:r>
            <a:r>
              <a:rPr lang="ru-RU" dirty="0"/>
              <a:t> </a:t>
            </a:r>
            <a:r>
              <a:rPr lang="ru-RU" dirty="0" err="1"/>
              <a:t>Національному</a:t>
            </a:r>
            <a:r>
              <a:rPr lang="ru-RU" dirty="0"/>
              <a:t> банку </a:t>
            </a:r>
            <a:r>
              <a:rPr lang="ru-RU" dirty="0" err="1"/>
              <a:t>України</a:t>
            </a:r>
            <a:r>
              <a:rPr lang="ru-RU" dirty="0"/>
              <a:t> разом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заявою</a:t>
            </a:r>
            <a:r>
              <a:rPr lang="ru-RU" dirty="0"/>
              <a:t> про </a:t>
            </a:r>
            <a:r>
              <a:rPr lang="ru-RU" dirty="0" err="1"/>
              <a:t>видачу</a:t>
            </a:r>
            <a:r>
              <a:rPr lang="ru-RU" dirty="0"/>
              <a:t> </a:t>
            </a:r>
            <a:r>
              <a:rPr lang="ru-RU" dirty="0" err="1"/>
              <a:t>банківської</a:t>
            </a:r>
            <a:r>
              <a:rPr lang="ru-RU" dirty="0"/>
              <a:t> </a:t>
            </a:r>
            <a:r>
              <a:rPr lang="ru-RU" dirty="0" err="1"/>
              <a:t>ліцензії</a:t>
            </a:r>
            <a:r>
              <a:rPr lang="ru-RU" dirty="0"/>
              <a:t> </a:t>
            </a:r>
            <a:r>
              <a:rPr lang="ru-RU" dirty="0" err="1"/>
              <a:t>такі</a:t>
            </a:r>
            <a:r>
              <a:rPr lang="ru-RU" dirty="0"/>
              <a:t> </a:t>
            </a:r>
            <a:r>
              <a:rPr lang="ru-RU" dirty="0" err="1"/>
              <a:t>документи</a:t>
            </a:r>
            <a:r>
              <a:rPr lang="ru-RU" dirty="0"/>
              <a:t>:</a:t>
            </a:r>
          </a:p>
          <a:p>
            <a:r>
              <a:rPr lang="ru-RU" dirty="0"/>
              <a:t>1</a:t>
            </a:r>
            <a:r>
              <a:rPr lang="ru-RU" dirty="0" smtClean="0"/>
              <a:t>) </a:t>
            </a:r>
            <a:r>
              <a:rPr lang="ru-RU" dirty="0" err="1"/>
              <a:t>копії</a:t>
            </a:r>
            <a:r>
              <a:rPr lang="ru-RU" dirty="0"/>
              <a:t> </a:t>
            </a:r>
            <a:r>
              <a:rPr lang="ru-RU" dirty="0" err="1"/>
              <a:t>зареєстрованого</a:t>
            </a:r>
            <a:r>
              <a:rPr lang="ru-RU" dirty="0"/>
              <a:t> </a:t>
            </a:r>
            <a:r>
              <a:rPr lang="ru-RU" dirty="0" err="1"/>
              <a:t>Національною</a:t>
            </a:r>
            <a:r>
              <a:rPr lang="ru-RU" dirty="0"/>
              <a:t> </a:t>
            </a:r>
            <a:r>
              <a:rPr lang="ru-RU" dirty="0" err="1"/>
              <a:t>комісією</a:t>
            </a:r>
            <a:r>
              <a:rPr lang="ru-RU" dirty="0"/>
              <a:t> з </a:t>
            </a:r>
            <a:r>
              <a:rPr lang="ru-RU" dirty="0" err="1"/>
              <a:t>цінних</a:t>
            </a:r>
            <a:r>
              <a:rPr lang="ru-RU" dirty="0"/>
              <a:t> </a:t>
            </a:r>
            <a:r>
              <a:rPr lang="ru-RU" dirty="0" err="1"/>
              <a:t>паперів</a:t>
            </a:r>
            <a:r>
              <a:rPr lang="ru-RU" dirty="0"/>
              <a:t> та фондового ринку </a:t>
            </a:r>
            <a:r>
              <a:rPr lang="ru-RU" dirty="0" err="1"/>
              <a:t>звіту</a:t>
            </a:r>
            <a:r>
              <a:rPr lang="ru-RU" dirty="0"/>
              <a:t> про </a:t>
            </a:r>
            <a:r>
              <a:rPr lang="ru-RU" dirty="0" err="1"/>
              <a:t>результати</a:t>
            </a:r>
            <a:r>
              <a:rPr lang="ru-RU" dirty="0"/>
              <a:t> </a:t>
            </a:r>
            <a:r>
              <a:rPr lang="ru-RU" dirty="0" err="1"/>
              <a:t>закритого</a:t>
            </a:r>
            <a:r>
              <a:rPr lang="ru-RU" dirty="0"/>
              <a:t> (приватного) </a:t>
            </a:r>
            <a:r>
              <a:rPr lang="ru-RU" dirty="0" err="1"/>
              <a:t>розміщення</a:t>
            </a:r>
            <a:r>
              <a:rPr lang="ru-RU" dirty="0"/>
              <a:t> </a:t>
            </a:r>
            <a:r>
              <a:rPr lang="ru-RU" dirty="0" err="1"/>
              <a:t>акцій</a:t>
            </a:r>
            <a:r>
              <a:rPr lang="ru-RU" dirty="0"/>
              <a:t> та </a:t>
            </a:r>
            <a:r>
              <a:rPr lang="ru-RU" dirty="0" err="1"/>
              <a:t>свідоцтва</a:t>
            </a:r>
            <a:r>
              <a:rPr lang="ru-RU" dirty="0"/>
              <a:t> про </a:t>
            </a:r>
            <a:r>
              <a:rPr lang="ru-RU" dirty="0" err="1"/>
              <a:t>реєстрацію</a:t>
            </a:r>
            <a:r>
              <a:rPr lang="ru-RU" dirty="0"/>
              <a:t> </a:t>
            </a:r>
            <a:r>
              <a:rPr lang="ru-RU" dirty="0" err="1"/>
              <a:t>випуску</a:t>
            </a:r>
            <a:r>
              <a:rPr lang="ru-RU" dirty="0"/>
              <a:t> </a:t>
            </a:r>
            <a:r>
              <a:rPr lang="ru-RU" dirty="0" err="1"/>
              <a:t>акцій</a:t>
            </a:r>
            <a:r>
              <a:rPr lang="ru-RU" dirty="0"/>
              <a:t> (для банку,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створюється</a:t>
            </a:r>
            <a:r>
              <a:rPr lang="ru-RU" dirty="0"/>
              <a:t> у </a:t>
            </a:r>
            <a:r>
              <a:rPr lang="ru-RU" dirty="0" err="1"/>
              <a:t>формі</a:t>
            </a:r>
            <a:r>
              <a:rPr lang="ru-RU" dirty="0"/>
              <a:t> </a:t>
            </a:r>
            <a:r>
              <a:rPr lang="ru-RU" dirty="0" err="1"/>
              <a:t>акціонерного</a:t>
            </a:r>
            <a:r>
              <a:rPr lang="ru-RU" dirty="0"/>
              <a:t> </a:t>
            </a:r>
            <a:r>
              <a:rPr lang="ru-RU" dirty="0" err="1"/>
              <a:t>товариства</a:t>
            </a:r>
            <a:r>
              <a:rPr lang="ru-RU" dirty="0"/>
              <a:t>);</a:t>
            </a:r>
          </a:p>
        </p:txBody>
      </p:sp>
    </p:spTree>
    <p:extLst>
      <p:ext uri="{BB962C8B-B14F-4D97-AF65-F5344CB8AC3E}">
        <p14:creationId xmlns:p14="http://schemas.microsoft.com/office/powerpoint/2010/main" val="286161903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5" y="332656"/>
            <a:ext cx="8280920" cy="6192688"/>
          </a:xfrm>
        </p:spPr>
        <p:txBody>
          <a:bodyPr>
            <a:normAutofit fontScale="85000" lnSpcReduction="20000"/>
          </a:bodyPr>
          <a:lstStyle/>
          <a:p>
            <a:r>
              <a:rPr lang="ru-RU" dirty="0"/>
              <a:t>2</a:t>
            </a:r>
            <a:r>
              <a:rPr lang="ru-RU" dirty="0" smtClean="0"/>
              <a:t>) </a:t>
            </a:r>
            <a:r>
              <a:rPr lang="ru-RU" dirty="0" err="1"/>
              <a:t>відомості</a:t>
            </a:r>
            <a:r>
              <a:rPr lang="ru-RU" dirty="0"/>
              <a:t> про </a:t>
            </a:r>
            <a:r>
              <a:rPr lang="ru-RU" dirty="0" err="1"/>
              <a:t>кількісний</a:t>
            </a:r>
            <a:r>
              <a:rPr lang="ru-RU" dirty="0"/>
              <a:t> склад </a:t>
            </a:r>
            <a:r>
              <a:rPr lang="ru-RU" dirty="0" err="1"/>
              <a:t>наглядової</a:t>
            </a:r>
            <a:r>
              <a:rPr lang="ru-RU" dirty="0"/>
              <a:t> ради, </a:t>
            </a:r>
            <a:r>
              <a:rPr lang="ru-RU" dirty="0" err="1"/>
              <a:t>правління</a:t>
            </a:r>
            <a:r>
              <a:rPr lang="ru-RU" dirty="0"/>
              <a:t>;</a:t>
            </a:r>
          </a:p>
          <a:p>
            <a:r>
              <a:rPr lang="ru-RU" dirty="0"/>
              <a:t>3</a:t>
            </a:r>
            <a:r>
              <a:rPr lang="ru-RU" dirty="0" smtClean="0"/>
              <a:t>) </a:t>
            </a:r>
            <a:r>
              <a:rPr lang="ru-RU" dirty="0" err="1"/>
              <a:t>відомості</a:t>
            </a:r>
            <a:r>
              <a:rPr lang="ru-RU" dirty="0"/>
              <a:t> та </a:t>
            </a:r>
            <a:r>
              <a:rPr lang="ru-RU" dirty="0" err="1"/>
              <a:t>документи</a:t>
            </a:r>
            <a:r>
              <a:rPr lang="ru-RU" dirty="0"/>
              <a:t>, </a:t>
            </a:r>
            <a:r>
              <a:rPr lang="ru-RU" dirty="0" err="1"/>
              <a:t>визначені</a:t>
            </a:r>
            <a:r>
              <a:rPr lang="ru-RU" dirty="0"/>
              <a:t> </a:t>
            </a:r>
            <a:r>
              <a:rPr lang="ru-RU" dirty="0" err="1"/>
              <a:t>Національним</a:t>
            </a:r>
            <a:r>
              <a:rPr lang="ru-RU" dirty="0"/>
              <a:t> банком </a:t>
            </a:r>
            <a:r>
              <a:rPr lang="ru-RU" dirty="0" err="1"/>
              <a:t>України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доводять</a:t>
            </a:r>
            <a:r>
              <a:rPr lang="ru-RU" dirty="0"/>
              <a:t>:</a:t>
            </a:r>
          </a:p>
          <a:p>
            <a:r>
              <a:rPr lang="ru-RU" dirty="0" err="1"/>
              <a:t>наявність</a:t>
            </a:r>
            <a:r>
              <a:rPr lang="ru-RU" dirty="0"/>
              <a:t> як </a:t>
            </a:r>
            <a:r>
              <a:rPr lang="ru-RU" dirty="0" err="1"/>
              <a:t>мінімум</a:t>
            </a:r>
            <a:r>
              <a:rPr lang="ru-RU" dirty="0"/>
              <a:t> </a:t>
            </a:r>
            <a:r>
              <a:rPr lang="ru-RU" dirty="0" err="1"/>
              <a:t>трьох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, </a:t>
            </a:r>
            <a:r>
              <a:rPr lang="ru-RU" dirty="0" err="1"/>
              <a:t>призначених</a:t>
            </a:r>
            <a:r>
              <a:rPr lang="ru-RU" dirty="0"/>
              <a:t> членами </a:t>
            </a:r>
            <a:r>
              <a:rPr lang="ru-RU" dirty="0" err="1"/>
              <a:t>правління</a:t>
            </a:r>
            <a:r>
              <a:rPr lang="ru-RU" dirty="0"/>
              <a:t>, у тому </a:t>
            </a:r>
            <a:r>
              <a:rPr lang="ru-RU" dirty="0" err="1"/>
              <a:t>числі</a:t>
            </a:r>
            <a:r>
              <a:rPr lang="ru-RU" dirty="0"/>
              <a:t> </a:t>
            </a:r>
            <a:r>
              <a:rPr lang="ru-RU" dirty="0" err="1"/>
              <a:t>голови</a:t>
            </a:r>
            <a:r>
              <a:rPr lang="ru-RU" dirty="0"/>
              <a:t> </a:t>
            </a:r>
            <a:r>
              <a:rPr lang="ru-RU" dirty="0" err="1"/>
              <a:t>правління</a:t>
            </a:r>
            <a:r>
              <a:rPr lang="ru-RU" dirty="0"/>
              <a:t>;</a:t>
            </a:r>
          </a:p>
          <a:p>
            <a:r>
              <a:rPr lang="ru-RU" dirty="0" err="1"/>
              <a:t>відповідність</a:t>
            </a:r>
            <a:r>
              <a:rPr lang="ru-RU" dirty="0"/>
              <a:t> </a:t>
            </a:r>
            <a:r>
              <a:rPr lang="ru-RU" dirty="0" err="1"/>
              <a:t>керівників</a:t>
            </a:r>
            <a:r>
              <a:rPr lang="ru-RU" dirty="0"/>
              <a:t> банку, </a:t>
            </a:r>
            <a:r>
              <a:rPr lang="ru-RU" dirty="0" err="1"/>
              <a:t>керівника</a:t>
            </a:r>
            <a:r>
              <a:rPr lang="ru-RU" dirty="0"/>
              <a:t> </a:t>
            </a:r>
            <a:r>
              <a:rPr lang="ru-RU" dirty="0" err="1"/>
              <a:t>підрозділу</a:t>
            </a:r>
            <a:r>
              <a:rPr lang="ru-RU" dirty="0"/>
              <a:t> </a:t>
            </a:r>
            <a:r>
              <a:rPr lang="ru-RU" dirty="0" err="1"/>
              <a:t>внутрішнього</a:t>
            </a:r>
            <a:r>
              <a:rPr lang="ru-RU" dirty="0"/>
              <a:t> аудиту, </a:t>
            </a:r>
            <a:r>
              <a:rPr lang="ru-RU" dirty="0" err="1"/>
              <a:t>головної</a:t>
            </a:r>
            <a:r>
              <a:rPr lang="ru-RU" dirty="0"/>
              <a:t> </a:t>
            </a:r>
            <a:r>
              <a:rPr lang="ru-RU" dirty="0" err="1"/>
              <a:t>посадової</a:t>
            </a:r>
            <a:r>
              <a:rPr lang="ru-RU" dirty="0"/>
              <a:t> особи банку, </a:t>
            </a:r>
            <a:r>
              <a:rPr lang="ru-RU" dirty="0" err="1"/>
              <a:t>відповідальної</a:t>
            </a:r>
            <a:r>
              <a:rPr lang="ru-RU" dirty="0"/>
              <a:t> за </a:t>
            </a:r>
            <a:r>
              <a:rPr lang="ru-RU" dirty="0" err="1"/>
              <a:t>управління</a:t>
            </a:r>
            <a:r>
              <a:rPr lang="ru-RU" dirty="0"/>
              <a:t> </a:t>
            </a:r>
            <a:r>
              <a:rPr lang="ru-RU" dirty="0" err="1"/>
              <a:t>ризиками</a:t>
            </a:r>
            <a:r>
              <a:rPr lang="ru-RU" dirty="0"/>
              <a:t>, - головного </a:t>
            </a:r>
            <a:r>
              <a:rPr lang="ru-RU" dirty="0" err="1"/>
              <a:t>ризик</a:t>
            </a:r>
            <a:r>
              <a:rPr lang="ru-RU" dirty="0"/>
              <a:t>-менеджера, </a:t>
            </a:r>
            <a:r>
              <a:rPr lang="ru-RU" dirty="0" err="1"/>
              <a:t>головної</a:t>
            </a:r>
            <a:r>
              <a:rPr lang="ru-RU" dirty="0"/>
              <a:t> </a:t>
            </a:r>
            <a:r>
              <a:rPr lang="ru-RU" dirty="0" err="1"/>
              <a:t>посадової</a:t>
            </a:r>
            <a:r>
              <a:rPr lang="ru-RU" dirty="0"/>
              <a:t> особи банку, </a:t>
            </a:r>
            <a:r>
              <a:rPr lang="ru-RU" dirty="0" err="1"/>
              <a:t>відповідальної</a:t>
            </a:r>
            <a:r>
              <a:rPr lang="ru-RU" dirty="0"/>
              <a:t> за </a:t>
            </a:r>
            <a:r>
              <a:rPr lang="ru-RU" dirty="0" err="1"/>
              <a:t>здійснення</a:t>
            </a:r>
            <a:r>
              <a:rPr lang="ru-RU" dirty="0"/>
              <a:t> контролю за </a:t>
            </a:r>
            <a:r>
              <a:rPr lang="ru-RU" dirty="0" err="1"/>
              <a:t>дотриманням</a:t>
            </a:r>
            <a:r>
              <a:rPr lang="ru-RU" dirty="0"/>
              <a:t> норм (</a:t>
            </a:r>
            <a:r>
              <a:rPr lang="ru-RU" dirty="0" err="1"/>
              <a:t>комплаєнс</a:t>
            </a:r>
            <a:r>
              <a:rPr lang="ru-RU" dirty="0"/>
              <a:t>), - головного </a:t>
            </a:r>
            <a:r>
              <a:rPr lang="ru-RU" dirty="0" err="1"/>
              <a:t>комплаєнс</a:t>
            </a:r>
            <a:r>
              <a:rPr lang="ru-RU" dirty="0"/>
              <a:t>-менеджера </a:t>
            </a:r>
            <a:r>
              <a:rPr lang="ru-RU" dirty="0" err="1"/>
              <a:t>кваліфікаційним</a:t>
            </a:r>
            <a:r>
              <a:rPr lang="ru-RU" dirty="0"/>
              <a:t> </a:t>
            </a:r>
            <a:r>
              <a:rPr lang="ru-RU" dirty="0" err="1"/>
              <a:t>вимогам</a:t>
            </a:r>
            <a:r>
              <a:rPr lang="ru-RU" dirty="0"/>
              <a:t>;</a:t>
            </a:r>
          </a:p>
          <a:p>
            <a:r>
              <a:rPr lang="ru-RU" dirty="0" err="1"/>
              <a:t>відповідність</a:t>
            </a:r>
            <a:r>
              <a:rPr lang="ru-RU" dirty="0"/>
              <a:t> </a:t>
            </a:r>
            <a:r>
              <a:rPr lang="ru-RU" dirty="0" err="1"/>
              <a:t>наглядової</a:t>
            </a:r>
            <a:r>
              <a:rPr lang="ru-RU" dirty="0"/>
              <a:t> ради та </a:t>
            </a:r>
            <a:r>
              <a:rPr lang="ru-RU" dirty="0" err="1"/>
              <a:t>правління</a:t>
            </a:r>
            <a:r>
              <a:rPr lang="ru-RU" dirty="0"/>
              <a:t> банку </a:t>
            </a:r>
            <a:r>
              <a:rPr lang="ru-RU" dirty="0" err="1"/>
              <a:t>вимогам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колективної</a:t>
            </a:r>
            <a:r>
              <a:rPr lang="ru-RU" dirty="0"/>
              <a:t> </a:t>
            </a:r>
            <a:r>
              <a:rPr lang="ru-RU" dirty="0" err="1"/>
              <a:t>придатності</a:t>
            </a:r>
            <a:r>
              <a:rPr lang="ru-RU" dirty="0"/>
              <a:t>, </a:t>
            </a:r>
            <a:r>
              <a:rPr lang="ru-RU" dirty="0" err="1"/>
              <a:t>встановленим</a:t>
            </a:r>
            <a:r>
              <a:rPr lang="ru-RU" dirty="0"/>
              <a:t> </a:t>
            </a:r>
            <a:r>
              <a:rPr lang="ru-RU" dirty="0" err="1"/>
              <a:t>Національним</a:t>
            </a:r>
            <a:r>
              <a:rPr lang="ru-RU" dirty="0"/>
              <a:t> банком </a:t>
            </a:r>
            <a:r>
              <a:rPr lang="ru-RU" dirty="0" err="1"/>
              <a:t>України</a:t>
            </a:r>
            <a:r>
              <a:rPr lang="ru-RU" dirty="0"/>
              <a:t>;</a:t>
            </a:r>
          </a:p>
          <a:p>
            <a:r>
              <a:rPr lang="ru-RU" dirty="0" err="1"/>
              <a:t>наявність</a:t>
            </a:r>
            <a:r>
              <a:rPr lang="ru-RU" dirty="0"/>
              <a:t> </a:t>
            </a:r>
            <a:r>
              <a:rPr lang="ru-RU" dirty="0" err="1"/>
              <a:t>банківського</a:t>
            </a:r>
            <a:r>
              <a:rPr lang="ru-RU" dirty="0"/>
              <a:t> </a:t>
            </a:r>
            <a:r>
              <a:rPr lang="ru-RU" dirty="0" err="1"/>
              <a:t>обладнання</a:t>
            </a:r>
            <a:r>
              <a:rPr lang="ru-RU" dirty="0"/>
              <a:t>, </a:t>
            </a:r>
            <a:r>
              <a:rPr lang="ru-RU" dirty="0" err="1"/>
              <a:t>комп’ютерної</a:t>
            </a:r>
            <a:r>
              <a:rPr lang="ru-RU" dirty="0"/>
              <a:t> </a:t>
            </a:r>
            <a:r>
              <a:rPr lang="ru-RU" dirty="0" err="1"/>
              <a:t>техніки</a:t>
            </a:r>
            <a:r>
              <a:rPr lang="ru-RU" dirty="0"/>
              <a:t>, </a:t>
            </a:r>
            <a:r>
              <a:rPr lang="ru-RU" dirty="0" err="1"/>
              <a:t>інформаційних</a:t>
            </a:r>
            <a:r>
              <a:rPr lang="ru-RU" dirty="0"/>
              <a:t> систем та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інформаційних</a:t>
            </a:r>
            <a:r>
              <a:rPr lang="ru-RU" dirty="0"/>
              <a:t> </a:t>
            </a:r>
            <a:r>
              <a:rPr lang="ru-RU" dirty="0" err="1"/>
              <a:t>ресурсів</a:t>
            </a:r>
            <a:r>
              <a:rPr lang="ru-RU" dirty="0"/>
              <a:t>, </a:t>
            </a:r>
            <a:r>
              <a:rPr lang="ru-RU" dirty="0" err="1"/>
              <a:t>необхідних</a:t>
            </a:r>
            <a:r>
              <a:rPr lang="ru-RU" dirty="0"/>
              <a:t> для </a:t>
            </a:r>
            <a:r>
              <a:rPr lang="ru-RU" dirty="0" err="1"/>
              <a:t>досягнення</a:t>
            </a:r>
            <a:r>
              <a:rPr lang="ru-RU" dirty="0"/>
              <a:t> </a:t>
            </a:r>
            <a:r>
              <a:rPr lang="ru-RU" dirty="0" err="1"/>
              <a:t>цілей</a:t>
            </a:r>
            <a:r>
              <a:rPr lang="ru-RU" dirty="0"/>
              <a:t> банку, </a:t>
            </a:r>
            <a:r>
              <a:rPr lang="ru-RU" dirty="0" err="1"/>
              <a:t>приміщень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відповідають</a:t>
            </a:r>
            <a:r>
              <a:rPr lang="ru-RU" dirty="0"/>
              <a:t> </a:t>
            </a:r>
            <a:r>
              <a:rPr lang="ru-RU" dirty="0" err="1"/>
              <a:t>вимогам</a:t>
            </a:r>
            <a:r>
              <a:rPr lang="ru-RU" dirty="0"/>
              <a:t>, </a:t>
            </a:r>
            <a:r>
              <a:rPr lang="ru-RU" dirty="0" err="1"/>
              <a:t>установленим</a:t>
            </a:r>
            <a:r>
              <a:rPr lang="ru-RU" dirty="0"/>
              <a:t> </a:t>
            </a:r>
            <a:r>
              <a:rPr lang="ru-RU" dirty="0" err="1"/>
              <a:t>Національним</a:t>
            </a:r>
            <a:r>
              <a:rPr lang="ru-RU" dirty="0"/>
              <a:t> банком </a:t>
            </a:r>
            <a:r>
              <a:rPr lang="ru-RU" dirty="0" err="1"/>
              <a:t>України</a:t>
            </a:r>
            <a:r>
              <a:rPr lang="ru-RU" dirty="0"/>
              <a:t>, </a:t>
            </a:r>
            <a:r>
              <a:rPr lang="ru-RU" dirty="0" err="1"/>
              <a:t>організаційної</a:t>
            </a:r>
            <a:r>
              <a:rPr lang="ru-RU" dirty="0"/>
              <a:t> </a:t>
            </a:r>
            <a:r>
              <a:rPr lang="ru-RU" dirty="0" err="1"/>
              <a:t>структури</a:t>
            </a:r>
            <a:r>
              <a:rPr lang="ru-RU" dirty="0"/>
              <a:t> та </a:t>
            </a:r>
            <a:r>
              <a:rPr lang="ru-RU" dirty="0" err="1"/>
              <a:t>відповідних</a:t>
            </a:r>
            <a:r>
              <a:rPr lang="ru-RU" dirty="0"/>
              <a:t> </a:t>
            </a:r>
            <a:r>
              <a:rPr lang="ru-RU" dirty="0" err="1"/>
              <a:t>спеціалістів</a:t>
            </a:r>
            <a:r>
              <a:rPr lang="ru-RU" dirty="0"/>
              <a:t>, </a:t>
            </a:r>
            <a:r>
              <a:rPr lang="ru-RU" dirty="0" err="1"/>
              <a:t>необхідних</a:t>
            </a:r>
            <a:r>
              <a:rPr lang="ru-RU" dirty="0"/>
              <a:t> для </a:t>
            </a:r>
            <a:r>
              <a:rPr lang="ru-RU" dirty="0" err="1"/>
              <a:t>забезпечення</a:t>
            </a:r>
            <a:r>
              <a:rPr lang="ru-RU" dirty="0"/>
              <a:t> </a:t>
            </a:r>
            <a:r>
              <a:rPr lang="ru-RU" dirty="0" err="1"/>
              <a:t>надання</a:t>
            </a:r>
            <a:r>
              <a:rPr lang="ru-RU" dirty="0"/>
              <a:t> </a:t>
            </a:r>
            <a:r>
              <a:rPr lang="ru-RU" dirty="0" err="1"/>
              <a:t>банківських</a:t>
            </a:r>
            <a:r>
              <a:rPr lang="ru-RU" dirty="0"/>
              <a:t> та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фінансових</a:t>
            </a:r>
            <a:r>
              <a:rPr lang="ru-RU" dirty="0"/>
              <a:t> </a:t>
            </a:r>
            <a:r>
              <a:rPr lang="ru-RU" dirty="0" err="1"/>
              <a:t>послуг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забезпечення</a:t>
            </a:r>
            <a:r>
              <a:rPr lang="ru-RU" dirty="0"/>
              <a:t> </a:t>
            </a:r>
            <a:r>
              <a:rPr lang="ru-RU" dirty="0" err="1"/>
              <a:t>здійснення</a:t>
            </a:r>
            <a:r>
              <a:rPr lang="ru-RU" dirty="0"/>
              <a:t> </a:t>
            </a:r>
            <a:r>
              <a:rPr lang="ru-RU" dirty="0" err="1"/>
              <a:t>внутрішнього</a:t>
            </a:r>
            <a:r>
              <a:rPr lang="ru-RU" dirty="0"/>
              <a:t> контролю, у тому </a:t>
            </a:r>
            <a:r>
              <a:rPr lang="ru-RU" dirty="0" err="1"/>
              <a:t>числі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 </a:t>
            </a:r>
            <a:r>
              <a:rPr lang="ru-RU" dirty="0" err="1"/>
              <a:t>ризиками</a:t>
            </a:r>
            <a:r>
              <a:rPr lang="ru-RU" dirty="0"/>
              <a:t>;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6161903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5" y="332656"/>
            <a:ext cx="8280920" cy="6192688"/>
          </a:xfrm>
        </p:spPr>
        <p:txBody>
          <a:bodyPr/>
          <a:lstStyle/>
          <a:p>
            <a:r>
              <a:rPr lang="ru-RU" dirty="0"/>
              <a:t>4</a:t>
            </a:r>
            <a:r>
              <a:rPr lang="ru-RU" dirty="0" smtClean="0"/>
              <a:t>) </a:t>
            </a:r>
            <a:r>
              <a:rPr lang="ru-RU" dirty="0" err="1"/>
              <a:t>копії</a:t>
            </a:r>
            <a:r>
              <a:rPr lang="ru-RU" dirty="0"/>
              <a:t> </a:t>
            </a:r>
            <a:r>
              <a:rPr lang="ru-RU" dirty="0" err="1"/>
              <a:t>внутрішніх</a:t>
            </a:r>
            <a:r>
              <a:rPr lang="ru-RU" dirty="0"/>
              <a:t> </a:t>
            </a:r>
            <a:r>
              <a:rPr lang="ru-RU" dirty="0" err="1"/>
              <a:t>положень</a:t>
            </a:r>
            <a:r>
              <a:rPr lang="ru-RU" dirty="0"/>
              <a:t> банку,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регламентують</a:t>
            </a:r>
            <a:r>
              <a:rPr lang="ru-RU" dirty="0"/>
              <a:t> </a:t>
            </a:r>
            <a:r>
              <a:rPr lang="ru-RU" dirty="0" err="1"/>
              <a:t>надання</a:t>
            </a:r>
            <a:r>
              <a:rPr lang="ru-RU" dirty="0"/>
              <a:t> </a:t>
            </a:r>
            <a:r>
              <a:rPr lang="ru-RU" dirty="0" err="1"/>
              <a:t>банківських</a:t>
            </a:r>
            <a:r>
              <a:rPr lang="ru-RU" dirty="0"/>
              <a:t> та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фінансових</a:t>
            </a:r>
            <a:r>
              <a:rPr lang="ru-RU" dirty="0"/>
              <a:t> </a:t>
            </a:r>
            <a:r>
              <a:rPr lang="ru-RU" dirty="0" err="1"/>
              <a:t>послуг</a:t>
            </a:r>
            <a:r>
              <a:rPr lang="ru-RU" dirty="0"/>
              <a:t>, </a:t>
            </a:r>
            <a:r>
              <a:rPr lang="ru-RU" dirty="0" err="1"/>
              <a:t>визначають</a:t>
            </a:r>
            <a:r>
              <a:rPr lang="ru-RU" dirty="0"/>
              <a:t> порядок </a:t>
            </a:r>
            <a:r>
              <a:rPr lang="ru-RU" dirty="0" err="1"/>
              <a:t>здійснення</a:t>
            </a:r>
            <a:r>
              <a:rPr lang="ru-RU" dirty="0"/>
              <a:t> </a:t>
            </a:r>
            <a:r>
              <a:rPr lang="ru-RU" dirty="0" err="1"/>
              <a:t>внутрішнього</a:t>
            </a:r>
            <a:r>
              <a:rPr lang="ru-RU" dirty="0"/>
              <a:t> контролю та процедуру </a:t>
            </a:r>
            <a:r>
              <a:rPr lang="ru-RU" dirty="0" err="1"/>
              <a:t>управління</a:t>
            </a:r>
            <a:r>
              <a:rPr lang="ru-RU" dirty="0"/>
              <a:t> </a:t>
            </a:r>
            <a:r>
              <a:rPr lang="ru-RU" dirty="0" err="1"/>
              <a:t>ризиками</a:t>
            </a:r>
            <a:r>
              <a:rPr lang="ru-RU" dirty="0"/>
              <a:t>;</a:t>
            </a:r>
          </a:p>
          <a:p>
            <a:r>
              <a:rPr lang="ru-RU" dirty="0"/>
              <a:t>5</a:t>
            </a:r>
            <a:r>
              <a:rPr lang="ru-RU" dirty="0" smtClean="0"/>
              <a:t>) </a:t>
            </a:r>
            <a:r>
              <a:rPr lang="ru-RU" dirty="0" err="1"/>
              <a:t>стратегію</a:t>
            </a:r>
            <a:r>
              <a:rPr lang="ru-RU" dirty="0"/>
              <a:t> банку та </a:t>
            </a:r>
            <a:r>
              <a:rPr lang="ru-RU" dirty="0" err="1"/>
              <a:t>бізнес</a:t>
            </a:r>
            <a:r>
              <a:rPr lang="ru-RU" dirty="0"/>
              <a:t>-план на три роки, </a:t>
            </a:r>
            <a:r>
              <a:rPr lang="ru-RU" dirty="0" err="1"/>
              <a:t>складені</a:t>
            </a:r>
            <a:r>
              <a:rPr lang="ru-RU" dirty="0"/>
              <a:t> </a:t>
            </a:r>
            <a:r>
              <a:rPr lang="ru-RU" dirty="0" err="1"/>
              <a:t>згідно</a:t>
            </a:r>
            <a:r>
              <a:rPr lang="ru-RU" dirty="0"/>
              <a:t> з </a:t>
            </a:r>
            <a:r>
              <a:rPr lang="ru-RU" dirty="0" err="1"/>
              <a:t>вимогами</a:t>
            </a:r>
            <a:r>
              <a:rPr lang="ru-RU" dirty="0"/>
              <a:t>, </a:t>
            </a:r>
            <a:r>
              <a:rPr lang="ru-RU" dirty="0" err="1"/>
              <a:t>встановленими</a:t>
            </a:r>
            <a:r>
              <a:rPr lang="ru-RU" dirty="0"/>
              <a:t> </a:t>
            </a:r>
            <a:r>
              <a:rPr lang="ru-RU" dirty="0" err="1"/>
              <a:t>Національним</a:t>
            </a:r>
            <a:r>
              <a:rPr lang="ru-RU" dirty="0"/>
              <a:t> банком </a:t>
            </a:r>
            <a:r>
              <a:rPr lang="ru-RU" dirty="0" err="1"/>
              <a:t>України</a:t>
            </a:r>
            <a:r>
              <a:rPr lang="ru-RU" dirty="0"/>
              <a:t>;</a:t>
            </a:r>
          </a:p>
          <a:p>
            <a:r>
              <a:rPr lang="ru-RU" dirty="0"/>
              <a:t>6</a:t>
            </a:r>
            <a:r>
              <a:rPr lang="ru-RU" dirty="0" smtClean="0"/>
              <a:t>) </a:t>
            </a:r>
            <a:r>
              <a:rPr lang="ru-RU" dirty="0" err="1"/>
              <a:t>копію</a:t>
            </a:r>
            <a:r>
              <a:rPr lang="ru-RU" dirty="0"/>
              <a:t> </a:t>
            </a:r>
            <a:r>
              <a:rPr lang="ru-RU" dirty="0" err="1"/>
              <a:t>платіжного</a:t>
            </a:r>
            <a:r>
              <a:rPr lang="ru-RU" dirty="0"/>
              <a:t> документа про </a:t>
            </a:r>
            <a:r>
              <a:rPr lang="ru-RU" dirty="0" err="1"/>
              <a:t>внесення</a:t>
            </a:r>
            <a:r>
              <a:rPr lang="ru-RU" dirty="0"/>
              <a:t> плати за </a:t>
            </a:r>
            <a:r>
              <a:rPr lang="ru-RU" dirty="0" err="1"/>
              <a:t>видачу</a:t>
            </a:r>
            <a:r>
              <a:rPr lang="ru-RU" dirty="0"/>
              <a:t> </a:t>
            </a:r>
            <a:r>
              <a:rPr lang="ru-RU" dirty="0" err="1"/>
              <a:t>банківської</a:t>
            </a:r>
            <a:r>
              <a:rPr lang="ru-RU" dirty="0"/>
              <a:t> </a:t>
            </a:r>
            <a:r>
              <a:rPr lang="ru-RU" dirty="0" err="1"/>
              <a:t>ліцензії</a:t>
            </a:r>
            <a:r>
              <a:rPr lang="ru-RU" dirty="0"/>
              <a:t>, </a:t>
            </a:r>
            <a:r>
              <a:rPr lang="ru-RU" dirty="0" err="1"/>
              <a:t>розмір</a:t>
            </a:r>
            <a:r>
              <a:rPr lang="ru-RU" dirty="0"/>
              <a:t> </a:t>
            </a:r>
            <a:r>
              <a:rPr lang="ru-RU" dirty="0" err="1"/>
              <a:t>якої</a:t>
            </a:r>
            <a:r>
              <a:rPr lang="ru-RU" dirty="0"/>
              <a:t> </a:t>
            </a:r>
            <a:r>
              <a:rPr lang="ru-RU" dirty="0" err="1"/>
              <a:t>встановлюється</a:t>
            </a:r>
            <a:r>
              <a:rPr lang="ru-RU" dirty="0"/>
              <a:t> </a:t>
            </a:r>
            <a:r>
              <a:rPr lang="ru-RU" dirty="0" err="1"/>
              <a:t>Національним</a:t>
            </a:r>
            <a:r>
              <a:rPr lang="ru-RU" dirty="0"/>
              <a:t> банком </a:t>
            </a:r>
            <a:r>
              <a:rPr lang="ru-RU" dirty="0" err="1"/>
              <a:t>України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r>
              <a:rPr lang="ru-RU" dirty="0" err="1"/>
              <a:t>Національний</a:t>
            </a:r>
            <a:r>
              <a:rPr lang="ru-RU" dirty="0"/>
              <a:t> банк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приймає</a:t>
            </a:r>
            <a:r>
              <a:rPr lang="ru-RU" dirty="0"/>
              <a:t> </a:t>
            </a:r>
            <a:r>
              <a:rPr lang="ru-RU" dirty="0" err="1"/>
              <a:t>рішення</a:t>
            </a:r>
            <a:r>
              <a:rPr lang="ru-RU" dirty="0"/>
              <a:t> про </a:t>
            </a:r>
            <a:r>
              <a:rPr lang="ru-RU" dirty="0" err="1"/>
              <a:t>надання</a:t>
            </a:r>
            <a:r>
              <a:rPr lang="ru-RU" dirty="0"/>
              <a:t> </a:t>
            </a:r>
            <a:r>
              <a:rPr lang="ru-RU" dirty="0" err="1"/>
              <a:t>банківської</a:t>
            </a:r>
            <a:r>
              <a:rPr lang="ru-RU" dirty="0"/>
              <a:t> </a:t>
            </a:r>
            <a:r>
              <a:rPr lang="ru-RU" dirty="0" err="1"/>
              <a:t>ліцензії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про </a:t>
            </a:r>
            <a:r>
              <a:rPr lang="ru-RU" dirty="0" err="1"/>
              <a:t>відмову</a:t>
            </a:r>
            <a:r>
              <a:rPr lang="ru-RU" dirty="0"/>
              <a:t> в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наданні</a:t>
            </a:r>
            <a:r>
              <a:rPr lang="ru-RU" dirty="0"/>
              <a:t> </a:t>
            </a:r>
            <a:r>
              <a:rPr lang="ru-RU" dirty="0" err="1"/>
              <a:t>протягом</a:t>
            </a:r>
            <a:r>
              <a:rPr lang="ru-RU" dirty="0"/>
              <a:t> </a:t>
            </a:r>
            <a:r>
              <a:rPr lang="ru-RU" dirty="0" err="1"/>
              <a:t>трьох</a:t>
            </a:r>
            <a:r>
              <a:rPr lang="ru-RU" dirty="0"/>
              <a:t> </a:t>
            </a:r>
            <a:r>
              <a:rPr lang="ru-RU" dirty="0" err="1"/>
              <a:t>місяців</a:t>
            </a:r>
            <a:r>
              <a:rPr lang="ru-RU" dirty="0"/>
              <a:t> з дня </a:t>
            </a:r>
            <a:r>
              <a:rPr lang="ru-RU" dirty="0" err="1"/>
              <a:t>отримання</a:t>
            </a:r>
            <a:r>
              <a:rPr lang="ru-RU" dirty="0"/>
              <a:t> </a:t>
            </a:r>
            <a:r>
              <a:rPr lang="ru-RU" dirty="0" err="1"/>
              <a:t>повного</a:t>
            </a:r>
            <a:r>
              <a:rPr lang="ru-RU" dirty="0"/>
              <a:t> пакета </a:t>
            </a:r>
            <a:r>
              <a:rPr lang="ru-RU" dirty="0" err="1" smtClean="0"/>
              <a:t>документів</a:t>
            </a:r>
            <a:r>
              <a:rPr lang="ru-RU" dirty="0" smtClean="0"/>
              <a:t>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616190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5" y="404664"/>
            <a:ext cx="8352928" cy="5904656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dirty="0">
                <a:solidFill>
                  <a:srgbClr val="000000"/>
                </a:solidFill>
                <a:latin typeface="Arial"/>
              </a:rPr>
              <a:t>1. </a:t>
            </a:r>
            <a:r>
              <a:rPr lang="ru-RU" dirty="0" err="1">
                <a:solidFill>
                  <a:srgbClr val="000000"/>
                </a:solidFill>
                <a:latin typeface="Arial"/>
              </a:rPr>
              <a:t>Поняття</a:t>
            </a:r>
            <a:r>
              <a:rPr lang="ru-RU" dirty="0">
                <a:solidFill>
                  <a:srgbClr val="000000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/>
              </a:rPr>
              <a:t>комерційного</a:t>
            </a:r>
            <a:r>
              <a:rPr lang="ru-RU" dirty="0">
                <a:solidFill>
                  <a:srgbClr val="000000"/>
                </a:solidFill>
                <a:latin typeface="Arial"/>
              </a:rPr>
              <a:t> банку та </a:t>
            </a:r>
            <a:r>
              <a:rPr lang="ru-RU" dirty="0" err="1">
                <a:solidFill>
                  <a:srgbClr val="000000"/>
                </a:solidFill>
                <a:latin typeface="Arial"/>
              </a:rPr>
              <a:t>його</a:t>
            </a:r>
            <a:r>
              <a:rPr lang="ru-RU" dirty="0">
                <a:solidFill>
                  <a:srgbClr val="000000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/>
              </a:rPr>
              <a:t>особливості</a:t>
            </a:r>
            <a:endParaRPr lang="ru-RU" dirty="0">
              <a:solidFill>
                <a:srgbClr val="000000"/>
              </a:solidFill>
              <a:latin typeface="Arial"/>
            </a:endParaRPr>
          </a:p>
          <a:p>
            <a:endParaRPr lang="uk-UA" dirty="0" smtClean="0"/>
          </a:p>
          <a:p>
            <a:r>
              <a:rPr lang="ru-RU" b="1" dirty="0" smtClean="0"/>
              <a:t>Банк</a:t>
            </a:r>
            <a:r>
              <a:rPr lang="ru-RU" dirty="0" smtClean="0"/>
              <a:t> </a:t>
            </a:r>
            <a:r>
              <a:rPr lang="ru-RU" dirty="0"/>
              <a:t>- </a:t>
            </a:r>
            <a:r>
              <a:rPr lang="ru-RU" dirty="0" err="1"/>
              <a:t>юридична</a:t>
            </a:r>
            <a:r>
              <a:rPr lang="ru-RU" dirty="0"/>
              <a:t> особа, яка на </a:t>
            </a:r>
            <a:r>
              <a:rPr lang="ru-RU" dirty="0" err="1"/>
              <a:t>підставі</a:t>
            </a:r>
            <a:r>
              <a:rPr lang="ru-RU" dirty="0"/>
              <a:t> </a:t>
            </a:r>
            <a:r>
              <a:rPr lang="ru-RU" dirty="0" err="1"/>
              <a:t>банківської</a:t>
            </a:r>
            <a:r>
              <a:rPr lang="ru-RU" dirty="0"/>
              <a:t> </a:t>
            </a:r>
            <a:r>
              <a:rPr lang="ru-RU" dirty="0" err="1"/>
              <a:t>ліцензії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виключне</a:t>
            </a:r>
            <a:r>
              <a:rPr lang="ru-RU" dirty="0"/>
              <a:t> право </a:t>
            </a:r>
            <a:r>
              <a:rPr lang="ru-RU" dirty="0" err="1"/>
              <a:t>надавати</a:t>
            </a:r>
            <a:r>
              <a:rPr lang="ru-RU" dirty="0"/>
              <a:t> </a:t>
            </a:r>
            <a:r>
              <a:rPr lang="ru-RU" dirty="0" err="1"/>
              <a:t>банківські</a:t>
            </a:r>
            <a:r>
              <a:rPr lang="ru-RU" dirty="0"/>
              <a:t> </a:t>
            </a:r>
            <a:r>
              <a:rPr lang="ru-RU" dirty="0" err="1" smtClean="0"/>
              <a:t>послуги</a:t>
            </a:r>
            <a:r>
              <a:rPr lang="ru-RU" dirty="0" smtClean="0"/>
              <a:t>.</a:t>
            </a:r>
          </a:p>
          <a:p>
            <a:r>
              <a:rPr lang="ru-RU" dirty="0"/>
              <a:t>До </a:t>
            </a:r>
            <a:r>
              <a:rPr lang="ru-RU" dirty="0" err="1"/>
              <a:t>банківських</a:t>
            </a:r>
            <a:r>
              <a:rPr lang="ru-RU" dirty="0"/>
              <a:t> </a:t>
            </a:r>
            <a:r>
              <a:rPr lang="ru-RU" dirty="0" err="1"/>
              <a:t>послуг</a:t>
            </a:r>
            <a:r>
              <a:rPr lang="ru-RU" dirty="0"/>
              <a:t> належать:</a:t>
            </a:r>
          </a:p>
          <a:p>
            <a:r>
              <a:rPr lang="ru-RU" dirty="0"/>
              <a:t>1) </a:t>
            </a:r>
            <a:r>
              <a:rPr lang="ru-RU" dirty="0" err="1"/>
              <a:t>залучення</a:t>
            </a:r>
            <a:r>
              <a:rPr lang="ru-RU" dirty="0"/>
              <a:t> у </a:t>
            </a:r>
            <a:r>
              <a:rPr lang="ru-RU" dirty="0" err="1"/>
              <a:t>вклади</a:t>
            </a:r>
            <a:r>
              <a:rPr lang="ru-RU" dirty="0"/>
              <a:t> (</a:t>
            </a:r>
            <a:r>
              <a:rPr lang="ru-RU" dirty="0" err="1"/>
              <a:t>депозити</a:t>
            </a:r>
            <a:r>
              <a:rPr lang="ru-RU" dirty="0"/>
              <a:t>) </a:t>
            </a:r>
            <a:r>
              <a:rPr lang="ru-RU" dirty="0" err="1"/>
              <a:t>коштів</a:t>
            </a:r>
            <a:r>
              <a:rPr lang="ru-RU" dirty="0"/>
              <a:t> та </a:t>
            </a:r>
            <a:r>
              <a:rPr lang="ru-RU" dirty="0" err="1"/>
              <a:t>банківських</a:t>
            </a:r>
            <a:r>
              <a:rPr lang="ru-RU" dirty="0"/>
              <a:t> </a:t>
            </a:r>
            <a:r>
              <a:rPr lang="ru-RU" dirty="0" err="1"/>
              <a:t>металів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необмеженого</a:t>
            </a:r>
            <a:r>
              <a:rPr lang="ru-RU" dirty="0"/>
              <a:t> кола </a:t>
            </a:r>
            <a:r>
              <a:rPr lang="ru-RU" dirty="0" err="1"/>
              <a:t>юридичних</a:t>
            </a:r>
            <a:r>
              <a:rPr lang="ru-RU" dirty="0"/>
              <a:t> і </a:t>
            </a:r>
            <a:r>
              <a:rPr lang="ru-RU" dirty="0" err="1"/>
              <a:t>фізичних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;</a:t>
            </a:r>
          </a:p>
          <a:p>
            <a:r>
              <a:rPr lang="ru-RU" dirty="0"/>
              <a:t>2) </a:t>
            </a:r>
            <a:r>
              <a:rPr lang="ru-RU" dirty="0" err="1"/>
              <a:t>відкриття</a:t>
            </a:r>
            <a:r>
              <a:rPr lang="ru-RU" dirty="0"/>
              <a:t> та </a:t>
            </a:r>
            <a:r>
              <a:rPr lang="ru-RU" dirty="0" err="1"/>
              <a:t>ведення</a:t>
            </a:r>
            <a:r>
              <a:rPr lang="ru-RU" dirty="0"/>
              <a:t> </a:t>
            </a:r>
            <a:r>
              <a:rPr lang="ru-RU" dirty="0" err="1"/>
              <a:t>поточних</a:t>
            </a:r>
            <a:r>
              <a:rPr lang="ru-RU" dirty="0"/>
              <a:t> (</a:t>
            </a:r>
            <a:r>
              <a:rPr lang="ru-RU" dirty="0" err="1"/>
              <a:t>розрахункових</a:t>
            </a:r>
            <a:r>
              <a:rPr lang="ru-RU" dirty="0"/>
              <a:t>, </a:t>
            </a:r>
            <a:r>
              <a:rPr lang="ru-RU" dirty="0" err="1"/>
              <a:t>кореспондентських</a:t>
            </a:r>
            <a:r>
              <a:rPr lang="ru-RU" dirty="0"/>
              <a:t>) </a:t>
            </a:r>
            <a:r>
              <a:rPr lang="ru-RU" dirty="0" err="1"/>
              <a:t>рахунків</a:t>
            </a:r>
            <a:r>
              <a:rPr lang="ru-RU" dirty="0"/>
              <a:t> </a:t>
            </a:r>
            <a:r>
              <a:rPr lang="ru-RU" dirty="0" err="1"/>
              <a:t>клієнтів</a:t>
            </a:r>
            <a:r>
              <a:rPr lang="ru-RU" dirty="0"/>
              <a:t>, у тому </a:t>
            </a:r>
            <a:r>
              <a:rPr lang="ru-RU" dirty="0" err="1"/>
              <a:t>числі</a:t>
            </a:r>
            <a:r>
              <a:rPr lang="ru-RU" dirty="0"/>
              <a:t> у </a:t>
            </a:r>
            <a:r>
              <a:rPr lang="ru-RU" dirty="0" err="1"/>
              <a:t>банківських</a:t>
            </a:r>
            <a:r>
              <a:rPr lang="ru-RU" dirty="0"/>
              <a:t> </a:t>
            </a:r>
            <a:r>
              <a:rPr lang="ru-RU" dirty="0" err="1"/>
              <a:t>металах</a:t>
            </a:r>
            <a:r>
              <a:rPr lang="ru-RU" dirty="0"/>
              <a:t>, та </a:t>
            </a:r>
            <a:r>
              <a:rPr lang="ru-RU" dirty="0" err="1"/>
              <a:t>рахунків</a:t>
            </a:r>
            <a:r>
              <a:rPr lang="ru-RU" dirty="0"/>
              <a:t> </a:t>
            </a:r>
            <a:r>
              <a:rPr lang="ru-RU" dirty="0" err="1"/>
              <a:t>умовного</a:t>
            </a:r>
            <a:r>
              <a:rPr lang="ru-RU" dirty="0"/>
              <a:t> </a:t>
            </a:r>
            <a:r>
              <a:rPr lang="ru-RU" dirty="0" err="1"/>
              <a:t>зберігання</a:t>
            </a:r>
            <a:r>
              <a:rPr lang="ru-RU" dirty="0"/>
              <a:t> (</a:t>
            </a:r>
            <a:r>
              <a:rPr lang="ru-RU" dirty="0" err="1"/>
              <a:t>ескроу</a:t>
            </a:r>
            <a:r>
              <a:rPr lang="ru-RU" dirty="0"/>
              <a:t>);</a:t>
            </a:r>
          </a:p>
          <a:p>
            <a:r>
              <a:rPr lang="ru-RU" dirty="0" smtClean="0"/>
              <a:t>3</a:t>
            </a:r>
            <a:r>
              <a:rPr lang="ru-RU" dirty="0"/>
              <a:t>) </a:t>
            </a:r>
            <a:r>
              <a:rPr lang="ru-RU" dirty="0" err="1"/>
              <a:t>розміщення</a:t>
            </a:r>
            <a:r>
              <a:rPr lang="ru-RU" dirty="0"/>
              <a:t> </a:t>
            </a:r>
            <a:r>
              <a:rPr lang="ru-RU" dirty="0" err="1"/>
              <a:t>залучених</a:t>
            </a:r>
            <a:r>
              <a:rPr lang="ru-RU" dirty="0"/>
              <a:t> у </a:t>
            </a:r>
            <a:r>
              <a:rPr lang="ru-RU" dirty="0" err="1"/>
              <a:t>вклади</a:t>
            </a:r>
            <a:r>
              <a:rPr lang="ru-RU" dirty="0"/>
              <a:t> (</a:t>
            </a:r>
            <a:r>
              <a:rPr lang="ru-RU" dirty="0" err="1"/>
              <a:t>депозити</a:t>
            </a:r>
            <a:r>
              <a:rPr lang="ru-RU" dirty="0"/>
              <a:t>), у тому </a:t>
            </a:r>
            <a:r>
              <a:rPr lang="ru-RU" dirty="0" err="1"/>
              <a:t>числі</a:t>
            </a:r>
            <a:r>
              <a:rPr lang="ru-RU" dirty="0"/>
              <a:t> на </a:t>
            </a:r>
            <a:r>
              <a:rPr lang="ru-RU" dirty="0" err="1"/>
              <a:t>поточні</a:t>
            </a:r>
            <a:r>
              <a:rPr lang="ru-RU" dirty="0"/>
              <a:t> </a:t>
            </a:r>
            <a:r>
              <a:rPr lang="ru-RU" dirty="0" err="1"/>
              <a:t>рахунки</a:t>
            </a:r>
            <a:r>
              <a:rPr lang="ru-RU" dirty="0"/>
              <a:t>, </a:t>
            </a:r>
            <a:r>
              <a:rPr lang="ru-RU" dirty="0" err="1"/>
              <a:t>коштів</a:t>
            </a:r>
            <a:r>
              <a:rPr lang="ru-RU" dirty="0"/>
              <a:t> та </a:t>
            </a:r>
            <a:r>
              <a:rPr lang="ru-RU" dirty="0" err="1"/>
              <a:t>банківських</a:t>
            </a:r>
            <a:r>
              <a:rPr lang="ru-RU" dirty="0"/>
              <a:t> </a:t>
            </a:r>
            <a:r>
              <a:rPr lang="ru-RU" dirty="0" err="1"/>
              <a:t>металів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свого</a:t>
            </a:r>
            <a:r>
              <a:rPr lang="ru-RU" dirty="0"/>
              <a:t> </a:t>
            </a:r>
            <a:r>
              <a:rPr lang="ru-RU" dirty="0" err="1"/>
              <a:t>імені</a:t>
            </a:r>
            <a:r>
              <a:rPr lang="ru-RU" dirty="0"/>
              <a:t>, на </a:t>
            </a:r>
            <a:r>
              <a:rPr lang="ru-RU" dirty="0" err="1"/>
              <a:t>власних</a:t>
            </a:r>
            <a:r>
              <a:rPr lang="ru-RU" dirty="0"/>
              <a:t> </a:t>
            </a:r>
            <a:r>
              <a:rPr lang="ru-RU" dirty="0" err="1"/>
              <a:t>умовах</a:t>
            </a:r>
            <a:r>
              <a:rPr lang="ru-RU" dirty="0"/>
              <a:t> та на </a:t>
            </a:r>
            <a:r>
              <a:rPr lang="ru-RU" dirty="0" err="1"/>
              <a:t>власний</a:t>
            </a:r>
            <a:r>
              <a:rPr lang="ru-RU" dirty="0"/>
              <a:t> </a:t>
            </a:r>
            <a:r>
              <a:rPr lang="ru-RU" dirty="0" err="1"/>
              <a:t>ризик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 err="1"/>
              <a:t>Банківські</a:t>
            </a:r>
            <a:r>
              <a:rPr lang="ru-RU" dirty="0"/>
              <a:t> </a:t>
            </a:r>
            <a:r>
              <a:rPr lang="ru-RU" dirty="0" err="1"/>
              <a:t>послуги</a:t>
            </a:r>
            <a:r>
              <a:rPr lang="ru-RU" dirty="0"/>
              <a:t> </a:t>
            </a:r>
            <a:r>
              <a:rPr lang="ru-RU" dirty="0" err="1"/>
              <a:t>дозволяється</a:t>
            </a:r>
            <a:r>
              <a:rPr lang="ru-RU" dirty="0"/>
              <a:t> </a:t>
            </a:r>
            <a:r>
              <a:rPr lang="ru-RU" dirty="0" err="1"/>
              <a:t>надавати</a:t>
            </a:r>
            <a:r>
              <a:rPr lang="ru-RU" dirty="0"/>
              <a:t> </a:t>
            </a:r>
            <a:r>
              <a:rPr lang="ru-RU" dirty="0" err="1"/>
              <a:t>виключно</a:t>
            </a:r>
            <a:r>
              <a:rPr lang="ru-RU" dirty="0"/>
              <a:t> банку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r>
              <a:rPr lang="ru-RU" dirty="0"/>
              <a:t>Банк </a:t>
            </a:r>
            <a:r>
              <a:rPr lang="ru-RU" dirty="0" err="1"/>
              <a:t>має</a:t>
            </a:r>
            <a:r>
              <a:rPr lang="ru-RU" dirty="0"/>
              <a:t> право </a:t>
            </a:r>
            <a:r>
              <a:rPr lang="ru-RU" dirty="0" err="1"/>
              <a:t>надавати</a:t>
            </a:r>
            <a:r>
              <a:rPr lang="ru-RU" dirty="0"/>
              <a:t> </a:t>
            </a:r>
            <a:r>
              <a:rPr lang="ru-RU" dirty="0" err="1"/>
              <a:t>банківські</a:t>
            </a:r>
            <a:r>
              <a:rPr lang="ru-RU" dirty="0"/>
              <a:t> та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фінансові</a:t>
            </a:r>
            <a:r>
              <a:rPr lang="ru-RU" dirty="0"/>
              <a:t> </a:t>
            </a:r>
            <a:r>
              <a:rPr lang="ru-RU" dirty="0" err="1"/>
              <a:t>послуги</a:t>
            </a:r>
            <a:r>
              <a:rPr lang="ru-RU" dirty="0"/>
              <a:t> (</a:t>
            </a:r>
            <a:r>
              <a:rPr lang="ru-RU" dirty="0" err="1"/>
              <a:t>крім</a:t>
            </a:r>
            <a:r>
              <a:rPr lang="ru-RU" dirty="0"/>
              <a:t> </a:t>
            </a:r>
            <a:r>
              <a:rPr lang="ru-RU" dirty="0" err="1"/>
              <a:t>послуг</a:t>
            </a:r>
            <a:r>
              <a:rPr lang="ru-RU" dirty="0"/>
              <a:t> у </a:t>
            </a:r>
            <a:r>
              <a:rPr lang="ru-RU" dirty="0" err="1"/>
              <a:t>сфері</a:t>
            </a:r>
            <a:r>
              <a:rPr lang="ru-RU" dirty="0"/>
              <a:t> </a:t>
            </a:r>
            <a:r>
              <a:rPr lang="ru-RU" dirty="0" err="1"/>
              <a:t>страхування</a:t>
            </a:r>
            <a:r>
              <a:rPr lang="ru-RU" dirty="0"/>
              <a:t>),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здійснювати</a:t>
            </a:r>
            <a:r>
              <a:rPr lang="ru-RU" dirty="0"/>
              <a:t> </a:t>
            </a:r>
            <a:r>
              <a:rPr lang="ru-RU" dirty="0" err="1"/>
              <a:t>іншу</a:t>
            </a:r>
            <a:r>
              <a:rPr lang="ru-RU" dirty="0"/>
              <a:t> </a:t>
            </a:r>
            <a:r>
              <a:rPr lang="ru-RU" dirty="0" err="1"/>
              <a:t>діяльність</a:t>
            </a:r>
            <a:r>
              <a:rPr lang="ru-RU" dirty="0"/>
              <a:t>, </a:t>
            </a:r>
            <a:r>
              <a:rPr lang="ru-RU" dirty="0" err="1"/>
              <a:t>визначену</a:t>
            </a:r>
            <a:r>
              <a:rPr lang="ru-RU" dirty="0"/>
              <a:t> в ЗУ «Про банки і </a:t>
            </a:r>
            <a:r>
              <a:rPr lang="ru-RU" dirty="0" err="1"/>
              <a:t>банківську</a:t>
            </a:r>
            <a:r>
              <a:rPr lang="ru-RU" dirty="0"/>
              <a:t> </a:t>
            </a:r>
            <a:r>
              <a:rPr lang="ru-RU" dirty="0" err="1"/>
              <a:t>діяльність</a:t>
            </a:r>
            <a:r>
              <a:rPr lang="ru-RU" dirty="0"/>
              <a:t>», як у </a:t>
            </a:r>
            <a:r>
              <a:rPr lang="ru-RU" dirty="0" err="1"/>
              <a:t>національній</a:t>
            </a:r>
            <a:r>
              <a:rPr lang="ru-RU" dirty="0"/>
              <a:t>, так і в </a:t>
            </a:r>
            <a:r>
              <a:rPr lang="ru-RU" dirty="0" err="1"/>
              <a:t>іноземній</a:t>
            </a:r>
            <a:r>
              <a:rPr lang="ru-RU" dirty="0"/>
              <a:t> </a:t>
            </a:r>
            <a:r>
              <a:rPr lang="ru-RU" dirty="0" err="1"/>
              <a:t>валюті</a:t>
            </a:r>
            <a:r>
              <a:rPr lang="ru-RU" dirty="0"/>
              <a:t>.</a:t>
            </a:r>
            <a:endParaRPr lang="ru-RU" dirty="0" smtClean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516677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5" y="332656"/>
            <a:ext cx="8280920" cy="619268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 err="1"/>
              <a:t>Національний</a:t>
            </a:r>
            <a:r>
              <a:rPr lang="ru-RU" dirty="0"/>
              <a:t> банк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протягом</a:t>
            </a:r>
            <a:r>
              <a:rPr lang="ru-RU" dirty="0"/>
              <a:t> </a:t>
            </a:r>
            <a:r>
              <a:rPr lang="ru-RU" dirty="0" err="1"/>
              <a:t>двох</a:t>
            </a:r>
            <a:r>
              <a:rPr lang="ru-RU" dirty="0"/>
              <a:t> </a:t>
            </a:r>
            <a:r>
              <a:rPr lang="ru-RU" dirty="0" err="1"/>
              <a:t>робочих</a:t>
            </a:r>
            <a:r>
              <a:rPr lang="ru-RU" dirty="0"/>
              <a:t> </a:t>
            </a:r>
            <a:r>
              <a:rPr lang="ru-RU" dirty="0" err="1"/>
              <a:t>днів</a:t>
            </a:r>
            <a:r>
              <a:rPr lang="ru-RU" dirty="0"/>
              <a:t> з дня </a:t>
            </a:r>
            <a:r>
              <a:rPr lang="ru-RU" dirty="0" err="1"/>
              <a:t>прийняття</a:t>
            </a:r>
            <a:r>
              <a:rPr lang="ru-RU" dirty="0"/>
              <a:t> </a:t>
            </a:r>
            <a:r>
              <a:rPr lang="ru-RU" dirty="0" err="1"/>
              <a:t>рішення</a:t>
            </a:r>
            <a:r>
              <a:rPr lang="ru-RU" dirty="0"/>
              <a:t> про </a:t>
            </a:r>
            <a:r>
              <a:rPr lang="ru-RU" dirty="0" err="1"/>
              <a:t>видачу</a:t>
            </a:r>
            <a:r>
              <a:rPr lang="ru-RU" dirty="0"/>
              <a:t> </a:t>
            </a:r>
            <a:r>
              <a:rPr lang="ru-RU" dirty="0" err="1"/>
              <a:t>банківської</a:t>
            </a:r>
            <a:r>
              <a:rPr lang="ru-RU" dirty="0"/>
              <a:t> </a:t>
            </a:r>
            <a:r>
              <a:rPr lang="ru-RU" dirty="0" err="1"/>
              <a:t>ліцензії</a:t>
            </a:r>
            <a:r>
              <a:rPr lang="ru-RU" dirty="0"/>
              <a:t>:</a:t>
            </a:r>
          </a:p>
          <a:p>
            <a:r>
              <a:rPr lang="ru-RU" dirty="0"/>
              <a:t>вносить </a:t>
            </a:r>
            <a:r>
              <a:rPr lang="ru-RU" dirty="0" err="1"/>
              <a:t>відповідний</a:t>
            </a:r>
            <a:r>
              <a:rPr lang="ru-RU" dirty="0"/>
              <a:t> </a:t>
            </a:r>
            <a:r>
              <a:rPr lang="ru-RU" dirty="0" err="1"/>
              <a:t>запис</a:t>
            </a:r>
            <a:r>
              <a:rPr lang="ru-RU" dirty="0"/>
              <a:t> до Державного </a:t>
            </a:r>
            <a:r>
              <a:rPr lang="ru-RU" dirty="0" err="1"/>
              <a:t>реєстру</a:t>
            </a:r>
            <a:r>
              <a:rPr lang="ru-RU" dirty="0"/>
              <a:t> </a:t>
            </a:r>
            <a:r>
              <a:rPr lang="ru-RU" dirty="0" err="1"/>
              <a:t>банків</a:t>
            </a:r>
            <a:r>
              <a:rPr lang="ru-RU" dirty="0"/>
              <a:t>;</a:t>
            </a:r>
          </a:p>
          <a:p>
            <a:r>
              <a:rPr lang="ru-RU" dirty="0" err="1"/>
              <a:t>надає</a:t>
            </a:r>
            <a:r>
              <a:rPr lang="ru-RU" dirty="0"/>
              <a:t> банку </a:t>
            </a:r>
            <a:r>
              <a:rPr lang="ru-RU" dirty="0" err="1"/>
              <a:t>витяг</a:t>
            </a:r>
            <a:r>
              <a:rPr lang="ru-RU" dirty="0"/>
              <a:t> з Державного </a:t>
            </a:r>
            <a:r>
              <a:rPr lang="ru-RU" dirty="0" err="1"/>
              <a:t>реєстру</a:t>
            </a:r>
            <a:r>
              <a:rPr lang="ru-RU" dirty="0"/>
              <a:t> </a:t>
            </a:r>
            <a:r>
              <a:rPr lang="ru-RU" dirty="0" err="1"/>
              <a:t>банків</a:t>
            </a:r>
            <a:r>
              <a:rPr lang="ru-RU" dirty="0"/>
              <a:t> про </a:t>
            </a:r>
            <a:r>
              <a:rPr lang="ru-RU" dirty="0" err="1"/>
              <a:t>видачу</a:t>
            </a:r>
            <a:r>
              <a:rPr lang="ru-RU" dirty="0"/>
              <a:t> </a:t>
            </a:r>
            <a:r>
              <a:rPr lang="ru-RU" dirty="0" err="1"/>
              <a:t>банківської</a:t>
            </a:r>
            <a:r>
              <a:rPr lang="ru-RU" dirty="0"/>
              <a:t> </a:t>
            </a:r>
            <a:r>
              <a:rPr lang="ru-RU" dirty="0" err="1"/>
              <a:t>ліцензії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b="1" dirty="0" err="1" smtClean="0"/>
              <a:t>Юридична</a:t>
            </a:r>
            <a:r>
              <a:rPr lang="ru-RU" b="1" dirty="0" smtClean="0"/>
              <a:t> </a:t>
            </a:r>
            <a:r>
              <a:rPr lang="ru-RU" b="1" dirty="0"/>
              <a:t>особа </a:t>
            </a:r>
            <a:r>
              <a:rPr lang="ru-RU" b="1" dirty="0" err="1"/>
              <a:t>набуває</a:t>
            </a:r>
            <a:r>
              <a:rPr lang="ru-RU" b="1" dirty="0"/>
              <a:t> статусу банку і право на </a:t>
            </a:r>
            <a:r>
              <a:rPr lang="ru-RU" b="1" dirty="0" err="1"/>
              <a:t>здійснення</a:t>
            </a:r>
            <a:r>
              <a:rPr lang="ru-RU" b="1" dirty="0"/>
              <a:t> </a:t>
            </a:r>
            <a:r>
              <a:rPr lang="ru-RU" b="1" dirty="0" err="1"/>
              <a:t>банківської</a:t>
            </a:r>
            <a:r>
              <a:rPr lang="ru-RU" b="1" dirty="0"/>
              <a:t> </a:t>
            </a:r>
            <a:r>
              <a:rPr lang="ru-RU" b="1" dirty="0" err="1"/>
              <a:t>діяльності</a:t>
            </a:r>
            <a:r>
              <a:rPr lang="ru-RU" b="1" dirty="0"/>
              <a:t> </a:t>
            </a:r>
            <a:r>
              <a:rPr lang="ru-RU" b="1" dirty="0" err="1"/>
              <a:t>після</a:t>
            </a:r>
            <a:r>
              <a:rPr lang="ru-RU" b="1" dirty="0"/>
              <a:t> </a:t>
            </a:r>
            <a:r>
              <a:rPr lang="ru-RU" b="1" dirty="0" err="1"/>
              <a:t>видачі</a:t>
            </a:r>
            <a:r>
              <a:rPr lang="ru-RU" b="1" dirty="0"/>
              <a:t> </a:t>
            </a:r>
            <a:r>
              <a:rPr lang="ru-RU" b="1" dirty="0" err="1"/>
              <a:t>їй</a:t>
            </a:r>
            <a:r>
              <a:rPr lang="ru-RU" b="1" dirty="0"/>
              <a:t> </a:t>
            </a:r>
            <a:r>
              <a:rPr lang="ru-RU" b="1" dirty="0" err="1"/>
              <a:t>банківської</a:t>
            </a:r>
            <a:r>
              <a:rPr lang="ru-RU" b="1" dirty="0"/>
              <a:t> </a:t>
            </a:r>
            <a:r>
              <a:rPr lang="ru-RU" b="1" dirty="0" err="1"/>
              <a:t>ліцензії</a:t>
            </a:r>
            <a:r>
              <a:rPr lang="ru-RU" b="1" dirty="0"/>
              <a:t>.</a:t>
            </a:r>
          </a:p>
          <a:p>
            <a:r>
              <a:rPr lang="ru-RU" dirty="0" err="1" smtClean="0"/>
              <a:t>Національний</a:t>
            </a:r>
            <a:r>
              <a:rPr lang="ru-RU" dirty="0" smtClean="0"/>
              <a:t> </a:t>
            </a:r>
            <a:r>
              <a:rPr lang="ru-RU" dirty="0"/>
              <a:t>банк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розміщує</a:t>
            </a:r>
            <a:r>
              <a:rPr lang="ru-RU" dirty="0"/>
              <a:t> </a:t>
            </a:r>
            <a:r>
              <a:rPr lang="ru-RU" dirty="0" err="1"/>
              <a:t>інформацію</a:t>
            </a:r>
            <a:r>
              <a:rPr lang="ru-RU" dirty="0"/>
              <a:t> про </a:t>
            </a:r>
            <a:r>
              <a:rPr lang="ru-RU" dirty="0" err="1"/>
              <a:t>видані</a:t>
            </a:r>
            <a:r>
              <a:rPr lang="ru-RU" dirty="0"/>
              <a:t> </a:t>
            </a:r>
            <a:r>
              <a:rPr lang="ru-RU" dirty="0" err="1"/>
              <a:t>банківські</a:t>
            </a:r>
            <a:r>
              <a:rPr lang="ru-RU" dirty="0"/>
              <a:t> </a:t>
            </a:r>
            <a:r>
              <a:rPr lang="ru-RU" dirty="0" err="1"/>
              <a:t>ліцензії</a:t>
            </a:r>
            <a:r>
              <a:rPr lang="ru-RU" dirty="0"/>
              <a:t> на </a:t>
            </a:r>
            <a:r>
              <a:rPr lang="ru-RU" dirty="0" err="1"/>
              <a:t>сторінці</a:t>
            </a:r>
            <a:r>
              <a:rPr lang="ru-RU" dirty="0"/>
              <a:t> </a:t>
            </a:r>
            <a:r>
              <a:rPr lang="ru-RU" dirty="0" err="1"/>
              <a:t>офіційного</a:t>
            </a:r>
            <a:r>
              <a:rPr lang="ru-RU" dirty="0"/>
              <a:t> </a:t>
            </a:r>
            <a:r>
              <a:rPr lang="ru-RU" dirty="0" err="1"/>
              <a:t>Інтернет-представництва</a:t>
            </a:r>
            <a:r>
              <a:rPr lang="ru-RU" dirty="0"/>
              <a:t> </a:t>
            </a:r>
            <a:r>
              <a:rPr lang="ru-RU" dirty="0" err="1"/>
              <a:t>Національного</a:t>
            </a:r>
            <a:r>
              <a:rPr lang="ru-RU" dirty="0"/>
              <a:t> банку </a:t>
            </a:r>
            <a:r>
              <a:rPr lang="ru-RU" dirty="0" err="1"/>
              <a:t>України</a:t>
            </a:r>
            <a:r>
              <a:rPr lang="ru-RU" dirty="0"/>
              <a:t> у </a:t>
            </a:r>
            <a:r>
              <a:rPr lang="ru-RU" dirty="0" err="1"/>
              <a:t>визначеному</a:t>
            </a:r>
            <a:r>
              <a:rPr lang="ru-RU" dirty="0"/>
              <a:t> ним порядку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r>
              <a:rPr lang="ru-RU" b="1" dirty="0" err="1"/>
              <a:t>Мінімальний</a:t>
            </a:r>
            <a:r>
              <a:rPr lang="ru-RU" b="1" dirty="0"/>
              <a:t> </a:t>
            </a:r>
            <a:r>
              <a:rPr lang="ru-RU" b="1" dirty="0" err="1"/>
              <a:t>розмір</a:t>
            </a:r>
            <a:r>
              <a:rPr lang="ru-RU" b="1" dirty="0"/>
              <a:t> статутного </a:t>
            </a:r>
            <a:r>
              <a:rPr lang="ru-RU" b="1" dirty="0" err="1"/>
              <a:t>капіталу</a:t>
            </a:r>
            <a:r>
              <a:rPr lang="ru-RU" b="1" dirty="0"/>
              <a:t> </a:t>
            </a:r>
            <a:r>
              <a:rPr lang="ru-RU" dirty="0"/>
              <a:t>на момент </a:t>
            </a:r>
            <a:r>
              <a:rPr lang="ru-RU" dirty="0" err="1"/>
              <a:t>державної</a:t>
            </a:r>
            <a:r>
              <a:rPr lang="ru-RU" dirty="0"/>
              <a:t> </a:t>
            </a:r>
            <a:r>
              <a:rPr lang="ru-RU" dirty="0" err="1"/>
              <a:t>реєстрації</a:t>
            </a:r>
            <a:r>
              <a:rPr lang="ru-RU" dirty="0"/>
              <a:t> </a:t>
            </a:r>
            <a:r>
              <a:rPr lang="ru-RU" dirty="0" err="1"/>
              <a:t>юридичної</a:t>
            </a:r>
            <a:r>
              <a:rPr lang="ru-RU" dirty="0"/>
              <a:t> особи, яка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намір</a:t>
            </a:r>
            <a:r>
              <a:rPr lang="ru-RU" dirty="0"/>
              <a:t> </a:t>
            </a:r>
            <a:r>
              <a:rPr lang="ru-RU" dirty="0" err="1"/>
              <a:t>здійснювати</a:t>
            </a:r>
            <a:r>
              <a:rPr lang="ru-RU" dirty="0"/>
              <a:t> </a:t>
            </a:r>
            <a:r>
              <a:rPr lang="ru-RU" dirty="0" err="1"/>
              <a:t>банківську</a:t>
            </a:r>
            <a:r>
              <a:rPr lang="ru-RU" dirty="0"/>
              <a:t> </a:t>
            </a:r>
            <a:r>
              <a:rPr lang="ru-RU" dirty="0" err="1"/>
              <a:t>діяльність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мінімальний</a:t>
            </a:r>
            <a:r>
              <a:rPr lang="ru-RU" dirty="0"/>
              <a:t> </a:t>
            </a:r>
            <a:r>
              <a:rPr lang="ru-RU" dirty="0" err="1"/>
              <a:t>розмір</a:t>
            </a:r>
            <a:r>
              <a:rPr lang="ru-RU" dirty="0"/>
              <a:t> статутного </a:t>
            </a:r>
            <a:r>
              <a:rPr lang="ru-RU" dirty="0" err="1"/>
              <a:t>капіталу</a:t>
            </a:r>
            <a:r>
              <a:rPr lang="ru-RU" dirty="0"/>
              <a:t> банку </a:t>
            </a:r>
            <a:r>
              <a:rPr lang="ru-RU" b="1" dirty="0"/>
              <a:t>не </a:t>
            </a:r>
            <a:r>
              <a:rPr lang="ru-RU" b="1" dirty="0" err="1"/>
              <a:t>може</a:t>
            </a:r>
            <a:r>
              <a:rPr lang="ru-RU" b="1" dirty="0"/>
              <a:t> бути </a:t>
            </a:r>
            <a:r>
              <a:rPr lang="ru-RU" b="1" dirty="0" err="1"/>
              <a:t>меншим</a:t>
            </a:r>
            <a:r>
              <a:rPr lang="ru-RU" b="1" dirty="0"/>
              <a:t> 200 </a:t>
            </a:r>
            <a:r>
              <a:rPr lang="ru-RU" b="1" dirty="0" err="1"/>
              <a:t>мільйонів</a:t>
            </a:r>
            <a:r>
              <a:rPr lang="ru-RU" b="1" dirty="0"/>
              <a:t> </a:t>
            </a:r>
            <a:r>
              <a:rPr lang="ru-RU" b="1" dirty="0" err="1"/>
              <a:t>гривень</a:t>
            </a:r>
            <a:r>
              <a:rPr lang="ru-RU" dirty="0"/>
              <a:t>.</a:t>
            </a:r>
          </a:p>
          <a:p>
            <a:r>
              <a:rPr lang="ru-RU" dirty="0" err="1" smtClean="0"/>
              <a:t>Національний</a:t>
            </a:r>
            <a:r>
              <a:rPr lang="ru-RU" dirty="0" smtClean="0"/>
              <a:t> </a:t>
            </a:r>
            <a:r>
              <a:rPr lang="ru-RU" dirty="0"/>
              <a:t>банк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право </a:t>
            </a:r>
            <a:r>
              <a:rPr lang="ru-RU" dirty="0" err="1"/>
              <a:t>встановлювати</a:t>
            </a:r>
            <a:r>
              <a:rPr lang="ru-RU" dirty="0"/>
              <a:t> для </a:t>
            </a:r>
            <a:r>
              <a:rPr lang="ru-RU" dirty="0" err="1"/>
              <a:t>окремих</a:t>
            </a:r>
            <a:r>
              <a:rPr lang="ru-RU" dirty="0"/>
              <a:t> </a:t>
            </a:r>
            <a:r>
              <a:rPr lang="ru-RU" dirty="0" err="1"/>
              <a:t>банків</a:t>
            </a:r>
            <a:r>
              <a:rPr lang="ru-RU" dirty="0"/>
              <a:t> та </a:t>
            </a:r>
            <a:r>
              <a:rPr lang="ru-RU" dirty="0" err="1"/>
              <a:t>юридичних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намір</a:t>
            </a:r>
            <a:r>
              <a:rPr lang="ru-RU" dirty="0"/>
              <a:t> </a:t>
            </a:r>
            <a:r>
              <a:rPr lang="ru-RU" dirty="0" err="1"/>
              <a:t>здійснювати</a:t>
            </a:r>
            <a:r>
              <a:rPr lang="ru-RU" dirty="0"/>
              <a:t> </a:t>
            </a:r>
            <a:r>
              <a:rPr lang="ru-RU" dirty="0" err="1"/>
              <a:t>банківську</a:t>
            </a:r>
            <a:r>
              <a:rPr lang="ru-RU" dirty="0"/>
              <a:t> </a:t>
            </a:r>
            <a:r>
              <a:rPr lang="ru-RU" dirty="0" err="1"/>
              <a:t>діяльність</a:t>
            </a:r>
            <a:r>
              <a:rPr lang="ru-RU" dirty="0"/>
              <a:t>, </a:t>
            </a:r>
            <a:r>
              <a:rPr lang="ru-RU" dirty="0" err="1"/>
              <a:t>диференційований</a:t>
            </a:r>
            <a:r>
              <a:rPr lang="ru-RU" dirty="0"/>
              <a:t> </a:t>
            </a:r>
            <a:r>
              <a:rPr lang="ru-RU" dirty="0" err="1"/>
              <a:t>мінімальний</a:t>
            </a:r>
            <a:r>
              <a:rPr lang="ru-RU" dirty="0"/>
              <a:t> </a:t>
            </a:r>
            <a:r>
              <a:rPr lang="ru-RU" dirty="0" err="1"/>
              <a:t>розмір</a:t>
            </a:r>
            <a:r>
              <a:rPr lang="ru-RU" dirty="0"/>
              <a:t> статутного </a:t>
            </a:r>
            <a:r>
              <a:rPr lang="ru-RU" dirty="0" err="1"/>
              <a:t>капіталу</a:t>
            </a:r>
            <a:r>
              <a:rPr lang="ru-RU" dirty="0"/>
              <a:t>, але не </a:t>
            </a:r>
            <a:r>
              <a:rPr lang="ru-RU" dirty="0" err="1"/>
              <a:t>нижче</a:t>
            </a:r>
            <a:r>
              <a:rPr lang="ru-RU" dirty="0"/>
              <a:t> </a:t>
            </a:r>
            <a:r>
              <a:rPr lang="ru-RU" dirty="0" err="1" smtClean="0"/>
              <a:t>зазначеного</a:t>
            </a:r>
            <a:r>
              <a:rPr lang="ru-RU" dirty="0" smtClean="0"/>
              <a:t> </a:t>
            </a:r>
            <a:r>
              <a:rPr lang="ru-RU" dirty="0" err="1" smtClean="0"/>
              <a:t>розміру</a:t>
            </a:r>
            <a:r>
              <a:rPr lang="ru-RU" dirty="0" smtClean="0"/>
              <a:t>.</a:t>
            </a:r>
            <a:endParaRPr lang="ru-RU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6161903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5" y="332656"/>
            <a:ext cx="8280920" cy="6192688"/>
          </a:xfrm>
        </p:spPr>
        <p:txBody>
          <a:bodyPr/>
          <a:lstStyle/>
          <a:p>
            <a:r>
              <a:rPr lang="ru-RU" dirty="0" err="1"/>
              <a:t>Формування</a:t>
            </a:r>
            <a:r>
              <a:rPr lang="ru-RU" dirty="0"/>
              <a:t> та </a:t>
            </a:r>
            <a:r>
              <a:rPr lang="ru-RU" dirty="0" err="1"/>
              <a:t>збільшення</a:t>
            </a:r>
            <a:r>
              <a:rPr lang="ru-RU" dirty="0"/>
              <a:t> статутного </a:t>
            </a:r>
            <a:r>
              <a:rPr lang="ru-RU" dirty="0" err="1"/>
              <a:t>капіталу</a:t>
            </a:r>
            <a:r>
              <a:rPr lang="ru-RU" dirty="0"/>
              <a:t> банку </a:t>
            </a:r>
            <a:r>
              <a:rPr lang="ru-RU" dirty="0" err="1"/>
              <a:t>здійснюються</a:t>
            </a:r>
            <a:r>
              <a:rPr lang="ru-RU" dirty="0"/>
              <a:t> за </a:t>
            </a:r>
            <a:r>
              <a:rPr lang="ru-RU" dirty="0" err="1"/>
              <a:t>рахунок</a:t>
            </a:r>
            <a:r>
              <a:rPr lang="ru-RU" dirty="0"/>
              <a:t> </a:t>
            </a:r>
            <a:r>
              <a:rPr lang="ru-RU" dirty="0" err="1"/>
              <a:t>грошових</a:t>
            </a:r>
            <a:r>
              <a:rPr lang="ru-RU" dirty="0"/>
              <a:t> </a:t>
            </a:r>
            <a:r>
              <a:rPr lang="ru-RU" dirty="0" err="1"/>
              <a:t>внесків</a:t>
            </a:r>
            <a:r>
              <a:rPr lang="ru-RU" dirty="0"/>
              <a:t>, </a:t>
            </a:r>
            <a:r>
              <a:rPr lang="ru-RU" dirty="0" err="1"/>
              <a:t>крім</a:t>
            </a:r>
            <a:r>
              <a:rPr lang="ru-RU" dirty="0"/>
              <a:t> </a:t>
            </a:r>
            <a:r>
              <a:rPr lang="ru-RU" dirty="0" err="1"/>
              <a:t>випадків</a:t>
            </a:r>
            <a:r>
              <a:rPr lang="ru-RU" dirty="0"/>
              <a:t>, </a:t>
            </a:r>
            <a:r>
              <a:rPr lang="ru-RU" dirty="0" err="1"/>
              <a:t>передбачених</a:t>
            </a:r>
            <a:r>
              <a:rPr lang="ru-RU" dirty="0"/>
              <a:t> законом про </a:t>
            </a:r>
            <a:r>
              <a:rPr lang="ru-RU" dirty="0" err="1"/>
              <a:t>Державний</a:t>
            </a:r>
            <a:r>
              <a:rPr lang="ru-RU" dirty="0"/>
              <a:t> бюджет </a:t>
            </a:r>
            <a:r>
              <a:rPr lang="ru-RU" dirty="0" err="1"/>
              <a:t>України</a:t>
            </a:r>
            <a:r>
              <a:rPr lang="ru-RU" dirty="0"/>
              <a:t> на </a:t>
            </a:r>
            <a:r>
              <a:rPr lang="ru-RU" dirty="0" err="1"/>
              <a:t>відповідний</a:t>
            </a:r>
            <a:r>
              <a:rPr lang="ru-RU" dirty="0"/>
              <a:t> </a:t>
            </a:r>
            <a:r>
              <a:rPr lang="ru-RU" dirty="0" err="1"/>
              <a:t>рік</a:t>
            </a:r>
            <a:r>
              <a:rPr lang="ru-RU" dirty="0"/>
              <a:t>, </a:t>
            </a:r>
            <a:r>
              <a:rPr lang="ru-RU" u="sng" dirty="0">
                <a:hlinkClick r:id="rId2"/>
              </a:rPr>
              <a:t>Законом </a:t>
            </a:r>
            <a:r>
              <a:rPr lang="ru-RU" u="sng" dirty="0" err="1">
                <a:hlinkClick r:id="rId2"/>
              </a:rPr>
              <a:t>України</a:t>
            </a:r>
            <a:r>
              <a:rPr lang="ru-RU" dirty="0"/>
              <a:t> "Про </a:t>
            </a:r>
            <a:r>
              <a:rPr lang="ru-RU" dirty="0" err="1"/>
              <a:t>першочергові</a:t>
            </a:r>
            <a:r>
              <a:rPr lang="ru-RU" dirty="0"/>
              <a:t> заходи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запобігання</a:t>
            </a:r>
            <a:r>
              <a:rPr lang="ru-RU" dirty="0"/>
              <a:t> </a:t>
            </a:r>
            <a:r>
              <a:rPr lang="ru-RU" dirty="0" err="1"/>
              <a:t>негативним</a:t>
            </a:r>
            <a:r>
              <a:rPr lang="ru-RU" dirty="0"/>
              <a:t> </a:t>
            </a:r>
            <a:r>
              <a:rPr lang="ru-RU" dirty="0" err="1"/>
              <a:t>наслідкам</a:t>
            </a:r>
            <a:r>
              <a:rPr lang="ru-RU" dirty="0"/>
              <a:t> </a:t>
            </a:r>
            <a:r>
              <a:rPr lang="ru-RU" dirty="0" err="1"/>
              <a:t>фінансової</a:t>
            </a:r>
            <a:r>
              <a:rPr lang="ru-RU" dirty="0"/>
              <a:t> </a:t>
            </a:r>
            <a:r>
              <a:rPr lang="ru-RU" dirty="0" err="1"/>
              <a:t>кризи</a:t>
            </a:r>
            <a:r>
              <a:rPr lang="ru-RU" dirty="0"/>
              <a:t> та про </a:t>
            </a:r>
            <a:r>
              <a:rPr lang="ru-RU" dirty="0" err="1"/>
              <a:t>внесення</a:t>
            </a:r>
            <a:r>
              <a:rPr lang="ru-RU" dirty="0"/>
              <a:t> </a:t>
            </a:r>
            <a:r>
              <a:rPr lang="ru-RU" dirty="0" err="1"/>
              <a:t>змін</a:t>
            </a:r>
            <a:r>
              <a:rPr lang="ru-RU" dirty="0"/>
              <a:t> до </a:t>
            </a:r>
            <a:r>
              <a:rPr lang="ru-RU" dirty="0" err="1"/>
              <a:t>деяких</a:t>
            </a:r>
            <a:r>
              <a:rPr lang="ru-RU" dirty="0"/>
              <a:t> </a:t>
            </a:r>
            <a:r>
              <a:rPr lang="ru-RU" dirty="0" err="1"/>
              <a:t>законодавчих</a:t>
            </a:r>
            <a:r>
              <a:rPr lang="ru-RU" dirty="0"/>
              <a:t> </a:t>
            </a:r>
            <a:r>
              <a:rPr lang="ru-RU" dirty="0" err="1"/>
              <a:t>актів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" та </a:t>
            </a:r>
            <a:r>
              <a:rPr lang="ru-RU" u="sng" dirty="0">
                <a:hlinkClick r:id="rId3"/>
              </a:rPr>
              <a:t>Законом </a:t>
            </a:r>
            <a:r>
              <a:rPr lang="ru-RU" u="sng" dirty="0" err="1">
                <a:hlinkClick r:id="rId3"/>
              </a:rPr>
              <a:t>України</a:t>
            </a:r>
            <a:r>
              <a:rPr lang="ru-RU" dirty="0"/>
              <a:t> "Про </a:t>
            </a:r>
            <a:r>
              <a:rPr lang="ru-RU" dirty="0" err="1"/>
              <a:t>спрощення</a:t>
            </a:r>
            <a:r>
              <a:rPr lang="ru-RU" dirty="0"/>
              <a:t> процедур </a:t>
            </a:r>
            <a:r>
              <a:rPr lang="ru-RU" dirty="0" err="1"/>
              <a:t>реорганізації</a:t>
            </a:r>
            <a:r>
              <a:rPr lang="ru-RU" dirty="0"/>
              <a:t> та </a:t>
            </a:r>
            <a:r>
              <a:rPr lang="ru-RU" dirty="0" err="1"/>
              <a:t>капіталізації</a:t>
            </a:r>
            <a:r>
              <a:rPr lang="ru-RU" dirty="0"/>
              <a:t> </a:t>
            </a:r>
            <a:r>
              <a:rPr lang="ru-RU" dirty="0" err="1"/>
              <a:t>банків</a:t>
            </a:r>
            <a:r>
              <a:rPr lang="ru-RU" dirty="0"/>
              <a:t>" </a:t>
            </a:r>
            <a:r>
              <a:rPr lang="ru-RU" dirty="0" err="1"/>
              <a:t>протягом</a:t>
            </a:r>
            <a:r>
              <a:rPr lang="ru-RU" dirty="0"/>
              <a:t> строку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дії</a:t>
            </a:r>
            <a:r>
              <a:rPr lang="ru-RU" dirty="0"/>
              <a:t>. </a:t>
            </a:r>
            <a:r>
              <a:rPr lang="ru-RU" dirty="0" err="1"/>
              <a:t>Грошові</a:t>
            </a:r>
            <a:r>
              <a:rPr lang="ru-RU" dirty="0"/>
              <a:t> </a:t>
            </a:r>
            <a:r>
              <a:rPr lang="ru-RU" dirty="0" err="1"/>
              <a:t>внески</a:t>
            </a:r>
            <a:r>
              <a:rPr lang="ru-RU" dirty="0"/>
              <a:t> для </a:t>
            </a:r>
            <a:r>
              <a:rPr lang="ru-RU" dirty="0" err="1"/>
              <a:t>формування</a:t>
            </a:r>
            <a:r>
              <a:rPr lang="ru-RU" dirty="0"/>
              <a:t> та </a:t>
            </a:r>
            <a:r>
              <a:rPr lang="ru-RU" dirty="0" err="1"/>
              <a:t>збільшення</a:t>
            </a:r>
            <a:r>
              <a:rPr lang="ru-RU" dirty="0"/>
              <a:t> статутного </a:t>
            </a:r>
            <a:r>
              <a:rPr lang="ru-RU" dirty="0" err="1"/>
              <a:t>капіталу</a:t>
            </a:r>
            <a:r>
              <a:rPr lang="ru-RU" dirty="0"/>
              <a:t> банку </a:t>
            </a:r>
            <a:r>
              <a:rPr lang="ru-RU" dirty="0" err="1"/>
              <a:t>резиденти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здійснюють</a:t>
            </a:r>
            <a:r>
              <a:rPr lang="ru-RU" dirty="0"/>
              <a:t> у </a:t>
            </a:r>
            <a:r>
              <a:rPr lang="ru-RU" dirty="0" err="1"/>
              <a:t>гривні</a:t>
            </a:r>
            <a:r>
              <a:rPr lang="ru-RU" dirty="0"/>
              <a:t>, а </a:t>
            </a:r>
            <a:r>
              <a:rPr lang="ru-RU" dirty="0" err="1"/>
              <a:t>нерезиденти</a:t>
            </a:r>
            <a:r>
              <a:rPr lang="ru-RU" dirty="0"/>
              <a:t> - в </a:t>
            </a:r>
            <a:r>
              <a:rPr lang="ru-RU" dirty="0" err="1"/>
              <a:t>іноземній</a:t>
            </a:r>
            <a:r>
              <a:rPr lang="ru-RU" dirty="0"/>
              <a:t> </a:t>
            </a:r>
            <a:r>
              <a:rPr lang="ru-RU" dirty="0" err="1"/>
              <a:t>вільно</a:t>
            </a:r>
            <a:r>
              <a:rPr lang="ru-RU" dirty="0"/>
              <a:t> </a:t>
            </a:r>
            <a:r>
              <a:rPr lang="ru-RU" dirty="0" err="1"/>
              <a:t>конвертованій</a:t>
            </a:r>
            <a:r>
              <a:rPr lang="ru-RU" dirty="0"/>
              <a:t> </a:t>
            </a:r>
            <a:r>
              <a:rPr lang="ru-RU" dirty="0" err="1"/>
              <a:t>валюті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у </a:t>
            </a:r>
            <a:r>
              <a:rPr lang="ru-RU" dirty="0" err="1"/>
              <a:t>гривні</a:t>
            </a:r>
            <a:r>
              <a:rPr lang="ru-RU" dirty="0"/>
              <a:t>. </a:t>
            </a:r>
            <a:r>
              <a:rPr lang="ru-RU" dirty="0" err="1"/>
              <a:t>Наявність</a:t>
            </a:r>
            <a:r>
              <a:rPr lang="ru-RU" dirty="0"/>
              <a:t> </a:t>
            </a:r>
            <a:r>
              <a:rPr lang="ru-RU" dirty="0" err="1"/>
              <a:t>збитків</a:t>
            </a:r>
            <a:r>
              <a:rPr lang="ru-RU" dirty="0"/>
              <a:t> у банку не є </a:t>
            </a:r>
            <a:r>
              <a:rPr lang="ru-RU" dirty="0" err="1"/>
              <a:t>перешкодою</a:t>
            </a:r>
            <a:r>
              <a:rPr lang="ru-RU" dirty="0"/>
              <a:t> для </a:t>
            </a:r>
            <a:r>
              <a:rPr lang="ru-RU" dirty="0" err="1"/>
              <a:t>збільшення</a:t>
            </a:r>
            <a:r>
              <a:rPr lang="ru-RU" dirty="0"/>
              <a:t> статутного </a:t>
            </a:r>
            <a:r>
              <a:rPr lang="ru-RU" dirty="0" err="1"/>
              <a:t>капіталу</a:t>
            </a:r>
            <a:r>
              <a:rPr lang="ru-RU" dirty="0"/>
              <a:t> банку.</a:t>
            </a:r>
          </a:p>
        </p:txBody>
      </p:sp>
    </p:spTree>
    <p:extLst>
      <p:ext uri="{BB962C8B-B14F-4D97-AF65-F5344CB8AC3E}">
        <p14:creationId xmlns:p14="http://schemas.microsoft.com/office/powerpoint/2010/main" val="286161903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5" y="332656"/>
            <a:ext cx="8280920" cy="6192688"/>
          </a:xfrm>
        </p:spPr>
        <p:txBody>
          <a:bodyPr>
            <a:normAutofit fontScale="85000" lnSpcReduction="10000"/>
          </a:bodyPr>
          <a:lstStyle/>
          <a:p>
            <a:r>
              <a:rPr lang="uk-UA" dirty="0">
                <a:solidFill>
                  <a:srgbClr val="000000"/>
                </a:solidFill>
                <a:latin typeface="Arial"/>
              </a:rPr>
              <a:t>3. </a:t>
            </a:r>
            <a:r>
              <a:rPr lang="ru-RU" dirty="0" err="1">
                <a:solidFill>
                  <a:srgbClr val="000000"/>
                </a:solidFill>
                <a:latin typeface="Arial"/>
              </a:rPr>
              <a:t>Організація</a:t>
            </a:r>
            <a:r>
              <a:rPr lang="ru-RU" dirty="0">
                <a:solidFill>
                  <a:srgbClr val="000000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/>
              </a:rPr>
              <a:t>діяльності</a:t>
            </a:r>
            <a:r>
              <a:rPr lang="ru-RU" dirty="0">
                <a:solidFill>
                  <a:srgbClr val="000000"/>
                </a:solidFill>
                <a:latin typeface="Arial"/>
              </a:rPr>
              <a:t> та </a:t>
            </a:r>
            <a:r>
              <a:rPr lang="ru-RU" dirty="0" err="1">
                <a:solidFill>
                  <a:srgbClr val="000000"/>
                </a:solidFill>
                <a:latin typeface="Arial"/>
              </a:rPr>
              <a:t>управління</a:t>
            </a:r>
            <a:r>
              <a:rPr lang="ru-RU" dirty="0">
                <a:solidFill>
                  <a:srgbClr val="000000"/>
                </a:solidFill>
                <a:latin typeface="Arial"/>
              </a:rPr>
              <a:t> </a:t>
            </a:r>
            <a:r>
              <a:rPr lang="ru-RU" dirty="0" smtClean="0">
                <a:solidFill>
                  <a:srgbClr val="000000"/>
                </a:solidFill>
                <a:latin typeface="Arial"/>
              </a:rPr>
              <a:t>банком</a:t>
            </a:r>
          </a:p>
          <a:p>
            <a:r>
              <a:rPr lang="ru-RU" dirty="0" err="1"/>
              <a:t>Органи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 та контролю </a:t>
            </a:r>
            <a:r>
              <a:rPr lang="ru-RU" dirty="0" smtClean="0"/>
              <a:t>банку</a:t>
            </a:r>
          </a:p>
          <a:p>
            <a:r>
              <a:rPr lang="ru-RU" b="1" dirty="0" err="1"/>
              <a:t>Вищим</a:t>
            </a:r>
            <a:r>
              <a:rPr lang="ru-RU" b="1" dirty="0"/>
              <a:t> органом </a:t>
            </a:r>
            <a:r>
              <a:rPr lang="ru-RU" b="1" dirty="0" err="1"/>
              <a:t>управління</a:t>
            </a:r>
            <a:r>
              <a:rPr lang="ru-RU" b="1" dirty="0"/>
              <a:t> </a:t>
            </a:r>
            <a:r>
              <a:rPr lang="ru-RU" dirty="0"/>
              <a:t>банку є </a:t>
            </a:r>
            <a:r>
              <a:rPr lang="ru-RU" b="1" dirty="0" err="1"/>
              <a:t>загальні</a:t>
            </a:r>
            <a:r>
              <a:rPr lang="ru-RU" b="1" dirty="0"/>
              <a:t> </a:t>
            </a:r>
            <a:r>
              <a:rPr lang="ru-RU" b="1" dirty="0" err="1"/>
              <a:t>збори</a:t>
            </a:r>
            <a:r>
              <a:rPr lang="ru-RU" b="1" dirty="0"/>
              <a:t> </a:t>
            </a:r>
            <a:r>
              <a:rPr lang="ru-RU" b="1" dirty="0" err="1" smtClean="0"/>
              <a:t>учасників</a:t>
            </a:r>
            <a:r>
              <a:rPr lang="ru-RU" b="1" dirty="0" smtClean="0"/>
              <a:t> </a:t>
            </a:r>
            <a:r>
              <a:rPr lang="ru-RU" b="1" dirty="0"/>
              <a:t>банку</a:t>
            </a:r>
            <a:r>
              <a:rPr lang="ru-RU" b="1" dirty="0" smtClean="0"/>
              <a:t>.</a:t>
            </a:r>
          </a:p>
          <a:p>
            <a:r>
              <a:rPr lang="ru-RU" b="1" dirty="0" err="1"/>
              <a:t>Виконавчим</a:t>
            </a:r>
            <a:r>
              <a:rPr lang="ru-RU" b="1" dirty="0"/>
              <a:t> органом банку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здійснює</a:t>
            </a:r>
            <a:r>
              <a:rPr lang="ru-RU" dirty="0"/>
              <a:t> </a:t>
            </a:r>
            <a:r>
              <a:rPr lang="ru-RU" dirty="0" err="1"/>
              <a:t>поточне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, </a:t>
            </a:r>
            <a:r>
              <a:rPr lang="ru-RU" dirty="0" smtClean="0"/>
              <a:t>є </a:t>
            </a:r>
            <a:r>
              <a:rPr lang="ru-RU" b="1" dirty="0" err="1"/>
              <a:t>правління</a:t>
            </a:r>
            <a:r>
              <a:rPr lang="ru-RU" b="1" dirty="0"/>
              <a:t> банку</a:t>
            </a:r>
            <a:r>
              <a:rPr lang="ru-RU" dirty="0" smtClean="0"/>
              <a:t>.</a:t>
            </a:r>
          </a:p>
          <a:p>
            <a:r>
              <a:rPr lang="ru-RU" dirty="0"/>
              <a:t>Банк </a:t>
            </a:r>
            <a:r>
              <a:rPr lang="ru-RU" dirty="0" err="1"/>
              <a:t>зобов’язаний</a:t>
            </a:r>
            <a:r>
              <a:rPr lang="ru-RU" dirty="0"/>
              <a:t> </a:t>
            </a:r>
            <a:r>
              <a:rPr lang="ru-RU" dirty="0" err="1"/>
              <a:t>створити</a:t>
            </a:r>
            <a:r>
              <a:rPr lang="ru-RU" dirty="0"/>
              <a:t> </a:t>
            </a:r>
            <a:r>
              <a:rPr lang="ru-RU" b="1" dirty="0" err="1"/>
              <a:t>наглядову</a:t>
            </a:r>
            <a:r>
              <a:rPr lang="ru-RU" b="1" dirty="0"/>
              <a:t> раду </a:t>
            </a:r>
            <a:r>
              <a:rPr lang="ru-RU" dirty="0"/>
              <a:t>(</a:t>
            </a:r>
            <a:r>
              <a:rPr lang="ru-RU" dirty="0" err="1"/>
              <a:t>далі</a:t>
            </a:r>
            <a:r>
              <a:rPr lang="ru-RU" dirty="0"/>
              <a:t> - рада банку),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b="1" dirty="0" err="1"/>
              <a:t>здійснює</a:t>
            </a:r>
            <a:r>
              <a:rPr lang="ru-RU" b="1" dirty="0"/>
              <a:t> контроль за </a:t>
            </a:r>
            <a:r>
              <a:rPr lang="ru-RU" b="1" dirty="0" err="1"/>
              <a:t>діяльністю</a:t>
            </a:r>
            <a:r>
              <a:rPr lang="ru-RU" b="1" dirty="0"/>
              <a:t> </a:t>
            </a:r>
            <a:r>
              <a:rPr lang="ru-RU" b="1" dirty="0" err="1"/>
              <a:t>виконавчого</a:t>
            </a:r>
            <a:r>
              <a:rPr lang="ru-RU" b="1" dirty="0"/>
              <a:t> органу, </a:t>
            </a:r>
            <a:r>
              <a:rPr lang="ru-RU" b="1" dirty="0" err="1"/>
              <a:t>захист</a:t>
            </a:r>
            <a:r>
              <a:rPr lang="ru-RU" b="1" dirty="0"/>
              <a:t> прав </a:t>
            </a:r>
            <a:r>
              <a:rPr lang="ru-RU" b="1" dirty="0" err="1"/>
              <a:t>вкладників</a:t>
            </a:r>
            <a:r>
              <a:rPr lang="ru-RU" b="1" dirty="0"/>
              <a:t>, </a:t>
            </a:r>
            <a:r>
              <a:rPr lang="ru-RU" b="1" dirty="0" err="1"/>
              <a:t>інших</a:t>
            </a:r>
            <a:r>
              <a:rPr lang="ru-RU" b="1" dirty="0"/>
              <a:t> </a:t>
            </a:r>
            <a:r>
              <a:rPr lang="ru-RU" b="1" dirty="0" err="1"/>
              <a:t>кредиторів</a:t>
            </a:r>
            <a:r>
              <a:rPr lang="ru-RU" b="1" dirty="0"/>
              <a:t> та </a:t>
            </a:r>
            <a:r>
              <a:rPr lang="ru-RU" b="1" dirty="0" err="1"/>
              <a:t>учасників</a:t>
            </a:r>
            <a:r>
              <a:rPr lang="ru-RU" b="1" dirty="0"/>
              <a:t> банку</a:t>
            </a:r>
            <a:r>
              <a:rPr lang="ru-RU" dirty="0"/>
              <a:t>. Рада банку не </a:t>
            </a:r>
            <a:r>
              <a:rPr lang="ru-RU" dirty="0" err="1"/>
              <a:t>бере</a:t>
            </a:r>
            <a:r>
              <a:rPr lang="ru-RU" dirty="0"/>
              <a:t> </a:t>
            </a:r>
            <a:r>
              <a:rPr lang="ru-RU" dirty="0" err="1"/>
              <a:t>участі</a:t>
            </a:r>
            <a:r>
              <a:rPr lang="ru-RU" dirty="0"/>
              <a:t> в поточному </a:t>
            </a:r>
            <a:r>
              <a:rPr lang="ru-RU" dirty="0" err="1"/>
              <a:t>управлінні</a:t>
            </a:r>
            <a:r>
              <a:rPr lang="ru-RU" dirty="0"/>
              <a:t> банком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r>
              <a:rPr lang="ru-RU" dirty="0"/>
              <a:t>Членами ради банку </a:t>
            </a:r>
            <a:r>
              <a:rPr lang="ru-RU" dirty="0" err="1"/>
              <a:t>можуть</a:t>
            </a:r>
            <a:r>
              <a:rPr lang="ru-RU" dirty="0"/>
              <a:t> бути </a:t>
            </a:r>
            <a:r>
              <a:rPr lang="ru-RU" dirty="0" err="1"/>
              <a:t>незалежні</a:t>
            </a:r>
            <a:r>
              <a:rPr lang="ru-RU" dirty="0"/>
              <a:t> члени ради банку (</a:t>
            </a:r>
            <a:r>
              <a:rPr lang="ru-RU" dirty="0" err="1"/>
              <a:t>далі</a:t>
            </a:r>
            <a:r>
              <a:rPr lang="ru-RU" dirty="0"/>
              <a:t> - </a:t>
            </a:r>
            <a:r>
              <a:rPr lang="ru-RU" dirty="0" err="1"/>
              <a:t>незалежні</a:t>
            </a:r>
            <a:r>
              <a:rPr lang="ru-RU" dirty="0"/>
              <a:t> </a:t>
            </a:r>
            <a:r>
              <a:rPr lang="ru-RU" dirty="0" err="1"/>
              <a:t>директори</a:t>
            </a:r>
            <a:r>
              <a:rPr lang="ru-RU" dirty="0"/>
              <a:t>), </a:t>
            </a:r>
            <a:r>
              <a:rPr lang="ru-RU" dirty="0" err="1"/>
              <a:t>учасники</a:t>
            </a:r>
            <a:r>
              <a:rPr lang="ru-RU" dirty="0"/>
              <a:t> банку та </a:t>
            </a:r>
            <a:r>
              <a:rPr lang="ru-RU" dirty="0" err="1"/>
              <a:t>представники</a:t>
            </a:r>
            <a:r>
              <a:rPr lang="ru-RU" dirty="0"/>
              <a:t> </a:t>
            </a:r>
            <a:r>
              <a:rPr lang="ru-RU" dirty="0" err="1"/>
              <a:t>учасників</a:t>
            </a:r>
            <a:r>
              <a:rPr lang="ru-RU" dirty="0"/>
              <a:t> банку. </a:t>
            </a:r>
            <a:r>
              <a:rPr lang="ru-RU" dirty="0" err="1"/>
              <a:t>Обрання</a:t>
            </a:r>
            <a:r>
              <a:rPr lang="ru-RU" dirty="0"/>
              <a:t> </a:t>
            </a:r>
            <a:r>
              <a:rPr lang="ru-RU" dirty="0" err="1"/>
              <a:t>членів</a:t>
            </a:r>
            <a:r>
              <a:rPr lang="ru-RU" dirty="0"/>
              <a:t> ради банку </a:t>
            </a:r>
            <a:r>
              <a:rPr lang="ru-RU" dirty="0" err="1"/>
              <a:t>здійснюється</a:t>
            </a:r>
            <a:r>
              <a:rPr lang="ru-RU" dirty="0"/>
              <a:t> в порядку кумулятивного </a:t>
            </a:r>
            <a:r>
              <a:rPr lang="ru-RU" dirty="0" err="1"/>
              <a:t>голосування</a:t>
            </a:r>
            <a:r>
              <a:rPr lang="ru-RU" dirty="0"/>
              <a:t>, </a:t>
            </a:r>
            <a:r>
              <a:rPr lang="ru-RU" dirty="0" err="1"/>
              <a:t>крім</a:t>
            </a:r>
            <a:r>
              <a:rPr lang="ru-RU" dirty="0"/>
              <a:t> банку з одним </a:t>
            </a:r>
            <a:r>
              <a:rPr lang="ru-RU" dirty="0" err="1"/>
              <a:t>акціонером</a:t>
            </a:r>
            <a:r>
              <a:rPr lang="ru-RU" dirty="0"/>
              <a:t>.</a:t>
            </a:r>
          </a:p>
          <a:p>
            <a:r>
              <a:rPr lang="ru-RU" dirty="0" err="1" smtClean="0"/>
              <a:t>Кількісний</a:t>
            </a:r>
            <a:r>
              <a:rPr lang="ru-RU" dirty="0" smtClean="0"/>
              <a:t> </a:t>
            </a:r>
            <a:r>
              <a:rPr lang="ru-RU" dirty="0"/>
              <a:t>склад ради банку </a:t>
            </a:r>
            <a:r>
              <a:rPr lang="ru-RU" dirty="0" err="1"/>
              <a:t>визначається</a:t>
            </a:r>
            <a:r>
              <a:rPr lang="ru-RU" dirty="0"/>
              <a:t> статутом банку, але не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становити</a:t>
            </a:r>
            <a:r>
              <a:rPr lang="ru-RU" dirty="0"/>
              <a:t> </a:t>
            </a:r>
            <a:r>
              <a:rPr lang="ru-RU" dirty="0" err="1"/>
              <a:t>менше</a:t>
            </a:r>
            <a:r>
              <a:rPr lang="ru-RU" dirty="0"/>
              <a:t> </a:t>
            </a:r>
            <a:r>
              <a:rPr lang="ru-RU" dirty="0" err="1"/>
              <a:t>п’яти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 smtClean="0"/>
              <a:t>Члени </a:t>
            </a:r>
            <a:r>
              <a:rPr lang="ru-RU" dirty="0"/>
              <a:t>ради банку не </a:t>
            </a:r>
            <a:r>
              <a:rPr lang="ru-RU" dirty="0" err="1"/>
              <a:t>можуть</a:t>
            </a:r>
            <a:r>
              <a:rPr lang="ru-RU" dirty="0"/>
              <a:t> </a:t>
            </a:r>
            <a:r>
              <a:rPr lang="ru-RU" dirty="0" err="1"/>
              <a:t>входити</a:t>
            </a:r>
            <a:r>
              <a:rPr lang="ru-RU" dirty="0"/>
              <a:t> до складу </a:t>
            </a:r>
            <a:r>
              <a:rPr lang="ru-RU" dirty="0" err="1"/>
              <a:t>правління</a:t>
            </a:r>
            <a:r>
              <a:rPr lang="ru-RU" dirty="0"/>
              <a:t> банку,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обіймати</a:t>
            </a:r>
            <a:r>
              <a:rPr lang="ru-RU" dirty="0"/>
              <a:t> </a:t>
            </a:r>
            <a:r>
              <a:rPr lang="ru-RU" dirty="0" err="1"/>
              <a:t>інші</a:t>
            </a:r>
            <a:r>
              <a:rPr lang="ru-RU" dirty="0"/>
              <a:t> посади в </a:t>
            </a:r>
            <a:r>
              <a:rPr lang="ru-RU" dirty="0" err="1"/>
              <a:t>цьому</a:t>
            </a:r>
            <a:r>
              <a:rPr lang="ru-RU" dirty="0"/>
              <a:t> банку на </a:t>
            </a:r>
            <a:r>
              <a:rPr lang="ru-RU" dirty="0" err="1"/>
              <a:t>умовах</a:t>
            </a:r>
            <a:r>
              <a:rPr lang="ru-RU" dirty="0"/>
              <a:t> трудового договору (контракту)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надавати</a:t>
            </a:r>
            <a:r>
              <a:rPr lang="ru-RU" dirty="0"/>
              <a:t> </a:t>
            </a:r>
            <a:r>
              <a:rPr lang="ru-RU" dirty="0" err="1"/>
              <a:t>послуги</a:t>
            </a:r>
            <a:r>
              <a:rPr lang="ru-RU" dirty="0"/>
              <a:t> банку </a:t>
            </a:r>
            <a:r>
              <a:rPr lang="ru-RU" dirty="0" err="1"/>
              <a:t>відповідно</a:t>
            </a:r>
            <a:r>
              <a:rPr lang="ru-RU" dirty="0"/>
              <a:t> до </a:t>
            </a:r>
            <a:r>
              <a:rPr lang="ru-RU" dirty="0" err="1"/>
              <a:t>цивільно</a:t>
            </a:r>
            <a:r>
              <a:rPr lang="ru-RU" dirty="0"/>
              <a:t>-правового договору.</a:t>
            </a:r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86161903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188640"/>
            <a:ext cx="8640960" cy="63367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1550" dirty="0"/>
              <a:t>До </a:t>
            </a:r>
            <a:r>
              <a:rPr lang="ru-RU" sz="1550" dirty="0" err="1"/>
              <a:t>виключної</a:t>
            </a:r>
            <a:r>
              <a:rPr lang="ru-RU" sz="1550" dirty="0"/>
              <a:t> </a:t>
            </a:r>
            <a:r>
              <a:rPr lang="ru-RU" sz="1550" dirty="0" err="1"/>
              <a:t>компетенції</a:t>
            </a:r>
            <a:r>
              <a:rPr lang="ru-RU" sz="1550" dirty="0"/>
              <a:t> ради банку належать </a:t>
            </a:r>
            <a:r>
              <a:rPr lang="ru-RU" sz="1550" dirty="0" err="1"/>
              <a:t>такі</a:t>
            </a:r>
            <a:r>
              <a:rPr lang="ru-RU" sz="1550" dirty="0"/>
              <a:t> </a:t>
            </a:r>
            <a:r>
              <a:rPr lang="ru-RU" sz="1550" dirty="0" err="1"/>
              <a:t>функції</a:t>
            </a:r>
            <a:r>
              <a:rPr lang="ru-RU" sz="1550" dirty="0"/>
              <a:t>:</a:t>
            </a:r>
          </a:p>
          <a:p>
            <a:r>
              <a:rPr lang="ru-RU" sz="1550" dirty="0"/>
              <a:t>1) </a:t>
            </a:r>
            <a:r>
              <a:rPr lang="ru-RU" sz="1550" dirty="0" err="1"/>
              <a:t>затвердження</a:t>
            </a:r>
            <a:r>
              <a:rPr lang="ru-RU" sz="1550" dirty="0"/>
              <a:t> та контроль за </a:t>
            </a:r>
            <a:r>
              <a:rPr lang="ru-RU" sz="1550" dirty="0" err="1"/>
              <a:t>реалізацією</a:t>
            </a:r>
            <a:r>
              <a:rPr lang="ru-RU" sz="1550" dirty="0"/>
              <a:t> </a:t>
            </a:r>
            <a:r>
              <a:rPr lang="ru-RU" sz="1550" dirty="0" err="1"/>
              <a:t>стратегії</a:t>
            </a:r>
            <a:r>
              <a:rPr lang="ru-RU" sz="1550" dirty="0"/>
              <a:t> банку, </a:t>
            </a:r>
            <a:r>
              <a:rPr lang="ru-RU" sz="1550" dirty="0" err="1"/>
              <a:t>бізнес</a:t>
            </a:r>
            <a:r>
              <a:rPr lang="ru-RU" sz="1550" dirty="0"/>
              <a:t>-плану, </a:t>
            </a:r>
            <a:r>
              <a:rPr lang="ru-RU" sz="1550" dirty="0" err="1"/>
              <a:t>планів</a:t>
            </a:r>
            <a:r>
              <a:rPr lang="ru-RU" sz="1550" dirty="0"/>
              <a:t> </a:t>
            </a:r>
            <a:r>
              <a:rPr lang="ru-RU" sz="1550" dirty="0" err="1"/>
              <a:t>відновлення</a:t>
            </a:r>
            <a:r>
              <a:rPr lang="ru-RU" sz="1550" dirty="0"/>
              <a:t> </a:t>
            </a:r>
            <a:r>
              <a:rPr lang="ru-RU" sz="1550" dirty="0" err="1"/>
              <a:t>діяльності</a:t>
            </a:r>
            <a:r>
              <a:rPr lang="ru-RU" sz="1550" dirty="0"/>
              <a:t> банку, </a:t>
            </a:r>
            <a:r>
              <a:rPr lang="ru-RU" sz="1550" dirty="0" err="1"/>
              <a:t>фінансування</a:t>
            </a:r>
            <a:r>
              <a:rPr lang="ru-RU" sz="1550" dirty="0"/>
              <a:t> банку в </a:t>
            </a:r>
            <a:r>
              <a:rPr lang="ru-RU" sz="1550" dirty="0" err="1"/>
              <a:t>кризових</a:t>
            </a:r>
            <a:r>
              <a:rPr lang="ru-RU" sz="1550" dirty="0"/>
              <a:t> </a:t>
            </a:r>
            <a:r>
              <a:rPr lang="ru-RU" sz="1550" dirty="0" err="1"/>
              <a:t>ситуаціях</a:t>
            </a:r>
            <a:r>
              <a:rPr lang="ru-RU" sz="1550" dirty="0"/>
              <a:t>, </a:t>
            </a:r>
            <a:r>
              <a:rPr lang="ru-RU" sz="1550" dirty="0" err="1"/>
              <a:t>забезпечення</a:t>
            </a:r>
            <a:r>
              <a:rPr lang="ru-RU" sz="1550" dirty="0"/>
              <a:t> </a:t>
            </a:r>
            <a:r>
              <a:rPr lang="ru-RU" sz="1550" dirty="0" err="1"/>
              <a:t>безперервної</a:t>
            </a:r>
            <a:r>
              <a:rPr lang="ru-RU" sz="1550" dirty="0"/>
              <a:t> </a:t>
            </a:r>
            <a:r>
              <a:rPr lang="ru-RU" sz="1550" dirty="0" err="1"/>
              <a:t>діяльності</a:t>
            </a:r>
            <a:r>
              <a:rPr lang="ru-RU" sz="1550" dirty="0"/>
              <a:t> банку;</a:t>
            </a:r>
          </a:p>
          <a:p>
            <a:r>
              <a:rPr lang="ru-RU" sz="1550" dirty="0"/>
              <a:t>2) </a:t>
            </a:r>
            <a:r>
              <a:rPr lang="ru-RU" sz="1550" dirty="0" err="1"/>
              <a:t>забезпечення</a:t>
            </a:r>
            <a:r>
              <a:rPr lang="ru-RU" sz="1550" dirty="0"/>
              <a:t> </a:t>
            </a:r>
            <a:r>
              <a:rPr lang="ru-RU" sz="1550" dirty="0" err="1"/>
              <a:t>організації</a:t>
            </a:r>
            <a:r>
              <a:rPr lang="ru-RU" sz="1550" dirty="0"/>
              <a:t> </a:t>
            </a:r>
            <a:r>
              <a:rPr lang="ru-RU" sz="1550" dirty="0" err="1"/>
              <a:t>ефективного</a:t>
            </a:r>
            <a:r>
              <a:rPr lang="ru-RU" sz="1550" dirty="0"/>
              <a:t> корпоративного </a:t>
            </a:r>
            <a:r>
              <a:rPr lang="ru-RU" sz="1550" dirty="0" err="1"/>
              <a:t>управління</a:t>
            </a:r>
            <a:r>
              <a:rPr lang="ru-RU" sz="1550" dirty="0"/>
              <a:t> </a:t>
            </a:r>
            <a:r>
              <a:rPr lang="ru-RU" sz="1550" dirty="0" err="1"/>
              <a:t>відповідно</a:t>
            </a:r>
            <a:r>
              <a:rPr lang="ru-RU" sz="1550" dirty="0"/>
              <a:t> до </a:t>
            </a:r>
            <a:r>
              <a:rPr lang="ru-RU" sz="1550" dirty="0" err="1"/>
              <a:t>принципів</a:t>
            </a:r>
            <a:r>
              <a:rPr lang="ru-RU" sz="1550" dirty="0"/>
              <a:t> (кодексу) корпоративного </a:t>
            </a:r>
            <a:r>
              <a:rPr lang="ru-RU" sz="1550" dirty="0" err="1"/>
              <a:t>управління</a:t>
            </a:r>
            <a:r>
              <a:rPr lang="ru-RU" sz="1550" dirty="0"/>
              <a:t>, </a:t>
            </a:r>
            <a:r>
              <a:rPr lang="ru-RU" sz="1550" dirty="0" err="1"/>
              <a:t>затверджених</a:t>
            </a:r>
            <a:r>
              <a:rPr lang="ru-RU" sz="1550" dirty="0"/>
              <a:t> </a:t>
            </a:r>
            <a:r>
              <a:rPr lang="ru-RU" sz="1550" dirty="0" err="1"/>
              <a:t>загальними</a:t>
            </a:r>
            <a:r>
              <a:rPr lang="ru-RU" sz="1550" dirty="0"/>
              <a:t> </a:t>
            </a:r>
            <a:r>
              <a:rPr lang="ru-RU" sz="1550" dirty="0" err="1"/>
              <a:t>зборами</a:t>
            </a:r>
            <a:r>
              <a:rPr lang="ru-RU" sz="1550" dirty="0"/>
              <a:t> </a:t>
            </a:r>
            <a:r>
              <a:rPr lang="ru-RU" sz="1550" dirty="0" err="1"/>
              <a:t>учасників</a:t>
            </a:r>
            <a:r>
              <a:rPr lang="ru-RU" sz="1550" dirty="0"/>
              <a:t> банку;</a:t>
            </a:r>
          </a:p>
          <a:p>
            <a:r>
              <a:rPr lang="ru-RU" sz="1550" dirty="0"/>
              <a:t>3) </a:t>
            </a:r>
            <a:r>
              <a:rPr lang="ru-RU" sz="1550" dirty="0" err="1"/>
              <a:t>затвердження</a:t>
            </a:r>
            <a:r>
              <a:rPr lang="ru-RU" sz="1550" dirty="0"/>
              <a:t> та контроль за </a:t>
            </a:r>
            <a:r>
              <a:rPr lang="ru-RU" sz="1550" dirty="0" err="1"/>
              <a:t>виконанням</a:t>
            </a:r>
            <a:r>
              <a:rPr lang="ru-RU" sz="1550" dirty="0"/>
              <a:t> бюджету банку, у тому </a:t>
            </a:r>
            <a:r>
              <a:rPr lang="ru-RU" sz="1550" dirty="0" err="1"/>
              <a:t>числі</a:t>
            </a:r>
            <a:r>
              <a:rPr lang="ru-RU" sz="1550" dirty="0"/>
              <a:t> </a:t>
            </a:r>
            <a:r>
              <a:rPr lang="ru-RU" sz="1550" dirty="0" err="1"/>
              <a:t>фінансування</a:t>
            </a:r>
            <a:r>
              <a:rPr lang="ru-RU" sz="1550" dirty="0"/>
              <a:t> </a:t>
            </a:r>
            <a:r>
              <a:rPr lang="ru-RU" sz="1550" dirty="0" err="1"/>
              <a:t>підрозділів</a:t>
            </a:r>
            <a:r>
              <a:rPr lang="ru-RU" sz="1550" dirty="0"/>
              <a:t> з </a:t>
            </a:r>
            <a:r>
              <a:rPr lang="ru-RU" sz="1550" dirty="0" err="1"/>
              <a:t>управління</a:t>
            </a:r>
            <a:r>
              <a:rPr lang="ru-RU" sz="1550" dirty="0"/>
              <a:t> </a:t>
            </a:r>
            <a:r>
              <a:rPr lang="ru-RU" sz="1550" dirty="0" err="1"/>
              <a:t>ризиками</a:t>
            </a:r>
            <a:r>
              <a:rPr lang="ru-RU" sz="1550" dirty="0"/>
              <a:t>, контролю за </a:t>
            </a:r>
            <a:r>
              <a:rPr lang="ru-RU" sz="1550" dirty="0" err="1"/>
              <a:t>дотриманням</a:t>
            </a:r>
            <a:r>
              <a:rPr lang="ru-RU" sz="1550" dirty="0"/>
              <a:t> норм (</a:t>
            </a:r>
            <a:r>
              <a:rPr lang="ru-RU" sz="1550" dirty="0" err="1"/>
              <a:t>комплаєнс</a:t>
            </a:r>
            <a:r>
              <a:rPr lang="ru-RU" sz="1550" dirty="0"/>
              <a:t>) та </a:t>
            </a:r>
            <a:r>
              <a:rPr lang="ru-RU" sz="1550" dirty="0" err="1"/>
              <a:t>внутрішнього</a:t>
            </a:r>
            <a:r>
              <a:rPr lang="ru-RU" sz="1550" dirty="0"/>
              <a:t> аудиту;</a:t>
            </a:r>
          </a:p>
          <a:p>
            <a:r>
              <a:rPr lang="ru-RU" sz="1550" dirty="0"/>
              <a:t>4) </a:t>
            </a:r>
            <a:r>
              <a:rPr lang="ru-RU" sz="1550" dirty="0" err="1"/>
              <a:t>затвердження</a:t>
            </a:r>
            <a:r>
              <a:rPr lang="ru-RU" sz="1550" dirty="0"/>
              <a:t> та контроль за </a:t>
            </a:r>
            <a:r>
              <a:rPr lang="ru-RU" sz="1550" dirty="0" err="1"/>
              <a:t>реалізацією</a:t>
            </a:r>
            <a:r>
              <a:rPr lang="ru-RU" sz="1550" dirty="0"/>
              <a:t> </a:t>
            </a:r>
            <a:r>
              <a:rPr lang="ru-RU" sz="1550" dirty="0" err="1"/>
              <a:t>стратегії</a:t>
            </a:r>
            <a:r>
              <a:rPr lang="ru-RU" sz="1550" dirty="0"/>
              <a:t> та оперативного плану </a:t>
            </a:r>
            <a:r>
              <a:rPr lang="ru-RU" sz="1550" dirty="0" err="1"/>
              <a:t>управління</a:t>
            </a:r>
            <a:r>
              <a:rPr lang="ru-RU" sz="1550" dirty="0"/>
              <a:t> </a:t>
            </a:r>
            <a:r>
              <a:rPr lang="ru-RU" sz="1550" dirty="0" err="1"/>
              <a:t>проблемними</a:t>
            </a:r>
            <a:r>
              <a:rPr lang="ru-RU" sz="1550" dirty="0"/>
              <a:t> активами банку;</a:t>
            </a:r>
          </a:p>
          <a:p>
            <a:r>
              <a:rPr lang="ru-RU" sz="1550" dirty="0"/>
              <a:t>5) </a:t>
            </a:r>
            <a:r>
              <a:rPr lang="ru-RU" sz="1550" dirty="0" err="1"/>
              <a:t>забезпечення</a:t>
            </a:r>
            <a:r>
              <a:rPr lang="ru-RU" sz="1550" dirty="0"/>
              <a:t> </a:t>
            </a:r>
            <a:r>
              <a:rPr lang="ru-RU" sz="1550" dirty="0" err="1"/>
              <a:t>функціонування</a:t>
            </a:r>
            <a:r>
              <a:rPr lang="ru-RU" sz="1550" dirty="0"/>
              <a:t> та контроль за </a:t>
            </a:r>
            <a:r>
              <a:rPr lang="ru-RU" sz="1550" dirty="0" err="1"/>
              <a:t>ефективністю</a:t>
            </a:r>
            <a:r>
              <a:rPr lang="ru-RU" sz="1550" dirty="0"/>
              <a:t> </a:t>
            </a:r>
            <a:r>
              <a:rPr lang="ru-RU" sz="1550" dirty="0" err="1"/>
              <a:t>комплексної</a:t>
            </a:r>
            <a:r>
              <a:rPr lang="ru-RU" sz="1550" dirty="0"/>
              <a:t> та </a:t>
            </a:r>
            <a:r>
              <a:rPr lang="ru-RU" sz="1550" dirty="0" err="1"/>
              <a:t>адекватної</a:t>
            </a:r>
            <a:r>
              <a:rPr lang="ru-RU" sz="1550" dirty="0"/>
              <a:t> </a:t>
            </a:r>
            <a:r>
              <a:rPr lang="ru-RU" sz="1550" dirty="0" err="1"/>
              <a:t>системи</a:t>
            </a:r>
            <a:r>
              <a:rPr lang="ru-RU" sz="1550" dirty="0"/>
              <a:t> </a:t>
            </a:r>
            <a:r>
              <a:rPr lang="ru-RU" sz="1550" dirty="0" err="1"/>
              <a:t>внутрішнього</a:t>
            </a:r>
            <a:r>
              <a:rPr lang="ru-RU" sz="1550" dirty="0"/>
              <a:t> контролю банку, у тому </a:t>
            </a:r>
            <a:r>
              <a:rPr lang="ru-RU" sz="1550" dirty="0" err="1"/>
              <a:t>числі</a:t>
            </a:r>
            <a:r>
              <a:rPr lang="ru-RU" sz="1550" dirty="0"/>
              <a:t> </a:t>
            </a:r>
            <a:r>
              <a:rPr lang="ru-RU" sz="1550" dirty="0" err="1"/>
              <a:t>системи</a:t>
            </a:r>
            <a:r>
              <a:rPr lang="ru-RU" sz="1550" dirty="0"/>
              <a:t> </a:t>
            </a:r>
            <a:r>
              <a:rPr lang="ru-RU" sz="1550" dirty="0" err="1"/>
              <a:t>управління</a:t>
            </a:r>
            <a:r>
              <a:rPr lang="ru-RU" sz="1550" dirty="0"/>
              <a:t> </a:t>
            </a:r>
            <a:r>
              <a:rPr lang="ru-RU" sz="1550" dirty="0" err="1"/>
              <a:t>ризиками</a:t>
            </a:r>
            <a:r>
              <a:rPr lang="ru-RU" sz="1550" dirty="0"/>
              <a:t>, </a:t>
            </a:r>
            <a:r>
              <a:rPr lang="ru-RU" sz="1550" dirty="0" err="1"/>
              <a:t>внутрішнього</a:t>
            </a:r>
            <a:r>
              <a:rPr lang="ru-RU" sz="1550" dirty="0"/>
              <a:t> аудиту;</a:t>
            </a:r>
          </a:p>
          <a:p>
            <a:r>
              <a:rPr lang="ru-RU" sz="1550" dirty="0"/>
              <a:t>6) </a:t>
            </a:r>
            <a:r>
              <a:rPr lang="ru-RU" sz="1550" dirty="0" err="1"/>
              <a:t>затвердження</a:t>
            </a:r>
            <a:r>
              <a:rPr lang="ru-RU" sz="1550" dirty="0"/>
              <a:t> та контроль за </a:t>
            </a:r>
            <a:r>
              <a:rPr lang="ru-RU" sz="1550" dirty="0" err="1"/>
              <a:t>дотриманням</a:t>
            </a:r>
            <a:r>
              <a:rPr lang="ru-RU" sz="1550" dirty="0"/>
              <a:t> </a:t>
            </a:r>
            <a:r>
              <a:rPr lang="ru-RU" sz="1550" dirty="0" err="1"/>
              <a:t>стратегій</a:t>
            </a:r>
            <a:r>
              <a:rPr lang="ru-RU" sz="1550" dirty="0"/>
              <a:t> і </a:t>
            </a:r>
            <a:r>
              <a:rPr lang="ru-RU" sz="1550" dirty="0" err="1"/>
              <a:t>політик</a:t>
            </a:r>
            <a:r>
              <a:rPr lang="ru-RU" sz="1550" dirty="0"/>
              <a:t> </a:t>
            </a:r>
            <a:r>
              <a:rPr lang="ru-RU" sz="1550" dirty="0" err="1"/>
              <a:t>управління</a:t>
            </a:r>
            <a:r>
              <a:rPr lang="ru-RU" sz="1550" dirty="0"/>
              <a:t> </a:t>
            </a:r>
            <a:r>
              <a:rPr lang="ru-RU" sz="1550" dirty="0" err="1"/>
              <a:t>ризиками</a:t>
            </a:r>
            <a:r>
              <a:rPr lang="ru-RU" sz="1550" dirty="0"/>
              <a:t>, </a:t>
            </a:r>
            <a:r>
              <a:rPr lang="ru-RU" sz="1550" dirty="0" err="1"/>
              <a:t>декларації</a:t>
            </a:r>
            <a:r>
              <a:rPr lang="ru-RU" sz="1550" dirty="0"/>
              <a:t> </a:t>
            </a:r>
            <a:r>
              <a:rPr lang="ru-RU" sz="1550" dirty="0" err="1"/>
              <a:t>схильності</a:t>
            </a:r>
            <a:r>
              <a:rPr lang="ru-RU" sz="1550" dirty="0"/>
              <a:t> до </a:t>
            </a:r>
            <a:r>
              <a:rPr lang="ru-RU" sz="1550" dirty="0" err="1"/>
              <a:t>ризиків</a:t>
            </a:r>
            <a:r>
              <a:rPr lang="ru-RU" sz="1550" dirty="0"/>
              <a:t>, </a:t>
            </a:r>
            <a:r>
              <a:rPr lang="ru-RU" sz="1550" dirty="0" err="1"/>
              <a:t>переліку</a:t>
            </a:r>
            <a:r>
              <a:rPr lang="ru-RU" sz="1550" dirty="0"/>
              <a:t> </a:t>
            </a:r>
            <a:r>
              <a:rPr lang="ru-RU" sz="1550" dirty="0" err="1"/>
              <a:t>лімітів</a:t>
            </a:r>
            <a:r>
              <a:rPr lang="ru-RU" sz="1550" dirty="0"/>
              <a:t> (</a:t>
            </a:r>
            <a:r>
              <a:rPr lang="ru-RU" sz="1550" dirty="0" err="1"/>
              <a:t>обмежень</a:t>
            </a:r>
            <a:r>
              <a:rPr lang="ru-RU" sz="1550" dirty="0"/>
              <a:t>) </a:t>
            </a:r>
            <a:r>
              <a:rPr lang="ru-RU" sz="1550" dirty="0" err="1"/>
              <a:t>щодо</a:t>
            </a:r>
            <a:r>
              <a:rPr lang="ru-RU" sz="1550" dirty="0"/>
              <a:t> </a:t>
            </a:r>
            <a:r>
              <a:rPr lang="ru-RU" sz="1550" dirty="0" err="1"/>
              <a:t>ризиків</a:t>
            </a:r>
            <a:r>
              <a:rPr lang="ru-RU" sz="1550" dirty="0"/>
              <a:t> банку;</a:t>
            </a:r>
          </a:p>
          <a:p>
            <a:r>
              <a:rPr lang="ru-RU" sz="1550" dirty="0"/>
              <a:t>7) </a:t>
            </a:r>
            <a:r>
              <a:rPr lang="ru-RU" sz="1550" dirty="0" err="1"/>
              <a:t>затвердження</a:t>
            </a:r>
            <a:r>
              <a:rPr lang="ru-RU" sz="1550" dirty="0"/>
              <a:t> та контроль за </a:t>
            </a:r>
            <a:r>
              <a:rPr lang="ru-RU" sz="1550" dirty="0" err="1"/>
              <a:t>дотриманням</a:t>
            </a:r>
            <a:r>
              <a:rPr lang="ru-RU" sz="1550" dirty="0"/>
              <a:t> кодексу </a:t>
            </a:r>
            <a:r>
              <a:rPr lang="ru-RU" sz="1550" dirty="0" err="1"/>
              <a:t>поведінки</a:t>
            </a:r>
            <a:r>
              <a:rPr lang="ru-RU" sz="1550" dirty="0"/>
              <a:t> (</a:t>
            </a:r>
            <a:r>
              <a:rPr lang="ru-RU" sz="1550" dirty="0" err="1"/>
              <a:t>етики</a:t>
            </a:r>
            <a:r>
              <a:rPr lang="ru-RU" sz="1550" dirty="0"/>
              <a:t>), </a:t>
            </a:r>
            <a:r>
              <a:rPr lang="ru-RU" sz="1550" dirty="0" err="1"/>
              <a:t>політики</a:t>
            </a:r>
            <a:r>
              <a:rPr lang="ru-RU" sz="1550" dirty="0"/>
              <a:t> </a:t>
            </a:r>
            <a:r>
              <a:rPr lang="ru-RU" sz="1550" dirty="0" err="1"/>
              <a:t>запобігання</a:t>
            </a:r>
            <a:r>
              <a:rPr lang="ru-RU" sz="1550" dirty="0"/>
              <a:t>, </a:t>
            </a:r>
            <a:r>
              <a:rPr lang="ru-RU" sz="1550" dirty="0" err="1"/>
              <a:t>виявлення</a:t>
            </a:r>
            <a:r>
              <a:rPr lang="ru-RU" sz="1550" dirty="0"/>
              <a:t> та </a:t>
            </a:r>
            <a:r>
              <a:rPr lang="ru-RU" sz="1550" dirty="0" err="1"/>
              <a:t>управління</a:t>
            </a:r>
            <a:r>
              <a:rPr lang="ru-RU" sz="1550" dirty="0"/>
              <a:t> </a:t>
            </a:r>
            <a:r>
              <a:rPr lang="ru-RU" sz="1550" dirty="0" err="1"/>
              <a:t>конфліктами</a:t>
            </a:r>
            <a:r>
              <a:rPr lang="ru-RU" sz="1550" dirty="0"/>
              <a:t> </a:t>
            </a:r>
            <a:r>
              <a:rPr lang="ru-RU" sz="1550" dirty="0" err="1"/>
              <a:t>інтересів</a:t>
            </a:r>
            <a:r>
              <a:rPr lang="ru-RU" sz="1550" dirty="0"/>
              <a:t> у банку;</a:t>
            </a:r>
          </a:p>
          <a:p>
            <a:r>
              <a:rPr lang="ru-RU" sz="1550" dirty="0"/>
              <a:t>8) </a:t>
            </a:r>
            <a:r>
              <a:rPr lang="ru-RU" sz="1550" dirty="0" err="1"/>
              <a:t>запровадження</a:t>
            </a:r>
            <a:r>
              <a:rPr lang="ru-RU" sz="1550" dirty="0"/>
              <a:t> та контроль за </a:t>
            </a:r>
            <a:r>
              <a:rPr lang="ru-RU" sz="1550" dirty="0" err="1"/>
              <a:t>функціонуванням</a:t>
            </a:r>
            <a:r>
              <a:rPr lang="ru-RU" sz="1550" dirty="0"/>
              <a:t> </a:t>
            </a:r>
            <a:r>
              <a:rPr lang="ru-RU" sz="1550" dirty="0" err="1"/>
              <a:t>механізму</a:t>
            </a:r>
            <a:r>
              <a:rPr lang="ru-RU" sz="1550" dirty="0"/>
              <a:t> </a:t>
            </a:r>
            <a:r>
              <a:rPr lang="ru-RU" sz="1550" dirty="0" err="1"/>
              <a:t>конфіденційного</a:t>
            </a:r>
            <a:r>
              <a:rPr lang="ru-RU" sz="1550" dirty="0"/>
              <a:t> </a:t>
            </a:r>
            <a:r>
              <a:rPr lang="ru-RU" sz="1550" dirty="0" err="1"/>
              <a:t>повідомлення</a:t>
            </a:r>
            <a:r>
              <a:rPr lang="ru-RU" sz="1550" dirty="0"/>
              <a:t> про </a:t>
            </a:r>
            <a:r>
              <a:rPr lang="ru-RU" sz="1550" dirty="0" err="1"/>
              <a:t>неприйнятну</a:t>
            </a:r>
            <a:r>
              <a:rPr lang="ru-RU" sz="1550" dirty="0"/>
              <a:t> </a:t>
            </a:r>
            <a:r>
              <a:rPr lang="ru-RU" sz="1550" dirty="0" err="1"/>
              <a:t>поведінку</a:t>
            </a:r>
            <a:r>
              <a:rPr lang="ru-RU" sz="1550" dirty="0"/>
              <a:t> у банку та </a:t>
            </a:r>
            <a:r>
              <a:rPr lang="ru-RU" sz="1550" dirty="0" err="1"/>
              <a:t>реагування</a:t>
            </a:r>
            <a:r>
              <a:rPr lang="ru-RU" sz="1550" dirty="0"/>
              <a:t> на </a:t>
            </a:r>
            <a:r>
              <a:rPr lang="ru-RU" sz="1550" dirty="0" err="1"/>
              <a:t>такі</a:t>
            </a:r>
            <a:r>
              <a:rPr lang="ru-RU" sz="1550" dirty="0"/>
              <a:t> </a:t>
            </a:r>
            <a:r>
              <a:rPr lang="ru-RU" sz="1550" dirty="0" err="1"/>
              <a:t>повідомлення</a:t>
            </a:r>
            <a:r>
              <a:rPr lang="ru-RU" sz="1550" dirty="0"/>
              <a:t>;</a:t>
            </a:r>
          </a:p>
          <a:p>
            <a:r>
              <a:rPr lang="ru-RU" sz="1550" dirty="0"/>
              <a:t>9) </a:t>
            </a:r>
            <a:r>
              <a:rPr lang="ru-RU" sz="1550" dirty="0" err="1"/>
              <a:t>визначення</a:t>
            </a:r>
            <a:r>
              <a:rPr lang="ru-RU" sz="1550" dirty="0"/>
              <a:t> </a:t>
            </a:r>
            <a:r>
              <a:rPr lang="ru-RU" sz="1550" dirty="0" err="1"/>
              <a:t>джерел</a:t>
            </a:r>
            <a:r>
              <a:rPr lang="ru-RU" sz="1550" dirty="0"/>
              <a:t> </a:t>
            </a:r>
            <a:r>
              <a:rPr lang="ru-RU" sz="1550" dirty="0" err="1"/>
              <a:t>капіталізації</a:t>
            </a:r>
            <a:r>
              <a:rPr lang="ru-RU" sz="1550" dirty="0"/>
              <a:t> та </a:t>
            </a:r>
            <a:r>
              <a:rPr lang="ru-RU" sz="1550" dirty="0" err="1"/>
              <a:t>іншого</a:t>
            </a:r>
            <a:r>
              <a:rPr lang="ru-RU" sz="1550" dirty="0"/>
              <a:t> </a:t>
            </a:r>
            <a:r>
              <a:rPr lang="ru-RU" sz="1550" dirty="0" err="1"/>
              <a:t>фінансування</a:t>
            </a:r>
            <a:r>
              <a:rPr lang="ru-RU" sz="1550" dirty="0"/>
              <a:t> банку;</a:t>
            </a:r>
          </a:p>
          <a:p>
            <a:r>
              <a:rPr lang="ru-RU" sz="1550" dirty="0"/>
              <a:t>10) </a:t>
            </a:r>
            <a:r>
              <a:rPr lang="ru-RU" sz="1550" dirty="0" err="1"/>
              <a:t>визначення</a:t>
            </a:r>
            <a:r>
              <a:rPr lang="ru-RU" sz="1550" dirty="0"/>
              <a:t> </a:t>
            </a:r>
            <a:r>
              <a:rPr lang="ru-RU" sz="1550" dirty="0" err="1"/>
              <a:t>кредитної</a:t>
            </a:r>
            <a:r>
              <a:rPr lang="ru-RU" sz="1550" dirty="0"/>
              <a:t> </a:t>
            </a:r>
            <a:r>
              <a:rPr lang="ru-RU" sz="1550" dirty="0" err="1"/>
              <a:t>політики</a:t>
            </a:r>
            <a:r>
              <a:rPr lang="ru-RU" sz="1550" dirty="0"/>
              <a:t> банку;</a:t>
            </a:r>
          </a:p>
          <a:p>
            <a:r>
              <a:rPr lang="ru-RU" sz="1550" dirty="0"/>
              <a:t>11) </a:t>
            </a:r>
            <a:r>
              <a:rPr lang="ru-RU" sz="1550" dirty="0" err="1"/>
              <a:t>затвердження</a:t>
            </a:r>
            <a:r>
              <a:rPr lang="ru-RU" sz="1550" dirty="0"/>
              <a:t> </a:t>
            </a:r>
            <a:r>
              <a:rPr lang="ru-RU" sz="1550" dirty="0" err="1"/>
              <a:t>організаційної</a:t>
            </a:r>
            <a:r>
              <a:rPr lang="ru-RU" sz="1550" dirty="0"/>
              <a:t> </a:t>
            </a:r>
            <a:r>
              <a:rPr lang="ru-RU" sz="1550" dirty="0" err="1"/>
              <a:t>структури</a:t>
            </a:r>
            <a:r>
              <a:rPr lang="ru-RU" sz="1550" dirty="0"/>
              <a:t> банку, а </a:t>
            </a:r>
            <a:r>
              <a:rPr lang="ru-RU" sz="1550" dirty="0" err="1"/>
              <a:t>також</a:t>
            </a:r>
            <a:r>
              <a:rPr lang="ru-RU" sz="1550" dirty="0"/>
              <a:t> </a:t>
            </a:r>
            <a:r>
              <a:rPr lang="ru-RU" sz="1550" dirty="0" err="1"/>
              <a:t>структури</a:t>
            </a:r>
            <a:r>
              <a:rPr lang="ru-RU" sz="1550" dirty="0"/>
              <a:t> </a:t>
            </a:r>
            <a:r>
              <a:rPr lang="ru-RU" sz="1550" dirty="0" err="1"/>
              <a:t>підрозділів</a:t>
            </a:r>
            <a:r>
              <a:rPr lang="ru-RU" sz="1550" dirty="0"/>
              <a:t> з </a:t>
            </a:r>
            <a:r>
              <a:rPr lang="ru-RU" sz="1550" dirty="0" err="1"/>
              <a:t>управління</a:t>
            </a:r>
            <a:r>
              <a:rPr lang="ru-RU" sz="1550" dirty="0"/>
              <a:t> </a:t>
            </a:r>
            <a:r>
              <a:rPr lang="ru-RU" sz="1550" dirty="0" err="1"/>
              <a:t>ризиками</a:t>
            </a:r>
            <a:r>
              <a:rPr lang="ru-RU" sz="1550" dirty="0"/>
              <a:t>, контролю за </a:t>
            </a:r>
            <a:r>
              <a:rPr lang="ru-RU" sz="1550" dirty="0" err="1"/>
              <a:t>дотриманням</a:t>
            </a:r>
            <a:r>
              <a:rPr lang="ru-RU" sz="1550" dirty="0"/>
              <a:t> норм (</a:t>
            </a:r>
            <a:r>
              <a:rPr lang="ru-RU" sz="1550" dirty="0" err="1"/>
              <a:t>комплаєнс</a:t>
            </a:r>
            <a:r>
              <a:rPr lang="ru-RU" sz="1550" dirty="0"/>
              <a:t>), </a:t>
            </a:r>
            <a:r>
              <a:rPr lang="ru-RU" sz="1550" dirty="0" err="1"/>
              <a:t>внутрішнього</a:t>
            </a:r>
            <a:r>
              <a:rPr lang="ru-RU" sz="1550" dirty="0"/>
              <a:t> аудиту</a:t>
            </a:r>
            <a:r>
              <a:rPr lang="ru-RU" sz="1550" dirty="0" smtClean="0"/>
              <a:t>;</a:t>
            </a:r>
            <a:endParaRPr lang="ru-RU" sz="1550" dirty="0"/>
          </a:p>
        </p:txBody>
      </p:sp>
    </p:spTree>
    <p:extLst>
      <p:ext uri="{BB962C8B-B14F-4D97-AF65-F5344CB8AC3E}">
        <p14:creationId xmlns:p14="http://schemas.microsoft.com/office/powerpoint/2010/main" val="286161903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5" y="332656"/>
            <a:ext cx="8280920" cy="6192688"/>
          </a:xfrm>
        </p:spPr>
        <p:txBody>
          <a:bodyPr>
            <a:noAutofit/>
          </a:bodyPr>
          <a:lstStyle/>
          <a:p>
            <a:r>
              <a:rPr lang="ru-RU" sz="1650" dirty="0"/>
              <a:t>12) </a:t>
            </a:r>
            <a:r>
              <a:rPr lang="ru-RU" sz="1650" dirty="0" err="1"/>
              <a:t>затвердження</a:t>
            </a:r>
            <a:r>
              <a:rPr lang="ru-RU" sz="1650" dirty="0"/>
              <a:t> </a:t>
            </a:r>
            <a:r>
              <a:rPr lang="ru-RU" sz="1650" dirty="0" err="1"/>
              <a:t>внутрішніх</a:t>
            </a:r>
            <a:r>
              <a:rPr lang="ru-RU" sz="1650" dirty="0"/>
              <a:t> </a:t>
            </a:r>
            <a:r>
              <a:rPr lang="ru-RU" sz="1650" dirty="0" err="1"/>
              <a:t>положень</a:t>
            </a:r>
            <a:r>
              <a:rPr lang="ru-RU" sz="1650" dirty="0"/>
              <a:t> про </a:t>
            </a:r>
            <a:r>
              <a:rPr lang="ru-RU" sz="1650" dirty="0" err="1"/>
              <a:t>правління</a:t>
            </a:r>
            <a:r>
              <a:rPr lang="ru-RU" sz="1650" dirty="0"/>
              <a:t> банку, про </a:t>
            </a:r>
            <a:r>
              <a:rPr lang="ru-RU" sz="1650" dirty="0" err="1"/>
              <a:t>комітети</a:t>
            </a:r>
            <a:r>
              <a:rPr lang="ru-RU" sz="1650" dirty="0"/>
              <a:t> ради банку, про </a:t>
            </a:r>
            <a:r>
              <a:rPr lang="ru-RU" sz="1650" dirty="0" err="1"/>
              <a:t>структурні</a:t>
            </a:r>
            <a:r>
              <a:rPr lang="ru-RU" sz="1650" dirty="0"/>
              <a:t> </a:t>
            </a:r>
            <a:r>
              <a:rPr lang="ru-RU" sz="1650" dirty="0" err="1"/>
              <a:t>підрозділи</a:t>
            </a:r>
            <a:r>
              <a:rPr lang="ru-RU" sz="1650" dirty="0"/>
              <a:t> з </a:t>
            </a:r>
            <a:r>
              <a:rPr lang="ru-RU" sz="1650" dirty="0" err="1"/>
              <a:t>управління</a:t>
            </a:r>
            <a:r>
              <a:rPr lang="ru-RU" sz="1650" dirty="0"/>
              <a:t> </a:t>
            </a:r>
            <a:r>
              <a:rPr lang="ru-RU" sz="1650" dirty="0" err="1"/>
              <a:t>ризиками</a:t>
            </a:r>
            <a:r>
              <a:rPr lang="ru-RU" sz="1650" dirty="0"/>
              <a:t>, контролю за </a:t>
            </a:r>
            <a:r>
              <a:rPr lang="ru-RU" sz="1650" dirty="0" err="1"/>
              <a:t>дотриманням</a:t>
            </a:r>
            <a:r>
              <a:rPr lang="ru-RU" sz="1650" dirty="0"/>
              <a:t> норм (</a:t>
            </a:r>
            <a:r>
              <a:rPr lang="ru-RU" sz="1650" dirty="0" err="1"/>
              <a:t>комплаєнс</a:t>
            </a:r>
            <a:r>
              <a:rPr lang="ru-RU" sz="1650" dirty="0"/>
              <a:t>), </a:t>
            </a:r>
            <a:r>
              <a:rPr lang="ru-RU" sz="1650" dirty="0" err="1"/>
              <a:t>внутрішнього</a:t>
            </a:r>
            <a:r>
              <a:rPr lang="ru-RU" sz="1650" dirty="0"/>
              <a:t> аудиту, про </a:t>
            </a:r>
            <a:r>
              <a:rPr lang="ru-RU" sz="1650" dirty="0" err="1"/>
              <a:t>інші</a:t>
            </a:r>
            <a:r>
              <a:rPr lang="ru-RU" sz="1650" dirty="0"/>
              <a:t> </a:t>
            </a:r>
            <a:r>
              <a:rPr lang="ru-RU" sz="1650" dirty="0" err="1"/>
              <a:t>структурні</a:t>
            </a:r>
            <a:r>
              <a:rPr lang="ru-RU" sz="1650" dirty="0"/>
              <a:t> </a:t>
            </a:r>
            <a:r>
              <a:rPr lang="ru-RU" sz="1650" dirty="0" err="1"/>
              <a:t>підрозділи</a:t>
            </a:r>
            <a:r>
              <a:rPr lang="ru-RU" sz="1650" dirty="0"/>
              <a:t>, </a:t>
            </a:r>
            <a:r>
              <a:rPr lang="ru-RU" sz="1650" dirty="0" err="1"/>
              <a:t>підпорядковані</a:t>
            </a:r>
            <a:r>
              <a:rPr lang="ru-RU" sz="1650" dirty="0"/>
              <a:t> </a:t>
            </a:r>
            <a:r>
              <a:rPr lang="ru-RU" sz="1650" dirty="0" err="1"/>
              <a:t>безпосередньо</a:t>
            </a:r>
            <a:r>
              <a:rPr lang="ru-RU" sz="1650" dirty="0"/>
              <a:t> </a:t>
            </a:r>
            <a:r>
              <a:rPr lang="ru-RU" sz="1650" dirty="0" err="1"/>
              <a:t>раді</a:t>
            </a:r>
            <a:r>
              <a:rPr lang="ru-RU" sz="1650" dirty="0"/>
              <a:t> банку, </a:t>
            </a:r>
            <a:r>
              <a:rPr lang="ru-RU" sz="1650" dirty="0" err="1"/>
              <a:t>які</a:t>
            </a:r>
            <a:r>
              <a:rPr lang="ru-RU" sz="1650" dirty="0"/>
              <a:t>, </a:t>
            </a:r>
            <a:r>
              <a:rPr lang="ru-RU" sz="1650" dirty="0" err="1"/>
              <a:t>зокрема</a:t>
            </a:r>
            <a:r>
              <a:rPr lang="ru-RU" sz="1650" dirty="0"/>
              <a:t>, </a:t>
            </a:r>
            <a:r>
              <a:rPr lang="ru-RU" sz="1650" dirty="0" err="1"/>
              <a:t>повинні</a:t>
            </a:r>
            <a:r>
              <a:rPr lang="ru-RU" sz="1650" dirty="0"/>
              <a:t> </a:t>
            </a:r>
            <a:r>
              <a:rPr lang="ru-RU" sz="1650" dirty="0" err="1"/>
              <a:t>включати</a:t>
            </a:r>
            <a:r>
              <a:rPr lang="ru-RU" sz="1650" dirty="0"/>
              <a:t> порядок </a:t>
            </a:r>
            <a:r>
              <a:rPr lang="ru-RU" sz="1650" dirty="0" err="1"/>
              <a:t>звітування</a:t>
            </a:r>
            <a:r>
              <a:rPr lang="ru-RU" sz="1650" dirty="0"/>
              <a:t> перед радою банку;</a:t>
            </a:r>
          </a:p>
          <a:p>
            <a:r>
              <a:rPr lang="ru-RU" sz="1650" dirty="0"/>
              <a:t>13) </a:t>
            </a:r>
            <a:r>
              <a:rPr lang="ru-RU" sz="1650" dirty="0" err="1"/>
              <a:t>призначення</a:t>
            </a:r>
            <a:r>
              <a:rPr lang="ru-RU" sz="1650" dirty="0"/>
              <a:t> та </a:t>
            </a:r>
            <a:r>
              <a:rPr lang="ru-RU" sz="1650" dirty="0" err="1"/>
              <a:t>припинення</a:t>
            </a:r>
            <a:r>
              <a:rPr lang="ru-RU" sz="1650" dirty="0"/>
              <a:t> </a:t>
            </a:r>
            <a:r>
              <a:rPr lang="ru-RU" sz="1650" dirty="0" err="1"/>
              <a:t>повноважень</a:t>
            </a:r>
            <a:r>
              <a:rPr lang="ru-RU" sz="1650" dirty="0"/>
              <a:t> </a:t>
            </a:r>
            <a:r>
              <a:rPr lang="ru-RU" sz="1650" dirty="0" err="1"/>
              <a:t>голови</a:t>
            </a:r>
            <a:r>
              <a:rPr lang="ru-RU" sz="1650" dirty="0"/>
              <a:t> та </a:t>
            </a:r>
            <a:r>
              <a:rPr lang="ru-RU" sz="1650" dirty="0" err="1"/>
              <a:t>членів</a:t>
            </a:r>
            <a:r>
              <a:rPr lang="ru-RU" sz="1650" dirty="0"/>
              <a:t> </a:t>
            </a:r>
            <a:r>
              <a:rPr lang="ru-RU" sz="1650" dirty="0" err="1"/>
              <a:t>правління</a:t>
            </a:r>
            <a:r>
              <a:rPr lang="ru-RU" sz="1650" dirty="0"/>
              <a:t> банку, </a:t>
            </a:r>
            <a:r>
              <a:rPr lang="ru-RU" sz="1650" dirty="0" err="1"/>
              <a:t>призначення</a:t>
            </a:r>
            <a:r>
              <a:rPr lang="ru-RU" sz="1650" dirty="0"/>
              <a:t> та </a:t>
            </a:r>
            <a:r>
              <a:rPr lang="ru-RU" sz="1650" dirty="0" err="1"/>
              <a:t>звільнення</a:t>
            </a:r>
            <a:r>
              <a:rPr lang="ru-RU" sz="1650" dirty="0"/>
              <a:t> головного </a:t>
            </a:r>
            <a:r>
              <a:rPr lang="ru-RU" sz="1650" dirty="0" err="1"/>
              <a:t>ризик</a:t>
            </a:r>
            <a:r>
              <a:rPr lang="ru-RU" sz="1650" dirty="0"/>
              <a:t>-менеджера, головного </a:t>
            </a:r>
            <a:r>
              <a:rPr lang="ru-RU" sz="1650" dirty="0" err="1"/>
              <a:t>комплаєнс</a:t>
            </a:r>
            <a:r>
              <a:rPr lang="ru-RU" sz="1650" dirty="0"/>
              <a:t>-менеджера, </a:t>
            </a:r>
            <a:r>
              <a:rPr lang="ru-RU" sz="1650" dirty="0" err="1"/>
              <a:t>керівника</a:t>
            </a:r>
            <a:r>
              <a:rPr lang="ru-RU" sz="1650" dirty="0"/>
              <a:t> </a:t>
            </a:r>
            <a:r>
              <a:rPr lang="ru-RU" sz="1650" dirty="0" err="1"/>
              <a:t>підрозділу</a:t>
            </a:r>
            <a:r>
              <a:rPr lang="ru-RU" sz="1650" dirty="0"/>
              <a:t> </a:t>
            </a:r>
            <a:r>
              <a:rPr lang="ru-RU" sz="1650" dirty="0" err="1"/>
              <a:t>внутрішнього</a:t>
            </a:r>
            <a:r>
              <a:rPr lang="ru-RU" sz="1650" dirty="0"/>
              <a:t> аудиту;</a:t>
            </a:r>
          </a:p>
          <a:p>
            <a:r>
              <a:rPr lang="ru-RU" sz="1650" dirty="0"/>
              <a:t>14) </a:t>
            </a:r>
            <a:r>
              <a:rPr lang="ru-RU" sz="1650" dirty="0" err="1"/>
              <a:t>здійснення</a:t>
            </a:r>
            <a:r>
              <a:rPr lang="ru-RU" sz="1650" dirty="0"/>
              <a:t> контролю за </a:t>
            </a:r>
            <a:r>
              <a:rPr lang="ru-RU" sz="1650" dirty="0" err="1"/>
              <a:t>діяльністю</a:t>
            </a:r>
            <a:r>
              <a:rPr lang="ru-RU" sz="1650" dirty="0"/>
              <a:t> </a:t>
            </a:r>
            <a:r>
              <a:rPr lang="ru-RU" sz="1650" dirty="0" err="1"/>
              <a:t>правління</a:t>
            </a:r>
            <a:r>
              <a:rPr lang="ru-RU" sz="1650" dirty="0"/>
              <a:t> банку, </a:t>
            </a:r>
            <a:r>
              <a:rPr lang="ru-RU" sz="1650" dirty="0" err="1"/>
              <a:t>підрозділів</a:t>
            </a:r>
            <a:r>
              <a:rPr lang="ru-RU" sz="1650" dirty="0"/>
              <a:t> з </a:t>
            </a:r>
            <a:r>
              <a:rPr lang="ru-RU" sz="1650" dirty="0" err="1"/>
              <a:t>управління</a:t>
            </a:r>
            <a:r>
              <a:rPr lang="ru-RU" sz="1650" dirty="0"/>
              <a:t> </a:t>
            </a:r>
            <a:r>
              <a:rPr lang="ru-RU" sz="1650" dirty="0" err="1"/>
              <a:t>ризиками</a:t>
            </a:r>
            <a:r>
              <a:rPr lang="ru-RU" sz="1650" dirty="0"/>
              <a:t>, контролю за </a:t>
            </a:r>
            <a:r>
              <a:rPr lang="ru-RU" sz="1650" dirty="0" err="1"/>
              <a:t>дотриманням</a:t>
            </a:r>
            <a:r>
              <a:rPr lang="ru-RU" sz="1650" dirty="0"/>
              <a:t> норм (</a:t>
            </a:r>
            <a:r>
              <a:rPr lang="ru-RU" sz="1650" dirty="0" err="1"/>
              <a:t>комплаєнс</a:t>
            </a:r>
            <a:r>
              <a:rPr lang="ru-RU" sz="1650" dirty="0"/>
              <a:t>), </a:t>
            </a:r>
            <a:r>
              <a:rPr lang="ru-RU" sz="1650" dirty="0" err="1"/>
              <a:t>внутрішнього</a:t>
            </a:r>
            <a:r>
              <a:rPr lang="ru-RU" sz="1650" dirty="0"/>
              <a:t> аудиту та </a:t>
            </a:r>
            <a:r>
              <a:rPr lang="ru-RU" sz="1650" dirty="0" err="1"/>
              <a:t>внесення</a:t>
            </a:r>
            <a:r>
              <a:rPr lang="ru-RU" sz="1650" dirty="0"/>
              <a:t> </a:t>
            </a:r>
            <a:r>
              <a:rPr lang="ru-RU" sz="1650" dirty="0" err="1"/>
              <a:t>рекомендацій</a:t>
            </a:r>
            <a:r>
              <a:rPr lang="ru-RU" sz="1650" dirty="0"/>
              <a:t> </a:t>
            </a:r>
            <a:r>
              <a:rPr lang="ru-RU" sz="1650" dirty="0" err="1"/>
              <a:t>щодо</a:t>
            </a:r>
            <a:r>
              <a:rPr lang="ru-RU" sz="1650" dirty="0"/>
              <a:t> </a:t>
            </a:r>
            <a:r>
              <a:rPr lang="ru-RU" sz="1650" dirty="0" err="1"/>
              <a:t>її</a:t>
            </a:r>
            <a:r>
              <a:rPr lang="ru-RU" sz="1650" dirty="0"/>
              <a:t> </a:t>
            </a:r>
            <a:r>
              <a:rPr lang="ru-RU" sz="1650" dirty="0" err="1"/>
              <a:t>вдосконалення</a:t>
            </a:r>
            <a:r>
              <a:rPr lang="ru-RU" sz="1650" dirty="0"/>
              <a:t>;</a:t>
            </a:r>
          </a:p>
          <a:p>
            <a:r>
              <a:rPr lang="ru-RU" sz="1650" dirty="0"/>
              <a:t>15) </a:t>
            </a:r>
            <a:r>
              <a:rPr lang="ru-RU" sz="1650" dirty="0" err="1"/>
              <a:t>здійснення</a:t>
            </a:r>
            <a:r>
              <a:rPr lang="ru-RU" sz="1650" dirty="0"/>
              <a:t> </a:t>
            </a:r>
            <a:r>
              <a:rPr lang="ru-RU" sz="1650" dirty="0" err="1"/>
              <a:t>щорічної</a:t>
            </a:r>
            <a:r>
              <a:rPr lang="ru-RU" sz="1650" dirty="0"/>
              <a:t> </a:t>
            </a:r>
            <a:r>
              <a:rPr lang="ru-RU" sz="1650" dirty="0" err="1"/>
              <a:t>оцінки</a:t>
            </a:r>
            <a:r>
              <a:rPr lang="ru-RU" sz="1650" dirty="0"/>
              <a:t> </a:t>
            </a:r>
            <a:r>
              <a:rPr lang="ru-RU" sz="1650" dirty="0" err="1"/>
              <a:t>ефективності</a:t>
            </a:r>
            <a:r>
              <a:rPr lang="ru-RU" sz="1650" dirty="0"/>
              <a:t> </a:t>
            </a:r>
            <a:r>
              <a:rPr lang="ru-RU" sz="1650" dirty="0" err="1"/>
              <a:t>діяльності</a:t>
            </a:r>
            <a:r>
              <a:rPr lang="ru-RU" sz="1650" dirty="0"/>
              <a:t> </a:t>
            </a:r>
            <a:r>
              <a:rPr lang="ru-RU" sz="1650" dirty="0" err="1"/>
              <a:t>правління</a:t>
            </a:r>
            <a:r>
              <a:rPr lang="ru-RU" sz="1650" dirty="0"/>
              <a:t> банку </a:t>
            </a:r>
            <a:r>
              <a:rPr lang="ru-RU" sz="1650" dirty="0" err="1"/>
              <a:t>загалом</a:t>
            </a:r>
            <a:r>
              <a:rPr lang="ru-RU" sz="1650" dirty="0"/>
              <a:t> та кожного члена </a:t>
            </a:r>
            <a:r>
              <a:rPr lang="ru-RU" sz="1650" dirty="0" err="1"/>
              <a:t>правління</a:t>
            </a:r>
            <a:r>
              <a:rPr lang="ru-RU" sz="1650" dirty="0"/>
              <a:t> банку </a:t>
            </a:r>
            <a:r>
              <a:rPr lang="ru-RU" sz="1650" dirty="0" err="1"/>
              <a:t>зокрема</a:t>
            </a:r>
            <a:r>
              <a:rPr lang="ru-RU" sz="1650" dirty="0"/>
              <a:t>, </a:t>
            </a:r>
            <a:r>
              <a:rPr lang="ru-RU" sz="1650" dirty="0" err="1"/>
              <a:t>підрозділів</a:t>
            </a:r>
            <a:r>
              <a:rPr lang="ru-RU" sz="1650" dirty="0"/>
              <a:t> з </a:t>
            </a:r>
            <a:r>
              <a:rPr lang="ru-RU" sz="1650" dirty="0" err="1"/>
              <a:t>управління</a:t>
            </a:r>
            <a:r>
              <a:rPr lang="ru-RU" sz="1650" dirty="0"/>
              <a:t> </a:t>
            </a:r>
            <a:r>
              <a:rPr lang="ru-RU" sz="1650" dirty="0" err="1"/>
              <a:t>ризиками</a:t>
            </a:r>
            <a:r>
              <a:rPr lang="ru-RU" sz="1650" dirty="0"/>
              <a:t>, контролю за </a:t>
            </a:r>
            <a:r>
              <a:rPr lang="ru-RU" sz="1650" dirty="0" err="1"/>
              <a:t>дотриманням</a:t>
            </a:r>
            <a:r>
              <a:rPr lang="ru-RU" sz="1650" dirty="0"/>
              <a:t> норм (</a:t>
            </a:r>
            <a:r>
              <a:rPr lang="ru-RU" sz="1650" dirty="0" err="1"/>
              <a:t>комплаєнс</a:t>
            </a:r>
            <a:r>
              <a:rPr lang="ru-RU" sz="1650" dirty="0"/>
              <a:t>), </a:t>
            </a:r>
            <a:r>
              <a:rPr lang="ru-RU" sz="1650" dirty="0" err="1"/>
              <a:t>внутрішнього</a:t>
            </a:r>
            <a:r>
              <a:rPr lang="ru-RU" sz="1650" dirty="0"/>
              <a:t> аудиту, </a:t>
            </a:r>
            <a:r>
              <a:rPr lang="ru-RU" sz="1650" dirty="0" err="1"/>
              <a:t>оцінки</a:t>
            </a:r>
            <a:r>
              <a:rPr lang="ru-RU" sz="1650" dirty="0"/>
              <a:t> </a:t>
            </a:r>
            <a:r>
              <a:rPr lang="ru-RU" sz="1650" dirty="0" err="1"/>
              <a:t>відповідності</a:t>
            </a:r>
            <a:r>
              <a:rPr lang="ru-RU" sz="1650" dirty="0"/>
              <a:t> </a:t>
            </a:r>
            <a:r>
              <a:rPr lang="ru-RU" sz="1650" dirty="0" err="1"/>
              <a:t>членів</a:t>
            </a:r>
            <a:r>
              <a:rPr lang="ru-RU" sz="1650" dirty="0"/>
              <a:t> </a:t>
            </a:r>
            <a:r>
              <a:rPr lang="ru-RU" sz="1650" dirty="0" err="1"/>
              <a:t>правління</a:t>
            </a:r>
            <a:r>
              <a:rPr lang="ru-RU" sz="1650" dirty="0"/>
              <a:t> банку, головного </a:t>
            </a:r>
            <a:r>
              <a:rPr lang="ru-RU" sz="1650" dirty="0" err="1"/>
              <a:t>ризик</a:t>
            </a:r>
            <a:r>
              <a:rPr lang="ru-RU" sz="1650" dirty="0"/>
              <a:t>-менеджера, головного </a:t>
            </a:r>
            <a:r>
              <a:rPr lang="ru-RU" sz="1650" dirty="0" err="1"/>
              <a:t>комплаєнс</a:t>
            </a:r>
            <a:r>
              <a:rPr lang="ru-RU" sz="1650" dirty="0"/>
              <a:t>-менеджера, </a:t>
            </a:r>
            <a:r>
              <a:rPr lang="ru-RU" sz="1650" dirty="0" err="1"/>
              <a:t>керівника</a:t>
            </a:r>
            <a:r>
              <a:rPr lang="ru-RU" sz="1650" dirty="0"/>
              <a:t> </a:t>
            </a:r>
            <a:r>
              <a:rPr lang="ru-RU" sz="1650" dirty="0" err="1"/>
              <a:t>підрозділу</a:t>
            </a:r>
            <a:r>
              <a:rPr lang="ru-RU" sz="1650" dirty="0"/>
              <a:t> </a:t>
            </a:r>
            <a:r>
              <a:rPr lang="ru-RU" sz="1650" dirty="0" err="1"/>
              <a:t>внутрішнього</a:t>
            </a:r>
            <a:r>
              <a:rPr lang="ru-RU" sz="1650" dirty="0"/>
              <a:t> аудиту </a:t>
            </a:r>
            <a:r>
              <a:rPr lang="ru-RU" sz="1650" dirty="0" err="1"/>
              <a:t>кваліфікаційним</a:t>
            </a:r>
            <a:r>
              <a:rPr lang="ru-RU" sz="1650" dirty="0"/>
              <a:t> </a:t>
            </a:r>
            <a:r>
              <a:rPr lang="ru-RU" sz="1650" dirty="0" err="1"/>
              <a:t>вимогам</a:t>
            </a:r>
            <a:r>
              <a:rPr lang="ru-RU" sz="1650" dirty="0"/>
              <a:t>, </a:t>
            </a:r>
            <a:r>
              <a:rPr lang="ru-RU" sz="1650" dirty="0" err="1"/>
              <a:t>оцінки</a:t>
            </a:r>
            <a:r>
              <a:rPr lang="ru-RU" sz="1650" dirty="0"/>
              <a:t> </a:t>
            </a:r>
            <a:r>
              <a:rPr lang="ru-RU" sz="1650" dirty="0" err="1"/>
              <a:t>відповідності</a:t>
            </a:r>
            <a:r>
              <a:rPr lang="ru-RU" sz="1650" dirty="0"/>
              <a:t> </a:t>
            </a:r>
            <a:r>
              <a:rPr lang="ru-RU" sz="1650" dirty="0" err="1"/>
              <a:t>колективної</a:t>
            </a:r>
            <a:r>
              <a:rPr lang="ru-RU" sz="1650" dirty="0"/>
              <a:t> </a:t>
            </a:r>
            <a:r>
              <a:rPr lang="ru-RU" sz="1650" dirty="0" err="1"/>
              <a:t>придатності</a:t>
            </a:r>
            <a:r>
              <a:rPr lang="ru-RU" sz="1650" dirty="0"/>
              <a:t> </a:t>
            </a:r>
            <a:r>
              <a:rPr lang="ru-RU" sz="1650" dirty="0" err="1"/>
              <a:t>правління</a:t>
            </a:r>
            <a:r>
              <a:rPr lang="ru-RU" sz="1650" dirty="0"/>
              <a:t> банку </a:t>
            </a:r>
            <a:r>
              <a:rPr lang="ru-RU" sz="1650" dirty="0" err="1"/>
              <a:t>розміру</a:t>
            </a:r>
            <a:r>
              <a:rPr lang="ru-RU" sz="1650" dirty="0"/>
              <a:t> банку, </a:t>
            </a:r>
            <a:r>
              <a:rPr lang="ru-RU" sz="1650" dirty="0" err="1"/>
              <a:t>складності</a:t>
            </a:r>
            <a:r>
              <a:rPr lang="ru-RU" sz="1650" dirty="0"/>
              <a:t>, </a:t>
            </a:r>
            <a:r>
              <a:rPr lang="ru-RU" sz="1650" dirty="0" err="1"/>
              <a:t>обсягам</a:t>
            </a:r>
            <a:r>
              <a:rPr lang="ru-RU" sz="1650" dirty="0"/>
              <a:t>, видам, характеру </a:t>
            </a:r>
            <a:r>
              <a:rPr lang="ru-RU" sz="1650" dirty="0" err="1"/>
              <a:t>здійснюваних</a:t>
            </a:r>
            <a:r>
              <a:rPr lang="ru-RU" sz="1650" dirty="0"/>
              <a:t> банком </a:t>
            </a:r>
            <a:r>
              <a:rPr lang="ru-RU" sz="1650" dirty="0" err="1"/>
              <a:t>операцій</a:t>
            </a:r>
            <a:r>
              <a:rPr lang="ru-RU" sz="1650" dirty="0"/>
              <a:t>, </a:t>
            </a:r>
            <a:r>
              <a:rPr lang="ru-RU" sz="1650" dirty="0" err="1"/>
              <a:t>організаційній</a:t>
            </a:r>
            <a:r>
              <a:rPr lang="ru-RU" sz="1650" dirty="0"/>
              <a:t> </a:t>
            </a:r>
            <a:r>
              <a:rPr lang="ru-RU" sz="1650" dirty="0" err="1"/>
              <a:t>структурі</a:t>
            </a:r>
            <a:r>
              <a:rPr lang="ru-RU" sz="1650" dirty="0"/>
              <a:t> та </a:t>
            </a:r>
            <a:r>
              <a:rPr lang="ru-RU" sz="1650" dirty="0" err="1"/>
              <a:t>профілю</a:t>
            </a:r>
            <a:r>
              <a:rPr lang="ru-RU" sz="1650" dirty="0"/>
              <a:t> </a:t>
            </a:r>
            <a:r>
              <a:rPr lang="ru-RU" sz="1650" dirty="0" err="1"/>
              <a:t>ризику</a:t>
            </a:r>
            <a:r>
              <a:rPr lang="ru-RU" sz="1650" dirty="0"/>
              <a:t> банку з </a:t>
            </a:r>
            <a:r>
              <a:rPr lang="ru-RU" sz="1650" dirty="0" err="1"/>
              <a:t>урахуванням</a:t>
            </a:r>
            <a:r>
              <a:rPr lang="ru-RU" sz="1650" dirty="0"/>
              <a:t> </a:t>
            </a:r>
            <a:r>
              <a:rPr lang="ru-RU" sz="1650" dirty="0" err="1"/>
              <a:t>особливостей</a:t>
            </a:r>
            <a:r>
              <a:rPr lang="ru-RU" sz="1650" dirty="0"/>
              <a:t> </a:t>
            </a:r>
            <a:r>
              <a:rPr lang="ru-RU" sz="1650" dirty="0" err="1"/>
              <a:t>діяльності</a:t>
            </a:r>
            <a:r>
              <a:rPr lang="ru-RU" sz="1650" dirty="0"/>
              <a:t> банку як системно </a:t>
            </a:r>
            <a:r>
              <a:rPr lang="ru-RU" sz="1650" dirty="0" err="1"/>
              <a:t>важливого</a:t>
            </a:r>
            <a:r>
              <a:rPr lang="ru-RU" sz="1650" dirty="0"/>
              <a:t> (за </a:t>
            </a:r>
            <a:r>
              <a:rPr lang="ru-RU" sz="1650" dirty="0" err="1"/>
              <a:t>наявності</a:t>
            </a:r>
            <a:r>
              <a:rPr lang="ru-RU" sz="1650" dirty="0"/>
              <a:t> такого статусу) та/</a:t>
            </a:r>
            <a:r>
              <a:rPr lang="ru-RU" sz="1650" dirty="0" err="1"/>
              <a:t>або</a:t>
            </a:r>
            <a:r>
              <a:rPr lang="ru-RU" sz="1650" dirty="0"/>
              <a:t> </a:t>
            </a:r>
            <a:r>
              <a:rPr lang="ru-RU" sz="1650" dirty="0" err="1"/>
              <a:t>діяльності</a:t>
            </a:r>
            <a:r>
              <a:rPr lang="ru-RU" sz="1650" dirty="0"/>
              <a:t> </a:t>
            </a:r>
            <a:r>
              <a:rPr lang="ru-RU" sz="1650" dirty="0" err="1"/>
              <a:t>банківської</a:t>
            </a:r>
            <a:r>
              <a:rPr lang="ru-RU" sz="1650" dirty="0"/>
              <a:t> </a:t>
            </a:r>
            <a:r>
              <a:rPr lang="ru-RU" sz="1650" dirty="0" err="1"/>
              <a:t>групи</a:t>
            </a:r>
            <a:r>
              <a:rPr lang="ru-RU" sz="1650" dirty="0"/>
              <a:t>, до складу </a:t>
            </a:r>
            <a:r>
              <a:rPr lang="ru-RU" sz="1650" dirty="0" err="1"/>
              <a:t>якої</a:t>
            </a:r>
            <a:r>
              <a:rPr lang="ru-RU" sz="1650" dirty="0"/>
              <a:t> входить банк, а </a:t>
            </a:r>
            <a:r>
              <a:rPr lang="ru-RU" sz="1650" dirty="0" err="1"/>
              <a:t>також</a:t>
            </a:r>
            <a:r>
              <a:rPr lang="ru-RU" sz="1650" dirty="0"/>
              <a:t> </a:t>
            </a:r>
            <a:r>
              <a:rPr lang="ru-RU" sz="1650" dirty="0" err="1"/>
              <a:t>вжиття</a:t>
            </a:r>
            <a:r>
              <a:rPr lang="ru-RU" sz="1650" dirty="0"/>
              <a:t> </a:t>
            </a:r>
            <a:r>
              <a:rPr lang="ru-RU" sz="1650" dirty="0" err="1"/>
              <a:t>заходів</a:t>
            </a:r>
            <a:r>
              <a:rPr lang="ru-RU" sz="1650" dirty="0"/>
              <a:t> з </a:t>
            </a:r>
            <a:r>
              <a:rPr lang="ru-RU" sz="1650" dirty="0" err="1"/>
              <a:t>удосконалення</a:t>
            </a:r>
            <a:r>
              <a:rPr lang="ru-RU" sz="1650" dirty="0"/>
              <a:t> </a:t>
            </a:r>
            <a:r>
              <a:rPr lang="ru-RU" sz="1650" dirty="0" err="1"/>
              <a:t>механізмів</a:t>
            </a:r>
            <a:r>
              <a:rPr lang="ru-RU" sz="1650" dirty="0"/>
              <a:t> </a:t>
            </a:r>
            <a:r>
              <a:rPr lang="ru-RU" sz="1650" dirty="0" err="1"/>
              <a:t>діяльності</a:t>
            </a:r>
            <a:r>
              <a:rPr lang="ru-RU" sz="1650" dirty="0"/>
              <a:t> </a:t>
            </a:r>
            <a:r>
              <a:rPr lang="ru-RU" sz="1650" dirty="0" err="1"/>
              <a:t>правління</a:t>
            </a:r>
            <a:r>
              <a:rPr lang="ru-RU" sz="1650" dirty="0"/>
              <a:t> банку та </a:t>
            </a:r>
            <a:r>
              <a:rPr lang="ru-RU" sz="1650" dirty="0" err="1"/>
              <a:t>підрозділів</a:t>
            </a:r>
            <a:r>
              <a:rPr lang="ru-RU" sz="1650" dirty="0"/>
              <a:t> з </a:t>
            </a:r>
            <a:r>
              <a:rPr lang="ru-RU" sz="1650" dirty="0" err="1"/>
              <a:t>управління</a:t>
            </a:r>
            <a:r>
              <a:rPr lang="ru-RU" sz="1650" dirty="0"/>
              <a:t> </a:t>
            </a:r>
            <a:r>
              <a:rPr lang="ru-RU" sz="1650" dirty="0" err="1"/>
              <a:t>ризиками</a:t>
            </a:r>
            <a:r>
              <a:rPr lang="ru-RU" sz="1650" dirty="0"/>
              <a:t>, контролю за </a:t>
            </a:r>
            <a:r>
              <a:rPr lang="ru-RU" sz="1650" dirty="0" err="1"/>
              <a:t>дотриманням</a:t>
            </a:r>
            <a:r>
              <a:rPr lang="ru-RU" sz="1650" dirty="0"/>
              <a:t> норм (</a:t>
            </a:r>
            <a:r>
              <a:rPr lang="ru-RU" sz="1650" dirty="0" err="1"/>
              <a:t>комплаєнс</a:t>
            </a:r>
            <a:r>
              <a:rPr lang="ru-RU" sz="1650" dirty="0"/>
              <a:t>), </a:t>
            </a:r>
            <a:r>
              <a:rPr lang="ru-RU" sz="1650" dirty="0" err="1"/>
              <a:t>внутрішнього</a:t>
            </a:r>
            <a:r>
              <a:rPr lang="ru-RU" sz="1650" dirty="0"/>
              <a:t> аудиту за результатами </a:t>
            </a:r>
            <a:r>
              <a:rPr lang="ru-RU" sz="1650" dirty="0" err="1"/>
              <a:t>такої</a:t>
            </a:r>
            <a:r>
              <a:rPr lang="ru-RU" sz="1650" dirty="0"/>
              <a:t> </a:t>
            </a:r>
            <a:r>
              <a:rPr lang="ru-RU" sz="1650" dirty="0" err="1"/>
              <a:t>оцінки</a:t>
            </a:r>
            <a:r>
              <a:rPr lang="ru-RU" sz="1650" dirty="0" smtClean="0"/>
              <a:t>;</a:t>
            </a:r>
            <a:endParaRPr lang="ru-RU" sz="1650" dirty="0"/>
          </a:p>
        </p:txBody>
      </p:sp>
    </p:spTree>
    <p:extLst>
      <p:ext uri="{BB962C8B-B14F-4D97-AF65-F5344CB8AC3E}">
        <p14:creationId xmlns:p14="http://schemas.microsoft.com/office/powerpoint/2010/main" val="286161903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5" y="332656"/>
            <a:ext cx="8280920" cy="6192688"/>
          </a:xfrm>
        </p:spPr>
        <p:txBody>
          <a:bodyPr>
            <a:normAutofit fontScale="77500" lnSpcReduction="20000"/>
          </a:bodyPr>
          <a:lstStyle/>
          <a:p>
            <a:r>
              <a:rPr lang="ru-RU" dirty="0"/>
              <a:t>16) </a:t>
            </a:r>
            <a:r>
              <a:rPr lang="ru-RU" dirty="0" err="1"/>
              <a:t>визначення</a:t>
            </a:r>
            <a:r>
              <a:rPr lang="ru-RU" dirty="0"/>
              <a:t> порядку </a:t>
            </a:r>
            <a:r>
              <a:rPr lang="ru-RU" dirty="0" err="1"/>
              <a:t>роботи</a:t>
            </a:r>
            <a:r>
              <a:rPr lang="ru-RU" dirty="0"/>
              <a:t> та </a:t>
            </a:r>
            <a:r>
              <a:rPr lang="ru-RU" dirty="0" err="1"/>
              <a:t>планів</a:t>
            </a:r>
            <a:r>
              <a:rPr lang="ru-RU" dirty="0"/>
              <a:t> </a:t>
            </a:r>
            <a:r>
              <a:rPr lang="ru-RU" dirty="0" err="1"/>
              <a:t>роботи</a:t>
            </a:r>
            <a:r>
              <a:rPr lang="ru-RU" dirty="0"/>
              <a:t> </a:t>
            </a:r>
            <a:r>
              <a:rPr lang="ru-RU" dirty="0" err="1"/>
              <a:t>підрозділу</a:t>
            </a:r>
            <a:r>
              <a:rPr lang="ru-RU" dirty="0"/>
              <a:t> </a:t>
            </a:r>
            <a:r>
              <a:rPr lang="ru-RU" dirty="0" err="1"/>
              <a:t>внутрішнього</a:t>
            </a:r>
            <a:r>
              <a:rPr lang="ru-RU" dirty="0"/>
              <a:t> аудиту;</a:t>
            </a:r>
          </a:p>
          <a:p>
            <a:r>
              <a:rPr lang="ru-RU" dirty="0"/>
              <a:t>17) </a:t>
            </a:r>
            <a:r>
              <a:rPr lang="ru-RU" dirty="0" err="1"/>
              <a:t>визначення</a:t>
            </a:r>
            <a:r>
              <a:rPr lang="ru-RU" dirty="0"/>
              <a:t> </a:t>
            </a:r>
            <a:r>
              <a:rPr lang="ru-RU" dirty="0" err="1"/>
              <a:t>аудиторської</a:t>
            </a:r>
            <a:r>
              <a:rPr lang="ru-RU" dirty="0"/>
              <a:t> </a:t>
            </a:r>
            <a:r>
              <a:rPr lang="ru-RU" dirty="0" err="1"/>
              <a:t>фірми</a:t>
            </a:r>
            <a:r>
              <a:rPr lang="ru-RU" dirty="0"/>
              <a:t> для </a:t>
            </a:r>
            <a:r>
              <a:rPr lang="ru-RU" dirty="0" err="1"/>
              <a:t>проведення</a:t>
            </a:r>
            <a:r>
              <a:rPr lang="ru-RU" dirty="0"/>
              <a:t> </a:t>
            </a:r>
            <a:r>
              <a:rPr lang="ru-RU" dirty="0" err="1"/>
              <a:t>зовнішнього</a:t>
            </a:r>
            <a:r>
              <a:rPr lang="ru-RU" dirty="0"/>
              <a:t> аудиту, у тому </a:t>
            </a:r>
            <a:r>
              <a:rPr lang="ru-RU" dirty="0" err="1"/>
              <a:t>числі</a:t>
            </a:r>
            <a:r>
              <a:rPr lang="ru-RU" dirty="0"/>
              <a:t> для </a:t>
            </a:r>
            <a:r>
              <a:rPr lang="ru-RU" dirty="0" err="1"/>
              <a:t>проведення</a:t>
            </a:r>
            <a:r>
              <a:rPr lang="ru-RU" dirty="0"/>
              <a:t> </a:t>
            </a:r>
            <a:r>
              <a:rPr lang="ru-RU" dirty="0" err="1"/>
              <a:t>щорічної</a:t>
            </a:r>
            <a:r>
              <a:rPr lang="ru-RU" dirty="0"/>
              <a:t> </a:t>
            </a:r>
            <a:r>
              <a:rPr lang="ru-RU" dirty="0" err="1"/>
              <a:t>аудиторської</a:t>
            </a:r>
            <a:r>
              <a:rPr lang="ru-RU" dirty="0"/>
              <a:t> </a:t>
            </a:r>
            <a:r>
              <a:rPr lang="ru-RU" dirty="0" err="1"/>
              <a:t>перевірки</a:t>
            </a:r>
            <a:r>
              <a:rPr lang="ru-RU" dirty="0"/>
              <a:t> </a:t>
            </a:r>
            <a:r>
              <a:rPr lang="ru-RU" dirty="0" err="1"/>
              <a:t>фінансової</a:t>
            </a:r>
            <a:r>
              <a:rPr lang="ru-RU" dirty="0"/>
              <a:t> </a:t>
            </a:r>
            <a:r>
              <a:rPr lang="ru-RU" dirty="0" err="1"/>
              <a:t>звітності</a:t>
            </a:r>
            <a:r>
              <a:rPr lang="ru-RU" dirty="0"/>
              <a:t>, </a:t>
            </a:r>
            <a:r>
              <a:rPr lang="ru-RU" dirty="0" err="1"/>
              <a:t>затвердження</a:t>
            </a:r>
            <a:r>
              <a:rPr lang="ru-RU" dirty="0"/>
              <a:t> умов договору,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укладається</a:t>
            </a:r>
            <a:r>
              <a:rPr lang="ru-RU" dirty="0"/>
              <a:t> з </a:t>
            </a:r>
            <a:r>
              <a:rPr lang="ru-RU" dirty="0" err="1"/>
              <a:t>аудиторською</a:t>
            </a:r>
            <a:r>
              <a:rPr lang="ru-RU" dirty="0"/>
              <a:t> </a:t>
            </a:r>
            <a:r>
              <a:rPr lang="ru-RU" dirty="0" err="1"/>
              <a:t>фірмою</a:t>
            </a:r>
            <a:r>
              <a:rPr lang="ru-RU" dirty="0"/>
              <a:t>, </a:t>
            </a:r>
            <a:r>
              <a:rPr lang="ru-RU" dirty="0" err="1"/>
              <a:t>встановлення</a:t>
            </a:r>
            <a:r>
              <a:rPr lang="ru-RU" dirty="0"/>
              <a:t> </a:t>
            </a:r>
            <a:r>
              <a:rPr lang="ru-RU" dirty="0" err="1"/>
              <a:t>розміру</a:t>
            </a:r>
            <a:r>
              <a:rPr lang="ru-RU" dirty="0"/>
              <a:t> оплати </a:t>
            </a:r>
            <a:r>
              <a:rPr lang="ru-RU" dirty="0" err="1"/>
              <a:t>послуг</a:t>
            </a:r>
            <a:r>
              <a:rPr lang="ru-RU" dirty="0"/>
              <a:t>;</a:t>
            </a:r>
          </a:p>
          <a:p>
            <a:r>
              <a:rPr lang="ru-RU" dirty="0"/>
              <a:t>18) </a:t>
            </a:r>
            <a:r>
              <a:rPr lang="ru-RU" dirty="0" err="1"/>
              <a:t>розгляд</a:t>
            </a:r>
            <a:r>
              <a:rPr lang="ru-RU" dirty="0"/>
              <a:t> </a:t>
            </a:r>
            <a:r>
              <a:rPr lang="ru-RU" dirty="0" err="1"/>
              <a:t>висновку</a:t>
            </a:r>
            <a:r>
              <a:rPr lang="ru-RU" dirty="0"/>
              <a:t> </a:t>
            </a:r>
            <a:r>
              <a:rPr lang="ru-RU" dirty="0" err="1"/>
              <a:t>зовнішнього</a:t>
            </a:r>
            <a:r>
              <a:rPr lang="ru-RU" dirty="0"/>
              <a:t> аудиту банку та </a:t>
            </a:r>
            <a:r>
              <a:rPr lang="ru-RU" dirty="0" err="1"/>
              <a:t>підготовка</a:t>
            </a:r>
            <a:r>
              <a:rPr lang="ru-RU" dirty="0"/>
              <a:t> </a:t>
            </a:r>
            <a:r>
              <a:rPr lang="ru-RU" dirty="0" err="1"/>
              <a:t>рекомендацій</a:t>
            </a:r>
            <a:r>
              <a:rPr lang="ru-RU" dirty="0"/>
              <a:t> </a:t>
            </a:r>
            <a:r>
              <a:rPr lang="ru-RU" dirty="0" err="1"/>
              <a:t>загальним</a:t>
            </a:r>
            <a:r>
              <a:rPr lang="ru-RU" dirty="0"/>
              <a:t> </a:t>
            </a:r>
            <a:r>
              <a:rPr lang="ru-RU" dirty="0" err="1"/>
              <a:t>зборам</a:t>
            </a:r>
            <a:r>
              <a:rPr lang="ru-RU" dirty="0"/>
              <a:t> </a:t>
            </a:r>
            <a:r>
              <a:rPr lang="ru-RU" dirty="0" err="1"/>
              <a:t>учасників</a:t>
            </a:r>
            <a:r>
              <a:rPr lang="ru-RU" dirty="0"/>
              <a:t> банку для </a:t>
            </a:r>
            <a:r>
              <a:rPr lang="ru-RU" dirty="0" err="1"/>
              <a:t>прийняття</a:t>
            </a:r>
            <a:r>
              <a:rPr lang="ru-RU" dirty="0"/>
              <a:t> </a:t>
            </a:r>
            <a:r>
              <a:rPr lang="ru-RU" dirty="0" err="1"/>
              <a:t>рішення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висновку</a:t>
            </a:r>
            <a:r>
              <a:rPr lang="ru-RU" dirty="0"/>
              <a:t> </a:t>
            </a:r>
            <a:r>
              <a:rPr lang="ru-RU" dirty="0" err="1"/>
              <a:t>зовнішнього</a:t>
            </a:r>
            <a:r>
              <a:rPr lang="ru-RU" dirty="0"/>
              <a:t> аудиту;</a:t>
            </a:r>
          </a:p>
          <a:p>
            <a:r>
              <a:rPr lang="ru-RU" dirty="0"/>
              <a:t>19) контроль за </a:t>
            </a:r>
            <a:r>
              <a:rPr lang="ru-RU" dirty="0" err="1"/>
              <a:t>усуненням</a:t>
            </a:r>
            <a:r>
              <a:rPr lang="ru-RU" dirty="0"/>
              <a:t> </a:t>
            </a:r>
            <a:r>
              <a:rPr lang="ru-RU" dirty="0" err="1"/>
              <a:t>недоліків</a:t>
            </a:r>
            <a:r>
              <a:rPr lang="ru-RU" dirty="0"/>
              <a:t>, </a:t>
            </a:r>
            <a:r>
              <a:rPr lang="ru-RU" dirty="0" err="1"/>
              <a:t>виявлених</a:t>
            </a:r>
            <a:r>
              <a:rPr lang="ru-RU" dirty="0"/>
              <a:t> </a:t>
            </a:r>
            <a:r>
              <a:rPr lang="ru-RU" dirty="0" err="1"/>
              <a:t>Національним</a:t>
            </a:r>
            <a:r>
              <a:rPr lang="ru-RU" dirty="0"/>
              <a:t> банком </a:t>
            </a:r>
            <a:r>
              <a:rPr lang="ru-RU" dirty="0" err="1"/>
              <a:t>України</a:t>
            </a:r>
            <a:r>
              <a:rPr lang="ru-RU" dirty="0"/>
              <a:t> та </a:t>
            </a:r>
            <a:r>
              <a:rPr lang="ru-RU" dirty="0" err="1"/>
              <a:t>іншими</a:t>
            </a:r>
            <a:r>
              <a:rPr lang="ru-RU" dirty="0"/>
              <a:t> органами </a:t>
            </a:r>
            <a:r>
              <a:rPr lang="ru-RU" dirty="0" err="1"/>
              <a:t>державної</a:t>
            </a:r>
            <a:r>
              <a:rPr lang="ru-RU" dirty="0"/>
              <a:t> </a:t>
            </a:r>
            <a:r>
              <a:rPr lang="ru-RU" dirty="0" err="1"/>
              <a:t>влади</a:t>
            </a:r>
            <a:r>
              <a:rPr lang="ru-RU" dirty="0"/>
              <a:t> та </a:t>
            </a:r>
            <a:r>
              <a:rPr lang="ru-RU" dirty="0" err="1"/>
              <a:t>управління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в межах </a:t>
            </a:r>
            <a:r>
              <a:rPr lang="ru-RU" dirty="0" err="1"/>
              <a:t>компетенції</a:t>
            </a:r>
            <a:r>
              <a:rPr lang="ru-RU" dirty="0"/>
              <a:t> </a:t>
            </a:r>
            <a:r>
              <a:rPr lang="ru-RU" dirty="0" err="1"/>
              <a:t>здійснюють</a:t>
            </a:r>
            <a:r>
              <a:rPr lang="ru-RU" dirty="0"/>
              <a:t> </a:t>
            </a:r>
            <a:r>
              <a:rPr lang="ru-RU" dirty="0" err="1"/>
              <a:t>нагляд</a:t>
            </a:r>
            <a:r>
              <a:rPr lang="ru-RU" dirty="0"/>
              <a:t> за </a:t>
            </a:r>
            <a:r>
              <a:rPr lang="ru-RU" dirty="0" err="1"/>
              <a:t>діяльністю</a:t>
            </a:r>
            <a:r>
              <a:rPr lang="ru-RU" dirty="0"/>
              <a:t> банку, </a:t>
            </a:r>
            <a:r>
              <a:rPr lang="ru-RU" dirty="0" err="1"/>
              <a:t>підрозділом</a:t>
            </a:r>
            <a:r>
              <a:rPr lang="ru-RU" dirty="0"/>
              <a:t> </a:t>
            </a:r>
            <a:r>
              <a:rPr lang="ru-RU" dirty="0" err="1"/>
              <a:t>внутрішнього</a:t>
            </a:r>
            <a:r>
              <a:rPr lang="ru-RU" dirty="0"/>
              <a:t> аудиту та </a:t>
            </a:r>
            <a:r>
              <a:rPr lang="ru-RU" dirty="0" err="1"/>
              <a:t>аудиторською</a:t>
            </a:r>
            <a:r>
              <a:rPr lang="ru-RU" dirty="0"/>
              <a:t> </a:t>
            </a:r>
            <a:r>
              <a:rPr lang="ru-RU" dirty="0" err="1"/>
              <a:t>фірмою</a:t>
            </a:r>
            <a:r>
              <a:rPr lang="ru-RU" dirty="0"/>
              <a:t> за результатами </a:t>
            </a:r>
            <a:r>
              <a:rPr lang="ru-RU" dirty="0" err="1"/>
              <a:t>проведення</a:t>
            </a:r>
            <a:r>
              <a:rPr lang="ru-RU" dirty="0"/>
              <a:t> </a:t>
            </a:r>
            <a:r>
              <a:rPr lang="ru-RU" dirty="0" err="1"/>
              <a:t>зовнішнього</a:t>
            </a:r>
            <a:r>
              <a:rPr lang="ru-RU" dirty="0"/>
              <a:t> аудиту;</a:t>
            </a:r>
          </a:p>
          <a:p>
            <a:r>
              <a:rPr lang="ru-RU" dirty="0"/>
              <a:t>20) </a:t>
            </a:r>
            <a:r>
              <a:rPr lang="ru-RU" dirty="0" err="1"/>
              <a:t>прийняття</a:t>
            </a:r>
            <a:r>
              <a:rPr lang="ru-RU" dirty="0"/>
              <a:t> </a:t>
            </a:r>
            <a:r>
              <a:rPr lang="ru-RU" dirty="0" err="1"/>
              <a:t>рішень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створення</a:t>
            </a:r>
            <a:r>
              <a:rPr lang="ru-RU" dirty="0"/>
              <a:t>, </a:t>
            </a:r>
            <a:r>
              <a:rPr lang="ru-RU" dirty="0" err="1"/>
              <a:t>реорганізації</a:t>
            </a:r>
            <a:r>
              <a:rPr lang="ru-RU" dirty="0"/>
              <a:t> та </a:t>
            </a:r>
            <a:r>
              <a:rPr lang="ru-RU" dirty="0" err="1"/>
              <a:t>ліквідації</a:t>
            </a:r>
            <a:r>
              <a:rPr lang="ru-RU" dirty="0"/>
              <a:t> </a:t>
            </a:r>
            <a:r>
              <a:rPr lang="ru-RU" dirty="0" err="1"/>
              <a:t>юридичних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, </a:t>
            </a:r>
            <a:r>
              <a:rPr lang="ru-RU" dirty="0" err="1"/>
              <a:t>утворення</a:t>
            </a:r>
            <a:r>
              <a:rPr lang="ru-RU" dirty="0"/>
              <a:t> </a:t>
            </a:r>
            <a:r>
              <a:rPr lang="ru-RU" dirty="0" err="1"/>
              <a:t>філій</a:t>
            </a:r>
            <a:r>
              <a:rPr lang="ru-RU" dirty="0"/>
              <a:t> і </a:t>
            </a:r>
            <a:r>
              <a:rPr lang="ru-RU" dirty="0" err="1"/>
              <a:t>представництв</a:t>
            </a:r>
            <a:r>
              <a:rPr lang="ru-RU" dirty="0"/>
              <a:t> банку на </a:t>
            </a:r>
            <a:r>
              <a:rPr lang="ru-RU" dirty="0" err="1"/>
              <a:t>території</a:t>
            </a:r>
            <a:r>
              <a:rPr lang="ru-RU" dirty="0"/>
              <a:t> </a:t>
            </a:r>
            <a:r>
              <a:rPr lang="ru-RU" dirty="0" err="1"/>
              <a:t>інших</a:t>
            </a:r>
            <a:r>
              <a:rPr lang="ru-RU" dirty="0"/>
              <a:t> держав, </a:t>
            </a:r>
            <a:r>
              <a:rPr lang="ru-RU" dirty="0" err="1"/>
              <a:t>затвердження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статутів</a:t>
            </a:r>
            <a:r>
              <a:rPr lang="ru-RU" dirty="0"/>
              <a:t> і </a:t>
            </a:r>
            <a:r>
              <a:rPr lang="ru-RU" dirty="0" err="1"/>
              <a:t>положень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участі</a:t>
            </a:r>
            <a:r>
              <a:rPr lang="ru-RU" dirty="0"/>
              <a:t> банку в </a:t>
            </a:r>
            <a:r>
              <a:rPr lang="ru-RU" dirty="0" err="1"/>
              <a:t>юридичних</a:t>
            </a:r>
            <a:r>
              <a:rPr lang="ru-RU" dirty="0"/>
              <a:t> особах, </a:t>
            </a:r>
            <a:r>
              <a:rPr lang="ru-RU" dirty="0" err="1"/>
              <a:t>що</a:t>
            </a:r>
            <a:r>
              <a:rPr lang="ru-RU" dirty="0"/>
              <a:t> становить 10 і </a:t>
            </a:r>
            <a:r>
              <a:rPr lang="ru-RU" dirty="0" err="1"/>
              <a:t>більше</a:t>
            </a:r>
            <a:r>
              <a:rPr lang="ru-RU" dirty="0"/>
              <a:t> </a:t>
            </a:r>
            <a:r>
              <a:rPr lang="ru-RU" dirty="0" err="1"/>
              <a:t>відсотків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статутного </a:t>
            </a:r>
            <a:r>
              <a:rPr lang="ru-RU" dirty="0" err="1"/>
              <a:t>капіталу</a:t>
            </a:r>
            <a:r>
              <a:rPr lang="ru-RU" dirty="0"/>
              <a:t>;</a:t>
            </a:r>
          </a:p>
          <a:p>
            <a:r>
              <a:rPr lang="ru-RU" dirty="0"/>
              <a:t>21) </a:t>
            </a:r>
            <a:r>
              <a:rPr lang="ru-RU" dirty="0" err="1"/>
              <a:t>затвердження</a:t>
            </a:r>
            <a:r>
              <a:rPr lang="ru-RU" dirty="0"/>
              <a:t> умов </a:t>
            </a:r>
            <a:r>
              <a:rPr lang="ru-RU" dirty="0" err="1"/>
              <a:t>трудових</a:t>
            </a:r>
            <a:r>
              <a:rPr lang="ru-RU" dirty="0"/>
              <a:t> </a:t>
            </a:r>
            <a:r>
              <a:rPr lang="ru-RU" dirty="0" err="1"/>
              <a:t>договорів</a:t>
            </a:r>
            <a:r>
              <a:rPr lang="ru-RU" dirty="0"/>
              <a:t> (</a:t>
            </a:r>
            <a:r>
              <a:rPr lang="ru-RU" dirty="0" err="1"/>
              <a:t>контрактів</a:t>
            </a:r>
            <a:r>
              <a:rPr lang="ru-RU" dirty="0"/>
              <a:t>),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укладаються</a:t>
            </a:r>
            <a:r>
              <a:rPr lang="ru-RU" dirty="0"/>
              <a:t> з членами </a:t>
            </a:r>
            <a:r>
              <a:rPr lang="ru-RU" dirty="0" err="1"/>
              <a:t>правління</a:t>
            </a:r>
            <a:r>
              <a:rPr lang="ru-RU" dirty="0"/>
              <a:t> банку, </a:t>
            </a:r>
            <a:r>
              <a:rPr lang="ru-RU" dirty="0" err="1"/>
              <a:t>керівником</a:t>
            </a:r>
            <a:r>
              <a:rPr lang="ru-RU" dirty="0"/>
              <a:t> та </a:t>
            </a:r>
            <a:r>
              <a:rPr lang="ru-RU" dirty="0" err="1"/>
              <a:t>працівниками</a:t>
            </a:r>
            <a:r>
              <a:rPr lang="ru-RU" dirty="0"/>
              <a:t> </a:t>
            </a:r>
            <a:r>
              <a:rPr lang="ru-RU" dirty="0" err="1"/>
              <a:t>підрозділу</a:t>
            </a:r>
            <a:r>
              <a:rPr lang="ru-RU" dirty="0"/>
              <a:t> </a:t>
            </a:r>
            <a:r>
              <a:rPr lang="ru-RU" dirty="0" err="1"/>
              <a:t>внутрішнього</a:t>
            </a:r>
            <a:r>
              <a:rPr lang="ru-RU" dirty="0"/>
              <a:t> аудиту, </a:t>
            </a:r>
            <a:r>
              <a:rPr lang="ru-RU" dirty="0" err="1"/>
              <a:t>головним</a:t>
            </a:r>
            <a:r>
              <a:rPr lang="ru-RU" dirty="0"/>
              <a:t> </a:t>
            </a:r>
            <a:r>
              <a:rPr lang="ru-RU" dirty="0" err="1"/>
              <a:t>ризик</a:t>
            </a:r>
            <a:r>
              <a:rPr lang="ru-RU" dirty="0"/>
              <a:t>-менеджером, </a:t>
            </a:r>
            <a:r>
              <a:rPr lang="ru-RU" dirty="0" err="1"/>
              <a:t>головним</a:t>
            </a:r>
            <a:r>
              <a:rPr lang="ru-RU" dirty="0"/>
              <a:t> </a:t>
            </a:r>
            <a:r>
              <a:rPr lang="ru-RU" dirty="0" err="1"/>
              <a:t>комплаєнс</a:t>
            </a:r>
            <a:r>
              <a:rPr lang="ru-RU" dirty="0"/>
              <a:t>-менеджером, </a:t>
            </a:r>
            <a:r>
              <a:rPr lang="ru-RU" dirty="0" err="1"/>
              <a:t>встановлення</a:t>
            </a:r>
            <a:r>
              <a:rPr lang="ru-RU" dirty="0"/>
              <a:t> </a:t>
            </a:r>
            <a:r>
              <a:rPr lang="ru-RU" dirty="0" err="1"/>
              <a:t>розміру</a:t>
            </a:r>
            <a:r>
              <a:rPr lang="ru-RU" dirty="0"/>
              <a:t> </a:t>
            </a:r>
            <a:r>
              <a:rPr lang="ru-RU" dirty="0" err="1"/>
              <a:t>їхньої</a:t>
            </a:r>
            <a:r>
              <a:rPr lang="ru-RU" dirty="0"/>
              <a:t> </a:t>
            </a:r>
            <a:r>
              <a:rPr lang="ru-RU" dirty="0" err="1"/>
              <a:t>винагороди</a:t>
            </a:r>
            <a:r>
              <a:rPr lang="ru-RU" dirty="0" smtClean="0"/>
              <a:t>;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6161903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5" y="332656"/>
            <a:ext cx="8280920" cy="6192688"/>
          </a:xfrm>
        </p:spPr>
        <p:txBody>
          <a:bodyPr>
            <a:normAutofit fontScale="85000" lnSpcReduction="20000"/>
          </a:bodyPr>
          <a:lstStyle/>
          <a:p>
            <a:r>
              <a:rPr lang="ru-RU" dirty="0"/>
              <a:t>22) контроль за </a:t>
            </a:r>
            <a:r>
              <a:rPr lang="ru-RU" dirty="0" err="1"/>
              <a:t>своєчасністю</a:t>
            </a:r>
            <a:r>
              <a:rPr lang="ru-RU" dirty="0"/>
              <a:t> </a:t>
            </a:r>
            <a:r>
              <a:rPr lang="ru-RU" dirty="0" err="1"/>
              <a:t>надання</a:t>
            </a:r>
            <a:r>
              <a:rPr lang="ru-RU" dirty="0"/>
              <a:t> (</a:t>
            </a:r>
            <a:r>
              <a:rPr lang="ru-RU" dirty="0" err="1"/>
              <a:t>опублікування</a:t>
            </a:r>
            <a:r>
              <a:rPr lang="ru-RU" dirty="0"/>
              <a:t>) банком </a:t>
            </a:r>
            <a:r>
              <a:rPr lang="ru-RU" dirty="0" err="1"/>
              <a:t>достовірної</a:t>
            </a:r>
            <a:r>
              <a:rPr lang="ru-RU" dirty="0"/>
              <a:t> </a:t>
            </a:r>
            <a:r>
              <a:rPr lang="ru-RU" dirty="0" err="1"/>
              <a:t>інформації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</a:t>
            </a:r>
            <a:r>
              <a:rPr lang="ru-RU" dirty="0" err="1"/>
              <a:t>відповідно</a:t>
            </a:r>
            <a:r>
              <a:rPr lang="ru-RU" dirty="0"/>
              <a:t> до </a:t>
            </a:r>
            <a:r>
              <a:rPr lang="ru-RU" dirty="0" err="1"/>
              <a:t>законодавства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, у тому </a:t>
            </a:r>
            <a:r>
              <a:rPr lang="ru-RU" dirty="0" err="1"/>
              <a:t>числі</a:t>
            </a:r>
            <a:r>
              <a:rPr lang="ru-RU" dirty="0"/>
              <a:t> нормативно-</a:t>
            </a:r>
            <a:r>
              <a:rPr lang="ru-RU" dirty="0" err="1"/>
              <a:t>правових</a:t>
            </a:r>
            <a:r>
              <a:rPr lang="ru-RU" dirty="0"/>
              <a:t> </a:t>
            </a:r>
            <a:r>
              <a:rPr lang="ru-RU" dirty="0" err="1"/>
              <a:t>актів</a:t>
            </a:r>
            <a:r>
              <a:rPr lang="ru-RU" dirty="0"/>
              <a:t> </a:t>
            </a:r>
            <a:r>
              <a:rPr lang="ru-RU" dirty="0" err="1"/>
              <a:t>Національного</a:t>
            </a:r>
            <a:r>
              <a:rPr lang="ru-RU" dirty="0"/>
              <a:t> банку </a:t>
            </a:r>
            <a:r>
              <a:rPr lang="ru-RU" dirty="0" err="1"/>
              <a:t>України</a:t>
            </a:r>
            <a:r>
              <a:rPr lang="ru-RU" dirty="0"/>
              <a:t>;</a:t>
            </a:r>
          </a:p>
          <a:p>
            <a:r>
              <a:rPr lang="ru-RU" dirty="0"/>
              <a:t>23) </a:t>
            </a:r>
            <a:r>
              <a:rPr lang="ru-RU" dirty="0" err="1"/>
              <a:t>затвердження</a:t>
            </a:r>
            <a:r>
              <a:rPr lang="ru-RU" dirty="0"/>
              <a:t> та контроль за </a:t>
            </a:r>
            <a:r>
              <a:rPr lang="ru-RU" dirty="0" err="1"/>
              <a:t>дотриманням</a:t>
            </a:r>
            <a:r>
              <a:rPr lang="ru-RU" dirty="0"/>
              <a:t> порядку </a:t>
            </a:r>
            <a:r>
              <a:rPr lang="ru-RU" dirty="0" err="1"/>
              <a:t>здійснення</a:t>
            </a:r>
            <a:r>
              <a:rPr lang="ru-RU" dirty="0"/>
              <a:t> </a:t>
            </a:r>
            <a:r>
              <a:rPr lang="ru-RU" dirty="0" err="1"/>
              <a:t>операцій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пов’язаними</a:t>
            </a:r>
            <a:r>
              <a:rPr lang="ru-RU" dirty="0"/>
              <a:t> з банком особами, </a:t>
            </a:r>
            <a:r>
              <a:rPr lang="ru-RU" dirty="0" err="1"/>
              <a:t>який</a:t>
            </a:r>
            <a:r>
              <a:rPr lang="ru-RU" dirty="0"/>
              <a:t>, </a:t>
            </a:r>
            <a:r>
              <a:rPr lang="ru-RU" dirty="0" err="1"/>
              <a:t>зокрема</a:t>
            </a:r>
            <a:r>
              <a:rPr lang="ru-RU" dirty="0"/>
              <a:t>,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містити</a:t>
            </a:r>
            <a:r>
              <a:rPr lang="ru-RU" dirty="0"/>
              <a:t> </a:t>
            </a:r>
            <a:r>
              <a:rPr lang="ru-RU" dirty="0" err="1"/>
              <a:t>вимоги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виявлення</a:t>
            </a:r>
            <a:r>
              <a:rPr lang="ru-RU" dirty="0"/>
              <a:t> та контролю за </a:t>
            </a:r>
            <a:r>
              <a:rPr lang="ru-RU" dirty="0" err="1"/>
              <a:t>операціями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пов’язаними</a:t>
            </a:r>
            <a:r>
              <a:rPr lang="ru-RU" dirty="0"/>
              <a:t> з банком особами;</a:t>
            </a:r>
          </a:p>
          <a:p>
            <a:r>
              <a:rPr lang="ru-RU" dirty="0"/>
              <a:t>24) </a:t>
            </a:r>
            <a:r>
              <a:rPr lang="ru-RU" dirty="0" err="1"/>
              <a:t>визначення</a:t>
            </a:r>
            <a:r>
              <a:rPr lang="ru-RU" dirty="0"/>
              <a:t> </a:t>
            </a:r>
            <a:r>
              <a:rPr lang="ru-RU" dirty="0" err="1"/>
              <a:t>політики</a:t>
            </a:r>
            <a:r>
              <a:rPr lang="ru-RU" dirty="0"/>
              <a:t> </a:t>
            </a:r>
            <a:r>
              <a:rPr lang="ru-RU" dirty="0" err="1"/>
              <a:t>винагороди</a:t>
            </a:r>
            <a:r>
              <a:rPr lang="ru-RU" dirty="0"/>
              <a:t> в банку </a:t>
            </a:r>
            <a:r>
              <a:rPr lang="ru-RU" dirty="0" err="1"/>
              <a:t>відповідно</a:t>
            </a:r>
            <a:r>
              <a:rPr lang="ru-RU" dirty="0"/>
              <a:t> до </a:t>
            </a:r>
            <a:r>
              <a:rPr lang="ru-RU" dirty="0" err="1"/>
              <a:t>вимог</a:t>
            </a:r>
            <a:r>
              <a:rPr lang="ru-RU" dirty="0"/>
              <a:t> </a:t>
            </a:r>
            <a:r>
              <a:rPr lang="ru-RU" dirty="0" err="1"/>
              <a:t>встановлених</a:t>
            </a:r>
            <a:r>
              <a:rPr lang="ru-RU" dirty="0"/>
              <a:t> </a:t>
            </a:r>
            <a:r>
              <a:rPr lang="ru-RU" dirty="0" err="1"/>
              <a:t>Національним</a:t>
            </a:r>
            <a:r>
              <a:rPr lang="ru-RU" dirty="0"/>
              <a:t> банком </a:t>
            </a:r>
            <a:r>
              <a:rPr lang="ru-RU" dirty="0" err="1"/>
              <a:t>України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здійснення</a:t>
            </a:r>
            <a:r>
              <a:rPr lang="ru-RU" dirty="0"/>
              <a:t> контролю за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реалізацією</a:t>
            </a:r>
            <a:r>
              <a:rPr lang="ru-RU" dirty="0"/>
              <a:t>;</a:t>
            </a:r>
          </a:p>
          <a:p>
            <a:r>
              <a:rPr lang="ru-RU" dirty="0"/>
              <a:t>25) </a:t>
            </a:r>
            <a:r>
              <a:rPr lang="ru-RU" dirty="0" err="1"/>
              <a:t>здійснення</a:t>
            </a:r>
            <a:r>
              <a:rPr lang="ru-RU" dirty="0"/>
              <a:t> </a:t>
            </a:r>
            <a:r>
              <a:rPr lang="ru-RU" dirty="0" err="1"/>
              <a:t>щорічної</a:t>
            </a:r>
            <a:r>
              <a:rPr lang="ru-RU" dirty="0"/>
              <a:t> </a:t>
            </a:r>
            <a:r>
              <a:rPr lang="ru-RU" dirty="0" err="1"/>
              <a:t>оцінки</a:t>
            </a:r>
            <a:r>
              <a:rPr lang="ru-RU" dirty="0"/>
              <a:t> </a:t>
            </a:r>
            <a:r>
              <a:rPr lang="ru-RU" dirty="0" err="1"/>
              <a:t>ефективності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ради банку </a:t>
            </a:r>
            <a:r>
              <a:rPr lang="ru-RU" dirty="0" err="1"/>
              <a:t>загалом</a:t>
            </a:r>
            <a:r>
              <a:rPr lang="ru-RU" dirty="0"/>
              <a:t> та кожного члена ради банку </a:t>
            </a:r>
            <a:r>
              <a:rPr lang="ru-RU" dirty="0" err="1"/>
              <a:t>зокрема</a:t>
            </a:r>
            <a:r>
              <a:rPr lang="ru-RU" dirty="0"/>
              <a:t>, </a:t>
            </a:r>
            <a:r>
              <a:rPr lang="ru-RU" dirty="0" err="1"/>
              <a:t>комітетів</a:t>
            </a:r>
            <a:r>
              <a:rPr lang="ru-RU" dirty="0"/>
              <a:t> ради банку, </a:t>
            </a:r>
            <a:r>
              <a:rPr lang="ru-RU" dirty="0" err="1"/>
              <a:t>оцінки</a:t>
            </a:r>
            <a:r>
              <a:rPr lang="ru-RU" dirty="0"/>
              <a:t> </a:t>
            </a:r>
            <a:r>
              <a:rPr lang="ru-RU" dirty="0" err="1"/>
              <a:t>відповідності</a:t>
            </a:r>
            <a:r>
              <a:rPr lang="ru-RU" dirty="0"/>
              <a:t> </a:t>
            </a:r>
            <a:r>
              <a:rPr lang="ru-RU" dirty="0" err="1"/>
              <a:t>колективної</a:t>
            </a:r>
            <a:r>
              <a:rPr lang="ru-RU" dirty="0"/>
              <a:t> </a:t>
            </a:r>
            <a:r>
              <a:rPr lang="ru-RU" dirty="0" err="1"/>
              <a:t>придатності</a:t>
            </a:r>
            <a:r>
              <a:rPr lang="ru-RU" dirty="0"/>
              <a:t> ради банку </a:t>
            </a:r>
            <a:r>
              <a:rPr lang="ru-RU" dirty="0" err="1"/>
              <a:t>розміру</a:t>
            </a:r>
            <a:r>
              <a:rPr lang="ru-RU" dirty="0"/>
              <a:t> банку, </a:t>
            </a:r>
            <a:r>
              <a:rPr lang="ru-RU" dirty="0" err="1"/>
              <a:t>складності</a:t>
            </a:r>
            <a:r>
              <a:rPr lang="ru-RU" dirty="0"/>
              <a:t>, </a:t>
            </a:r>
            <a:r>
              <a:rPr lang="ru-RU" dirty="0" err="1"/>
              <a:t>обсягам</a:t>
            </a:r>
            <a:r>
              <a:rPr lang="ru-RU" dirty="0"/>
              <a:t>, видам, характеру </a:t>
            </a:r>
            <a:r>
              <a:rPr lang="ru-RU" dirty="0" err="1"/>
              <a:t>здійснюваних</a:t>
            </a:r>
            <a:r>
              <a:rPr lang="ru-RU" dirty="0"/>
              <a:t> банком </a:t>
            </a:r>
            <a:r>
              <a:rPr lang="ru-RU" dirty="0" err="1"/>
              <a:t>операцій</a:t>
            </a:r>
            <a:r>
              <a:rPr lang="ru-RU" dirty="0"/>
              <a:t>, </a:t>
            </a:r>
            <a:r>
              <a:rPr lang="ru-RU" dirty="0" err="1"/>
              <a:t>організаційній</a:t>
            </a:r>
            <a:r>
              <a:rPr lang="ru-RU" dirty="0"/>
              <a:t> </a:t>
            </a:r>
            <a:r>
              <a:rPr lang="ru-RU" dirty="0" err="1"/>
              <a:t>структурі</a:t>
            </a:r>
            <a:r>
              <a:rPr lang="ru-RU" dirty="0"/>
              <a:t> та </a:t>
            </a:r>
            <a:r>
              <a:rPr lang="ru-RU" dirty="0" err="1"/>
              <a:t>профілю</a:t>
            </a:r>
            <a:r>
              <a:rPr lang="ru-RU" dirty="0"/>
              <a:t> </a:t>
            </a:r>
            <a:r>
              <a:rPr lang="ru-RU" dirty="0" err="1"/>
              <a:t>ризику</a:t>
            </a:r>
            <a:r>
              <a:rPr lang="ru-RU" dirty="0"/>
              <a:t> банку з </a:t>
            </a:r>
            <a:r>
              <a:rPr lang="ru-RU" dirty="0" err="1"/>
              <a:t>урахуванням</a:t>
            </a:r>
            <a:r>
              <a:rPr lang="ru-RU" dirty="0"/>
              <a:t> </a:t>
            </a:r>
            <a:r>
              <a:rPr lang="ru-RU" dirty="0" err="1"/>
              <a:t>особливостей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банку як системно </a:t>
            </a:r>
            <a:r>
              <a:rPr lang="ru-RU" dirty="0" err="1"/>
              <a:t>важливого</a:t>
            </a:r>
            <a:r>
              <a:rPr lang="ru-RU" dirty="0"/>
              <a:t> (за </a:t>
            </a:r>
            <a:r>
              <a:rPr lang="ru-RU" dirty="0" err="1"/>
              <a:t>наявності</a:t>
            </a:r>
            <a:r>
              <a:rPr lang="ru-RU" dirty="0"/>
              <a:t> такого статусу) та/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</a:t>
            </a:r>
            <a:r>
              <a:rPr lang="ru-RU" dirty="0" err="1"/>
              <a:t>банківської</a:t>
            </a:r>
            <a:r>
              <a:rPr lang="ru-RU" dirty="0"/>
              <a:t> </a:t>
            </a:r>
            <a:r>
              <a:rPr lang="ru-RU" dirty="0" err="1"/>
              <a:t>групи</a:t>
            </a:r>
            <a:r>
              <a:rPr lang="ru-RU" dirty="0"/>
              <a:t>, до складу </a:t>
            </a:r>
            <a:r>
              <a:rPr lang="ru-RU" dirty="0" err="1"/>
              <a:t>якої</a:t>
            </a:r>
            <a:r>
              <a:rPr lang="ru-RU" dirty="0"/>
              <a:t> входить банк,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вжиття</a:t>
            </a:r>
            <a:r>
              <a:rPr lang="ru-RU" dirty="0"/>
              <a:t> </a:t>
            </a:r>
            <a:r>
              <a:rPr lang="ru-RU" dirty="0" err="1"/>
              <a:t>заходів</a:t>
            </a:r>
            <a:r>
              <a:rPr lang="ru-RU" dirty="0"/>
              <a:t> з </a:t>
            </a:r>
            <a:r>
              <a:rPr lang="ru-RU" dirty="0" err="1"/>
              <a:t>удосконалення</a:t>
            </a:r>
            <a:r>
              <a:rPr lang="ru-RU" dirty="0"/>
              <a:t> </a:t>
            </a:r>
            <a:r>
              <a:rPr lang="ru-RU" dirty="0" err="1"/>
              <a:t>механізмів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ради банку за результатами </a:t>
            </a:r>
            <a:r>
              <a:rPr lang="ru-RU" dirty="0" err="1"/>
              <a:t>такої</a:t>
            </a:r>
            <a:r>
              <a:rPr lang="ru-RU" dirty="0"/>
              <a:t> </a:t>
            </a:r>
            <a:r>
              <a:rPr lang="ru-RU" dirty="0" err="1"/>
              <a:t>оцінки</a:t>
            </a:r>
            <a:r>
              <a:rPr lang="ru-RU" dirty="0"/>
              <a:t>;</a:t>
            </a:r>
          </a:p>
          <a:p>
            <a:r>
              <a:rPr lang="ru-RU" dirty="0"/>
              <a:t>26) </a:t>
            </a:r>
            <a:r>
              <a:rPr lang="ru-RU" dirty="0" err="1"/>
              <a:t>здійснення</a:t>
            </a:r>
            <a:r>
              <a:rPr lang="ru-RU" dirty="0"/>
              <a:t>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повноважень</a:t>
            </a:r>
            <a:r>
              <a:rPr lang="ru-RU" dirty="0"/>
              <a:t>, </a:t>
            </a:r>
            <a:r>
              <a:rPr lang="ru-RU" dirty="0" err="1"/>
              <a:t>віднесених</a:t>
            </a:r>
            <a:r>
              <a:rPr lang="ru-RU" dirty="0"/>
              <a:t> до </a:t>
            </a:r>
            <a:r>
              <a:rPr lang="ru-RU" dirty="0" err="1"/>
              <a:t>компетенції</a:t>
            </a:r>
            <a:r>
              <a:rPr lang="ru-RU" dirty="0"/>
              <a:t> </a:t>
            </a:r>
            <a:r>
              <a:rPr lang="ru-RU" dirty="0" err="1"/>
              <a:t>наглядової</a:t>
            </a:r>
            <a:r>
              <a:rPr lang="ru-RU" dirty="0"/>
              <a:t> ради </a:t>
            </a:r>
            <a:r>
              <a:rPr lang="ru-RU" u="sng" dirty="0">
                <a:hlinkClick r:id="rId2"/>
              </a:rPr>
              <a:t>Законом </a:t>
            </a:r>
            <a:r>
              <a:rPr lang="ru-RU" u="sng" dirty="0" err="1">
                <a:hlinkClick r:id="rId2"/>
              </a:rPr>
              <a:t>України</a:t>
            </a:r>
            <a:r>
              <a:rPr lang="ru-RU" dirty="0"/>
              <a:t> "Про </a:t>
            </a:r>
            <a:r>
              <a:rPr lang="ru-RU" dirty="0" err="1"/>
              <a:t>акціонерні</a:t>
            </a:r>
            <a:r>
              <a:rPr lang="ru-RU" dirty="0"/>
              <a:t> </a:t>
            </a:r>
            <a:r>
              <a:rPr lang="ru-RU" dirty="0" err="1"/>
              <a:t>товариства</a:t>
            </a:r>
            <a:r>
              <a:rPr lang="ru-RU" dirty="0"/>
              <a:t>" </a:t>
            </a:r>
            <a:r>
              <a:rPr lang="ru-RU" dirty="0" err="1"/>
              <a:t>або</a:t>
            </a:r>
            <a:r>
              <a:rPr lang="ru-RU" dirty="0"/>
              <a:t> статутом банку</a:t>
            </a:r>
            <a:r>
              <a:rPr lang="ru-RU" dirty="0" smtClean="0"/>
              <a:t>".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6161903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5" y="332656"/>
            <a:ext cx="8280920" cy="619268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/>
              <a:t>Рада системно </a:t>
            </a:r>
            <a:r>
              <a:rPr lang="ru-RU" dirty="0" err="1"/>
              <a:t>важливого</a:t>
            </a:r>
            <a:r>
              <a:rPr lang="ru-RU" dirty="0"/>
              <a:t> банку </a:t>
            </a:r>
            <a:r>
              <a:rPr lang="ru-RU" dirty="0" err="1"/>
              <a:t>зобов’язана</a:t>
            </a:r>
            <a:r>
              <a:rPr lang="ru-RU" dirty="0"/>
              <a:t> </a:t>
            </a:r>
            <a:r>
              <a:rPr lang="ru-RU" dirty="0" err="1"/>
              <a:t>утворити</a:t>
            </a:r>
            <a:r>
              <a:rPr lang="ru-RU" dirty="0"/>
              <a:t> </a:t>
            </a:r>
            <a:r>
              <a:rPr lang="ru-RU" dirty="0" err="1"/>
              <a:t>такі</a:t>
            </a:r>
            <a:r>
              <a:rPr lang="ru-RU" dirty="0"/>
              <a:t> </a:t>
            </a:r>
            <a:r>
              <a:rPr lang="ru-RU" dirty="0" err="1"/>
              <a:t>постійно</a:t>
            </a:r>
            <a:r>
              <a:rPr lang="ru-RU" dirty="0"/>
              <a:t> </a:t>
            </a:r>
            <a:r>
              <a:rPr lang="ru-RU" dirty="0" err="1"/>
              <a:t>діючі</a:t>
            </a:r>
            <a:r>
              <a:rPr lang="ru-RU" dirty="0"/>
              <a:t> </a:t>
            </a:r>
            <a:r>
              <a:rPr lang="ru-RU" dirty="0" err="1"/>
              <a:t>комітети</a:t>
            </a:r>
            <a:r>
              <a:rPr lang="ru-RU" dirty="0"/>
              <a:t>:</a:t>
            </a:r>
          </a:p>
          <a:p>
            <a:r>
              <a:rPr lang="ru-RU" dirty="0" err="1"/>
              <a:t>комітет</a:t>
            </a:r>
            <a:r>
              <a:rPr lang="ru-RU" dirty="0"/>
              <a:t> з </a:t>
            </a:r>
            <a:r>
              <a:rPr lang="ru-RU" dirty="0" err="1"/>
              <a:t>питань</a:t>
            </a:r>
            <a:r>
              <a:rPr lang="ru-RU" dirty="0"/>
              <a:t> аудиту (</a:t>
            </a:r>
            <a:r>
              <a:rPr lang="ru-RU" dirty="0" err="1"/>
              <a:t>аудиторський</a:t>
            </a:r>
            <a:r>
              <a:rPr lang="ru-RU" dirty="0"/>
              <a:t> </a:t>
            </a:r>
            <a:r>
              <a:rPr lang="ru-RU" dirty="0" err="1"/>
              <a:t>комітет</a:t>
            </a:r>
            <a:r>
              <a:rPr lang="ru-RU" dirty="0"/>
              <a:t>);</a:t>
            </a:r>
          </a:p>
          <a:p>
            <a:r>
              <a:rPr lang="ru-RU" dirty="0" err="1"/>
              <a:t>комітет</a:t>
            </a:r>
            <a:r>
              <a:rPr lang="ru-RU" dirty="0"/>
              <a:t> з </a:t>
            </a:r>
            <a:r>
              <a:rPr lang="ru-RU" dirty="0" err="1"/>
              <a:t>управління</a:t>
            </a:r>
            <a:r>
              <a:rPr lang="ru-RU" dirty="0"/>
              <a:t> </a:t>
            </a:r>
            <a:r>
              <a:rPr lang="ru-RU" dirty="0" err="1"/>
              <a:t>ризиками</a:t>
            </a:r>
            <a:r>
              <a:rPr lang="ru-RU" dirty="0"/>
              <a:t>;</a:t>
            </a:r>
          </a:p>
          <a:p>
            <a:r>
              <a:rPr lang="ru-RU" dirty="0" err="1"/>
              <a:t>комітет</a:t>
            </a:r>
            <a:r>
              <a:rPr lang="ru-RU" dirty="0"/>
              <a:t> з </a:t>
            </a:r>
            <a:r>
              <a:rPr lang="ru-RU" dirty="0" err="1"/>
              <a:t>питань</a:t>
            </a:r>
            <a:r>
              <a:rPr lang="ru-RU" dirty="0"/>
              <a:t> </a:t>
            </a:r>
            <a:r>
              <a:rPr lang="ru-RU" dirty="0" err="1"/>
              <a:t>винагород</a:t>
            </a:r>
            <a:r>
              <a:rPr lang="ru-RU" dirty="0"/>
              <a:t>.</a:t>
            </a:r>
          </a:p>
          <a:p>
            <a:endParaRPr lang="ru-RU" dirty="0" smtClean="0"/>
          </a:p>
          <a:p>
            <a:pPr marL="0" indent="0">
              <a:buNone/>
            </a:pPr>
            <a:r>
              <a:rPr lang="ru-RU" b="1" dirty="0" err="1"/>
              <a:t>Правління</a:t>
            </a:r>
            <a:r>
              <a:rPr lang="ru-RU" b="1" dirty="0"/>
              <a:t> </a:t>
            </a:r>
            <a:r>
              <a:rPr lang="ru-RU" b="1" dirty="0" smtClean="0"/>
              <a:t>банку</a:t>
            </a:r>
          </a:p>
          <a:p>
            <a:pPr marL="0" indent="0">
              <a:buNone/>
            </a:pPr>
            <a:r>
              <a:rPr lang="ru-RU" dirty="0" err="1"/>
              <a:t>Правління</a:t>
            </a:r>
            <a:r>
              <a:rPr lang="ru-RU" dirty="0"/>
              <a:t> банку </a:t>
            </a:r>
            <a:r>
              <a:rPr lang="ru-RU" dirty="0" err="1"/>
              <a:t>очолює</a:t>
            </a:r>
            <a:r>
              <a:rPr lang="ru-RU" dirty="0"/>
              <a:t> голова </a:t>
            </a:r>
            <a:r>
              <a:rPr lang="ru-RU" dirty="0" err="1"/>
              <a:t>правління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керує</a:t>
            </a:r>
            <a:r>
              <a:rPr lang="ru-RU" dirty="0"/>
              <a:t> </a:t>
            </a:r>
            <a:r>
              <a:rPr lang="ru-RU" dirty="0" err="1"/>
              <a:t>роботою</a:t>
            </a:r>
            <a:r>
              <a:rPr lang="ru-RU" dirty="0"/>
              <a:t> </a:t>
            </a:r>
            <a:r>
              <a:rPr lang="ru-RU" dirty="0" err="1"/>
              <a:t>правління</a:t>
            </a:r>
            <a:r>
              <a:rPr lang="ru-RU" dirty="0"/>
              <a:t> банку та </a:t>
            </a:r>
            <a:r>
              <a:rPr lang="ru-RU" dirty="0" err="1"/>
              <a:t>має</a:t>
            </a:r>
            <a:r>
              <a:rPr lang="ru-RU" dirty="0"/>
              <a:t> право </a:t>
            </a:r>
            <a:r>
              <a:rPr lang="ru-RU" dirty="0" err="1"/>
              <a:t>представляти</a:t>
            </a:r>
            <a:r>
              <a:rPr lang="ru-RU" dirty="0"/>
              <a:t> банк без </a:t>
            </a:r>
            <a:r>
              <a:rPr lang="ru-RU" dirty="0" err="1"/>
              <a:t>доручення</a:t>
            </a:r>
            <a:r>
              <a:rPr lang="ru-RU" dirty="0"/>
              <a:t>.</a:t>
            </a:r>
          </a:p>
          <a:p>
            <a:r>
              <a:rPr lang="ru-RU" dirty="0"/>
              <a:t>Заступники </a:t>
            </a:r>
            <a:r>
              <a:rPr lang="ru-RU" dirty="0" err="1"/>
              <a:t>голови</a:t>
            </a:r>
            <a:r>
              <a:rPr lang="ru-RU" dirty="0"/>
              <a:t> </a:t>
            </a:r>
            <a:r>
              <a:rPr lang="ru-RU" dirty="0" err="1"/>
              <a:t>правління</a:t>
            </a:r>
            <a:r>
              <a:rPr lang="ru-RU" dirty="0"/>
              <a:t> банку </a:t>
            </a:r>
            <a:r>
              <a:rPr lang="ru-RU" dirty="0" err="1"/>
              <a:t>входять</a:t>
            </a:r>
            <a:r>
              <a:rPr lang="ru-RU" dirty="0"/>
              <a:t> до складу </a:t>
            </a:r>
            <a:r>
              <a:rPr lang="ru-RU" dirty="0" err="1"/>
              <a:t>правління</a:t>
            </a:r>
            <a:r>
              <a:rPr lang="ru-RU" dirty="0"/>
              <a:t> банку за </a:t>
            </a:r>
            <a:r>
              <a:rPr lang="ru-RU" dirty="0" err="1"/>
              <a:t>посадою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 smtClean="0"/>
              <a:t>Голова </a:t>
            </a:r>
            <a:r>
              <a:rPr lang="ru-RU" dirty="0" err="1"/>
              <a:t>правління</a:t>
            </a:r>
            <a:r>
              <a:rPr lang="ru-RU" dirty="0"/>
              <a:t> не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очолювати</a:t>
            </a:r>
            <a:r>
              <a:rPr lang="ru-RU" dirty="0"/>
              <a:t> </a:t>
            </a:r>
            <a:r>
              <a:rPr lang="ru-RU" dirty="0" err="1"/>
              <a:t>структурні</a:t>
            </a:r>
            <a:r>
              <a:rPr lang="ru-RU" dirty="0"/>
              <a:t> </a:t>
            </a:r>
            <a:r>
              <a:rPr lang="ru-RU" dirty="0" err="1"/>
              <a:t>підрозділи</a:t>
            </a:r>
            <a:r>
              <a:rPr lang="ru-RU" dirty="0"/>
              <a:t> банку.</a:t>
            </a:r>
          </a:p>
          <a:p>
            <a:r>
              <a:rPr lang="ru-RU" dirty="0"/>
              <a:t>До </a:t>
            </a:r>
            <a:r>
              <a:rPr lang="ru-RU" dirty="0" err="1"/>
              <a:t>компетенції</a:t>
            </a:r>
            <a:r>
              <a:rPr lang="ru-RU" dirty="0"/>
              <a:t> </a:t>
            </a:r>
            <a:r>
              <a:rPr lang="ru-RU" dirty="0" err="1"/>
              <a:t>правління</a:t>
            </a:r>
            <a:r>
              <a:rPr lang="ru-RU" dirty="0"/>
              <a:t> банку </a:t>
            </a:r>
            <a:r>
              <a:rPr lang="ru-RU" dirty="0" err="1"/>
              <a:t>належить</a:t>
            </a:r>
            <a:r>
              <a:rPr lang="ru-RU" dirty="0"/>
              <a:t> </a:t>
            </a:r>
            <a:r>
              <a:rPr lang="ru-RU" dirty="0" err="1"/>
              <a:t>вирішення</a:t>
            </a:r>
            <a:r>
              <a:rPr lang="ru-RU" dirty="0"/>
              <a:t> </a:t>
            </a:r>
            <a:r>
              <a:rPr lang="ru-RU" dirty="0" err="1"/>
              <a:t>всіх</a:t>
            </a:r>
            <a:r>
              <a:rPr lang="ru-RU" dirty="0"/>
              <a:t> </a:t>
            </a:r>
            <a:r>
              <a:rPr lang="ru-RU" dirty="0" err="1"/>
              <a:t>питань</a:t>
            </a:r>
            <a:r>
              <a:rPr lang="ru-RU" dirty="0"/>
              <a:t>, </a:t>
            </a:r>
            <a:r>
              <a:rPr lang="ru-RU" dirty="0" err="1"/>
              <a:t>пов’язаних</a:t>
            </a:r>
            <a:r>
              <a:rPr lang="ru-RU" dirty="0"/>
              <a:t> з </a:t>
            </a:r>
            <a:r>
              <a:rPr lang="ru-RU" dirty="0" err="1"/>
              <a:t>керівництвом</a:t>
            </a:r>
            <a:r>
              <a:rPr lang="ru-RU" dirty="0"/>
              <a:t> поточною </a:t>
            </a:r>
            <a:r>
              <a:rPr lang="ru-RU" dirty="0" err="1"/>
              <a:t>діяльністю</a:t>
            </a:r>
            <a:r>
              <a:rPr lang="ru-RU" dirty="0"/>
              <a:t> банку, </a:t>
            </a:r>
            <a:r>
              <a:rPr lang="ru-RU" dirty="0" err="1"/>
              <a:t>крім</a:t>
            </a:r>
            <a:r>
              <a:rPr lang="ru-RU" dirty="0"/>
              <a:t> </a:t>
            </a:r>
            <a:r>
              <a:rPr lang="ru-RU" dirty="0" err="1"/>
              <a:t>питань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належать до </a:t>
            </a:r>
            <a:r>
              <a:rPr lang="ru-RU" dirty="0" err="1"/>
              <a:t>виключної</a:t>
            </a:r>
            <a:r>
              <a:rPr lang="ru-RU" dirty="0"/>
              <a:t> </a:t>
            </a:r>
            <a:r>
              <a:rPr lang="ru-RU" dirty="0" err="1"/>
              <a:t>компетенції</a:t>
            </a:r>
            <a:r>
              <a:rPr lang="ru-RU" dirty="0"/>
              <a:t> </a:t>
            </a:r>
            <a:r>
              <a:rPr lang="ru-RU" dirty="0" err="1"/>
              <a:t>загальних</a:t>
            </a:r>
            <a:r>
              <a:rPr lang="ru-RU" dirty="0"/>
              <a:t> </a:t>
            </a:r>
            <a:r>
              <a:rPr lang="ru-RU" dirty="0" err="1"/>
              <a:t>зборів</a:t>
            </a:r>
            <a:r>
              <a:rPr lang="ru-RU" dirty="0"/>
              <a:t> </a:t>
            </a:r>
            <a:r>
              <a:rPr lang="ru-RU" dirty="0" err="1"/>
              <a:t>учасників</a:t>
            </a:r>
            <a:r>
              <a:rPr lang="ru-RU" dirty="0"/>
              <a:t> та ради банку.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2853806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5" y="332656"/>
            <a:ext cx="8280920" cy="6192688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dirty="0" err="1"/>
              <a:t>Правління</a:t>
            </a:r>
            <a:r>
              <a:rPr lang="ru-RU" dirty="0"/>
              <a:t> банку </a:t>
            </a:r>
            <a:r>
              <a:rPr lang="ru-RU" dirty="0" err="1"/>
              <a:t>зобов’язане</a:t>
            </a:r>
            <a:r>
              <a:rPr lang="ru-RU" dirty="0"/>
              <a:t> </a:t>
            </a:r>
            <a:r>
              <a:rPr lang="ru-RU" dirty="0" err="1"/>
              <a:t>утворити</a:t>
            </a:r>
            <a:r>
              <a:rPr lang="ru-RU" dirty="0"/>
              <a:t> </a:t>
            </a:r>
            <a:r>
              <a:rPr lang="ru-RU" dirty="0" err="1"/>
              <a:t>такі</a:t>
            </a:r>
            <a:r>
              <a:rPr lang="ru-RU" dirty="0"/>
              <a:t> </a:t>
            </a:r>
            <a:r>
              <a:rPr lang="ru-RU" dirty="0" err="1"/>
              <a:t>постійно</a:t>
            </a:r>
            <a:r>
              <a:rPr lang="ru-RU" dirty="0"/>
              <a:t> </a:t>
            </a:r>
            <a:r>
              <a:rPr lang="ru-RU" dirty="0" err="1"/>
              <a:t>діючі</a:t>
            </a:r>
            <a:r>
              <a:rPr lang="ru-RU" dirty="0"/>
              <a:t> </a:t>
            </a:r>
            <a:r>
              <a:rPr lang="ru-RU" dirty="0" err="1"/>
              <a:t>комітети</a:t>
            </a:r>
            <a:r>
              <a:rPr lang="ru-RU" dirty="0"/>
              <a:t>:</a:t>
            </a:r>
          </a:p>
          <a:p>
            <a:r>
              <a:rPr lang="ru-RU" dirty="0"/>
              <a:t>1) </a:t>
            </a:r>
            <a:r>
              <a:rPr lang="ru-RU" dirty="0" err="1"/>
              <a:t>кредитний</a:t>
            </a:r>
            <a:r>
              <a:rPr lang="ru-RU" dirty="0"/>
              <a:t> </a:t>
            </a:r>
            <a:r>
              <a:rPr lang="ru-RU" dirty="0" err="1"/>
              <a:t>комітет</a:t>
            </a:r>
            <a:r>
              <a:rPr lang="ru-RU" dirty="0"/>
              <a:t>;</a:t>
            </a:r>
          </a:p>
          <a:p>
            <a:r>
              <a:rPr lang="ru-RU" dirty="0"/>
              <a:t>2) </a:t>
            </a:r>
            <a:r>
              <a:rPr lang="ru-RU" dirty="0" err="1"/>
              <a:t>комітет</a:t>
            </a:r>
            <a:r>
              <a:rPr lang="ru-RU" dirty="0"/>
              <a:t> з </a:t>
            </a:r>
            <a:r>
              <a:rPr lang="ru-RU" dirty="0" err="1"/>
              <a:t>питань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 активами та </a:t>
            </a:r>
            <a:r>
              <a:rPr lang="ru-RU" dirty="0" err="1"/>
              <a:t>пасивами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r>
              <a:rPr lang="ru-RU" dirty="0" err="1"/>
              <a:t>Керівниками</a:t>
            </a:r>
            <a:r>
              <a:rPr lang="ru-RU" dirty="0"/>
              <a:t> банку є голова, </a:t>
            </a:r>
            <a:r>
              <a:rPr lang="ru-RU" dirty="0" err="1"/>
              <a:t>його</a:t>
            </a:r>
            <a:r>
              <a:rPr lang="ru-RU" dirty="0"/>
              <a:t> заступники та члени ради банку, голова, </a:t>
            </a:r>
            <a:r>
              <a:rPr lang="ru-RU" dirty="0" err="1"/>
              <a:t>його</a:t>
            </a:r>
            <a:r>
              <a:rPr lang="ru-RU" dirty="0"/>
              <a:t> заступники та члени </a:t>
            </a:r>
            <a:r>
              <a:rPr lang="ru-RU" dirty="0" err="1"/>
              <a:t>правління</a:t>
            </a:r>
            <a:r>
              <a:rPr lang="ru-RU" dirty="0"/>
              <a:t> банку, </a:t>
            </a:r>
            <a:r>
              <a:rPr lang="ru-RU" dirty="0" err="1"/>
              <a:t>головний</a:t>
            </a:r>
            <a:r>
              <a:rPr lang="ru-RU" dirty="0"/>
              <a:t> бухгалтер банку</a:t>
            </a:r>
            <a:r>
              <a:rPr lang="ru-RU" dirty="0" smtClean="0"/>
              <a:t>.</a:t>
            </a:r>
          </a:p>
          <a:p>
            <a:r>
              <a:rPr lang="ru-RU" dirty="0" err="1"/>
              <a:t>Керівники</a:t>
            </a:r>
            <a:r>
              <a:rPr lang="ru-RU" dirty="0"/>
              <a:t> банку </a:t>
            </a:r>
            <a:r>
              <a:rPr lang="ru-RU" dirty="0" err="1"/>
              <a:t>повинні</a:t>
            </a:r>
            <a:r>
              <a:rPr lang="ru-RU" dirty="0"/>
              <a:t> </a:t>
            </a:r>
            <a:r>
              <a:rPr lang="ru-RU" dirty="0" err="1"/>
              <a:t>відповідати</a:t>
            </a:r>
            <a:r>
              <a:rPr lang="ru-RU" dirty="0"/>
              <a:t> </a:t>
            </a:r>
            <a:r>
              <a:rPr lang="ru-RU" dirty="0" err="1"/>
              <a:t>кваліфікаційним</a:t>
            </a:r>
            <a:r>
              <a:rPr lang="ru-RU" dirty="0"/>
              <a:t> </a:t>
            </a:r>
            <a:r>
              <a:rPr lang="ru-RU" dirty="0" err="1"/>
              <a:t>вимогам</a:t>
            </a:r>
            <a:r>
              <a:rPr lang="ru-RU" dirty="0"/>
              <a:t>. </a:t>
            </a:r>
            <a:r>
              <a:rPr lang="ru-RU" dirty="0" err="1"/>
              <a:t>Кваліфікаційними</a:t>
            </a:r>
            <a:r>
              <a:rPr lang="ru-RU" dirty="0"/>
              <a:t> </a:t>
            </a:r>
            <a:r>
              <a:rPr lang="ru-RU" dirty="0" err="1"/>
              <a:t>вимогами</a:t>
            </a:r>
            <a:r>
              <a:rPr lang="ru-RU" dirty="0"/>
              <a:t> є </a:t>
            </a:r>
            <a:r>
              <a:rPr lang="ru-RU" dirty="0" err="1"/>
              <a:t>вимоги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ділової</a:t>
            </a:r>
            <a:r>
              <a:rPr lang="ru-RU" dirty="0"/>
              <a:t> </a:t>
            </a:r>
            <a:r>
              <a:rPr lang="ru-RU" dirty="0" err="1"/>
              <a:t>репутації</a:t>
            </a:r>
            <a:r>
              <a:rPr lang="ru-RU" dirty="0"/>
              <a:t> та </a:t>
            </a:r>
            <a:r>
              <a:rPr lang="ru-RU" dirty="0" err="1"/>
              <a:t>професійної</a:t>
            </a:r>
            <a:r>
              <a:rPr lang="ru-RU" dirty="0"/>
              <a:t> </a:t>
            </a:r>
            <a:r>
              <a:rPr lang="ru-RU" dirty="0" err="1" smtClean="0"/>
              <a:t>придатності</a:t>
            </a:r>
            <a:r>
              <a:rPr lang="ru-RU" dirty="0" smtClean="0"/>
              <a:t>.</a:t>
            </a:r>
          </a:p>
          <a:p>
            <a:r>
              <a:rPr lang="ru-RU" dirty="0" err="1"/>
              <a:t>Керівники</a:t>
            </a:r>
            <a:r>
              <a:rPr lang="ru-RU" dirty="0"/>
              <a:t> банку </a:t>
            </a:r>
            <a:r>
              <a:rPr lang="ru-RU" dirty="0" err="1"/>
              <a:t>повинні</a:t>
            </a:r>
            <a:r>
              <a:rPr lang="ru-RU" dirty="0"/>
              <a:t> </a:t>
            </a:r>
            <a:r>
              <a:rPr lang="ru-RU" dirty="0" err="1"/>
              <a:t>мати</a:t>
            </a:r>
            <a:r>
              <a:rPr lang="ru-RU" dirty="0"/>
              <a:t> </a:t>
            </a:r>
            <a:r>
              <a:rPr lang="ru-RU" dirty="0" err="1"/>
              <a:t>бездоганну</a:t>
            </a:r>
            <a:r>
              <a:rPr lang="ru-RU" dirty="0"/>
              <a:t> </a:t>
            </a:r>
            <a:r>
              <a:rPr lang="ru-RU" dirty="0" err="1"/>
              <a:t>ділову</a:t>
            </a:r>
            <a:r>
              <a:rPr lang="ru-RU" dirty="0"/>
              <a:t> </a:t>
            </a:r>
            <a:r>
              <a:rPr lang="ru-RU" dirty="0" err="1"/>
              <a:t>репутацію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 err="1"/>
              <a:t>Професійна</a:t>
            </a:r>
            <a:r>
              <a:rPr lang="ru-RU" dirty="0"/>
              <a:t> </a:t>
            </a:r>
            <a:r>
              <a:rPr lang="ru-RU" dirty="0" err="1"/>
              <a:t>придатність</a:t>
            </a:r>
            <a:r>
              <a:rPr lang="ru-RU" dirty="0"/>
              <a:t> </a:t>
            </a:r>
            <a:r>
              <a:rPr lang="ru-RU" dirty="0" err="1"/>
              <a:t>керівника</a:t>
            </a:r>
            <a:r>
              <a:rPr lang="ru-RU" dirty="0"/>
              <a:t> банку </a:t>
            </a:r>
            <a:r>
              <a:rPr lang="ru-RU" dirty="0" err="1"/>
              <a:t>визначається</a:t>
            </a:r>
            <a:r>
              <a:rPr lang="ru-RU" dirty="0"/>
              <a:t> як </a:t>
            </a:r>
            <a:r>
              <a:rPr lang="ru-RU" dirty="0" err="1"/>
              <a:t>сукупність</a:t>
            </a:r>
            <a:r>
              <a:rPr lang="ru-RU" dirty="0"/>
              <a:t> </a:t>
            </a:r>
            <a:r>
              <a:rPr lang="ru-RU" dirty="0" err="1"/>
              <a:t>знань</a:t>
            </a:r>
            <a:r>
              <a:rPr lang="ru-RU" dirty="0"/>
              <a:t>, </a:t>
            </a:r>
            <a:r>
              <a:rPr lang="ru-RU" dirty="0" err="1"/>
              <a:t>професійного</a:t>
            </a:r>
            <a:r>
              <a:rPr lang="ru-RU" dirty="0"/>
              <a:t> та </a:t>
            </a:r>
            <a:r>
              <a:rPr lang="ru-RU" dirty="0" err="1"/>
              <a:t>управлінського</a:t>
            </a:r>
            <a:r>
              <a:rPr lang="ru-RU" dirty="0"/>
              <a:t> </a:t>
            </a:r>
            <a:r>
              <a:rPr lang="ru-RU" dirty="0" err="1"/>
              <a:t>досвіду</a:t>
            </a:r>
            <a:r>
              <a:rPr lang="ru-RU" dirty="0"/>
              <a:t> особи, </a:t>
            </a:r>
            <a:r>
              <a:rPr lang="ru-RU" dirty="0" err="1"/>
              <a:t>необхідних</a:t>
            </a:r>
            <a:r>
              <a:rPr lang="ru-RU" dirty="0"/>
              <a:t> для </a:t>
            </a:r>
            <a:r>
              <a:rPr lang="ru-RU" dirty="0" err="1"/>
              <a:t>належного</a:t>
            </a:r>
            <a:r>
              <a:rPr lang="ru-RU" dirty="0"/>
              <a:t> </a:t>
            </a:r>
            <a:r>
              <a:rPr lang="ru-RU" dirty="0" err="1"/>
              <a:t>виконання</a:t>
            </a:r>
            <a:r>
              <a:rPr lang="ru-RU" dirty="0"/>
              <a:t> </a:t>
            </a:r>
            <a:r>
              <a:rPr lang="ru-RU" dirty="0" err="1"/>
              <a:t>посадових</a:t>
            </a:r>
            <a:r>
              <a:rPr lang="ru-RU" dirty="0"/>
              <a:t> </a:t>
            </a:r>
            <a:r>
              <a:rPr lang="ru-RU" dirty="0" err="1"/>
              <a:t>обов’язків</a:t>
            </a:r>
            <a:r>
              <a:rPr lang="ru-RU" dirty="0"/>
              <a:t> </a:t>
            </a:r>
            <a:r>
              <a:rPr lang="ru-RU" dirty="0" err="1"/>
              <a:t>керівника</a:t>
            </a:r>
            <a:r>
              <a:rPr lang="ru-RU" dirty="0"/>
              <a:t> банку з </a:t>
            </a:r>
            <a:r>
              <a:rPr lang="ru-RU" dirty="0" err="1"/>
              <a:t>урахуванням</a:t>
            </a:r>
            <a:r>
              <a:rPr lang="ru-RU" dirty="0"/>
              <a:t> </a:t>
            </a:r>
            <a:r>
              <a:rPr lang="ru-RU" dirty="0" err="1"/>
              <a:t>бізнес</a:t>
            </a:r>
            <a:r>
              <a:rPr lang="ru-RU" dirty="0"/>
              <a:t>-плану та </a:t>
            </a:r>
            <a:r>
              <a:rPr lang="ru-RU" dirty="0" err="1"/>
              <a:t>стратегії</a:t>
            </a:r>
            <a:r>
              <a:rPr lang="ru-RU" dirty="0"/>
              <a:t> банку,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функціонального</a:t>
            </a:r>
            <a:r>
              <a:rPr lang="ru-RU" dirty="0"/>
              <a:t> </a:t>
            </a:r>
            <a:r>
              <a:rPr lang="ru-RU" dirty="0" err="1"/>
              <a:t>навантаження</a:t>
            </a:r>
            <a:r>
              <a:rPr lang="ru-RU" dirty="0"/>
              <a:t> та </a:t>
            </a:r>
            <a:r>
              <a:rPr lang="ru-RU" dirty="0" err="1"/>
              <a:t>сфери</a:t>
            </a:r>
            <a:r>
              <a:rPr lang="ru-RU" dirty="0"/>
              <a:t> </a:t>
            </a:r>
            <a:r>
              <a:rPr lang="ru-RU" dirty="0" err="1"/>
              <a:t>відповідальності</a:t>
            </a:r>
            <a:r>
              <a:rPr lang="ru-RU" dirty="0"/>
              <a:t> конкретного </a:t>
            </a:r>
            <a:r>
              <a:rPr lang="ru-RU" dirty="0" err="1"/>
              <a:t>керівника</a:t>
            </a:r>
            <a:r>
              <a:rPr lang="ru-RU" dirty="0"/>
              <a:t> банку.</a:t>
            </a:r>
          </a:p>
          <a:p>
            <a:r>
              <a:rPr lang="ru-RU" dirty="0" err="1"/>
              <a:t>Керівники</a:t>
            </a:r>
            <a:r>
              <a:rPr lang="ru-RU" dirty="0"/>
              <a:t> банку </a:t>
            </a:r>
            <a:r>
              <a:rPr lang="ru-RU" dirty="0" err="1"/>
              <a:t>повинні</a:t>
            </a:r>
            <a:r>
              <a:rPr lang="ru-RU" dirty="0"/>
              <a:t> </a:t>
            </a:r>
            <a:r>
              <a:rPr lang="ru-RU" dirty="0" err="1"/>
              <a:t>мати</a:t>
            </a:r>
            <a:r>
              <a:rPr lang="ru-RU" dirty="0"/>
              <a:t> </a:t>
            </a:r>
            <a:r>
              <a:rPr lang="ru-RU" dirty="0" err="1"/>
              <a:t>вищу</a:t>
            </a:r>
            <a:r>
              <a:rPr lang="ru-RU" dirty="0"/>
              <a:t> </a:t>
            </a:r>
            <a:r>
              <a:rPr lang="ru-RU" dirty="0" err="1"/>
              <a:t>освіту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/>
              <a:t>Голова </a:t>
            </a:r>
            <a:r>
              <a:rPr lang="ru-RU" dirty="0" err="1"/>
              <a:t>правління</a:t>
            </a:r>
            <a:r>
              <a:rPr lang="ru-RU" dirty="0"/>
              <a:t> банку повинен </a:t>
            </a:r>
            <a:r>
              <a:rPr lang="ru-RU" dirty="0" err="1"/>
              <a:t>мати</a:t>
            </a:r>
            <a:r>
              <a:rPr lang="ru-RU" dirty="0"/>
              <a:t> </a:t>
            </a:r>
            <a:r>
              <a:rPr lang="ru-RU" dirty="0" err="1"/>
              <a:t>досвід</a:t>
            </a:r>
            <a:r>
              <a:rPr lang="ru-RU" dirty="0"/>
              <a:t> </a:t>
            </a:r>
            <a:r>
              <a:rPr lang="ru-RU" dirty="0" err="1"/>
              <a:t>роботи</a:t>
            </a:r>
            <a:r>
              <a:rPr lang="ru-RU" dirty="0"/>
              <a:t> у </a:t>
            </a:r>
            <a:r>
              <a:rPr lang="ru-RU" dirty="0" err="1"/>
              <a:t>банківському</a:t>
            </a:r>
            <a:r>
              <a:rPr lang="ru-RU" dirty="0"/>
              <a:t> та/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фінансовому</a:t>
            </a:r>
            <a:r>
              <a:rPr lang="ru-RU" dirty="0"/>
              <a:t> </a:t>
            </a:r>
            <a:r>
              <a:rPr lang="ru-RU" dirty="0" err="1"/>
              <a:t>секторі</a:t>
            </a:r>
            <a:r>
              <a:rPr lang="ru-RU" dirty="0"/>
              <a:t> не </a:t>
            </a:r>
            <a:r>
              <a:rPr lang="ru-RU" dirty="0" err="1"/>
              <a:t>менше</a:t>
            </a:r>
            <a:r>
              <a:rPr lang="ru-RU" dirty="0"/>
              <a:t> </a:t>
            </a:r>
            <a:r>
              <a:rPr lang="ru-RU" dirty="0" err="1"/>
              <a:t>п’яти</a:t>
            </a:r>
            <a:r>
              <a:rPr lang="ru-RU" dirty="0"/>
              <a:t> </a:t>
            </a:r>
            <a:r>
              <a:rPr lang="ru-RU" dirty="0" err="1"/>
              <a:t>років</a:t>
            </a:r>
            <a:r>
              <a:rPr lang="ru-RU" dirty="0"/>
              <a:t> у </a:t>
            </a:r>
            <a:r>
              <a:rPr lang="ru-RU" dirty="0" err="1"/>
              <a:t>сукупності</a:t>
            </a:r>
            <a:r>
              <a:rPr lang="ru-RU" dirty="0"/>
              <a:t>, у тому </a:t>
            </a:r>
            <a:r>
              <a:rPr lang="ru-RU" dirty="0" err="1"/>
              <a:t>числі</a:t>
            </a:r>
            <a:r>
              <a:rPr lang="ru-RU" dirty="0"/>
              <a:t> на </a:t>
            </a:r>
            <a:r>
              <a:rPr lang="ru-RU" dirty="0" err="1"/>
              <a:t>керівних</a:t>
            </a:r>
            <a:r>
              <a:rPr lang="ru-RU" dirty="0"/>
              <a:t> посадах - не </a:t>
            </a:r>
            <a:r>
              <a:rPr lang="ru-RU" dirty="0" err="1"/>
              <a:t>менше</a:t>
            </a:r>
            <a:r>
              <a:rPr lang="ru-RU" dirty="0"/>
              <a:t> </a:t>
            </a:r>
            <a:r>
              <a:rPr lang="ru-RU" dirty="0" err="1"/>
              <a:t>трьох</a:t>
            </a:r>
            <a:r>
              <a:rPr lang="ru-RU" dirty="0"/>
              <a:t> </a:t>
            </a:r>
            <a:r>
              <a:rPr lang="ru-RU" dirty="0" err="1"/>
              <a:t>років</a:t>
            </a:r>
            <a:r>
              <a:rPr lang="ru-RU" dirty="0"/>
              <a:t>.</a:t>
            </a:r>
          </a:p>
          <a:p>
            <a:r>
              <a:rPr lang="ru-RU" dirty="0"/>
              <a:t>Члени </a:t>
            </a:r>
            <a:r>
              <a:rPr lang="ru-RU" dirty="0" err="1"/>
              <a:t>правління</a:t>
            </a:r>
            <a:r>
              <a:rPr lang="ru-RU" dirty="0"/>
              <a:t> банку </a:t>
            </a:r>
            <a:r>
              <a:rPr lang="ru-RU" dirty="0" err="1"/>
              <a:t>повинні</a:t>
            </a:r>
            <a:r>
              <a:rPr lang="ru-RU" dirty="0"/>
              <a:t> </a:t>
            </a:r>
            <a:r>
              <a:rPr lang="ru-RU" dirty="0" err="1"/>
              <a:t>мати</a:t>
            </a:r>
            <a:r>
              <a:rPr lang="ru-RU" dirty="0"/>
              <a:t> </a:t>
            </a:r>
            <a:r>
              <a:rPr lang="ru-RU" dirty="0" err="1"/>
              <a:t>досвід</a:t>
            </a:r>
            <a:r>
              <a:rPr lang="ru-RU" dirty="0"/>
              <a:t> </a:t>
            </a:r>
            <a:r>
              <a:rPr lang="ru-RU" dirty="0" err="1"/>
              <a:t>роботи</a:t>
            </a:r>
            <a:r>
              <a:rPr lang="ru-RU" dirty="0"/>
              <a:t> у </a:t>
            </a:r>
            <a:r>
              <a:rPr lang="ru-RU" dirty="0" err="1"/>
              <a:t>банківському</a:t>
            </a:r>
            <a:r>
              <a:rPr lang="ru-RU" dirty="0"/>
              <a:t> та/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фінансовому</a:t>
            </a:r>
            <a:r>
              <a:rPr lang="ru-RU" dirty="0"/>
              <a:t> </a:t>
            </a:r>
            <a:r>
              <a:rPr lang="ru-RU" dirty="0" err="1"/>
              <a:t>секторі</a:t>
            </a:r>
            <a:r>
              <a:rPr lang="ru-RU" dirty="0"/>
              <a:t> у </a:t>
            </a:r>
            <a:r>
              <a:rPr lang="ru-RU" dirty="0" err="1"/>
              <a:t>сукупності</a:t>
            </a:r>
            <a:r>
              <a:rPr lang="ru-RU" dirty="0"/>
              <a:t> не </a:t>
            </a:r>
            <a:r>
              <a:rPr lang="ru-RU" dirty="0" err="1"/>
              <a:t>менше</a:t>
            </a:r>
            <a:r>
              <a:rPr lang="ru-RU" dirty="0"/>
              <a:t> </a:t>
            </a:r>
            <a:r>
              <a:rPr lang="ru-RU" dirty="0" err="1"/>
              <a:t>трьох</a:t>
            </a:r>
            <a:r>
              <a:rPr lang="ru-RU" dirty="0"/>
              <a:t> </a:t>
            </a:r>
            <a:r>
              <a:rPr lang="ru-RU" dirty="0" err="1"/>
              <a:t>років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/>
              <a:t>Не </a:t>
            </a:r>
            <a:r>
              <a:rPr lang="ru-RU" dirty="0" err="1"/>
              <a:t>менше</a:t>
            </a:r>
            <a:r>
              <a:rPr lang="ru-RU" dirty="0"/>
              <a:t> </a:t>
            </a:r>
            <a:r>
              <a:rPr lang="ru-RU" dirty="0" err="1"/>
              <a:t>половини</a:t>
            </a:r>
            <a:r>
              <a:rPr lang="ru-RU" dirty="0"/>
              <a:t> </a:t>
            </a:r>
            <a:r>
              <a:rPr lang="ru-RU" dirty="0" err="1"/>
              <a:t>членів</a:t>
            </a:r>
            <a:r>
              <a:rPr lang="ru-RU" dirty="0"/>
              <a:t> ради банку, </a:t>
            </a:r>
            <a:r>
              <a:rPr lang="ru-RU" dirty="0" err="1"/>
              <a:t>включаючи</a:t>
            </a:r>
            <a:r>
              <a:rPr lang="ru-RU" dirty="0"/>
              <a:t> голову ради банку, </a:t>
            </a:r>
            <a:r>
              <a:rPr lang="ru-RU" dirty="0" err="1"/>
              <a:t>повинні</a:t>
            </a:r>
            <a:r>
              <a:rPr lang="ru-RU" dirty="0"/>
              <a:t> </a:t>
            </a:r>
            <a:r>
              <a:rPr lang="ru-RU" dirty="0" err="1"/>
              <a:t>мати</a:t>
            </a:r>
            <a:r>
              <a:rPr lang="ru-RU" dirty="0"/>
              <a:t> </a:t>
            </a:r>
            <a:r>
              <a:rPr lang="ru-RU" dirty="0" err="1"/>
              <a:t>досвід</a:t>
            </a:r>
            <a:r>
              <a:rPr lang="ru-RU" dirty="0"/>
              <a:t> </a:t>
            </a:r>
            <a:r>
              <a:rPr lang="ru-RU" dirty="0" err="1"/>
              <a:t>роботи</a:t>
            </a:r>
            <a:r>
              <a:rPr lang="ru-RU" dirty="0"/>
              <a:t> у </a:t>
            </a:r>
            <a:r>
              <a:rPr lang="ru-RU" dirty="0" err="1"/>
              <a:t>банківському</a:t>
            </a:r>
            <a:r>
              <a:rPr lang="ru-RU" dirty="0"/>
              <a:t> та/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фінансовому</a:t>
            </a:r>
            <a:r>
              <a:rPr lang="ru-RU" dirty="0"/>
              <a:t> </a:t>
            </a:r>
            <a:r>
              <a:rPr lang="ru-RU" dirty="0" err="1"/>
              <a:t>секторі</a:t>
            </a:r>
            <a:r>
              <a:rPr lang="ru-RU" dirty="0"/>
              <a:t> не </a:t>
            </a:r>
            <a:r>
              <a:rPr lang="ru-RU" dirty="0" err="1"/>
              <a:t>менше</a:t>
            </a:r>
            <a:r>
              <a:rPr lang="ru-RU" dirty="0"/>
              <a:t> </a:t>
            </a:r>
            <a:r>
              <a:rPr lang="ru-RU" dirty="0" err="1"/>
              <a:t>трьох</a:t>
            </a:r>
            <a:r>
              <a:rPr lang="ru-RU" dirty="0"/>
              <a:t> </a:t>
            </a:r>
            <a:r>
              <a:rPr lang="ru-RU" dirty="0" err="1"/>
              <a:t>років</a:t>
            </a:r>
            <a:r>
              <a:rPr lang="ru-RU" dirty="0"/>
              <a:t>.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0826938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5" y="332656"/>
            <a:ext cx="8280920" cy="619268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dirty="0" err="1"/>
              <a:t>Внутрішній</a:t>
            </a:r>
            <a:r>
              <a:rPr lang="ru-RU" dirty="0"/>
              <a:t> аудит </a:t>
            </a:r>
            <a:r>
              <a:rPr lang="ru-RU" dirty="0" smtClean="0"/>
              <a:t>банку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err="1"/>
              <a:t>Підрозділ</a:t>
            </a:r>
            <a:r>
              <a:rPr lang="ru-RU" dirty="0"/>
              <a:t> </a:t>
            </a:r>
            <a:r>
              <a:rPr lang="ru-RU" dirty="0" err="1"/>
              <a:t>внутрішнього</a:t>
            </a:r>
            <a:r>
              <a:rPr lang="ru-RU" dirty="0"/>
              <a:t> аудиту </a:t>
            </a:r>
            <a:r>
              <a:rPr lang="ru-RU" dirty="0" err="1"/>
              <a:t>здійснює</a:t>
            </a:r>
            <a:r>
              <a:rPr lang="ru-RU" dirty="0"/>
              <a:t> свою </a:t>
            </a:r>
            <a:r>
              <a:rPr lang="ru-RU" dirty="0" err="1"/>
              <a:t>діяльність</a:t>
            </a:r>
            <a:r>
              <a:rPr lang="ru-RU" dirty="0"/>
              <a:t> </a:t>
            </a:r>
            <a:r>
              <a:rPr lang="ru-RU" dirty="0" err="1"/>
              <a:t>відповідно</a:t>
            </a:r>
            <a:r>
              <a:rPr lang="ru-RU" dirty="0"/>
              <a:t> до </a:t>
            </a:r>
            <a:r>
              <a:rPr lang="ru-RU" dirty="0" err="1"/>
              <a:t>міжнародних</a:t>
            </a:r>
            <a:r>
              <a:rPr lang="ru-RU" dirty="0"/>
              <a:t> </a:t>
            </a:r>
            <a:r>
              <a:rPr lang="ru-RU" dirty="0" err="1"/>
              <a:t>стандартів</a:t>
            </a:r>
            <a:r>
              <a:rPr lang="ru-RU" dirty="0"/>
              <a:t> </a:t>
            </a:r>
            <a:r>
              <a:rPr lang="ru-RU" dirty="0" err="1"/>
              <a:t>професійної</a:t>
            </a:r>
            <a:r>
              <a:rPr lang="ru-RU" dirty="0"/>
              <a:t> практики </a:t>
            </a:r>
            <a:r>
              <a:rPr lang="ru-RU" dirty="0" err="1"/>
              <a:t>внутрішнього</a:t>
            </a:r>
            <a:r>
              <a:rPr lang="ru-RU" dirty="0"/>
              <a:t> аудиту, </a:t>
            </a:r>
            <a:r>
              <a:rPr lang="ru-RU" dirty="0" err="1"/>
              <a:t>якими</a:t>
            </a:r>
            <a:r>
              <a:rPr lang="ru-RU" dirty="0"/>
              <a:t> є </a:t>
            </a:r>
            <a:r>
              <a:rPr lang="ru-RU" dirty="0" err="1"/>
              <a:t>документи</a:t>
            </a:r>
            <a:r>
              <a:rPr lang="ru-RU" dirty="0"/>
              <a:t> (</a:t>
            </a:r>
            <a:r>
              <a:rPr lang="ru-RU" dirty="0" err="1"/>
              <a:t>вимоги</a:t>
            </a:r>
            <a:r>
              <a:rPr lang="ru-RU" dirty="0"/>
              <a:t>), </a:t>
            </a:r>
            <a:r>
              <a:rPr lang="ru-RU" dirty="0" err="1"/>
              <a:t>прийняті</a:t>
            </a:r>
            <a:r>
              <a:rPr lang="ru-RU" dirty="0"/>
              <a:t> Радою з </a:t>
            </a:r>
            <a:r>
              <a:rPr lang="ru-RU" dirty="0" err="1"/>
              <a:t>міжнародних</a:t>
            </a:r>
            <a:r>
              <a:rPr lang="ru-RU" dirty="0"/>
              <a:t> </a:t>
            </a:r>
            <a:r>
              <a:rPr lang="ru-RU" dirty="0" err="1"/>
              <a:t>стандартів</a:t>
            </a:r>
            <a:r>
              <a:rPr lang="ru-RU" dirty="0"/>
              <a:t> </a:t>
            </a:r>
            <a:r>
              <a:rPr lang="ru-RU" dirty="0" err="1"/>
              <a:t>внутрішнього</a:t>
            </a:r>
            <a:r>
              <a:rPr lang="ru-RU" dirty="0"/>
              <a:t> аудиту (</a:t>
            </a:r>
            <a:r>
              <a:rPr lang="en-US" dirty="0"/>
              <a:t>International Internal Audit Standards Board - IIASB) </a:t>
            </a:r>
            <a:r>
              <a:rPr lang="ru-RU" dirty="0"/>
              <a:t>та </a:t>
            </a:r>
            <a:r>
              <a:rPr lang="ru-RU" dirty="0" err="1"/>
              <a:t>схвалені</a:t>
            </a:r>
            <a:r>
              <a:rPr lang="ru-RU" dirty="0"/>
              <a:t> </a:t>
            </a:r>
            <a:r>
              <a:rPr lang="ru-RU" dirty="0" err="1"/>
              <a:t>Наглядовою</a:t>
            </a:r>
            <a:r>
              <a:rPr lang="ru-RU" dirty="0"/>
              <a:t> радою </a:t>
            </a:r>
            <a:r>
              <a:rPr lang="ru-RU" dirty="0" err="1"/>
              <a:t>професійної</a:t>
            </a:r>
            <a:r>
              <a:rPr lang="ru-RU" dirty="0"/>
              <a:t> практики (</a:t>
            </a:r>
            <a:r>
              <a:rPr lang="en-US" dirty="0"/>
              <a:t>International Professional Practices framework oversight council - IPPFOC</a:t>
            </a:r>
            <a:r>
              <a:rPr lang="en-US" dirty="0" smtClean="0"/>
              <a:t>).</a:t>
            </a:r>
            <a:endParaRPr lang="ru-RU" dirty="0" smtClean="0"/>
          </a:p>
          <a:p>
            <a:r>
              <a:rPr lang="ru-RU" dirty="0" err="1"/>
              <a:t>Організація</a:t>
            </a:r>
            <a:r>
              <a:rPr lang="ru-RU" dirty="0"/>
              <a:t> та порядок </a:t>
            </a:r>
            <a:r>
              <a:rPr lang="ru-RU" dirty="0" err="1"/>
              <a:t>роботи</a:t>
            </a:r>
            <a:r>
              <a:rPr lang="ru-RU" dirty="0"/>
              <a:t> </a:t>
            </a:r>
            <a:r>
              <a:rPr lang="ru-RU" dirty="0" err="1"/>
              <a:t>підрозділу</a:t>
            </a:r>
            <a:r>
              <a:rPr lang="ru-RU" dirty="0"/>
              <a:t> </a:t>
            </a:r>
            <a:r>
              <a:rPr lang="ru-RU" dirty="0" err="1"/>
              <a:t>внутрішнього</a:t>
            </a:r>
            <a:r>
              <a:rPr lang="ru-RU" dirty="0"/>
              <a:t> аудиту </a:t>
            </a:r>
            <a:r>
              <a:rPr lang="ru-RU" dirty="0" err="1"/>
              <a:t>встановлюються</a:t>
            </a:r>
            <a:r>
              <a:rPr lang="ru-RU" dirty="0"/>
              <a:t> </a:t>
            </a:r>
            <a:r>
              <a:rPr lang="ru-RU" dirty="0" err="1"/>
              <a:t>централізовано</a:t>
            </a:r>
            <a:r>
              <a:rPr lang="ru-RU" dirty="0"/>
              <a:t> </a:t>
            </a:r>
            <a:r>
              <a:rPr lang="ru-RU" dirty="0" err="1"/>
              <a:t>материнським</a:t>
            </a:r>
            <a:r>
              <a:rPr lang="ru-RU" dirty="0"/>
              <a:t> банком для </a:t>
            </a:r>
            <a:r>
              <a:rPr lang="ru-RU" dirty="0" err="1"/>
              <a:t>своїх</a:t>
            </a:r>
            <a:r>
              <a:rPr lang="ru-RU" dirty="0"/>
              <a:t> </a:t>
            </a:r>
            <a:r>
              <a:rPr lang="ru-RU" dirty="0" err="1"/>
              <a:t>дочірніх</a:t>
            </a:r>
            <a:r>
              <a:rPr lang="ru-RU" dirty="0"/>
              <a:t> </a:t>
            </a:r>
            <a:r>
              <a:rPr lang="ru-RU" dirty="0" err="1"/>
              <a:t>компаній</a:t>
            </a:r>
            <a:r>
              <a:rPr lang="ru-RU" dirty="0"/>
              <a:t>. У </a:t>
            </a:r>
            <a:r>
              <a:rPr lang="ru-RU" dirty="0" err="1"/>
              <a:t>дочірніх</a:t>
            </a:r>
            <a:r>
              <a:rPr lang="ru-RU" dirty="0"/>
              <a:t> </a:t>
            </a:r>
            <a:r>
              <a:rPr lang="ru-RU" dirty="0" err="1"/>
              <a:t>компаніях</a:t>
            </a:r>
            <a:r>
              <a:rPr lang="ru-RU" dirty="0"/>
              <a:t> банку </a:t>
            </a:r>
            <a:r>
              <a:rPr lang="ru-RU" dirty="0" err="1"/>
              <a:t>функції</a:t>
            </a:r>
            <a:r>
              <a:rPr lang="ru-RU" dirty="0"/>
              <a:t> </a:t>
            </a:r>
            <a:r>
              <a:rPr lang="ru-RU" dirty="0" err="1"/>
              <a:t>внутрішнього</a:t>
            </a:r>
            <a:r>
              <a:rPr lang="ru-RU" dirty="0"/>
              <a:t> аудиту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виконувати</a:t>
            </a:r>
            <a:r>
              <a:rPr lang="ru-RU" dirty="0"/>
              <a:t> </a:t>
            </a:r>
            <a:r>
              <a:rPr lang="ru-RU" dirty="0" err="1"/>
              <a:t>підрозділ</a:t>
            </a:r>
            <a:r>
              <a:rPr lang="ru-RU" dirty="0"/>
              <a:t> </a:t>
            </a:r>
            <a:r>
              <a:rPr lang="ru-RU" dirty="0" err="1"/>
              <a:t>внутрішнього</a:t>
            </a:r>
            <a:r>
              <a:rPr lang="ru-RU" dirty="0"/>
              <a:t> аудиту </a:t>
            </a:r>
            <a:r>
              <a:rPr lang="ru-RU" dirty="0" err="1"/>
              <a:t>материнського</a:t>
            </a:r>
            <a:r>
              <a:rPr lang="ru-RU" dirty="0"/>
              <a:t> банку.</a:t>
            </a:r>
          </a:p>
          <a:p>
            <a:pPr marL="0" indent="0">
              <a:buNone/>
            </a:pPr>
            <a:r>
              <a:rPr lang="ru-RU" dirty="0" err="1"/>
              <a:t>Підрозділ</a:t>
            </a:r>
            <a:r>
              <a:rPr lang="ru-RU" dirty="0"/>
              <a:t> </a:t>
            </a:r>
            <a:r>
              <a:rPr lang="ru-RU" dirty="0" err="1"/>
              <a:t>внутрішнього</a:t>
            </a:r>
            <a:r>
              <a:rPr lang="ru-RU" dirty="0"/>
              <a:t> аудиту </a:t>
            </a:r>
            <a:r>
              <a:rPr lang="ru-RU" dirty="0" err="1"/>
              <a:t>здійснює</a:t>
            </a:r>
            <a:r>
              <a:rPr lang="ru-RU" dirty="0"/>
              <a:t> </a:t>
            </a:r>
            <a:r>
              <a:rPr lang="ru-RU" dirty="0" err="1"/>
              <a:t>такі</a:t>
            </a:r>
            <a:r>
              <a:rPr lang="ru-RU" dirty="0"/>
              <a:t> </a:t>
            </a:r>
            <a:r>
              <a:rPr lang="ru-RU" dirty="0" err="1"/>
              <a:t>функції</a:t>
            </a:r>
            <a:r>
              <a:rPr lang="ru-RU" dirty="0"/>
              <a:t>:</a:t>
            </a:r>
          </a:p>
          <a:p>
            <a:r>
              <a:rPr lang="ru-RU" dirty="0"/>
              <a:t>1) </a:t>
            </a:r>
            <a:r>
              <a:rPr lang="ru-RU" dirty="0" err="1"/>
              <a:t>оцінює</a:t>
            </a:r>
            <a:r>
              <a:rPr lang="ru-RU" dirty="0"/>
              <a:t> </a:t>
            </a:r>
            <a:r>
              <a:rPr lang="ru-RU" dirty="0" err="1"/>
              <a:t>ефективність</a:t>
            </a:r>
            <a:r>
              <a:rPr lang="ru-RU" dirty="0"/>
              <a:t> </a:t>
            </a:r>
            <a:r>
              <a:rPr lang="ru-RU" dirty="0" err="1"/>
              <a:t>організації</a:t>
            </a:r>
            <a:r>
              <a:rPr lang="ru-RU" dirty="0"/>
              <a:t> корпоративного </a:t>
            </a:r>
            <a:r>
              <a:rPr lang="ru-RU" dirty="0" err="1"/>
              <a:t>управління</a:t>
            </a:r>
            <a:r>
              <a:rPr lang="ru-RU" dirty="0"/>
              <a:t> в банку, </a:t>
            </a:r>
            <a:r>
              <a:rPr lang="ru-RU" dirty="0" err="1"/>
              <a:t>системи</a:t>
            </a:r>
            <a:r>
              <a:rPr lang="ru-RU" dirty="0"/>
              <a:t> </a:t>
            </a:r>
            <a:r>
              <a:rPr lang="ru-RU" dirty="0" err="1"/>
              <a:t>внутрішнього</a:t>
            </a:r>
            <a:r>
              <a:rPr lang="ru-RU" dirty="0"/>
              <a:t> контролю, у тому </a:t>
            </a:r>
            <a:r>
              <a:rPr lang="ru-RU" dirty="0" err="1"/>
              <a:t>числі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 </a:t>
            </a:r>
            <a:r>
              <a:rPr lang="ru-RU" dirty="0" err="1"/>
              <a:t>ризиками</a:t>
            </a:r>
            <a:r>
              <a:rPr lang="ru-RU" dirty="0"/>
              <a:t>, та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відповідність</a:t>
            </a:r>
            <a:r>
              <a:rPr lang="ru-RU" dirty="0"/>
              <a:t> </a:t>
            </a:r>
            <a:r>
              <a:rPr lang="ru-RU" dirty="0" err="1"/>
              <a:t>розміру</a:t>
            </a:r>
            <a:r>
              <a:rPr lang="ru-RU" dirty="0"/>
              <a:t> банку, </a:t>
            </a:r>
            <a:r>
              <a:rPr lang="ru-RU" dirty="0" err="1"/>
              <a:t>складності</a:t>
            </a:r>
            <a:r>
              <a:rPr lang="ru-RU" dirty="0"/>
              <a:t>, </a:t>
            </a:r>
            <a:r>
              <a:rPr lang="ru-RU" dirty="0" err="1"/>
              <a:t>обсягам</a:t>
            </a:r>
            <a:r>
              <a:rPr lang="ru-RU" dirty="0"/>
              <a:t>, видам, характеру </a:t>
            </a:r>
            <a:r>
              <a:rPr lang="ru-RU" dirty="0" err="1"/>
              <a:t>здійснюваних</a:t>
            </a:r>
            <a:r>
              <a:rPr lang="ru-RU" dirty="0"/>
              <a:t> банком </a:t>
            </a:r>
            <a:r>
              <a:rPr lang="ru-RU" dirty="0" err="1"/>
              <a:t>операцій</a:t>
            </a:r>
            <a:r>
              <a:rPr lang="ru-RU" dirty="0"/>
              <a:t>, </a:t>
            </a:r>
            <a:r>
              <a:rPr lang="ru-RU" dirty="0" err="1"/>
              <a:t>організаційній</a:t>
            </a:r>
            <a:r>
              <a:rPr lang="ru-RU" dirty="0"/>
              <a:t> </a:t>
            </a:r>
            <a:r>
              <a:rPr lang="ru-RU" dirty="0" err="1"/>
              <a:t>структурі</a:t>
            </a:r>
            <a:r>
              <a:rPr lang="ru-RU" dirty="0"/>
              <a:t> та </a:t>
            </a:r>
            <a:r>
              <a:rPr lang="ru-RU" dirty="0" err="1"/>
              <a:t>профілю</a:t>
            </a:r>
            <a:r>
              <a:rPr lang="ru-RU" dirty="0"/>
              <a:t> </a:t>
            </a:r>
            <a:r>
              <a:rPr lang="ru-RU" dirty="0" err="1"/>
              <a:t>ризику</a:t>
            </a:r>
            <a:r>
              <a:rPr lang="ru-RU" dirty="0"/>
              <a:t> банку з </a:t>
            </a:r>
            <a:r>
              <a:rPr lang="ru-RU" dirty="0" err="1"/>
              <a:t>урахуванням</a:t>
            </a:r>
            <a:r>
              <a:rPr lang="ru-RU" dirty="0"/>
              <a:t> </a:t>
            </a:r>
            <a:r>
              <a:rPr lang="ru-RU" dirty="0" err="1"/>
              <a:t>особливостей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банку як системно </a:t>
            </a:r>
            <a:r>
              <a:rPr lang="ru-RU" dirty="0" err="1"/>
              <a:t>важливого</a:t>
            </a:r>
            <a:r>
              <a:rPr lang="ru-RU" dirty="0"/>
              <a:t> (за </a:t>
            </a:r>
            <a:r>
              <a:rPr lang="ru-RU" dirty="0" err="1"/>
              <a:t>наявності</a:t>
            </a:r>
            <a:r>
              <a:rPr lang="ru-RU" dirty="0"/>
              <a:t> такого статусу) та/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</a:t>
            </a:r>
            <a:r>
              <a:rPr lang="ru-RU" dirty="0" err="1"/>
              <a:t>банківської</a:t>
            </a:r>
            <a:r>
              <a:rPr lang="ru-RU" dirty="0"/>
              <a:t> </a:t>
            </a:r>
            <a:r>
              <a:rPr lang="ru-RU" dirty="0" err="1"/>
              <a:t>групи</a:t>
            </a:r>
            <a:r>
              <a:rPr lang="ru-RU" dirty="0"/>
              <a:t>, до складу </a:t>
            </a:r>
            <a:r>
              <a:rPr lang="ru-RU" dirty="0" err="1"/>
              <a:t>якої</a:t>
            </a:r>
            <a:r>
              <a:rPr lang="ru-RU" dirty="0"/>
              <a:t> входить банк;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836525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5" y="332656"/>
            <a:ext cx="8280920" cy="6192688"/>
          </a:xfrm>
        </p:spPr>
        <p:txBody>
          <a:bodyPr/>
          <a:lstStyle/>
          <a:p>
            <a:r>
              <a:rPr lang="ru-RU" b="1" dirty="0"/>
              <a:t>Банк </a:t>
            </a:r>
            <a:r>
              <a:rPr lang="ru-RU" b="1" dirty="0" err="1"/>
              <a:t>має</a:t>
            </a:r>
            <a:r>
              <a:rPr lang="ru-RU" b="1" dirty="0"/>
              <a:t> право </a:t>
            </a:r>
            <a:r>
              <a:rPr lang="ru-RU" b="1" dirty="0" err="1"/>
              <a:t>здійснювати</a:t>
            </a:r>
            <a:r>
              <a:rPr lang="ru-RU" b="1" dirty="0"/>
              <a:t> </a:t>
            </a:r>
            <a:r>
              <a:rPr lang="ru-RU" b="1" dirty="0" err="1"/>
              <a:t>банківську</a:t>
            </a:r>
            <a:r>
              <a:rPr lang="ru-RU" b="1" dirty="0"/>
              <a:t> </a:t>
            </a:r>
            <a:r>
              <a:rPr lang="ru-RU" b="1" dirty="0" err="1"/>
              <a:t>діяльність</a:t>
            </a:r>
            <a:r>
              <a:rPr lang="ru-RU" b="1" dirty="0"/>
              <a:t> </a:t>
            </a:r>
            <a:r>
              <a:rPr lang="ru-RU" dirty="0"/>
              <a:t>на </a:t>
            </a:r>
            <a:r>
              <a:rPr lang="ru-RU" dirty="0" err="1"/>
              <a:t>підставі</a:t>
            </a:r>
            <a:r>
              <a:rPr lang="ru-RU" dirty="0"/>
              <a:t> </a:t>
            </a:r>
            <a:r>
              <a:rPr lang="ru-RU" b="1" dirty="0" err="1"/>
              <a:t>банківської</a:t>
            </a:r>
            <a:r>
              <a:rPr lang="ru-RU" b="1" dirty="0"/>
              <a:t> </a:t>
            </a:r>
            <a:r>
              <a:rPr lang="ru-RU" b="1" dirty="0" err="1"/>
              <a:t>ліцензії</a:t>
            </a:r>
            <a:r>
              <a:rPr lang="ru-RU" b="1" dirty="0"/>
              <a:t> </a:t>
            </a:r>
            <a:r>
              <a:rPr lang="ru-RU" dirty="0"/>
              <a:t>шляхом </a:t>
            </a:r>
            <a:r>
              <a:rPr lang="ru-RU" dirty="0" err="1"/>
              <a:t>надання</a:t>
            </a:r>
            <a:r>
              <a:rPr lang="ru-RU" dirty="0"/>
              <a:t> </a:t>
            </a:r>
            <a:r>
              <a:rPr lang="ru-RU" dirty="0" err="1"/>
              <a:t>банківських</a:t>
            </a:r>
            <a:r>
              <a:rPr lang="ru-RU" dirty="0"/>
              <a:t> </a:t>
            </a:r>
            <a:r>
              <a:rPr lang="ru-RU" dirty="0" err="1"/>
              <a:t>послуг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b="1" dirty="0" smtClean="0"/>
              <a:t>Банк </a:t>
            </a:r>
            <a:r>
              <a:rPr lang="ru-RU" dirty="0" err="1"/>
              <a:t>здійснює</a:t>
            </a:r>
            <a:r>
              <a:rPr lang="ru-RU" dirty="0"/>
              <a:t> </a:t>
            </a:r>
            <a:r>
              <a:rPr lang="ru-RU" b="1" dirty="0" err="1"/>
              <a:t>професійну</a:t>
            </a:r>
            <a:r>
              <a:rPr lang="ru-RU" b="1" dirty="0"/>
              <a:t> </a:t>
            </a:r>
            <a:r>
              <a:rPr lang="ru-RU" b="1" dirty="0" err="1"/>
              <a:t>діяльність</a:t>
            </a:r>
            <a:r>
              <a:rPr lang="ru-RU" b="1" dirty="0"/>
              <a:t> на ринках </a:t>
            </a:r>
            <a:r>
              <a:rPr lang="ru-RU" b="1" dirty="0" err="1"/>
              <a:t>капіталу</a:t>
            </a:r>
            <a:r>
              <a:rPr lang="ru-RU" dirty="0"/>
              <a:t> на </a:t>
            </a:r>
            <a:r>
              <a:rPr lang="ru-RU" dirty="0" err="1"/>
              <a:t>підставі</a:t>
            </a:r>
            <a:r>
              <a:rPr lang="ru-RU" dirty="0"/>
              <a:t> </a:t>
            </a:r>
            <a:r>
              <a:rPr lang="ru-RU" b="1" dirty="0" err="1"/>
              <a:t>ліцензії</a:t>
            </a:r>
            <a:r>
              <a:rPr lang="ru-RU" b="1" dirty="0"/>
              <a:t>, </a:t>
            </a:r>
            <a:r>
              <a:rPr lang="ru-RU" b="1" dirty="0" err="1"/>
              <a:t>що</a:t>
            </a:r>
            <a:r>
              <a:rPr lang="ru-RU" b="1" dirty="0"/>
              <a:t> </a:t>
            </a:r>
            <a:r>
              <a:rPr lang="ru-RU" b="1" dirty="0" err="1"/>
              <a:t>видається</a:t>
            </a:r>
            <a:r>
              <a:rPr lang="ru-RU" b="1" dirty="0"/>
              <a:t> </a:t>
            </a:r>
            <a:r>
              <a:rPr lang="ru-RU" b="1" dirty="0" err="1"/>
              <a:t>Національною</a:t>
            </a:r>
            <a:r>
              <a:rPr lang="ru-RU" b="1" dirty="0"/>
              <a:t> </a:t>
            </a:r>
            <a:r>
              <a:rPr lang="ru-RU" b="1" dirty="0" err="1"/>
              <a:t>комісією</a:t>
            </a:r>
            <a:r>
              <a:rPr lang="ru-RU" b="1" dirty="0"/>
              <a:t> з </a:t>
            </a:r>
            <a:r>
              <a:rPr lang="ru-RU" b="1" dirty="0" err="1"/>
              <a:t>цінних</a:t>
            </a:r>
            <a:r>
              <a:rPr lang="ru-RU" b="1" dirty="0"/>
              <a:t> </a:t>
            </a:r>
            <a:r>
              <a:rPr lang="ru-RU" b="1" dirty="0" err="1"/>
              <a:t>паперів</a:t>
            </a:r>
            <a:r>
              <a:rPr lang="ru-RU" b="1" dirty="0"/>
              <a:t> та фондового ринку</a:t>
            </a:r>
            <a:r>
              <a:rPr lang="ru-RU" dirty="0" smtClean="0"/>
              <a:t>.</a:t>
            </a:r>
          </a:p>
          <a:p>
            <a:r>
              <a:rPr lang="ru-RU" dirty="0"/>
              <a:t>Банк </a:t>
            </a:r>
            <a:r>
              <a:rPr lang="ru-RU" dirty="0" err="1"/>
              <a:t>надає</a:t>
            </a:r>
            <a:r>
              <a:rPr lang="ru-RU" dirty="0"/>
              <a:t> </a:t>
            </a:r>
            <a:r>
              <a:rPr lang="ru-RU" dirty="0" err="1"/>
              <a:t>фізичним</a:t>
            </a:r>
            <a:r>
              <a:rPr lang="ru-RU" dirty="0"/>
              <a:t> та </a:t>
            </a:r>
            <a:r>
              <a:rPr lang="ru-RU" dirty="0" err="1"/>
              <a:t>юридичним</a:t>
            </a:r>
            <a:r>
              <a:rPr lang="ru-RU" dirty="0"/>
              <a:t> особам </a:t>
            </a:r>
            <a:r>
              <a:rPr lang="ru-RU" dirty="0" err="1"/>
              <a:t>послуги</a:t>
            </a:r>
            <a:r>
              <a:rPr lang="ru-RU" dirty="0"/>
              <a:t> з </a:t>
            </a:r>
            <a:r>
              <a:rPr lang="ru-RU" dirty="0" err="1"/>
              <a:t>торгівлі</a:t>
            </a:r>
            <a:r>
              <a:rPr lang="ru-RU" dirty="0"/>
              <a:t> </a:t>
            </a:r>
            <a:r>
              <a:rPr lang="ru-RU" dirty="0" err="1"/>
              <a:t>валютними</a:t>
            </a:r>
            <a:r>
              <a:rPr lang="ru-RU" dirty="0"/>
              <a:t> </a:t>
            </a:r>
            <a:r>
              <a:rPr lang="ru-RU" dirty="0" err="1"/>
              <a:t>цінностями</a:t>
            </a:r>
            <a:r>
              <a:rPr lang="ru-RU" dirty="0"/>
              <a:t> у </a:t>
            </a:r>
            <a:r>
              <a:rPr lang="ru-RU" dirty="0" err="1"/>
              <a:t>готівковій</a:t>
            </a:r>
            <a:r>
              <a:rPr lang="ru-RU" dirty="0"/>
              <a:t> </a:t>
            </a:r>
            <a:r>
              <a:rPr lang="ru-RU" dirty="0" err="1"/>
              <a:t>формі</a:t>
            </a:r>
            <a:r>
              <a:rPr lang="ru-RU" dirty="0"/>
              <a:t> та </a:t>
            </a:r>
            <a:r>
              <a:rPr lang="ru-RU" dirty="0" err="1"/>
              <a:t>безготівковій</a:t>
            </a:r>
            <a:r>
              <a:rPr lang="ru-RU" dirty="0"/>
              <a:t> </a:t>
            </a:r>
            <a:r>
              <a:rPr lang="ru-RU" dirty="0" err="1"/>
              <a:t>формі</a:t>
            </a:r>
            <a:r>
              <a:rPr lang="ru-RU" dirty="0"/>
              <a:t> з </a:t>
            </a:r>
            <a:r>
              <a:rPr lang="ru-RU" dirty="0" err="1"/>
              <a:t>одночасним</a:t>
            </a:r>
            <a:r>
              <a:rPr lang="ru-RU" dirty="0"/>
              <a:t> </a:t>
            </a:r>
            <a:r>
              <a:rPr lang="ru-RU" dirty="0" err="1"/>
              <a:t>зарахуванням</a:t>
            </a:r>
            <a:r>
              <a:rPr lang="ru-RU" dirty="0"/>
              <a:t> </a:t>
            </a:r>
            <a:r>
              <a:rPr lang="ru-RU" dirty="0" err="1"/>
              <a:t>валютних</a:t>
            </a:r>
            <a:r>
              <a:rPr lang="ru-RU" dirty="0"/>
              <a:t> </a:t>
            </a:r>
            <a:r>
              <a:rPr lang="ru-RU" dirty="0" err="1"/>
              <a:t>цінностей</a:t>
            </a:r>
            <a:r>
              <a:rPr lang="ru-RU" dirty="0"/>
              <a:t> на </a:t>
            </a:r>
            <a:r>
              <a:rPr lang="ru-RU" dirty="0" err="1"/>
              <a:t>їхні</a:t>
            </a:r>
            <a:r>
              <a:rPr lang="ru-RU" dirty="0"/>
              <a:t> </a:t>
            </a:r>
            <a:r>
              <a:rPr lang="ru-RU" dirty="0" err="1"/>
              <a:t>рахунки</a:t>
            </a:r>
            <a:r>
              <a:rPr lang="ru-RU" dirty="0"/>
              <a:t> </a:t>
            </a:r>
            <a:r>
              <a:rPr lang="ru-RU" dirty="0" err="1"/>
              <a:t>відповідно</a:t>
            </a:r>
            <a:r>
              <a:rPr lang="ru-RU" dirty="0"/>
              <a:t> до </a:t>
            </a:r>
            <a:r>
              <a:rPr lang="ru-RU" dirty="0">
                <a:hlinkClick r:id="rId2"/>
              </a:rPr>
              <a:t>Закону </a:t>
            </a:r>
            <a:r>
              <a:rPr lang="ru-RU" dirty="0" err="1">
                <a:hlinkClick r:id="rId2"/>
              </a:rPr>
              <a:t>України</a:t>
            </a:r>
            <a:r>
              <a:rPr lang="ru-RU" dirty="0"/>
              <a:t> "Про валюту і </a:t>
            </a:r>
            <a:r>
              <a:rPr lang="ru-RU" dirty="0" err="1"/>
              <a:t>валютні</a:t>
            </a:r>
            <a:r>
              <a:rPr lang="ru-RU" dirty="0"/>
              <a:t> </a:t>
            </a:r>
            <a:r>
              <a:rPr lang="ru-RU" dirty="0" err="1"/>
              <a:t>операції</a:t>
            </a:r>
            <a:r>
              <a:rPr lang="ru-RU" dirty="0"/>
              <a:t>".</a:t>
            </a: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8867424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5" y="332656"/>
            <a:ext cx="8280920" cy="6192688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2) </a:t>
            </a:r>
            <a:r>
              <a:rPr lang="ru-RU" dirty="0" err="1"/>
              <a:t>перевіряє</a:t>
            </a:r>
            <a:r>
              <a:rPr lang="ru-RU" dirty="0"/>
              <a:t> </a:t>
            </a:r>
            <a:r>
              <a:rPr lang="ru-RU" dirty="0" err="1"/>
              <a:t>процеси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 банком, у тому </a:t>
            </a:r>
            <a:r>
              <a:rPr lang="ru-RU" dirty="0" err="1"/>
              <a:t>числі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оцінки</a:t>
            </a:r>
            <a:r>
              <a:rPr lang="ru-RU" dirty="0"/>
              <a:t> </a:t>
            </a:r>
            <a:r>
              <a:rPr lang="ru-RU" dirty="0" err="1"/>
              <a:t>достатності</a:t>
            </a:r>
            <a:r>
              <a:rPr lang="ru-RU" dirty="0"/>
              <a:t> </a:t>
            </a:r>
            <a:r>
              <a:rPr lang="ru-RU" dirty="0" err="1"/>
              <a:t>капіталу</a:t>
            </a:r>
            <a:r>
              <a:rPr lang="ru-RU" dirty="0"/>
              <a:t> та </a:t>
            </a:r>
            <a:r>
              <a:rPr lang="ru-RU" dirty="0" err="1"/>
              <a:t>достатності</a:t>
            </a:r>
            <a:r>
              <a:rPr lang="ru-RU" dirty="0"/>
              <a:t> </a:t>
            </a:r>
            <a:r>
              <a:rPr lang="ru-RU" dirty="0" err="1"/>
              <a:t>ліквідності</a:t>
            </a:r>
            <a:r>
              <a:rPr lang="ru-RU" dirty="0"/>
              <a:t>;</a:t>
            </a:r>
          </a:p>
          <a:p>
            <a:r>
              <a:rPr lang="ru-RU" dirty="0" smtClean="0"/>
              <a:t>3</a:t>
            </a:r>
            <a:r>
              <a:rPr lang="ru-RU" dirty="0"/>
              <a:t>) </a:t>
            </a:r>
            <a:r>
              <a:rPr lang="ru-RU" dirty="0" err="1"/>
              <a:t>перевіряє</a:t>
            </a:r>
            <a:r>
              <a:rPr lang="ru-RU" dirty="0"/>
              <a:t> </a:t>
            </a:r>
            <a:r>
              <a:rPr lang="ru-RU" dirty="0" err="1"/>
              <a:t>дотримання</a:t>
            </a:r>
            <a:r>
              <a:rPr lang="ru-RU" dirty="0"/>
              <a:t> </a:t>
            </a:r>
            <a:r>
              <a:rPr lang="ru-RU" dirty="0" err="1"/>
              <a:t>керівниками</a:t>
            </a:r>
            <a:r>
              <a:rPr lang="ru-RU" dirty="0"/>
              <a:t> та </a:t>
            </a:r>
            <a:r>
              <a:rPr lang="ru-RU" dirty="0" err="1"/>
              <a:t>працівниками</a:t>
            </a:r>
            <a:r>
              <a:rPr lang="ru-RU" dirty="0"/>
              <a:t> банку </a:t>
            </a:r>
            <a:r>
              <a:rPr lang="ru-RU" dirty="0" err="1"/>
              <a:t>вимог</a:t>
            </a:r>
            <a:r>
              <a:rPr lang="ru-RU" dirty="0"/>
              <a:t> </a:t>
            </a:r>
            <a:r>
              <a:rPr lang="ru-RU" dirty="0" err="1"/>
              <a:t>законодавства</a:t>
            </a:r>
            <a:r>
              <a:rPr lang="ru-RU" dirty="0"/>
              <a:t> і </a:t>
            </a:r>
            <a:r>
              <a:rPr lang="ru-RU" dirty="0" err="1"/>
              <a:t>внутрішніх</a:t>
            </a:r>
            <a:r>
              <a:rPr lang="ru-RU" dirty="0"/>
              <a:t> </a:t>
            </a:r>
            <a:r>
              <a:rPr lang="ru-RU" dirty="0" err="1"/>
              <a:t>положень</a:t>
            </a:r>
            <a:r>
              <a:rPr lang="ru-RU" dirty="0"/>
              <a:t> банку;</a:t>
            </a:r>
          </a:p>
          <a:p>
            <a:r>
              <a:rPr lang="ru-RU" dirty="0" smtClean="0"/>
              <a:t>4</a:t>
            </a:r>
            <a:r>
              <a:rPr lang="ru-RU" dirty="0"/>
              <a:t>) </a:t>
            </a:r>
            <a:r>
              <a:rPr lang="ru-RU" dirty="0" err="1"/>
              <a:t>оцінює</a:t>
            </a:r>
            <a:r>
              <a:rPr lang="ru-RU" dirty="0"/>
              <a:t> </a:t>
            </a:r>
            <a:r>
              <a:rPr lang="ru-RU" dirty="0" err="1"/>
              <a:t>інформаційно-технічне</a:t>
            </a:r>
            <a:r>
              <a:rPr lang="ru-RU" dirty="0"/>
              <a:t> </a:t>
            </a:r>
            <a:r>
              <a:rPr lang="ru-RU" dirty="0" err="1"/>
              <a:t>забезпечення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 та </a:t>
            </a:r>
            <a:r>
              <a:rPr lang="ru-RU" dirty="0" err="1"/>
              <a:t>проведення</a:t>
            </a:r>
            <a:r>
              <a:rPr lang="ru-RU" dirty="0"/>
              <a:t> </a:t>
            </a:r>
            <a:r>
              <a:rPr lang="ru-RU" dirty="0" err="1"/>
              <a:t>операцій</a:t>
            </a:r>
            <a:r>
              <a:rPr lang="ru-RU" dirty="0"/>
              <a:t>;</a:t>
            </a:r>
          </a:p>
          <a:p>
            <a:r>
              <a:rPr lang="ru-RU" dirty="0"/>
              <a:t>5) </a:t>
            </a:r>
            <a:r>
              <a:rPr lang="ru-RU" dirty="0" err="1"/>
              <a:t>перевіряє</a:t>
            </a:r>
            <a:r>
              <a:rPr lang="ru-RU" dirty="0"/>
              <a:t> </a:t>
            </a:r>
            <a:r>
              <a:rPr lang="ru-RU" dirty="0" err="1"/>
              <a:t>правильність</a:t>
            </a:r>
            <a:r>
              <a:rPr lang="ru-RU" dirty="0"/>
              <a:t> </a:t>
            </a:r>
            <a:r>
              <a:rPr lang="ru-RU" dirty="0" err="1"/>
              <a:t>ведення</a:t>
            </a:r>
            <a:r>
              <a:rPr lang="ru-RU" dirty="0"/>
              <a:t> і </a:t>
            </a:r>
            <a:r>
              <a:rPr lang="ru-RU" dirty="0" err="1"/>
              <a:t>достовірність</a:t>
            </a:r>
            <a:r>
              <a:rPr lang="ru-RU" dirty="0"/>
              <a:t> </a:t>
            </a:r>
            <a:r>
              <a:rPr lang="ru-RU" dirty="0" err="1"/>
              <a:t>бухгалтерського</a:t>
            </a:r>
            <a:r>
              <a:rPr lang="ru-RU" dirty="0"/>
              <a:t> </a:t>
            </a:r>
            <a:r>
              <a:rPr lang="ru-RU" dirty="0" err="1"/>
              <a:t>обліку</a:t>
            </a:r>
            <a:r>
              <a:rPr lang="ru-RU" dirty="0"/>
              <a:t> та </a:t>
            </a:r>
            <a:r>
              <a:rPr lang="ru-RU" dirty="0" err="1"/>
              <a:t>фінансової</a:t>
            </a:r>
            <a:r>
              <a:rPr lang="ru-RU" dirty="0"/>
              <a:t> </a:t>
            </a:r>
            <a:r>
              <a:rPr lang="ru-RU" dirty="0" err="1"/>
              <a:t>звітності</a:t>
            </a:r>
            <a:r>
              <a:rPr lang="ru-RU" dirty="0"/>
              <a:t>;</a:t>
            </a:r>
          </a:p>
          <a:p>
            <a:r>
              <a:rPr lang="ru-RU" dirty="0"/>
              <a:t>6) </a:t>
            </a:r>
            <a:r>
              <a:rPr lang="ru-RU" dirty="0" err="1"/>
              <a:t>перевіряє</a:t>
            </a:r>
            <a:r>
              <a:rPr lang="ru-RU" dirty="0"/>
              <a:t> </a:t>
            </a:r>
            <a:r>
              <a:rPr lang="ru-RU" dirty="0" err="1"/>
              <a:t>фінансово-господарську</a:t>
            </a:r>
            <a:r>
              <a:rPr lang="ru-RU" dirty="0"/>
              <a:t> </a:t>
            </a:r>
            <a:r>
              <a:rPr lang="ru-RU" dirty="0" err="1"/>
              <a:t>діяльність</a:t>
            </a:r>
            <a:r>
              <a:rPr lang="ru-RU" dirty="0"/>
              <a:t> банку;</a:t>
            </a:r>
          </a:p>
          <a:p>
            <a:r>
              <a:rPr lang="ru-RU" dirty="0"/>
              <a:t>7) </a:t>
            </a:r>
            <a:r>
              <a:rPr lang="ru-RU" dirty="0" err="1"/>
              <a:t>перевіряє</a:t>
            </a:r>
            <a:r>
              <a:rPr lang="ru-RU" dirty="0"/>
              <a:t> </a:t>
            </a:r>
            <a:r>
              <a:rPr lang="ru-RU" dirty="0" err="1"/>
              <a:t>відповідність</a:t>
            </a:r>
            <a:r>
              <a:rPr lang="ru-RU" dirty="0"/>
              <a:t> </a:t>
            </a:r>
            <a:r>
              <a:rPr lang="ru-RU" dirty="0" err="1"/>
              <a:t>кваліфікаційним</a:t>
            </a:r>
            <a:r>
              <a:rPr lang="ru-RU" dirty="0"/>
              <a:t> </a:t>
            </a:r>
            <a:r>
              <a:rPr lang="ru-RU" dirty="0" err="1"/>
              <a:t>вимогам</a:t>
            </a:r>
            <a:r>
              <a:rPr lang="ru-RU" dirty="0"/>
              <a:t> та </a:t>
            </a:r>
            <a:r>
              <a:rPr lang="ru-RU" dirty="0" err="1"/>
              <a:t>виконання</a:t>
            </a:r>
            <a:r>
              <a:rPr lang="ru-RU" dirty="0"/>
              <a:t> </a:t>
            </a:r>
            <a:r>
              <a:rPr lang="ru-RU" dirty="0" err="1"/>
              <a:t>професійних</a:t>
            </a:r>
            <a:r>
              <a:rPr lang="ru-RU" dirty="0"/>
              <a:t> </a:t>
            </a:r>
            <a:r>
              <a:rPr lang="ru-RU" dirty="0" err="1"/>
              <a:t>обов'язків</a:t>
            </a:r>
            <a:r>
              <a:rPr lang="ru-RU" dirty="0"/>
              <a:t> </a:t>
            </a:r>
            <a:r>
              <a:rPr lang="ru-RU" dirty="0" err="1"/>
              <a:t>працівниками</a:t>
            </a:r>
            <a:r>
              <a:rPr lang="ru-RU" dirty="0"/>
              <a:t> банку;</a:t>
            </a:r>
          </a:p>
          <a:p>
            <a:r>
              <a:rPr lang="ru-RU" dirty="0"/>
              <a:t>8) </a:t>
            </a:r>
            <a:r>
              <a:rPr lang="ru-RU" dirty="0" err="1"/>
              <a:t>виявляє</a:t>
            </a:r>
            <a:r>
              <a:rPr lang="ru-RU" dirty="0"/>
              <a:t> та </a:t>
            </a:r>
            <a:r>
              <a:rPr lang="ru-RU" dirty="0" err="1"/>
              <a:t>перевіряє</a:t>
            </a:r>
            <a:r>
              <a:rPr lang="ru-RU" dirty="0"/>
              <a:t> </a:t>
            </a:r>
            <a:r>
              <a:rPr lang="ru-RU" dirty="0" err="1"/>
              <a:t>випадки</a:t>
            </a:r>
            <a:r>
              <a:rPr lang="ru-RU" dirty="0"/>
              <a:t> </a:t>
            </a:r>
            <a:r>
              <a:rPr lang="ru-RU" dirty="0" err="1"/>
              <a:t>перевищення</a:t>
            </a:r>
            <a:r>
              <a:rPr lang="ru-RU" dirty="0"/>
              <a:t> </a:t>
            </a:r>
            <a:r>
              <a:rPr lang="ru-RU" dirty="0" err="1"/>
              <a:t>повноважень</a:t>
            </a:r>
            <a:r>
              <a:rPr lang="ru-RU" dirty="0"/>
              <a:t> </a:t>
            </a:r>
            <a:r>
              <a:rPr lang="ru-RU" dirty="0" err="1"/>
              <a:t>посадовими</a:t>
            </a:r>
            <a:r>
              <a:rPr lang="ru-RU" dirty="0"/>
              <a:t> особами банку і </a:t>
            </a:r>
            <a:r>
              <a:rPr lang="ru-RU" dirty="0" err="1"/>
              <a:t>виникнення</a:t>
            </a:r>
            <a:r>
              <a:rPr lang="ru-RU" dirty="0"/>
              <a:t> </a:t>
            </a:r>
            <a:r>
              <a:rPr lang="ru-RU" dirty="0" err="1"/>
              <a:t>конфлікту</a:t>
            </a:r>
            <a:r>
              <a:rPr lang="ru-RU" dirty="0"/>
              <a:t> </a:t>
            </a:r>
            <a:r>
              <a:rPr lang="ru-RU" dirty="0" err="1"/>
              <a:t>інтересів</a:t>
            </a:r>
            <a:r>
              <a:rPr lang="ru-RU" dirty="0"/>
              <a:t> у банку;</a:t>
            </a:r>
          </a:p>
          <a:p>
            <a:r>
              <a:rPr lang="ru-RU" dirty="0"/>
              <a:t>9) </a:t>
            </a:r>
            <a:r>
              <a:rPr lang="ru-RU" dirty="0" err="1"/>
              <a:t>перевіряє</a:t>
            </a:r>
            <a:r>
              <a:rPr lang="ru-RU" dirty="0"/>
              <a:t> </a:t>
            </a:r>
            <a:r>
              <a:rPr lang="ru-RU" dirty="0" err="1"/>
              <a:t>достовірність</a:t>
            </a:r>
            <a:r>
              <a:rPr lang="ru-RU" dirty="0"/>
              <a:t> та </a:t>
            </a:r>
            <a:r>
              <a:rPr lang="ru-RU" dirty="0" err="1"/>
              <a:t>вчасність</a:t>
            </a:r>
            <a:r>
              <a:rPr lang="ru-RU" dirty="0"/>
              <a:t> </a:t>
            </a:r>
            <a:r>
              <a:rPr lang="ru-RU" dirty="0" err="1"/>
              <a:t>надання</a:t>
            </a:r>
            <a:r>
              <a:rPr lang="ru-RU" dirty="0"/>
              <a:t> </a:t>
            </a:r>
            <a:r>
              <a:rPr lang="ru-RU" dirty="0" err="1"/>
              <a:t>інформації</a:t>
            </a:r>
            <a:r>
              <a:rPr lang="ru-RU" dirty="0"/>
              <a:t> органам </a:t>
            </a:r>
            <a:r>
              <a:rPr lang="ru-RU" dirty="0" err="1"/>
              <a:t>державної</a:t>
            </a:r>
            <a:r>
              <a:rPr lang="ru-RU" dirty="0"/>
              <a:t> </a:t>
            </a:r>
            <a:r>
              <a:rPr lang="ru-RU" dirty="0" err="1"/>
              <a:t>влади</a:t>
            </a:r>
            <a:r>
              <a:rPr lang="ru-RU" dirty="0"/>
              <a:t> та </a:t>
            </a:r>
            <a:r>
              <a:rPr lang="ru-RU" dirty="0" err="1"/>
              <a:t>управління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в межах </a:t>
            </a:r>
            <a:r>
              <a:rPr lang="ru-RU" dirty="0" err="1"/>
              <a:t>компетенції</a:t>
            </a:r>
            <a:r>
              <a:rPr lang="ru-RU" dirty="0"/>
              <a:t> </a:t>
            </a:r>
            <a:r>
              <a:rPr lang="ru-RU" dirty="0" err="1"/>
              <a:t>здійснюють</a:t>
            </a:r>
            <a:r>
              <a:rPr lang="ru-RU" dirty="0"/>
              <a:t> </a:t>
            </a:r>
            <a:r>
              <a:rPr lang="ru-RU" dirty="0" err="1"/>
              <a:t>нагляд</a:t>
            </a:r>
            <a:r>
              <a:rPr lang="ru-RU" dirty="0"/>
              <a:t> за </a:t>
            </a:r>
            <a:r>
              <a:rPr lang="ru-RU" dirty="0" err="1"/>
              <a:t>діяльністю</a:t>
            </a:r>
            <a:r>
              <a:rPr lang="ru-RU" dirty="0"/>
              <a:t> банку;</a:t>
            </a:r>
          </a:p>
          <a:p>
            <a:r>
              <a:rPr lang="ru-RU" dirty="0"/>
              <a:t>10)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функції</a:t>
            </a:r>
            <a:r>
              <a:rPr lang="ru-RU" dirty="0"/>
              <a:t>, </a:t>
            </a:r>
            <a:r>
              <a:rPr lang="ru-RU" dirty="0" err="1"/>
              <a:t>пов'язані</a:t>
            </a:r>
            <a:r>
              <a:rPr lang="ru-RU" dirty="0"/>
              <a:t> </a:t>
            </a:r>
            <a:r>
              <a:rPr lang="ru-RU" dirty="0" err="1"/>
              <a:t>із</a:t>
            </a:r>
            <a:r>
              <a:rPr lang="ru-RU" dirty="0"/>
              <a:t> </a:t>
            </a:r>
            <a:r>
              <a:rPr lang="ru-RU" dirty="0" err="1"/>
              <a:t>здійсненням</a:t>
            </a:r>
            <a:r>
              <a:rPr lang="ru-RU" dirty="0"/>
              <a:t> </a:t>
            </a:r>
            <a:r>
              <a:rPr lang="ru-RU" dirty="0" err="1"/>
              <a:t>нагляду</a:t>
            </a:r>
            <a:r>
              <a:rPr lang="ru-RU" dirty="0"/>
              <a:t> за </a:t>
            </a:r>
            <a:r>
              <a:rPr lang="ru-RU" dirty="0" err="1"/>
              <a:t>діяльністю</a:t>
            </a:r>
            <a:r>
              <a:rPr lang="ru-RU" dirty="0"/>
              <a:t> банку.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2390573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5" y="332656"/>
            <a:ext cx="8280920" cy="6192688"/>
          </a:xfrm>
        </p:spPr>
        <p:txBody>
          <a:bodyPr/>
          <a:lstStyle/>
          <a:p>
            <a:r>
              <a:rPr lang="ru-RU" dirty="0" err="1"/>
              <a:t>Підрозділ</a:t>
            </a:r>
            <a:r>
              <a:rPr lang="ru-RU" dirty="0"/>
              <a:t> </a:t>
            </a:r>
            <a:r>
              <a:rPr lang="ru-RU" dirty="0" err="1"/>
              <a:t>внутрішнього</a:t>
            </a:r>
            <a:r>
              <a:rPr lang="ru-RU" dirty="0"/>
              <a:t> аудиту проводить </a:t>
            </a:r>
            <a:r>
              <a:rPr lang="ru-RU" dirty="0" err="1"/>
              <a:t>оцінку</a:t>
            </a:r>
            <a:r>
              <a:rPr lang="ru-RU" dirty="0"/>
              <a:t> </a:t>
            </a:r>
            <a:r>
              <a:rPr lang="ru-RU" dirty="0" err="1"/>
              <a:t>видів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банку, </a:t>
            </a:r>
            <a:r>
              <a:rPr lang="ru-RU" dirty="0" err="1"/>
              <a:t>виконання</a:t>
            </a:r>
            <a:r>
              <a:rPr lang="ru-RU" dirty="0"/>
              <a:t>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забезпечується</a:t>
            </a:r>
            <a:r>
              <a:rPr lang="ru-RU" dirty="0"/>
              <a:t> шляхом </a:t>
            </a:r>
            <a:r>
              <a:rPr lang="ru-RU" dirty="0" err="1"/>
              <a:t>залучення</a:t>
            </a:r>
            <a:r>
              <a:rPr lang="ru-RU" dirty="0"/>
              <a:t> </a:t>
            </a:r>
            <a:r>
              <a:rPr lang="ru-RU" dirty="0" err="1"/>
              <a:t>юридичних</a:t>
            </a:r>
            <a:r>
              <a:rPr lang="ru-RU" dirty="0"/>
              <a:t> та </a:t>
            </a:r>
            <a:r>
              <a:rPr lang="ru-RU" dirty="0" err="1"/>
              <a:t>фізичних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 на </a:t>
            </a:r>
            <a:r>
              <a:rPr lang="ru-RU" dirty="0" err="1"/>
              <a:t>договірній</a:t>
            </a:r>
            <a:r>
              <a:rPr lang="ru-RU" dirty="0"/>
              <a:t> </a:t>
            </a:r>
            <a:r>
              <a:rPr lang="ru-RU" dirty="0" err="1"/>
              <a:t>основі</a:t>
            </a:r>
            <a:r>
              <a:rPr lang="ru-RU" dirty="0"/>
              <a:t> (аутсорсинг).</a:t>
            </a:r>
          </a:p>
          <a:p>
            <a:r>
              <a:rPr lang="ru-RU" dirty="0" err="1"/>
              <a:t>Підрозділ</a:t>
            </a:r>
            <a:r>
              <a:rPr lang="ru-RU" dirty="0"/>
              <a:t> </a:t>
            </a:r>
            <a:r>
              <a:rPr lang="ru-RU" dirty="0" err="1"/>
              <a:t>внутрішнього</a:t>
            </a:r>
            <a:r>
              <a:rPr lang="ru-RU" dirty="0"/>
              <a:t> аудиту за результатами </a:t>
            </a:r>
            <a:r>
              <a:rPr lang="ru-RU" dirty="0" err="1"/>
              <a:t>проведених</a:t>
            </a:r>
            <a:r>
              <a:rPr lang="ru-RU" dirty="0"/>
              <a:t> </a:t>
            </a:r>
            <a:r>
              <a:rPr lang="ru-RU" dirty="0" err="1"/>
              <a:t>перевірок</a:t>
            </a:r>
            <a:r>
              <a:rPr lang="ru-RU" dirty="0"/>
              <a:t> </a:t>
            </a:r>
            <a:r>
              <a:rPr lang="ru-RU" dirty="0" err="1"/>
              <a:t>готує</a:t>
            </a:r>
            <a:r>
              <a:rPr lang="ru-RU" dirty="0"/>
              <a:t> та </a:t>
            </a:r>
            <a:r>
              <a:rPr lang="ru-RU" dirty="0" err="1"/>
              <a:t>подає</a:t>
            </a:r>
            <a:r>
              <a:rPr lang="ru-RU" dirty="0"/>
              <a:t> </a:t>
            </a:r>
            <a:r>
              <a:rPr lang="ru-RU" dirty="0" err="1"/>
              <a:t>раді</a:t>
            </a:r>
            <a:r>
              <a:rPr lang="ru-RU" dirty="0"/>
              <a:t> банку </a:t>
            </a:r>
            <a:r>
              <a:rPr lang="ru-RU" dirty="0" err="1"/>
              <a:t>звіти</a:t>
            </a:r>
            <a:r>
              <a:rPr lang="ru-RU" dirty="0"/>
              <a:t> і </a:t>
            </a:r>
            <a:r>
              <a:rPr lang="ru-RU" dirty="0" err="1"/>
              <a:t>пропозиції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усунення</a:t>
            </a:r>
            <a:r>
              <a:rPr lang="ru-RU" dirty="0"/>
              <a:t> </a:t>
            </a:r>
            <a:r>
              <a:rPr lang="ru-RU" dirty="0" err="1"/>
              <a:t>виявлених</a:t>
            </a:r>
            <a:r>
              <a:rPr lang="ru-RU" dirty="0"/>
              <a:t> </a:t>
            </a:r>
            <a:r>
              <a:rPr lang="ru-RU" dirty="0" err="1"/>
              <a:t>порушень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6277865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5" y="332656"/>
            <a:ext cx="8280920" cy="6192688"/>
          </a:xfrm>
        </p:spPr>
        <p:txBody>
          <a:bodyPr>
            <a:normAutofit fontScale="85000" lnSpcReduction="20000"/>
          </a:bodyPr>
          <a:lstStyle/>
          <a:p>
            <a:r>
              <a:rPr lang="ru-RU" b="1" dirty="0" err="1"/>
              <a:t>асоційована</a:t>
            </a:r>
            <a:r>
              <a:rPr lang="ru-RU" b="1" dirty="0"/>
              <a:t> особа </a:t>
            </a:r>
            <a:r>
              <a:rPr lang="ru-RU" dirty="0"/>
              <a:t>- </a:t>
            </a:r>
            <a:r>
              <a:rPr lang="ru-RU" dirty="0" err="1"/>
              <a:t>чоловік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дружина, </a:t>
            </a:r>
            <a:r>
              <a:rPr lang="ru-RU" dirty="0" err="1"/>
              <a:t>прямі</a:t>
            </a:r>
            <a:r>
              <a:rPr lang="ru-RU" dirty="0"/>
              <a:t> </a:t>
            </a:r>
            <a:r>
              <a:rPr lang="ru-RU" dirty="0" err="1"/>
              <a:t>родичі</a:t>
            </a:r>
            <a:r>
              <a:rPr lang="ru-RU" dirty="0"/>
              <a:t> </a:t>
            </a:r>
            <a:r>
              <a:rPr lang="ru-RU" dirty="0" err="1"/>
              <a:t>цієї</a:t>
            </a:r>
            <a:r>
              <a:rPr lang="ru-RU" dirty="0"/>
              <a:t> особи (</a:t>
            </a:r>
            <a:r>
              <a:rPr lang="ru-RU" dirty="0" err="1"/>
              <a:t>батько</a:t>
            </a:r>
            <a:r>
              <a:rPr lang="ru-RU" dirty="0"/>
              <a:t>, </a:t>
            </a:r>
            <a:r>
              <a:rPr lang="ru-RU" dirty="0" err="1"/>
              <a:t>мати</a:t>
            </a:r>
            <a:r>
              <a:rPr lang="ru-RU" dirty="0"/>
              <a:t>, </a:t>
            </a:r>
            <a:r>
              <a:rPr lang="ru-RU" dirty="0" err="1"/>
              <a:t>діти</a:t>
            </a:r>
            <a:r>
              <a:rPr lang="ru-RU" dirty="0"/>
              <a:t>, </a:t>
            </a:r>
            <a:r>
              <a:rPr lang="ru-RU" dirty="0" err="1"/>
              <a:t>рідні</a:t>
            </a:r>
            <a:r>
              <a:rPr lang="ru-RU" dirty="0"/>
              <a:t> </a:t>
            </a:r>
            <a:r>
              <a:rPr lang="ru-RU" dirty="0" err="1"/>
              <a:t>брати</a:t>
            </a:r>
            <a:r>
              <a:rPr lang="ru-RU" dirty="0"/>
              <a:t> та </a:t>
            </a:r>
            <a:r>
              <a:rPr lang="ru-RU" dirty="0" err="1"/>
              <a:t>сестри</a:t>
            </a:r>
            <a:r>
              <a:rPr lang="ru-RU" dirty="0"/>
              <a:t>, </a:t>
            </a:r>
            <a:r>
              <a:rPr lang="ru-RU" dirty="0" err="1"/>
              <a:t>дід</a:t>
            </a:r>
            <a:r>
              <a:rPr lang="ru-RU" dirty="0"/>
              <a:t>, баба, </a:t>
            </a:r>
            <a:r>
              <a:rPr lang="ru-RU" dirty="0" err="1"/>
              <a:t>онуки</a:t>
            </a:r>
            <a:r>
              <a:rPr lang="ru-RU" dirty="0"/>
              <a:t>), </a:t>
            </a:r>
            <a:r>
              <a:rPr lang="ru-RU" dirty="0" err="1"/>
              <a:t>прямі</a:t>
            </a:r>
            <a:r>
              <a:rPr lang="ru-RU" dirty="0"/>
              <a:t> </a:t>
            </a:r>
            <a:r>
              <a:rPr lang="ru-RU" dirty="0" err="1"/>
              <a:t>родичі</a:t>
            </a:r>
            <a:r>
              <a:rPr lang="ru-RU" dirty="0"/>
              <a:t> </a:t>
            </a:r>
            <a:r>
              <a:rPr lang="ru-RU" dirty="0" err="1"/>
              <a:t>чоловіка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дружини</a:t>
            </a:r>
            <a:r>
              <a:rPr lang="ru-RU" dirty="0"/>
              <a:t> </a:t>
            </a:r>
            <a:r>
              <a:rPr lang="ru-RU" dirty="0" err="1"/>
              <a:t>цієї</a:t>
            </a:r>
            <a:r>
              <a:rPr lang="ru-RU" dirty="0"/>
              <a:t> особи, </a:t>
            </a:r>
            <a:r>
              <a:rPr lang="ru-RU" dirty="0" err="1"/>
              <a:t>чоловік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дружина прямого родича</a:t>
            </a:r>
            <a:r>
              <a:rPr lang="ru-RU" dirty="0" smtClean="0"/>
              <a:t>;</a:t>
            </a:r>
          </a:p>
          <a:p>
            <a:r>
              <a:rPr lang="ru-RU" b="1" dirty="0" err="1"/>
              <a:t>афілійована</a:t>
            </a:r>
            <a:r>
              <a:rPr lang="ru-RU" b="1" dirty="0"/>
              <a:t> особа банку </a:t>
            </a:r>
            <a:r>
              <a:rPr lang="ru-RU" dirty="0"/>
              <a:t>- будь-яка </a:t>
            </a:r>
            <a:r>
              <a:rPr lang="ru-RU" dirty="0" err="1"/>
              <a:t>юридична</a:t>
            </a:r>
            <a:r>
              <a:rPr lang="ru-RU" dirty="0"/>
              <a:t> особа, в </a:t>
            </a:r>
            <a:r>
              <a:rPr lang="ru-RU" dirty="0" err="1"/>
              <a:t>якій</a:t>
            </a:r>
            <a:r>
              <a:rPr lang="ru-RU" dirty="0"/>
              <a:t> банк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істотну</a:t>
            </a:r>
            <a:r>
              <a:rPr lang="ru-RU" dirty="0"/>
              <a:t> участь </a:t>
            </a:r>
            <a:r>
              <a:rPr lang="ru-RU" dirty="0" err="1"/>
              <a:t>або</a:t>
            </a:r>
            <a:r>
              <a:rPr lang="ru-RU" dirty="0"/>
              <a:t> яка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істотну</a:t>
            </a:r>
            <a:r>
              <a:rPr lang="ru-RU" dirty="0"/>
              <a:t> участь у банку</a:t>
            </a:r>
            <a:r>
              <a:rPr lang="ru-RU" dirty="0" smtClean="0"/>
              <a:t>;</a:t>
            </a:r>
          </a:p>
          <a:p>
            <a:r>
              <a:rPr lang="ru-RU" b="1" dirty="0"/>
              <a:t>банк з </a:t>
            </a:r>
            <a:r>
              <a:rPr lang="ru-RU" b="1" dirty="0" err="1"/>
              <a:t>іноземним</a:t>
            </a:r>
            <a:r>
              <a:rPr lang="ru-RU" b="1" dirty="0"/>
              <a:t> </a:t>
            </a:r>
            <a:r>
              <a:rPr lang="ru-RU" b="1" dirty="0" err="1"/>
              <a:t>капіталом</a:t>
            </a:r>
            <a:r>
              <a:rPr lang="ru-RU" b="1" dirty="0"/>
              <a:t> </a:t>
            </a:r>
            <a:r>
              <a:rPr lang="ru-RU" dirty="0"/>
              <a:t>- банк, у </a:t>
            </a:r>
            <a:r>
              <a:rPr lang="ru-RU" dirty="0" err="1"/>
              <a:t>якому</a:t>
            </a:r>
            <a:r>
              <a:rPr lang="ru-RU" dirty="0"/>
              <a:t> </a:t>
            </a:r>
            <a:r>
              <a:rPr lang="ru-RU" dirty="0" err="1"/>
              <a:t>частка</a:t>
            </a:r>
            <a:r>
              <a:rPr lang="ru-RU" dirty="0"/>
              <a:t> </a:t>
            </a:r>
            <a:r>
              <a:rPr lang="ru-RU" dirty="0" err="1"/>
              <a:t>капіталу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належить</a:t>
            </a:r>
            <a:r>
              <a:rPr lang="ru-RU" dirty="0"/>
              <a:t> </a:t>
            </a:r>
            <a:r>
              <a:rPr lang="ru-RU" dirty="0" err="1"/>
              <a:t>хоча</a:t>
            </a:r>
            <a:r>
              <a:rPr lang="ru-RU" dirty="0"/>
              <a:t> б одному </a:t>
            </a:r>
            <a:r>
              <a:rPr lang="ru-RU" dirty="0" err="1"/>
              <a:t>іноземному</a:t>
            </a:r>
            <a:r>
              <a:rPr lang="ru-RU" dirty="0"/>
              <a:t> </a:t>
            </a:r>
            <a:r>
              <a:rPr lang="ru-RU" dirty="0" err="1"/>
              <a:t>інвестору</a:t>
            </a:r>
            <a:r>
              <a:rPr lang="ru-RU" dirty="0"/>
              <a:t>, становить не </a:t>
            </a:r>
            <a:r>
              <a:rPr lang="ru-RU" dirty="0" err="1"/>
              <a:t>менше</a:t>
            </a:r>
            <a:r>
              <a:rPr lang="ru-RU" dirty="0"/>
              <a:t> 10 </a:t>
            </a:r>
            <a:r>
              <a:rPr lang="ru-RU" dirty="0" err="1"/>
              <a:t>відсотків</a:t>
            </a:r>
            <a:r>
              <a:rPr lang="ru-RU" dirty="0" smtClean="0"/>
              <a:t>;</a:t>
            </a:r>
          </a:p>
          <a:p>
            <a:r>
              <a:rPr lang="ru-RU" b="1" dirty="0" err="1"/>
              <a:t>банківська</a:t>
            </a:r>
            <a:r>
              <a:rPr lang="ru-RU" b="1" dirty="0"/>
              <a:t> </a:t>
            </a:r>
            <a:r>
              <a:rPr lang="ru-RU" b="1" dirty="0" err="1"/>
              <a:t>ліцензія</a:t>
            </a:r>
            <a:r>
              <a:rPr lang="ru-RU" b="1" dirty="0"/>
              <a:t> </a:t>
            </a:r>
            <a:r>
              <a:rPr lang="ru-RU" dirty="0"/>
              <a:t>- </a:t>
            </a:r>
            <a:r>
              <a:rPr lang="ru-RU" dirty="0" err="1"/>
              <a:t>запис</a:t>
            </a:r>
            <a:r>
              <a:rPr lang="ru-RU" dirty="0"/>
              <a:t> у Державному </a:t>
            </a:r>
            <a:r>
              <a:rPr lang="ru-RU" dirty="0" err="1"/>
              <a:t>реєстрі</a:t>
            </a:r>
            <a:r>
              <a:rPr lang="ru-RU" dirty="0"/>
              <a:t> </a:t>
            </a:r>
            <a:r>
              <a:rPr lang="ru-RU" dirty="0" err="1"/>
              <a:t>банків</a:t>
            </a:r>
            <a:r>
              <a:rPr lang="ru-RU" dirty="0"/>
              <a:t> про право </a:t>
            </a:r>
            <a:r>
              <a:rPr lang="ru-RU" dirty="0" err="1"/>
              <a:t>юридичної</a:t>
            </a:r>
            <a:r>
              <a:rPr lang="ru-RU" dirty="0"/>
              <a:t> особи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філії</a:t>
            </a:r>
            <a:r>
              <a:rPr lang="ru-RU" dirty="0"/>
              <a:t> </a:t>
            </a:r>
            <a:r>
              <a:rPr lang="ru-RU" dirty="0" err="1"/>
              <a:t>іноземного</a:t>
            </a:r>
            <a:r>
              <a:rPr lang="ru-RU" dirty="0"/>
              <a:t> банку на </a:t>
            </a:r>
            <a:r>
              <a:rPr lang="ru-RU" dirty="0" err="1"/>
              <a:t>здійснення</a:t>
            </a:r>
            <a:r>
              <a:rPr lang="ru-RU" dirty="0"/>
              <a:t> </a:t>
            </a:r>
            <a:r>
              <a:rPr lang="ru-RU" dirty="0" err="1"/>
              <a:t>банківської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 smtClean="0"/>
              <a:t>;</a:t>
            </a:r>
          </a:p>
          <a:p>
            <a:r>
              <a:rPr lang="ru-RU" b="1" dirty="0" err="1"/>
              <a:t>видача</a:t>
            </a:r>
            <a:r>
              <a:rPr lang="ru-RU" b="1" dirty="0"/>
              <a:t> </a:t>
            </a:r>
            <a:r>
              <a:rPr lang="ru-RU" b="1" dirty="0" err="1"/>
              <a:t>банківської</a:t>
            </a:r>
            <a:r>
              <a:rPr lang="ru-RU" b="1" dirty="0"/>
              <a:t> </a:t>
            </a:r>
            <a:r>
              <a:rPr lang="ru-RU" b="1" dirty="0" err="1"/>
              <a:t>ліцензії</a:t>
            </a:r>
            <a:r>
              <a:rPr lang="ru-RU" b="1" dirty="0"/>
              <a:t> </a:t>
            </a:r>
            <a:r>
              <a:rPr lang="ru-RU" dirty="0"/>
              <a:t>- </a:t>
            </a:r>
            <a:r>
              <a:rPr lang="ru-RU" dirty="0" err="1"/>
              <a:t>внесення</a:t>
            </a:r>
            <a:r>
              <a:rPr lang="ru-RU" dirty="0"/>
              <a:t> </a:t>
            </a:r>
            <a:r>
              <a:rPr lang="ru-RU" dirty="0" err="1"/>
              <a:t>Національним</a:t>
            </a:r>
            <a:r>
              <a:rPr lang="ru-RU" dirty="0"/>
              <a:t> банком </a:t>
            </a:r>
            <a:r>
              <a:rPr lang="ru-RU" dirty="0" err="1"/>
              <a:t>України</a:t>
            </a:r>
            <a:r>
              <a:rPr lang="ru-RU" dirty="0"/>
              <a:t> до Державного </a:t>
            </a:r>
            <a:r>
              <a:rPr lang="ru-RU" dirty="0" err="1"/>
              <a:t>реєстру</a:t>
            </a:r>
            <a:r>
              <a:rPr lang="ru-RU" dirty="0"/>
              <a:t> </a:t>
            </a:r>
            <a:r>
              <a:rPr lang="ru-RU" dirty="0" err="1"/>
              <a:t>банків</a:t>
            </a:r>
            <a:r>
              <a:rPr lang="ru-RU" dirty="0"/>
              <a:t> </a:t>
            </a:r>
            <a:r>
              <a:rPr lang="ru-RU" dirty="0" err="1"/>
              <a:t>запису</a:t>
            </a:r>
            <a:r>
              <a:rPr lang="ru-RU" dirty="0"/>
              <a:t> про право </a:t>
            </a:r>
            <a:r>
              <a:rPr lang="ru-RU" dirty="0" err="1"/>
              <a:t>юридичної</a:t>
            </a:r>
            <a:r>
              <a:rPr lang="ru-RU" dirty="0"/>
              <a:t> особи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філії</a:t>
            </a:r>
            <a:r>
              <a:rPr lang="ru-RU" dirty="0"/>
              <a:t> </a:t>
            </a:r>
            <a:r>
              <a:rPr lang="ru-RU" dirty="0" err="1"/>
              <a:t>іноземного</a:t>
            </a:r>
            <a:r>
              <a:rPr lang="ru-RU" dirty="0"/>
              <a:t> банку на </a:t>
            </a:r>
            <a:r>
              <a:rPr lang="ru-RU" dirty="0" err="1"/>
              <a:t>здійснення</a:t>
            </a:r>
            <a:r>
              <a:rPr lang="ru-RU" dirty="0"/>
              <a:t> </a:t>
            </a:r>
            <a:r>
              <a:rPr lang="ru-RU" dirty="0" err="1"/>
              <a:t>банківської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;</a:t>
            </a:r>
          </a:p>
          <a:p>
            <a:r>
              <a:rPr lang="ru-RU" b="1" dirty="0" err="1" smtClean="0"/>
              <a:t>відкликання</a:t>
            </a:r>
            <a:r>
              <a:rPr lang="ru-RU" b="1" dirty="0" smtClean="0"/>
              <a:t> </a:t>
            </a:r>
            <a:r>
              <a:rPr lang="ru-RU" b="1" dirty="0" err="1"/>
              <a:t>банківської</a:t>
            </a:r>
            <a:r>
              <a:rPr lang="ru-RU" b="1" dirty="0"/>
              <a:t> </a:t>
            </a:r>
            <a:r>
              <a:rPr lang="ru-RU" b="1" dirty="0" err="1"/>
              <a:t>ліцензії</a:t>
            </a:r>
            <a:r>
              <a:rPr lang="ru-RU" b="1" dirty="0"/>
              <a:t> </a:t>
            </a:r>
            <a:r>
              <a:rPr lang="ru-RU" dirty="0"/>
              <a:t>- </a:t>
            </a:r>
            <a:r>
              <a:rPr lang="ru-RU" dirty="0" err="1"/>
              <a:t>виключення</a:t>
            </a:r>
            <a:r>
              <a:rPr lang="ru-RU" dirty="0"/>
              <a:t> </a:t>
            </a:r>
            <a:r>
              <a:rPr lang="ru-RU" dirty="0" err="1"/>
              <a:t>Національним</a:t>
            </a:r>
            <a:r>
              <a:rPr lang="ru-RU" dirty="0"/>
              <a:t> банком </a:t>
            </a:r>
            <a:r>
              <a:rPr lang="ru-RU" dirty="0" err="1"/>
              <a:t>України</a:t>
            </a:r>
            <a:r>
              <a:rPr lang="ru-RU" dirty="0"/>
              <a:t> з Державного </a:t>
            </a:r>
            <a:r>
              <a:rPr lang="ru-RU" dirty="0" err="1"/>
              <a:t>реєстру</a:t>
            </a:r>
            <a:r>
              <a:rPr lang="ru-RU" dirty="0"/>
              <a:t> </a:t>
            </a:r>
            <a:r>
              <a:rPr lang="ru-RU" dirty="0" err="1"/>
              <a:t>банків</a:t>
            </a:r>
            <a:r>
              <a:rPr lang="ru-RU" dirty="0"/>
              <a:t> </a:t>
            </a:r>
            <a:r>
              <a:rPr lang="ru-RU" dirty="0" err="1"/>
              <a:t>запису</a:t>
            </a:r>
            <a:r>
              <a:rPr lang="ru-RU" dirty="0"/>
              <a:t> про право </a:t>
            </a:r>
            <a:r>
              <a:rPr lang="ru-RU" dirty="0" err="1"/>
              <a:t>юридичної</a:t>
            </a:r>
            <a:r>
              <a:rPr lang="ru-RU" dirty="0"/>
              <a:t> особи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філії</a:t>
            </a:r>
            <a:r>
              <a:rPr lang="ru-RU" dirty="0"/>
              <a:t> </a:t>
            </a:r>
            <a:r>
              <a:rPr lang="ru-RU" dirty="0" err="1"/>
              <a:t>іноземного</a:t>
            </a:r>
            <a:r>
              <a:rPr lang="ru-RU" dirty="0"/>
              <a:t> банку на </a:t>
            </a:r>
            <a:r>
              <a:rPr lang="ru-RU" dirty="0" err="1"/>
              <a:t>здійснення</a:t>
            </a:r>
            <a:r>
              <a:rPr lang="ru-RU" dirty="0"/>
              <a:t> </a:t>
            </a:r>
            <a:r>
              <a:rPr lang="ru-RU" dirty="0" err="1"/>
              <a:t>банківської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;</a:t>
            </a:r>
          </a:p>
          <a:p>
            <a:r>
              <a:rPr lang="ru-RU" b="1" dirty="0" err="1"/>
              <a:t>Державний</a:t>
            </a:r>
            <a:r>
              <a:rPr lang="ru-RU" b="1" dirty="0"/>
              <a:t> </a:t>
            </a:r>
            <a:r>
              <a:rPr lang="ru-RU" b="1" dirty="0" err="1"/>
              <a:t>реєстр</a:t>
            </a:r>
            <a:r>
              <a:rPr lang="ru-RU" b="1" dirty="0"/>
              <a:t> </a:t>
            </a:r>
            <a:r>
              <a:rPr lang="ru-RU" b="1" dirty="0" err="1"/>
              <a:t>банків</a:t>
            </a:r>
            <a:r>
              <a:rPr lang="ru-RU" b="1" dirty="0"/>
              <a:t> </a:t>
            </a:r>
            <a:r>
              <a:rPr lang="ru-RU" dirty="0"/>
              <a:t>- </a:t>
            </a:r>
            <a:r>
              <a:rPr lang="ru-RU" dirty="0" err="1"/>
              <a:t>реєстр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ведеться</a:t>
            </a:r>
            <a:r>
              <a:rPr lang="ru-RU" dirty="0"/>
              <a:t> </a:t>
            </a:r>
            <a:r>
              <a:rPr lang="ru-RU" dirty="0" err="1"/>
              <a:t>Національним</a:t>
            </a:r>
            <a:r>
              <a:rPr lang="ru-RU" dirty="0"/>
              <a:t> банком </a:t>
            </a:r>
            <a:r>
              <a:rPr lang="ru-RU" dirty="0" err="1"/>
              <a:t>України</a:t>
            </a:r>
            <a:r>
              <a:rPr lang="ru-RU" dirty="0"/>
              <a:t> і </a:t>
            </a:r>
            <a:r>
              <a:rPr lang="ru-RU" dirty="0" err="1"/>
              <a:t>містить</a:t>
            </a:r>
            <a:r>
              <a:rPr lang="ru-RU" dirty="0"/>
              <a:t> </a:t>
            </a:r>
            <a:r>
              <a:rPr lang="ru-RU" dirty="0" err="1"/>
              <a:t>визначені</a:t>
            </a:r>
            <a:r>
              <a:rPr lang="ru-RU" dirty="0"/>
              <a:t> </a:t>
            </a:r>
            <a:r>
              <a:rPr lang="ru-RU" dirty="0" err="1"/>
              <a:t>Національним</a:t>
            </a:r>
            <a:r>
              <a:rPr lang="ru-RU" dirty="0"/>
              <a:t> банком </a:t>
            </a:r>
            <a:r>
              <a:rPr lang="ru-RU" dirty="0" err="1"/>
              <a:t>України</a:t>
            </a:r>
            <a:r>
              <a:rPr lang="ru-RU" dirty="0"/>
              <a:t> </a:t>
            </a:r>
            <a:r>
              <a:rPr lang="ru-RU" dirty="0" err="1"/>
              <a:t>відомості</a:t>
            </a:r>
            <a:r>
              <a:rPr lang="ru-RU" dirty="0"/>
              <a:t> про банки та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відокремлені</a:t>
            </a:r>
            <a:r>
              <a:rPr lang="ru-RU" dirty="0"/>
              <a:t> </a:t>
            </a:r>
            <a:r>
              <a:rPr lang="ru-RU" dirty="0" err="1"/>
              <a:t>підрозділи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філії</a:t>
            </a:r>
            <a:r>
              <a:rPr lang="ru-RU" dirty="0"/>
              <a:t> та </a:t>
            </a:r>
            <a:r>
              <a:rPr lang="ru-RU" dirty="0" err="1"/>
              <a:t>представництва</a:t>
            </a:r>
            <a:r>
              <a:rPr lang="ru-RU" dirty="0"/>
              <a:t> </a:t>
            </a:r>
            <a:r>
              <a:rPr lang="ru-RU" dirty="0" err="1"/>
              <a:t>іноземних</a:t>
            </a:r>
            <a:r>
              <a:rPr lang="ru-RU" dirty="0"/>
              <a:t> </a:t>
            </a:r>
            <a:r>
              <a:rPr lang="ru-RU" dirty="0" err="1"/>
              <a:t>банків</a:t>
            </a:r>
            <a:r>
              <a:rPr lang="ru-RU" dirty="0"/>
              <a:t> в </a:t>
            </a:r>
            <a:r>
              <a:rPr lang="ru-RU" dirty="0" err="1"/>
              <a:t>Україні</a:t>
            </a:r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6161903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5" y="332656"/>
            <a:ext cx="8280920" cy="6192688"/>
          </a:xfrm>
        </p:spPr>
        <p:txBody>
          <a:bodyPr>
            <a:normAutofit lnSpcReduction="10000"/>
          </a:bodyPr>
          <a:lstStyle/>
          <a:p>
            <a:r>
              <a:rPr lang="ru-RU" b="1" dirty="0" err="1"/>
              <a:t>ділова</a:t>
            </a:r>
            <a:r>
              <a:rPr lang="ru-RU" b="1" dirty="0"/>
              <a:t> </a:t>
            </a:r>
            <a:r>
              <a:rPr lang="ru-RU" b="1" dirty="0" err="1"/>
              <a:t>репутація</a:t>
            </a:r>
            <a:r>
              <a:rPr lang="ru-RU" b="1" dirty="0"/>
              <a:t> </a:t>
            </a:r>
            <a:r>
              <a:rPr lang="ru-RU" dirty="0"/>
              <a:t>- </a:t>
            </a:r>
            <a:r>
              <a:rPr lang="ru-RU" dirty="0" err="1"/>
              <a:t>відомості</a:t>
            </a:r>
            <a:r>
              <a:rPr lang="ru-RU" dirty="0"/>
              <a:t>, </a:t>
            </a:r>
            <a:r>
              <a:rPr lang="ru-RU" dirty="0" err="1"/>
              <a:t>зібрані</a:t>
            </a:r>
            <a:r>
              <a:rPr lang="ru-RU" dirty="0"/>
              <a:t> </a:t>
            </a:r>
            <a:r>
              <a:rPr lang="ru-RU" dirty="0" err="1"/>
              <a:t>Національним</a:t>
            </a:r>
            <a:r>
              <a:rPr lang="ru-RU" dirty="0"/>
              <a:t> банком </a:t>
            </a:r>
            <a:r>
              <a:rPr lang="ru-RU" dirty="0" err="1"/>
              <a:t>України</a:t>
            </a:r>
            <a:r>
              <a:rPr lang="ru-RU" dirty="0"/>
              <a:t>, про </a:t>
            </a:r>
            <a:r>
              <a:rPr lang="ru-RU" dirty="0" err="1"/>
              <a:t>відповідність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</a:t>
            </a:r>
            <a:r>
              <a:rPr lang="ru-RU" dirty="0" err="1"/>
              <a:t>юридичної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фізичної</a:t>
            </a:r>
            <a:r>
              <a:rPr lang="ru-RU" dirty="0"/>
              <a:t> особи, у тому </a:t>
            </a:r>
            <a:r>
              <a:rPr lang="ru-RU" dirty="0" err="1"/>
              <a:t>числі</a:t>
            </a:r>
            <a:r>
              <a:rPr lang="ru-RU" dirty="0"/>
              <a:t> </a:t>
            </a:r>
            <a:r>
              <a:rPr lang="ru-RU" dirty="0" err="1"/>
              <a:t>керівників</a:t>
            </a:r>
            <a:r>
              <a:rPr lang="ru-RU" dirty="0"/>
              <a:t> </a:t>
            </a:r>
            <a:r>
              <a:rPr lang="ru-RU" dirty="0" err="1"/>
              <a:t>юридичної</a:t>
            </a:r>
            <a:r>
              <a:rPr lang="ru-RU" dirty="0"/>
              <a:t> особи та </a:t>
            </a:r>
            <a:r>
              <a:rPr lang="ru-RU" dirty="0" err="1"/>
              <a:t>власників</a:t>
            </a:r>
            <a:r>
              <a:rPr lang="ru-RU" dirty="0"/>
              <a:t> </a:t>
            </a:r>
            <a:r>
              <a:rPr lang="ru-RU" dirty="0" err="1"/>
              <a:t>істотної</a:t>
            </a:r>
            <a:r>
              <a:rPr lang="ru-RU" dirty="0"/>
              <a:t> </a:t>
            </a:r>
            <a:r>
              <a:rPr lang="ru-RU" dirty="0" err="1"/>
              <a:t>участі</a:t>
            </a:r>
            <a:r>
              <a:rPr lang="ru-RU" dirty="0"/>
              <a:t> у </a:t>
            </a:r>
            <a:r>
              <a:rPr lang="ru-RU" dirty="0" err="1"/>
              <a:t>такій</a:t>
            </a:r>
            <a:r>
              <a:rPr lang="ru-RU" dirty="0"/>
              <a:t> </a:t>
            </a:r>
            <a:r>
              <a:rPr lang="ru-RU" dirty="0" err="1"/>
              <a:t>юридичній</a:t>
            </a:r>
            <a:r>
              <a:rPr lang="ru-RU" dirty="0"/>
              <a:t> </a:t>
            </a:r>
            <a:r>
              <a:rPr lang="ru-RU" dirty="0" err="1"/>
              <a:t>особі</a:t>
            </a:r>
            <a:r>
              <a:rPr lang="ru-RU" dirty="0"/>
              <a:t>, </a:t>
            </a:r>
            <a:r>
              <a:rPr lang="ru-RU" dirty="0" err="1"/>
              <a:t>вимогам</a:t>
            </a:r>
            <a:r>
              <a:rPr lang="ru-RU" dirty="0"/>
              <a:t> закону, </a:t>
            </a:r>
            <a:r>
              <a:rPr lang="ru-RU" dirty="0" err="1"/>
              <a:t>діловій</a:t>
            </a:r>
            <a:r>
              <a:rPr lang="ru-RU" dirty="0"/>
              <a:t> </a:t>
            </a:r>
            <a:r>
              <a:rPr lang="ru-RU" dirty="0" err="1"/>
              <a:t>практиці</a:t>
            </a:r>
            <a:r>
              <a:rPr lang="ru-RU" dirty="0"/>
              <a:t> та </a:t>
            </a:r>
            <a:r>
              <a:rPr lang="ru-RU" dirty="0" err="1"/>
              <a:t>професійній</a:t>
            </a:r>
            <a:r>
              <a:rPr lang="ru-RU" dirty="0"/>
              <a:t> </a:t>
            </a:r>
            <a:r>
              <a:rPr lang="ru-RU" dirty="0" err="1"/>
              <a:t>етиці</a:t>
            </a:r>
            <a:r>
              <a:rPr lang="ru-RU" dirty="0"/>
              <a:t>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відомості</a:t>
            </a:r>
            <a:r>
              <a:rPr lang="ru-RU" dirty="0"/>
              <a:t> про </a:t>
            </a:r>
            <a:r>
              <a:rPr lang="ru-RU" dirty="0" err="1"/>
              <a:t>порядність</a:t>
            </a:r>
            <a:r>
              <a:rPr lang="ru-RU" dirty="0"/>
              <a:t>, </a:t>
            </a:r>
            <a:r>
              <a:rPr lang="ru-RU" dirty="0" err="1"/>
              <a:t>професійні</a:t>
            </a:r>
            <a:r>
              <a:rPr lang="ru-RU" dirty="0"/>
              <a:t> та </a:t>
            </a:r>
            <a:r>
              <a:rPr lang="ru-RU" dirty="0" err="1"/>
              <a:t>управлінські</a:t>
            </a:r>
            <a:r>
              <a:rPr lang="ru-RU" dirty="0"/>
              <a:t> </a:t>
            </a:r>
            <a:r>
              <a:rPr lang="ru-RU" dirty="0" err="1"/>
              <a:t>здібності</a:t>
            </a:r>
            <a:r>
              <a:rPr lang="ru-RU" dirty="0"/>
              <a:t> </a:t>
            </a:r>
            <a:r>
              <a:rPr lang="ru-RU" dirty="0" err="1"/>
              <a:t>фізичної</a:t>
            </a:r>
            <a:r>
              <a:rPr lang="ru-RU" dirty="0"/>
              <a:t> особи</a:t>
            </a:r>
            <a:r>
              <a:rPr lang="ru-RU" dirty="0" smtClean="0"/>
              <a:t>;</a:t>
            </a:r>
          </a:p>
          <a:p>
            <a:r>
              <a:rPr lang="ru-RU" b="1" dirty="0" err="1"/>
              <a:t>істотна</a:t>
            </a:r>
            <a:r>
              <a:rPr lang="ru-RU" b="1" dirty="0"/>
              <a:t> участь </a:t>
            </a:r>
            <a:r>
              <a:rPr lang="ru-RU" dirty="0"/>
              <a:t>- </a:t>
            </a:r>
            <a:r>
              <a:rPr lang="ru-RU" dirty="0" err="1"/>
              <a:t>пряме</a:t>
            </a:r>
            <a:r>
              <a:rPr lang="ru-RU" dirty="0"/>
              <a:t> та/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опосередковане</a:t>
            </a:r>
            <a:r>
              <a:rPr lang="ru-RU" dirty="0"/>
              <a:t> </a:t>
            </a:r>
            <a:r>
              <a:rPr lang="ru-RU" dirty="0" err="1"/>
              <a:t>володіння</a:t>
            </a:r>
            <a:r>
              <a:rPr lang="ru-RU" dirty="0"/>
              <a:t> </a:t>
            </a:r>
            <a:r>
              <a:rPr lang="ru-RU" dirty="0" err="1"/>
              <a:t>однією</a:t>
            </a:r>
            <a:r>
              <a:rPr lang="ru-RU" dirty="0"/>
              <a:t> особою </a:t>
            </a:r>
            <a:r>
              <a:rPr lang="ru-RU" dirty="0" err="1"/>
              <a:t>самостійно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спільно</a:t>
            </a:r>
            <a:r>
              <a:rPr lang="ru-RU" dirty="0"/>
              <a:t> з </a:t>
            </a:r>
            <a:r>
              <a:rPr lang="ru-RU" dirty="0" err="1"/>
              <a:t>іншими</a:t>
            </a:r>
            <a:r>
              <a:rPr lang="ru-RU" dirty="0"/>
              <a:t> особами 10 і </a:t>
            </a:r>
            <a:r>
              <a:rPr lang="ru-RU" dirty="0" err="1"/>
              <a:t>більше</a:t>
            </a:r>
            <a:r>
              <a:rPr lang="ru-RU" dirty="0"/>
              <a:t> </a:t>
            </a:r>
            <a:r>
              <a:rPr lang="ru-RU" dirty="0" err="1"/>
              <a:t>відсотками</a:t>
            </a:r>
            <a:r>
              <a:rPr lang="ru-RU" dirty="0"/>
              <a:t> статутного </a:t>
            </a:r>
            <a:r>
              <a:rPr lang="ru-RU" dirty="0" err="1"/>
              <a:t>капіталу</a:t>
            </a:r>
            <a:r>
              <a:rPr lang="ru-RU" dirty="0"/>
              <a:t> та/</a:t>
            </a:r>
            <a:r>
              <a:rPr lang="ru-RU" dirty="0" err="1"/>
              <a:t>або</a:t>
            </a:r>
            <a:r>
              <a:rPr lang="ru-RU" dirty="0"/>
              <a:t> права голосу </a:t>
            </a:r>
            <a:r>
              <a:rPr lang="ru-RU" dirty="0" err="1"/>
              <a:t>акцій</a:t>
            </a:r>
            <a:r>
              <a:rPr lang="ru-RU" dirty="0"/>
              <a:t>, </a:t>
            </a:r>
            <a:r>
              <a:rPr lang="ru-RU" dirty="0" err="1"/>
              <a:t>паїв</a:t>
            </a:r>
            <a:r>
              <a:rPr lang="ru-RU" dirty="0"/>
              <a:t> </a:t>
            </a:r>
            <a:r>
              <a:rPr lang="ru-RU" dirty="0" err="1"/>
              <a:t>юридичної</a:t>
            </a:r>
            <a:r>
              <a:rPr lang="ru-RU" dirty="0"/>
              <a:t> особи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незалежна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формального </a:t>
            </a:r>
            <a:r>
              <a:rPr lang="ru-RU" dirty="0" err="1"/>
              <a:t>володіння</a:t>
            </a:r>
            <a:r>
              <a:rPr lang="ru-RU" dirty="0"/>
              <a:t> </a:t>
            </a:r>
            <a:r>
              <a:rPr lang="ru-RU" dirty="0" err="1"/>
              <a:t>можливість</a:t>
            </a:r>
            <a:r>
              <a:rPr lang="ru-RU" dirty="0"/>
              <a:t> </a:t>
            </a:r>
            <a:r>
              <a:rPr lang="ru-RU" dirty="0" err="1"/>
              <a:t>значного</a:t>
            </a:r>
            <a:r>
              <a:rPr lang="ru-RU" dirty="0"/>
              <a:t> </a:t>
            </a:r>
            <a:r>
              <a:rPr lang="ru-RU" dirty="0" err="1"/>
              <a:t>впливу</a:t>
            </a:r>
            <a:r>
              <a:rPr lang="ru-RU" dirty="0"/>
              <a:t> на </a:t>
            </a:r>
            <a:r>
              <a:rPr lang="ru-RU" dirty="0" err="1"/>
              <a:t>управління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діяльність</a:t>
            </a:r>
            <a:r>
              <a:rPr lang="ru-RU" dirty="0"/>
              <a:t> </a:t>
            </a:r>
            <a:r>
              <a:rPr lang="ru-RU" dirty="0" err="1"/>
              <a:t>юридичної</a:t>
            </a:r>
            <a:r>
              <a:rPr lang="ru-RU" dirty="0"/>
              <a:t> особи. Особа </a:t>
            </a:r>
            <a:r>
              <a:rPr lang="ru-RU" dirty="0" err="1"/>
              <a:t>визнається</a:t>
            </a:r>
            <a:r>
              <a:rPr lang="ru-RU" dirty="0"/>
              <a:t> </a:t>
            </a:r>
            <a:r>
              <a:rPr lang="ru-RU" dirty="0" err="1"/>
              <a:t>власником</a:t>
            </a:r>
            <a:r>
              <a:rPr lang="ru-RU" dirty="0"/>
              <a:t> </a:t>
            </a:r>
            <a:r>
              <a:rPr lang="ru-RU" dirty="0" err="1"/>
              <a:t>опосередкованої</a:t>
            </a:r>
            <a:r>
              <a:rPr lang="ru-RU" dirty="0"/>
              <a:t> </a:t>
            </a:r>
            <a:r>
              <a:rPr lang="ru-RU" dirty="0" err="1"/>
              <a:t>істотної</a:t>
            </a:r>
            <a:r>
              <a:rPr lang="ru-RU" dirty="0"/>
              <a:t> </a:t>
            </a:r>
            <a:r>
              <a:rPr lang="ru-RU" dirty="0" err="1"/>
              <a:t>участі</a:t>
            </a:r>
            <a:r>
              <a:rPr lang="ru-RU" dirty="0"/>
              <a:t> </a:t>
            </a:r>
            <a:r>
              <a:rPr lang="ru-RU" dirty="0" err="1"/>
              <a:t>незалежно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того,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здійснює</a:t>
            </a:r>
            <a:r>
              <a:rPr lang="ru-RU" dirty="0"/>
              <a:t> </a:t>
            </a:r>
            <a:r>
              <a:rPr lang="ru-RU" dirty="0" err="1"/>
              <a:t>така</a:t>
            </a:r>
            <a:r>
              <a:rPr lang="ru-RU" dirty="0"/>
              <a:t> особа контроль прямого </a:t>
            </a:r>
            <a:r>
              <a:rPr lang="ru-RU" dirty="0" err="1"/>
              <a:t>власника</a:t>
            </a:r>
            <a:r>
              <a:rPr lang="ru-RU" dirty="0"/>
              <a:t> </a:t>
            </a:r>
            <a:r>
              <a:rPr lang="ru-RU" dirty="0" err="1"/>
              <a:t>участі</a:t>
            </a:r>
            <a:r>
              <a:rPr lang="ru-RU" dirty="0"/>
              <a:t> в </a:t>
            </a:r>
            <a:r>
              <a:rPr lang="ru-RU" dirty="0" err="1"/>
              <a:t>юридичній</a:t>
            </a:r>
            <a:r>
              <a:rPr lang="ru-RU" dirty="0"/>
              <a:t> </a:t>
            </a:r>
            <a:r>
              <a:rPr lang="ru-RU" dirty="0" err="1"/>
              <a:t>особі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контроль будь-</a:t>
            </a:r>
            <a:r>
              <a:rPr lang="ru-RU" dirty="0" err="1"/>
              <a:t>якої</a:t>
            </a:r>
            <a:r>
              <a:rPr lang="ru-RU" dirty="0"/>
              <a:t> </a:t>
            </a:r>
            <a:r>
              <a:rPr lang="ru-RU" dirty="0" err="1"/>
              <a:t>іншої</a:t>
            </a:r>
            <a:r>
              <a:rPr lang="ru-RU" dirty="0"/>
              <a:t> особи в </a:t>
            </a:r>
            <a:r>
              <a:rPr lang="ru-RU" dirty="0" err="1"/>
              <a:t>ланцюгу</a:t>
            </a:r>
            <a:r>
              <a:rPr lang="ru-RU" dirty="0"/>
              <a:t> </a:t>
            </a:r>
            <a:r>
              <a:rPr lang="ru-RU" dirty="0" err="1"/>
              <a:t>володіння</a:t>
            </a:r>
            <a:r>
              <a:rPr lang="ru-RU" dirty="0"/>
              <a:t> </a:t>
            </a:r>
            <a:r>
              <a:rPr lang="ru-RU" dirty="0" err="1"/>
              <a:t>корпоративними</a:t>
            </a:r>
            <a:r>
              <a:rPr lang="ru-RU" dirty="0"/>
              <a:t> правами </a:t>
            </a:r>
            <a:r>
              <a:rPr lang="ru-RU" dirty="0" err="1"/>
              <a:t>такої</a:t>
            </a:r>
            <a:r>
              <a:rPr lang="ru-RU" dirty="0"/>
              <a:t> </a:t>
            </a:r>
            <a:r>
              <a:rPr lang="ru-RU" dirty="0" err="1"/>
              <a:t>юридичної</a:t>
            </a:r>
            <a:r>
              <a:rPr lang="ru-RU" dirty="0"/>
              <a:t> особи</a:t>
            </a:r>
          </a:p>
        </p:txBody>
      </p:sp>
    </p:spTree>
    <p:extLst>
      <p:ext uri="{BB962C8B-B14F-4D97-AF65-F5344CB8AC3E}">
        <p14:creationId xmlns:p14="http://schemas.microsoft.com/office/powerpoint/2010/main" val="319505373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5" y="332656"/>
            <a:ext cx="8280920" cy="6192688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507611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5" y="332656"/>
            <a:ext cx="8280920" cy="6192688"/>
          </a:xfrm>
        </p:spPr>
        <p:txBody>
          <a:bodyPr>
            <a:normAutofit fontScale="85000" lnSpcReduction="10000"/>
          </a:bodyPr>
          <a:lstStyle/>
          <a:p>
            <a:r>
              <a:rPr lang="ru-RU" dirty="0"/>
              <a:t>Банк, </a:t>
            </a:r>
            <a:r>
              <a:rPr lang="ru-RU" dirty="0" err="1"/>
              <a:t>крім</a:t>
            </a:r>
            <a:r>
              <a:rPr lang="ru-RU" dirty="0"/>
              <a:t> </a:t>
            </a:r>
            <a:r>
              <a:rPr lang="ru-RU" dirty="0" err="1"/>
              <a:t>надання</a:t>
            </a:r>
            <a:r>
              <a:rPr lang="ru-RU" dirty="0"/>
              <a:t> </a:t>
            </a:r>
            <a:r>
              <a:rPr lang="ru-RU" dirty="0" err="1"/>
              <a:t>фінансових</a:t>
            </a:r>
            <a:r>
              <a:rPr lang="ru-RU" dirty="0"/>
              <a:t> </a:t>
            </a:r>
            <a:r>
              <a:rPr lang="ru-RU" dirty="0" err="1"/>
              <a:t>послуг</a:t>
            </a:r>
            <a:r>
              <a:rPr lang="ru-RU" dirty="0"/>
              <a:t>, </a:t>
            </a:r>
            <a:r>
              <a:rPr lang="ru-RU" dirty="0" err="1"/>
              <a:t>має</a:t>
            </a:r>
            <a:r>
              <a:rPr lang="ru-RU" dirty="0"/>
              <a:t> право </a:t>
            </a:r>
            <a:r>
              <a:rPr lang="ru-RU" dirty="0" err="1"/>
              <a:t>здійснювати</a:t>
            </a:r>
            <a:r>
              <a:rPr lang="ru-RU" dirty="0"/>
              <a:t>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діяльність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:</a:t>
            </a:r>
          </a:p>
          <a:p>
            <a:r>
              <a:rPr lang="ru-RU" dirty="0"/>
              <a:t>1) </a:t>
            </a:r>
            <a:r>
              <a:rPr lang="ru-RU" dirty="0" err="1"/>
              <a:t>інвестицій</a:t>
            </a:r>
            <a:r>
              <a:rPr lang="ru-RU" dirty="0"/>
              <a:t>;</a:t>
            </a:r>
          </a:p>
          <a:p>
            <a:r>
              <a:rPr lang="ru-RU" dirty="0"/>
              <a:t>2) </a:t>
            </a:r>
            <a:r>
              <a:rPr lang="ru-RU" dirty="0" err="1"/>
              <a:t>випуску</a:t>
            </a:r>
            <a:r>
              <a:rPr lang="ru-RU" dirty="0"/>
              <a:t> </a:t>
            </a:r>
            <a:r>
              <a:rPr lang="ru-RU" dirty="0" err="1"/>
              <a:t>власних</a:t>
            </a:r>
            <a:r>
              <a:rPr lang="ru-RU" dirty="0"/>
              <a:t> </a:t>
            </a:r>
            <a:r>
              <a:rPr lang="ru-RU" dirty="0" err="1"/>
              <a:t>цінних</a:t>
            </a:r>
            <a:r>
              <a:rPr lang="ru-RU" dirty="0"/>
              <a:t> </a:t>
            </a:r>
            <a:r>
              <a:rPr lang="ru-RU" dirty="0" err="1"/>
              <a:t>паперів</a:t>
            </a:r>
            <a:r>
              <a:rPr lang="ru-RU" dirty="0"/>
              <a:t>;</a:t>
            </a:r>
          </a:p>
          <a:p>
            <a:r>
              <a:rPr lang="ru-RU" dirty="0" smtClean="0"/>
              <a:t>4</a:t>
            </a:r>
            <a:r>
              <a:rPr lang="ru-RU" dirty="0"/>
              <a:t>) </a:t>
            </a:r>
            <a:r>
              <a:rPr lang="ru-RU" dirty="0" err="1"/>
              <a:t>зберігання</a:t>
            </a:r>
            <a:r>
              <a:rPr lang="ru-RU" dirty="0"/>
              <a:t> </a:t>
            </a:r>
            <a:r>
              <a:rPr lang="ru-RU" dirty="0" err="1"/>
              <a:t>цінностей</a:t>
            </a:r>
            <a:r>
              <a:rPr lang="ru-RU" dirty="0"/>
              <a:t> (у тому </a:t>
            </a:r>
            <a:r>
              <a:rPr lang="ru-RU" dirty="0" err="1"/>
              <a:t>числі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обліку</a:t>
            </a:r>
            <a:r>
              <a:rPr lang="ru-RU" dirty="0"/>
              <a:t> і </a:t>
            </a:r>
            <a:r>
              <a:rPr lang="ru-RU" dirty="0" err="1"/>
              <a:t>зберігання</a:t>
            </a:r>
            <a:r>
              <a:rPr lang="ru-RU" dirty="0"/>
              <a:t> </a:t>
            </a:r>
            <a:r>
              <a:rPr lang="ru-RU" dirty="0" err="1"/>
              <a:t>цінних</a:t>
            </a:r>
            <a:r>
              <a:rPr lang="ru-RU" dirty="0"/>
              <a:t> </a:t>
            </a:r>
            <a:r>
              <a:rPr lang="ru-RU" dirty="0" err="1"/>
              <a:t>паперів</a:t>
            </a:r>
            <a:r>
              <a:rPr lang="ru-RU" dirty="0"/>
              <a:t> та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коштовностей</a:t>
            </a:r>
            <a:r>
              <a:rPr lang="ru-RU" dirty="0"/>
              <a:t>, </a:t>
            </a:r>
            <a:r>
              <a:rPr lang="ru-RU" dirty="0" err="1"/>
              <a:t>конфіскованих</a:t>
            </a:r>
            <a:r>
              <a:rPr lang="ru-RU" dirty="0"/>
              <a:t> (</a:t>
            </a:r>
            <a:r>
              <a:rPr lang="ru-RU" dirty="0" err="1"/>
              <a:t>заарештованих</a:t>
            </a:r>
            <a:r>
              <a:rPr lang="ru-RU" dirty="0"/>
              <a:t>) на </a:t>
            </a:r>
            <a:r>
              <a:rPr lang="ru-RU" dirty="0" err="1"/>
              <a:t>користь</a:t>
            </a:r>
            <a:r>
              <a:rPr lang="ru-RU" dirty="0"/>
              <a:t> </a:t>
            </a:r>
            <a:r>
              <a:rPr lang="ru-RU" dirty="0" err="1"/>
              <a:t>держави</a:t>
            </a:r>
            <a:r>
              <a:rPr lang="ru-RU" dirty="0"/>
              <a:t> та/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визнаних</a:t>
            </a:r>
            <a:r>
              <a:rPr lang="ru-RU" dirty="0"/>
              <a:t> </a:t>
            </a:r>
            <a:r>
              <a:rPr lang="ru-RU" dirty="0" err="1"/>
              <a:t>безхазяйними</a:t>
            </a:r>
            <a:r>
              <a:rPr lang="ru-RU" dirty="0"/>
              <a:t>)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надання</a:t>
            </a:r>
            <a:r>
              <a:rPr lang="ru-RU" dirty="0"/>
              <a:t> в </a:t>
            </a:r>
            <a:r>
              <a:rPr lang="ru-RU" dirty="0" err="1"/>
              <a:t>майновий</a:t>
            </a:r>
            <a:r>
              <a:rPr lang="ru-RU" dirty="0"/>
              <a:t> </a:t>
            </a:r>
            <a:r>
              <a:rPr lang="ru-RU" dirty="0" err="1"/>
              <a:t>найм</a:t>
            </a:r>
            <a:r>
              <a:rPr lang="ru-RU" dirty="0"/>
              <a:t> (</a:t>
            </a:r>
            <a:r>
              <a:rPr lang="ru-RU" dirty="0" err="1"/>
              <a:t>оренду</a:t>
            </a:r>
            <a:r>
              <a:rPr lang="ru-RU" dirty="0"/>
              <a:t>) </a:t>
            </a:r>
            <a:r>
              <a:rPr lang="ru-RU" dirty="0" err="1"/>
              <a:t>індивідуального</a:t>
            </a:r>
            <a:r>
              <a:rPr lang="ru-RU" dirty="0"/>
              <a:t> </a:t>
            </a:r>
            <a:r>
              <a:rPr lang="ru-RU" dirty="0" err="1"/>
              <a:t>банківського</a:t>
            </a:r>
            <a:r>
              <a:rPr lang="ru-RU" dirty="0"/>
              <a:t> сейфа;</a:t>
            </a:r>
          </a:p>
          <a:p>
            <a:r>
              <a:rPr lang="ru-RU" dirty="0" smtClean="0"/>
              <a:t>5</a:t>
            </a:r>
            <a:r>
              <a:rPr lang="ru-RU" dirty="0"/>
              <a:t>) </a:t>
            </a:r>
            <a:r>
              <a:rPr lang="ru-RU" dirty="0" err="1"/>
              <a:t>інкасації</a:t>
            </a:r>
            <a:r>
              <a:rPr lang="ru-RU" dirty="0"/>
              <a:t> </a:t>
            </a:r>
            <a:r>
              <a:rPr lang="ru-RU" dirty="0" err="1"/>
              <a:t>коштів</a:t>
            </a:r>
            <a:r>
              <a:rPr lang="ru-RU" dirty="0"/>
              <a:t> та </a:t>
            </a:r>
            <a:r>
              <a:rPr lang="ru-RU" dirty="0" err="1"/>
              <a:t>перевезення</a:t>
            </a:r>
            <a:r>
              <a:rPr lang="ru-RU" dirty="0"/>
              <a:t> </a:t>
            </a:r>
            <a:r>
              <a:rPr lang="ru-RU" dirty="0" err="1"/>
              <a:t>валютних</a:t>
            </a:r>
            <a:r>
              <a:rPr lang="ru-RU" dirty="0"/>
              <a:t> </a:t>
            </a:r>
            <a:r>
              <a:rPr lang="ru-RU" dirty="0" err="1"/>
              <a:t>цінностей</a:t>
            </a:r>
            <a:r>
              <a:rPr lang="ru-RU" dirty="0"/>
              <a:t>;</a:t>
            </a:r>
          </a:p>
          <a:p>
            <a:r>
              <a:rPr lang="ru-RU" dirty="0" smtClean="0"/>
              <a:t>7</a:t>
            </a:r>
            <a:r>
              <a:rPr lang="ru-RU" dirty="0"/>
              <a:t>) </a:t>
            </a:r>
            <a:r>
              <a:rPr lang="ru-RU" dirty="0" err="1"/>
              <a:t>надання</a:t>
            </a:r>
            <a:r>
              <a:rPr lang="ru-RU" dirty="0"/>
              <a:t> </a:t>
            </a:r>
            <a:r>
              <a:rPr lang="ru-RU" dirty="0" err="1"/>
              <a:t>консультаційних</a:t>
            </a:r>
            <a:r>
              <a:rPr lang="ru-RU" dirty="0"/>
              <a:t> та </a:t>
            </a:r>
            <a:r>
              <a:rPr lang="ru-RU" dirty="0" err="1"/>
              <a:t>інформаційних</a:t>
            </a:r>
            <a:r>
              <a:rPr lang="ru-RU" dirty="0"/>
              <a:t> </a:t>
            </a:r>
            <a:r>
              <a:rPr lang="ru-RU" dirty="0" err="1"/>
              <a:t>послуг</a:t>
            </a:r>
            <a:r>
              <a:rPr lang="ru-RU" dirty="0"/>
              <a:t> </a:t>
            </a:r>
            <a:r>
              <a:rPr lang="ru-RU" dirty="0" err="1"/>
              <a:t>щодо</a:t>
            </a:r>
            <a:r>
              <a:rPr lang="ru-RU" dirty="0"/>
              <a:t> </a:t>
            </a:r>
            <a:r>
              <a:rPr lang="ru-RU" dirty="0" err="1"/>
              <a:t>банківських</a:t>
            </a:r>
            <a:r>
              <a:rPr lang="ru-RU" dirty="0"/>
              <a:t> та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фінансових</a:t>
            </a:r>
            <a:r>
              <a:rPr lang="ru-RU" dirty="0"/>
              <a:t> </a:t>
            </a:r>
            <a:r>
              <a:rPr lang="ru-RU" dirty="0" err="1"/>
              <a:t>послуг</a:t>
            </a:r>
            <a:r>
              <a:rPr lang="ru-RU" dirty="0"/>
              <a:t>;</a:t>
            </a:r>
          </a:p>
          <a:p>
            <a:r>
              <a:rPr lang="ru-RU" dirty="0"/>
              <a:t>8) </a:t>
            </a:r>
            <a:r>
              <a:rPr lang="ru-RU" dirty="0" err="1"/>
              <a:t>надання</a:t>
            </a:r>
            <a:r>
              <a:rPr lang="ru-RU" dirty="0"/>
              <a:t> </a:t>
            </a:r>
            <a:r>
              <a:rPr lang="ru-RU" dirty="0" err="1"/>
              <a:t>послуг</a:t>
            </a:r>
            <a:r>
              <a:rPr lang="ru-RU" dirty="0"/>
              <a:t> </a:t>
            </a:r>
            <a:r>
              <a:rPr lang="ru-RU" dirty="0" err="1"/>
              <a:t>адміністратора</a:t>
            </a:r>
            <a:r>
              <a:rPr lang="ru-RU" dirty="0"/>
              <a:t> за </a:t>
            </a:r>
            <a:r>
              <a:rPr lang="ru-RU" dirty="0" err="1"/>
              <a:t>випуском</a:t>
            </a:r>
            <a:r>
              <a:rPr lang="ru-RU" dirty="0"/>
              <a:t> </a:t>
            </a:r>
            <a:r>
              <a:rPr lang="ru-RU" dirty="0" err="1"/>
              <a:t>облігацій</a:t>
            </a:r>
            <a:r>
              <a:rPr lang="ru-RU" dirty="0"/>
              <a:t> </a:t>
            </a:r>
            <a:r>
              <a:rPr lang="ru-RU" dirty="0" err="1"/>
              <a:t>відповідно</a:t>
            </a:r>
            <a:r>
              <a:rPr lang="ru-RU" dirty="0"/>
              <a:t> до </a:t>
            </a:r>
            <a:r>
              <a:rPr lang="ru-RU" dirty="0">
                <a:hlinkClick r:id="rId2"/>
              </a:rPr>
              <a:t>Закону </a:t>
            </a:r>
            <a:r>
              <a:rPr lang="ru-RU" dirty="0" err="1">
                <a:hlinkClick r:id="rId2"/>
              </a:rPr>
              <a:t>України</a:t>
            </a:r>
            <a:r>
              <a:rPr lang="ru-RU" dirty="0"/>
              <a:t> "Про ринки </a:t>
            </a:r>
            <a:r>
              <a:rPr lang="ru-RU" dirty="0" err="1"/>
              <a:t>капіталу</a:t>
            </a:r>
            <a:r>
              <a:rPr lang="ru-RU" dirty="0"/>
              <a:t> та </a:t>
            </a:r>
            <a:r>
              <a:rPr lang="ru-RU" dirty="0" err="1"/>
              <a:t>організовані</a:t>
            </a:r>
            <a:r>
              <a:rPr lang="ru-RU" dirty="0"/>
              <a:t> </a:t>
            </a:r>
            <a:r>
              <a:rPr lang="ru-RU" dirty="0" err="1"/>
              <a:t>товарні</a:t>
            </a:r>
            <a:r>
              <a:rPr lang="ru-RU" dirty="0"/>
              <a:t> ринки</a:t>
            </a:r>
            <a:r>
              <a:rPr lang="ru-RU" dirty="0" smtClean="0"/>
              <a:t>".</a:t>
            </a:r>
          </a:p>
          <a:p>
            <a:pPr marL="0" indent="0">
              <a:buNone/>
            </a:pPr>
            <a:r>
              <a:rPr lang="ru-RU" dirty="0"/>
              <a:t>Банк </a:t>
            </a:r>
            <a:r>
              <a:rPr lang="ru-RU" dirty="0" err="1"/>
              <a:t>має</a:t>
            </a:r>
            <a:r>
              <a:rPr lang="ru-RU" dirty="0"/>
              <a:t> право </a:t>
            </a:r>
            <a:r>
              <a:rPr lang="ru-RU" dirty="0" err="1"/>
              <a:t>надавати</a:t>
            </a:r>
            <a:r>
              <a:rPr lang="ru-RU" dirty="0"/>
              <a:t> </a:t>
            </a:r>
            <a:r>
              <a:rPr lang="ru-RU" dirty="0" err="1"/>
              <a:t>платіжні</a:t>
            </a:r>
            <a:r>
              <a:rPr lang="ru-RU" dirty="0"/>
              <a:t> </a:t>
            </a:r>
            <a:r>
              <a:rPr lang="ru-RU" dirty="0" err="1"/>
              <a:t>послуги</a:t>
            </a:r>
            <a:r>
              <a:rPr lang="ru-RU" dirty="0"/>
              <a:t> </a:t>
            </a:r>
            <a:r>
              <a:rPr lang="ru-RU" dirty="0" err="1"/>
              <a:t>відповідно</a:t>
            </a:r>
            <a:r>
              <a:rPr lang="ru-RU" dirty="0"/>
              <a:t> до </a:t>
            </a:r>
            <a:r>
              <a:rPr lang="ru-RU" u="sng" dirty="0">
                <a:hlinkClick r:id="rId3"/>
              </a:rPr>
              <a:t>Закону </a:t>
            </a:r>
            <a:r>
              <a:rPr lang="ru-RU" u="sng" dirty="0" err="1">
                <a:hlinkClick r:id="rId3"/>
              </a:rPr>
              <a:t>України</a:t>
            </a:r>
            <a:r>
              <a:rPr lang="ru-RU" dirty="0"/>
              <a:t> "Про </a:t>
            </a:r>
            <a:r>
              <a:rPr lang="ru-RU" dirty="0" err="1"/>
              <a:t>платіжні</a:t>
            </a:r>
            <a:r>
              <a:rPr lang="ru-RU" dirty="0"/>
              <a:t> </a:t>
            </a:r>
            <a:r>
              <a:rPr lang="ru-RU" dirty="0" err="1"/>
              <a:t>послуги</a:t>
            </a:r>
            <a:r>
              <a:rPr lang="ru-RU" dirty="0"/>
              <a:t>" з </a:t>
            </a:r>
            <a:r>
              <a:rPr lang="ru-RU" dirty="0" err="1"/>
              <a:t>урахуванням</a:t>
            </a:r>
            <a:r>
              <a:rPr lang="ru-RU" dirty="0"/>
              <a:t> </a:t>
            </a:r>
            <a:r>
              <a:rPr lang="ru-RU" dirty="0" err="1"/>
              <a:t>вимог</a:t>
            </a:r>
            <a:r>
              <a:rPr lang="ru-RU" dirty="0"/>
              <a:t> </a:t>
            </a:r>
            <a:r>
              <a:rPr lang="ru-RU" dirty="0" err="1"/>
              <a:t>цього</a:t>
            </a:r>
            <a:r>
              <a:rPr lang="ru-RU" dirty="0"/>
              <a:t> Закону та нормативно-</a:t>
            </a:r>
            <a:r>
              <a:rPr lang="ru-RU" dirty="0" err="1"/>
              <a:t>правових</a:t>
            </a:r>
            <a:r>
              <a:rPr lang="ru-RU" dirty="0"/>
              <a:t> </a:t>
            </a:r>
            <a:r>
              <a:rPr lang="ru-RU" dirty="0" err="1"/>
              <a:t>актів</a:t>
            </a:r>
            <a:r>
              <a:rPr lang="ru-RU" dirty="0"/>
              <a:t> </a:t>
            </a:r>
            <a:r>
              <a:rPr lang="ru-RU" dirty="0" err="1"/>
              <a:t>Національного</a:t>
            </a:r>
            <a:r>
              <a:rPr lang="ru-RU" dirty="0"/>
              <a:t> банку </a:t>
            </a:r>
            <a:r>
              <a:rPr lang="ru-RU" dirty="0" err="1"/>
              <a:t>України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регулюють</a:t>
            </a:r>
            <a:r>
              <a:rPr lang="ru-RU" dirty="0"/>
              <a:t> </a:t>
            </a:r>
            <a:r>
              <a:rPr lang="ru-RU" dirty="0" err="1"/>
              <a:t>діяльність</a:t>
            </a:r>
            <a:r>
              <a:rPr lang="ru-RU" dirty="0"/>
              <a:t> </a:t>
            </a:r>
            <a:r>
              <a:rPr lang="ru-RU" dirty="0" err="1"/>
              <a:t>банків</a:t>
            </a:r>
            <a:r>
              <a:rPr lang="ru-RU" dirty="0"/>
              <a:t>.</a:t>
            </a:r>
          </a:p>
          <a:p>
            <a:r>
              <a:rPr lang="ru-RU" dirty="0"/>
              <a:t>Банк </a:t>
            </a:r>
            <a:r>
              <a:rPr lang="ru-RU" dirty="0" err="1"/>
              <a:t>самостійно</a:t>
            </a:r>
            <a:r>
              <a:rPr lang="ru-RU" dirty="0"/>
              <a:t> </a:t>
            </a:r>
            <a:r>
              <a:rPr lang="ru-RU" dirty="0" err="1"/>
              <a:t>встановлює</a:t>
            </a:r>
            <a:r>
              <a:rPr lang="ru-RU" dirty="0"/>
              <a:t> </a:t>
            </a:r>
            <a:r>
              <a:rPr lang="ru-RU" dirty="0" err="1"/>
              <a:t>процентні</a:t>
            </a:r>
            <a:r>
              <a:rPr lang="ru-RU" dirty="0"/>
              <a:t> ставки та </a:t>
            </a:r>
            <a:r>
              <a:rPr lang="ru-RU" dirty="0" err="1"/>
              <a:t>комісійну</a:t>
            </a:r>
            <a:r>
              <a:rPr lang="ru-RU" dirty="0"/>
              <a:t> </a:t>
            </a:r>
            <a:r>
              <a:rPr lang="ru-RU" dirty="0" err="1"/>
              <a:t>винагороду</a:t>
            </a:r>
            <a:r>
              <a:rPr lang="ru-RU" dirty="0"/>
              <a:t> за </a:t>
            </a:r>
            <a:r>
              <a:rPr lang="ru-RU" dirty="0" err="1"/>
              <a:t>надані</a:t>
            </a:r>
            <a:r>
              <a:rPr lang="ru-RU" dirty="0"/>
              <a:t> </a:t>
            </a:r>
            <a:r>
              <a:rPr lang="ru-RU" dirty="0" err="1"/>
              <a:t>послуги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842803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5" y="332656"/>
            <a:ext cx="8280920" cy="6192688"/>
          </a:xfrm>
        </p:spPr>
        <p:txBody>
          <a:bodyPr>
            <a:normAutofit lnSpcReduction="10000"/>
          </a:bodyPr>
          <a:lstStyle/>
          <a:p>
            <a:r>
              <a:rPr lang="ru-RU" dirty="0"/>
              <a:t>Банк </a:t>
            </a:r>
            <a:r>
              <a:rPr lang="ru-RU" dirty="0" err="1"/>
              <a:t>самостійно</a:t>
            </a:r>
            <a:r>
              <a:rPr lang="ru-RU" dirty="0"/>
              <a:t> </a:t>
            </a:r>
            <a:r>
              <a:rPr lang="ru-RU" dirty="0" err="1"/>
              <a:t>визначає</a:t>
            </a:r>
            <a:r>
              <a:rPr lang="ru-RU" dirty="0"/>
              <a:t> </a:t>
            </a:r>
            <a:r>
              <a:rPr lang="ru-RU" dirty="0" err="1"/>
              <a:t>напрями</a:t>
            </a:r>
            <a:r>
              <a:rPr lang="ru-RU" dirty="0"/>
              <a:t> </a:t>
            </a:r>
            <a:r>
              <a:rPr lang="ru-RU" dirty="0" err="1"/>
              <a:t>своєї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і </a:t>
            </a:r>
            <a:r>
              <a:rPr lang="ru-RU" dirty="0" err="1"/>
              <a:t>спеціалізацію</a:t>
            </a:r>
            <a:r>
              <a:rPr lang="ru-RU" dirty="0"/>
              <a:t> за видами </a:t>
            </a:r>
            <a:r>
              <a:rPr lang="ru-RU" dirty="0" err="1"/>
              <a:t>послуг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/>
              <a:t>Банки </a:t>
            </a:r>
            <a:r>
              <a:rPr lang="ru-RU" dirty="0" err="1"/>
              <a:t>мають</a:t>
            </a:r>
            <a:r>
              <a:rPr lang="ru-RU" dirty="0"/>
              <a:t> право </a:t>
            </a:r>
            <a:r>
              <a:rPr lang="ru-RU" dirty="0" err="1"/>
              <a:t>самостійно</a:t>
            </a:r>
            <a:r>
              <a:rPr lang="ru-RU" dirty="0"/>
              <a:t> </a:t>
            </a:r>
            <a:r>
              <a:rPr lang="ru-RU" dirty="0" err="1"/>
              <a:t>володіти</a:t>
            </a:r>
            <a:r>
              <a:rPr lang="ru-RU" dirty="0"/>
              <a:t>, </a:t>
            </a:r>
            <a:r>
              <a:rPr lang="ru-RU" dirty="0" err="1"/>
              <a:t>користуватися</a:t>
            </a:r>
            <a:r>
              <a:rPr lang="ru-RU" dirty="0"/>
              <a:t> та </a:t>
            </a:r>
            <a:r>
              <a:rPr lang="ru-RU" dirty="0" err="1"/>
              <a:t>розпоряджатися</a:t>
            </a:r>
            <a:r>
              <a:rPr lang="ru-RU" dirty="0"/>
              <a:t> </a:t>
            </a:r>
            <a:r>
              <a:rPr lang="ru-RU" dirty="0" err="1"/>
              <a:t>майном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перебуває</a:t>
            </a:r>
            <a:r>
              <a:rPr lang="ru-RU" dirty="0"/>
              <a:t> у </a:t>
            </a:r>
            <a:r>
              <a:rPr lang="ru-RU" dirty="0" err="1"/>
              <a:t>їхній</a:t>
            </a:r>
            <a:r>
              <a:rPr lang="ru-RU" dirty="0"/>
              <a:t> </a:t>
            </a:r>
            <a:r>
              <a:rPr lang="ru-RU" dirty="0" err="1"/>
              <a:t>власності</a:t>
            </a:r>
            <a:r>
              <a:rPr lang="ru-RU" dirty="0"/>
              <a:t>.</a:t>
            </a:r>
          </a:p>
          <a:p>
            <a:r>
              <a:rPr lang="ru-RU" dirty="0"/>
              <a:t>Держава не </a:t>
            </a:r>
            <a:r>
              <a:rPr lang="ru-RU" dirty="0" err="1"/>
              <a:t>відповідає</a:t>
            </a:r>
            <a:r>
              <a:rPr lang="ru-RU" dirty="0"/>
              <a:t> за </a:t>
            </a:r>
            <a:r>
              <a:rPr lang="ru-RU" dirty="0" err="1"/>
              <a:t>зобов'язаннями</a:t>
            </a:r>
            <a:r>
              <a:rPr lang="ru-RU" dirty="0"/>
              <a:t> </a:t>
            </a:r>
            <a:r>
              <a:rPr lang="ru-RU" dirty="0" err="1"/>
              <a:t>банків</a:t>
            </a:r>
            <a:r>
              <a:rPr lang="ru-RU" dirty="0"/>
              <a:t>, а банки не </a:t>
            </a:r>
            <a:r>
              <a:rPr lang="ru-RU" dirty="0" err="1"/>
              <a:t>відповідають</a:t>
            </a:r>
            <a:r>
              <a:rPr lang="ru-RU" dirty="0"/>
              <a:t> за </a:t>
            </a:r>
            <a:r>
              <a:rPr lang="ru-RU" dirty="0" err="1"/>
              <a:t>зобов'язаннями</a:t>
            </a:r>
            <a:r>
              <a:rPr lang="ru-RU" dirty="0"/>
              <a:t> </a:t>
            </a:r>
            <a:r>
              <a:rPr lang="ru-RU" dirty="0" err="1"/>
              <a:t>держави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інше</a:t>
            </a:r>
            <a:r>
              <a:rPr lang="ru-RU" dirty="0"/>
              <a:t> не </a:t>
            </a:r>
            <a:r>
              <a:rPr lang="ru-RU" dirty="0" err="1"/>
              <a:t>передбачено</a:t>
            </a:r>
            <a:r>
              <a:rPr lang="ru-RU" dirty="0"/>
              <a:t> законом </a:t>
            </a:r>
            <a:r>
              <a:rPr lang="ru-RU" dirty="0" err="1"/>
              <a:t>або</a:t>
            </a:r>
            <a:r>
              <a:rPr lang="ru-RU" dirty="0"/>
              <a:t> договором.</a:t>
            </a:r>
          </a:p>
          <a:p>
            <a:pPr marL="0" indent="0">
              <a:buNone/>
            </a:pPr>
            <a:r>
              <a:rPr lang="ru-RU" dirty="0" err="1"/>
              <a:t>Національний</a:t>
            </a:r>
            <a:r>
              <a:rPr lang="ru-RU" dirty="0"/>
              <a:t> банк </a:t>
            </a:r>
            <a:r>
              <a:rPr lang="ru-RU" dirty="0" err="1"/>
              <a:t>України</a:t>
            </a:r>
            <a:r>
              <a:rPr lang="ru-RU" dirty="0"/>
              <a:t> не </a:t>
            </a:r>
            <a:r>
              <a:rPr lang="ru-RU" dirty="0" err="1"/>
              <a:t>відповідає</a:t>
            </a:r>
            <a:r>
              <a:rPr lang="ru-RU" dirty="0"/>
              <a:t> за </a:t>
            </a:r>
            <a:r>
              <a:rPr lang="ru-RU" dirty="0" err="1"/>
              <a:t>зобов'язаннями</a:t>
            </a:r>
            <a:r>
              <a:rPr lang="ru-RU" dirty="0"/>
              <a:t> </a:t>
            </a:r>
            <a:r>
              <a:rPr lang="ru-RU" dirty="0" err="1"/>
              <a:t>банків</a:t>
            </a:r>
            <a:r>
              <a:rPr lang="ru-RU" dirty="0"/>
              <a:t>, а банки не </a:t>
            </a:r>
            <a:r>
              <a:rPr lang="ru-RU" dirty="0" err="1"/>
              <a:t>відповідають</a:t>
            </a:r>
            <a:r>
              <a:rPr lang="ru-RU" dirty="0"/>
              <a:t> за </a:t>
            </a:r>
            <a:r>
              <a:rPr lang="ru-RU" dirty="0" err="1"/>
              <a:t>зобов'язаннями</a:t>
            </a:r>
            <a:r>
              <a:rPr lang="ru-RU" dirty="0"/>
              <a:t> </a:t>
            </a:r>
            <a:r>
              <a:rPr lang="ru-RU" dirty="0" err="1"/>
              <a:t>Національного</a:t>
            </a:r>
            <a:r>
              <a:rPr lang="ru-RU" dirty="0"/>
              <a:t> банку </a:t>
            </a:r>
            <a:r>
              <a:rPr lang="ru-RU" dirty="0" err="1"/>
              <a:t>України</a:t>
            </a:r>
            <a:r>
              <a:rPr lang="ru-RU" dirty="0"/>
              <a:t>, </a:t>
            </a:r>
            <a:r>
              <a:rPr lang="ru-RU" dirty="0" err="1"/>
              <a:t>якщо</a:t>
            </a:r>
            <a:r>
              <a:rPr lang="ru-RU" dirty="0"/>
              <a:t> </a:t>
            </a:r>
            <a:r>
              <a:rPr lang="ru-RU" dirty="0" err="1"/>
              <a:t>інше</a:t>
            </a:r>
            <a:r>
              <a:rPr lang="ru-RU" dirty="0"/>
              <a:t> не </a:t>
            </a:r>
            <a:r>
              <a:rPr lang="ru-RU" dirty="0" err="1"/>
              <a:t>передбачено</a:t>
            </a:r>
            <a:r>
              <a:rPr lang="ru-RU" dirty="0"/>
              <a:t> законом </a:t>
            </a:r>
            <a:r>
              <a:rPr lang="ru-RU" dirty="0" err="1"/>
              <a:t>або</a:t>
            </a:r>
            <a:r>
              <a:rPr lang="ru-RU" dirty="0"/>
              <a:t> договором.</a:t>
            </a:r>
          </a:p>
          <a:p>
            <a:r>
              <a:rPr lang="ru-RU" dirty="0"/>
              <a:t>Органам </a:t>
            </a:r>
            <a:r>
              <a:rPr lang="ru-RU" dirty="0" err="1"/>
              <a:t>державної</a:t>
            </a:r>
            <a:r>
              <a:rPr lang="ru-RU" dirty="0"/>
              <a:t> </a:t>
            </a:r>
            <a:r>
              <a:rPr lang="ru-RU" dirty="0" err="1"/>
              <a:t>влади</a:t>
            </a:r>
            <a:r>
              <a:rPr lang="ru-RU" dirty="0"/>
              <a:t> і органам </a:t>
            </a:r>
            <a:r>
              <a:rPr lang="ru-RU" dirty="0" err="1"/>
              <a:t>місцевого</a:t>
            </a:r>
            <a:r>
              <a:rPr lang="ru-RU" dirty="0"/>
              <a:t> </a:t>
            </a:r>
            <a:r>
              <a:rPr lang="ru-RU" dirty="0" err="1"/>
              <a:t>самоврядування</a:t>
            </a:r>
            <a:r>
              <a:rPr lang="ru-RU" dirty="0"/>
              <a:t> </a:t>
            </a:r>
            <a:r>
              <a:rPr lang="ru-RU" dirty="0" err="1"/>
              <a:t>забороняється</a:t>
            </a:r>
            <a:r>
              <a:rPr lang="ru-RU" dirty="0"/>
              <a:t> будь-</a:t>
            </a:r>
            <a:r>
              <a:rPr lang="ru-RU" dirty="0" err="1"/>
              <a:t>яким</a:t>
            </a:r>
            <a:r>
              <a:rPr lang="ru-RU" dirty="0"/>
              <a:t> чином </a:t>
            </a:r>
            <a:r>
              <a:rPr lang="ru-RU" dirty="0" err="1"/>
              <a:t>впливати</a:t>
            </a:r>
            <a:r>
              <a:rPr lang="ru-RU" dirty="0"/>
              <a:t> на </a:t>
            </a:r>
            <a:r>
              <a:rPr lang="ru-RU" dirty="0" err="1"/>
              <a:t>керівництво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працівників</a:t>
            </a:r>
            <a:r>
              <a:rPr lang="ru-RU" dirty="0"/>
              <a:t> </a:t>
            </a:r>
            <a:r>
              <a:rPr lang="ru-RU" dirty="0" err="1"/>
              <a:t>банків</a:t>
            </a:r>
            <a:r>
              <a:rPr lang="ru-RU" dirty="0"/>
              <a:t> у </a:t>
            </a:r>
            <a:r>
              <a:rPr lang="ru-RU" dirty="0" err="1"/>
              <a:t>ході</a:t>
            </a:r>
            <a:r>
              <a:rPr lang="ru-RU" dirty="0"/>
              <a:t> </a:t>
            </a:r>
            <a:r>
              <a:rPr lang="ru-RU" dirty="0" err="1"/>
              <a:t>виконання</a:t>
            </a:r>
            <a:r>
              <a:rPr lang="ru-RU" dirty="0"/>
              <a:t> ними </a:t>
            </a:r>
            <a:r>
              <a:rPr lang="ru-RU" dirty="0" err="1"/>
              <a:t>службових</a:t>
            </a:r>
            <a:r>
              <a:rPr lang="ru-RU" dirty="0"/>
              <a:t> </a:t>
            </a:r>
            <a:r>
              <a:rPr lang="ru-RU" dirty="0" err="1"/>
              <a:t>обов'язків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втручатись</a:t>
            </a:r>
            <a:r>
              <a:rPr lang="ru-RU" dirty="0"/>
              <a:t> у </a:t>
            </a:r>
            <a:r>
              <a:rPr lang="ru-RU" dirty="0" err="1"/>
              <a:t>діяльність</a:t>
            </a:r>
            <a:r>
              <a:rPr lang="ru-RU" dirty="0"/>
              <a:t> банку, за </a:t>
            </a:r>
            <a:r>
              <a:rPr lang="ru-RU" dirty="0" err="1"/>
              <a:t>винятком</a:t>
            </a:r>
            <a:r>
              <a:rPr lang="ru-RU" dirty="0"/>
              <a:t> </a:t>
            </a:r>
            <a:r>
              <a:rPr lang="ru-RU" dirty="0" err="1"/>
              <a:t>випадків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935078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5" y="332656"/>
            <a:ext cx="8280920" cy="6192688"/>
          </a:xfrm>
        </p:spPr>
        <p:txBody>
          <a:bodyPr>
            <a:normAutofit lnSpcReduction="10000"/>
          </a:bodyPr>
          <a:lstStyle/>
          <a:p>
            <a:r>
              <a:rPr lang="ru-RU" dirty="0"/>
              <a:t>Банкам </a:t>
            </a:r>
            <a:r>
              <a:rPr lang="ru-RU" dirty="0" err="1"/>
              <a:t>забороняється</a:t>
            </a:r>
            <a:r>
              <a:rPr lang="ru-RU" dirty="0"/>
              <a:t> </a:t>
            </a:r>
            <a:r>
              <a:rPr lang="ru-RU" dirty="0" err="1"/>
              <a:t>здійснювати</a:t>
            </a:r>
            <a:r>
              <a:rPr lang="ru-RU" dirty="0"/>
              <a:t> </a:t>
            </a:r>
            <a:r>
              <a:rPr lang="ru-RU" dirty="0" err="1"/>
              <a:t>ризикову</a:t>
            </a:r>
            <a:r>
              <a:rPr lang="ru-RU" dirty="0"/>
              <a:t> </a:t>
            </a:r>
            <a:r>
              <a:rPr lang="ru-RU" dirty="0" err="1"/>
              <a:t>діяльність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загрожує</a:t>
            </a:r>
            <a:r>
              <a:rPr lang="ru-RU" dirty="0"/>
              <a:t> </a:t>
            </a:r>
            <a:r>
              <a:rPr lang="ru-RU" dirty="0" err="1"/>
              <a:t>інтересам</a:t>
            </a:r>
            <a:r>
              <a:rPr lang="ru-RU" dirty="0"/>
              <a:t> </a:t>
            </a:r>
            <a:r>
              <a:rPr lang="ru-RU" dirty="0" err="1"/>
              <a:t>вкладників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кредиторів</a:t>
            </a:r>
            <a:r>
              <a:rPr lang="ru-RU" dirty="0"/>
              <a:t> банку.</a:t>
            </a:r>
          </a:p>
          <a:p>
            <a:pPr marL="0" indent="0">
              <a:buNone/>
            </a:pPr>
            <a:r>
              <a:rPr lang="ru-RU" dirty="0" err="1" smtClean="0"/>
              <a:t>Перелік</a:t>
            </a:r>
            <a:r>
              <a:rPr lang="ru-RU" dirty="0" smtClean="0"/>
              <a:t> </a:t>
            </a:r>
            <a:r>
              <a:rPr lang="ru-RU" dirty="0" err="1"/>
              <a:t>ознак</a:t>
            </a:r>
            <a:r>
              <a:rPr lang="ru-RU" dirty="0"/>
              <a:t>, </a:t>
            </a:r>
            <a:r>
              <a:rPr lang="ru-RU" dirty="0" err="1"/>
              <a:t>наявність</a:t>
            </a:r>
            <a:r>
              <a:rPr lang="ru-RU" dirty="0"/>
              <a:t> </a:t>
            </a:r>
            <a:r>
              <a:rPr lang="ru-RU" dirty="0" err="1"/>
              <a:t>яких</a:t>
            </a:r>
            <a:r>
              <a:rPr lang="ru-RU" dirty="0"/>
              <a:t> є </a:t>
            </a:r>
            <a:r>
              <a:rPr lang="ru-RU" dirty="0" err="1"/>
              <a:t>підставою</a:t>
            </a:r>
            <a:r>
              <a:rPr lang="ru-RU" dirty="0"/>
              <a:t> для </a:t>
            </a:r>
            <a:r>
              <a:rPr lang="ru-RU" dirty="0" err="1"/>
              <a:t>висновку</a:t>
            </a:r>
            <a:r>
              <a:rPr lang="ru-RU" dirty="0"/>
              <a:t> </a:t>
            </a:r>
            <a:r>
              <a:rPr lang="ru-RU" dirty="0" err="1"/>
              <a:t>Національного</a:t>
            </a:r>
            <a:r>
              <a:rPr lang="ru-RU" dirty="0"/>
              <a:t> банку </a:t>
            </a:r>
            <a:r>
              <a:rPr lang="ru-RU" dirty="0" err="1"/>
              <a:t>України</a:t>
            </a:r>
            <a:r>
              <a:rPr lang="ru-RU" dirty="0"/>
              <a:t> про </a:t>
            </a:r>
            <a:r>
              <a:rPr lang="ru-RU" dirty="0" err="1"/>
              <a:t>провадження</a:t>
            </a:r>
            <a:r>
              <a:rPr lang="ru-RU" dirty="0"/>
              <a:t> банком </a:t>
            </a:r>
            <a:r>
              <a:rPr lang="ru-RU" dirty="0" err="1"/>
              <a:t>ризикової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загрожує</a:t>
            </a:r>
            <a:r>
              <a:rPr lang="ru-RU" dirty="0"/>
              <a:t> </a:t>
            </a:r>
            <a:r>
              <a:rPr lang="ru-RU" dirty="0" err="1"/>
              <a:t>інтересам</a:t>
            </a:r>
            <a:r>
              <a:rPr lang="ru-RU" dirty="0"/>
              <a:t> </a:t>
            </a:r>
            <a:r>
              <a:rPr lang="ru-RU" dirty="0" err="1"/>
              <a:t>вкладників</a:t>
            </a:r>
            <a:r>
              <a:rPr lang="ru-RU" dirty="0"/>
              <a:t> </a:t>
            </a:r>
            <a:r>
              <a:rPr lang="ru-RU" dirty="0" err="1"/>
              <a:t>чи</a:t>
            </a:r>
            <a:r>
              <a:rPr lang="ru-RU" dirty="0"/>
              <a:t>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кредиторів</a:t>
            </a:r>
            <a:r>
              <a:rPr lang="ru-RU" dirty="0"/>
              <a:t> банку, </a:t>
            </a:r>
            <a:r>
              <a:rPr lang="ru-RU" dirty="0" err="1"/>
              <a:t>визначається</a:t>
            </a:r>
            <a:r>
              <a:rPr lang="ru-RU" dirty="0"/>
              <a:t> нормативно-</a:t>
            </a:r>
            <a:r>
              <a:rPr lang="ru-RU" dirty="0" err="1"/>
              <a:t>правовим</a:t>
            </a:r>
            <a:r>
              <a:rPr lang="ru-RU" dirty="0"/>
              <a:t> актом </a:t>
            </a:r>
            <a:r>
              <a:rPr lang="ru-RU" dirty="0" err="1"/>
              <a:t>Національного</a:t>
            </a:r>
            <a:r>
              <a:rPr lang="ru-RU" dirty="0"/>
              <a:t> банку </a:t>
            </a:r>
            <a:r>
              <a:rPr lang="ru-RU" dirty="0" err="1"/>
              <a:t>України</a:t>
            </a:r>
            <a:r>
              <a:rPr lang="ru-RU" dirty="0"/>
              <a:t> та </a:t>
            </a:r>
            <a:r>
              <a:rPr lang="ru-RU" dirty="0" err="1"/>
              <a:t>оприлюднюється</a:t>
            </a:r>
            <a:r>
              <a:rPr lang="ru-RU" dirty="0"/>
              <a:t> у </a:t>
            </a:r>
            <a:r>
              <a:rPr lang="ru-RU" dirty="0" err="1"/>
              <a:t>встановленому</a:t>
            </a:r>
            <a:r>
              <a:rPr lang="ru-RU" dirty="0"/>
              <a:t> законом порядку.</a:t>
            </a:r>
          </a:p>
          <a:p>
            <a:r>
              <a:rPr lang="ru-RU" dirty="0" smtClean="0"/>
              <a:t>Банкам </a:t>
            </a:r>
            <a:r>
              <a:rPr lang="ru-RU" dirty="0" err="1"/>
              <a:t>забороняється</a:t>
            </a:r>
            <a:r>
              <a:rPr lang="ru-RU" dirty="0"/>
              <a:t> </a:t>
            </a:r>
            <a:r>
              <a:rPr lang="ru-RU" dirty="0" err="1"/>
              <a:t>діяльність</a:t>
            </a:r>
            <a:r>
              <a:rPr lang="ru-RU" dirty="0"/>
              <a:t> у </a:t>
            </a:r>
            <a:r>
              <a:rPr lang="ru-RU" dirty="0" err="1"/>
              <a:t>сфері</a:t>
            </a:r>
            <a:r>
              <a:rPr lang="ru-RU" dirty="0"/>
              <a:t> </a:t>
            </a:r>
            <a:r>
              <a:rPr lang="ru-RU" dirty="0" err="1"/>
              <a:t>матеріального</a:t>
            </a:r>
            <a:r>
              <a:rPr lang="ru-RU" dirty="0"/>
              <a:t> </a:t>
            </a:r>
            <a:r>
              <a:rPr lang="ru-RU" dirty="0" err="1"/>
              <a:t>виробництва</a:t>
            </a:r>
            <a:r>
              <a:rPr lang="ru-RU" dirty="0"/>
              <a:t>, </a:t>
            </a:r>
            <a:r>
              <a:rPr lang="ru-RU" dirty="0" err="1"/>
              <a:t>торгівлі</a:t>
            </a:r>
            <a:r>
              <a:rPr lang="ru-RU" dirty="0"/>
              <a:t> (за </a:t>
            </a:r>
            <a:r>
              <a:rPr lang="ru-RU" dirty="0" err="1"/>
              <a:t>винятком</a:t>
            </a:r>
            <a:r>
              <a:rPr lang="ru-RU" dirty="0"/>
              <a:t> </a:t>
            </a:r>
            <a:r>
              <a:rPr lang="ru-RU" dirty="0" err="1"/>
              <a:t>реалізації</a:t>
            </a:r>
            <a:r>
              <a:rPr lang="ru-RU" dirty="0"/>
              <a:t> </a:t>
            </a:r>
            <a:r>
              <a:rPr lang="ru-RU" dirty="0" err="1"/>
              <a:t>пам'ятних</a:t>
            </a:r>
            <a:r>
              <a:rPr lang="ru-RU" dirty="0"/>
              <a:t>, </a:t>
            </a:r>
            <a:r>
              <a:rPr lang="ru-RU" dirty="0" err="1"/>
              <a:t>ювілейних</a:t>
            </a:r>
            <a:r>
              <a:rPr lang="ru-RU" dirty="0"/>
              <a:t> і </a:t>
            </a:r>
            <a:r>
              <a:rPr lang="ru-RU" dirty="0" err="1"/>
              <a:t>інвестиційних</a:t>
            </a:r>
            <a:r>
              <a:rPr lang="ru-RU" dirty="0"/>
              <a:t> монет) та </a:t>
            </a:r>
            <a:r>
              <a:rPr lang="ru-RU" dirty="0" err="1"/>
              <a:t>страхування</a:t>
            </a:r>
            <a:r>
              <a:rPr lang="ru-RU" dirty="0"/>
              <a:t>, </a:t>
            </a:r>
            <a:r>
              <a:rPr lang="ru-RU" dirty="0" err="1"/>
              <a:t>крім</a:t>
            </a:r>
            <a:r>
              <a:rPr lang="ru-RU" dirty="0"/>
              <a:t> </a:t>
            </a:r>
            <a:r>
              <a:rPr lang="ru-RU" dirty="0" err="1"/>
              <a:t>виконання</a:t>
            </a:r>
            <a:r>
              <a:rPr lang="ru-RU" dirty="0"/>
              <a:t> </a:t>
            </a:r>
            <a:r>
              <a:rPr lang="ru-RU" dirty="0" err="1"/>
              <a:t>функцій</a:t>
            </a:r>
            <a:r>
              <a:rPr lang="ru-RU" dirty="0"/>
              <a:t> страхового </a:t>
            </a:r>
            <a:r>
              <a:rPr lang="ru-RU" dirty="0" err="1"/>
              <a:t>посередника</a:t>
            </a:r>
            <a:r>
              <a:rPr lang="ru-RU" dirty="0"/>
              <a:t>.</a:t>
            </a:r>
          </a:p>
          <a:p>
            <a:r>
              <a:rPr lang="ru-RU" dirty="0" err="1"/>
              <a:t>Спеціалізованим</a:t>
            </a:r>
            <a:r>
              <a:rPr lang="ru-RU" dirty="0"/>
              <a:t> банкам (за </a:t>
            </a:r>
            <a:r>
              <a:rPr lang="ru-RU" dirty="0" err="1"/>
              <a:t>винятком</a:t>
            </a:r>
            <a:r>
              <a:rPr lang="ru-RU" dirty="0"/>
              <a:t> </a:t>
            </a:r>
            <a:r>
              <a:rPr lang="ru-RU" dirty="0" err="1"/>
              <a:t>ощадного</a:t>
            </a:r>
            <a:r>
              <a:rPr lang="ru-RU" dirty="0"/>
              <a:t>) </a:t>
            </a:r>
            <a:r>
              <a:rPr lang="ru-RU" dirty="0" err="1"/>
              <a:t>забороняється</a:t>
            </a:r>
            <a:r>
              <a:rPr lang="ru-RU" dirty="0"/>
              <a:t> </a:t>
            </a:r>
            <a:r>
              <a:rPr lang="ru-RU" dirty="0" err="1"/>
              <a:t>залучати</a:t>
            </a:r>
            <a:r>
              <a:rPr lang="ru-RU" dirty="0"/>
              <a:t> </a:t>
            </a:r>
            <a:r>
              <a:rPr lang="ru-RU" dirty="0" err="1"/>
              <a:t>вклади</a:t>
            </a:r>
            <a:r>
              <a:rPr lang="ru-RU" dirty="0"/>
              <a:t> (</a:t>
            </a:r>
            <a:r>
              <a:rPr lang="ru-RU" dirty="0" err="1"/>
              <a:t>депозити</a:t>
            </a:r>
            <a:r>
              <a:rPr lang="ru-RU" dirty="0"/>
              <a:t>)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фізичних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 в </a:t>
            </a:r>
            <a:r>
              <a:rPr lang="ru-RU" dirty="0" err="1"/>
              <a:t>обсягах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перевищують</a:t>
            </a:r>
            <a:r>
              <a:rPr lang="ru-RU" dirty="0"/>
              <a:t> 5 </a:t>
            </a:r>
            <a:r>
              <a:rPr lang="ru-RU" dirty="0" err="1"/>
              <a:t>відсотків</a:t>
            </a:r>
            <a:r>
              <a:rPr lang="ru-RU" dirty="0"/>
              <a:t> </a:t>
            </a:r>
            <a:r>
              <a:rPr lang="ru-RU" dirty="0" err="1"/>
              <a:t>капіталу</a:t>
            </a:r>
            <a:r>
              <a:rPr lang="ru-RU" dirty="0"/>
              <a:t> банку.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616190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5" y="332656"/>
            <a:ext cx="8280920" cy="6192688"/>
          </a:xfrm>
        </p:spPr>
        <p:txBody>
          <a:bodyPr/>
          <a:lstStyle/>
          <a:p>
            <a:r>
              <a:rPr lang="ru-RU" dirty="0"/>
              <a:t>Банк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мати</a:t>
            </a:r>
            <a:r>
              <a:rPr lang="ru-RU" dirty="0"/>
              <a:t> у </a:t>
            </a:r>
            <a:r>
              <a:rPr lang="ru-RU" dirty="0" err="1"/>
              <a:t>власності</a:t>
            </a:r>
            <a:r>
              <a:rPr lang="ru-RU" dirty="0"/>
              <a:t> </a:t>
            </a:r>
            <a:r>
              <a:rPr lang="ru-RU" dirty="0" err="1"/>
              <a:t>нерухоме</a:t>
            </a:r>
            <a:r>
              <a:rPr lang="ru-RU" dirty="0"/>
              <a:t> </a:t>
            </a:r>
            <a:r>
              <a:rPr lang="ru-RU" dirty="0" err="1"/>
              <a:t>майно</a:t>
            </a:r>
            <a:r>
              <a:rPr lang="ru-RU" dirty="0"/>
              <a:t> </a:t>
            </a:r>
            <a:r>
              <a:rPr lang="ru-RU" dirty="0" err="1"/>
              <a:t>загальною</a:t>
            </a:r>
            <a:r>
              <a:rPr lang="ru-RU" dirty="0"/>
              <a:t> </a:t>
            </a:r>
            <a:r>
              <a:rPr lang="ru-RU" dirty="0" err="1"/>
              <a:t>вартістю</a:t>
            </a:r>
            <a:r>
              <a:rPr lang="ru-RU" dirty="0"/>
              <a:t> не </a:t>
            </a:r>
            <a:r>
              <a:rPr lang="ru-RU" dirty="0" err="1"/>
              <a:t>більше</a:t>
            </a:r>
            <a:r>
              <a:rPr lang="ru-RU" dirty="0"/>
              <a:t> 25 </a:t>
            </a:r>
            <a:r>
              <a:rPr lang="ru-RU" dirty="0" err="1"/>
              <a:t>відсотків</a:t>
            </a:r>
            <a:r>
              <a:rPr lang="ru-RU" dirty="0"/>
              <a:t> </a:t>
            </a:r>
            <a:r>
              <a:rPr lang="ru-RU" dirty="0" err="1"/>
              <a:t>власного</a:t>
            </a:r>
            <a:r>
              <a:rPr lang="ru-RU" dirty="0"/>
              <a:t> </a:t>
            </a:r>
            <a:r>
              <a:rPr lang="ru-RU" dirty="0" err="1"/>
              <a:t>капіталу</a:t>
            </a:r>
            <a:r>
              <a:rPr lang="ru-RU" dirty="0"/>
              <a:t> банку.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обмеження</a:t>
            </a:r>
            <a:r>
              <a:rPr lang="ru-RU" dirty="0"/>
              <a:t> не </a:t>
            </a:r>
            <a:r>
              <a:rPr lang="ru-RU" dirty="0" err="1"/>
              <a:t>поширюється</a:t>
            </a:r>
            <a:r>
              <a:rPr lang="ru-RU" dirty="0"/>
              <a:t> на:</a:t>
            </a:r>
          </a:p>
          <a:p>
            <a:r>
              <a:rPr lang="ru-RU" dirty="0"/>
              <a:t>1) </a:t>
            </a:r>
            <a:r>
              <a:rPr lang="ru-RU" dirty="0" err="1"/>
              <a:t>приміщення</a:t>
            </a:r>
            <a:r>
              <a:rPr lang="ru-RU" dirty="0"/>
              <a:t>, яке </a:t>
            </a:r>
            <a:r>
              <a:rPr lang="ru-RU" dirty="0" err="1"/>
              <a:t>забезпечує</a:t>
            </a:r>
            <a:r>
              <a:rPr lang="ru-RU" dirty="0"/>
              <a:t> </a:t>
            </a:r>
            <a:r>
              <a:rPr lang="ru-RU" dirty="0" err="1"/>
              <a:t>технологічне</a:t>
            </a:r>
            <a:r>
              <a:rPr lang="ru-RU" dirty="0"/>
              <a:t> </a:t>
            </a:r>
            <a:r>
              <a:rPr lang="ru-RU" dirty="0" err="1"/>
              <a:t>здійснення</a:t>
            </a:r>
            <a:r>
              <a:rPr lang="ru-RU" dirty="0"/>
              <a:t> </a:t>
            </a:r>
            <a:r>
              <a:rPr lang="ru-RU" dirty="0" err="1"/>
              <a:t>банківських</a:t>
            </a:r>
            <a:r>
              <a:rPr lang="ru-RU" dirty="0"/>
              <a:t> </a:t>
            </a:r>
            <a:r>
              <a:rPr lang="ru-RU" dirty="0" err="1"/>
              <a:t>функцій</a:t>
            </a:r>
            <a:r>
              <a:rPr lang="ru-RU" dirty="0"/>
              <a:t>;</a:t>
            </a:r>
          </a:p>
          <a:p>
            <a:r>
              <a:rPr lang="ru-RU" dirty="0"/>
              <a:t>2) </a:t>
            </a:r>
            <a:r>
              <a:rPr lang="ru-RU" dirty="0" err="1"/>
              <a:t>майно</a:t>
            </a:r>
            <a:r>
              <a:rPr lang="ru-RU" dirty="0"/>
              <a:t>, яке </a:t>
            </a:r>
            <a:r>
              <a:rPr lang="ru-RU" dirty="0" err="1"/>
              <a:t>перейшло</a:t>
            </a:r>
            <a:r>
              <a:rPr lang="ru-RU" dirty="0"/>
              <a:t> банку у </a:t>
            </a:r>
            <a:r>
              <a:rPr lang="ru-RU" dirty="0" err="1"/>
              <a:t>власність</a:t>
            </a:r>
            <a:r>
              <a:rPr lang="ru-RU" dirty="0"/>
              <a:t> на </a:t>
            </a:r>
            <a:r>
              <a:rPr lang="ru-RU" dirty="0" err="1"/>
              <a:t>підставі</a:t>
            </a:r>
            <a:r>
              <a:rPr lang="ru-RU" dirty="0"/>
              <a:t> </a:t>
            </a:r>
            <a:r>
              <a:rPr lang="ru-RU" dirty="0" err="1"/>
              <a:t>реалізації</a:t>
            </a:r>
            <a:r>
              <a:rPr lang="ru-RU" dirty="0"/>
              <a:t> прав </a:t>
            </a:r>
            <a:r>
              <a:rPr lang="ru-RU" dirty="0" err="1"/>
              <a:t>заставодержателя</a:t>
            </a:r>
            <a:r>
              <a:rPr lang="ru-RU" dirty="0"/>
              <a:t> </a:t>
            </a:r>
            <a:r>
              <a:rPr lang="ru-RU" dirty="0" err="1"/>
              <a:t>відповідно</a:t>
            </a:r>
            <a:r>
              <a:rPr lang="ru-RU" dirty="0"/>
              <a:t> до умов договору </a:t>
            </a:r>
            <a:r>
              <a:rPr lang="ru-RU" dirty="0" err="1"/>
              <a:t>застави</a:t>
            </a:r>
            <a:r>
              <a:rPr lang="ru-RU" dirty="0"/>
              <a:t>;</a:t>
            </a:r>
          </a:p>
          <a:p>
            <a:r>
              <a:rPr lang="ru-RU" dirty="0"/>
              <a:t>3) </a:t>
            </a:r>
            <a:r>
              <a:rPr lang="ru-RU" dirty="0" err="1"/>
              <a:t>майно</a:t>
            </a:r>
            <a:r>
              <a:rPr lang="ru-RU" dirty="0"/>
              <a:t>, </a:t>
            </a:r>
            <a:r>
              <a:rPr lang="ru-RU" dirty="0" err="1"/>
              <a:t>набуте</a:t>
            </a:r>
            <a:r>
              <a:rPr lang="ru-RU" dirty="0"/>
              <a:t> банком з метою </a:t>
            </a:r>
            <a:r>
              <a:rPr lang="ru-RU" dirty="0" err="1"/>
              <a:t>запобігання</a:t>
            </a:r>
            <a:r>
              <a:rPr lang="ru-RU" dirty="0"/>
              <a:t> </a:t>
            </a:r>
            <a:r>
              <a:rPr lang="ru-RU" dirty="0" err="1"/>
              <a:t>збиткам</a:t>
            </a:r>
            <a:r>
              <a:rPr lang="ru-RU" dirty="0"/>
              <a:t>, за </a:t>
            </a:r>
            <a:r>
              <a:rPr lang="ru-RU" dirty="0" err="1"/>
              <a:t>умови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таке</a:t>
            </a:r>
            <a:r>
              <a:rPr lang="ru-RU" dirty="0"/>
              <a:t> </a:t>
            </a:r>
            <a:r>
              <a:rPr lang="ru-RU" dirty="0" err="1"/>
              <a:t>майно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бути </a:t>
            </a:r>
            <a:r>
              <a:rPr lang="ru-RU" dirty="0" err="1"/>
              <a:t>відчужено</a:t>
            </a:r>
            <a:r>
              <a:rPr lang="ru-RU" dirty="0"/>
              <a:t> банком </a:t>
            </a:r>
            <a:r>
              <a:rPr lang="ru-RU" dirty="0" err="1"/>
              <a:t>протягом</a:t>
            </a:r>
            <a:r>
              <a:rPr lang="ru-RU" dirty="0"/>
              <a:t> одного року з моменту </a:t>
            </a:r>
            <a:r>
              <a:rPr lang="ru-RU" dirty="0" err="1"/>
              <a:t>набуття</a:t>
            </a:r>
            <a:r>
              <a:rPr lang="ru-RU" dirty="0"/>
              <a:t> права </a:t>
            </a:r>
            <a:r>
              <a:rPr lang="ru-RU" dirty="0" err="1"/>
              <a:t>власності</a:t>
            </a:r>
            <a:r>
              <a:rPr lang="ru-RU" dirty="0"/>
              <a:t> на </a:t>
            </a:r>
            <a:r>
              <a:rPr lang="ru-RU" dirty="0" err="1"/>
              <a:t>нього</a:t>
            </a:r>
            <a:r>
              <a:rPr lang="ru-RU" dirty="0"/>
              <a:t>;</a:t>
            </a:r>
          </a:p>
          <a:p>
            <a:r>
              <a:rPr lang="ru-RU" dirty="0"/>
              <a:t>4) </a:t>
            </a:r>
            <a:r>
              <a:rPr lang="ru-RU" dirty="0" err="1"/>
              <a:t>майно</a:t>
            </a:r>
            <a:r>
              <a:rPr lang="ru-RU" dirty="0"/>
              <a:t>, </a:t>
            </a:r>
            <a:r>
              <a:rPr lang="ru-RU" dirty="0" err="1"/>
              <a:t>належне</a:t>
            </a:r>
            <a:r>
              <a:rPr lang="ru-RU" dirty="0"/>
              <a:t> банку на </a:t>
            </a:r>
            <a:r>
              <a:rPr lang="ru-RU" dirty="0" err="1"/>
              <a:t>праві</a:t>
            </a:r>
            <a:r>
              <a:rPr lang="ru-RU" dirty="0"/>
              <a:t> </a:t>
            </a:r>
            <a:r>
              <a:rPr lang="ru-RU" dirty="0" err="1"/>
              <a:t>довірчої</a:t>
            </a:r>
            <a:r>
              <a:rPr lang="ru-RU" dirty="0"/>
              <a:t> </a:t>
            </a:r>
            <a:r>
              <a:rPr lang="ru-RU" dirty="0" err="1"/>
              <a:t>власності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616190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5" y="332656"/>
            <a:ext cx="8280920" cy="6192688"/>
          </a:xfrm>
        </p:spPr>
        <p:txBody>
          <a:bodyPr>
            <a:normAutofit fontScale="92500" lnSpcReduction="20000"/>
          </a:bodyPr>
          <a:lstStyle/>
          <a:p>
            <a:r>
              <a:rPr lang="ru-RU" dirty="0">
                <a:solidFill>
                  <a:srgbClr val="000000"/>
                </a:solidFill>
                <a:latin typeface="Arial"/>
              </a:rPr>
              <a:t>2. Порядок </a:t>
            </a:r>
            <a:r>
              <a:rPr lang="ru-RU" dirty="0" err="1">
                <a:solidFill>
                  <a:srgbClr val="000000"/>
                </a:solidFill>
                <a:latin typeface="Arial"/>
              </a:rPr>
              <a:t>створення</a:t>
            </a:r>
            <a:r>
              <a:rPr lang="ru-RU" dirty="0">
                <a:solidFill>
                  <a:srgbClr val="000000"/>
                </a:solidFill>
                <a:latin typeface="Arial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Arial"/>
              </a:rPr>
              <a:t>реєстрації</a:t>
            </a:r>
            <a:r>
              <a:rPr lang="ru-RU" dirty="0">
                <a:solidFill>
                  <a:srgbClr val="000000"/>
                </a:solidFill>
                <a:latin typeface="Arial"/>
              </a:rPr>
              <a:t> та </a:t>
            </a:r>
            <a:r>
              <a:rPr lang="ru-RU" dirty="0" err="1">
                <a:solidFill>
                  <a:srgbClr val="000000"/>
                </a:solidFill>
                <a:latin typeface="Arial"/>
              </a:rPr>
              <a:t>ліцензування</a:t>
            </a:r>
            <a:r>
              <a:rPr lang="ru-RU" dirty="0">
                <a:solidFill>
                  <a:srgbClr val="000000"/>
                </a:solidFill>
                <a:latin typeface="Arial"/>
              </a:rPr>
              <a:t> </a:t>
            </a:r>
            <a:r>
              <a:rPr lang="ru-RU" dirty="0" err="1">
                <a:solidFill>
                  <a:srgbClr val="000000"/>
                </a:solidFill>
                <a:latin typeface="Arial"/>
              </a:rPr>
              <a:t>діяльності</a:t>
            </a:r>
            <a:r>
              <a:rPr lang="ru-RU" dirty="0">
                <a:solidFill>
                  <a:srgbClr val="000000"/>
                </a:solidFill>
                <a:latin typeface="Arial"/>
              </a:rPr>
              <a:t> банку. </a:t>
            </a:r>
          </a:p>
          <a:p>
            <a:endParaRPr lang="uk-UA" dirty="0" smtClean="0"/>
          </a:p>
          <a:p>
            <a:r>
              <a:rPr lang="ru-RU" b="1" dirty="0" err="1"/>
              <a:t>Б</a:t>
            </a:r>
            <a:r>
              <a:rPr lang="ru-RU" b="1" dirty="0" err="1" smtClean="0"/>
              <a:t>анківська</a:t>
            </a:r>
            <a:r>
              <a:rPr lang="ru-RU" b="1" dirty="0" smtClean="0"/>
              <a:t> </a:t>
            </a:r>
            <a:r>
              <a:rPr lang="ru-RU" b="1" dirty="0" err="1"/>
              <a:t>діяльність</a:t>
            </a:r>
            <a:r>
              <a:rPr lang="ru-RU" b="1" dirty="0"/>
              <a:t> </a:t>
            </a:r>
            <a:r>
              <a:rPr lang="ru-RU" dirty="0"/>
              <a:t>- </a:t>
            </a:r>
            <a:r>
              <a:rPr lang="ru-RU" dirty="0" err="1"/>
              <a:t>залучення</a:t>
            </a:r>
            <a:r>
              <a:rPr lang="ru-RU" dirty="0"/>
              <a:t> у </a:t>
            </a:r>
            <a:r>
              <a:rPr lang="ru-RU" dirty="0" err="1"/>
              <a:t>вклади</a:t>
            </a:r>
            <a:r>
              <a:rPr lang="ru-RU" dirty="0"/>
              <a:t> </a:t>
            </a:r>
            <a:r>
              <a:rPr lang="ru-RU" dirty="0" err="1"/>
              <a:t>грошових</a:t>
            </a:r>
            <a:r>
              <a:rPr lang="ru-RU" dirty="0"/>
              <a:t> </a:t>
            </a:r>
            <a:r>
              <a:rPr lang="ru-RU" dirty="0" err="1"/>
              <a:t>коштів</a:t>
            </a:r>
            <a:r>
              <a:rPr lang="ru-RU" dirty="0"/>
              <a:t> </a:t>
            </a:r>
            <a:r>
              <a:rPr lang="ru-RU" dirty="0" err="1"/>
              <a:t>фізичних</a:t>
            </a:r>
            <a:r>
              <a:rPr lang="ru-RU" dirty="0"/>
              <a:t> і </a:t>
            </a:r>
            <a:r>
              <a:rPr lang="ru-RU" dirty="0" err="1"/>
              <a:t>юридичних</a:t>
            </a:r>
            <a:r>
              <a:rPr lang="ru-RU" dirty="0"/>
              <a:t> </a:t>
            </a:r>
            <a:r>
              <a:rPr lang="ru-RU" dirty="0" err="1"/>
              <a:t>осіб</a:t>
            </a:r>
            <a:r>
              <a:rPr lang="ru-RU" dirty="0"/>
              <a:t> та </a:t>
            </a:r>
            <a:r>
              <a:rPr lang="ru-RU" dirty="0" err="1"/>
              <a:t>розміщення</a:t>
            </a:r>
            <a:r>
              <a:rPr lang="ru-RU" dirty="0"/>
              <a:t> </a:t>
            </a:r>
            <a:r>
              <a:rPr lang="ru-RU" dirty="0" err="1"/>
              <a:t>зазначених</a:t>
            </a:r>
            <a:r>
              <a:rPr lang="ru-RU" dirty="0"/>
              <a:t> </a:t>
            </a:r>
            <a:r>
              <a:rPr lang="ru-RU" dirty="0" err="1"/>
              <a:t>коштів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свого</a:t>
            </a:r>
            <a:r>
              <a:rPr lang="ru-RU" dirty="0"/>
              <a:t> </a:t>
            </a:r>
            <a:r>
              <a:rPr lang="ru-RU" dirty="0" err="1"/>
              <a:t>імені</a:t>
            </a:r>
            <a:r>
              <a:rPr lang="ru-RU" dirty="0"/>
              <a:t>, на </a:t>
            </a:r>
            <a:r>
              <a:rPr lang="ru-RU" dirty="0" err="1"/>
              <a:t>власних</a:t>
            </a:r>
            <a:r>
              <a:rPr lang="ru-RU" dirty="0"/>
              <a:t> </a:t>
            </a:r>
            <a:r>
              <a:rPr lang="ru-RU" dirty="0" err="1"/>
              <a:t>умовах</a:t>
            </a:r>
            <a:r>
              <a:rPr lang="ru-RU" dirty="0"/>
              <a:t> та на </a:t>
            </a:r>
            <a:r>
              <a:rPr lang="ru-RU" dirty="0" err="1"/>
              <a:t>власний</a:t>
            </a:r>
            <a:r>
              <a:rPr lang="ru-RU" dirty="0"/>
              <a:t> </a:t>
            </a:r>
            <a:r>
              <a:rPr lang="ru-RU" dirty="0" err="1"/>
              <a:t>ризик</a:t>
            </a:r>
            <a:r>
              <a:rPr lang="ru-RU" dirty="0"/>
              <a:t>, </a:t>
            </a:r>
            <a:r>
              <a:rPr lang="ru-RU" dirty="0" err="1"/>
              <a:t>відкриття</a:t>
            </a:r>
            <a:r>
              <a:rPr lang="ru-RU" dirty="0"/>
              <a:t> і </a:t>
            </a:r>
            <a:r>
              <a:rPr lang="ru-RU" dirty="0" err="1"/>
              <a:t>ведення</a:t>
            </a:r>
            <a:r>
              <a:rPr lang="ru-RU" dirty="0"/>
              <a:t> </a:t>
            </a:r>
            <a:r>
              <a:rPr lang="ru-RU" dirty="0" err="1"/>
              <a:t>банківських</a:t>
            </a:r>
            <a:r>
              <a:rPr lang="ru-RU" dirty="0"/>
              <a:t> </a:t>
            </a:r>
            <a:r>
              <a:rPr lang="ru-RU" dirty="0" err="1"/>
              <a:t>рахунків</a:t>
            </a:r>
            <a:r>
              <a:rPr lang="ru-RU" dirty="0"/>
              <a:t> </a:t>
            </a:r>
            <a:r>
              <a:rPr lang="ru-RU" dirty="0" err="1"/>
              <a:t>фізичних</a:t>
            </a:r>
            <a:r>
              <a:rPr lang="ru-RU" dirty="0"/>
              <a:t> та </a:t>
            </a:r>
            <a:r>
              <a:rPr lang="ru-RU" dirty="0" err="1"/>
              <a:t>юридичних</a:t>
            </a:r>
            <a:r>
              <a:rPr lang="ru-RU" dirty="0"/>
              <a:t> </a:t>
            </a:r>
            <a:r>
              <a:rPr lang="ru-RU" dirty="0" err="1" smtClean="0"/>
              <a:t>осіб</a:t>
            </a:r>
            <a:r>
              <a:rPr lang="ru-RU" dirty="0" smtClean="0"/>
              <a:t>.</a:t>
            </a:r>
          </a:p>
          <a:p>
            <a:r>
              <a:rPr lang="ru-RU" b="1" dirty="0"/>
              <a:t>Банки</a:t>
            </a:r>
            <a:r>
              <a:rPr lang="ru-RU" dirty="0"/>
              <a:t> в </a:t>
            </a:r>
            <a:r>
              <a:rPr lang="ru-RU" dirty="0" err="1"/>
              <a:t>Україні</a:t>
            </a:r>
            <a:r>
              <a:rPr lang="ru-RU" dirty="0"/>
              <a:t> </a:t>
            </a:r>
            <a:r>
              <a:rPr lang="ru-RU" dirty="0" err="1"/>
              <a:t>створюються</a:t>
            </a:r>
            <a:r>
              <a:rPr lang="ru-RU" dirty="0"/>
              <a:t> у </a:t>
            </a:r>
            <a:r>
              <a:rPr lang="ru-RU" b="1" dirty="0" err="1"/>
              <a:t>формі</a:t>
            </a:r>
            <a:r>
              <a:rPr lang="ru-RU" b="1" dirty="0"/>
              <a:t> </a:t>
            </a:r>
            <a:r>
              <a:rPr lang="ru-RU" b="1" dirty="0" err="1"/>
              <a:t>акціонерного</a:t>
            </a:r>
            <a:r>
              <a:rPr lang="ru-RU" b="1" dirty="0"/>
              <a:t> </a:t>
            </a:r>
            <a:r>
              <a:rPr lang="ru-RU" b="1" dirty="0" err="1"/>
              <a:t>товариства</a:t>
            </a:r>
            <a:r>
              <a:rPr lang="ru-RU" b="1" dirty="0"/>
              <a:t> </a:t>
            </a:r>
            <a:r>
              <a:rPr lang="ru-RU" b="1" dirty="0" err="1"/>
              <a:t>або</a:t>
            </a:r>
            <a:r>
              <a:rPr lang="ru-RU" b="1" dirty="0"/>
              <a:t> кооперативного банку</a:t>
            </a:r>
            <a:r>
              <a:rPr lang="ru-RU" dirty="0" smtClean="0"/>
              <a:t>.</a:t>
            </a:r>
          </a:p>
          <a:p>
            <a:r>
              <a:rPr lang="ru-RU" b="1" dirty="0" err="1"/>
              <a:t>Державний</a:t>
            </a:r>
            <a:r>
              <a:rPr lang="ru-RU" b="1" dirty="0"/>
              <a:t> банк </a:t>
            </a:r>
            <a:r>
              <a:rPr lang="ru-RU" dirty="0"/>
              <a:t>- </a:t>
            </a:r>
            <a:r>
              <a:rPr lang="ru-RU" dirty="0" err="1"/>
              <a:t>це</a:t>
            </a:r>
            <a:r>
              <a:rPr lang="ru-RU" dirty="0"/>
              <a:t> банк, 100 </a:t>
            </a:r>
            <a:r>
              <a:rPr lang="ru-RU" dirty="0" err="1"/>
              <a:t>відсотків</a:t>
            </a:r>
            <a:r>
              <a:rPr lang="ru-RU" dirty="0"/>
              <a:t> статутного </a:t>
            </a:r>
            <a:r>
              <a:rPr lang="ru-RU" dirty="0" err="1"/>
              <a:t>капіталу</a:t>
            </a:r>
            <a:r>
              <a:rPr lang="ru-RU" dirty="0"/>
              <a:t> </a:t>
            </a:r>
            <a:r>
              <a:rPr lang="ru-RU" dirty="0" err="1"/>
              <a:t>якого</a:t>
            </a:r>
            <a:r>
              <a:rPr lang="ru-RU" dirty="0"/>
              <a:t> </a:t>
            </a:r>
            <a:r>
              <a:rPr lang="ru-RU" dirty="0" err="1"/>
              <a:t>належить</a:t>
            </a:r>
            <a:r>
              <a:rPr lang="ru-RU" dirty="0"/>
              <a:t> </a:t>
            </a:r>
            <a:r>
              <a:rPr lang="ru-RU" dirty="0" err="1"/>
              <a:t>державі</a:t>
            </a:r>
            <a:r>
              <a:rPr lang="ru-RU" dirty="0"/>
              <a:t>. </a:t>
            </a:r>
            <a:r>
              <a:rPr lang="ru-RU" dirty="0" err="1"/>
              <a:t>Державний</a:t>
            </a:r>
            <a:r>
              <a:rPr lang="ru-RU" dirty="0"/>
              <a:t> банк </a:t>
            </a:r>
            <a:r>
              <a:rPr lang="ru-RU" dirty="0" err="1"/>
              <a:t>може</a:t>
            </a:r>
            <a:r>
              <a:rPr lang="ru-RU" dirty="0"/>
              <a:t> </a:t>
            </a:r>
            <a:r>
              <a:rPr lang="ru-RU" dirty="0" err="1"/>
              <a:t>існувати</a:t>
            </a:r>
            <a:r>
              <a:rPr lang="ru-RU" dirty="0"/>
              <a:t> </a:t>
            </a:r>
            <a:r>
              <a:rPr lang="ru-RU" dirty="0" err="1"/>
              <a:t>лише</a:t>
            </a:r>
            <a:r>
              <a:rPr lang="ru-RU" dirty="0"/>
              <a:t> у </a:t>
            </a:r>
            <a:r>
              <a:rPr lang="ru-RU" dirty="0" err="1"/>
              <a:t>формі</a:t>
            </a:r>
            <a:r>
              <a:rPr lang="ru-RU" dirty="0"/>
              <a:t> </a:t>
            </a:r>
            <a:r>
              <a:rPr lang="ru-RU" dirty="0" err="1"/>
              <a:t>акціонерного</a:t>
            </a:r>
            <a:r>
              <a:rPr lang="ru-RU" dirty="0"/>
              <a:t> </a:t>
            </a:r>
            <a:r>
              <a:rPr lang="ru-RU" dirty="0" err="1"/>
              <a:t>товариства</a:t>
            </a:r>
            <a:r>
              <a:rPr lang="ru-RU" dirty="0" smtClean="0"/>
              <a:t>.</a:t>
            </a:r>
          </a:p>
          <a:p>
            <a:r>
              <a:rPr lang="ru-RU" dirty="0" err="1"/>
              <a:t>Єдиним</a:t>
            </a:r>
            <a:r>
              <a:rPr lang="ru-RU" dirty="0"/>
              <a:t> </a:t>
            </a:r>
            <a:r>
              <a:rPr lang="ru-RU" dirty="0" err="1"/>
              <a:t>акціонером</a:t>
            </a:r>
            <a:r>
              <a:rPr lang="ru-RU" dirty="0"/>
              <a:t> державного банку є держава. </a:t>
            </a:r>
            <a:r>
              <a:rPr lang="ru-RU" dirty="0" err="1"/>
              <a:t>Функції</a:t>
            </a:r>
            <a:r>
              <a:rPr lang="ru-RU" dirty="0"/>
              <a:t> з </a:t>
            </a:r>
            <a:r>
              <a:rPr lang="ru-RU" dirty="0" err="1"/>
              <a:t>управління</a:t>
            </a:r>
            <a:r>
              <a:rPr lang="ru-RU" dirty="0"/>
              <a:t> </a:t>
            </a:r>
            <a:r>
              <a:rPr lang="ru-RU" dirty="0" err="1"/>
              <a:t>корпоративними</a:t>
            </a:r>
            <a:r>
              <a:rPr lang="ru-RU" dirty="0"/>
              <a:t> правами </a:t>
            </a:r>
            <a:r>
              <a:rPr lang="ru-RU" dirty="0" err="1"/>
              <a:t>держави</a:t>
            </a:r>
            <a:r>
              <a:rPr lang="ru-RU" dirty="0"/>
              <a:t> у державному банку </a:t>
            </a:r>
            <a:r>
              <a:rPr lang="ru-RU" dirty="0" err="1"/>
              <a:t>здійснює</a:t>
            </a:r>
            <a:r>
              <a:rPr lang="ru-RU" dirty="0"/>
              <a:t> </a:t>
            </a:r>
            <a:r>
              <a:rPr lang="ru-RU" dirty="0" err="1"/>
              <a:t>Кабінет</a:t>
            </a:r>
            <a:r>
              <a:rPr lang="ru-RU" dirty="0"/>
              <a:t> </a:t>
            </a:r>
            <a:r>
              <a:rPr lang="ru-RU" dirty="0" err="1"/>
              <a:t>Міністрів</a:t>
            </a:r>
            <a:r>
              <a:rPr lang="ru-RU" dirty="0"/>
              <a:t> </a:t>
            </a:r>
            <a:r>
              <a:rPr lang="ru-RU" dirty="0" err="1"/>
              <a:t>України</a:t>
            </a:r>
            <a:r>
              <a:rPr lang="ru-RU" dirty="0"/>
              <a:t>. Орган,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здійснює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 </a:t>
            </a:r>
            <a:r>
              <a:rPr lang="ru-RU" dirty="0" err="1"/>
              <a:t>корпоративними</a:t>
            </a:r>
            <a:r>
              <a:rPr lang="ru-RU" dirty="0"/>
              <a:t> правами </a:t>
            </a:r>
            <a:r>
              <a:rPr lang="ru-RU" dirty="0" err="1"/>
              <a:t>держави</a:t>
            </a:r>
            <a:r>
              <a:rPr lang="ru-RU" dirty="0"/>
              <a:t> у державному банку,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виконує</a:t>
            </a:r>
            <a:r>
              <a:rPr lang="ru-RU" dirty="0"/>
              <a:t> </a:t>
            </a:r>
            <a:r>
              <a:rPr lang="ru-RU" dirty="0" err="1"/>
              <a:t>функції</a:t>
            </a:r>
            <a:r>
              <a:rPr lang="ru-RU" dirty="0"/>
              <a:t> </a:t>
            </a:r>
            <a:r>
              <a:rPr lang="ru-RU" dirty="0" err="1"/>
              <a:t>вищого</a:t>
            </a:r>
            <a:r>
              <a:rPr lang="ru-RU" dirty="0"/>
              <a:t> органу </a:t>
            </a:r>
            <a:r>
              <a:rPr lang="ru-RU" dirty="0" err="1"/>
              <a:t>управління</a:t>
            </a:r>
            <a:r>
              <a:rPr lang="ru-RU" dirty="0"/>
              <a:t> державного банку (</a:t>
            </a:r>
            <a:r>
              <a:rPr lang="ru-RU" dirty="0" err="1"/>
              <a:t>далі</a:t>
            </a:r>
            <a:r>
              <a:rPr lang="ru-RU" dirty="0"/>
              <a:t> - </a:t>
            </a:r>
            <a:r>
              <a:rPr lang="ru-RU" dirty="0" err="1"/>
              <a:t>вищий</a:t>
            </a:r>
            <a:r>
              <a:rPr lang="ru-RU" dirty="0"/>
              <a:t> орган).</a:t>
            </a:r>
          </a:p>
          <a:p>
            <a:r>
              <a:rPr lang="ru-RU" dirty="0" err="1"/>
              <a:t>Іншими</a:t>
            </a:r>
            <a:r>
              <a:rPr lang="ru-RU" dirty="0"/>
              <a:t> органами </a:t>
            </a:r>
            <a:r>
              <a:rPr lang="ru-RU" dirty="0" err="1"/>
              <a:t>управління</a:t>
            </a:r>
            <a:r>
              <a:rPr lang="ru-RU" dirty="0"/>
              <a:t> державного банку є </a:t>
            </a:r>
            <a:r>
              <a:rPr lang="ru-RU" dirty="0" err="1"/>
              <a:t>наглядова</a:t>
            </a:r>
            <a:r>
              <a:rPr lang="ru-RU" dirty="0"/>
              <a:t> рада державного банку та </a:t>
            </a:r>
            <a:r>
              <a:rPr lang="ru-RU" dirty="0" err="1"/>
              <a:t>правління</a:t>
            </a:r>
            <a:r>
              <a:rPr lang="ru-RU" dirty="0"/>
              <a:t> державного банку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616190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5" y="332656"/>
            <a:ext cx="8280920" cy="6192688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 err="1"/>
              <a:t>Кооперативні</a:t>
            </a:r>
            <a:r>
              <a:rPr lang="ru-RU" b="1" dirty="0"/>
              <a:t> банки </a:t>
            </a:r>
            <a:r>
              <a:rPr lang="ru-RU" dirty="0" err="1"/>
              <a:t>створюються</a:t>
            </a:r>
            <a:r>
              <a:rPr lang="ru-RU" dirty="0"/>
              <a:t> за принципом </a:t>
            </a:r>
            <a:r>
              <a:rPr lang="ru-RU" dirty="0" err="1"/>
              <a:t>територіальності</a:t>
            </a:r>
            <a:r>
              <a:rPr lang="ru-RU" dirty="0"/>
              <a:t> і </a:t>
            </a:r>
            <a:r>
              <a:rPr lang="ru-RU" dirty="0" err="1"/>
              <a:t>поділяються</a:t>
            </a:r>
            <a:r>
              <a:rPr lang="ru-RU" dirty="0"/>
              <a:t> на </a:t>
            </a:r>
            <a:r>
              <a:rPr lang="ru-RU" dirty="0" err="1"/>
              <a:t>місцеві</a:t>
            </a:r>
            <a:r>
              <a:rPr lang="ru-RU" dirty="0"/>
              <a:t> та </a:t>
            </a:r>
            <a:r>
              <a:rPr lang="ru-RU" dirty="0" err="1"/>
              <a:t>центральний</a:t>
            </a:r>
            <a:r>
              <a:rPr lang="ru-RU" dirty="0"/>
              <a:t> </a:t>
            </a:r>
            <a:r>
              <a:rPr lang="ru-RU" dirty="0" err="1"/>
              <a:t>кооперативні</a:t>
            </a:r>
            <a:r>
              <a:rPr lang="ru-RU" dirty="0"/>
              <a:t> банки.</a:t>
            </a:r>
          </a:p>
          <a:p>
            <a:r>
              <a:rPr lang="ru-RU" dirty="0" err="1"/>
              <a:t>Мінімальна</a:t>
            </a:r>
            <a:r>
              <a:rPr lang="ru-RU" dirty="0"/>
              <a:t> </a:t>
            </a:r>
            <a:r>
              <a:rPr lang="ru-RU" dirty="0" err="1"/>
              <a:t>кількість</a:t>
            </a:r>
            <a:r>
              <a:rPr lang="ru-RU" dirty="0"/>
              <a:t> </a:t>
            </a:r>
            <a:r>
              <a:rPr lang="ru-RU" dirty="0" err="1"/>
              <a:t>учасників</a:t>
            </a:r>
            <a:r>
              <a:rPr lang="ru-RU" dirty="0"/>
              <a:t> </a:t>
            </a:r>
            <a:r>
              <a:rPr lang="ru-RU" dirty="0" err="1"/>
              <a:t>місцевого</a:t>
            </a:r>
            <a:r>
              <a:rPr lang="ru-RU" dirty="0"/>
              <a:t> (у межах </a:t>
            </a:r>
            <a:r>
              <a:rPr lang="ru-RU" dirty="0" err="1"/>
              <a:t>області</a:t>
            </a:r>
            <a:r>
              <a:rPr lang="ru-RU" dirty="0"/>
              <a:t>) кооперативного банку </a:t>
            </a:r>
            <a:r>
              <a:rPr lang="ru-RU" dirty="0" err="1"/>
              <a:t>має</a:t>
            </a:r>
            <a:r>
              <a:rPr lang="ru-RU" dirty="0"/>
              <a:t> бути не </a:t>
            </a:r>
            <a:r>
              <a:rPr lang="ru-RU" dirty="0" err="1"/>
              <a:t>менше</a:t>
            </a:r>
            <a:r>
              <a:rPr lang="ru-RU" dirty="0"/>
              <a:t> 50 </a:t>
            </a:r>
            <a:r>
              <a:rPr lang="ru-RU" dirty="0" err="1"/>
              <a:t>осіб</a:t>
            </a:r>
            <a:r>
              <a:rPr lang="ru-RU" dirty="0"/>
              <a:t>. У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зменшення</a:t>
            </a:r>
            <a:r>
              <a:rPr lang="ru-RU" dirty="0"/>
              <a:t> </a:t>
            </a:r>
            <a:r>
              <a:rPr lang="ru-RU" dirty="0" err="1"/>
              <a:t>кількості</a:t>
            </a:r>
            <a:r>
              <a:rPr lang="ru-RU" dirty="0"/>
              <a:t> </a:t>
            </a:r>
            <a:r>
              <a:rPr lang="ru-RU" dirty="0" err="1"/>
              <a:t>учасників</a:t>
            </a:r>
            <a:r>
              <a:rPr lang="ru-RU" dirty="0"/>
              <a:t> і </a:t>
            </a:r>
            <a:r>
              <a:rPr lang="ru-RU" dirty="0" err="1"/>
              <a:t>неспроможності</a:t>
            </a:r>
            <a:r>
              <a:rPr lang="ru-RU" dirty="0"/>
              <a:t> кооперативного банку </a:t>
            </a:r>
            <a:r>
              <a:rPr lang="ru-RU" dirty="0" err="1"/>
              <a:t>протягом</a:t>
            </a:r>
            <a:r>
              <a:rPr lang="ru-RU" dirty="0"/>
              <a:t> одного року </a:t>
            </a:r>
            <a:r>
              <a:rPr lang="ru-RU" dirty="0" err="1"/>
              <a:t>збільшити</a:t>
            </a:r>
            <a:r>
              <a:rPr lang="ru-RU" dirty="0"/>
              <a:t>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кількість</a:t>
            </a:r>
            <a:r>
              <a:rPr lang="ru-RU" dirty="0"/>
              <a:t> до </a:t>
            </a:r>
            <a:r>
              <a:rPr lang="ru-RU" dirty="0" err="1"/>
              <a:t>мінімальної</a:t>
            </a:r>
            <a:r>
              <a:rPr lang="ru-RU" dirty="0"/>
              <a:t> </a:t>
            </a:r>
            <a:r>
              <a:rPr lang="ru-RU" dirty="0" err="1"/>
              <a:t>необхідної</a:t>
            </a:r>
            <a:r>
              <a:rPr lang="ru-RU" dirty="0"/>
              <a:t> </a:t>
            </a:r>
            <a:r>
              <a:rPr lang="ru-RU" dirty="0" err="1"/>
              <a:t>кількості</a:t>
            </a:r>
            <a:r>
              <a:rPr lang="ru-RU" dirty="0"/>
              <a:t> </a:t>
            </a:r>
            <a:r>
              <a:rPr lang="ru-RU" dirty="0" err="1"/>
              <a:t>діяльність</a:t>
            </a:r>
            <a:r>
              <a:rPr lang="ru-RU" dirty="0"/>
              <a:t> такого банку </a:t>
            </a:r>
            <a:r>
              <a:rPr lang="ru-RU" dirty="0" err="1"/>
              <a:t>припиняється</a:t>
            </a:r>
            <a:r>
              <a:rPr lang="ru-RU" dirty="0"/>
              <a:t> шляхом </a:t>
            </a:r>
            <a:r>
              <a:rPr lang="ru-RU" dirty="0" err="1"/>
              <a:t>зміни</a:t>
            </a:r>
            <a:r>
              <a:rPr lang="ru-RU" dirty="0"/>
              <a:t> </a:t>
            </a:r>
            <a:r>
              <a:rPr lang="ru-RU" dirty="0" err="1"/>
              <a:t>організаційно-правової</a:t>
            </a:r>
            <a:r>
              <a:rPr lang="ru-RU" dirty="0"/>
              <a:t> </a:t>
            </a:r>
            <a:r>
              <a:rPr lang="ru-RU" dirty="0" err="1"/>
              <a:t>форми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ліквідації</a:t>
            </a:r>
            <a:r>
              <a:rPr lang="ru-RU" dirty="0"/>
              <a:t>.</a:t>
            </a:r>
          </a:p>
          <a:p>
            <a:r>
              <a:rPr lang="ru-RU" dirty="0" err="1"/>
              <a:t>Учасниками</a:t>
            </a:r>
            <a:r>
              <a:rPr lang="ru-RU" dirty="0"/>
              <a:t> центрального кооперативного банку є </a:t>
            </a:r>
            <a:r>
              <a:rPr lang="ru-RU" dirty="0" err="1"/>
              <a:t>місцеві</a:t>
            </a:r>
            <a:r>
              <a:rPr lang="ru-RU" dirty="0"/>
              <a:t> </a:t>
            </a:r>
            <a:r>
              <a:rPr lang="ru-RU" dirty="0" err="1"/>
              <a:t>кооперативні</a:t>
            </a:r>
            <a:r>
              <a:rPr lang="ru-RU" dirty="0"/>
              <a:t> банки.</a:t>
            </a:r>
          </a:p>
          <a:p>
            <a:r>
              <a:rPr lang="ru-RU" dirty="0"/>
              <a:t>До </a:t>
            </a:r>
            <a:r>
              <a:rPr lang="ru-RU" dirty="0" err="1"/>
              <a:t>функцій</a:t>
            </a:r>
            <a:r>
              <a:rPr lang="ru-RU" dirty="0"/>
              <a:t> центрального кооперативного банку, </a:t>
            </a:r>
            <a:r>
              <a:rPr lang="ru-RU" dirty="0" err="1"/>
              <a:t>крім</a:t>
            </a:r>
            <a:r>
              <a:rPr lang="ru-RU" dirty="0"/>
              <a:t> </a:t>
            </a:r>
            <a:r>
              <a:rPr lang="ru-RU" dirty="0" err="1"/>
              <a:t>передбачених</a:t>
            </a:r>
            <a:r>
              <a:rPr lang="ru-RU" dirty="0"/>
              <a:t> </a:t>
            </a:r>
            <a:r>
              <a:rPr lang="ru-RU" dirty="0" err="1" smtClean="0"/>
              <a:t>законодавством</a:t>
            </a:r>
            <a:r>
              <a:rPr lang="ru-RU" dirty="0" smtClean="0"/>
              <a:t>, </a:t>
            </a:r>
            <a:r>
              <a:rPr lang="ru-RU" dirty="0"/>
              <a:t>належать </a:t>
            </a:r>
            <a:r>
              <a:rPr lang="ru-RU" dirty="0" err="1"/>
              <a:t>централізація</a:t>
            </a:r>
            <a:r>
              <a:rPr lang="ru-RU" dirty="0"/>
              <a:t> та </a:t>
            </a:r>
            <a:r>
              <a:rPr lang="ru-RU" dirty="0" err="1"/>
              <a:t>перерозподіл</a:t>
            </a:r>
            <a:r>
              <a:rPr lang="ru-RU" dirty="0"/>
              <a:t> </a:t>
            </a:r>
            <a:r>
              <a:rPr lang="ru-RU" dirty="0" err="1"/>
              <a:t>ресурсів</a:t>
            </a:r>
            <a:r>
              <a:rPr lang="ru-RU" dirty="0"/>
              <a:t>, </a:t>
            </a:r>
            <a:r>
              <a:rPr lang="ru-RU" dirty="0" err="1"/>
              <a:t>акумульованих</a:t>
            </a:r>
            <a:r>
              <a:rPr lang="ru-RU" dirty="0"/>
              <a:t> </a:t>
            </a:r>
            <a:r>
              <a:rPr lang="ru-RU" dirty="0" err="1"/>
              <a:t>місцевими</a:t>
            </a:r>
            <a:r>
              <a:rPr lang="ru-RU" dirty="0"/>
              <a:t> </a:t>
            </a:r>
            <a:r>
              <a:rPr lang="ru-RU" dirty="0" err="1"/>
              <a:t>кооперативними</a:t>
            </a:r>
            <a:r>
              <a:rPr lang="ru-RU" dirty="0"/>
              <a:t> банками, а </a:t>
            </a:r>
            <a:r>
              <a:rPr lang="ru-RU" dirty="0" err="1"/>
              <a:t>також</a:t>
            </a:r>
            <a:r>
              <a:rPr lang="ru-RU" dirty="0"/>
              <a:t> </a:t>
            </a:r>
            <a:r>
              <a:rPr lang="ru-RU" dirty="0" err="1"/>
              <a:t>здійснення</a:t>
            </a:r>
            <a:r>
              <a:rPr lang="ru-RU" dirty="0"/>
              <a:t> контролю за </a:t>
            </a:r>
            <a:r>
              <a:rPr lang="ru-RU" dirty="0" err="1"/>
              <a:t>діяльністю</a:t>
            </a:r>
            <a:r>
              <a:rPr lang="ru-RU" dirty="0"/>
              <a:t> </a:t>
            </a:r>
            <a:r>
              <a:rPr lang="ru-RU" dirty="0" err="1"/>
              <a:t>кооперативних</a:t>
            </a:r>
            <a:r>
              <a:rPr lang="ru-RU" dirty="0"/>
              <a:t> </a:t>
            </a:r>
            <a:r>
              <a:rPr lang="ru-RU" dirty="0" err="1"/>
              <a:t>банків</a:t>
            </a:r>
            <a:r>
              <a:rPr lang="ru-RU" dirty="0"/>
              <a:t> </a:t>
            </a:r>
            <a:r>
              <a:rPr lang="ru-RU" dirty="0" err="1"/>
              <a:t>регіонального</a:t>
            </a:r>
            <a:r>
              <a:rPr lang="ru-RU" dirty="0"/>
              <a:t> </a:t>
            </a:r>
            <a:r>
              <a:rPr lang="ru-RU" dirty="0" err="1"/>
              <a:t>рівня</a:t>
            </a:r>
            <a:r>
              <a:rPr lang="ru-RU" dirty="0"/>
              <a:t>.</a:t>
            </a:r>
          </a:p>
          <a:p>
            <a:r>
              <a:rPr lang="ru-RU" dirty="0"/>
              <a:t>Органами </a:t>
            </a:r>
            <a:r>
              <a:rPr lang="ru-RU" dirty="0" err="1"/>
              <a:t>управління</a:t>
            </a:r>
            <a:r>
              <a:rPr lang="ru-RU" dirty="0"/>
              <a:t> </a:t>
            </a:r>
            <a:r>
              <a:rPr lang="ru-RU" dirty="0" err="1"/>
              <a:t>кооперативних</a:t>
            </a:r>
            <a:r>
              <a:rPr lang="ru-RU" dirty="0"/>
              <a:t> </a:t>
            </a:r>
            <a:r>
              <a:rPr lang="ru-RU" dirty="0" err="1"/>
              <a:t>банків</a:t>
            </a:r>
            <a:r>
              <a:rPr lang="ru-RU" dirty="0"/>
              <a:t> є </a:t>
            </a:r>
            <a:r>
              <a:rPr lang="ru-RU" dirty="0" err="1"/>
              <a:t>загальні</a:t>
            </a:r>
            <a:r>
              <a:rPr lang="ru-RU" dirty="0"/>
              <a:t> </a:t>
            </a:r>
            <a:r>
              <a:rPr lang="ru-RU" dirty="0" err="1"/>
              <a:t>збори</a:t>
            </a:r>
            <a:r>
              <a:rPr lang="ru-RU" dirty="0"/>
              <a:t> </a:t>
            </a:r>
            <a:r>
              <a:rPr lang="ru-RU" dirty="0" err="1"/>
              <a:t>учасників</a:t>
            </a:r>
            <a:r>
              <a:rPr lang="ru-RU" dirty="0"/>
              <a:t> (</a:t>
            </a:r>
            <a:r>
              <a:rPr lang="ru-RU" dirty="0" err="1"/>
              <a:t>пайовиків</a:t>
            </a:r>
            <a:r>
              <a:rPr lang="ru-RU" dirty="0"/>
              <a:t>), рада банку та </a:t>
            </a:r>
            <a:r>
              <a:rPr lang="ru-RU" dirty="0" err="1"/>
              <a:t>правління</a:t>
            </a:r>
            <a:r>
              <a:rPr lang="ru-RU" dirty="0"/>
              <a:t> банку. </a:t>
            </a:r>
          </a:p>
        </p:txBody>
      </p:sp>
    </p:spTree>
    <p:extLst>
      <p:ext uri="{BB962C8B-B14F-4D97-AF65-F5344CB8AC3E}">
        <p14:creationId xmlns:p14="http://schemas.microsoft.com/office/powerpoint/2010/main" val="286161903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1673</TotalTime>
  <Words>4356</Words>
  <Application>Microsoft Office PowerPoint</Application>
  <PresentationFormat>Экран (4:3)</PresentationFormat>
  <Paragraphs>200</Paragraphs>
  <Slides>34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34</vt:i4>
      </vt:variant>
    </vt:vector>
  </HeadingPairs>
  <TitlesOfParts>
    <vt:vector size="39" baseType="lpstr">
      <vt:lpstr>Arial</vt:lpstr>
      <vt:lpstr>Calibri</vt:lpstr>
      <vt:lpstr>Candara</vt:lpstr>
      <vt:lpstr>Symbol</vt:lpstr>
      <vt:lpstr>Волна</vt:lpstr>
      <vt:lpstr>Банки другого рівня як ключова складова банківської системи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Банки другого рівня як ключова складова банківської системи </dc:title>
  <cp:lastModifiedBy>Оксана</cp:lastModifiedBy>
  <cp:revision>26</cp:revision>
  <dcterms:modified xsi:type="dcterms:W3CDTF">2025-03-01T14:08:41Z</dcterms:modified>
</cp:coreProperties>
</file>