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2"/>
    <p:restoredTop sz="95964"/>
  </p:normalViewPr>
  <p:slideViewPr>
    <p:cSldViewPr snapToGrid="0">
      <p:cViewPr>
        <p:scale>
          <a:sx n="100" d="100"/>
          <a:sy n="100" d="100"/>
        </p:scale>
        <p:origin x="14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4/27/25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4/27/25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90448C-8D56-1080-4DCE-15F4A5458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277815"/>
            <a:ext cx="8361229" cy="2608865"/>
          </a:xfrm>
        </p:spPr>
        <p:txBody>
          <a:bodyPr/>
          <a:lstStyle/>
          <a:p>
            <a:r>
              <a:rPr lang="ru-RU" sz="1800" dirty="0">
                <a:effectLst/>
                <a:latin typeface="Arial,Bold"/>
              </a:rPr>
              <a:t>ОЦІНЮВАННЯ ЕФЕКТИВНОСТІ БІЗНЕС-МОДЕЛІ КОМПАНІЇ </a:t>
            </a:r>
            <a:br>
              <a:rPr lang="ru-RU" dirty="0"/>
            </a:br>
            <a:endParaRPr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C8A0AD-44E6-5370-D4D6-D7B26B133C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11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19663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B9FBF2A-9849-B2D8-ABE5-873AE7F8F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493" y="223024"/>
            <a:ext cx="11006253" cy="6456556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NewRoman"/>
              </a:rPr>
              <a:t>Результатом </a:t>
            </a:r>
            <a:r>
              <a:rPr lang="ru-RU" sz="2000" dirty="0" err="1">
                <a:effectLst/>
                <a:latin typeface="TimesNewRoman"/>
              </a:rPr>
              <a:t>реалізаціі</a:t>
            </a:r>
            <a:r>
              <a:rPr lang="ru-RU" sz="2000" dirty="0">
                <a:effectLst/>
                <a:latin typeface="TimesNewRoman"/>
              </a:rPr>
              <a:t>̈ принципу </a:t>
            </a:r>
            <a:r>
              <a:rPr lang="ru-RU" sz="2000" dirty="0" err="1">
                <a:effectLst/>
                <a:latin typeface="TimesNewRoman"/>
              </a:rPr>
              <a:t>ієрархічності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підприємства</a:t>
            </a:r>
            <a:r>
              <a:rPr lang="ru-RU" sz="2000" dirty="0">
                <a:effectLst/>
                <a:latin typeface="TimesNewRoman"/>
              </a:rPr>
              <a:t> як </a:t>
            </a:r>
            <a:r>
              <a:rPr lang="ru-RU" sz="2000" dirty="0" err="1">
                <a:effectLst/>
                <a:latin typeface="TimesNewRoman"/>
              </a:rPr>
              <a:t>бізнес-системи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є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чотирирівнева</a:t>
            </a:r>
            <a:r>
              <a:rPr lang="ru-RU" sz="2000" dirty="0">
                <a:effectLst/>
                <a:latin typeface="TimesNewRoman"/>
              </a:rPr>
              <a:t> структура </a:t>
            </a:r>
            <a:r>
              <a:rPr lang="ru-RU" sz="2000" dirty="0" err="1">
                <a:effectLst/>
                <a:latin typeface="TimesNewRoman"/>
              </a:rPr>
              <a:t>піраміди</a:t>
            </a:r>
            <a:r>
              <a:rPr lang="ru-RU" sz="2000" dirty="0">
                <a:effectLst/>
                <a:latin typeface="TimesNewRoman"/>
              </a:rPr>
              <a:t>, </a:t>
            </a:r>
            <a:r>
              <a:rPr lang="ru-RU" sz="2000" dirty="0" err="1">
                <a:effectLst/>
                <a:latin typeface="TimesNewRoman"/>
              </a:rPr>
              <a:t>побудована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від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найвищого</a:t>
            </a:r>
            <a:r>
              <a:rPr lang="ru-RU" sz="2000" dirty="0">
                <a:effectLst/>
                <a:latin typeface="TimesNewRoman"/>
              </a:rPr>
              <a:t> — корпоративного, до </a:t>
            </a:r>
            <a:r>
              <a:rPr lang="ru-RU" sz="2000" dirty="0" err="1">
                <a:effectLst/>
                <a:latin typeface="TimesNewRoman"/>
              </a:rPr>
              <a:t>найнижчого</a:t>
            </a:r>
            <a:r>
              <a:rPr lang="ru-RU" sz="2000" dirty="0">
                <a:effectLst/>
                <a:latin typeface="TimesNewRoman"/>
              </a:rPr>
              <a:t> — </a:t>
            </a:r>
            <a:r>
              <a:rPr lang="ru-RU" sz="2000" dirty="0" err="1">
                <a:effectLst/>
                <a:latin typeface="TimesNewRoman"/>
              </a:rPr>
              <a:t>функціонального</a:t>
            </a:r>
            <a:r>
              <a:rPr lang="ru-RU" sz="2000" dirty="0">
                <a:effectLst/>
                <a:latin typeface="TimesNewRoman"/>
              </a:rPr>
              <a:t> (</a:t>
            </a:r>
            <a:r>
              <a:rPr lang="ru-RU" sz="2000" dirty="0" err="1">
                <a:effectLst/>
                <a:latin typeface="TimesNewRoman"/>
              </a:rPr>
              <a:t>господарського</a:t>
            </a:r>
            <a:r>
              <a:rPr lang="ru-RU" sz="2000" dirty="0">
                <a:effectLst/>
                <a:latin typeface="TimesNewRoman"/>
              </a:rPr>
              <a:t>) </a:t>
            </a:r>
            <a:r>
              <a:rPr lang="ru-RU" sz="2000" dirty="0" err="1">
                <a:effectLst/>
                <a:latin typeface="TimesNewRoman"/>
              </a:rPr>
              <a:t>рівня</a:t>
            </a:r>
            <a:r>
              <a:rPr lang="ru-RU" sz="2000" dirty="0">
                <a:effectLst/>
                <a:latin typeface="TimesNewRoman"/>
              </a:rPr>
              <a:t>. </a:t>
            </a:r>
            <a:r>
              <a:rPr lang="ru-RU" sz="2000" dirty="0" err="1">
                <a:effectLst/>
                <a:latin typeface="TimesNewRoman"/>
              </a:rPr>
              <a:t>Крім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цього</a:t>
            </a:r>
            <a:r>
              <a:rPr lang="ru-RU" sz="2000" dirty="0">
                <a:effectLst/>
                <a:latin typeface="TimesNewRoman"/>
              </a:rPr>
              <a:t>, </a:t>
            </a:r>
            <a:r>
              <a:rPr lang="ru-RU" sz="2000" dirty="0" err="1">
                <a:effectLst/>
                <a:latin typeface="TimesNewRoman"/>
              </a:rPr>
              <a:t>запропонована</a:t>
            </a:r>
            <a:r>
              <a:rPr lang="ru-RU" sz="2000" dirty="0">
                <a:effectLst/>
                <a:latin typeface="TimesNewRoman"/>
              </a:rPr>
              <a:t> модель </a:t>
            </a:r>
            <a:r>
              <a:rPr lang="ru-RU" sz="2000" dirty="0" err="1">
                <a:effectLst/>
                <a:latin typeface="TimesNewRoman"/>
              </a:rPr>
              <a:t>аналізу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передбачає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двосторонніи</a:t>
            </a:r>
            <a:r>
              <a:rPr lang="ru-RU" sz="2000" dirty="0">
                <a:effectLst/>
                <a:latin typeface="TimesNewRoman"/>
              </a:rPr>
              <a:t>̆ </a:t>
            </a:r>
            <a:r>
              <a:rPr lang="ru-RU" sz="2000" dirty="0" err="1">
                <a:effectLst/>
                <a:latin typeface="TimesNewRoman"/>
              </a:rPr>
              <a:t>зв’язок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між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найвищим</a:t>
            </a:r>
            <a:r>
              <a:rPr lang="ru-RU" sz="2000" dirty="0">
                <a:effectLst/>
                <a:latin typeface="TimesNewRoman"/>
              </a:rPr>
              <a:t> і </a:t>
            </a:r>
            <a:r>
              <a:rPr lang="ru-RU" sz="2000" dirty="0" err="1">
                <a:effectLst/>
                <a:latin typeface="TimesNewRoman"/>
              </a:rPr>
              <a:t>найнижчим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рівнями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бізнес-системи</a:t>
            </a:r>
            <a:r>
              <a:rPr lang="ru-RU" sz="2000" dirty="0">
                <a:effectLst/>
                <a:latin typeface="TimesNewRoman"/>
              </a:rPr>
              <a:t>: </a:t>
            </a:r>
            <a:r>
              <a:rPr lang="ru-RU" sz="2000" dirty="0" err="1">
                <a:effectLst/>
                <a:latin typeface="TimesNewRoman"/>
              </a:rPr>
              <a:t>завдання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ставляться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зверху</a:t>
            </a:r>
            <a:r>
              <a:rPr lang="ru-RU" sz="2000" dirty="0">
                <a:effectLst/>
                <a:latin typeface="TimesNewRoman"/>
              </a:rPr>
              <a:t> вниз, а </a:t>
            </a:r>
            <a:r>
              <a:rPr lang="ru-RU" sz="2000" dirty="0" err="1">
                <a:effectLst/>
                <a:latin typeface="TimesNewRoman"/>
              </a:rPr>
              <a:t>значення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показників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передаються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знизу</a:t>
            </a:r>
            <a:r>
              <a:rPr lang="ru-RU" sz="2000" dirty="0">
                <a:effectLst/>
                <a:latin typeface="TimesNewRoman"/>
              </a:rPr>
              <a:t> вверх. </a:t>
            </a:r>
          </a:p>
          <a:p>
            <a:pPr algn="just"/>
            <a:r>
              <a:rPr lang="ru-RU" sz="1800" dirty="0" err="1">
                <a:effectLst/>
                <a:latin typeface="TimesNewRoman"/>
              </a:rPr>
              <a:t>Найвищии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рівень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бізнес-системи</a:t>
            </a:r>
            <a:r>
              <a:rPr lang="ru-RU" sz="1800" dirty="0">
                <a:effectLst/>
                <a:latin typeface="TimesNewRoman"/>
              </a:rPr>
              <a:t> — </a:t>
            </a:r>
            <a:r>
              <a:rPr lang="ru-RU" sz="1800" dirty="0" err="1">
                <a:effectLst/>
                <a:latin typeface="TimesNewRoman"/>
              </a:rPr>
              <a:t>це</a:t>
            </a:r>
            <a:r>
              <a:rPr lang="ru-RU" sz="1800" dirty="0">
                <a:effectLst/>
                <a:latin typeface="TimesNewRoman"/>
              </a:rPr>
              <a:t> топ-</a:t>
            </a:r>
            <a:r>
              <a:rPr lang="ru-RU" sz="1800" dirty="0" err="1">
                <a:effectLst/>
                <a:latin typeface="TimesNewRoman"/>
              </a:rPr>
              <a:t>менеджери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̈, </a:t>
            </a:r>
            <a:r>
              <a:rPr lang="ru-RU" sz="1800" dirty="0" err="1">
                <a:effectLst/>
                <a:latin typeface="TimesNewRoman"/>
              </a:rPr>
              <a:t>які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визначають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місію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цілі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стратегічне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бачення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̈. </a:t>
            </a:r>
            <a:r>
              <a:rPr lang="ru-RU" sz="1800" dirty="0" err="1">
                <a:effectLst/>
                <a:latin typeface="TimesNewRoman"/>
              </a:rPr>
              <a:t>Другии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рівень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піраміди</a:t>
            </a:r>
            <a:r>
              <a:rPr lang="ru-RU" sz="1800" dirty="0">
                <a:effectLst/>
                <a:latin typeface="TimesNewRoman"/>
              </a:rPr>
              <a:t> представлений </a:t>
            </a:r>
            <a:r>
              <a:rPr lang="ru-RU" sz="1800" dirty="0" err="1">
                <a:effectLst/>
                <a:latin typeface="TimesNewRoman"/>
              </a:rPr>
              <a:t>господарськими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підрозділами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або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бізнес-одиницями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Третіи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рівень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піраміди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має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міжфункціональнии</a:t>
            </a:r>
            <a:r>
              <a:rPr lang="ru-RU" sz="1800" dirty="0">
                <a:effectLst/>
                <a:latin typeface="TimesNewRoman"/>
              </a:rPr>
              <a:t>̆ характер і </a:t>
            </a:r>
            <a:r>
              <a:rPr lang="ru-RU" sz="1800" dirty="0" err="1">
                <a:effectLst/>
                <a:latin typeface="TimesNewRoman"/>
              </a:rPr>
              <a:t>використовується</a:t>
            </a:r>
            <a:r>
              <a:rPr lang="ru-RU" sz="1800" dirty="0">
                <a:effectLst/>
                <a:latin typeface="TimesNewRoman"/>
              </a:rPr>
              <a:t> для </a:t>
            </a:r>
            <a:r>
              <a:rPr lang="ru-RU" sz="1800" dirty="0" err="1">
                <a:effectLst/>
                <a:latin typeface="TimesNewRoman"/>
              </a:rPr>
              <a:t>зв’язку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між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верхніми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нижніми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рівнями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піраміди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результативності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ru-RU" sz="1800" dirty="0" err="1">
                <a:effectLst/>
                <a:latin typeface="TimesNewRoman"/>
              </a:rPr>
              <a:t>може</a:t>
            </a:r>
            <a:r>
              <a:rPr lang="ru-RU" sz="1800" dirty="0">
                <a:effectLst/>
                <a:latin typeface="TimesNewRoman"/>
              </a:rPr>
              <a:t> не </a:t>
            </a:r>
            <a:r>
              <a:rPr lang="ru-RU" sz="1800" dirty="0" err="1">
                <a:effectLst/>
                <a:latin typeface="TimesNewRoman"/>
              </a:rPr>
              <a:t>відображати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рівень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організаційноі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структури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фірми</a:t>
            </a:r>
            <a:r>
              <a:rPr lang="ru-RU" sz="1800" dirty="0">
                <a:effectLst/>
                <a:latin typeface="TimesNewRoman"/>
              </a:rPr>
              <a:t>). На </a:t>
            </a:r>
            <a:r>
              <a:rPr lang="ru-RU" sz="1800" dirty="0" err="1">
                <a:effectLst/>
                <a:latin typeface="TimesNewRoman"/>
              </a:rPr>
              <a:t>цьому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рівні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фіксуються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ключові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показники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результативності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функціонування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бізнес-системи</a:t>
            </a:r>
            <a:r>
              <a:rPr lang="ru-RU" sz="1800" dirty="0">
                <a:effectLst/>
                <a:latin typeface="TimesNewRoman"/>
              </a:rPr>
              <a:t>, через </a:t>
            </a:r>
            <a:r>
              <a:rPr lang="ru-RU" sz="1800" dirty="0" err="1">
                <a:effectLst/>
                <a:latin typeface="TimesNewRoman"/>
              </a:rPr>
              <a:t>які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встановлені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першому</a:t>
            </a:r>
            <a:r>
              <a:rPr lang="ru-RU" sz="1800" dirty="0">
                <a:effectLst/>
                <a:latin typeface="TimesNewRoman"/>
              </a:rPr>
              <a:t> та другому </a:t>
            </a:r>
            <a:r>
              <a:rPr lang="ru-RU" sz="1800" dirty="0" err="1">
                <a:effectLst/>
                <a:latin typeface="TimesNewRoman"/>
              </a:rPr>
              <a:t>рівнях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цілі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передаються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найнижчии</a:t>
            </a:r>
            <a:r>
              <a:rPr lang="ru-RU" sz="1800" dirty="0">
                <a:effectLst/>
                <a:latin typeface="TimesNewRoman"/>
              </a:rPr>
              <a:t>̆ — </a:t>
            </a:r>
            <a:r>
              <a:rPr lang="ru-RU" sz="1800" dirty="0" err="1">
                <a:effectLst/>
                <a:latin typeface="TimesNewRoman"/>
              </a:rPr>
              <a:t>четвертии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рівень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ru-RU" sz="1800" dirty="0" err="1">
                <a:effectLst/>
                <a:latin typeface="TimesNewRoman"/>
              </a:rPr>
              <a:t>відділи</a:t>
            </a:r>
            <a:r>
              <a:rPr lang="ru-RU" sz="1800" dirty="0">
                <a:effectLst/>
                <a:latin typeface="TimesNewRoman"/>
              </a:rPr>
              <a:t> і </a:t>
            </a:r>
            <a:r>
              <a:rPr lang="ru-RU" sz="1800" dirty="0" err="1">
                <a:effectLst/>
                <a:latin typeface="TimesNewRoman"/>
              </a:rPr>
              <a:t>робочі</a:t>
            </a:r>
            <a:r>
              <a:rPr lang="ru-RU" sz="1800" dirty="0">
                <a:effectLst/>
                <a:latin typeface="TimesNewRoman"/>
              </a:rPr>
              <a:t> центри). </a:t>
            </a:r>
            <a:endParaRPr lang="ru-RU" dirty="0"/>
          </a:p>
          <a:p>
            <a:pPr algn="just"/>
            <a:r>
              <a:rPr lang="ru-RU" sz="1800" dirty="0">
                <a:effectLst/>
                <a:latin typeface="TimesNewRoman"/>
              </a:rPr>
              <a:t>На четвертому </a:t>
            </a:r>
            <a:r>
              <a:rPr lang="ru-RU" sz="1800" dirty="0" err="1">
                <a:effectLst/>
                <a:latin typeface="TimesNewRoman"/>
              </a:rPr>
              <a:t>рівні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піраміди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також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встановлюються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показники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операційноі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діяльності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бізнес-системи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ru-RU" sz="1800" dirty="0" err="1">
                <a:effectLst/>
                <a:latin typeface="TimesNewRoman"/>
              </a:rPr>
              <a:t>якість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продукціі</a:t>
            </a:r>
            <a:r>
              <a:rPr lang="ru-RU" sz="1800" dirty="0">
                <a:effectLst/>
                <a:latin typeface="TimesNewRoman"/>
              </a:rPr>
              <a:t>̈ (</a:t>
            </a:r>
            <a:r>
              <a:rPr lang="ru-RU" sz="1800" dirty="0" err="1">
                <a:effectLst/>
                <a:latin typeface="TimesNewRoman"/>
              </a:rPr>
              <a:t>послуг</a:t>
            </a:r>
            <a:r>
              <a:rPr lang="ru-RU" sz="1800" dirty="0">
                <a:effectLst/>
                <a:latin typeface="TimesNewRoman"/>
              </a:rPr>
              <a:t>), </a:t>
            </a:r>
            <a:r>
              <a:rPr lang="ru-RU" sz="1800" dirty="0" err="1">
                <a:effectLst/>
                <a:latin typeface="TimesNewRoman"/>
              </a:rPr>
              <a:t>тривалість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виробничого</a:t>
            </a:r>
            <a:r>
              <a:rPr lang="ru-RU" sz="1800" dirty="0">
                <a:effectLst/>
                <a:latin typeface="TimesNewRoman"/>
              </a:rPr>
              <a:t> циклу </a:t>
            </a:r>
            <a:r>
              <a:rPr lang="ru-RU" sz="1800" dirty="0" err="1">
                <a:effectLst/>
                <a:latin typeface="TimesNewRoman"/>
              </a:rPr>
              <a:t>тощо</a:t>
            </a:r>
            <a:r>
              <a:rPr lang="ru-RU" sz="1800" dirty="0">
                <a:effectLst/>
                <a:latin typeface="TimesNewRoman"/>
              </a:rPr>
              <a:t>). </a:t>
            </a:r>
            <a:endParaRPr lang="ru-RU" dirty="0"/>
          </a:p>
          <a:p>
            <a:pPr algn="just"/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Вся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сукупність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показників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,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незалежно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від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рівня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їх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фіксаціі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̈,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поділяється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на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дві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групи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: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індикатори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внутрішньоі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̈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результативності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(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наприклад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,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тривалість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виробничого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циклу) та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індикатори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зовнішньоі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̈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результативності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(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наприклад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,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якість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продукціі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̈ (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послуг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)).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Критичні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значення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показників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на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різних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рівнях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піраміди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результативності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автори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рекомендують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визначати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з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різною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періодичністю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: на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найвищому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рівні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— раз у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рік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(квартал), на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найнижчому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рівні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— раз у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місяць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,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тиждень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, день. </a:t>
            </a:r>
            <a:endParaRPr lang="ru-RU" dirty="0">
              <a:highlight>
                <a:srgbClr val="00FFFF"/>
              </a:highlight>
            </a:endParaRPr>
          </a:p>
          <a:p>
            <a:endParaRPr lang="ru-RU" dirty="0">
              <a:highlight>
                <a:srgbClr val="00FFFF"/>
              </a:highlight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2527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4CE1947-B6DC-8671-35B1-3B9EDBF87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005" y="267629"/>
            <a:ext cx="10738624" cy="6244683"/>
          </a:xfrm>
        </p:spPr>
        <p:txBody>
          <a:bodyPr/>
          <a:lstStyle/>
          <a:p>
            <a:pPr algn="just"/>
            <a:r>
              <a:rPr lang="ru-RU" sz="2000" dirty="0" err="1">
                <a:effectLst/>
                <a:latin typeface="TimesNewRoman"/>
              </a:rPr>
              <a:t>Враховуючи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описані</a:t>
            </a:r>
            <a:r>
              <a:rPr lang="ru-RU" sz="2000" dirty="0">
                <a:effectLst/>
                <a:latin typeface="TimesNewRoman"/>
              </a:rPr>
              <a:t> характеристики </a:t>
            </a:r>
            <a:r>
              <a:rPr lang="ru-RU" sz="2000" dirty="0" err="1">
                <a:effectLst/>
                <a:latin typeface="TimesNewRoman"/>
              </a:rPr>
              <a:t>піраміди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результативності</a:t>
            </a:r>
            <a:r>
              <a:rPr lang="ru-RU" sz="2000" dirty="0">
                <a:effectLst/>
                <a:latin typeface="TimesNewRoman"/>
              </a:rPr>
              <a:t> С. Дж. </a:t>
            </a:r>
            <a:r>
              <a:rPr lang="ru-RU" sz="2000" dirty="0" err="1">
                <a:effectLst/>
                <a:latin typeface="TimesNewRoman"/>
              </a:rPr>
              <a:t>МакНейра</a:t>
            </a:r>
            <a:r>
              <a:rPr lang="ru-RU" sz="2000" dirty="0">
                <a:effectLst/>
                <a:latin typeface="TimesNewRoman"/>
              </a:rPr>
              <a:t>, Р. Л. </a:t>
            </a:r>
            <a:r>
              <a:rPr lang="ru-RU" sz="2000" dirty="0" err="1">
                <a:effectLst/>
                <a:latin typeface="TimesNewRoman"/>
              </a:rPr>
              <a:t>Лінча</a:t>
            </a:r>
            <a:r>
              <a:rPr lang="ru-RU" sz="2000" dirty="0">
                <a:effectLst/>
                <a:latin typeface="TimesNewRoman"/>
              </a:rPr>
              <a:t> та К. Ф. Кросса, </a:t>
            </a:r>
            <a:r>
              <a:rPr lang="ru-RU" sz="2000" dirty="0" err="1">
                <a:effectLst/>
                <a:latin typeface="TimesNewRoman"/>
              </a:rPr>
              <a:t>вважаємо</a:t>
            </a:r>
            <a:r>
              <a:rPr lang="ru-RU" sz="2000" dirty="0">
                <a:effectLst/>
                <a:latin typeface="TimesNewRoman"/>
              </a:rPr>
              <a:t>, </a:t>
            </a:r>
            <a:r>
              <a:rPr lang="ru-RU" sz="2000" dirty="0" err="1">
                <a:effectLst/>
                <a:latin typeface="TimesNewRoman"/>
              </a:rPr>
              <a:t>що</a:t>
            </a:r>
            <a:r>
              <a:rPr lang="ru-RU" sz="2000" dirty="0">
                <a:effectLst/>
                <a:latin typeface="TimesNewRoman"/>
              </a:rPr>
              <a:t> за </a:t>
            </a:r>
            <a:r>
              <a:rPr lang="ru-RU" sz="2000" dirty="0" err="1">
                <a:effectLst/>
                <a:latin typeface="TimesNewRoman"/>
              </a:rPr>
              <a:t>умови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незначноі</a:t>
            </a:r>
            <a:r>
              <a:rPr lang="ru-RU" sz="2000" dirty="0">
                <a:effectLst/>
                <a:latin typeface="TimesNewRoman"/>
              </a:rPr>
              <a:t>̈ </a:t>
            </a:r>
            <a:r>
              <a:rPr lang="ru-RU" sz="2000" dirty="0" err="1">
                <a:effectLst/>
                <a:latin typeface="TimesNewRoman"/>
              </a:rPr>
              <a:t>модифікаціі</a:t>
            </a:r>
            <a:r>
              <a:rPr lang="ru-RU" sz="2000" dirty="0">
                <a:effectLst/>
                <a:latin typeface="TimesNewRoman"/>
              </a:rPr>
              <a:t>̈ вона </a:t>
            </a:r>
            <a:r>
              <a:rPr lang="ru-RU" sz="2000" dirty="0" err="1">
                <a:effectLst/>
                <a:latin typeface="TimesNewRoman"/>
              </a:rPr>
              <a:t>може</a:t>
            </a:r>
            <a:r>
              <a:rPr lang="ru-RU" sz="2000" dirty="0">
                <a:effectLst/>
                <a:latin typeface="TimesNewRoman"/>
              </a:rPr>
              <a:t> бути одним </a:t>
            </a:r>
            <a:r>
              <a:rPr lang="ru-RU" sz="2000" dirty="0" err="1">
                <a:effectLst/>
                <a:latin typeface="TimesNewRoman"/>
              </a:rPr>
              <a:t>із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елементів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системи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оцінювання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ефективності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бізнес-моделі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компаніі</a:t>
            </a:r>
            <a:r>
              <a:rPr lang="ru-RU" sz="2000" dirty="0">
                <a:effectLst/>
                <a:latin typeface="TimesNewRoman"/>
              </a:rPr>
              <a:t>̈. </a:t>
            </a:r>
            <a:r>
              <a:rPr lang="ru-RU" sz="2000" dirty="0" err="1">
                <a:effectLst/>
                <a:latin typeface="TimesNewRoman"/>
              </a:rPr>
              <a:t>Окрім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піраміди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результативності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концепція</a:t>
            </a:r>
            <a:r>
              <a:rPr lang="ru-RU" sz="2000" dirty="0">
                <a:effectLst/>
                <a:latin typeface="TimesNewRoman"/>
              </a:rPr>
              <a:t> «р</a:t>
            </a:r>
            <a:r>
              <a:rPr lang="en-US" sz="2000" dirty="0" err="1">
                <a:effectLst/>
                <a:latin typeface="TimesNewRoman"/>
              </a:rPr>
              <a:t>erformance</a:t>
            </a:r>
            <a:r>
              <a:rPr lang="en-US" sz="2000" dirty="0">
                <a:effectLst/>
                <a:latin typeface="TimesNewRoman"/>
              </a:rPr>
              <a:t> measurement» </a:t>
            </a:r>
            <a:r>
              <a:rPr lang="ru-RU" sz="2000" dirty="0" err="1">
                <a:effectLst/>
                <a:latin typeface="TimesNewRoman"/>
              </a:rPr>
              <a:t>включає</a:t>
            </a:r>
            <a:r>
              <a:rPr lang="ru-RU" sz="2000" dirty="0">
                <a:effectLst/>
                <a:latin typeface="TimesNewRoman"/>
              </a:rPr>
              <a:t> й </a:t>
            </a:r>
            <a:r>
              <a:rPr lang="ru-RU" sz="2000" dirty="0" err="1">
                <a:effectLst/>
                <a:latin typeface="TimesNewRoman"/>
              </a:rPr>
              <a:t>інші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системи</a:t>
            </a:r>
            <a:r>
              <a:rPr lang="ru-RU" sz="2000" dirty="0">
                <a:effectLst/>
                <a:latin typeface="TimesNewRoman"/>
              </a:rPr>
              <a:t> </a:t>
            </a:r>
            <a:r>
              <a:rPr lang="ru-RU" sz="2000" dirty="0" err="1">
                <a:effectLst/>
                <a:latin typeface="TimesNewRoman"/>
              </a:rPr>
              <a:t>оцінювання</a:t>
            </a:r>
            <a:r>
              <a:rPr lang="ru-RU" sz="2000" dirty="0">
                <a:effectLst/>
                <a:latin typeface="TimesNewRoman"/>
              </a:rPr>
              <a:t>, </a:t>
            </a:r>
            <a:r>
              <a:rPr lang="ru-RU" sz="2000" dirty="0" err="1">
                <a:effectLst/>
                <a:latin typeface="TimesNewRoman"/>
              </a:rPr>
              <a:t>перелік</a:t>
            </a:r>
            <a:r>
              <a:rPr lang="ru-RU" sz="2000" dirty="0">
                <a:effectLst/>
                <a:latin typeface="TimesNewRoman"/>
              </a:rPr>
              <a:t> та </a:t>
            </a:r>
            <a:r>
              <a:rPr lang="ru-RU" sz="2000" dirty="0" err="1">
                <a:effectLst/>
                <a:latin typeface="TimesNewRoman"/>
              </a:rPr>
              <a:t>основні</a:t>
            </a:r>
            <a:r>
              <a:rPr lang="ru-RU" sz="2000" dirty="0">
                <a:effectLst/>
                <a:latin typeface="TimesNewRoman"/>
              </a:rPr>
              <a:t> характеристики </a:t>
            </a:r>
            <a:r>
              <a:rPr lang="ru-RU" sz="2000" dirty="0" err="1">
                <a:effectLst/>
                <a:latin typeface="TimesNewRoman"/>
              </a:rPr>
              <a:t>яких</a:t>
            </a:r>
            <a:r>
              <a:rPr lang="ru-RU" sz="2000" dirty="0">
                <a:effectLst/>
                <a:latin typeface="TimesNewRoman"/>
              </a:rPr>
              <a:t> подано в табл. 11.2. </a:t>
            </a:r>
            <a:endParaRPr lang="ru-RU" dirty="0"/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CA5FBB-A13D-6A50-4836-7B81BB059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395" y="1788550"/>
            <a:ext cx="4259766" cy="445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9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7FBF09-65E9-AE81-5764-15FDBC2D2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0262" y="257175"/>
            <a:ext cx="6127750" cy="6434138"/>
          </a:xfrm>
        </p:spPr>
      </p:pic>
    </p:spTree>
    <p:extLst>
      <p:ext uri="{BB962C8B-B14F-4D97-AF65-F5344CB8AC3E}">
        <p14:creationId xmlns:p14="http://schemas.microsoft.com/office/powerpoint/2010/main" val="1551454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9C164B-6478-0EC9-C8CE-DD449D6DA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702" y="234175"/>
            <a:ext cx="10838986" cy="6467707"/>
          </a:xfrm>
        </p:spPr>
        <p:txBody>
          <a:bodyPr/>
          <a:lstStyle/>
          <a:p>
            <a:pPr algn="just"/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консалтингова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McKinsey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запропонувала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методику (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дістала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S)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описує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сім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 (рис. 11.3). </a:t>
            </a:r>
          </a:p>
          <a:p>
            <a:pPr algn="just"/>
            <a:endParaRPr lang="ru-RU" sz="1800" dirty="0">
              <a:latin typeface="TimesNewRoman"/>
            </a:endParaRPr>
          </a:p>
          <a:p>
            <a:pPr algn="just"/>
            <a:endParaRPr lang="ru-RU" sz="1800" dirty="0">
              <a:latin typeface="TimesNewRoman"/>
            </a:endParaRPr>
          </a:p>
          <a:p>
            <a:pPr algn="just"/>
            <a:endParaRPr lang="ru-RU" sz="1800" dirty="0">
              <a:latin typeface="TimesNewRoman"/>
            </a:endParaRPr>
          </a:p>
          <a:p>
            <a:pPr algn="just"/>
            <a:endParaRPr lang="ru-RU" sz="1800" dirty="0">
              <a:latin typeface="TimesNewRoman"/>
            </a:endParaRPr>
          </a:p>
          <a:p>
            <a:pPr algn="just"/>
            <a:endParaRPr lang="ru-RU" sz="1800" dirty="0">
              <a:latin typeface="TimesNewRoman"/>
            </a:endParaRPr>
          </a:p>
          <a:p>
            <a:pPr algn="just"/>
            <a:endParaRPr lang="ru-RU" sz="1800" dirty="0">
              <a:latin typeface="TimesNewRoman"/>
            </a:endParaRPr>
          </a:p>
          <a:p>
            <a:pPr algn="just"/>
            <a:endParaRPr lang="ru-RU" sz="1800" dirty="0">
              <a:latin typeface="TimesNewRoman"/>
            </a:endParaRPr>
          </a:p>
          <a:p>
            <a:pPr algn="just"/>
            <a:endParaRPr lang="ru-RU" sz="1800" dirty="0">
              <a:latin typeface="TimesNewRoman"/>
            </a:endParaRPr>
          </a:p>
          <a:p>
            <a:pPr algn="just"/>
            <a:endParaRPr lang="ru-RU" dirty="0"/>
          </a:p>
          <a:p>
            <a:pPr algn="just"/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цієі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̈: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діагностичнии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неефективних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̆;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направляє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поєднує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емоційними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неконкретними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09FE5A-3AD6-FF22-B0D2-02F1AFC57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1383836"/>
            <a:ext cx="5842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00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4A2E61-E76B-3AE3-7A5F-266C9F53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005" y="189571"/>
            <a:ext cx="11232995" cy="6494564"/>
          </a:xfrm>
        </p:spPr>
        <p:txBody>
          <a:bodyPr/>
          <a:lstStyle/>
          <a:p>
            <a:pPr algn="just"/>
            <a:r>
              <a:rPr lang="ru-RU" sz="1800" dirty="0" err="1">
                <a:effectLst/>
                <a:latin typeface="TimesNewRoman,Italic"/>
              </a:rPr>
              <a:t>Ешридська</a:t>
            </a:r>
            <a:r>
              <a:rPr lang="ru-RU" sz="1800" dirty="0">
                <a:effectLst/>
                <a:latin typeface="TimesNewRoman,Italic"/>
              </a:rPr>
              <a:t> (</a:t>
            </a:r>
            <a:r>
              <a:rPr lang="en-US" sz="1800" dirty="0" err="1">
                <a:effectLst/>
                <a:latin typeface="TimesNewRoman,Italic"/>
              </a:rPr>
              <a:t>Ashridge</a:t>
            </a:r>
            <a:r>
              <a:rPr lang="en-US" sz="1800" dirty="0">
                <a:effectLst/>
                <a:latin typeface="TimesNewRoman,Italic"/>
              </a:rPr>
              <a:t>) </a:t>
            </a:r>
            <a:r>
              <a:rPr lang="ru-RU" sz="1800" dirty="0">
                <a:effectLst/>
                <a:latin typeface="TimesNewRoman,Italic"/>
              </a:rPr>
              <a:t>модель </a:t>
            </a:r>
            <a:r>
              <a:rPr lang="ru-RU" sz="1800" dirty="0" err="1">
                <a:effectLst/>
                <a:latin typeface="TimesNewRoman,Italic"/>
              </a:rPr>
              <a:t>місіі</a:t>
            </a:r>
            <a:r>
              <a:rPr lang="ru-RU" sz="1800" dirty="0">
                <a:effectLst/>
                <a:latin typeface="TimesNewRoman,Italic"/>
              </a:rPr>
              <a:t>̈ </a:t>
            </a:r>
            <a:r>
              <a:rPr lang="ru-RU" sz="1800" dirty="0">
                <a:effectLst/>
                <a:latin typeface="TimesNewRoman"/>
              </a:rPr>
              <a:t>— метод, </a:t>
            </a:r>
            <a:r>
              <a:rPr lang="ru-RU" sz="1800" dirty="0" err="1">
                <a:effectLst/>
                <a:latin typeface="TimesNewRoman"/>
              </a:rPr>
              <a:t>якии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використовується</a:t>
            </a:r>
            <a:r>
              <a:rPr lang="ru-RU" sz="1800" dirty="0">
                <a:effectLst/>
                <a:latin typeface="TimesNewRoman"/>
              </a:rPr>
              <a:t> для </a:t>
            </a:r>
            <a:r>
              <a:rPr lang="ru-RU" sz="1800" dirty="0" err="1">
                <a:effectLst/>
                <a:latin typeface="TimesNewRoman"/>
              </a:rPr>
              <a:t>формування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аналізу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місіі</a:t>
            </a:r>
            <a:r>
              <a:rPr lang="ru-RU" sz="1800" dirty="0">
                <a:effectLst/>
                <a:latin typeface="TimesNewRoman"/>
              </a:rPr>
              <a:t>̈. Модель </a:t>
            </a:r>
            <a:r>
              <a:rPr lang="ru-RU" sz="1800" dirty="0" err="1">
                <a:effectLst/>
                <a:latin typeface="TimesNewRoman"/>
              </a:rPr>
              <a:t>грунтується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дослідженнях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проведених</a:t>
            </a:r>
            <a:r>
              <a:rPr lang="ru-RU" sz="1800" dirty="0">
                <a:effectLst/>
                <a:latin typeface="TimesNewRoman"/>
              </a:rPr>
              <a:t> у 53 великих </a:t>
            </a:r>
            <a:r>
              <a:rPr lang="ru-RU" sz="1800" dirty="0" err="1">
                <a:effectLst/>
                <a:latin typeface="TimesNewRoman"/>
              </a:rPr>
              <a:t>компаніях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en-US" sz="1800" dirty="0" err="1">
                <a:effectLst/>
                <a:latin typeface="TimesNewRoman"/>
              </a:rPr>
              <a:t>Ashridge</a:t>
            </a:r>
            <a:r>
              <a:rPr lang="en-US" sz="1800" dirty="0">
                <a:effectLst/>
                <a:latin typeface="TimesNewRoman"/>
              </a:rPr>
              <a:t> Strategic Management Center (</a:t>
            </a:r>
            <a:r>
              <a:rPr lang="ru-RU" sz="1800" dirty="0">
                <a:effectLst/>
                <a:latin typeface="TimesNewRoman"/>
              </a:rPr>
              <a:t>рис. 11.4). Вона </a:t>
            </a:r>
            <a:r>
              <a:rPr lang="ru-RU" sz="1800" dirty="0" err="1">
                <a:effectLst/>
                <a:latin typeface="TimesNewRoman"/>
              </a:rPr>
              <a:t>складається</a:t>
            </a:r>
            <a:r>
              <a:rPr lang="ru-RU" sz="1800" dirty="0">
                <a:effectLst/>
                <a:latin typeface="TimesNewRoman"/>
              </a:rPr>
              <a:t> з </a:t>
            </a:r>
            <a:r>
              <a:rPr lang="ru-RU" sz="1800" dirty="0" err="1">
                <a:effectLst/>
                <a:latin typeface="TimesNewRoman"/>
              </a:rPr>
              <a:t>чотирьох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елементів</a:t>
            </a:r>
            <a:r>
              <a:rPr lang="ru-RU" sz="1800" dirty="0">
                <a:effectLst/>
                <a:latin typeface="TimesNewRoman"/>
              </a:rPr>
              <a:t>: мета, </a:t>
            </a:r>
            <a:r>
              <a:rPr lang="ru-RU" sz="1800" dirty="0" err="1">
                <a:effectLst/>
                <a:latin typeface="TimesNewRoman"/>
              </a:rPr>
              <a:t>стратегія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цінності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принципи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стандарти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поведінки</a:t>
            </a:r>
            <a:r>
              <a:rPr lang="ru-RU" sz="1800" dirty="0">
                <a:effectLst/>
                <a:latin typeface="TimesNewRoman"/>
              </a:rPr>
              <a:t>. </a:t>
            </a:r>
          </a:p>
          <a:p>
            <a:pPr algn="just"/>
            <a:endParaRPr lang="ru-RU" dirty="0"/>
          </a:p>
          <a:p>
            <a:endParaRPr lang="uk-UA" dirty="0"/>
          </a:p>
          <a:p>
            <a:endParaRPr lang="ru-UA" dirty="0"/>
          </a:p>
          <a:p>
            <a:endParaRPr lang="ru-UA" dirty="0"/>
          </a:p>
          <a:p>
            <a:endParaRPr lang="ru-UA" dirty="0"/>
          </a:p>
          <a:p>
            <a:endParaRPr lang="ru-UA" dirty="0"/>
          </a:p>
          <a:p>
            <a:endParaRPr lang="ru-UA" dirty="0"/>
          </a:p>
          <a:p>
            <a:endParaRPr lang="ru-UA" dirty="0"/>
          </a:p>
          <a:p>
            <a:pPr algn="just"/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вона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поєднує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мотиваціі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для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бізнес-моделлю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̈;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прослідкувати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чітку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місію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як і 7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 —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підкреслює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правильного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та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̆;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покращує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прийняття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потребу в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ціль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основу для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місіі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  <a:p>
            <a:endParaRPr lang="ru-UA" dirty="0"/>
          </a:p>
          <a:p>
            <a:endParaRPr lang="ru-UA" dirty="0"/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2E4280-FA5A-5ABA-AB69-9D0AE9665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673" y="1208681"/>
            <a:ext cx="56896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08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01E4294-0A31-BB62-A064-93991D540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098" y="144966"/>
            <a:ext cx="10794380" cy="6400800"/>
          </a:xfrm>
        </p:spPr>
        <p:txBody>
          <a:bodyPr/>
          <a:lstStyle/>
          <a:p>
            <a:pPr algn="just"/>
            <a:r>
              <a:rPr lang="ru-RU" dirty="0" err="1">
                <a:effectLst/>
                <a:highlight>
                  <a:srgbClr val="00FFFF"/>
                </a:highlight>
                <a:latin typeface="TimesNewRoman,Italic"/>
              </a:rPr>
              <a:t>Концепція</a:t>
            </a:r>
            <a:r>
              <a:rPr lang="ru-RU" dirty="0">
                <a:effectLst/>
                <a:highlight>
                  <a:srgbClr val="00FFFF"/>
                </a:highlight>
                <a:latin typeface="TimesNewRoman,Italic"/>
              </a:rPr>
              <a:t> </a:t>
            </a:r>
            <a:r>
              <a:rPr lang="en-US" dirty="0">
                <a:effectLst/>
                <a:highlight>
                  <a:srgbClr val="00FFFF"/>
                </a:highlight>
                <a:latin typeface="TimesNewRoman,Italic"/>
              </a:rPr>
              <a:t>EFQM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ґрунтується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 на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дев’яти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критеріях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.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П’ять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 з них — «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рушійні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чинники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» (</a:t>
            </a:r>
            <a:r>
              <a:rPr lang="en-US" dirty="0">
                <a:effectLst/>
                <a:highlight>
                  <a:srgbClr val="00FFFF"/>
                </a:highlight>
                <a:latin typeface="TimesNewRoman"/>
              </a:rPr>
              <a:t>Enablers), 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а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чотири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 — «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результати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» (</a:t>
            </a:r>
            <a:r>
              <a:rPr lang="en-US" dirty="0">
                <a:effectLst/>
                <a:highlight>
                  <a:srgbClr val="00FFFF"/>
                </a:highlight>
                <a:latin typeface="TimesNewRoman"/>
              </a:rPr>
              <a:t>Results).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Критеріі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̈ «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рушійні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чинники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»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стосуються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 того,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чим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займається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організація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, а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критеріі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̈ «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результати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»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характеризують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 те, до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чого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організація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прагне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. «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Результати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»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залежать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від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 «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рушійних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чинників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» і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зворотного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зв’язку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від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 «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Результатів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»,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якии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̆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допомагає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поліпшити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якість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 «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рушійних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dirty="0" err="1">
                <a:effectLst/>
                <a:highlight>
                  <a:srgbClr val="00FFFF"/>
                </a:highlight>
                <a:latin typeface="TimesNewRoman"/>
              </a:rPr>
              <a:t>чинників</a:t>
            </a:r>
            <a:r>
              <a:rPr lang="ru-RU" dirty="0">
                <a:effectLst/>
                <a:highlight>
                  <a:srgbClr val="00FFFF"/>
                </a:highlight>
                <a:latin typeface="TimesNewRoman"/>
              </a:rPr>
              <a:t>». </a:t>
            </a:r>
            <a:r>
              <a:rPr lang="ru-RU" dirty="0">
                <a:effectLst/>
                <a:latin typeface="TimesNewRoman"/>
              </a:rPr>
              <a:t>Модель </a:t>
            </a:r>
            <a:r>
              <a:rPr lang="en-US" dirty="0">
                <a:effectLst/>
                <a:latin typeface="TimesNewRoman"/>
              </a:rPr>
              <a:t>EFQM </a:t>
            </a:r>
            <a:r>
              <a:rPr lang="ru-RU" dirty="0" err="1">
                <a:effectLst/>
                <a:latin typeface="TimesNewRoman"/>
              </a:rPr>
              <a:t>передбачає</a:t>
            </a:r>
            <a:r>
              <a:rPr lang="ru-RU" dirty="0">
                <a:effectLst/>
                <a:latin typeface="TimesNewRoman"/>
              </a:rPr>
              <a:t>, </a:t>
            </a:r>
            <a:r>
              <a:rPr lang="ru-RU" dirty="0" err="1">
                <a:effectLst/>
                <a:latin typeface="TimesNewRoman"/>
              </a:rPr>
              <a:t>що</a:t>
            </a:r>
            <a:r>
              <a:rPr lang="ru-RU" dirty="0">
                <a:effectLst/>
                <a:latin typeface="TimesNewRoman"/>
              </a:rPr>
              <a:t> </a:t>
            </a:r>
            <a:r>
              <a:rPr lang="ru-RU" dirty="0" err="1">
                <a:effectLst/>
                <a:latin typeface="TimesNewRoman"/>
              </a:rPr>
              <a:t>існує</a:t>
            </a:r>
            <a:r>
              <a:rPr lang="ru-RU" dirty="0">
                <a:effectLst/>
                <a:latin typeface="TimesNewRoman"/>
              </a:rPr>
              <a:t> </a:t>
            </a:r>
            <a:r>
              <a:rPr lang="ru-RU" dirty="0" err="1">
                <a:effectLst/>
                <a:latin typeface="TimesNewRoman"/>
              </a:rPr>
              <a:t>багато</a:t>
            </a:r>
            <a:r>
              <a:rPr lang="ru-RU" dirty="0">
                <a:effectLst/>
                <a:latin typeface="TimesNewRoman"/>
              </a:rPr>
              <a:t> </a:t>
            </a:r>
            <a:r>
              <a:rPr lang="ru-RU" dirty="0" err="1">
                <a:effectLst/>
                <a:latin typeface="TimesNewRoman"/>
              </a:rPr>
              <a:t>підходів</a:t>
            </a:r>
            <a:r>
              <a:rPr lang="ru-RU" dirty="0">
                <a:effectLst/>
                <a:latin typeface="TimesNewRoman"/>
              </a:rPr>
              <a:t> для </a:t>
            </a:r>
            <a:r>
              <a:rPr lang="ru-RU" dirty="0" err="1">
                <a:effectLst/>
                <a:latin typeface="TimesNewRoman"/>
              </a:rPr>
              <a:t>досягнення</a:t>
            </a:r>
            <a:r>
              <a:rPr lang="ru-RU" dirty="0">
                <a:effectLst/>
                <a:latin typeface="TimesNewRoman"/>
              </a:rPr>
              <a:t> </a:t>
            </a:r>
            <a:r>
              <a:rPr lang="ru-RU" dirty="0" err="1">
                <a:effectLst/>
                <a:latin typeface="TimesNewRoman"/>
              </a:rPr>
              <a:t>стійких</a:t>
            </a:r>
            <a:r>
              <a:rPr lang="ru-RU" dirty="0">
                <a:effectLst/>
                <a:latin typeface="TimesNewRoman"/>
              </a:rPr>
              <a:t> </a:t>
            </a:r>
            <a:r>
              <a:rPr lang="ru-RU" dirty="0" err="1">
                <a:effectLst/>
                <a:latin typeface="TimesNewRoman"/>
              </a:rPr>
              <a:t>переваг</a:t>
            </a:r>
            <a:r>
              <a:rPr lang="ru-RU" dirty="0">
                <a:effectLst/>
                <a:latin typeface="TimesNewRoman"/>
              </a:rPr>
              <a:t> у </a:t>
            </a:r>
            <a:r>
              <a:rPr lang="ru-RU" dirty="0" err="1">
                <a:effectLst/>
                <a:latin typeface="TimesNewRoman"/>
              </a:rPr>
              <a:t>всіх</a:t>
            </a:r>
            <a:r>
              <a:rPr lang="ru-RU" dirty="0">
                <a:effectLst/>
                <a:latin typeface="TimesNewRoman"/>
              </a:rPr>
              <a:t> аспектах </a:t>
            </a:r>
            <a:r>
              <a:rPr lang="ru-RU" dirty="0" err="1">
                <a:effectLst/>
                <a:latin typeface="TimesNewRoman"/>
              </a:rPr>
              <a:t>діяльності</a:t>
            </a:r>
            <a:r>
              <a:rPr lang="ru-RU" dirty="0">
                <a:effectLst/>
                <a:latin typeface="TimesNewRoman"/>
              </a:rPr>
              <a:t>. </a:t>
            </a:r>
            <a:r>
              <a:rPr lang="ru-RU" dirty="0">
                <a:effectLst/>
                <a:highlight>
                  <a:srgbClr val="00FF00"/>
                </a:highlight>
                <a:latin typeface="TimesNewRoman"/>
              </a:rPr>
              <a:t>Вона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"/>
              </a:rPr>
              <a:t>ґрунтується</a:t>
            </a:r>
            <a:r>
              <a:rPr lang="ru-RU" dirty="0">
                <a:effectLst/>
                <a:highlight>
                  <a:srgbClr val="00FF00"/>
                </a:highlight>
                <a:latin typeface="TimesNewRoman"/>
              </a:rPr>
              <a:t> на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"/>
              </a:rPr>
              <a:t>припущенні</a:t>
            </a:r>
            <a:r>
              <a:rPr lang="ru-RU" dirty="0">
                <a:effectLst/>
                <a:highlight>
                  <a:srgbClr val="00FF00"/>
                </a:highlight>
                <a:latin typeface="TimesNewRoman"/>
              </a:rPr>
              <a:t> про те,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"/>
              </a:rPr>
              <a:t>що</a:t>
            </a:r>
            <a:r>
              <a:rPr lang="ru-RU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"/>
              </a:rPr>
              <a:t>чудові</a:t>
            </a:r>
            <a:r>
              <a:rPr lang="ru-RU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"/>
              </a:rPr>
              <a:t>результати</a:t>
            </a:r>
            <a:r>
              <a:rPr lang="ru-RU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"/>
              </a:rPr>
              <a:t>стосовно</a:t>
            </a:r>
            <a:r>
              <a:rPr lang="ru-RU" dirty="0">
                <a:effectLst/>
                <a:highlight>
                  <a:srgbClr val="00FF00"/>
                </a:highlight>
                <a:latin typeface="TimesNewRoman"/>
              </a:rPr>
              <a:t> до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"/>
              </a:rPr>
              <a:t>виконання</a:t>
            </a:r>
            <a:r>
              <a:rPr lang="ru-RU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"/>
              </a:rPr>
              <a:t>завдань</a:t>
            </a:r>
            <a:r>
              <a:rPr lang="ru-RU" dirty="0">
                <a:effectLst/>
                <a:highlight>
                  <a:srgbClr val="00FF00"/>
                </a:highlight>
                <a:latin typeface="TimesNewRoman"/>
              </a:rPr>
              <a:t>,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"/>
              </a:rPr>
              <a:t>клієнтів</a:t>
            </a:r>
            <a:r>
              <a:rPr lang="ru-RU" dirty="0">
                <a:effectLst/>
                <a:highlight>
                  <a:srgbClr val="00FF00"/>
                </a:highlight>
                <a:latin typeface="TimesNewRoman"/>
              </a:rPr>
              <a:t>,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"/>
              </a:rPr>
              <a:t>людеи</a:t>
            </a:r>
            <a:r>
              <a:rPr lang="ru-RU" dirty="0">
                <a:effectLst/>
                <a:highlight>
                  <a:srgbClr val="00FF00"/>
                </a:highlight>
                <a:latin typeface="TimesNewRoman"/>
              </a:rPr>
              <a:t>̆ і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"/>
              </a:rPr>
              <a:t>суспільства</a:t>
            </a:r>
            <a:r>
              <a:rPr lang="ru-RU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"/>
              </a:rPr>
              <a:t>досягаються</a:t>
            </a:r>
            <a:r>
              <a:rPr lang="ru-RU" dirty="0">
                <a:effectLst/>
                <a:highlight>
                  <a:srgbClr val="00FF00"/>
                </a:highlight>
                <a:latin typeface="TimesNewRoman"/>
              </a:rPr>
              <a:t> за </a:t>
            </a:r>
            <a:r>
              <a:rPr lang="ru-RU" dirty="0" err="1">
                <a:effectLst/>
                <a:highlight>
                  <a:srgbClr val="00FF00"/>
                </a:highlight>
                <a:latin typeface="TimesNewRoman"/>
              </a:rPr>
              <a:t>допомогою</a:t>
            </a:r>
            <a:r>
              <a:rPr lang="ru-RU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dirty="0" err="1">
                <a:effectLst/>
                <a:latin typeface="TimesNewRoman"/>
              </a:rPr>
              <a:t>лідерськоі</a:t>
            </a:r>
            <a:r>
              <a:rPr lang="ru-RU" dirty="0">
                <a:effectLst/>
                <a:latin typeface="TimesNewRoman"/>
              </a:rPr>
              <a:t>̈ </a:t>
            </a:r>
            <a:r>
              <a:rPr lang="ru-RU" dirty="0" err="1">
                <a:effectLst/>
                <a:latin typeface="TimesNewRoman"/>
              </a:rPr>
              <a:t>політики</a:t>
            </a:r>
            <a:r>
              <a:rPr lang="ru-RU" dirty="0">
                <a:effectLst/>
                <a:latin typeface="TimesNewRoman"/>
              </a:rPr>
              <a:t> і </a:t>
            </a:r>
            <a:r>
              <a:rPr lang="ru-RU" dirty="0" err="1">
                <a:effectLst/>
                <a:latin typeface="TimesNewRoman"/>
              </a:rPr>
              <a:t>стратегіи</a:t>
            </a:r>
            <a:r>
              <a:rPr lang="ru-RU" dirty="0">
                <a:effectLst/>
                <a:latin typeface="TimesNewRoman"/>
              </a:rPr>
              <a:t>̆, </a:t>
            </a:r>
            <a:r>
              <a:rPr lang="ru-RU" dirty="0" err="1">
                <a:effectLst/>
                <a:latin typeface="TimesNewRoman"/>
              </a:rPr>
              <a:t>які</a:t>
            </a:r>
            <a:r>
              <a:rPr lang="ru-RU" dirty="0">
                <a:effectLst/>
                <a:latin typeface="TimesNewRoman"/>
              </a:rPr>
              <a:t> </a:t>
            </a:r>
            <a:r>
              <a:rPr lang="ru-RU" dirty="0" err="1">
                <a:effectLst/>
                <a:latin typeface="TimesNewRoman"/>
              </a:rPr>
              <a:t>здійснюються</a:t>
            </a:r>
            <a:r>
              <a:rPr lang="ru-RU" dirty="0">
                <a:effectLst/>
                <a:latin typeface="TimesNewRoman"/>
              </a:rPr>
              <a:t> за </a:t>
            </a:r>
            <a:r>
              <a:rPr lang="ru-RU" dirty="0" err="1">
                <a:effectLst/>
                <a:latin typeface="TimesNewRoman"/>
              </a:rPr>
              <a:t>допомогою</a:t>
            </a:r>
            <a:r>
              <a:rPr lang="ru-RU" dirty="0">
                <a:effectLst/>
                <a:latin typeface="TimesNewRoman"/>
              </a:rPr>
              <a:t> партнерств, </a:t>
            </a:r>
            <a:r>
              <a:rPr lang="ru-RU" dirty="0" err="1">
                <a:effectLst/>
                <a:latin typeface="TimesNewRoman"/>
              </a:rPr>
              <a:t>ресурсів</a:t>
            </a:r>
            <a:r>
              <a:rPr lang="ru-RU" dirty="0">
                <a:effectLst/>
                <a:latin typeface="TimesNewRoman"/>
              </a:rPr>
              <a:t> і </a:t>
            </a:r>
            <a:r>
              <a:rPr lang="ru-RU" dirty="0" err="1">
                <a:effectLst/>
                <a:latin typeface="TimesNewRoman"/>
              </a:rPr>
              <a:t>процесів</a:t>
            </a:r>
            <a:r>
              <a:rPr lang="ru-RU" dirty="0">
                <a:effectLst/>
                <a:latin typeface="TimesNewRoman"/>
              </a:rPr>
              <a:t> (рис. 11.5). </a:t>
            </a:r>
            <a:endParaRPr lang="ru-RU" dirty="0"/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26216E-B254-80C3-8FFD-179A89A32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2951256"/>
            <a:ext cx="61468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79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9652090-1421-2CE4-1690-06DC9EB2E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215" y="122663"/>
            <a:ext cx="10972800" cy="6188927"/>
          </a:xfrm>
        </p:spPr>
        <p:txBody>
          <a:bodyPr/>
          <a:lstStyle/>
          <a:p>
            <a:pPr algn="just"/>
            <a:r>
              <a:rPr lang="ru-RU" sz="2400" dirty="0" err="1">
                <a:effectLst/>
                <a:latin typeface="TimesNewRoman"/>
              </a:rPr>
              <a:t>Концепція</a:t>
            </a:r>
            <a:r>
              <a:rPr lang="ru-RU" sz="2400" dirty="0">
                <a:effectLst/>
                <a:latin typeface="TimesNewRoman"/>
              </a:rPr>
              <a:t> </a:t>
            </a:r>
            <a:r>
              <a:rPr lang="en-US" sz="2400" dirty="0">
                <a:effectLst/>
                <a:latin typeface="TimesNewRoman"/>
              </a:rPr>
              <a:t>EFQM </a:t>
            </a:r>
            <a:r>
              <a:rPr lang="ru-RU" sz="2400" dirty="0" err="1">
                <a:effectLst/>
                <a:latin typeface="TimesNewRoman"/>
              </a:rPr>
              <a:t>застосування</a:t>
            </a:r>
            <a:r>
              <a:rPr lang="ru-RU" sz="2400" dirty="0">
                <a:effectLst/>
                <a:latin typeface="TimesNewRoman"/>
              </a:rPr>
              <a:t> для </a:t>
            </a:r>
            <a:r>
              <a:rPr lang="ru-RU" sz="2400" dirty="0" err="1">
                <a:effectLst/>
                <a:latin typeface="TimesNewRoman"/>
              </a:rPr>
              <a:t>оцінювання</a:t>
            </a:r>
            <a:r>
              <a:rPr lang="ru-RU" sz="2400" dirty="0">
                <a:effectLst/>
                <a:latin typeface="TimesNewRoman"/>
              </a:rPr>
              <a:t> </a:t>
            </a:r>
            <a:r>
              <a:rPr lang="ru-RU" sz="2400" dirty="0" err="1">
                <a:effectLst/>
                <a:latin typeface="TimesNewRoman"/>
              </a:rPr>
              <a:t>ефективності</a:t>
            </a:r>
            <a:r>
              <a:rPr lang="ru-RU" sz="2400" dirty="0">
                <a:effectLst/>
                <a:latin typeface="TimesNewRoman"/>
              </a:rPr>
              <a:t> </a:t>
            </a:r>
            <a:r>
              <a:rPr lang="ru-RU" sz="2400" dirty="0" err="1">
                <a:effectLst/>
                <a:latin typeface="TimesNewRoman"/>
              </a:rPr>
              <a:t>функціонування</a:t>
            </a:r>
            <a:r>
              <a:rPr lang="ru-RU" sz="2400" dirty="0">
                <a:effectLst/>
                <a:latin typeface="TimesNewRoman"/>
              </a:rPr>
              <a:t> </a:t>
            </a:r>
            <a:r>
              <a:rPr lang="ru-RU" sz="2400" dirty="0" err="1">
                <a:effectLst/>
                <a:latin typeface="TimesNewRoman"/>
              </a:rPr>
              <a:t>бізнес-моделі</a:t>
            </a:r>
            <a:r>
              <a:rPr lang="ru-RU" sz="2400" dirty="0">
                <a:effectLst/>
                <a:latin typeface="TimesNewRoman"/>
              </a:rPr>
              <a:t> </a:t>
            </a:r>
            <a:r>
              <a:rPr lang="ru-RU" sz="2400" dirty="0" err="1">
                <a:effectLst/>
                <a:latin typeface="TimesNewRoman"/>
              </a:rPr>
              <a:t>компаніі</a:t>
            </a:r>
            <a:r>
              <a:rPr lang="ru-RU" sz="2400" dirty="0">
                <a:effectLst/>
                <a:latin typeface="TimesNewRoman"/>
              </a:rPr>
              <a:t>̈ в </a:t>
            </a:r>
            <a:r>
              <a:rPr lang="ru-RU" sz="2400" dirty="0" err="1">
                <a:effectLst/>
                <a:latin typeface="TimesNewRoman"/>
              </a:rPr>
              <a:t>динамічному</a:t>
            </a:r>
            <a:r>
              <a:rPr lang="ru-RU" sz="2400" dirty="0">
                <a:effectLst/>
                <a:latin typeface="TimesNewRoman"/>
              </a:rPr>
              <a:t> </a:t>
            </a:r>
            <a:r>
              <a:rPr lang="ru-RU" sz="2400" dirty="0" err="1">
                <a:effectLst/>
                <a:latin typeface="TimesNewRoman"/>
              </a:rPr>
              <a:t>середовищі</a:t>
            </a:r>
            <a:r>
              <a:rPr lang="ru-RU" sz="2400" dirty="0">
                <a:effectLst/>
                <a:latin typeface="TimesNewRoman"/>
              </a:rPr>
              <a:t>. </a:t>
            </a:r>
            <a:r>
              <a:rPr lang="ru-RU" sz="2400" dirty="0" err="1">
                <a:effectLst/>
                <a:latin typeface="TimesNewRoman"/>
              </a:rPr>
              <a:t>Результати</a:t>
            </a:r>
            <a:r>
              <a:rPr lang="ru-RU" sz="2400" dirty="0">
                <a:effectLst/>
                <a:latin typeface="TimesNewRoman"/>
              </a:rPr>
              <a:t> такого </a:t>
            </a:r>
            <a:r>
              <a:rPr lang="ru-RU" sz="2400" dirty="0" err="1">
                <a:effectLst/>
                <a:latin typeface="TimesNewRoman"/>
              </a:rPr>
              <a:t>аналізу</a:t>
            </a:r>
            <a:r>
              <a:rPr lang="ru-RU" sz="2400" dirty="0">
                <a:effectLst/>
                <a:latin typeface="TimesNewRoman"/>
              </a:rPr>
              <a:t> </a:t>
            </a:r>
            <a:r>
              <a:rPr lang="ru-RU" sz="2400" dirty="0" err="1">
                <a:effectLst/>
                <a:latin typeface="TimesNewRoman"/>
              </a:rPr>
              <a:t>є</a:t>
            </a:r>
            <a:r>
              <a:rPr lang="ru-RU" sz="2400" dirty="0">
                <a:effectLst/>
                <a:latin typeface="TimesNewRoman"/>
              </a:rPr>
              <a:t> основою для </a:t>
            </a:r>
            <a:r>
              <a:rPr lang="ru-RU" sz="2400" dirty="0" err="1">
                <a:effectLst/>
                <a:latin typeface="TimesNewRoman"/>
              </a:rPr>
              <a:t>подання</a:t>
            </a:r>
            <a:r>
              <a:rPr lang="ru-RU" sz="2400" dirty="0">
                <a:effectLst/>
                <a:latin typeface="TimesNewRoman"/>
              </a:rPr>
              <a:t> заявки на </a:t>
            </a:r>
            <a:r>
              <a:rPr lang="en-US" sz="2400" dirty="0">
                <a:effectLst/>
                <a:latin typeface="TimesNewRoman"/>
              </a:rPr>
              <a:t>European Quality Award </a:t>
            </a:r>
            <a:r>
              <a:rPr lang="ru-RU" sz="2400" dirty="0">
                <a:effectLst/>
                <a:latin typeface="TimesNewRoman"/>
              </a:rPr>
              <a:t>і </a:t>
            </a:r>
            <a:r>
              <a:rPr lang="ru-RU" sz="2400" dirty="0" err="1">
                <a:effectLst/>
                <a:latin typeface="TimesNewRoman"/>
              </a:rPr>
              <a:t>багато</a:t>
            </a:r>
            <a:r>
              <a:rPr lang="ru-RU" sz="2400" dirty="0">
                <a:effectLst/>
                <a:latin typeface="TimesNewRoman"/>
              </a:rPr>
              <a:t> </a:t>
            </a:r>
            <a:r>
              <a:rPr lang="ru-RU" sz="2400" dirty="0" err="1">
                <a:effectLst/>
                <a:latin typeface="TimesNewRoman"/>
              </a:rPr>
              <a:t>національних</a:t>
            </a:r>
            <a:r>
              <a:rPr lang="ru-RU" sz="2400" dirty="0">
                <a:effectLst/>
                <a:latin typeface="TimesNewRoman"/>
              </a:rPr>
              <a:t> </a:t>
            </a:r>
            <a:r>
              <a:rPr lang="ru-RU" sz="2400" dirty="0" err="1">
                <a:effectLst/>
                <a:latin typeface="TimesNewRoman"/>
              </a:rPr>
              <a:t>конкурсів</a:t>
            </a:r>
            <a:r>
              <a:rPr lang="ru-RU" sz="2400" dirty="0">
                <a:effectLst/>
                <a:latin typeface="TimesNewRoman"/>
              </a:rPr>
              <a:t> </a:t>
            </a:r>
            <a:r>
              <a:rPr lang="ru-RU" sz="2400" dirty="0" err="1">
                <a:effectLst/>
                <a:latin typeface="TimesNewRoman"/>
              </a:rPr>
              <a:t>якості</a:t>
            </a:r>
            <a:r>
              <a:rPr lang="ru-RU" sz="2400" dirty="0">
                <a:effectLst/>
                <a:latin typeface="TimesNewRoman"/>
              </a:rPr>
              <a:t> в </a:t>
            </a:r>
            <a:r>
              <a:rPr lang="ru-RU" sz="2400" dirty="0" err="1">
                <a:effectLst/>
                <a:latin typeface="TimesNewRoman"/>
              </a:rPr>
              <a:t>Європі</a:t>
            </a:r>
            <a:r>
              <a:rPr lang="ru-RU" sz="2400" dirty="0">
                <a:effectLst/>
                <a:latin typeface="TimesNewRoman"/>
              </a:rPr>
              <a:t>. </a:t>
            </a:r>
            <a:endParaRPr lang="ru-RU" sz="2400" dirty="0"/>
          </a:p>
          <a:p>
            <a:pPr algn="just"/>
            <a:r>
              <a:rPr lang="ru-RU" sz="2400" dirty="0">
                <a:effectLst/>
                <a:highlight>
                  <a:srgbClr val="00FFFF"/>
                </a:highlight>
                <a:latin typeface="TimesNewRoman,Italic"/>
              </a:rPr>
              <a:t>Модель «Дельта» (</a:t>
            </a:r>
            <a:r>
              <a:rPr lang="en-US" sz="2400" dirty="0">
                <a:effectLst/>
                <a:highlight>
                  <a:srgbClr val="00FFFF"/>
                </a:highlight>
                <a:latin typeface="TimesNewRoman,Italic"/>
              </a:rPr>
              <a:t>Delta Model)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NewRoman"/>
              </a:rPr>
              <a:t>інтегруює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NewRoman"/>
              </a:rPr>
              <a:t>концепціі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̈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NewRoman"/>
              </a:rPr>
              <a:t>конкурентноі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̈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NewRoman"/>
              </a:rPr>
              <a:t>переваги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 і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NewRoman"/>
              </a:rPr>
              <a:t>ланцюжок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NewRoman"/>
              </a:rPr>
              <a:t>створення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NewRoman"/>
              </a:rPr>
              <a:t>вартості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 (</a:t>
            </a:r>
            <a:r>
              <a:rPr lang="en-US" sz="2400" dirty="0">
                <a:effectLst/>
                <a:highlight>
                  <a:srgbClr val="00FFFF"/>
                </a:highlight>
                <a:latin typeface="TimesNewRoman"/>
              </a:rPr>
              <a:t>Value Chain) 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М. Портера з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NewRoman"/>
              </a:rPr>
              <a:t>теорією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NewRoman"/>
              </a:rPr>
              <a:t>ресурсів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 (</a:t>
            </a:r>
            <a:r>
              <a:rPr lang="en-US" sz="2400" dirty="0">
                <a:effectLst/>
                <a:highlight>
                  <a:srgbClr val="00FFFF"/>
                </a:highlight>
                <a:latin typeface="TimesNewRoman"/>
              </a:rPr>
              <a:t>Resource-Based View),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NewRoman"/>
              </a:rPr>
              <a:t>що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NewRoman"/>
              </a:rPr>
              <a:t>орієнтуються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 на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NewRoman"/>
              </a:rPr>
              <a:t>компанію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 і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NewRoman"/>
              </a:rPr>
              <a:t>доповнюють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NewRoman"/>
              </a:rPr>
              <a:t>їх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NewRoman"/>
              </a:rPr>
              <a:t>новими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 аспектами «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NewRoman"/>
              </a:rPr>
              <a:t>розширеного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NewRoman"/>
              </a:rPr>
              <a:t>підприємства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» (</a:t>
            </a:r>
            <a:r>
              <a:rPr lang="en-US" sz="2400" dirty="0">
                <a:effectLst/>
                <a:highlight>
                  <a:srgbClr val="00FFFF"/>
                </a:highlight>
                <a:latin typeface="TimesNewRoman"/>
              </a:rPr>
              <a:t>Extended Enterprise), 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а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NewRoman"/>
              </a:rPr>
              <a:t>також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 «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NewRoman"/>
              </a:rPr>
              <a:t>комплексними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NewRoman"/>
              </a:rPr>
              <a:t>рішеннями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 для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NewRoman"/>
              </a:rPr>
              <a:t>клієнта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» (</a:t>
            </a:r>
            <a:r>
              <a:rPr lang="en-US" sz="2400" dirty="0">
                <a:effectLst/>
                <a:highlight>
                  <a:srgbClr val="00FFFF"/>
                </a:highlight>
                <a:latin typeface="TimesNewRoman"/>
              </a:rPr>
              <a:t>Total Customer Solutions) (</a:t>
            </a:r>
            <a:r>
              <a:rPr lang="ru-RU" sz="2400" dirty="0">
                <a:effectLst/>
                <a:highlight>
                  <a:srgbClr val="00FFFF"/>
                </a:highlight>
                <a:latin typeface="TimesNewRoman"/>
              </a:rPr>
              <a:t>рис. 11.6</a:t>
            </a:r>
            <a:r>
              <a:rPr lang="ru-RU" sz="2400" dirty="0">
                <a:effectLst/>
                <a:latin typeface="TimesNewRoman"/>
              </a:rPr>
              <a:t>). </a:t>
            </a:r>
          </a:p>
          <a:p>
            <a:pPr algn="just"/>
            <a:r>
              <a:rPr lang="ru-RU" sz="2400" dirty="0">
                <a:effectLst/>
                <a:latin typeface="TimesNewRoman"/>
              </a:rPr>
              <a:t>Модель «Дельта» </a:t>
            </a:r>
            <a:r>
              <a:rPr lang="ru-RU" sz="2400" dirty="0" err="1">
                <a:effectLst/>
                <a:latin typeface="TimesNewRoman"/>
              </a:rPr>
              <a:t>передбачає</a:t>
            </a:r>
            <a:r>
              <a:rPr lang="ru-RU" sz="2400" dirty="0">
                <a:effectLst/>
                <a:latin typeface="TimesNewRoman"/>
              </a:rPr>
              <a:t>, </a:t>
            </a:r>
            <a:r>
              <a:rPr lang="ru-RU" sz="2400" dirty="0" err="1">
                <a:effectLst/>
                <a:latin typeface="TimesNewRoman"/>
              </a:rPr>
              <a:t>що</a:t>
            </a:r>
            <a:r>
              <a:rPr lang="ru-RU" sz="2400" dirty="0">
                <a:effectLst/>
                <a:latin typeface="TimesNewRoman"/>
              </a:rPr>
              <a:t> </a:t>
            </a:r>
            <a:r>
              <a:rPr lang="ru-RU" sz="2400" dirty="0" err="1">
                <a:effectLst/>
                <a:latin typeface="TimesNewRoman"/>
              </a:rPr>
              <a:t>бізнес</a:t>
            </a:r>
            <a:r>
              <a:rPr lang="ru-RU" sz="2400" dirty="0">
                <a:effectLst/>
                <a:latin typeface="TimesNewRoman"/>
              </a:rPr>
              <a:t>-модель </a:t>
            </a:r>
            <a:r>
              <a:rPr lang="ru-RU" sz="2400" dirty="0" err="1">
                <a:effectLst/>
                <a:latin typeface="TimesNewRoman"/>
              </a:rPr>
              <a:t>компаніі</a:t>
            </a:r>
            <a:r>
              <a:rPr lang="ru-RU" sz="2400" dirty="0">
                <a:effectLst/>
                <a:latin typeface="TimesNewRoman"/>
              </a:rPr>
              <a:t>̈ </a:t>
            </a:r>
            <a:r>
              <a:rPr lang="ru-RU" sz="2400" dirty="0" err="1">
                <a:effectLst/>
                <a:latin typeface="TimesNewRoman"/>
              </a:rPr>
              <a:t>тісно</a:t>
            </a:r>
            <a:r>
              <a:rPr lang="ru-RU" sz="2400" dirty="0">
                <a:effectLst/>
                <a:latin typeface="TimesNewRoman"/>
              </a:rPr>
              <a:t> </a:t>
            </a:r>
            <a:r>
              <a:rPr lang="ru-RU" sz="2400" dirty="0" err="1">
                <a:effectLst/>
                <a:latin typeface="TimesNewRoman"/>
              </a:rPr>
              <a:t>пов’язана</a:t>
            </a:r>
            <a:r>
              <a:rPr lang="ru-RU" sz="2400" dirty="0">
                <a:effectLst/>
                <a:latin typeface="TimesNewRoman"/>
              </a:rPr>
              <a:t> </a:t>
            </a:r>
            <a:r>
              <a:rPr lang="ru-RU" sz="2400" dirty="0" err="1">
                <a:effectLst/>
                <a:latin typeface="TimesNewRoman"/>
              </a:rPr>
              <a:t>із</a:t>
            </a:r>
            <a:r>
              <a:rPr lang="ru-RU" sz="2400" dirty="0">
                <a:effectLst/>
                <a:latin typeface="TimesNewRoman"/>
              </a:rPr>
              <a:t> </a:t>
            </a:r>
            <a:r>
              <a:rPr lang="ru-RU" sz="2400" dirty="0" err="1">
                <a:effectLst/>
                <a:latin typeface="TimesNewRoman"/>
              </a:rPr>
              <a:t>пріоритетами</a:t>
            </a:r>
            <a:r>
              <a:rPr lang="ru-RU" sz="2400" dirty="0">
                <a:effectLst/>
                <a:latin typeface="TimesNewRoman"/>
              </a:rPr>
              <a:t> </a:t>
            </a:r>
            <a:r>
              <a:rPr lang="ru-RU" sz="2400" dirty="0" err="1">
                <a:effectLst/>
                <a:latin typeface="TimesNewRoman"/>
              </a:rPr>
              <a:t>споживачів</a:t>
            </a:r>
            <a:r>
              <a:rPr lang="ru-RU" sz="2400" dirty="0">
                <a:effectLst/>
                <a:latin typeface="TimesNewRoman"/>
              </a:rPr>
              <a:t>. Вони </a:t>
            </a:r>
            <a:r>
              <a:rPr lang="ru-RU" sz="2400" dirty="0" err="1">
                <a:effectLst/>
                <a:latin typeface="TimesNewRoman"/>
              </a:rPr>
              <a:t>є</a:t>
            </a:r>
            <a:r>
              <a:rPr lang="ru-RU" sz="2400" dirty="0">
                <a:effectLst/>
                <a:latin typeface="TimesNewRoman"/>
              </a:rPr>
              <a:t> </a:t>
            </a:r>
            <a:r>
              <a:rPr lang="ru-RU" sz="2400" dirty="0" err="1">
                <a:effectLst/>
                <a:latin typeface="TimesNewRoman"/>
              </a:rPr>
              <a:t>визначальним</a:t>
            </a:r>
            <a:r>
              <a:rPr lang="ru-RU" sz="2400" dirty="0">
                <a:effectLst/>
                <a:latin typeface="TimesNewRoman"/>
              </a:rPr>
              <a:t> </a:t>
            </a:r>
            <a:r>
              <a:rPr lang="ru-RU" sz="2400" dirty="0" err="1">
                <a:effectLst/>
                <a:latin typeface="TimesNewRoman"/>
              </a:rPr>
              <a:t>джерелом</a:t>
            </a:r>
            <a:r>
              <a:rPr lang="ru-RU" sz="2400" dirty="0">
                <a:effectLst/>
                <a:latin typeface="TimesNewRoman"/>
              </a:rPr>
              <a:t> доходу </a:t>
            </a:r>
            <a:r>
              <a:rPr lang="ru-RU" sz="2400" dirty="0" err="1">
                <a:effectLst/>
                <a:latin typeface="TimesNewRoman"/>
              </a:rPr>
              <a:t>компаніі</a:t>
            </a:r>
            <a:r>
              <a:rPr lang="ru-RU" sz="2400" dirty="0">
                <a:effectLst/>
                <a:latin typeface="TimesNewRoman"/>
              </a:rPr>
              <a:t>̈, а тому в </a:t>
            </a:r>
            <a:r>
              <a:rPr lang="ru-RU" sz="2400" dirty="0" err="1">
                <a:effectLst/>
                <a:latin typeface="TimesNewRoman"/>
              </a:rPr>
              <a:t>центрі</a:t>
            </a:r>
            <a:r>
              <a:rPr lang="ru-RU" sz="2400" dirty="0">
                <a:effectLst/>
                <a:latin typeface="TimesNewRoman"/>
              </a:rPr>
              <a:t> менеджменту і </a:t>
            </a:r>
            <a:r>
              <a:rPr lang="ru-RU" sz="2400" dirty="0" err="1">
                <a:effectLst/>
                <a:latin typeface="TimesNewRoman"/>
              </a:rPr>
              <a:t>стратегіі</a:t>
            </a:r>
            <a:r>
              <a:rPr lang="ru-RU" sz="2400" dirty="0">
                <a:effectLst/>
                <a:latin typeface="TimesNewRoman"/>
              </a:rPr>
              <a:t>̈ </a:t>
            </a:r>
            <a:r>
              <a:rPr lang="ru-RU" sz="2400" dirty="0" err="1">
                <a:effectLst/>
                <a:latin typeface="TimesNewRoman"/>
              </a:rPr>
              <a:t>знаходиться</a:t>
            </a:r>
            <a:r>
              <a:rPr lang="ru-RU" sz="2400" dirty="0">
                <a:effectLst/>
                <a:latin typeface="TimesNewRoman"/>
              </a:rPr>
              <a:t> </a:t>
            </a:r>
            <a:r>
              <a:rPr lang="ru-RU" sz="2400" dirty="0" err="1">
                <a:effectLst/>
                <a:latin typeface="TimesNewRoman"/>
              </a:rPr>
              <a:t>клієнт</a:t>
            </a:r>
            <a:r>
              <a:rPr lang="ru-RU" sz="2400" dirty="0">
                <a:effectLst/>
                <a:latin typeface="TimesNewRoman"/>
              </a:rPr>
              <a:t> </a:t>
            </a:r>
            <a:endParaRPr lang="ru-RU" sz="2400" dirty="0"/>
          </a:p>
          <a:p>
            <a:pPr algn="just"/>
            <a:endParaRPr lang="ru-RU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099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854E9C-3D7B-E71E-6150-0841B203F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0587" y="303213"/>
            <a:ext cx="5829300" cy="6184900"/>
          </a:xfrm>
        </p:spPr>
      </p:pic>
    </p:spTree>
    <p:extLst>
      <p:ext uri="{BB962C8B-B14F-4D97-AF65-F5344CB8AC3E}">
        <p14:creationId xmlns:p14="http://schemas.microsoft.com/office/powerpoint/2010/main" val="3366763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F48F7A-0B4C-FD6E-F7A7-B4D2C3102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249" y="211873"/>
            <a:ext cx="10850136" cy="6224239"/>
          </a:xfrm>
        </p:spPr>
        <p:txBody>
          <a:bodyPr>
            <a:normAutofit fontScale="92500" lnSpcReduction="10000"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11.3. Сучасні методи вартісного оцінювання бізнес-моделі компанії</a:t>
            </a:r>
          </a:p>
          <a:p>
            <a:pPr algn="just"/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традиційними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продажу,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потік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ліквідності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оборотності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все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популярності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час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набуває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орієнтованого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VBM — Value Based Management)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консультантами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крупних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американських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як основа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максимізаціі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акціи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і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акціонерів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реалізуються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компанією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остаточному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підсумку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ковоі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VBM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поширились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європейськии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зазначити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європейськими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компаніями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en-US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VBM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переплелась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поширеними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принципами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орієнтаціі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компаніи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на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максимальне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персоналу,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довгострокових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клієнтами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взаємовигідних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постачальниками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VBM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найпоширенішою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доданоі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 — Economic Value Added). 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зареєстрована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компанією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Stern Stewart &amp; Co.,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деякі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теоріі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доходу Альфреда Маршалла.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  <a:p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481623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9DE6A1-2E0E-601D-1E9A-999A340A1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853" y="223023"/>
            <a:ext cx="10671717" cy="6244683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Передумовою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стало те,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традиційних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фінансових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чистии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операційнии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NOPAT)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втратили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значущість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компанією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доходи та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беруться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розрахунках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кожному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фінансовому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вважається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виникають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існують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одного.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Виявити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оцінити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ними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оцінює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доходи та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одночасно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враховує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накладає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певне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обмеження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ціною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розраховується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чистим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операційним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прибутком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вартістю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 = NOPAT – WACC ×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С, (11.1)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NOPAT (Net Operating Profits After Taxes) —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чистии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операційнии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податків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до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сплати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процентів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WACC (Weighted Average Cost of Capital) —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середньозважена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—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величина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3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9CFB4CB-8C5D-4B0C-BDE1-7F0F719B9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299" y="198303"/>
            <a:ext cx="10840597" cy="6235547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11.1. Концепція «стратегічного вимірювання» в бізнес-моделюванні</a:t>
            </a: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strategic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measur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ment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ринковою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потужністю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конкурентоспроможністю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18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розуміється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динамічному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максимальну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реалізацію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найкращого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порівняно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конкурентами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можливостеи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  <a:endParaRPr lang="ru-RU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стратегічне</a:t>
            </a:r>
            <a:r>
              <a:rPr lang="ru-RU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почали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вживати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зарубіжніи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збору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обраних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виконанням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місіі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та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досягненням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̆. </a:t>
            </a:r>
          </a:p>
          <a:p>
            <a:pPr algn="just"/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положеннями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(англ. р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erformance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measurement),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виникла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80-х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ХХ ст. в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англомовніи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економічніи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більшості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існуючих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доходи,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̈, маркетинг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для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на кожному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організаційному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7904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FB1AB3-852C-50A9-8C07-E5F8787FD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307" y="457199"/>
            <a:ext cx="10928195" cy="60662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WACC =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×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wD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×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kD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×(1−t) , (11.2)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wD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частка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позикового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kD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позикового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 —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ставка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податку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Вартість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мінімальноі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очікуваноі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ставки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дохідності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акціонерами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кредиторами.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бізнес-одиницями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та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виявленню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нерентабельних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підрозділів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виявляти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та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організовувати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ефективне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грошовими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потоками.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доданоі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стратегічних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зарубіжних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компаніях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комбінаціі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з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інструментами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матрицею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Бостонськоі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матрицею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 / Mc-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insey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В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пропонується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інтегрувати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EVA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перспективу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BSC (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рис. 11.3).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8337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9111488-19E8-B97A-B568-9D30BC8F7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761" y="200721"/>
            <a:ext cx="10794380" cy="6266985"/>
          </a:xfrm>
        </p:spPr>
        <p:txBody>
          <a:bodyPr/>
          <a:lstStyle/>
          <a:p>
            <a:pPr algn="just"/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Звичайно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достатньо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ефективною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усуває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принаймні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недоліків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 наш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виміру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комбінованоі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недостатньо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48B036-1B96-22F8-373C-19DB11150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90700"/>
            <a:ext cx="6096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0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56E4B57-D0E5-DDB3-B30E-201FB317C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244837" y="-1229887"/>
            <a:ext cx="6055445" cy="9355874"/>
          </a:xfrm>
        </p:spPr>
      </p:pic>
    </p:spTree>
    <p:extLst>
      <p:ext uri="{BB962C8B-B14F-4D97-AF65-F5344CB8AC3E}">
        <p14:creationId xmlns:p14="http://schemas.microsoft.com/office/powerpoint/2010/main" val="1469726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EEAE61A-E192-2A48-02A1-1DAC348D2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018479" y="-423578"/>
            <a:ext cx="5967136" cy="8424939"/>
          </a:xfrm>
        </p:spPr>
      </p:pic>
    </p:spTree>
    <p:extLst>
      <p:ext uri="{BB962C8B-B14F-4D97-AF65-F5344CB8AC3E}">
        <p14:creationId xmlns:p14="http://schemas.microsoft.com/office/powerpoint/2010/main" val="3287105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68F12B5-EA5B-3949-3A38-4B16B085B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155327" y="-1507131"/>
            <a:ext cx="6087318" cy="9547627"/>
          </a:xfrm>
        </p:spPr>
      </p:pic>
    </p:spTree>
    <p:extLst>
      <p:ext uri="{BB962C8B-B14F-4D97-AF65-F5344CB8AC3E}">
        <p14:creationId xmlns:p14="http://schemas.microsoft.com/office/powerpoint/2010/main" val="3347000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CD58E7-0217-D8A4-56B9-BB85B0E414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418503" y="-1526505"/>
            <a:ext cx="5191451" cy="9783327"/>
          </a:xfrm>
        </p:spPr>
      </p:pic>
    </p:spTree>
    <p:extLst>
      <p:ext uri="{BB962C8B-B14F-4D97-AF65-F5344CB8AC3E}">
        <p14:creationId xmlns:p14="http://schemas.microsoft.com/office/powerpoint/2010/main" val="3920410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383569-A4BB-D508-F526-3A22FABCF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030482" y="-1325399"/>
            <a:ext cx="5836334" cy="9200809"/>
          </a:xfrm>
        </p:spPr>
      </p:pic>
    </p:spTree>
    <p:extLst>
      <p:ext uri="{BB962C8B-B14F-4D97-AF65-F5344CB8AC3E}">
        <p14:creationId xmlns:p14="http://schemas.microsoft.com/office/powerpoint/2010/main" val="97598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8D0F244-067F-04E9-D0FA-DA7E82CF5B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266661" y="-1069079"/>
            <a:ext cx="6045252" cy="8787161"/>
          </a:xfrm>
        </p:spPr>
      </p:pic>
    </p:spTree>
    <p:extLst>
      <p:ext uri="{BB962C8B-B14F-4D97-AF65-F5344CB8AC3E}">
        <p14:creationId xmlns:p14="http://schemas.microsoft.com/office/powerpoint/2010/main" val="2462871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03C242-AE4F-39AB-3815-F7A29B9E6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039696" y="-1087034"/>
            <a:ext cx="6042027" cy="8441433"/>
          </a:xfrm>
        </p:spPr>
      </p:pic>
    </p:spTree>
    <p:extLst>
      <p:ext uri="{BB962C8B-B14F-4D97-AF65-F5344CB8AC3E}">
        <p14:creationId xmlns:p14="http://schemas.microsoft.com/office/powerpoint/2010/main" val="717192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947BB92-221C-82AC-ACE9-2C4050B43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799001" y="-1016398"/>
            <a:ext cx="5569672" cy="7733099"/>
          </a:xfrm>
        </p:spPr>
      </p:pic>
    </p:spTree>
    <p:extLst>
      <p:ext uri="{BB962C8B-B14F-4D97-AF65-F5344CB8AC3E}">
        <p14:creationId xmlns:p14="http://schemas.microsoft.com/office/powerpoint/2010/main" val="469118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01138B-A417-2E90-5157-153376E18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298" y="501805"/>
            <a:ext cx="10372648" cy="5943062"/>
          </a:xfrm>
        </p:spPr>
        <p:txBody>
          <a:bodyPr/>
          <a:lstStyle/>
          <a:p>
            <a:pPr algn="just"/>
            <a:r>
              <a:rPr lang="ru-RU" sz="2400" dirty="0" err="1">
                <a:effectLst/>
                <a:highlight>
                  <a:srgbClr val="FFFF00"/>
                </a:highlight>
                <a:latin typeface="TimesNewRoman"/>
              </a:rPr>
              <a:t>Відмінність</a:t>
            </a:r>
            <a:r>
              <a:rPr lang="ru-RU" sz="2400" dirty="0">
                <a:effectLst/>
                <a:highlight>
                  <a:srgbClr val="FFFF00"/>
                </a:highlight>
                <a:latin typeface="TimesNewRoman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NewRoman"/>
              </a:rPr>
              <a:t>між</a:t>
            </a:r>
            <a:r>
              <a:rPr lang="ru-RU" sz="2400" dirty="0">
                <a:effectLst/>
                <a:highlight>
                  <a:srgbClr val="FFFF00"/>
                </a:highlight>
                <a:latin typeface="TimesNewRoman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NewRoman"/>
              </a:rPr>
              <a:t>фінансово-економічним</a:t>
            </a:r>
            <a:r>
              <a:rPr lang="ru-RU" sz="2400" dirty="0">
                <a:effectLst/>
                <a:highlight>
                  <a:srgbClr val="FFFF00"/>
                </a:highlight>
                <a:latin typeface="TimesNewRoman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NewRoman"/>
              </a:rPr>
              <a:t>оцінюванням</a:t>
            </a:r>
            <a:r>
              <a:rPr lang="ru-RU" sz="2400" dirty="0">
                <a:effectLst/>
                <a:highlight>
                  <a:srgbClr val="FFFF00"/>
                </a:highlight>
                <a:latin typeface="TimesNewRoman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NewRoman"/>
              </a:rPr>
              <a:t>діяльності</a:t>
            </a:r>
            <a:r>
              <a:rPr lang="ru-RU" sz="2400" dirty="0">
                <a:effectLst/>
                <a:highlight>
                  <a:srgbClr val="FFFF00"/>
                </a:highlight>
                <a:latin typeface="TimesNewRoman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NewRoman"/>
              </a:rPr>
              <a:t>підприємства</a:t>
            </a:r>
            <a:r>
              <a:rPr lang="ru-RU" sz="2400" dirty="0">
                <a:effectLst/>
                <a:highlight>
                  <a:srgbClr val="FFFF00"/>
                </a:highlight>
                <a:latin typeface="TimesNewRoman"/>
              </a:rPr>
              <a:t> та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NewRoman"/>
              </a:rPr>
              <a:t>стратегічним</a:t>
            </a:r>
            <a:r>
              <a:rPr lang="ru-RU" sz="2400" dirty="0">
                <a:effectLst/>
                <a:highlight>
                  <a:srgbClr val="FFFF00"/>
                </a:highlight>
                <a:latin typeface="TimesNewRoman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вимірюванням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його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різніи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їх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фінансово-економічне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виключно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вартісних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показниках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господарськоі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монетарну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природу.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Стратегічне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24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ринковоі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потужності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конкурентоспроможності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окрім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вартісних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монетарних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й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немонетарних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параметрів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b="1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1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ланцюжка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пріоритетів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сумісності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маркетинговоі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стратегіі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з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цими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пріоритетами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часові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ключовоі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компетенціі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як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стрижневого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бізнес-моделі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Еволюційнии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̆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вартісного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вказує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окремоі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парадигми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вартості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останнім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етапом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(табл. 11.1).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754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B8BDFDF-10FB-B2D9-1BB5-F2B5F4835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6113" y="-1309144"/>
            <a:ext cx="6360300" cy="9188605"/>
          </a:xfrm>
        </p:spPr>
      </p:pic>
    </p:spTree>
    <p:extLst>
      <p:ext uri="{BB962C8B-B14F-4D97-AF65-F5344CB8AC3E}">
        <p14:creationId xmlns:p14="http://schemas.microsoft.com/office/powerpoint/2010/main" val="2020977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F7A58B-BA85-C8A3-C7BE-DDBBA293B0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57027" y="-1538401"/>
            <a:ext cx="6741860" cy="9735016"/>
          </a:xfrm>
        </p:spPr>
      </p:pic>
    </p:spTree>
    <p:extLst>
      <p:ext uri="{BB962C8B-B14F-4D97-AF65-F5344CB8AC3E}">
        <p14:creationId xmlns:p14="http://schemas.microsoft.com/office/powerpoint/2010/main" val="2784976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76FCE5-4CEA-B028-1A77-7211D0C22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40691" y="-1215942"/>
            <a:ext cx="6997553" cy="9266663"/>
          </a:xfrm>
        </p:spPr>
      </p:pic>
    </p:spTree>
    <p:extLst>
      <p:ext uri="{BB962C8B-B14F-4D97-AF65-F5344CB8AC3E}">
        <p14:creationId xmlns:p14="http://schemas.microsoft.com/office/powerpoint/2010/main" val="3977944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08554C-B310-9904-4460-0411AE887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976717" y="-863845"/>
            <a:ext cx="6022977" cy="8675651"/>
          </a:xfrm>
        </p:spPr>
      </p:pic>
    </p:spTree>
    <p:extLst>
      <p:ext uri="{BB962C8B-B14F-4D97-AF65-F5344CB8AC3E}">
        <p14:creationId xmlns:p14="http://schemas.microsoft.com/office/powerpoint/2010/main" val="454051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DCAD22-CE14-DB2A-A635-236FF96FF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124013" y="-993099"/>
            <a:ext cx="6096372" cy="8709103"/>
          </a:xfrm>
        </p:spPr>
      </p:pic>
    </p:spTree>
    <p:extLst>
      <p:ext uri="{BB962C8B-B14F-4D97-AF65-F5344CB8AC3E}">
        <p14:creationId xmlns:p14="http://schemas.microsoft.com/office/powerpoint/2010/main" val="4046313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4DDAF74-5B60-FEC4-84E7-EBD2E6E35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409635" y="-976932"/>
            <a:ext cx="5709456" cy="8837014"/>
          </a:xfrm>
        </p:spPr>
      </p:pic>
    </p:spTree>
    <p:extLst>
      <p:ext uri="{BB962C8B-B14F-4D97-AF65-F5344CB8AC3E}">
        <p14:creationId xmlns:p14="http://schemas.microsoft.com/office/powerpoint/2010/main" val="146769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A4174BD-6845-62E4-259A-430848D6C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203985" y="-1027733"/>
            <a:ext cx="5704014" cy="8562374"/>
          </a:xfrm>
        </p:spPr>
      </p:pic>
    </p:spTree>
    <p:extLst>
      <p:ext uri="{BB962C8B-B14F-4D97-AF65-F5344CB8AC3E}">
        <p14:creationId xmlns:p14="http://schemas.microsoft.com/office/powerpoint/2010/main" val="2522892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F104C5-1040-137E-1EBD-BE4F96F02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054350" y="-1216790"/>
            <a:ext cx="6280304" cy="9043639"/>
          </a:xfrm>
        </p:spPr>
      </p:pic>
    </p:spTree>
    <p:extLst>
      <p:ext uri="{BB962C8B-B14F-4D97-AF65-F5344CB8AC3E}">
        <p14:creationId xmlns:p14="http://schemas.microsoft.com/office/powerpoint/2010/main" val="19589211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54EAF9-EDE3-EBB3-70F8-CF5B7A99B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8800" y="-1470746"/>
            <a:ext cx="6410683" cy="9400481"/>
          </a:xfrm>
        </p:spPr>
      </p:pic>
    </p:spTree>
    <p:extLst>
      <p:ext uri="{BB962C8B-B14F-4D97-AF65-F5344CB8AC3E}">
        <p14:creationId xmlns:p14="http://schemas.microsoft.com/office/powerpoint/2010/main" val="3994543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1054C2-048B-800A-14DC-8BC2C476F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018719" y="-1147133"/>
            <a:ext cx="6173150" cy="8976735"/>
          </a:xfrm>
        </p:spPr>
      </p:pic>
    </p:spTree>
    <p:extLst>
      <p:ext uri="{BB962C8B-B14F-4D97-AF65-F5344CB8AC3E}">
        <p14:creationId xmlns:p14="http://schemas.microsoft.com/office/powerpoint/2010/main" val="268740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0E5797-5A65-06A2-371E-F6185E7CF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7307" y="165100"/>
            <a:ext cx="5958086" cy="6478588"/>
          </a:xfrm>
        </p:spPr>
      </p:pic>
    </p:spTree>
    <p:extLst>
      <p:ext uri="{BB962C8B-B14F-4D97-AF65-F5344CB8AC3E}">
        <p14:creationId xmlns:p14="http://schemas.microsoft.com/office/powerpoint/2010/main" val="3116506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D2EE71-C1F2-5107-DDB5-047216F34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41567" y="-740908"/>
            <a:ext cx="5640617" cy="7621549"/>
          </a:xfrm>
        </p:spPr>
      </p:pic>
    </p:spTree>
    <p:extLst>
      <p:ext uri="{BB962C8B-B14F-4D97-AF65-F5344CB8AC3E}">
        <p14:creationId xmlns:p14="http://schemas.microsoft.com/office/powerpoint/2010/main" val="7665242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5248C3-A2C8-F06A-C6D1-E35469CB3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087776" y="-1383888"/>
            <a:ext cx="6146547" cy="9110549"/>
          </a:xfrm>
        </p:spPr>
      </p:pic>
    </p:spTree>
    <p:extLst>
      <p:ext uri="{BB962C8B-B14F-4D97-AF65-F5344CB8AC3E}">
        <p14:creationId xmlns:p14="http://schemas.microsoft.com/office/powerpoint/2010/main" val="186515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A3A18A0-6970-4F59-A289-0F229627A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489991" y="-1351660"/>
            <a:ext cx="5740856" cy="9358575"/>
          </a:xfrm>
        </p:spPr>
      </p:pic>
    </p:spTree>
    <p:extLst>
      <p:ext uri="{BB962C8B-B14F-4D97-AF65-F5344CB8AC3E}">
        <p14:creationId xmlns:p14="http://schemas.microsoft.com/office/powerpoint/2010/main" val="35383230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4543A0-34F1-77FA-A863-5DEEC9FB2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339269" y="-1052743"/>
            <a:ext cx="5566026" cy="8474400"/>
          </a:xfrm>
        </p:spPr>
      </p:pic>
    </p:spTree>
    <p:extLst>
      <p:ext uri="{BB962C8B-B14F-4D97-AF65-F5344CB8AC3E}">
        <p14:creationId xmlns:p14="http://schemas.microsoft.com/office/powerpoint/2010/main" val="11850483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5354BD-7A02-EBD5-A0EB-1E5B36B82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348709" y="-1125632"/>
            <a:ext cx="5858857" cy="8697953"/>
          </a:xfrm>
        </p:spPr>
      </p:pic>
    </p:spTree>
    <p:extLst>
      <p:ext uri="{BB962C8B-B14F-4D97-AF65-F5344CB8AC3E}">
        <p14:creationId xmlns:p14="http://schemas.microsoft.com/office/powerpoint/2010/main" val="779997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626A12-9B66-0AD3-5C69-01603B902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331510" y="-1191390"/>
            <a:ext cx="6383909" cy="9590052"/>
          </a:xfrm>
        </p:spPr>
      </p:pic>
    </p:spTree>
    <p:extLst>
      <p:ext uri="{BB962C8B-B14F-4D97-AF65-F5344CB8AC3E}">
        <p14:creationId xmlns:p14="http://schemas.microsoft.com/office/powerpoint/2010/main" val="16143119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124BBE-8428-9F79-8CE4-0F81315DA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196594" y="-890650"/>
            <a:ext cx="6486471" cy="9400480"/>
          </a:xfrm>
        </p:spPr>
      </p:pic>
    </p:spTree>
    <p:extLst>
      <p:ext uri="{BB962C8B-B14F-4D97-AF65-F5344CB8AC3E}">
        <p14:creationId xmlns:p14="http://schemas.microsoft.com/office/powerpoint/2010/main" val="30182206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61B560-348D-9B09-19EC-26D73B7FB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044807" y="-1184532"/>
            <a:ext cx="6176725" cy="8898673"/>
          </a:xfrm>
        </p:spPr>
      </p:pic>
    </p:spTree>
    <p:extLst>
      <p:ext uri="{BB962C8B-B14F-4D97-AF65-F5344CB8AC3E}">
        <p14:creationId xmlns:p14="http://schemas.microsoft.com/office/powerpoint/2010/main" val="8441097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0A001C-38FA-4CCA-1D52-F2BC4A601D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3177510" y="-1228808"/>
            <a:ext cx="6680755" cy="9400478"/>
          </a:xfrm>
        </p:spPr>
      </p:pic>
    </p:spTree>
    <p:extLst>
      <p:ext uri="{BB962C8B-B14F-4D97-AF65-F5344CB8AC3E}">
        <p14:creationId xmlns:p14="http://schemas.microsoft.com/office/powerpoint/2010/main" val="31450423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50B576-02D7-1E27-9BDF-AD564E288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37789" y="-1155718"/>
            <a:ext cx="6390042" cy="8831766"/>
          </a:xfrm>
        </p:spPr>
      </p:pic>
    </p:spTree>
    <p:extLst>
      <p:ext uri="{BB962C8B-B14F-4D97-AF65-F5344CB8AC3E}">
        <p14:creationId xmlns:p14="http://schemas.microsoft.com/office/powerpoint/2010/main" val="34764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19C9BD8-6DDB-1C0F-D452-74D6A8E7C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299" y="110169"/>
            <a:ext cx="10829581" cy="6433850"/>
          </a:xfrm>
        </p:spPr>
        <p:txBody>
          <a:bodyPr/>
          <a:lstStyle/>
          <a:p>
            <a:pPr algn="just"/>
            <a:r>
              <a:rPr lang="ru-RU" sz="1800" dirty="0">
                <a:effectLst/>
                <a:latin typeface="TimesNewRoman"/>
              </a:rPr>
              <a:t>В </a:t>
            </a:r>
            <a:r>
              <a:rPr lang="ru-RU" sz="1800" dirty="0" err="1">
                <a:effectLst/>
                <a:latin typeface="TimesNewRoman"/>
              </a:rPr>
              <a:t>період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індустріального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розвитку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основними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конкурентними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перевагами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були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матеріальні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активи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досягнення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ефекту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від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збільшення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масштабів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виробництва</a:t>
            </a:r>
            <a:r>
              <a:rPr lang="ru-RU" sz="1800" dirty="0">
                <a:effectLst/>
                <a:latin typeface="TimesNewRoman"/>
              </a:rPr>
              <a:t>. Тому </a:t>
            </a:r>
            <a:r>
              <a:rPr lang="ru-RU" sz="1800" dirty="0" err="1">
                <a:effectLst/>
                <a:latin typeface="TimesNewRoman"/>
              </a:rPr>
              <a:t>ключовими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критеріями</a:t>
            </a:r>
            <a:r>
              <a:rPr lang="ru-RU" sz="1800" dirty="0">
                <a:effectLst/>
                <a:latin typeface="TimesNewRoman"/>
              </a:rPr>
              <a:t> для </a:t>
            </a:r>
            <a:r>
              <a:rPr lang="ru-RU" sz="1800" dirty="0" err="1">
                <a:effectLst/>
                <a:latin typeface="TimesNewRoman"/>
              </a:rPr>
              <a:t>оцінювання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ефективності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діяльності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були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фінансові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показники</a:t>
            </a:r>
            <a:r>
              <a:rPr lang="ru-RU" sz="1800" dirty="0">
                <a:effectLst/>
                <a:latin typeface="TimesNewRoman"/>
              </a:rPr>
              <a:t>, а </a:t>
            </a:r>
            <a:r>
              <a:rPr lang="ru-RU" sz="1800" dirty="0" err="1">
                <a:effectLst/>
                <a:latin typeface="TimesNewRoman"/>
              </a:rPr>
              <a:t>саме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рентабельність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продукціі</a:t>
            </a:r>
            <a:r>
              <a:rPr lang="ru-RU" sz="1800" dirty="0">
                <a:effectLst/>
                <a:latin typeface="TimesNewRoman"/>
              </a:rPr>
              <a:t>̈ (</a:t>
            </a:r>
            <a:r>
              <a:rPr lang="en-US" sz="1800" dirty="0">
                <a:effectLst/>
                <a:latin typeface="TimesNewRoman"/>
              </a:rPr>
              <a:t>CRR — Cost to Revenue rate), </a:t>
            </a:r>
            <a:r>
              <a:rPr lang="ru-RU" sz="1800" dirty="0" err="1">
                <a:effectLst/>
                <a:latin typeface="TimesNewRoman"/>
              </a:rPr>
              <a:t>рентабельність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інвестиціи</a:t>
            </a:r>
            <a:r>
              <a:rPr lang="ru-RU" sz="1800" dirty="0">
                <a:effectLst/>
                <a:latin typeface="TimesNewRoman"/>
              </a:rPr>
              <a:t>̆ (</a:t>
            </a:r>
            <a:r>
              <a:rPr lang="en-US" sz="1800" dirty="0">
                <a:effectLst/>
                <a:latin typeface="TimesNewRoman"/>
              </a:rPr>
              <a:t>ROI — Return on Investments), </a:t>
            </a:r>
            <a:r>
              <a:rPr lang="ru-RU" sz="1800" dirty="0" err="1">
                <a:effectLst/>
                <a:latin typeface="TimesNewRoman"/>
              </a:rPr>
              <a:t>рентабельність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залученого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капіталу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en-US" sz="1800" dirty="0">
                <a:effectLst/>
                <a:latin typeface="TimesNewRoman"/>
              </a:rPr>
              <a:t>ROCE — Return on Capital Employed), </a:t>
            </a:r>
            <a:r>
              <a:rPr lang="ru-RU" sz="1800" dirty="0" err="1">
                <a:effectLst/>
                <a:latin typeface="TimesNewRoman"/>
              </a:rPr>
              <a:t>рентабельність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чистих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активів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en-US" sz="1800" dirty="0">
                <a:effectLst/>
                <a:latin typeface="TimesNewRoman"/>
              </a:rPr>
              <a:t>RONA — Return on Net Assets) </a:t>
            </a:r>
            <a:r>
              <a:rPr lang="ru-RU" sz="1800" dirty="0" err="1">
                <a:effectLst/>
                <a:latin typeface="TimesNewRoman"/>
              </a:rPr>
              <a:t>тощо</a:t>
            </a:r>
            <a:r>
              <a:rPr lang="ru-RU" sz="1800" dirty="0">
                <a:effectLst/>
                <a:latin typeface="TimesNewRoman"/>
              </a:rPr>
              <a:t>. За </a:t>
            </a:r>
            <a:r>
              <a:rPr lang="ru-RU" sz="1800" dirty="0" err="1">
                <a:effectLst/>
                <a:latin typeface="TimesNewRoman"/>
              </a:rPr>
              <a:t>допомогою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цих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показників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менеджери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визначали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найефективніші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напрями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діяльності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здійснювали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перерозподіл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внутрішніх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ресурсів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із</a:t>
            </a:r>
            <a:r>
              <a:rPr lang="ru-RU" sz="1800" dirty="0">
                <a:effectLst/>
                <a:latin typeface="TimesNewRoman"/>
              </a:rPr>
              <a:t> метою </a:t>
            </a:r>
            <a:r>
              <a:rPr lang="ru-RU" sz="1800" dirty="0" err="1">
                <a:effectLst/>
                <a:latin typeface="TimesNewRoman"/>
              </a:rPr>
              <a:t>збільшення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фінансових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результатів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від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господарськоі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діяльності</a:t>
            </a:r>
            <a:r>
              <a:rPr lang="ru-RU" sz="1800" dirty="0">
                <a:effectLst/>
                <a:latin typeface="TimesNewRoman"/>
              </a:rPr>
              <a:t>. </a:t>
            </a:r>
            <a:endParaRPr lang="ru-RU" dirty="0"/>
          </a:p>
          <a:p>
            <a:pPr algn="just"/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Сьогодні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конкурентні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переваги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досить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складно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отримати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виключно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за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рахунок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організаціі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̈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ефективного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фінансового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менеджменту та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інвестиціи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̆ у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фізичні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активи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.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Пов’язано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це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з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тим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,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що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суттєво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зросла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роль такого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чинника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, як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здатність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компаніі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̈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мобілізовувати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та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використовувати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своі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̈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нематеріальні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або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«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невидимі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»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активи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. </a:t>
            </a:r>
            <a:r>
              <a:rPr lang="ru-RU" sz="1800" dirty="0">
                <a:effectLst/>
                <a:latin typeface="TimesNewRoman"/>
              </a:rPr>
              <a:t>В </a:t>
            </a:r>
            <a:r>
              <a:rPr lang="ru-RU" sz="1800" dirty="0" err="1">
                <a:effectLst/>
                <a:latin typeface="TimesNewRoman"/>
              </a:rPr>
              <a:t>динамічному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середовищі</a:t>
            </a:r>
            <a:r>
              <a:rPr lang="ru-RU" sz="1800" dirty="0">
                <a:effectLst/>
                <a:latin typeface="TimesNewRoman"/>
              </a:rPr>
              <a:t> велике </a:t>
            </a:r>
            <a:r>
              <a:rPr lang="ru-RU" sz="1800" dirty="0" err="1">
                <a:effectLst/>
                <a:latin typeface="TimesNewRoman"/>
              </a:rPr>
              <a:t>значення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має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довгостроковии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розвиток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основними</a:t>
            </a:r>
            <a:r>
              <a:rPr lang="ru-RU" sz="1800" dirty="0">
                <a:effectLst/>
                <a:latin typeface="TimesNewRoman"/>
              </a:rPr>
              <a:t> факторами </a:t>
            </a:r>
            <a:r>
              <a:rPr lang="ru-RU" sz="1800" dirty="0" err="1">
                <a:effectLst/>
                <a:latin typeface="TimesNewRoman"/>
              </a:rPr>
              <a:t>якого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грамотне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стратегічне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управління</a:t>
            </a:r>
            <a:r>
              <a:rPr lang="ru-RU" sz="1800" dirty="0">
                <a:effectLst/>
                <a:latin typeface="TimesNewRoman"/>
              </a:rPr>
              <a:t>, оптимальна структура </a:t>
            </a:r>
            <a:r>
              <a:rPr lang="ru-RU" sz="1800" dirty="0" err="1">
                <a:effectLst/>
                <a:latin typeface="TimesNewRoman"/>
              </a:rPr>
              <a:t>бізнес-процесів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інтелектуальнии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капітал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лояльність</a:t>
            </a:r>
            <a:r>
              <a:rPr lang="ru-RU" sz="1800" dirty="0">
                <a:effectLst/>
                <a:latin typeface="TimesNewRoman"/>
              </a:rPr>
              <a:t> і </a:t>
            </a:r>
            <a:r>
              <a:rPr lang="ru-RU" sz="1800" dirty="0" err="1">
                <a:effectLst/>
                <a:latin typeface="TimesNewRoman"/>
              </a:rPr>
              <a:t>прихильність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споживачів</a:t>
            </a:r>
            <a:r>
              <a:rPr lang="ru-RU" sz="1800" dirty="0">
                <a:effectLst/>
                <a:latin typeface="TimesNewRoman"/>
              </a:rPr>
              <a:t>, корпоративна культура, </a:t>
            </a:r>
            <a:r>
              <a:rPr lang="ru-RU" sz="1800" dirty="0" err="1">
                <a:effectLst/>
                <a:latin typeface="TimesNewRoman"/>
              </a:rPr>
              <a:t>що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стимулює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технічні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організаційні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інноваціі</a:t>
            </a:r>
            <a:r>
              <a:rPr lang="ru-RU" sz="1800" dirty="0">
                <a:effectLst/>
                <a:latin typeface="TimesNewRoman"/>
              </a:rPr>
              <a:t>̈, </a:t>
            </a:r>
            <a:r>
              <a:rPr lang="ru-RU" sz="1800" dirty="0" err="1">
                <a:effectLst/>
                <a:latin typeface="TimesNewRoman"/>
              </a:rPr>
              <a:t>інвестиціі</a:t>
            </a:r>
            <a:r>
              <a:rPr lang="ru-RU" sz="1800" dirty="0">
                <a:effectLst/>
                <a:latin typeface="TimesNewRoman"/>
              </a:rPr>
              <a:t>̈ в </a:t>
            </a:r>
            <a:r>
              <a:rPr lang="ru-RU" sz="1800" dirty="0" err="1">
                <a:effectLst/>
                <a:latin typeface="TimesNewRoman"/>
              </a:rPr>
              <a:t>інформаційні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технологіі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тощо</a:t>
            </a:r>
            <a:r>
              <a:rPr lang="ru-RU" sz="1800" dirty="0">
                <a:effectLst/>
                <a:latin typeface="TimesNewRoman"/>
              </a:rPr>
              <a:t>. </a:t>
            </a:r>
            <a:endParaRPr lang="ru-RU" dirty="0"/>
          </a:p>
          <a:p>
            <a:pPr algn="just"/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Однією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із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перших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концепціи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̆, яка дозволила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об’єднати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фінансовии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̆ (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монетарнии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̆) і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нефінансовии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̆ (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немонетарнии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̆)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аспекти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оцінювання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результативності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бізнесу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та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конкурентоспроможності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компаніі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̈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є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збалансована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система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показників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(</a:t>
            </a:r>
            <a:r>
              <a:rPr lang="en-US" sz="1800" dirty="0">
                <a:effectLst/>
                <a:highlight>
                  <a:srgbClr val="00FFFF"/>
                </a:highlight>
                <a:latin typeface="TimesNewRoman"/>
              </a:rPr>
              <a:t>BSC — Balanced Scorecard), 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авторами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якоі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̈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NewRoman"/>
              </a:rPr>
              <a:t>є</a:t>
            </a:r>
            <a:r>
              <a:rPr lang="ru-RU" sz="1800" dirty="0">
                <a:effectLst/>
                <a:highlight>
                  <a:srgbClr val="00FFFF"/>
                </a:highlight>
                <a:latin typeface="TimesNewRoman"/>
              </a:rPr>
              <a:t> Д. Нортон і Р. Каплан. </a:t>
            </a:r>
            <a:endParaRPr lang="ru-RU" dirty="0">
              <a:highlight>
                <a:srgbClr val="00FFFF"/>
              </a:highlight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97341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6C72AC-14B7-BC0A-9889-738771F07B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2880025" y="-1306735"/>
            <a:ext cx="5971033" cy="8943281"/>
          </a:xfrm>
        </p:spPr>
      </p:pic>
    </p:spTree>
    <p:extLst>
      <p:ext uri="{BB962C8B-B14F-4D97-AF65-F5344CB8AC3E}">
        <p14:creationId xmlns:p14="http://schemas.microsoft.com/office/powerpoint/2010/main" val="99053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122F19-B6D1-8132-72DC-8C4DA352E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4655315" y="-1922594"/>
            <a:ext cx="3715286" cy="8943227"/>
          </a:xfrm>
        </p:spPr>
      </p:pic>
    </p:spTree>
    <p:extLst>
      <p:ext uri="{BB962C8B-B14F-4D97-AF65-F5344CB8AC3E}">
        <p14:creationId xmlns:p14="http://schemas.microsoft.com/office/powerpoint/2010/main" val="893342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1CC1823-1F93-5821-BE89-AD98ED083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333" y="132202"/>
            <a:ext cx="10928732" cy="6725798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11.2. Система показників відповідальності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 -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піраміда результативності</a:t>
            </a:r>
          </a:p>
          <a:p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різновекторність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сучасного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ринкового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постійно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з’являються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та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Так, у рамках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заінтересованих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виникла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показників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описана Фредом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Ніколсом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2000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Accountability Scorecard (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ASC).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Сама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заінтересованих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сформульована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1984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Р.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Фріменом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Їі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суть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стратегічного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бізнесом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в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рішеннях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̈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враховуються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сторін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Заінтересованою</a:t>
            </a:r>
            <a:r>
              <a:rPr lang="ru-RU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стороною, на думку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Фрімена</a:t>
            </a:r>
            <a:r>
              <a:rPr lang="ru-RU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окрема</a:t>
            </a:r>
            <a:r>
              <a:rPr lang="ru-RU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особа, яка: </a:t>
            </a:r>
            <a:endParaRPr lang="ru-RU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⎯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компанією</a:t>
            </a:r>
            <a:r>
              <a:rPr lang="ru-RU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поставлених</a:t>
            </a:r>
            <a:r>
              <a:rPr lang="ru-RU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цілеи</a:t>
            </a:r>
            <a:r>
              <a:rPr lang="ru-RU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̆;</a:t>
            </a:r>
          </a:p>
          <a:p>
            <a:r>
              <a:rPr lang="ru-RU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⎯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підпадає</a:t>
            </a:r>
            <a:r>
              <a:rPr lang="ru-RU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компаніі</a:t>
            </a:r>
            <a:r>
              <a:rPr lang="ru-RU" sz="1800" dirty="0">
                <a:effectLst/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̈. </a:t>
            </a:r>
            <a:endParaRPr lang="ru-RU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4041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7E8BD1-A331-093C-8FF3-B248661FA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249" y="144966"/>
            <a:ext cx="10694019" cy="6490010"/>
          </a:xfrm>
        </p:spPr>
        <p:txBody>
          <a:bodyPr/>
          <a:lstStyle/>
          <a:p>
            <a:pPr algn="just"/>
            <a:r>
              <a:rPr lang="ru-RU" sz="1800" dirty="0" err="1">
                <a:effectLst/>
                <a:latin typeface="TimesNewRoman"/>
              </a:rPr>
              <a:t>Реалізація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концепціі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заінтересованих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осіб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має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виключно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важливе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значення</a:t>
            </a:r>
            <a:r>
              <a:rPr lang="ru-RU" sz="1800" dirty="0">
                <a:effectLst/>
                <a:latin typeface="TimesNewRoman"/>
              </a:rPr>
              <a:t> в </a:t>
            </a:r>
            <a:r>
              <a:rPr lang="ru-RU" sz="1800" dirty="0" err="1">
                <a:effectLst/>
                <a:latin typeface="TimesNewRoman"/>
              </a:rPr>
              <a:t>сучасних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умовах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глобалізаціі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світовоі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економіки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всебічноі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інтеграціі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ринків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різних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країн</a:t>
            </a:r>
            <a:r>
              <a:rPr lang="ru-RU" sz="1800" dirty="0">
                <a:effectLst/>
                <a:latin typeface="TimesNewRoman"/>
              </a:rPr>
              <a:t>. У </a:t>
            </a:r>
            <a:r>
              <a:rPr lang="ru-RU" sz="1800" dirty="0" err="1">
                <a:effectLst/>
                <a:latin typeface="TimesNewRoman"/>
              </a:rPr>
              <a:t>цих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умовах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діяльність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 не </a:t>
            </a:r>
            <a:r>
              <a:rPr lang="ru-RU" sz="1800" dirty="0" err="1">
                <a:effectLst/>
                <a:latin typeface="TimesNewRoman"/>
              </a:rPr>
              <a:t>обмежується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лише</a:t>
            </a:r>
            <a:r>
              <a:rPr lang="ru-RU" sz="1800" dirty="0">
                <a:effectLst/>
                <a:latin typeface="TimesNewRoman"/>
              </a:rPr>
              <a:t> рамками </a:t>
            </a:r>
            <a:r>
              <a:rPr lang="ru-RU" sz="1800" dirty="0" err="1">
                <a:effectLst/>
                <a:latin typeface="TimesNewRoman"/>
              </a:rPr>
              <a:t>національного</a:t>
            </a:r>
            <a:r>
              <a:rPr lang="ru-RU" sz="1800" dirty="0">
                <a:effectLst/>
                <a:latin typeface="TimesNewRoman"/>
              </a:rPr>
              <a:t> ринку, а тому </a:t>
            </a:r>
            <a:r>
              <a:rPr lang="ru-RU" sz="1800" dirty="0" err="1">
                <a:effectLst/>
                <a:latin typeface="TimesNewRoman"/>
              </a:rPr>
              <a:t>виникає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необхідність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урахування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інтересів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інших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суб’єктів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вплив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яких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або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вплив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яких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відображатиметься</a:t>
            </a:r>
            <a:r>
              <a:rPr lang="ru-RU" sz="1800" dirty="0">
                <a:effectLst/>
                <a:latin typeface="TimesNewRoman"/>
              </a:rPr>
              <a:t> на результатах </a:t>
            </a:r>
            <a:r>
              <a:rPr lang="ru-RU" sz="1800" dirty="0" err="1">
                <a:effectLst/>
                <a:latin typeface="TimesNewRoman"/>
              </a:rPr>
              <a:t>їі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діяльності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Підвищення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практичноі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цінності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концепціі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заінтересованих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осіб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можна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досягнути</a:t>
            </a:r>
            <a:r>
              <a:rPr lang="ru-RU" sz="1800" dirty="0">
                <a:effectLst/>
                <a:latin typeface="TimesNewRoman"/>
              </a:rPr>
              <a:t> у </a:t>
            </a:r>
            <a:r>
              <a:rPr lang="ru-RU" sz="1800" dirty="0" err="1">
                <a:effectLst/>
                <a:latin typeface="TimesNewRoman"/>
              </a:rPr>
              <a:t>разі</a:t>
            </a:r>
            <a:r>
              <a:rPr lang="ru-RU" sz="1800" dirty="0">
                <a:effectLst/>
                <a:latin typeface="TimesNewRoman"/>
              </a:rPr>
              <a:t> правильного </a:t>
            </a:r>
            <a:r>
              <a:rPr lang="ru-RU" sz="1800" dirty="0" err="1">
                <a:effectLst/>
                <a:latin typeface="TimesNewRoman"/>
              </a:rPr>
              <a:t>визначення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їх</a:t>
            </a:r>
            <a:r>
              <a:rPr lang="ru-RU" sz="1800" dirty="0">
                <a:effectLst/>
                <a:latin typeface="TimesNewRoman"/>
              </a:rPr>
              <a:t> складу, </a:t>
            </a:r>
            <a:r>
              <a:rPr lang="ru-RU" sz="1800" dirty="0" err="1">
                <a:effectLst/>
                <a:latin typeface="TimesNewRoman"/>
              </a:rPr>
              <a:t>співвідношення</a:t>
            </a:r>
            <a:r>
              <a:rPr lang="ru-RU" sz="1800" dirty="0">
                <a:effectLst/>
                <a:latin typeface="TimesNewRoman"/>
              </a:rPr>
              <a:t> з </a:t>
            </a:r>
            <a:r>
              <a:rPr lang="ru-RU" sz="1800" dirty="0" err="1">
                <a:effectLst/>
                <a:latin typeface="TimesNewRoman"/>
              </a:rPr>
              <a:t>інтересами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̈, а </a:t>
            </a:r>
            <a:r>
              <a:rPr lang="ru-RU" sz="1800" dirty="0" err="1">
                <a:effectLst/>
                <a:latin typeface="TimesNewRoman"/>
              </a:rPr>
              <a:t>також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розроблення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механізму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вимірювання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оцінювання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взаємного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впливу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різних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сторін</a:t>
            </a:r>
            <a:r>
              <a:rPr lang="ru-RU" sz="1800" dirty="0">
                <a:effectLst/>
                <a:latin typeface="TimesNewRoman"/>
              </a:rPr>
              <a:t>. </a:t>
            </a:r>
            <a:endParaRPr lang="ru-RU" dirty="0"/>
          </a:p>
          <a:p>
            <a:pPr algn="just"/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У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процесі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формування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бізнес-моделі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слід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брати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до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уваги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лише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ті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групи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осіб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,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результати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оцінювання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інтересів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яких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матимуть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найбільшу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цінність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для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підприємства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.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Залежно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від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розмірів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самоі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̈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компаніі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̈, оптимальною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є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кількість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груп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заінтересованих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сторін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від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4 до 8.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Надмірне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ускладнення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моделі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заінтересованих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сторін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може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призвести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до «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вимивання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»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стратегічних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цілеи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̆ і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пріоритетів</a:t>
            </a:r>
            <a:r>
              <a:rPr lang="ru-RU" sz="1800" dirty="0">
                <a:effectLst/>
                <a:highlight>
                  <a:srgbClr val="00FF00"/>
                </a:highlight>
                <a:latin typeface="TimesNewRoman"/>
              </a:rPr>
              <a:t> </a:t>
            </a:r>
            <a:r>
              <a:rPr lang="ru-RU" sz="1800" dirty="0" err="1">
                <a:effectLst/>
                <a:highlight>
                  <a:srgbClr val="00FF00"/>
                </a:highlight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̈. </a:t>
            </a:r>
            <a:endParaRPr lang="ru-RU" dirty="0"/>
          </a:p>
          <a:p>
            <a:pPr algn="just"/>
            <a:r>
              <a:rPr lang="ru-RU" sz="1800" dirty="0" err="1">
                <a:effectLst/>
                <a:latin typeface="TimesNewRoman"/>
              </a:rPr>
              <a:t>Взаємозв’язок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інтересів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осіб</a:t>
            </a:r>
            <a:r>
              <a:rPr lang="ru-RU" sz="1800" dirty="0">
                <a:effectLst/>
                <a:latin typeface="TimesNewRoman"/>
              </a:rPr>
              <a:t> і </a:t>
            </a:r>
            <a:r>
              <a:rPr lang="ru-RU" sz="1800" dirty="0" err="1">
                <a:effectLst/>
                <a:latin typeface="TimesNewRoman"/>
              </a:rPr>
              <a:t>компаніі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відображається</a:t>
            </a:r>
            <a:r>
              <a:rPr lang="ru-RU" sz="1800" dirty="0">
                <a:effectLst/>
                <a:latin typeface="TimesNewRoman"/>
              </a:rPr>
              <a:t> в </a:t>
            </a:r>
            <a:r>
              <a:rPr lang="ru-RU" sz="1800" dirty="0" err="1">
                <a:effectLst/>
                <a:latin typeface="TimesNewRoman"/>
              </a:rPr>
              <a:t>площині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двох</a:t>
            </a:r>
            <a:r>
              <a:rPr lang="ru-RU" sz="1800" dirty="0">
                <a:effectLst/>
                <a:latin typeface="TimesNewRoman"/>
              </a:rPr>
              <a:t> координат: </a:t>
            </a:r>
            <a:r>
              <a:rPr lang="ru-RU" sz="1800" dirty="0" err="1">
                <a:effectLst/>
                <a:latin typeface="TimesNewRoman"/>
              </a:rPr>
              <a:t>внесків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заінтересованих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сторін</a:t>
            </a:r>
            <a:r>
              <a:rPr lang="ru-RU" sz="1800" dirty="0">
                <a:effectLst/>
                <a:latin typeface="TimesNewRoman"/>
              </a:rPr>
              <a:t> і </a:t>
            </a:r>
            <a:r>
              <a:rPr lang="ru-RU" sz="1800" dirty="0" err="1">
                <a:effectLst/>
                <a:latin typeface="TimesNewRoman"/>
              </a:rPr>
              <a:t>стимулів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ru-RU" sz="1800" dirty="0" err="1">
                <a:effectLst/>
                <a:latin typeface="TimesNewRoman"/>
              </a:rPr>
              <a:t>вигід</a:t>
            </a:r>
            <a:r>
              <a:rPr lang="ru-RU" sz="1800" dirty="0">
                <a:effectLst/>
                <a:latin typeface="TimesNewRoman"/>
              </a:rPr>
              <a:t>), </a:t>
            </a:r>
            <a:r>
              <a:rPr lang="ru-RU" sz="1800" dirty="0" err="1">
                <a:effectLst/>
                <a:latin typeface="TimesNewRoman"/>
              </a:rPr>
              <a:t>які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натомість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забезпечує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їм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компанія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Заінтересовані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сторони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залишаються</a:t>
            </a:r>
            <a:r>
              <a:rPr lang="ru-RU" sz="1800" dirty="0">
                <a:effectLst/>
                <a:latin typeface="TimesNewRoman"/>
              </a:rPr>
              <a:t> з </a:t>
            </a:r>
            <a:r>
              <a:rPr lang="ru-RU" sz="1800" dirty="0" err="1">
                <a:effectLst/>
                <a:latin typeface="TimesNewRoman"/>
              </a:rPr>
              <a:t>підприємством</a:t>
            </a:r>
            <a:r>
              <a:rPr lang="ru-RU" sz="1800" dirty="0">
                <a:effectLst/>
                <a:latin typeface="TimesNewRoman"/>
              </a:rPr>
              <a:t> до тих </a:t>
            </a:r>
            <a:r>
              <a:rPr lang="ru-RU" sz="1800" dirty="0" err="1">
                <a:effectLst/>
                <a:latin typeface="TimesNewRoman"/>
              </a:rPr>
              <a:t>пір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поки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воно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забезпечує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їм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такі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стимули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цінність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яких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перевищує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або</a:t>
            </a:r>
            <a:r>
              <a:rPr lang="ru-RU" sz="1800" dirty="0">
                <a:effectLst/>
                <a:latin typeface="TimesNewRoman"/>
              </a:rPr>
              <a:t>, як </a:t>
            </a:r>
            <a:r>
              <a:rPr lang="ru-RU" sz="1800" dirty="0" err="1">
                <a:effectLst/>
                <a:latin typeface="TimesNewRoman"/>
              </a:rPr>
              <a:t>мінімум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компенсує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зроблені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внески</a:t>
            </a:r>
            <a:r>
              <a:rPr lang="ru-RU" sz="1800" dirty="0">
                <a:effectLst/>
                <a:latin typeface="TimesNewRoman"/>
              </a:rPr>
              <a:t>. </a:t>
            </a:r>
          </a:p>
          <a:p>
            <a:pPr algn="just"/>
            <a:r>
              <a:rPr lang="ru-RU" sz="1800" dirty="0" err="1">
                <a:effectLst/>
                <a:latin typeface="TimesNewRoman"/>
              </a:rPr>
              <a:t>Наявність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внесків</a:t>
            </a:r>
            <a:r>
              <a:rPr lang="ru-RU" sz="1800" dirty="0">
                <a:effectLst/>
                <a:latin typeface="TimesNewRoman"/>
              </a:rPr>
              <a:t> і </a:t>
            </a:r>
            <a:r>
              <a:rPr lang="ru-RU" sz="1800" dirty="0" err="1">
                <a:effectLst/>
                <a:latin typeface="TimesNewRoman"/>
              </a:rPr>
              <a:t>стимулів</a:t>
            </a:r>
            <a:r>
              <a:rPr lang="ru-RU" sz="1800" dirty="0">
                <a:effectLst/>
                <a:latin typeface="TimesNewRoman"/>
              </a:rPr>
              <a:t> (</a:t>
            </a:r>
            <a:r>
              <a:rPr lang="ru-RU" sz="1800" dirty="0" err="1">
                <a:effectLst/>
                <a:latin typeface="TimesNewRoman"/>
              </a:rPr>
              <a:t>вигід</a:t>
            </a:r>
            <a:r>
              <a:rPr lang="ru-RU" sz="1800" dirty="0">
                <a:effectLst/>
                <a:latin typeface="TimesNewRoman"/>
              </a:rPr>
              <a:t>) повинна, в </a:t>
            </a:r>
            <a:r>
              <a:rPr lang="ru-RU" sz="1800" dirty="0" err="1">
                <a:effectLst/>
                <a:latin typeface="TimesNewRoman"/>
              </a:rPr>
              <a:t>ідеалі</a:t>
            </a:r>
            <a:r>
              <a:rPr lang="ru-RU" sz="1800" dirty="0">
                <a:effectLst/>
                <a:latin typeface="TimesNewRoman"/>
              </a:rPr>
              <a:t>, </a:t>
            </a:r>
            <a:r>
              <a:rPr lang="ru-RU" sz="1800" dirty="0" err="1">
                <a:effectLst/>
                <a:latin typeface="TimesNewRoman"/>
              </a:rPr>
              <a:t>відповідати</a:t>
            </a:r>
            <a:r>
              <a:rPr lang="ru-RU" sz="1800" dirty="0">
                <a:effectLst/>
                <a:latin typeface="TimesNewRoman"/>
              </a:rPr>
              <a:t> принципу </a:t>
            </a:r>
            <a:r>
              <a:rPr lang="ru-RU" sz="1800" dirty="0" err="1">
                <a:effectLst/>
                <a:latin typeface="TimesNewRoman"/>
              </a:rPr>
              <a:t>взаємності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обміну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між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заінтересованою</a:t>
            </a:r>
            <a:r>
              <a:rPr lang="ru-RU" sz="1800" dirty="0">
                <a:effectLst/>
                <a:latin typeface="TimesNewRoman"/>
              </a:rPr>
              <a:t> стороною та </a:t>
            </a:r>
            <a:r>
              <a:rPr lang="ru-RU" sz="1800" dirty="0" err="1">
                <a:effectLst/>
                <a:latin typeface="TimesNewRoman"/>
              </a:rPr>
              <a:t>компанією</a:t>
            </a:r>
            <a:r>
              <a:rPr lang="ru-RU" sz="1800" dirty="0">
                <a:effectLst/>
                <a:latin typeface="TimesNewRoman"/>
              </a:rPr>
              <a:t>, а тому </a:t>
            </a:r>
            <a:r>
              <a:rPr lang="ru-RU" sz="1800" dirty="0" err="1">
                <a:effectLst/>
                <a:latin typeface="TimesNewRoman"/>
              </a:rPr>
              <a:t>зумовлює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виникнення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відповідальності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між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цими</a:t>
            </a:r>
            <a:r>
              <a:rPr lang="ru-RU" sz="1800" dirty="0">
                <a:effectLst/>
                <a:latin typeface="TimesNewRoman"/>
              </a:rPr>
              <a:t> сторонами. </a:t>
            </a:r>
            <a:endParaRPr lang="ru-RU" dirty="0"/>
          </a:p>
          <a:p>
            <a:pPr algn="just"/>
            <a:r>
              <a:rPr lang="ru-RU" sz="1800" dirty="0">
                <a:effectLst/>
                <a:latin typeface="TimesNewRoman"/>
              </a:rPr>
              <a:t>Схематично </a:t>
            </a:r>
            <a:r>
              <a:rPr lang="en-US" sz="1800" dirty="0">
                <a:effectLst/>
                <a:latin typeface="TimesNewRoman"/>
              </a:rPr>
              <a:t>ASC </a:t>
            </a:r>
            <a:r>
              <a:rPr lang="ru-RU" sz="1800" dirty="0" err="1">
                <a:effectLst/>
                <a:latin typeface="TimesNewRoman"/>
              </a:rPr>
              <a:t>зображено</a:t>
            </a:r>
            <a:r>
              <a:rPr lang="ru-RU" sz="1800" dirty="0">
                <a:effectLst/>
                <a:latin typeface="TimesNewRoman"/>
              </a:rPr>
              <a:t> на рис. 11.1. </a:t>
            </a:r>
            <a:r>
              <a:rPr lang="ru-RU" sz="1800" dirty="0" err="1">
                <a:effectLst/>
                <a:latin typeface="TimesNewRoman"/>
              </a:rPr>
              <a:t>Результати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аналізу</a:t>
            </a:r>
            <a:r>
              <a:rPr lang="ru-RU" sz="1800" dirty="0">
                <a:effectLst/>
                <a:latin typeface="TimesNewRoman"/>
              </a:rPr>
              <a:t> за </a:t>
            </a:r>
            <a:r>
              <a:rPr lang="ru-RU" sz="1800" dirty="0" err="1">
                <a:effectLst/>
                <a:latin typeface="TimesNewRoman"/>
              </a:rPr>
              <a:t>моделлю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en-US" sz="1800" dirty="0">
                <a:effectLst/>
                <a:latin typeface="TimesNewRoman"/>
              </a:rPr>
              <a:t>ASC </a:t>
            </a:r>
            <a:r>
              <a:rPr lang="ru-RU" sz="1800" dirty="0" err="1">
                <a:effectLst/>
                <a:latin typeface="TimesNewRoman"/>
              </a:rPr>
              <a:t>зводяться</a:t>
            </a:r>
            <a:r>
              <a:rPr lang="ru-RU" sz="1800" dirty="0">
                <a:effectLst/>
                <a:latin typeface="TimesNewRoman"/>
              </a:rPr>
              <a:t> в </a:t>
            </a:r>
            <a:r>
              <a:rPr lang="ru-RU" sz="1800" dirty="0" err="1">
                <a:effectLst/>
                <a:latin typeface="TimesNewRoman"/>
              </a:rPr>
              <a:t>таблицю</a:t>
            </a:r>
            <a:r>
              <a:rPr lang="ru-RU" sz="1800" dirty="0">
                <a:effectLst/>
                <a:latin typeface="TimesNewRoman"/>
              </a:rPr>
              <a:t> та </a:t>
            </a:r>
            <a:r>
              <a:rPr lang="ru-RU" sz="1800" dirty="0" err="1">
                <a:effectLst/>
                <a:latin typeface="TimesNewRoman"/>
              </a:rPr>
              <a:t>можуть</a:t>
            </a:r>
            <a:r>
              <a:rPr lang="ru-RU" sz="1800" dirty="0">
                <a:effectLst/>
                <a:latin typeface="TimesNewRoman"/>
              </a:rPr>
              <a:t> бути </a:t>
            </a:r>
            <a:r>
              <a:rPr lang="ru-RU" sz="1800" dirty="0" err="1">
                <a:effectLst/>
                <a:latin typeface="TimesNewRoman"/>
              </a:rPr>
              <a:t>використані</a:t>
            </a:r>
            <a:r>
              <a:rPr lang="ru-RU" sz="1800" dirty="0">
                <a:effectLst/>
                <a:latin typeface="TimesNewRoman"/>
              </a:rPr>
              <a:t> для </a:t>
            </a:r>
            <a:r>
              <a:rPr lang="ru-RU" sz="1800" dirty="0" err="1">
                <a:effectLst/>
                <a:latin typeface="TimesNewRoman"/>
              </a:rPr>
              <a:t>подальшого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аналізу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чи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прийняття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управлінських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рішень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Зведена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оцінка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визначається</a:t>
            </a:r>
            <a:r>
              <a:rPr lang="ru-RU" sz="1800" dirty="0">
                <a:effectLst/>
                <a:latin typeface="TimesNewRoman"/>
              </a:rPr>
              <a:t> за </a:t>
            </a:r>
            <a:r>
              <a:rPr lang="ru-RU" sz="1800" dirty="0" err="1">
                <a:effectLst/>
                <a:latin typeface="TimesNewRoman"/>
              </a:rPr>
              <a:t>десятибальною</a:t>
            </a:r>
            <a:r>
              <a:rPr lang="ru-RU" sz="1800" dirty="0">
                <a:effectLst/>
                <a:latin typeface="TimesNewRoman"/>
              </a:rPr>
              <a:t> системою з метою </a:t>
            </a:r>
            <a:r>
              <a:rPr lang="ru-RU" sz="1800" dirty="0" err="1">
                <a:effectLst/>
                <a:latin typeface="TimesNewRoman"/>
              </a:rPr>
              <a:t>дотримання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порівнюваності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значень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внесків</a:t>
            </a:r>
            <a:r>
              <a:rPr lang="ru-RU" sz="1800" dirty="0">
                <a:effectLst/>
                <a:latin typeface="TimesNewRoman"/>
              </a:rPr>
              <a:t> і </a:t>
            </a:r>
            <a:r>
              <a:rPr lang="ru-RU" sz="1800" dirty="0" err="1">
                <a:effectLst/>
                <a:latin typeface="TimesNewRoman"/>
              </a:rPr>
              <a:t>стимулів</a:t>
            </a:r>
            <a:r>
              <a:rPr lang="ru-RU" sz="1800" dirty="0">
                <a:effectLst/>
                <a:latin typeface="TimesNewRoman"/>
              </a:rPr>
              <a:t> у межах </a:t>
            </a:r>
            <a:r>
              <a:rPr lang="ru-RU" sz="1800" dirty="0" err="1">
                <a:effectLst/>
                <a:latin typeface="TimesNewRoman"/>
              </a:rPr>
              <a:t>однієі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групи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заінтересованих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осіб</a:t>
            </a:r>
            <a:r>
              <a:rPr lang="ru-RU" sz="1800" dirty="0">
                <a:effectLst/>
                <a:latin typeface="TimesNewRoman"/>
              </a:rPr>
              <a:t>. </a:t>
            </a:r>
            <a:endParaRPr lang="ru-RU" dirty="0"/>
          </a:p>
          <a:p>
            <a:pPr algn="just"/>
            <a:endParaRPr lang="ru-RU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741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7FC770-422B-5D50-B682-F6DA3E0D1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7725" y="1340644"/>
            <a:ext cx="5892800" cy="4076700"/>
          </a:xfrm>
        </p:spPr>
      </p:pic>
    </p:spTree>
    <p:extLst>
      <p:ext uri="{BB962C8B-B14F-4D97-AF65-F5344CB8AC3E}">
        <p14:creationId xmlns:p14="http://schemas.microsoft.com/office/powerpoint/2010/main" val="11914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D55AFA4-D8E7-48FA-E084-07427BBA2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43" y="256478"/>
            <a:ext cx="10905893" cy="6233532"/>
          </a:xfrm>
        </p:spPr>
        <p:txBody>
          <a:bodyPr/>
          <a:lstStyle/>
          <a:p>
            <a:pPr algn="just"/>
            <a:r>
              <a:rPr lang="ru-RU" sz="1800" dirty="0">
                <a:effectLst/>
                <a:latin typeface="TimesNewRoman"/>
              </a:rPr>
              <a:t>Для </a:t>
            </a:r>
            <a:r>
              <a:rPr lang="ru-RU" sz="1800" dirty="0" err="1">
                <a:effectLst/>
                <a:latin typeface="TimesNewRoman"/>
              </a:rPr>
              <a:t>оцінювання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результатів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застосування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методів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операційноі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ефективності</a:t>
            </a:r>
            <a:r>
              <a:rPr lang="ru-RU" sz="1800" dirty="0">
                <a:effectLst/>
                <a:latin typeface="TimesNewRoman"/>
              </a:rPr>
              <a:t> у 1990 </a:t>
            </a:r>
            <a:r>
              <a:rPr lang="ru-RU" sz="1800" dirty="0" err="1">
                <a:effectLst/>
                <a:latin typeface="TimesNewRoman"/>
              </a:rPr>
              <a:t>році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було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розроблено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альтернативну</a:t>
            </a:r>
            <a:r>
              <a:rPr lang="ru-RU" sz="1800" dirty="0">
                <a:effectLst/>
                <a:latin typeface="TimesNewRoman"/>
              </a:rPr>
              <a:t> схему, </a:t>
            </a:r>
            <a:r>
              <a:rPr lang="ru-RU" sz="1800" dirty="0" err="1">
                <a:effectLst/>
                <a:latin typeface="TimesNewRoman"/>
              </a:rPr>
              <a:t>що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дістала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назву</a:t>
            </a:r>
            <a:r>
              <a:rPr lang="ru-RU" sz="1800" dirty="0">
                <a:effectLst/>
                <a:latin typeface="TimesNewRoman"/>
              </a:rPr>
              <a:t> «</a:t>
            </a:r>
            <a:r>
              <a:rPr lang="ru-RU" sz="1800" dirty="0" err="1">
                <a:effectLst/>
                <a:latin typeface="TimesNewRoman"/>
              </a:rPr>
              <a:t>піраміда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результативності</a:t>
            </a:r>
            <a:r>
              <a:rPr lang="ru-RU" sz="1800" dirty="0">
                <a:effectLst/>
                <a:latin typeface="TimesNewRoman"/>
              </a:rPr>
              <a:t>» (</a:t>
            </a:r>
            <a:r>
              <a:rPr lang="en-US" sz="1800" dirty="0">
                <a:effectLst/>
                <a:latin typeface="TimesNewRoman"/>
              </a:rPr>
              <a:t>performance pyramid), </a:t>
            </a:r>
            <a:r>
              <a:rPr lang="ru-RU" sz="1800" dirty="0">
                <a:effectLst/>
                <a:latin typeface="TimesNewRoman"/>
              </a:rPr>
              <a:t>авторами </a:t>
            </a:r>
            <a:r>
              <a:rPr lang="ru-RU" sz="1800" dirty="0" err="1">
                <a:effectLst/>
                <a:latin typeface="TimesNewRoman"/>
              </a:rPr>
              <a:t>якоі</a:t>
            </a:r>
            <a:r>
              <a:rPr lang="ru-RU" sz="1800" dirty="0">
                <a:effectLst/>
                <a:latin typeface="TimesNewRoman"/>
              </a:rPr>
              <a:t>̈ стали </a:t>
            </a:r>
            <a:r>
              <a:rPr lang="ru-RU" sz="1800" dirty="0" err="1">
                <a:effectLst/>
                <a:latin typeface="TimesNewRoman"/>
              </a:rPr>
              <a:t>англійські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дослідники</a:t>
            </a:r>
            <a:r>
              <a:rPr lang="ru-RU" sz="1800" dirty="0">
                <a:effectLst/>
                <a:latin typeface="TimesNewRoman"/>
              </a:rPr>
              <a:t> С. Дж. </a:t>
            </a:r>
            <a:r>
              <a:rPr lang="ru-RU" sz="1800" dirty="0" err="1">
                <a:effectLst/>
                <a:latin typeface="TimesNewRoman"/>
              </a:rPr>
              <a:t>МакНейр</a:t>
            </a:r>
            <a:r>
              <a:rPr lang="ru-RU" sz="1800" dirty="0">
                <a:effectLst/>
                <a:latin typeface="TimesNewRoman"/>
              </a:rPr>
              <a:t>, Р. Л. </a:t>
            </a:r>
            <a:r>
              <a:rPr lang="ru-RU" sz="1800" dirty="0" err="1">
                <a:effectLst/>
                <a:latin typeface="TimesNewRoman"/>
              </a:rPr>
              <a:t>Лінч</a:t>
            </a:r>
            <a:r>
              <a:rPr lang="ru-RU" sz="1800" dirty="0">
                <a:effectLst/>
                <a:latin typeface="TimesNewRoman"/>
              </a:rPr>
              <a:t> і К. Ф. Кросс. </a:t>
            </a:r>
            <a:r>
              <a:rPr lang="ru-RU" sz="1800" dirty="0" err="1">
                <a:effectLst/>
                <a:latin typeface="TimesNewRoman"/>
              </a:rPr>
              <a:t>Назва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цієі</a:t>
            </a:r>
            <a:r>
              <a:rPr lang="ru-RU" sz="1800" dirty="0">
                <a:effectLst/>
                <a:latin typeface="TimesNewRoman"/>
              </a:rPr>
              <a:t>̈ методики </a:t>
            </a:r>
            <a:r>
              <a:rPr lang="ru-RU" sz="1800" dirty="0" err="1">
                <a:effectLst/>
                <a:latin typeface="TimesNewRoman"/>
              </a:rPr>
              <a:t>вказує</a:t>
            </a:r>
            <a:r>
              <a:rPr lang="ru-RU" sz="1800" dirty="0">
                <a:effectLst/>
                <a:latin typeface="TimesNewRoman"/>
              </a:rPr>
              <a:t> на </a:t>
            </a:r>
            <a:r>
              <a:rPr lang="ru-RU" sz="1800" dirty="0" err="1">
                <a:effectLst/>
                <a:latin typeface="TimesNewRoman"/>
              </a:rPr>
              <a:t>їі</a:t>
            </a:r>
            <a:r>
              <a:rPr lang="ru-RU" sz="1800" dirty="0">
                <a:effectLst/>
                <a:latin typeface="TimesNewRoman"/>
              </a:rPr>
              <a:t>̈ </a:t>
            </a:r>
            <a:r>
              <a:rPr lang="ru-RU" sz="1800" dirty="0" err="1">
                <a:effectLst/>
                <a:latin typeface="TimesNewRoman"/>
              </a:rPr>
              <a:t>тіснии</a:t>
            </a:r>
            <a:r>
              <a:rPr lang="ru-RU" sz="1800" dirty="0">
                <a:effectLst/>
                <a:latin typeface="TimesNewRoman"/>
              </a:rPr>
              <a:t>̆ </a:t>
            </a:r>
            <a:r>
              <a:rPr lang="ru-RU" sz="1800" dirty="0" err="1">
                <a:effectLst/>
                <a:latin typeface="TimesNewRoman"/>
              </a:rPr>
              <a:t>зв’язок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із</a:t>
            </a:r>
            <a:r>
              <a:rPr lang="ru-RU" sz="1800" dirty="0">
                <a:effectLst/>
                <a:latin typeface="TimesNewRoman"/>
              </a:rPr>
              <a:t> схемою </a:t>
            </a:r>
            <a:r>
              <a:rPr lang="ru-RU" sz="1800" dirty="0" err="1">
                <a:effectLst/>
                <a:latin typeface="TimesNewRoman"/>
              </a:rPr>
              <a:t>вимірювання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досягнень</a:t>
            </a:r>
            <a:r>
              <a:rPr lang="ru-RU" sz="1800" dirty="0">
                <a:effectLst/>
                <a:latin typeface="TimesNewRoman"/>
              </a:rPr>
              <a:t> (р</a:t>
            </a:r>
            <a:r>
              <a:rPr lang="en-US" sz="1800" dirty="0" err="1">
                <a:effectLst/>
                <a:latin typeface="TimesNewRoman"/>
              </a:rPr>
              <a:t>erformance</a:t>
            </a:r>
            <a:r>
              <a:rPr lang="en-US" sz="1800" dirty="0">
                <a:effectLst/>
                <a:latin typeface="TimesNewRoman"/>
              </a:rPr>
              <a:t> measurement). </a:t>
            </a:r>
            <a:endParaRPr lang="uk-UA" sz="1800" dirty="0">
              <a:effectLst/>
              <a:latin typeface="TimesNewRoman"/>
            </a:endParaRPr>
          </a:p>
          <a:p>
            <a:r>
              <a:rPr lang="ru-RU" sz="1800" dirty="0">
                <a:effectLst/>
                <a:latin typeface="TimesNewRoman"/>
              </a:rPr>
              <a:t>Схематично </a:t>
            </a:r>
            <a:r>
              <a:rPr lang="ru-RU" sz="1800" dirty="0" err="1">
                <a:effectLst/>
                <a:latin typeface="TimesNewRoman"/>
              </a:rPr>
              <a:t>піраміду</a:t>
            </a:r>
            <a:r>
              <a:rPr lang="ru-RU" sz="1800" dirty="0">
                <a:effectLst/>
                <a:latin typeface="TimesNewRoman"/>
              </a:rPr>
              <a:t> </a:t>
            </a:r>
            <a:r>
              <a:rPr lang="ru-RU" sz="1800" dirty="0" err="1">
                <a:effectLst/>
                <a:latin typeface="TimesNewRoman"/>
              </a:rPr>
              <a:t>результативності</a:t>
            </a:r>
            <a:r>
              <a:rPr lang="ru-RU" sz="1800" dirty="0">
                <a:effectLst/>
                <a:latin typeface="TimesNewRoman"/>
              </a:rPr>
              <a:t> за </a:t>
            </a:r>
            <a:r>
              <a:rPr lang="ru-RU" sz="1800" dirty="0" err="1">
                <a:effectLst/>
                <a:latin typeface="TimesNewRoman"/>
              </a:rPr>
              <a:t>С.Дж</a:t>
            </a:r>
            <a:r>
              <a:rPr lang="ru-RU" sz="1800" dirty="0">
                <a:effectLst/>
                <a:latin typeface="TimesNewRoman"/>
              </a:rPr>
              <a:t>. </a:t>
            </a:r>
            <a:r>
              <a:rPr lang="ru-RU" sz="1800" dirty="0" err="1">
                <a:effectLst/>
                <a:latin typeface="TimesNewRoman"/>
              </a:rPr>
              <a:t>МакНейром</a:t>
            </a:r>
            <a:r>
              <a:rPr lang="ru-RU" sz="1800" dirty="0">
                <a:effectLst/>
                <a:latin typeface="TimesNewRoman"/>
              </a:rPr>
              <a:t>, Р. Л. </a:t>
            </a:r>
            <a:r>
              <a:rPr lang="ru-RU" sz="1800" dirty="0" err="1">
                <a:effectLst/>
                <a:latin typeface="TimesNewRoman"/>
              </a:rPr>
              <a:t>Лінчом</a:t>
            </a:r>
            <a:r>
              <a:rPr lang="ru-RU" sz="1800" dirty="0">
                <a:effectLst/>
                <a:latin typeface="TimesNewRoman"/>
              </a:rPr>
              <a:t> та К. Ф. Кроссом </a:t>
            </a:r>
            <a:r>
              <a:rPr lang="ru-RU" sz="1800" dirty="0" err="1">
                <a:effectLst/>
                <a:latin typeface="TimesNewRoman"/>
              </a:rPr>
              <a:t>зображено</a:t>
            </a:r>
            <a:r>
              <a:rPr lang="ru-RU" sz="1800" dirty="0">
                <a:effectLst/>
                <a:latin typeface="TimesNewRoman"/>
              </a:rPr>
              <a:t> на рис. 11.2. </a:t>
            </a:r>
            <a:endParaRPr lang="ru-RU" dirty="0"/>
          </a:p>
          <a:p>
            <a:pPr algn="just"/>
            <a:endParaRPr lang="en-US" dirty="0"/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E692C0-4959-6C51-A3A3-2685341BC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699" y="2187498"/>
            <a:ext cx="7370027" cy="39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6136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2269</TotalTime>
  <Words>2716</Words>
  <Application>Microsoft Macintosh PowerPoint</Application>
  <PresentationFormat>Широкоэкранный</PresentationFormat>
  <Paragraphs>79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7" baseType="lpstr">
      <vt:lpstr>Arial,Bold</vt:lpstr>
      <vt:lpstr>Franklin Gothic Book</vt:lpstr>
      <vt:lpstr>Times New Roman</vt:lpstr>
      <vt:lpstr>TimesNewRoman</vt:lpstr>
      <vt:lpstr>TimesNewRoman,Italic</vt:lpstr>
      <vt:lpstr>Crop</vt:lpstr>
      <vt:lpstr>ОЦІНЮВАННЯ ЕФЕКТИВНОСТІ БІЗНЕС-МОДЕЛІ КОМПАНІЇ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ОЦІНЮВАННЯ ЕФЕКТИВНОСТІ БІЗНЕС-МОДЕЛІ КОМПАНІЇ  </dc:title>
  <dc:creator>Александр Ткачук</dc:creator>
  <cp:lastModifiedBy>Александр Ткачук</cp:lastModifiedBy>
  <cp:revision>105</cp:revision>
  <dcterms:created xsi:type="dcterms:W3CDTF">2023-04-30T08:14:18Z</dcterms:created>
  <dcterms:modified xsi:type="dcterms:W3CDTF">2025-04-28T08:06:04Z</dcterms:modified>
</cp:coreProperties>
</file>