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 id="273" r:id="rId18"/>
    <p:sldId id="274" r:id="rId19"/>
    <p:sldId id="275" r:id="rId20"/>
    <p:sldId id="277" r:id="rId21"/>
    <p:sldId id="278" r:id="rId22"/>
    <p:sldId id="279" r:id="rId23"/>
    <p:sldId id="280" r:id="rId24"/>
    <p:sldId id="282" r:id="rId25"/>
    <p:sldId id="281" r:id="rId26"/>
    <p:sldId id="283" r:id="rId2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76" autoAdjust="0"/>
  </p:normalViewPr>
  <p:slideViewPr>
    <p:cSldViewPr>
      <p:cViewPr>
        <p:scale>
          <a:sx n="100" d="100"/>
          <a:sy n="100" d="100"/>
        </p:scale>
        <p:origin x="-1104"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B4C71EC6-210F-42DE-9C53-41977AD35B3D}" type="datetimeFigureOut">
              <a:rPr lang="ru-RU" smtClean="0"/>
              <a:t>07.10.2020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07.10.2020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07.10.2020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07.10.2020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4C71EC6-210F-42DE-9C53-41977AD35B3D}" type="datetimeFigureOut">
              <a:rPr lang="ru-RU" smtClean="0"/>
              <a:t>07.10.2020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07.10.2020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t>07.10.2020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B4C71EC6-210F-42DE-9C53-41977AD35B3D}" type="datetimeFigureOut">
              <a:rPr lang="ru-RU" smtClean="0"/>
              <a:t>07.10.2020</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B4C71EC6-210F-42DE-9C53-41977AD35B3D}" type="datetimeFigureOut">
              <a:rPr lang="ru-RU" smtClean="0"/>
              <a:t>07.10.2020</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07.10.2020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07.10.2020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4C71EC6-210F-42DE-9C53-41977AD35B3D}" type="datetimeFigureOut">
              <a:rPr lang="ru-RU" smtClean="0"/>
              <a:t>07.10.2020</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uk-UA" dirty="0"/>
              <a:t/>
            </a:r>
            <a:br>
              <a:rPr lang="uk-UA" dirty="0"/>
            </a:br>
            <a:r>
              <a:rPr lang="ru-RU" dirty="0"/>
              <a:t> </a:t>
            </a:r>
            <a:r>
              <a:rPr lang="ru-RU" sz="6600" b="1" dirty="0" err="1"/>
              <a:t>Тези</a:t>
            </a:r>
            <a:r>
              <a:rPr lang="ru-RU" sz="6600" b="1" dirty="0"/>
              <a:t> </a:t>
            </a:r>
            <a:r>
              <a:rPr lang="ru-RU" sz="6600" b="1" dirty="0" err="1" smtClean="0"/>
              <a:t>доповіді</a:t>
            </a:r>
            <a:endParaRPr lang="uk-UA" sz="6600" dirty="0"/>
          </a:p>
        </p:txBody>
      </p:sp>
      <p:sp>
        <p:nvSpPr>
          <p:cNvPr id="3" name="Подзаголовок 2"/>
          <p:cNvSpPr>
            <a:spLocks noGrp="1"/>
          </p:cNvSpPr>
          <p:nvPr>
            <p:ph type="subTitle" idx="1"/>
          </p:nvPr>
        </p:nvSpPr>
        <p:spPr>
          <a:xfrm>
            <a:off x="755576" y="3886200"/>
            <a:ext cx="7416824" cy="1752600"/>
          </a:xfrm>
        </p:spPr>
        <p:txBody>
          <a:bodyPr/>
          <a:lstStyle/>
          <a:p>
            <a:r>
              <a:rPr lang="ru-RU" sz="3600" dirty="0" smtClean="0"/>
              <a:t>гр</a:t>
            </a:r>
            <a:r>
              <a:rPr lang="ru-RU" sz="3600" dirty="0"/>
              <a:t>. </a:t>
            </a:r>
            <a:r>
              <a:rPr lang="ru-RU" sz="3600" dirty="0" err="1"/>
              <a:t>thesis</a:t>
            </a:r>
            <a:r>
              <a:rPr lang="ru-RU" sz="3600" dirty="0"/>
              <a:t> – </a:t>
            </a:r>
            <a:r>
              <a:rPr lang="ru-RU" sz="3600" dirty="0" err="1"/>
              <a:t>положення</a:t>
            </a:r>
            <a:r>
              <a:rPr lang="ru-RU" sz="3600" dirty="0"/>
              <a:t>, </a:t>
            </a:r>
            <a:r>
              <a:rPr lang="ru-RU" sz="3600" dirty="0" err="1" smtClean="0"/>
              <a:t>твердження</a:t>
            </a:r>
            <a:r>
              <a:rPr lang="ru-RU" sz="3600" dirty="0" smtClean="0"/>
              <a:t> </a:t>
            </a:r>
            <a:endParaRPr lang="uk-UA" sz="3600" dirty="0"/>
          </a:p>
          <a:p>
            <a:endParaRPr lang="uk-UA" dirty="0"/>
          </a:p>
        </p:txBody>
      </p:sp>
    </p:spTree>
    <p:extLst>
      <p:ext uri="{BB962C8B-B14F-4D97-AF65-F5344CB8AC3E}">
        <p14:creationId xmlns:p14="http://schemas.microsoft.com/office/powerpoint/2010/main" val="3682095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5373216"/>
            <a:ext cx="8183880" cy="1008112"/>
          </a:xfrm>
        </p:spPr>
        <p:txBody>
          <a:bodyPr>
            <a:normAutofit fontScale="90000"/>
          </a:bodyPr>
          <a:lstStyle/>
          <a:p>
            <a:r>
              <a:rPr lang="uk-UA" dirty="0"/>
              <a:t>Класифікація тез наукових робіт</a:t>
            </a:r>
          </a:p>
        </p:txBody>
      </p:sp>
      <p:sp>
        <p:nvSpPr>
          <p:cNvPr id="3" name="Текст 2"/>
          <p:cNvSpPr>
            <a:spLocks noGrp="1"/>
          </p:cNvSpPr>
          <p:nvPr>
            <p:ph type="body" idx="1"/>
          </p:nvPr>
        </p:nvSpPr>
        <p:spPr>
          <a:xfrm>
            <a:off x="607224" y="404664"/>
            <a:ext cx="3931920" cy="966936"/>
          </a:xfrm>
        </p:spPr>
        <p:txBody>
          <a:bodyPr>
            <a:normAutofit/>
          </a:bodyPr>
          <a:lstStyle/>
          <a:p>
            <a:r>
              <a:rPr lang="ru-RU" sz="2200" dirty="0" err="1"/>
              <a:t>написані</a:t>
            </a:r>
            <a:r>
              <a:rPr lang="ru-RU" sz="2200" dirty="0"/>
              <a:t> за </a:t>
            </a:r>
            <a:r>
              <a:rPr lang="ru-RU" sz="2200" dirty="0" err="1"/>
              <a:t>змістом</a:t>
            </a:r>
            <a:r>
              <a:rPr lang="ru-RU" sz="2200" dirty="0"/>
              <a:t> </a:t>
            </a:r>
            <a:r>
              <a:rPr lang="ru-RU" sz="2200" dirty="0" err="1"/>
              <a:t>наукового</a:t>
            </a:r>
            <a:r>
              <a:rPr lang="ru-RU" sz="2200" dirty="0"/>
              <a:t> </a:t>
            </a:r>
            <a:r>
              <a:rPr lang="ru-RU" sz="2200" dirty="0" err="1"/>
              <a:t>матеріалу</a:t>
            </a:r>
            <a:r>
              <a:rPr lang="ru-RU" sz="2200" dirty="0"/>
              <a:t> </a:t>
            </a:r>
          </a:p>
        </p:txBody>
      </p:sp>
      <p:sp>
        <p:nvSpPr>
          <p:cNvPr id="4" name="Текст 3"/>
          <p:cNvSpPr>
            <a:spLocks noGrp="1"/>
          </p:cNvSpPr>
          <p:nvPr>
            <p:ph type="body" sz="half" idx="3"/>
          </p:nvPr>
        </p:nvSpPr>
        <p:spPr/>
        <p:txBody>
          <a:bodyPr>
            <a:normAutofit fontScale="92500" lnSpcReduction="10000"/>
          </a:bodyPr>
          <a:lstStyle/>
          <a:p>
            <a:r>
              <a:rPr lang="ru-RU" dirty="0" err="1" smtClean="0"/>
              <a:t>написані</a:t>
            </a:r>
            <a:r>
              <a:rPr lang="ru-RU" dirty="0" smtClean="0"/>
              <a:t> </a:t>
            </a:r>
            <a:r>
              <a:rPr lang="ru-RU" dirty="0"/>
              <a:t>до того, як </a:t>
            </a:r>
            <a:r>
              <a:rPr lang="ru-RU" dirty="0" err="1"/>
              <a:t>складено</a:t>
            </a:r>
            <a:r>
              <a:rPr lang="ru-RU" dirty="0"/>
              <a:t> </a:t>
            </a:r>
            <a:r>
              <a:rPr lang="ru-RU" dirty="0" err="1"/>
              <a:t>доповідь</a:t>
            </a:r>
            <a:r>
              <a:rPr lang="ru-RU" dirty="0"/>
              <a:t> </a:t>
            </a:r>
          </a:p>
          <a:p>
            <a:endParaRPr lang="uk-UA" dirty="0"/>
          </a:p>
        </p:txBody>
      </p:sp>
      <p:sp>
        <p:nvSpPr>
          <p:cNvPr id="5" name="Объект 4"/>
          <p:cNvSpPr>
            <a:spLocks noGrp="1"/>
          </p:cNvSpPr>
          <p:nvPr>
            <p:ph sz="quarter" idx="2"/>
          </p:nvPr>
        </p:nvSpPr>
        <p:spPr>
          <a:xfrm>
            <a:off x="607224" y="1340768"/>
            <a:ext cx="3172688" cy="3596992"/>
          </a:xfrm>
        </p:spPr>
        <p:txBody>
          <a:bodyPr>
            <a:normAutofit fontScale="92500" lnSpcReduction="10000"/>
          </a:bodyPr>
          <a:lstStyle/>
          <a:p>
            <a:pPr marL="0" indent="0">
              <a:buNone/>
            </a:pPr>
            <a:r>
              <a:rPr lang="ru-RU" sz="2000" b="1" i="1" dirty="0"/>
              <a:t>Перший тип </a:t>
            </a:r>
            <a:r>
              <a:rPr lang="ru-RU" sz="2000" i="1" dirty="0"/>
              <a:t>тез </a:t>
            </a:r>
            <a:r>
              <a:rPr lang="ru-RU" sz="2000" i="1" dirty="0" err="1"/>
              <a:t>характеризується</a:t>
            </a:r>
            <a:r>
              <a:rPr lang="ru-RU" sz="2000" i="1" dirty="0"/>
              <a:t> </a:t>
            </a:r>
            <a:r>
              <a:rPr lang="ru-RU" sz="2000" i="1" dirty="0" err="1"/>
              <a:t>значним</a:t>
            </a:r>
            <a:r>
              <a:rPr lang="ru-RU" sz="2000" i="1" dirty="0"/>
              <a:t> </a:t>
            </a:r>
            <a:r>
              <a:rPr lang="ru-RU" sz="2000" i="1" dirty="0" err="1"/>
              <a:t>зменшенням</a:t>
            </a:r>
            <a:r>
              <a:rPr lang="ru-RU" sz="2000" i="1" dirty="0"/>
              <a:t> </a:t>
            </a:r>
            <a:r>
              <a:rPr lang="ru-RU" sz="2000" i="1" dirty="0" err="1"/>
              <a:t>обсягу</a:t>
            </a:r>
            <a:r>
              <a:rPr lang="ru-RU" sz="2000" i="1" dirty="0"/>
              <a:t> </a:t>
            </a:r>
            <a:r>
              <a:rPr lang="ru-RU" sz="2000" i="1" dirty="0" err="1"/>
              <a:t>друкарського</a:t>
            </a:r>
            <a:r>
              <a:rPr lang="ru-RU" sz="2000" i="1" dirty="0"/>
              <a:t> тексту </a:t>
            </a:r>
            <a:r>
              <a:rPr lang="ru-RU" sz="2000" i="1" dirty="0" err="1"/>
              <a:t>наукового</a:t>
            </a:r>
            <a:r>
              <a:rPr lang="ru-RU" sz="2000" i="1" dirty="0"/>
              <a:t> </a:t>
            </a:r>
            <a:r>
              <a:rPr lang="ru-RU" sz="2000" i="1" dirty="0" err="1"/>
              <a:t>матеріалу</a:t>
            </a:r>
            <a:r>
              <a:rPr lang="ru-RU" sz="2000" i="1" dirty="0"/>
              <a:t> при максимальному </a:t>
            </a:r>
            <a:r>
              <a:rPr lang="ru-RU" sz="2000" i="1" dirty="0" err="1"/>
              <a:t>збереженні</a:t>
            </a:r>
            <a:r>
              <a:rPr lang="ru-RU" sz="2000" i="1" dirty="0"/>
              <a:t> </a:t>
            </a:r>
            <a:r>
              <a:rPr lang="ru-RU" sz="2000" i="1" dirty="0" err="1"/>
              <a:t>його</a:t>
            </a:r>
            <a:r>
              <a:rPr lang="ru-RU" sz="2000" i="1" dirty="0"/>
              <a:t> </a:t>
            </a:r>
            <a:r>
              <a:rPr lang="ru-RU" sz="2000" i="1" dirty="0" err="1"/>
              <a:t>змісту</a:t>
            </a:r>
            <a:r>
              <a:rPr lang="ru-RU" sz="2000" i="1" dirty="0"/>
              <a:t>. </a:t>
            </a:r>
            <a:r>
              <a:rPr lang="ru-RU" sz="2000" i="1" dirty="0" err="1"/>
              <a:t>Якщо</a:t>
            </a:r>
            <a:r>
              <a:rPr lang="ru-RU" sz="2000" i="1" dirty="0"/>
              <a:t> автор </a:t>
            </a:r>
            <a:r>
              <a:rPr lang="ru-RU" sz="2000" i="1" dirty="0" err="1"/>
              <a:t>недостатньо</a:t>
            </a:r>
            <a:r>
              <a:rPr lang="ru-RU" sz="2000" i="1" dirty="0"/>
              <a:t> </a:t>
            </a:r>
            <a:r>
              <a:rPr lang="ru-RU" sz="2000" i="1" dirty="0" err="1"/>
              <a:t>володіє</a:t>
            </a:r>
            <a:r>
              <a:rPr lang="ru-RU" sz="2000" i="1" dirty="0"/>
              <a:t> </a:t>
            </a:r>
            <a:r>
              <a:rPr lang="ru-RU" sz="2000" i="1" dirty="0" err="1"/>
              <a:t>матеріалом</a:t>
            </a:r>
            <a:r>
              <a:rPr lang="ru-RU" sz="2000" i="1" dirty="0"/>
              <a:t>, </a:t>
            </a:r>
            <a:r>
              <a:rPr lang="ru-RU" sz="2000" i="1" dirty="0" err="1"/>
              <a:t>йому</a:t>
            </a:r>
            <a:r>
              <a:rPr lang="ru-RU" sz="2000" i="1" dirty="0"/>
              <a:t> </a:t>
            </a:r>
            <a:r>
              <a:rPr lang="ru-RU" sz="2000" i="1" dirty="0" err="1"/>
              <a:t>важко</a:t>
            </a:r>
            <a:r>
              <a:rPr lang="ru-RU" sz="2000" i="1" dirty="0"/>
              <a:t> </a:t>
            </a:r>
            <a:r>
              <a:rPr lang="ru-RU" sz="2000" i="1" dirty="0" err="1"/>
              <a:t>виразити</a:t>
            </a:r>
            <a:r>
              <a:rPr lang="ru-RU" sz="2000" i="1" dirty="0"/>
              <a:t> </a:t>
            </a:r>
            <a:r>
              <a:rPr lang="ru-RU" sz="2000" i="1" dirty="0" err="1"/>
              <a:t>свої</a:t>
            </a:r>
            <a:r>
              <a:rPr lang="ru-RU" sz="2000" i="1" dirty="0"/>
              <a:t> думки </a:t>
            </a:r>
            <a:r>
              <a:rPr lang="ru-RU" sz="2000" i="1" dirty="0" smtClean="0"/>
              <a:t>коротко</a:t>
            </a:r>
            <a:endParaRPr lang="uk-UA" sz="2000" i="1" dirty="0"/>
          </a:p>
        </p:txBody>
      </p:sp>
      <p:sp>
        <p:nvSpPr>
          <p:cNvPr id="6" name="Объект 5"/>
          <p:cNvSpPr>
            <a:spLocks noGrp="1"/>
          </p:cNvSpPr>
          <p:nvPr>
            <p:ph sz="quarter" idx="4"/>
          </p:nvPr>
        </p:nvSpPr>
        <p:spPr>
          <a:xfrm>
            <a:off x="3851920" y="1196752"/>
            <a:ext cx="4732169" cy="4536504"/>
          </a:xfrm>
        </p:spPr>
        <p:txBody>
          <a:bodyPr>
            <a:noAutofit/>
          </a:bodyPr>
          <a:lstStyle/>
          <a:p>
            <a:pPr marL="0" indent="0" algn="just">
              <a:buNone/>
            </a:pPr>
            <a:r>
              <a:rPr lang="uk-UA" sz="1600" dirty="0" smtClean="0"/>
              <a:t>Другий </a:t>
            </a:r>
            <a:r>
              <a:rPr lang="uk-UA" sz="1600" b="1" i="1" dirty="0" smtClean="0"/>
              <a:t>тип </a:t>
            </a:r>
            <a:r>
              <a:rPr lang="uk-UA" sz="1600" dirty="0"/>
              <a:t>– спочатку пишуть тези, які з часом автор розширює до розмірів статті</a:t>
            </a:r>
            <a:r>
              <a:rPr lang="uk-UA" sz="1400" i="1" dirty="0"/>
              <a:t>. Саме так переважно і роблять автори тез доповідей, що представляються на наукові конференції. Основна складність написання полягає в тому, що автор не до кінця сформулював своє уявлення про те, що хоче висвітлити. У наукових дослідженнях - це норма. </a:t>
            </a:r>
            <a:r>
              <a:rPr lang="uk-UA" sz="1600" dirty="0"/>
              <a:t>Спочатку з'являється ідея, яку необхідно записати. Далі потрібно зробити цю ідею надбанням громадськості – і автор складає тези, які потім відправляє на конференцію. Щоб зробити ідею зрозумілою, необхідно її аргументувати, ввести читача в проблему, викласти інші аспекти роботи. Первинний опис цих записів короткий, як і опис самої ідеї. </a:t>
            </a:r>
            <a:endParaRPr lang="uk-UA" sz="1600" dirty="0" smtClean="0"/>
          </a:p>
          <a:p>
            <a:pPr marL="0" indent="0" algn="just">
              <a:buNone/>
            </a:pPr>
            <a:r>
              <a:rPr lang="uk-UA" sz="1600" dirty="0" smtClean="0"/>
              <a:t>Обсяг </a:t>
            </a:r>
            <a:r>
              <a:rPr lang="uk-UA" sz="1600" dirty="0"/>
              <a:t>тез - 1-2 сторінки. </a:t>
            </a:r>
          </a:p>
        </p:txBody>
      </p:sp>
    </p:spTree>
    <p:extLst>
      <p:ext uri="{BB962C8B-B14F-4D97-AF65-F5344CB8AC3E}">
        <p14:creationId xmlns:p14="http://schemas.microsoft.com/office/powerpoint/2010/main" val="33264921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КЛАСИЧНА СТРУКТУРА ТЕЗ </a:t>
            </a:r>
          </a:p>
        </p:txBody>
      </p:sp>
      <p:sp>
        <p:nvSpPr>
          <p:cNvPr id="3" name="Объект 2"/>
          <p:cNvSpPr>
            <a:spLocks noGrp="1"/>
          </p:cNvSpPr>
          <p:nvPr>
            <p:ph idx="1"/>
          </p:nvPr>
        </p:nvSpPr>
        <p:spPr/>
        <p:txBody>
          <a:bodyPr>
            <a:normAutofit fontScale="92500" lnSpcReduction="10000"/>
          </a:bodyPr>
          <a:lstStyle/>
          <a:p>
            <a:endParaRPr lang="uk-UA" dirty="0"/>
          </a:p>
          <a:p>
            <a:r>
              <a:rPr lang="uk-UA" dirty="0"/>
              <a:t>Постановка завдання </a:t>
            </a:r>
          </a:p>
          <a:p>
            <a:r>
              <a:rPr lang="uk-UA" dirty="0"/>
              <a:t>Методи, використані </a:t>
            </a:r>
            <a:r>
              <a:rPr lang="uk-UA" dirty="0" smtClean="0"/>
              <a:t>автором</a:t>
            </a:r>
            <a:endParaRPr lang="uk-UA" dirty="0"/>
          </a:p>
          <a:p>
            <a:r>
              <a:rPr lang="uk-UA" dirty="0"/>
              <a:t>Основні </a:t>
            </a:r>
            <a:r>
              <a:rPr lang="uk-UA" dirty="0" smtClean="0"/>
              <a:t>результати  </a:t>
            </a:r>
            <a:endParaRPr lang="uk-UA" dirty="0"/>
          </a:p>
          <a:p>
            <a:r>
              <a:rPr lang="ru-RU" dirty="0" err="1"/>
              <a:t>Висновок</a:t>
            </a:r>
            <a:r>
              <a:rPr lang="ru-RU" dirty="0"/>
              <a:t> і </a:t>
            </a:r>
            <a:r>
              <a:rPr lang="ru-RU" dirty="0" err="1"/>
              <a:t>можливі</a:t>
            </a:r>
            <a:r>
              <a:rPr lang="ru-RU" dirty="0"/>
              <a:t> шляхи </a:t>
            </a:r>
            <a:r>
              <a:rPr lang="ru-RU" dirty="0" err="1"/>
              <a:t>застосування</a:t>
            </a:r>
            <a:r>
              <a:rPr lang="ru-RU" dirty="0"/>
              <a:t> </a:t>
            </a:r>
            <a:r>
              <a:rPr lang="ru-RU" dirty="0" err="1" smtClean="0"/>
              <a:t>досліджень</a:t>
            </a:r>
            <a:endParaRPr lang="ru-RU" dirty="0"/>
          </a:p>
          <a:p>
            <a:pPr marL="0" indent="0">
              <a:buNone/>
            </a:pPr>
            <a:endParaRPr lang="ru-RU" sz="2200" i="1" dirty="0" smtClean="0"/>
          </a:p>
          <a:p>
            <a:pPr marL="0" indent="0">
              <a:buNone/>
            </a:pPr>
            <a:r>
              <a:rPr lang="ru-RU" sz="2200" i="1" dirty="0" err="1" smtClean="0"/>
              <a:t>Слід</a:t>
            </a:r>
            <a:r>
              <a:rPr lang="ru-RU" sz="2200" i="1" dirty="0" smtClean="0"/>
              <a:t> </a:t>
            </a:r>
            <a:r>
              <a:rPr lang="ru-RU" sz="2200" i="1" dirty="0" err="1"/>
              <a:t>пам'ятати</a:t>
            </a:r>
            <a:r>
              <a:rPr lang="ru-RU" sz="2200" i="1" dirty="0"/>
              <a:t>, </a:t>
            </a:r>
            <a:r>
              <a:rPr lang="ru-RU" sz="2200" i="1" dirty="0" err="1"/>
              <a:t>що</a:t>
            </a:r>
            <a:r>
              <a:rPr lang="ru-RU" sz="2200" i="1" dirty="0"/>
              <a:t> </a:t>
            </a:r>
            <a:r>
              <a:rPr lang="ru-RU" sz="2200" b="1" i="1" dirty="0" err="1"/>
              <a:t>тези</a:t>
            </a:r>
            <a:r>
              <a:rPr lang="ru-RU" sz="2200" b="1" i="1" dirty="0"/>
              <a:t> не </a:t>
            </a:r>
            <a:r>
              <a:rPr lang="ru-RU" sz="2200" b="1" i="1" dirty="0" err="1"/>
              <a:t>повинні</a:t>
            </a:r>
            <a:r>
              <a:rPr lang="ru-RU" sz="2200" b="1" i="1" dirty="0"/>
              <a:t> </a:t>
            </a:r>
            <a:r>
              <a:rPr lang="ru-RU" sz="2200" b="1" i="1" dirty="0" err="1"/>
              <a:t>містити</a:t>
            </a:r>
            <a:r>
              <a:rPr lang="ru-RU" sz="2200" b="1" i="1" dirty="0"/>
              <a:t> </a:t>
            </a:r>
            <a:r>
              <a:rPr lang="ru-RU" sz="2200" b="1" i="1" dirty="0" err="1"/>
              <a:t>докладних</a:t>
            </a:r>
            <a:r>
              <a:rPr lang="ru-RU" sz="2200" b="1" i="1" dirty="0"/>
              <a:t> </a:t>
            </a:r>
            <a:r>
              <a:rPr lang="ru-RU" sz="2200" b="1" i="1" dirty="0" err="1"/>
              <a:t>доказів</a:t>
            </a:r>
            <a:r>
              <a:rPr lang="ru-RU" sz="2200" b="1" i="1" dirty="0"/>
              <a:t>/</a:t>
            </a:r>
            <a:r>
              <a:rPr lang="ru-RU" sz="2200" b="1" i="1" dirty="0" err="1"/>
              <a:t>описів</a:t>
            </a:r>
            <a:r>
              <a:rPr lang="ru-RU" sz="2200" b="1" i="1" dirty="0"/>
              <a:t> процедур </a:t>
            </a:r>
            <a:r>
              <a:rPr lang="ru-RU" sz="2200" b="1" i="1" dirty="0" err="1"/>
              <a:t>дослідження</a:t>
            </a:r>
            <a:r>
              <a:rPr lang="ru-RU" sz="2200" i="1" dirty="0"/>
              <a:t>. Вони </a:t>
            </a:r>
            <a:r>
              <a:rPr lang="ru-RU" sz="2200" i="1" dirty="0" err="1"/>
              <a:t>повинні</a:t>
            </a:r>
            <a:r>
              <a:rPr lang="ru-RU" sz="2200" i="1" dirty="0"/>
              <a:t> </a:t>
            </a:r>
            <a:r>
              <a:rPr lang="ru-RU" sz="2200" i="1" dirty="0" err="1"/>
              <a:t>давати</a:t>
            </a:r>
            <a:r>
              <a:rPr lang="ru-RU" sz="2200" i="1" dirty="0"/>
              <a:t> </a:t>
            </a:r>
            <a:r>
              <a:rPr lang="ru-RU" sz="2200" i="1" dirty="0" err="1"/>
              <a:t>чітке</a:t>
            </a:r>
            <a:r>
              <a:rPr lang="ru-RU" sz="2200" i="1" dirty="0"/>
              <a:t> </a:t>
            </a:r>
            <a:r>
              <a:rPr lang="ru-RU" sz="2200" i="1" dirty="0" err="1"/>
              <a:t>уявлення</a:t>
            </a:r>
            <a:r>
              <a:rPr lang="ru-RU" sz="2200" i="1" dirty="0"/>
              <a:t> про </a:t>
            </a:r>
            <a:r>
              <a:rPr lang="ru-RU" sz="2200" i="1" dirty="0" err="1"/>
              <a:t>проведене</a:t>
            </a:r>
            <a:r>
              <a:rPr lang="ru-RU" sz="2200" i="1" dirty="0"/>
              <a:t> </a:t>
            </a:r>
            <a:r>
              <a:rPr lang="ru-RU" sz="2200" i="1" dirty="0" err="1"/>
              <a:t>дослідження</a:t>
            </a:r>
            <a:r>
              <a:rPr lang="ru-RU" sz="2200" i="1" dirty="0"/>
              <a:t>, але не </a:t>
            </a:r>
            <a:r>
              <a:rPr lang="ru-RU" sz="2200" i="1" dirty="0" err="1"/>
              <a:t>можна</a:t>
            </a:r>
            <a:r>
              <a:rPr lang="ru-RU" sz="2200" i="1" dirty="0"/>
              <a:t> </a:t>
            </a:r>
            <a:r>
              <a:rPr lang="ru-RU" sz="2200" i="1" dirty="0" err="1"/>
              <a:t>писати</a:t>
            </a:r>
            <a:r>
              <a:rPr lang="ru-RU" sz="2200" i="1" dirty="0"/>
              <a:t> про </a:t>
            </a:r>
            <a:r>
              <a:rPr lang="ru-RU" sz="2200" i="1" dirty="0" err="1"/>
              <a:t>досягнення</a:t>
            </a:r>
            <a:r>
              <a:rPr lang="ru-RU" sz="2200" i="1" dirty="0"/>
              <a:t> </a:t>
            </a:r>
            <a:r>
              <a:rPr lang="ru-RU" sz="2200" i="1" dirty="0" err="1"/>
              <a:t>або</a:t>
            </a:r>
            <a:r>
              <a:rPr lang="ru-RU" sz="2200" i="1" dirty="0"/>
              <a:t> роботу </a:t>
            </a:r>
            <a:r>
              <a:rPr lang="ru-RU" sz="2200" i="1" dirty="0" err="1"/>
              <a:t>виконану</a:t>
            </a:r>
            <a:r>
              <a:rPr lang="ru-RU" sz="2200" i="1" dirty="0"/>
              <a:t> не Вами. </a:t>
            </a:r>
            <a:r>
              <a:rPr lang="ru-RU" sz="2200" b="1" i="1" dirty="0" smtClean="0"/>
              <a:t> </a:t>
            </a:r>
            <a:endParaRPr lang="ru-RU" sz="2200" i="1" dirty="0"/>
          </a:p>
          <a:p>
            <a:endParaRPr lang="uk-UA" dirty="0"/>
          </a:p>
          <a:p>
            <a:endParaRPr lang="uk-UA" dirty="0"/>
          </a:p>
        </p:txBody>
      </p:sp>
    </p:spTree>
    <p:extLst>
      <p:ext uri="{BB962C8B-B14F-4D97-AF65-F5344CB8AC3E}">
        <p14:creationId xmlns:p14="http://schemas.microsoft.com/office/powerpoint/2010/main" val="14137405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ТИПОВІ СТРУКТУРИ ТЕЗ </a:t>
            </a:r>
          </a:p>
        </p:txBody>
      </p:sp>
      <p:sp>
        <p:nvSpPr>
          <p:cNvPr id="3" name="Объект 2"/>
          <p:cNvSpPr>
            <a:spLocks noGrp="1"/>
          </p:cNvSpPr>
          <p:nvPr>
            <p:ph idx="1"/>
          </p:nvPr>
        </p:nvSpPr>
        <p:spPr/>
        <p:txBody>
          <a:bodyPr/>
          <a:lstStyle/>
          <a:p>
            <a:pPr marL="0" indent="0">
              <a:buNone/>
            </a:pPr>
            <a:r>
              <a:rPr lang="ru-RU" sz="2400" i="1" dirty="0" err="1"/>
              <a:t>Тези</a:t>
            </a:r>
            <a:r>
              <a:rPr lang="ru-RU" sz="2400" i="1" dirty="0"/>
              <a:t> </a:t>
            </a:r>
            <a:r>
              <a:rPr lang="ru-RU" sz="2400" i="1" dirty="0" err="1"/>
              <a:t>являють</a:t>
            </a:r>
            <a:r>
              <a:rPr lang="ru-RU" sz="2400" i="1" dirty="0"/>
              <a:t> собою </a:t>
            </a:r>
            <a:r>
              <a:rPr lang="ru-RU" sz="2400" i="1" dirty="0" err="1"/>
              <a:t>певну</a:t>
            </a:r>
            <a:r>
              <a:rPr lang="ru-RU" sz="2400" i="1" dirty="0"/>
              <a:t> </a:t>
            </a:r>
            <a:r>
              <a:rPr lang="ru-RU" sz="2400" i="1" dirty="0" err="1"/>
              <a:t>нормативну</a:t>
            </a:r>
            <a:r>
              <a:rPr lang="ru-RU" sz="2400" i="1" dirty="0"/>
              <a:t>, </a:t>
            </a:r>
            <a:r>
              <a:rPr lang="ru-RU" sz="2400" i="1" dirty="0" err="1"/>
              <a:t>змістовно-композиційну</a:t>
            </a:r>
            <a:r>
              <a:rPr lang="ru-RU" sz="2400" i="1" dirty="0"/>
              <a:t> структуру. </a:t>
            </a:r>
            <a:endParaRPr lang="ru-RU" sz="2400" i="1" dirty="0" smtClean="0"/>
          </a:p>
          <a:p>
            <a:pPr marL="0" indent="0">
              <a:buNone/>
            </a:pPr>
            <a:endParaRPr lang="ru-RU" dirty="0" smtClean="0"/>
          </a:p>
          <a:p>
            <a:pPr marL="0" indent="0">
              <a:buNone/>
            </a:pPr>
            <a:r>
              <a:rPr lang="ru-RU" dirty="0" err="1" smtClean="0"/>
              <a:t>Можна</a:t>
            </a:r>
            <a:r>
              <a:rPr lang="ru-RU" dirty="0" smtClean="0"/>
              <a:t> </a:t>
            </a:r>
            <a:r>
              <a:rPr lang="ru-RU" dirty="0" err="1"/>
              <a:t>виділити</a:t>
            </a:r>
            <a:r>
              <a:rPr lang="ru-RU" dirty="0"/>
              <a:t> три </a:t>
            </a:r>
            <a:r>
              <a:rPr lang="ru-RU" dirty="0" err="1"/>
              <a:t>типові</a:t>
            </a:r>
            <a:r>
              <a:rPr lang="ru-RU" dirty="0"/>
              <a:t> </a:t>
            </a:r>
            <a:r>
              <a:rPr lang="ru-RU" dirty="0" err="1"/>
              <a:t>структури</a:t>
            </a:r>
            <a:r>
              <a:rPr lang="ru-RU" dirty="0"/>
              <a:t> тез: </a:t>
            </a:r>
          </a:p>
          <a:p>
            <a:r>
              <a:rPr lang="uk-UA" dirty="0" smtClean="0"/>
              <a:t>постановка </a:t>
            </a:r>
            <a:r>
              <a:rPr lang="uk-UA" dirty="0"/>
              <a:t>проблеми або завдання</a:t>
            </a:r>
            <a:r>
              <a:rPr lang="uk-UA" dirty="0" smtClean="0"/>
              <a:t>;</a:t>
            </a:r>
            <a:endParaRPr lang="uk-UA" dirty="0"/>
          </a:p>
          <a:p>
            <a:r>
              <a:rPr lang="uk-UA" dirty="0" smtClean="0"/>
              <a:t>результати </a:t>
            </a:r>
            <a:r>
              <a:rPr lang="uk-UA" dirty="0"/>
              <a:t>дослідження</a:t>
            </a:r>
            <a:r>
              <a:rPr lang="uk-UA" dirty="0" smtClean="0"/>
              <a:t>;</a:t>
            </a:r>
            <a:endParaRPr lang="uk-UA" dirty="0"/>
          </a:p>
          <a:p>
            <a:r>
              <a:rPr lang="uk-UA" dirty="0" smtClean="0"/>
              <a:t>нова </a:t>
            </a:r>
            <a:r>
              <a:rPr lang="uk-UA" dirty="0"/>
              <a:t>методика роботи.</a:t>
            </a:r>
          </a:p>
          <a:p>
            <a:pPr marL="0" indent="0">
              <a:buNone/>
            </a:pPr>
            <a:endParaRPr lang="uk-UA" dirty="0"/>
          </a:p>
        </p:txBody>
      </p:sp>
    </p:spTree>
    <p:extLst>
      <p:ext uri="{BB962C8B-B14F-4D97-AF65-F5344CB8AC3E}">
        <p14:creationId xmlns:p14="http://schemas.microsoft.com/office/powerpoint/2010/main" val="29625992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5229200"/>
            <a:ext cx="8183880" cy="805840"/>
          </a:xfrm>
        </p:spPr>
        <p:txBody>
          <a:bodyPr>
            <a:normAutofit fontScale="90000"/>
          </a:bodyPr>
          <a:lstStyle/>
          <a:p>
            <a:r>
              <a:rPr lang="uk-UA" dirty="0"/>
              <a:t>Основні аспекти написання тез </a:t>
            </a:r>
          </a:p>
        </p:txBody>
      </p:sp>
      <p:sp>
        <p:nvSpPr>
          <p:cNvPr id="3" name="Объект 2"/>
          <p:cNvSpPr>
            <a:spLocks noGrp="1"/>
          </p:cNvSpPr>
          <p:nvPr>
            <p:ph idx="1"/>
          </p:nvPr>
        </p:nvSpPr>
        <p:spPr/>
        <p:txBody>
          <a:bodyPr>
            <a:normAutofit fontScale="77500" lnSpcReduction="20000"/>
          </a:bodyPr>
          <a:lstStyle/>
          <a:p>
            <a:pPr marL="0" indent="0">
              <a:buNone/>
            </a:pPr>
            <a:r>
              <a:rPr lang="ru-RU" i="1" dirty="0"/>
              <a:t>При </a:t>
            </a:r>
            <a:r>
              <a:rPr lang="ru-RU" i="1" dirty="0" err="1"/>
              <a:t>написанні</a:t>
            </a:r>
            <a:r>
              <a:rPr lang="ru-RU" i="1" dirty="0"/>
              <a:t> тез типу </a:t>
            </a:r>
            <a:endParaRPr lang="ru-RU" i="1" dirty="0" smtClean="0"/>
          </a:p>
          <a:p>
            <a:pPr marL="0" indent="0" algn="ctr">
              <a:buNone/>
            </a:pPr>
            <a:r>
              <a:rPr lang="ru-RU" i="1" dirty="0" smtClean="0"/>
              <a:t>«</a:t>
            </a:r>
            <a:r>
              <a:rPr lang="ru-RU" sz="3100" b="1" i="1" dirty="0"/>
              <a:t>Постановка </a:t>
            </a:r>
            <a:r>
              <a:rPr lang="ru-RU" sz="3100" b="1" i="1" dirty="0" err="1"/>
              <a:t>проблеми</a:t>
            </a:r>
            <a:r>
              <a:rPr lang="ru-RU" sz="3100" b="1" i="1" dirty="0"/>
              <a:t> </a:t>
            </a:r>
            <a:r>
              <a:rPr lang="ru-RU" sz="3100" b="1" i="1" dirty="0" err="1"/>
              <a:t>або</a:t>
            </a:r>
            <a:r>
              <a:rPr lang="ru-RU" sz="3100" b="1" i="1" dirty="0"/>
              <a:t> </a:t>
            </a:r>
            <a:r>
              <a:rPr lang="ru-RU" sz="3100" b="1" i="1" dirty="0" err="1"/>
              <a:t>завдання</a:t>
            </a:r>
            <a:r>
              <a:rPr lang="ru-RU" i="1" dirty="0"/>
              <a:t>» </a:t>
            </a:r>
            <a:endParaRPr lang="ru-RU" i="1" dirty="0" smtClean="0"/>
          </a:p>
          <a:p>
            <a:pPr marL="0" indent="0" algn="ctr">
              <a:buNone/>
            </a:pPr>
            <a:endParaRPr lang="ru-RU" i="1" dirty="0" smtClean="0"/>
          </a:p>
          <a:p>
            <a:pPr marL="0" indent="0" algn="ctr">
              <a:buNone/>
            </a:pPr>
            <a:r>
              <a:rPr lang="ru-RU" i="1" dirty="0" err="1" smtClean="0"/>
              <a:t>необхідно</a:t>
            </a:r>
            <a:r>
              <a:rPr lang="ru-RU" i="1" dirty="0" smtClean="0"/>
              <a:t> </a:t>
            </a:r>
            <a:r>
              <a:rPr lang="ru-RU" i="1" dirty="0" err="1"/>
              <a:t>представити</a:t>
            </a:r>
            <a:r>
              <a:rPr lang="ru-RU" i="1" dirty="0"/>
              <a:t> </a:t>
            </a:r>
            <a:r>
              <a:rPr lang="ru-RU" i="1" dirty="0" err="1"/>
              <a:t>наступні</a:t>
            </a:r>
            <a:r>
              <a:rPr lang="ru-RU" i="1" dirty="0"/>
              <a:t> блоки </a:t>
            </a:r>
            <a:r>
              <a:rPr lang="ru-RU" i="1" dirty="0" err="1"/>
              <a:t>інформації</a:t>
            </a:r>
            <a:r>
              <a:rPr lang="ru-RU" i="1" dirty="0" smtClean="0"/>
              <a:t>:</a:t>
            </a:r>
            <a:endParaRPr lang="ru-RU" dirty="0"/>
          </a:p>
          <a:p>
            <a:r>
              <a:rPr lang="uk-UA" dirty="0" smtClean="0"/>
              <a:t>ключові </a:t>
            </a:r>
            <a:r>
              <a:rPr lang="uk-UA" dirty="0"/>
              <a:t>слова</a:t>
            </a:r>
            <a:r>
              <a:rPr lang="uk-UA" dirty="0" smtClean="0"/>
              <a:t>;</a:t>
            </a:r>
            <a:endParaRPr lang="uk-UA" dirty="0"/>
          </a:p>
          <a:p>
            <a:r>
              <a:rPr lang="uk-UA" dirty="0" smtClean="0"/>
              <a:t>короткий </a:t>
            </a:r>
            <a:r>
              <a:rPr lang="uk-UA" dirty="0"/>
              <a:t>вступ (актуальність теми</a:t>
            </a:r>
            <a:r>
              <a:rPr lang="uk-UA" dirty="0" smtClean="0"/>
              <a:t>);</a:t>
            </a:r>
            <a:endParaRPr lang="uk-UA" dirty="0"/>
          </a:p>
          <a:p>
            <a:r>
              <a:rPr lang="ru-RU" dirty="0" smtClean="0"/>
              <a:t>мета </a:t>
            </a:r>
            <a:r>
              <a:rPr lang="ru-RU" dirty="0" err="1"/>
              <a:t>роботи</a:t>
            </a:r>
            <a:r>
              <a:rPr lang="ru-RU" dirty="0"/>
              <a:t> (</a:t>
            </a:r>
            <a:r>
              <a:rPr lang="ru-RU" dirty="0" err="1"/>
              <a:t>поставити</a:t>
            </a:r>
            <a:r>
              <a:rPr lang="ru-RU" dirty="0"/>
              <a:t> проблему </a:t>
            </a:r>
            <a:r>
              <a:rPr lang="ru-RU" dirty="0" err="1"/>
              <a:t>або</a:t>
            </a:r>
            <a:r>
              <a:rPr lang="ru-RU" dirty="0"/>
              <a:t> </a:t>
            </a:r>
            <a:r>
              <a:rPr lang="ru-RU" dirty="0" err="1"/>
              <a:t>завдання</a:t>
            </a:r>
            <a:r>
              <a:rPr lang="ru-RU" dirty="0" smtClean="0"/>
              <a:t>);</a:t>
            </a:r>
            <a:endParaRPr lang="ru-RU" dirty="0"/>
          </a:p>
          <a:p>
            <a:r>
              <a:rPr lang="ru-RU" dirty="0" err="1" smtClean="0"/>
              <a:t>огляд</a:t>
            </a:r>
            <a:r>
              <a:rPr lang="ru-RU" dirty="0" smtClean="0"/>
              <a:t> </a:t>
            </a:r>
            <a:r>
              <a:rPr lang="ru-RU" dirty="0" err="1"/>
              <a:t>існуючих</a:t>
            </a:r>
            <a:r>
              <a:rPr lang="ru-RU" dirty="0"/>
              <a:t> </a:t>
            </a:r>
            <a:r>
              <a:rPr lang="ru-RU" dirty="0" err="1"/>
              <a:t>точок</a:t>
            </a:r>
            <a:r>
              <a:rPr lang="ru-RU" dirty="0"/>
              <a:t> </a:t>
            </a:r>
            <a:r>
              <a:rPr lang="ru-RU" dirty="0" err="1"/>
              <a:t>зору</a:t>
            </a:r>
            <a:r>
              <a:rPr lang="ru-RU" dirty="0"/>
              <a:t> на проблему </a:t>
            </a:r>
            <a:r>
              <a:rPr lang="ru-RU" dirty="0" err="1"/>
              <a:t>або</a:t>
            </a:r>
            <a:r>
              <a:rPr lang="ru-RU" dirty="0"/>
              <a:t> </a:t>
            </a:r>
            <a:r>
              <a:rPr lang="ru-RU" dirty="0" err="1"/>
              <a:t>опис</a:t>
            </a:r>
            <a:r>
              <a:rPr lang="ru-RU" dirty="0"/>
              <a:t> </a:t>
            </a:r>
            <a:r>
              <a:rPr lang="ru-RU" dirty="0" err="1"/>
              <a:t>ситуації</a:t>
            </a:r>
            <a:r>
              <a:rPr lang="ru-RU" dirty="0"/>
              <a:t> в </a:t>
            </a:r>
            <a:r>
              <a:rPr lang="ru-RU" dirty="0" err="1"/>
              <a:t>науковій</a:t>
            </a:r>
            <a:r>
              <a:rPr lang="ru-RU" dirty="0"/>
              <a:t> </a:t>
            </a:r>
            <a:r>
              <a:rPr lang="ru-RU" dirty="0" err="1"/>
              <a:t>сфері</a:t>
            </a:r>
            <a:r>
              <a:rPr lang="ru-RU" dirty="0" smtClean="0"/>
              <a:t>;</a:t>
            </a:r>
            <a:endParaRPr lang="ru-RU" dirty="0"/>
          </a:p>
          <a:p>
            <a:r>
              <a:rPr lang="ru-RU" dirty="0" err="1" smtClean="0"/>
              <a:t>власні</a:t>
            </a:r>
            <a:r>
              <a:rPr lang="ru-RU" dirty="0" smtClean="0"/>
              <a:t> </a:t>
            </a:r>
            <a:r>
              <a:rPr lang="ru-RU" dirty="0"/>
              <a:t>думки на </a:t>
            </a:r>
            <a:r>
              <a:rPr lang="ru-RU" dirty="0" err="1"/>
              <a:t>цю</a:t>
            </a:r>
            <a:r>
              <a:rPr lang="ru-RU" dirty="0"/>
              <a:t> тему</a:t>
            </a:r>
            <a:r>
              <a:rPr lang="ru-RU" dirty="0" smtClean="0"/>
              <a:t>;</a:t>
            </a:r>
            <a:endParaRPr lang="ru-RU" dirty="0"/>
          </a:p>
          <a:p>
            <a:r>
              <a:rPr lang="uk-UA" dirty="0" smtClean="0"/>
              <a:t>передбачувані </a:t>
            </a:r>
            <a:r>
              <a:rPr lang="uk-UA" dirty="0"/>
              <a:t>дослідження</a:t>
            </a:r>
            <a:r>
              <a:rPr lang="uk-UA" dirty="0" smtClean="0"/>
              <a:t>;</a:t>
            </a:r>
            <a:endParaRPr lang="uk-UA" dirty="0"/>
          </a:p>
          <a:p>
            <a:r>
              <a:rPr lang="ru-RU" dirty="0" err="1" smtClean="0"/>
              <a:t>висновки</a:t>
            </a:r>
            <a:r>
              <a:rPr lang="ru-RU" dirty="0" smtClean="0"/>
              <a:t> </a:t>
            </a:r>
            <a:r>
              <a:rPr lang="ru-RU" dirty="0"/>
              <a:t>(яке </a:t>
            </a:r>
            <a:r>
              <a:rPr lang="ru-RU" dirty="0" err="1"/>
              <a:t>завдання</a:t>
            </a:r>
            <a:r>
              <a:rPr lang="ru-RU" dirty="0"/>
              <a:t> </a:t>
            </a:r>
            <a:r>
              <a:rPr lang="ru-RU" dirty="0" err="1"/>
              <a:t>або</a:t>
            </a:r>
            <a:r>
              <a:rPr lang="ru-RU" dirty="0"/>
              <a:t> проблема ставиться для </a:t>
            </a:r>
            <a:r>
              <a:rPr lang="ru-RU" dirty="0" err="1"/>
              <a:t>подальшого</a:t>
            </a:r>
            <a:r>
              <a:rPr lang="ru-RU" dirty="0"/>
              <a:t> </a:t>
            </a:r>
            <a:r>
              <a:rPr lang="ru-RU" dirty="0" err="1"/>
              <a:t>вирішення</a:t>
            </a:r>
            <a:r>
              <a:rPr lang="ru-RU" dirty="0"/>
              <a:t>).</a:t>
            </a:r>
          </a:p>
          <a:p>
            <a:pPr marL="0" indent="0">
              <a:buNone/>
            </a:pPr>
            <a:endParaRPr lang="uk-UA" dirty="0"/>
          </a:p>
        </p:txBody>
      </p:sp>
    </p:spTree>
    <p:extLst>
      <p:ext uri="{BB962C8B-B14F-4D97-AF65-F5344CB8AC3E}">
        <p14:creationId xmlns:p14="http://schemas.microsoft.com/office/powerpoint/2010/main" val="3609044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5229200"/>
            <a:ext cx="8183880" cy="805840"/>
          </a:xfrm>
        </p:spPr>
        <p:txBody>
          <a:bodyPr>
            <a:normAutofit fontScale="90000"/>
          </a:bodyPr>
          <a:lstStyle/>
          <a:p>
            <a:r>
              <a:rPr lang="uk-UA" dirty="0"/>
              <a:t>Основні аспекти написання тез </a:t>
            </a:r>
          </a:p>
        </p:txBody>
      </p:sp>
      <p:sp>
        <p:nvSpPr>
          <p:cNvPr id="3" name="Объект 2"/>
          <p:cNvSpPr>
            <a:spLocks noGrp="1"/>
          </p:cNvSpPr>
          <p:nvPr>
            <p:ph idx="1"/>
          </p:nvPr>
        </p:nvSpPr>
        <p:spPr/>
        <p:txBody>
          <a:bodyPr>
            <a:normAutofit fontScale="55000" lnSpcReduction="20000"/>
          </a:bodyPr>
          <a:lstStyle/>
          <a:p>
            <a:endParaRPr lang="uk-UA" dirty="0"/>
          </a:p>
          <a:p>
            <a:pPr marL="0" indent="0">
              <a:buNone/>
            </a:pPr>
            <a:r>
              <a:rPr lang="ru-RU" dirty="0" smtClean="0"/>
              <a:t>У тезах </a:t>
            </a:r>
            <a:r>
              <a:rPr lang="ru-RU" dirty="0"/>
              <a:t>типу </a:t>
            </a:r>
            <a:endParaRPr lang="ru-RU" dirty="0" smtClean="0"/>
          </a:p>
          <a:p>
            <a:pPr marL="0" indent="0" algn="ctr">
              <a:buNone/>
            </a:pPr>
            <a:r>
              <a:rPr lang="ru-RU" sz="3800" dirty="0" smtClean="0"/>
              <a:t>«</a:t>
            </a:r>
            <a:r>
              <a:rPr lang="ru-RU" sz="3800" b="1" dirty="0" err="1"/>
              <a:t>Результати</a:t>
            </a:r>
            <a:r>
              <a:rPr lang="ru-RU" sz="3800" b="1" dirty="0"/>
              <a:t> </a:t>
            </a:r>
            <a:r>
              <a:rPr lang="ru-RU" sz="3800" b="1" dirty="0" err="1"/>
              <a:t>дослідження</a:t>
            </a:r>
            <a:r>
              <a:rPr lang="ru-RU" sz="3800" dirty="0"/>
              <a:t>» </a:t>
            </a:r>
            <a:endParaRPr lang="ru-RU" sz="3800" dirty="0" smtClean="0"/>
          </a:p>
          <a:p>
            <a:pPr marL="0" indent="0">
              <a:buNone/>
            </a:pPr>
            <a:endParaRPr lang="ru-RU" dirty="0" smtClean="0"/>
          </a:p>
          <a:p>
            <a:pPr marL="0" indent="0">
              <a:buNone/>
            </a:pPr>
            <a:r>
              <a:rPr lang="ru-RU" sz="3300" dirty="0" err="1" smtClean="0"/>
              <a:t>необхідно</a:t>
            </a:r>
            <a:r>
              <a:rPr lang="ru-RU" sz="3300" dirty="0" smtClean="0"/>
              <a:t> </a:t>
            </a:r>
            <a:r>
              <a:rPr lang="ru-RU" sz="3300" dirty="0" err="1"/>
              <a:t>представити</a:t>
            </a:r>
            <a:r>
              <a:rPr lang="ru-RU" sz="3300" dirty="0"/>
              <a:t> </a:t>
            </a:r>
            <a:r>
              <a:rPr lang="ru-RU" sz="3300" dirty="0" err="1"/>
              <a:t>такі</a:t>
            </a:r>
            <a:r>
              <a:rPr lang="ru-RU" sz="3300" dirty="0"/>
              <a:t> блоки </a:t>
            </a:r>
            <a:r>
              <a:rPr lang="ru-RU" sz="3300" dirty="0" err="1"/>
              <a:t>інформації</a:t>
            </a:r>
            <a:r>
              <a:rPr lang="ru-RU" sz="3300" dirty="0"/>
              <a:t>: </a:t>
            </a:r>
            <a:endParaRPr lang="uk-UA" sz="3300" dirty="0"/>
          </a:p>
          <a:p>
            <a:r>
              <a:rPr lang="uk-UA" sz="3300" dirty="0" smtClean="0"/>
              <a:t>ключові </a:t>
            </a:r>
            <a:r>
              <a:rPr lang="uk-UA" sz="3300" dirty="0"/>
              <a:t>слова</a:t>
            </a:r>
            <a:r>
              <a:rPr lang="uk-UA" sz="3300" dirty="0" smtClean="0"/>
              <a:t>;</a:t>
            </a:r>
            <a:endParaRPr lang="uk-UA" sz="3300" dirty="0"/>
          </a:p>
          <a:p>
            <a:r>
              <a:rPr lang="ru-RU" sz="3300" dirty="0" smtClean="0"/>
              <a:t>короткий </a:t>
            </a:r>
            <a:r>
              <a:rPr lang="ru-RU" sz="3300" dirty="0" err="1"/>
              <a:t>вступ</a:t>
            </a:r>
            <a:r>
              <a:rPr lang="ru-RU" sz="3300" dirty="0"/>
              <a:t>, постановка </a:t>
            </a:r>
            <a:r>
              <a:rPr lang="ru-RU" sz="3300" dirty="0" err="1"/>
              <a:t>проблеми</a:t>
            </a:r>
            <a:r>
              <a:rPr lang="ru-RU" sz="3300" dirty="0"/>
              <a:t> (</a:t>
            </a:r>
            <a:r>
              <a:rPr lang="ru-RU" sz="3300" dirty="0" err="1"/>
              <a:t>власне</a:t>
            </a:r>
            <a:r>
              <a:rPr lang="ru-RU" sz="3300" dirty="0"/>
              <a:t>, все те ж, </a:t>
            </a:r>
            <a:r>
              <a:rPr lang="ru-RU" sz="3300" dirty="0" err="1"/>
              <a:t>що</a:t>
            </a:r>
            <a:r>
              <a:rPr lang="ru-RU" sz="3300" dirty="0"/>
              <a:t> в тезах «Постановка </a:t>
            </a:r>
            <a:r>
              <a:rPr lang="ru-RU" sz="3300" dirty="0" err="1"/>
              <a:t>проблеми</a:t>
            </a:r>
            <a:r>
              <a:rPr lang="ru-RU" sz="3300" dirty="0"/>
              <a:t> </a:t>
            </a:r>
            <a:r>
              <a:rPr lang="ru-RU" sz="3300" dirty="0" err="1"/>
              <a:t>або</a:t>
            </a:r>
            <a:r>
              <a:rPr lang="ru-RU" sz="3300" dirty="0"/>
              <a:t> </a:t>
            </a:r>
            <a:r>
              <a:rPr lang="ru-RU" sz="3300" dirty="0" err="1"/>
              <a:t>завдання</a:t>
            </a:r>
            <a:r>
              <a:rPr lang="ru-RU" sz="3300" dirty="0"/>
              <a:t>», </a:t>
            </a:r>
            <a:r>
              <a:rPr lang="ru-RU" sz="3300" dirty="0" err="1"/>
              <a:t>тільки</a:t>
            </a:r>
            <a:r>
              <a:rPr lang="ru-RU" sz="3300" dirty="0"/>
              <a:t> коротко</a:t>
            </a:r>
            <a:r>
              <a:rPr lang="ru-RU" sz="3300" dirty="0" smtClean="0"/>
              <a:t>);</a:t>
            </a:r>
            <a:endParaRPr lang="uk-UA" sz="3300" dirty="0"/>
          </a:p>
          <a:p>
            <a:r>
              <a:rPr lang="ru-RU" sz="3300" dirty="0" smtClean="0"/>
              <a:t>мета </a:t>
            </a:r>
            <a:r>
              <a:rPr lang="ru-RU" sz="3300" dirty="0" err="1"/>
              <a:t>роботи</a:t>
            </a:r>
            <a:r>
              <a:rPr lang="ru-RU" sz="3300" dirty="0"/>
              <a:t> (</a:t>
            </a:r>
            <a:r>
              <a:rPr lang="ru-RU" sz="3300" dirty="0" err="1"/>
              <a:t>досліджувати</a:t>
            </a:r>
            <a:r>
              <a:rPr lang="ru-RU" sz="3300" dirty="0"/>
              <a:t> </a:t>
            </a:r>
            <a:r>
              <a:rPr lang="ru-RU" sz="3300" dirty="0" err="1"/>
              <a:t>щось</a:t>
            </a:r>
            <a:r>
              <a:rPr lang="ru-RU" sz="3300" dirty="0"/>
              <a:t> </a:t>
            </a:r>
            <a:r>
              <a:rPr lang="ru-RU" sz="3300" dirty="0" err="1"/>
              <a:t>конкретне</a:t>
            </a:r>
            <a:r>
              <a:rPr lang="ru-RU" sz="3300" dirty="0" smtClean="0"/>
              <a:t>);</a:t>
            </a:r>
            <a:endParaRPr lang="uk-UA" sz="3300" dirty="0"/>
          </a:p>
          <a:p>
            <a:r>
              <a:rPr lang="ru-RU" sz="3300" dirty="0" err="1" smtClean="0"/>
              <a:t>базові</a:t>
            </a:r>
            <a:r>
              <a:rPr lang="ru-RU" sz="3300" dirty="0" smtClean="0"/>
              <a:t> </a:t>
            </a:r>
            <a:r>
              <a:rPr lang="ru-RU" sz="3300" dirty="0" err="1"/>
              <a:t>положення</a:t>
            </a:r>
            <a:r>
              <a:rPr lang="ru-RU" sz="3300" dirty="0"/>
              <a:t> </a:t>
            </a:r>
            <a:r>
              <a:rPr lang="ru-RU" sz="3300" dirty="0" err="1"/>
              <a:t>дослідження</a:t>
            </a:r>
            <a:r>
              <a:rPr lang="ru-RU" sz="3300" dirty="0"/>
              <a:t> </a:t>
            </a:r>
            <a:r>
              <a:rPr lang="ru-RU" sz="3300" dirty="0" err="1"/>
              <a:t>або</a:t>
            </a:r>
            <a:r>
              <a:rPr lang="ru-RU" sz="3300" dirty="0"/>
              <a:t> </a:t>
            </a:r>
            <a:r>
              <a:rPr lang="ru-RU" sz="3300" dirty="0" err="1"/>
              <a:t>гіпотеза</a:t>
            </a:r>
            <a:r>
              <a:rPr lang="ru-RU" sz="3300" dirty="0"/>
              <a:t> </a:t>
            </a:r>
            <a:r>
              <a:rPr lang="ru-RU" sz="3300" dirty="0" smtClean="0"/>
              <a:t>(</a:t>
            </a:r>
            <a:r>
              <a:rPr lang="ru-RU" sz="3300" dirty="0"/>
              <a:t>у </a:t>
            </a:r>
            <a:r>
              <a:rPr lang="ru-RU" sz="3300" dirty="0" err="1"/>
              <a:t>разі</a:t>
            </a:r>
            <a:r>
              <a:rPr lang="ru-RU" sz="3300" dirty="0"/>
              <a:t> </a:t>
            </a:r>
            <a:r>
              <a:rPr lang="ru-RU" sz="3300" dirty="0" err="1"/>
              <a:t>експериментального</a:t>
            </a:r>
            <a:r>
              <a:rPr lang="ru-RU" sz="3300" dirty="0"/>
              <a:t> </a:t>
            </a:r>
            <a:r>
              <a:rPr lang="ru-RU" sz="3300" dirty="0" err="1"/>
              <a:t>дослідження</a:t>
            </a:r>
            <a:r>
              <a:rPr lang="ru-RU" sz="3300" dirty="0" smtClean="0"/>
              <a:t>);</a:t>
            </a:r>
            <a:endParaRPr lang="ru-RU" sz="3300" dirty="0"/>
          </a:p>
          <a:p>
            <a:r>
              <a:rPr lang="uk-UA" sz="3300" dirty="0" smtClean="0"/>
              <a:t>застосовані </a:t>
            </a:r>
            <a:r>
              <a:rPr lang="uk-UA" sz="3300" dirty="0"/>
              <a:t>методи</a:t>
            </a:r>
            <a:r>
              <a:rPr lang="uk-UA" sz="3300" dirty="0" smtClean="0"/>
              <a:t>;</a:t>
            </a:r>
            <a:endParaRPr lang="uk-UA" sz="3300" dirty="0"/>
          </a:p>
          <a:p>
            <a:r>
              <a:rPr lang="uk-UA" sz="3300" dirty="0" smtClean="0"/>
              <a:t>параметри </a:t>
            </a:r>
            <a:r>
              <a:rPr lang="uk-UA" sz="3300" dirty="0"/>
              <a:t>вибірки</a:t>
            </a:r>
            <a:r>
              <a:rPr lang="uk-UA" sz="3300" dirty="0" smtClean="0"/>
              <a:t>;</a:t>
            </a:r>
            <a:endParaRPr lang="uk-UA" sz="3300" dirty="0"/>
          </a:p>
          <a:p>
            <a:r>
              <a:rPr lang="uk-UA" sz="3300" dirty="0" smtClean="0"/>
              <a:t>проміжні </a:t>
            </a:r>
            <a:r>
              <a:rPr lang="uk-UA" sz="3300" dirty="0"/>
              <a:t>результати (при необхідності</a:t>
            </a:r>
            <a:r>
              <a:rPr lang="uk-UA" sz="3300" dirty="0" smtClean="0"/>
              <a:t>);</a:t>
            </a:r>
            <a:endParaRPr lang="uk-UA" sz="3300" dirty="0"/>
          </a:p>
          <a:p>
            <a:r>
              <a:rPr lang="uk-UA" sz="3300" dirty="0" smtClean="0"/>
              <a:t>основні </a:t>
            </a:r>
            <a:r>
              <a:rPr lang="uk-UA" sz="3300" dirty="0"/>
              <a:t>результати</a:t>
            </a:r>
            <a:r>
              <a:rPr lang="uk-UA" sz="3300" dirty="0" smtClean="0"/>
              <a:t>;</a:t>
            </a:r>
            <a:endParaRPr lang="uk-UA" sz="3300" dirty="0"/>
          </a:p>
          <a:p>
            <a:r>
              <a:rPr lang="uk-UA" sz="3300" dirty="0" smtClean="0"/>
              <a:t>інтерпретація </a:t>
            </a:r>
            <a:r>
              <a:rPr lang="uk-UA" sz="3300" dirty="0"/>
              <a:t>та </a:t>
            </a:r>
            <a:r>
              <a:rPr lang="uk-UA" sz="3300" dirty="0" smtClean="0"/>
              <a:t>висновки.</a:t>
            </a:r>
            <a:endParaRPr lang="uk-UA" sz="3300" dirty="0"/>
          </a:p>
          <a:p>
            <a:pPr marL="0" indent="0">
              <a:buNone/>
            </a:pPr>
            <a:endParaRPr lang="uk-UA" dirty="0"/>
          </a:p>
        </p:txBody>
      </p:sp>
    </p:spTree>
    <p:extLst>
      <p:ext uri="{BB962C8B-B14F-4D97-AF65-F5344CB8AC3E}">
        <p14:creationId xmlns:p14="http://schemas.microsoft.com/office/powerpoint/2010/main" val="23283844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5229200"/>
            <a:ext cx="8183880" cy="805840"/>
          </a:xfrm>
        </p:spPr>
        <p:txBody>
          <a:bodyPr>
            <a:normAutofit fontScale="90000"/>
          </a:bodyPr>
          <a:lstStyle/>
          <a:p>
            <a:r>
              <a:rPr lang="uk-UA" dirty="0"/>
              <a:t>Основні аспекти написання тез </a:t>
            </a:r>
          </a:p>
        </p:txBody>
      </p:sp>
      <p:sp>
        <p:nvSpPr>
          <p:cNvPr id="3" name="Объект 2"/>
          <p:cNvSpPr>
            <a:spLocks noGrp="1"/>
          </p:cNvSpPr>
          <p:nvPr>
            <p:ph idx="1"/>
          </p:nvPr>
        </p:nvSpPr>
        <p:spPr>
          <a:xfrm>
            <a:off x="502920" y="530352"/>
            <a:ext cx="8183880" cy="4914872"/>
          </a:xfrm>
        </p:spPr>
        <p:txBody>
          <a:bodyPr>
            <a:normAutofit fontScale="62500" lnSpcReduction="20000"/>
          </a:bodyPr>
          <a:lstStyle/>
          <a:p>
            <a:endParaRPr lang="uk-UA" dirty="0"/>
          </a:p>
          <a:p>
            <a:pPr marL="0" indent="0">
              <a:buNone/>
            </a:pPr>
            <a:r>
              <a:rPr lang="ru-RU" dirty="0" err="1" smtClean="0"/>
              <a:t>Тези</a:t>
            </a:r>
            <a:r>
              <a:rPr lang="ru-RU" dirty="0" smtClean="0"/>
              <a:t> типу </a:t>
            </a:r>
          </a:p>
          <a:p>
            <a:pPr marL="0" indent="0" algn="ctr">
              <a:buNone/>
            </a:pPr>
            <a:r>
              <a:rPr lang="ru-RU" sz="3800" dirty="0" smtClean="0"/>
              <a:t>«</a:t>
            </a:r>
            <a:r>
              <a:rPr lang="ru-RU" sz="3800" b="1" dirty="0" err="1"/>
              <a:t>Результати</a:t>
            </a:r>
            <a:r>
              <a:rPr lang="ru-RU" sz="3800" b="1" dirty="0"/>
              <a:t> </a:t>
            </a:r>
            <a:r>
              <a:rPr lang="ru-RU" sz="3800" b="1" dirty="0" err="1"/>
              <a:t>дослідження</a:t>
            </a:r>
            <a:r>
              <a:rPr lang="ru-RU" sz="3800" dirty="0"/>
              <a:t>» </a:t>
            </a:r>
            <a:endParaRPr lang="ru-RU" sz="3800" dirty="0" smtClean="0"/>
          </a:p>
          <a:p>
            <a:pPr marL="0" indent="0">
              <a:buNone/>
            </a:pPr>
            <a:endParaRPr lang="ru-RU" sz="2200" dirty="0" smtClean="0"/>
          </a:p>
          <a:p>
            <a:r>
              <a:rPr lang="uk-UA" sz="2200" dirty="0"/>
              <a:t>Якщо тези присвячені результатам дослідження, не витрачайте більше половини відданого Вам простору під виклад чужих думок. Не більше 1-2 абзаців. Іноді можна зовсім обмежитися однією пропозицією. </a:t>
            </a:r>
            <a:endParaRPr lang="uk-UA" sz="2200" dirty="0" smtClean="0"/>
          </a:p>
          <a:p>
            <a:pPr marL="0" indent="0">
              <a:buNone/>
            </a:pPr>
            <a:endParaRPr lang="uk-UA" sz="2200" dirty="0"/>
          </a:p>
          <a:p>
            <a:r>
              <a:rPr lang="ru-RU" sz="2200" dirty="0"/>
              <a:t>У </a:t>
            </a:r>
            <a:r>
              <a:rPr lang="ru-RU" sz="2200" dirty="0" err="1"/>
              <a:t>разі</a:t>
            </a:r>
            <a:r>
              <a:rPr lang="ru-RU" sz="2200" dirty="0"/>
              <a:t> </a:t>
            </a:r>
            <a:r>
              <a:rPr lang="ru-RU" sz="2200" dirty="0" err="1"/>
              <a:t>експериментального</a:t>
            </a:r>
            <a:r>
              <a:rPr lang="ru-RU" sz="2200" dirty="0"/>
              <a:t> </a:t>
            </a:r>
            <a:r>
              <a:rPr lang="ru-RU" sz="2200" dirty="0" err="1"/>
              <a:t>дослідження</a:t>
            </a:r>
            <a:r>
              <a:rPr lang="ru-RU" sz="2200" dirty="0"/>
              <a:t> </a:t>
            </a:r>
            <a:r>
              <a:rPr lang="ru-RU" sz="2200" dirty="0" err="1"/>
              <a:t>необхідно</a:t>
            </a:r>
            <a:r>
              <a:rPr lang="ru-RU" sz="2200" dirty="0"/>
              <a:t> </a:t>
            </a:r>
            <a:r>
              <a:rPr lang="ru-RU" sz="2200" dirty="0" err="1"/>
              <a:t>висунути</a:t>
            </a:r>
            <a:r>
              <a:rPr lang="ru-RU" sz="2200" dirty="0"/>
              <a:t> </a:t>
            </a:r>
            <a:r>
              <a:rPr lang="ru-RU" sz="2200" dirty="0" err="1"/>
              <a:t>гіпотезу</a:t>
            </a:r>
            <a:r>
              <a:rPr lang="ru-RU" sz="2200" dirty="0"/>
              <a:t>. </a:t>
            </a:r>
          </a:p>
          <a:p>
            <a:endParaRPr lang="uk-UA" sz="2200" dirty="0"/>
          </a:p>
          <a:p>
            <a:r>
              <a:rPr lang="uk-UA" sz="2200" dirty="0"/>
              <a:t>До публікації приймається, окрім експериментальних, також і опис емпіричних досліджень (</a:t>
            </a:r>
            <a:r>
              <a:rPr lang="uk-UA" sz="2200" i="1" dirty="0"/>
              <a:t>але тоді по жанру тези наближаються до постановки проблеми</a:t>
            </a:r>
            <a:r>
              <a:rPr lang="uk-UA" sz="2200" dirty="0"/>
              <a:t>). Іноді помилково дослідження, присвячені кореляційному аналізу </a:t>
            </a:r>
            <a:r>
              <a:rPr lang="ru-RU" sz="2200" dirty="0" err="1" smtClean="0"/>
              <a:t>ознак</a:t>
            </a:r>
            <a:r>
              <a:rPr lang="ru-RU" sz="2200" dirty="0"/>
              <a:t>, </a:t>
            </a:r>
            <a:r>
              <a:rPr lang="ru-RU" sz="2200" dirty="0" err="1"/>
              <a:t>вважаються</a:t>
            </a:r>
            <a:r>
              <a:rPr lang="ru-RU" sz="2200" dirty="0"/>
              <a:t> </a:t>
            </a:r>
            <a:r>
              <a:rPr lang="ru-RU" sz="2200" dirty="0" err="1"/>
              <a:t>експериментальними</a:t>
            </a:r>
            <a:r>
              <a:rPr lang="ru-RU" sz="2200" dirty="0"/>
              <a:t>. Чим </a:t>
            </a:r>
            <a:r>
              <a:rPr lang="ru-RU" sz="2200" dirty="0" err="1"/>
              <a:t>малоймовірніша</a:t>
            </a:r>
            <a:r>
              <a:rPr lang="ru-RU" sz="2200" dirty="0"/>
              <a:t> </a:t>
            </a:r>
            <a:r>
              <a:rPr lang="ru-RU" sz="2200" dirty="0" err="1"/>
              <a:t>гіпотеза</a:t>
            </a:r>
            <a:r>
              <a:rPr lang="ru-RU" sz="2200" dirty="0"/>
              <a:t> </a:t>
            </a:r>
            <a:r>
              <a:rPr lang="ru-RU" sz="2200" dirty="0" err="1"/>
              <a:t>виходить</a:t>
            </a:r>
            <a:r>
              <a:rPr lang="ru-RU" sz="2200" dirty="0"/>
              <a:t> з Ваших </a:t>
            </a:r>
            <a:r>
              <a:rPr lang="ru-RU" sz="2200" dirty="0" err="1"/>
              <a:t>висновків</a:t>
            </a:r>
            <a:r>
              <a:rPr lang="ru-RU" sz="2200" dirty="0"/>
              <a:t>, </a:t>
            </a:r>
            <a:r>
              <a:rPr lang="ru-RU" sz="2200" dirty="0" err="1"/>
              <a:t>тим</a:t>
            </a:r>
            <a:r>
              <a:rPr lang="ru-RU" sz="2200" dirty="0"/>
              <a:t> </a:t>
            </a:r>
            <a:r>
              <a:rPr lang="ru-RU" sz="2200" dirty="0" err="1"/>
              <a:t>більшу</a:t>
            </a:r>
            <a:r>
              <a:rPr lang="ru-RU" sz="2200" dirty="0"/>
              <a:t> вагу вона </a:t>
            </a:r>
            <a:r>
              <a:rPr lang="ru-RU" sz="2200" dirty="0" err="1"/>
              <a:t>отримує</a:t>
            </a:r>
            <a:r>
              <a:rPr lang="ru-RU" sz="2200" dirty="0"/>
              <a:t> в </a:t>
            </a:r>
            <a:r>
              <a:rPr lang="ru-RU" sz="2200" dirty="0" err="1"/>
              <a:t>разі</a:t>
            </a:r>
            <a:r>
              <a:rPr lang="ru-RU" sz="2200" dirty="0"/>
              <a:t> </a:t>
            </a:r>
            <a:r>
              <a:rPr lang="ru-RU" sz="2200" dirty="0" err="1"/>
              <a:t>успіху</a:t>
            </a:r>
            <a:r>
              <a:rPr lang="ru-RU" sz="2200" dirty="0"/>
              <a:t>. </a:t>
            </a:r>
            <a:endParaRPr lang="ru-RU" sz="2200" dirty="0" smtClean="0"/>
          </a:p>
          <a:p>
            <a:endParaRPr lang="ru-RU" sz="2200" dirty="0"/>
          </a:p>
          <a:p>
            <a:r>
              <a:rPr lang="uk-UA" sz="2200" dirty="0"/>
              <a:t>Не слід повторювати чужі експерименти. Перш ніж публікувати результати досліджень, необхідно перевірити, чи не публікувалися вони раніше. Особливо це необхідно, якщо Ви висуваєте очевидну гіпотезу. Якщо Ви знайшли схожі дані, то згадайте їх у роботі і порівняйте з власними результатами. </a:t>
            </a:r>
            <a:endParaRPr lang="uk-UA" sz="2200" dirty="0" smtClean="0"/>
          </a:p>
          <a:p>
            <a:endParaRPr lang="uk-UA" sz="2200" dirty="0"/>
          </a:p>
          <a:p>
            <a:r>
              <a:rPr lang="uk-UA" sz="2200" dirty="0" smtClean="0"/>
              <a:t>Без </a:t>
            </a:r>
            <a:r>
              <a:rPr lang="uk-UA" sz="2200" dirty="0"/>
              <a:t>згадки методу дослідження ці слова - несуттєві, бо ніхто не зможе повторити цих даних, та й зрозуміти їх також буде складно. Адже від того, яким методом користується людина, залежить суть отриманих нею результатів. </a:t>
            </a:r>
          </a:p>
        </p:txBody>
      </p:sp>
    </p:spTree>
    <p:extLst>
      <p:ext uri="{BB962C8B-B14F-4D97-AF65-F5344CB8AC3E}">
        <p14:creationId xmlns:p14="http://schemas.microsoft.com/office/powerpoint/2010/main" val="1164562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5229200"/>
            <a:ext cx="8183880" cy="805840"/>
          </a:xfrm>
        </p:spPr>
        <p:txBody>
          <a:bodyPr>
            <a:normAutofit fontScale="90000"/>
          </a:bodyPr>
          <a:lstStyle/>
          <a:p>
            <a:r>
              <a:rPr lang="uk-UA" dirty="0"/>
              <a:t>Основні аспекти написання тез </a:t>
            </a:r>
          </a:p>
        </p:txBody>
      </p:sp>
      <p:sp>
        <p:nvSpPr>
          <p:cNvPr id="3" name="Объект 2"/>
          <p:cNvSpPr>
            <a:spLocks noGrp="1"/>
          </p:cNvSpPr>
          <p:nvPr>
            <p:ph idx="1"/>
          </p:nvPr>
        </p:nvSpPr>
        <p:spPr>
          <a:xfrm>
            <a:off x="502920" y="530352"/>
            <a:ext cx="8183880" cy="4914872"/>
          </a:xfrm>
        </p:spPr>
        <p:txBody>
          <a:bodyPr>
            <a:normAutofit fontScale="62500" lnSpcReduction="20000"/>
          </a:bodyPr>
          <a:lstStyle/>
          <a:p>
            <a:endParaRPr lang="uk-UA" dirty="0"/>
          </a:p>
          <a:p>
            <a:pPr marL="0" indent="0">
              <a:buNone/>
            </a:pPr>
            <a:r>
              <a:rPr lang="ru-RU" dirty="0" err="1" smtClean="0"/>
              <a:t>Тези</a:t>
            </a:r>
            <a:r>
              <a:rPr lang="ru-RU" dirty="0" smtClean="0"/>
              <a:t> типу </a:t>
            </a:r>
          </a:p>
          <a:p>
            <a:pPr marL="0" indent="0" algn="ctr">
              <a:buNone/>
            </a:pPr>
            <a:r>
              <a:rPr lang="ru-RU" sz="3800" dirty="0" smtClean="0"/>
              <a:t>«</a:t>
            </a:r>
            <a:r>
              <a:rPr lang="ru-RU" sz="3800" b="1" dirty="0" err="1"/>
              <a:t>Результати</a:t>
            </a:r>
            <a:r>
              <a:rPr lang="ru-RU" sz="3800" b="1" dirty="0"/>
              <a:t> </a:t>
            </a:r>
            <a:r>
              <a:rPr lang="ru-RU" sz="3800" b="1" dirty="0" err="1"/>
              <a:t>дослідження</a:t>
            </a:r>
            <a:r>
              <a:rPr lang="ru-RU" sz="3800" dirty="0"/>
              <a:t>» </a:t>
            </a:r>
            <a:endParaRPr lang="ru-RU" sz="3800" dirty="0" smtClean="0"/>
          </a:p>
          <a:p>
            <a:pPr marL="0" indent="0">
              <a:buNone/>
            </a:pPr>
            <a:endParaRPr lang="ru-RU" sz="2200" dirty="0" smtClean="0"/>
          </a:p>
          <a:p>
            <a:r>
              <a:rPr lang="uk-UA" sz="2200" dirty="0"/>
              <a:t>Якщо тези присвячені результатам дослідження, не витрачайте більше половини відданого Вам простору під виклад чужих думок. Не більше 1-2 абзаців. Іноді можна зовсім обмежитися однією пропозицією. </a:t>
            </a:r>
            <a:endParaRPr lang="uk-UA" sz="2200" dirty="0" smtClean="0"/>
          </a:p>
          <a:p>
            <a:pPr marL="0" indent="0">
              <a:buNone/>
            </a:pPr>
            <a:endParaRPr lang="uk-UA" sz="2200" dirty="0"/>
          </a:p>
          <a:p>
            <a:r>
              <a:rPr lang="ru-RU" sz="2200" dirty="0"/>
              <a:t>У </a:t>
            </a:r>
            <a:r>
              <a:rPr lang="ru-RU" sz="2200" dirty="0" err="1"/>
              <a:t>разі</a:t>
            </a:r>
            <a:r>
              <a:rPr lang="ru-RU" sz="2200" dirty="0"/>
              <a:t> </a:t>
            </a:r>
            <a:r>
              <a:rPr lang="ru-RU" sz="2200" dirty="0" err="1"/>
              <a:t>експериментального</a:t>
            </a:r>
            <a:r>
              <a:rPr lang="ru-RU" sz="2200" dirty="0"/>
              <a:t> </a:t>
            </a:r>
            <a:r>
              <a:rPr lang="ru-RU" sz="2200" dirty="0" err="1"/>
              <a:t>дослідження</a:t>
            </a:r>
            <a:r>
              <a:rPr lang="ru-RU" sz="2200" dirty="0"/>
              <a:t> </a:t>
            </a:r>
            <a:r>
              <a:rPr lang="ru-RU" sz="2200" dirty="0" err="1"/>
              <a:t>необхідно</a:t>
            </a:r>
            <a:r>
              <a:rPr lang="ru-RU" sz="2200" dirty="0"/>
              <a:t> </a:t>
            </a:r>
            <a:r>
              <a:rPr lang="ru-RU" sz="2200" dirty="0" err="1"/>
              <a:t>висунути</a:t>
            </a:r>
            <a:r>
              <a:rPr lang="ru-RU" sz="2200" dirty="0"/>
              <a:t> </a:t>
            </a:r>
            <a:r>
              <a:rPr lang="ru-RU" sz="2200" dirty="0" err="1"/>
              <a:t>гіпотезу</a:t>
            </a:r>
            <a:r>
              <a:rPr lang="ru-RU" sz="2200" dirty="0"/>
              <a:t>. </a:t>
            </a:r>
          </a:p>
          <a:p>
            <a:endParaRPr lang="uk-UA" sz="2200" dirty="0"/>
          </a:p>
          <a:p>
            <a:r>
              <a:rPr lang="uk-UA" sz="2200" dirty="0"/>
              <a:t>До публікації приймається, окрім експериментальних, також і опис емпіричних досліджень (</a:t>
            </a:r>
            <a:r>
              <a:rPr lang="uk-UA" sz="2200" i="1" dirty="0"/>
              <a:t>але тоді по жанру тези наближаються до постановки проблеми</a:t>
            </a:r>
            <a:r>
              <a:rPr lang="uk-UA" sz="2200" dirty="0"/>
              <a:t>). Іноді помилково дослідження, присвячені кореляційному аналізу </a:t>
            </a:r>
            <a:r>
              <a:rPr lang="ru-RU" sz="2200" dirty="0" err="1" smtClean="0"/>
              <a:t>ознак</a:t>
            </a:r>
            <a:r>
              <a:rPr lang="ru-RU" sz="2200" dirty="0"/>
              <a:t>, </a:t>
            </a:r>
            <a:r>
              <a:rPr lang="ru-RU" sz="2200" dirty="0" err="1"/>
              <a:t>вважаються</a:t>
            </a:r>
            <a:r>
              <a:rPr lang="ru-RU" sz="2200" dirty="0"/>
              <a:t> </a:t>
            </a:r>
            <a:r>
              <a:rPr lang="ru-RU" sz="2200" dirty="0" err="1"/>
              <a:t>експериментальними</a:t>
            </a:r>
            <a:r>
              <a:rPr lang="ru-RU" sz="2200" dirty="0"/>
              <a:t>. Чим </a:t>
            </a:r>
            <a:r>
              <a:rPr lang="ru-RU" sz="2200" dirty="0" err="1"/>
              <a:t>малоймовірніша</a:t>
            </a:r>
            <a:r>
              <a:rPr lang="ru-RU" sz="2200" dirty="0"/>
              <a:t> </a:t>
            </a:r>
            <a:r>
              <a:rPr lang="ru-RU" sz="2200" dirty="0" err="1"/>
              <a:t>гіпотеза</a:t>
            </a:r>
            <a:r>
              <a:rPr lang="ru-RU" sz="2200" dirty="0"/>
              <a:t> </a:t>
            </a:r>
            <a:r>
              <a:rPr lang="ru-RU" sz="2200" dirty="0" err="1"/>
              <a:t>виходить</a:t>
            </a:r>
            <a:r>
              <a:rPr lang="ru-RU" sz="2200" dirty="0"/>
              <a:t> з Ваших </a:t>
            </a:r>
            <a:r>
              <a:rPr lang="ru-RU" sz="2200" dirty="0" err="1"/>
              <a:t>висновків</a:t>
            </a:r>
            <a:r>
              <a:rPr lang="ru-RU" sz="2200" dirty="0"/>
              <a:t>, </a:t>
            </a:r>
            <a:r>
              <a:rPr lang="ru-RU" sz="2200" dirty="0" err="1"/>
              <a:t>тим</a:t>
            </a:r>
            <a:r>
              <a:rPr lang="ru-RU" sz="2200" dirty="0"/>
              <a:t> </a:t>
            </a:r>
            <a:r>
              <a:rPr lang="ru-RU" sz="2200" dirty="0" err="1"/>
              <a:t>більшу</a:t>
            </a:r>
            <a:r>
              <a:rPr lang="ru-RU" sz="2200" dirty="0"/>
              <a:t> вагу вона </a:t>
            </a:r>
            <a:r>
              <a:rPr lang="ru-RU" sz="2200" dirty="0" err="1"/>
              <a:t>отримує</a:t>
            </a:r>
            <a:r>
              <a:rPr lang="ru-RU" sz="2200" dirty="0"/>
              <a:t> в </a:t>
            </a:r>
            <a:r>
              <a:rPr lang="ru-RU" sz="2200" dirty="0" err="1"/>
              <a:t>разі</a:t>
            </a:r>
            <a:r>
              <a:rPr lang="ru-RU" sz="2200" dirty="0"/>
              <a:t> </a:t>
            </a:r>
            <a:r>
              <a:rPr lang="ru-RU" sz="2200" dirty="0" err="1"/>
              <a:t>успіху</a:t>
            </a:r>
            <a:r>
              <a:rPr lang="ru-RU" sz="2200" dirty="0"/>
              <a:t>. </a:t>
            </a:r>
            <a:endParaRPr lang="ru-RU" sz="2200" dirty="0" smtClean="0"/>
          </a:p>
          <a:p>
            <a:endParaRPr lang="ru-RU" sz="2200" dirty="0"/>
          </a:p>
          <a:p>
            <a:r>
              <a:rPr lang="uk-UA" sz="2200" dirty="0"/>
              <a:t>Не слід повторювати чужі експерименти. Перш ніж публікувати результати досліджень, необхідно перевірити, чи не публікувалися вони раніше. Особливо це необхідно, якщо Ви висуваєте очевидну гіпотезу. Якщо Ви знайшли схожі дані, то згадайте їх у роботі і порівняйте з власними результатами. </a:t>
            </a:r>
            <a:endParaRPr lang="uk-UA" sz="2200" dirty="0" smtClean="0"/>
          </a:p>
          <a:p>
            <a:endParaRPr lang="uk-UA" sz="2200" dirty="0"/>
          </a:p>
          <a:p>
            <a:r>
              <a:rPr lang="uk-UA" sz="2200" dirty="0" smtClean="0"/>
              <a:t>Без </a:t>
            </a:r>
            <a:r>
              <a:rPr lang="uk-UA" sz="2200" dirty="0"/>
              <a:t>згадки методу дослідження ці слова - несуттєві, бо ніхто не зможе повторити цих даних, та й зрозуміти їх також буде складно. Адже від того, яким методом користується людина, залежить суть отриманих нею результатів. </a:t>
            </a:r>
          </a:p>
        </p:txBody>
      </p:sp>
    </p:spTree>
    <p:extLst>
      <p:ext uri="{BB962C8B-B14F-4D97-AF65-F5344CB8AC3E}">
        <p14:creationId xmlns:p14="http://schemas.microsoft.com/office/powerpoint/2010/main" val="37597455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5229200"/>
            <a:ext cx="8183880" cy="805840"/>
          </a:xfrm>
        </p:spPr>
        <p:txBody>
          <a:bodyPr>
            <a:normAutofit fontScale="90000"/>
          </a:bodyPr>
          <a:lstStyle/>
          <a:p>
            <a:r>
              <a:rPr lang="uk-UA" dirty="0"/>
              <a:t>Основні аспекти написання тез </a:t>
            </a:r>
          </a:p>
        </p:txBody>
      </p:sp>
      <p:sp>
        <p:nvSpPr>
          <p:cNvPr id="3" name="Объект 2"/>
          <p:cNvSpPr>
            <a:spLocks noGrp="1"/>
          </p:cNvSpPr>
          <p:nvPr>
            <p:ph idx="1"/>
          </p:nvPr>
        </p:nvSpPr>
        <p:spPr>
          <a:xfrm>
            <a:off x="502920" y="530352"/>
            <a:ext cx="8183880" cy="4914872"/>
          </a:xfrm>
        </p:spPr>
        <p:txBody>
          <a:bodyPr>
            <a:normAutofit fontScale="92500" lnSpcReduction="20000"/>
          </a:bodyPr>
          <a:lstStyle/>
          <a:p>
            <a:endParaRPr lang="uk-UA" dirty="0"/>
          </a:p>
          <a:p>
            <a:pPr marL="0" indent="0">
              <a:buNone/>
            </a:pPr>
            <a:r>
              <a:rPr lang="ru-RU" dirty="0" err="1" smtClean="0"/>
              <a:t>Тези</a:t>
            </a:r>
            <a:r>
              <a:rPr lang="ru-RU" dirty="0" smtClean="0"/>
              <a:t> типу </a:t>
            </a:r>
          </a:p>
          <a:p>
            <a:pPr marL="0" indent="0" algn="ctr">
              <a:buNone/>
            </a:pPr>
            <a:r>
              <a:rPr lang="ru-RU" sz="2600" dirty="0" smtClean="0"/>
              <a:t>«</a:t>
            </a:r>
            <a:r>
              <a:rPr lang="ru-RU" sz="2600" b="1" dirty="0" err="1"/>
              <a:t>Результати</a:t>
            </a:r>
            <a:r>
              <a:rPr lang="ru-RU" sz="2600" b="1" dirty="0"/>
              <a:t> </a:t>
            </a:r>
            <a:r>
              <a:rPr lang="ru-RU" sz="2600" b="1" dirty="0" err="1"/>
              <a:t>дослідження</a:t>
            </a:r>
            <a:r>
              <a:rPr lang="ru-RU" sz="2600" dirty="0"/>
              <a:t>» </a:t>
            </a:r>
            <a:endParaRPr lang="ru-RU" sz="2600" dirty="0" smtClean="0"/>
          </a:p>
          <a:p>
            <a:pPr marL="0" indent="0">
              <a:buNone/>
            </a:pPr>
            <a:endParaRPr lang="ru-RU" sz="2200" dirty="0" smtClean="0"/>
          </a:p>
          <a:p>
            <a:r>
              <a:rPr lang="uk-UA" sz="1600" b="1" i="1" dirty="0"/>
              <a:t>Вимоги до параметрів вибірки </a:t>
            </a:r>
            <a:endParaRPr lang="uk-UA" sz="1600" dirty="0"/>
          </a:p>
          <a:p>
            <a:r>
              <a:rPr lang="ru-RU" sz="1600" dirty="0"/>
              <a:t>1. Вони </a:t>
            </a:r>
            <a:r>
              <a:rPr lang="ru-RU" sz="1600" dirty="0" err="1"/>
              <a:t>повинні</a:t>
            </a:r>
            <a:r>
              <a:rPr lang="ru-RU" sz="1600" dirty="0"/>
              <a:t> бути </a:t>
            </a:r>
            <a:r>
              <a:rPr lang="ru-RU" sz="1600" dirty="0" err="1"/>
              <a:t>вказані</a:t>
            </a:r>
            <a:r>
              <a:rPr lang="ru-RU" sz="1600" dirty="0"/>
              <a:t> таким чином, </a:t>
            </a:r>
            <a:r>
              <a:rPr lang="ru-RU" sz="1600" dirty="0" err="1"/>
              <a:t>щоб</a:t>
            </a:r>
            <a:r>
              <a:rPr lang="ru-RU" sz="1600" dirty="0"/>
              <a:t> не </a:t>
            </a:r>
            <a:r>
              <a:rPr lang="ru-RU" sz="1600" dirty="0" err="1"/>
              <a:t>було</a:t>
            </a:r>
            <a:r>
              <a:rPr lang="ru-RU" sz="1600" dirty="0"/>
              <a:t> </a:t>
            </a:r>
            <a:r>
              <a:rPr lang="ru-RU" sz="1600" dirty="0" err="1"/>
              <a:t>різночитань</a:t>
            </a:r>
            <a:r>
              <a:rPr lang="ru-RU" sz="1600" dirty="0"/>
              <a:t>. </a:t>
            </a:r>
          </a:p>
          <a:p>
            <a:r>
              <a:rPr lang="uk-UA" sz="1600" dirty="0"/>
              <a:t>2. Параметри бувають кількісні і якісні. </a:t>
            </a:r>
          </a:p>
          <a:p>
            <a:r>
              <a:rPr lang="ru-RU" sz="1600" dirty="0"/>
              <a:t>3. </a:t>
            </a:r>
            <a:r>
              <a:rPr lang="ru-RU" sz="1600" dirty="0" err="1"/>
              <a:t>Відповідно</a:t>
            </a:r>
            <a:r>
              <a:rPr lang="ru-RU" sz="1600" dirty="0"/>
              <a:t> треба </a:t>
            </a:r>
            <a:r>
              <a:rPr lang="ru-RU" sz="1600" dirty="0" err="1"/>
              <a:t>вказати</a:t>
            </a:r>
            <a:r>
              <a:rPr lang="ru-RU" sz="1600" dirty="0"/>
              <a:t>, </a:t>
            </a:r>
            <a:r>
              <a:rPr lang="ru-RU" sz="1600" dirty="0" err="1"/>
              <a:t>скільки</a:t>
            </a:r>
            <a:r>
              <a:rPr lang="ru-RU" sz="1600" dirty="0"/>
              <a:t> і кого (</a:t>
            </a:r>
            <a:r>
              <a:rPr lang="ru-RU" sz="1600" dirty="0" err="1"/>
              <a:t>чого</a:t>
            </a:r>
            <a:r>
              <a:rPr lang="ru-RU" sz="1600" dirty="0"/>
              <a:t>) Ви </a:t>
            </a:r>
            <a:r>
              <a:rPr lang="ru-RU" sz="1600" dirty="0" err="1"/>
              <a:t>досліджували</a:t>
            </a:r>
            <a:r>
              <a:rPr lang="ru-RU" sz="1600" dirty="0"/>
              <a:t>. </a:t>
            </a:r>
          </a:p>
          <a:p>
            <a:r>
              <a:rPr lang="ru-RU" sz="1600" dirty="0"/>
              <a:t>4. </a:t>
            </a:r>
            <a:r>
              <a:rPr lang="ru-RU" sz="1600" dirty="0" err="1"/>
              <a:t>Вибірка</a:t>
            </a:r>
            <a:r>
              <a:rPr lang="ru-RU" sz="1600" dirty="0"/>
              <a:t> </a:t>
            </a:r>
            <a:r>
              <a:rPr lang="ru-RU" sz="1600" dirty="0" err="1"/>
              <a:t>може</a:t>
            </a:r>
            <a:r>
              <a:rPr lang="ru-RU" sz="1600" dirty="0"/>
              <a:t> бути невеликою, але число треба </a:t>
            </a:r>
            <a:r>
              <a:rPr lang="ru-RU" sz="1600" dirty="0" err="1"/>
              <a:t>чітко</a:t>
            </a:r>
            <a:r>
              <a:rPr lang="ru-RU" sz="1600" dirty="0"/>
              <a:t> </a:t>
            </a:r>
            <a:r>
              <a:rPr lang="ru-RU" sz="1600" dirty="0" err="1"/>
              <a:t>вказати</a:t>
            </a:r>
            <a:r>
              <a:rPr lang="ru-RU" sz="1600" dirty="0"/>
              <a:t>. </a:t>
            </a:r>
          </a:p>
          <a:p>
            <a:r>
              <a:rPr lang="uk-UA" sz="1600" dirty="0"/>
              <a:t>5. Якщо мова йде про порівняння декількох груп, намагайтеся уникнути різночитань з приводу кількості. Краще всього прямо вказати, скільки об`єктів було в кожній групі. </a:t>
            </a:r>
          </a:p>
          <a:p>
            <a:r>
              <a:rPr lang="ru-RU" sz="1600" dirty="0" err="1"/>
              <a:t>Обов’язково</a:t>
            </a:r>
            <a:r>
              <a:rPr lang="ru-RU" sz="1600" dirty="0"/>
              <a:t> </a:t>
            </a:r>
            <a:r>
              <a:rPr lang="ru-RU" sz="1600" dirty="0" err="1"/>
              <a:t>повинні</a:t>
            </a:r>
            <a:r>
              <a:rPr lang="ru-RU" sz="1600" dirty="0"/>
              <a:t> бути </a:t>
            </a:r>
            <a:r>
              <a:rPr lang="ru-RU" sz="1600" dirty="0" err="1"/>
              <a:t>викладені</a:t>
            </a:r>
            <a:r>
              <a:rPr lang="ru-RU" sz="1600" dirty="0"/>
              <a:t> </a:t>
            </a:r>
            <a:r>
              <a:rPr lang="ru-RU" sz="1600" dirty="0" err="1"/>
              <a:t>власні</a:t>
            </a:r>
            <a:r>
              <a:rPr lang="ru-RU" sz="1600" dirty="0"/>
              <a:t> </a:t>
            </a:r>
            <a:r>
              <a:rPr lang="ru-RU" sz="1600" dirty="0" err="1"/>
              <a:t>результати</a:t>
            </a:r>
            <a:r>
              <a:rPr lang="ru-RU" sz="1600" dirty="0"/>
              <a:t>. </a:t>
            </a:r>
            <a:r>
              <a:rPr lang="ru-RU" sz="1600" dirty="0" err="1"/>
              <a:t>Якщо</a:t>
            </a:r>
            <a:r>
              <a:rPr lang="ru-RU" sz="1600" dirty="0"/>
              <a:t> вони є приватною </a:t>
            </a:r>
            <a:r>
              <a:rPr lang="ru-RU" sz="1600" dirty="0" err="1"/>
              <a:t>власністю</a:t>
            </a:r>
            <a:r>
              <a:rPr lang="ru-RU" sz="1600" dirty="0"/>
              <a:t> </a:t>
            </a:r>
            <a:r>
              <a:rPr lang="ru-RU" sz="1600" dirty="0" err="1"/>
              <a:t>чи</a:t>
            </a:r>
            <a:r>
              <a:rPr lang="ru-RU" sz="1600" dirty="0"/>
              <a:t> </a:t>
            </a:r>
            <a:r>
              <a:rPr lang="ru-RU" sz="1600" dirty="0" err="1"/>
              <a:t>комерційною</a:t>
            </a:r>
            <a:r>
              <a:rPr lang="ru-RU" sz="1600" dirty="0"/>
              <a:t> </a:t>
            </a:r>
            <a:r>
              <a:rPr lang="ru-RU" sz="1600" dirty="0" err="1"/>
              <a:t>таємницею</a:t>
            </a:r>
            <a:r>
              <a:rPr lang="ru-RU" sz="1600" dirty="0"/>
              <a:t>, то </a:t>
            </a:r>
            <a:r>
              <a:rPr lang="ru-RU" sz="1600" dirty="0" err="1"/>
              <a:t>немає</a:t>
            </a:r>
            <a:r>
              <a:rPr lang="ru-RU" sz="1600" dirty="0"/>
              <a:t> </a:t>
            </a:r>
            <a:r>
              <a:rPr lang="ru-RU" sz="1600" dirty="0" err="1"/>
              <a:t>сенсу</a:t>
            </a:r>
            <a:r>
              <a:rPr lang="ru-RU" sz="1600" dirty="0"/>
              <a:t> </a:t>
            </a:r>
            <a:r>
              <a:rPr lang="ru-RU" sz="1600" dirty="0" err="1"/>
              <a:t>участі</a:t>
            </a:r>
            <a:r>
              <a:rPr lang="ru-RU" sz="1600" dirty="0"/>
              <a:t> таких тез </a:t>
            </a:r>
            <a:r>
              <a:rPr lang="ru-RU" sz="1600" dirty="0" err="1"/>
              <a:t>чи</a:t>
            </a:r>
            <a:r>
              <a:rPr lang="ru-RU" sz="1600" dirty="0"/>
              <a:t> </a:t>
            </a:r>
            <a:r>
              <a:rPr lang="ru-RU" sz="1600" dirty="0" err="1"/>
              <a:t>доповідей</a:t>
            </a:r>
            <a:r>
              <a:rPr lang="ru-RU" sz="1600" dirty="0"/>
              <a:t> в </a:t>
            </a:r>
            <a:r>
              <a:rPr lang="ru-RU" sz="1600" dirty="0" err="1"/>
              <a:t>конференціях</a:t>
            </a:r>
            <a:r>
              <a:rPr lang="ru-RU" sz="1600" dirty="0"/>
              <a:t>. </a:t>
            </a:r>
          </a:p>
          <a:p>
            <a:r>
              <a:rPr lang="uk-UA" sz="1600" dirty="0"/>
              <a:t>Отримані результати необхідно інтерпретувати у світлі заявлених на початку тексту гіпотез і цілей дослідження. Напишіть хоча б так: </a:t>
            </a:r>
            <a:r>
              <a:rPr lang="uk-UA" sz="1600" i="1" dirty="0"/>
              <a:t>«Таким чином, в результаті проведеного дослідження гіпотеза про наявність взаємозв`язку </a:t>
            </a:r>
            <a:r>
              <a:rPr lang="en-US" sz="1600" i="1" dirty="0"/>
              <a:t>X </a:t>
            </a:r>
            <a:r>
              <a:rPr lang="uk-UA" sz="1600" i="1" dirty="0"/>
              <a:t>і </a:t>
            </a:r>
            <a:r>
              <a:rPr lang="en-US" sz="1600" i="1" dirty="0"/>
              <a:t>Y </a:t>
            </a:r>
            <a:r>
              <a:rPr lang="uk-UA" sz="1600" i="1" dirty="0"/>
              <a:t>підтвердилася»</a:t>
            </a:r>
            <a:r>
              <a:rPr lang="uk-UA" sz="1600" dirty="0"/>
              <a:t>. </a:t>
            </a:r>
            <a:endParaRPr lang="uk-UA" sz="2200" dirty="0"/>
          </a:p>
        </p:txBody>
      </p:sp>
    </p:spTree>
    <p:extLst>
      <p:ext uri="{BB962C8B-B14F-4D97-AF65-F5344CB8AC3E}">
        <p14:creationId xmlns:p14="http://schemas.microsoft.com/office/powerpoint/2010/main" val="5889181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5229200"/>
            <a:ext cx="8183880" cy="805840"/>
          </a:xfrm>
        </p:spPr>
        <p:txBody>
          <a:bodyPr>
            <a:normAutofit fontScale="90000"/>
          </a:bodyPr>
          <a:lstStyle/>
          <a:p>
            <a:r>
              <a:rPr lang="uk-UA" dirty="0"/>
              <a:t>Основні аспекти написання тез </a:t>
            </a:r>
          </a:p>
        </p:txBody>
      </p:sp>
      <p:sp>
        <p:nvSpPr>
          <p:cNvPr id="3" name="Объект 2"/>
          <p:cNvSpPr>
            <a:spLocks noGrp="1"/>
          </p:cNvSpPr>
          <p:nvPr>
            <p:ph idx="1"/>
          </p:nvPr>
        </p:nvSpPr>
        <p:spPr>
          <a:xfrm>
            <a:off x="502920" y="530352"/>
            <a:ext cx="8183880" cy="4914872"/>
          </a:xfrm>
        </p:spPr>
        <p:txBody>
          <a:bodyPr>
            <a:normAutofit fontScale="77500" lnSpcReduction="20000"/>
          </a:bodyPr>
          <a:lstStyle/>
          <a:p>
            <a:endParaRPr lang="uk-UA" dirty="0"/>
          </a:p>
          <a:p>
            <a:endParaRPr lang="uk-UA" dirty="0"/>
          </a:p>
          <a:p>
            <a:pPr marL="0" indent="0">
              <a:buNone/>
            </a:pPr>
            <a:r>
              <a:rPr lang="ru-RU" dirty="0"/>
              <a:t>У тезах </a:t>
            </a:r>
            <a:r>
              <a:rPr lang="ru-RU" dirty="0" smtClean="0"/>
              <a:t>типу </a:t>
            </a:r>
          </a:p>
          <a:p>
            <a:pPr marL="0" indent="0" algn="ctr">
              <a:buNone/>
            </a:pPr>
            <a:r>
              <a:rPr lang="ru-RU" sz="3100" b="1" dirty="0" smtClean="0"/>
              <a:t>«Нова </a:t>
            </a:r>
            <a:r>
              <a:rPr lang="ru-RU" sz="3100" b="1" dirty="0"/>
              <a:t>методика </a:t>
            </a:r>
            <a:r>
              <a:rPr lang="ru-RU" sz="3100" b="1" dirty="0" err="1"/>
              <a:t>роботи</a:t>
            </a:r>
            <a:r>
              <a:rPr lang="ru-RU" sz="3100" b="1" dirty="0"/>
              <a:t>» </a:t>
            </a:r>
            <a:endParaRPr lang="ru-RU" sz="3100" b="1" dirty="0" smtClean="0"/>
          </a:p>
          <a:p>
            <a:pPr marL="0" indent="0">
              <a:buNone/>
            </a:pPr>
            <a:r>
              <a:rPr lang="ru-RU" dirty="0" err="1" smtClean="0"/>
              <a:t>необхідно</a:t>
            </a:r>
            <a:r>
              <a:rPr lang="ru-RU" dirty="0" smtClean="0"/>
              <a:t> </a:t>
            </a:r>
            <a:r>
              <a:rPr lang="ru-RU" dirty="0" err="1"/>
              <a:t>представити</a:t>
            </a:r>
            <a:r>
              <a:rPr lang="ru-RU" dirty="0"/>
              <a:t>: </a:t>
            </a:r>
          </a:p>
          <a:p>
            <a:r>
              <a:rPr lang="uk-UA" dirty="0" smtClean="0"/>
              <a:t>ключові </a:t>
            </a:r>
            <a:r>
              <a:rPr lang="uk-UA" dirty="0"/>
              <a:t>слова</a:t>
            </a:r>
            <a:r>
              <a:rPr lang="uk-UA" dirty="0" smtClean="0"/>
              <a:t>;</a:t>
            </a:r>
            <a:endParaRPr lang="uk-UA" dirty="0"/>
          </a:p>
          <a:p>
            <a:r>
              <a:rPr lang="ru-RU" dirty="0" smtClean="0"/>
              <a:t>короткий </a:t>
            </a:r>
            <a:r>
              <a:rPr lang="ru-RU" dirty="0" err="1"/>
              <a:t>вступ</a:t>
            </a:r>
            <a:r>
              <a:rPr lang="ru-RU" dirty="0"/>
              <a:t>, </a:t>
            </a:r>
            <a:r>
              <a:rPr lang="ru-RU" dirty="0" err="1"/>
              <a:t>що</a:t>
            </a:r>
            <a:r>
              <a:rPr lang="ru-RU" dirty="0"/>
              <a:t> </a:t>
            </a:r>
            <a:r>
              <a:rPr lang="ru-RU" dirty="0" err="1"/>
              <a:t>описує</a:t>
            </a:r>
            <a:r>
              <a:rPr lang="ru-RU" dirty="0"/>
              <a:t> </a:t>
            </a:r>
            <a:r>
              <a:rPr lang="ru-RU" dirty="0" err="1"/>
              <a:t>завдання</a:t>
            </a:r>
            <a:r>
              <a:rPr lang="ru-RU" dirty="0"/>
              <a:t>, для </a:t>
            </a:r>
            <a:r>
              <a:rPr lang="ru-RU" dirty="0" err="1"/>
              <a:t>вирішення</a:t>
            </a:r>
            <a:r>
              <a:rPr lang="ru-RU" dirty="0"/>
              <a:t> </a:t>
            </a:r>
            <a:r>
              <a:rPr lang="ru-RU" dirty="0" err="1"/>
              <a:t>яких</a:t>
            </a:r>
            <a:r>
              <a:rPr lang="ru-RU" dirty="0"/>
              <a:t> </a:t>
            </a:r>
            <a:r>
              <a:rPr lang="ru-RU" dirty="0" err="1"/>
              <a:t>необхідна</a:t>
            </a:r>
            <a:r>
              <a:rPr lang="ru-RU" dirty="0"/>
              <a:t> методика, </a:t>
            </a:r>
            <a:r>
              <a:rPr lang="ru-RU" dirty="0" err="1"/>
              <a:t>що</a:t>
            </a:r>
            <a:r>
              <a:rPr lang="ru-RU" dirty="0"/>
              <a:t> </a:t>
            </a:r>
            <a:r>
              <a:rPr lang="ru-RU" dirty="0" err="1"/>
              <a:t>розробляється</a:t>
            </a:r>
            <a:r>
              <a:rPr lang="ru-RU" dirty="0"/>
              <a:t>, область </a:t>
            </a:r>
            <a:r>
              <a:rPr lang="ru-RU" dirty="0" err="1"/>
              <a:t>застосування</a:t>
            </a:r>
            <a:r>
              <a:rPr lang="ru-RU" dirty="0"/>
              <a:t> методики (</a:t>
            </a:r>
            <a:r>
              <a:rPr lang="ru-RU" dirty="0" err="1"/>
              <a:t>актуальність</a:t>
            </a:r>
            <a:r>
              <a:rPr lang="ru-RU" dirty="0" smtClean="0"/>
              <a:t>);</a:t>
            </a:r>
            <a:endParaRPr lang="ru-RU" dirty="0"/>
          </a:p>
          <a:p>
            <a:r>
              <a:rPr lang="ru-RU" dirty="0" smtClean="0"/>
              <a:t>мета </a:t>
            </a:r>
            <a:r>
              <a:rPr lang="ru-RU" dirty="0" err="1"/>
              <a:t>роботи</a:t>
            </a:r>
            <a:r>
              <a:rPr lang="ru-RU" dirty="0"/>
              <a:t> (</a:t>
            </a:r>
            <a:r>
              <a:rPr lang="ru-RU" dirty="0" err="1"/>
              <a:t>розробити</a:t>
            </a:r>
            <a:r>
              <a:rPr lang="ru-RU" dirty="0"/>
              <a:t> </a:t>
            </a:r>
            <a:r>
              <a:rPr lang="ru-RU" dirty="0" err="1"/>
              <a:t>певну</a:t>
            </a:r>
            <a:r>
              <a:rPr lang="ru-RU" dirty="0"/>
              <a:t> методику</a:t>
            </a:r>
            <a:r>
              <a:rPr lang="ru-RU" dirty="0" smtClean="0"/>
              <a:t>);</a:t>
            </a:r>
            <a:endParaRPr lang="ru-RU" dirty="0"/>
          </a:p>
          <a:p>
            <a:r>
              <a:rPr lang="uk-UA" dirty="0" smtClean="0"/>
              <a:t>опис </a:t>
            </a:r>
            <a:r>
              <a:rPr lang="uk-UA" dirty="0"/>
              <a:t>існуючих </a:t>
            </a:r>
            <a:r>
              <a:rPr lang="uk-UA" dirty="0" smtClean="0"/>
              <a:t>методик;</a:t>
            </a:r>
            <a:endParaRPr lang="uk-UA" dirty="0"/>
          </a:p>
          <a:p>
            <a:r>
              <a:rPr lang="uk-UA" dirty="0" smtClean="0"/>
              <a:t>опис </a:t>
            </a:r>
            <a:r>
              <a:rPr lang="uk-UA" dirty="0"/>
              <a:t>нової методики</a:t>
            </a:r>
            <a:r>
              <a:rPr lang="uk-UA" dirty="0" smtClean="0"/>
              <a:t>;</a:t>
            </a:r>
            <a:endParaRPr lang="uk-UA" dirty="0"/>
          </a:p>
          <a:p>
            <a:r>
              <a:rPr lang="uk-UA" dirty="0" smtClean="0"/>
              <a:t>опис </a:t>
            </a:r>
            <a:r>
              <a:rPr lang="uk-UA" dirty="0"/>
              <a:t>результатів застосування</a:t>
            </a:r>
            <a:r>
              <a:rPr lang="uk-UA" dirty="0" smtClean="0"/>
              <a:t>;</a:t>
            </a:r>
            <a:endParaRPr lang="uk-UA" dirty="0"/>
          </a:p>
          <a:p>
            <a:r>
              <a:rPr lang="ru-RU" dirty="0" err="1" smtClean="0"/>
              <a:t>оцінка</a:t>
            </a:r>
            <a:r>
              <a:rPr lang="ru-RU" dirty="0" smtClean="0"/>
              <a:t> </a:t>
            </a:r>
            <a:r>
              <a:rPr lang="ru-RU" dirty="0" err="1"/>
              <a:t>переваг</a:t>
            </a:r>
            <a:r>
              <a:rPr lang="ru-RU" dirty="0"/>
              <a:t> і </a:t>
            </a:r>
            <a:r>
              <a:rPr lang="ru-RU" dirty="0" err="1"/>
              <a:t>обмежень</a:t>
            </a:r>
            <a:r>
              <a:rPr lang="ru-RU" dirty="0"/>
              <a:t> </a:t>
            </a:r>
            <a:r>
              <a:rPr lang="ru-RU" dirty="0" err="1"/>
              <a:t>нової</a:t>
            </a:r>
            <a:r>
              <a:rPr lang="ru-RU" dirty="0"/>
              <a:t> методики</a:t>
            </a:r>
            <a:r>
              <a:rPr lang="ru-RU" dirty="0" smtClean="0"/>
              <a:t>;</a:t>
            </a:r>
            <a:endParaRPr lang="ru-RU" dirty="0"/>
          </a:p>
          <a:p>
            <a:r>
              <a:rPr lang="uk-UA" dirty="0" smtClean="0"/>
              <a:t>висновки.</a:t>
            </a:r>
            <a:endParaRPr lang="uk-UA" dirty="0"/>
          </a:p>
        </p:txBody>
      </p:sp>
    </p:spTree>
    <p:extLst>
      <p:ext uri="{BB962C8B-B14F-4D97-AF65-F5344CB8AC3E}">
        <p14:creationId xmlns:p14="http://schemas.microsoft.com/office/powerpoint/2010/main" val="10663992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5229200"/>
            <a:ext cx="8183880" cy="805840"/>
          </a:xfrm>
        </p:spPr>
        <p:txBody>
          <a:bodyPr>
            <a:normAutofit fontScale="90000"/>
          </a:bodyPr>
          <a:lstStyle/>
          <a:p>
            <a:r>
              <a:rPr lang="uk-UA" dirty="0"/>
              <a:t>Основні аспекти написання тез </a:t>
            </a:r>
          </a:p>
        </p:txBody>
      </p:sp>
      <p:sp>
        <p:nvSpPr>
          <p:cNvPr id="3" name="Объект 2"/>
          <p:cNvSpPr>
            <a:spLocks noGrp="1"/>
          </p:cNvSpPr>
          <p:nvPr>
            <p:ph idx="1"/>
          </p:nvPr>
        </p:nvSpPr>
        <p:spPr>
          <a:xfrm>
            <a:off x="502920" y="530352"/>
            <a:ext cx="8183880" cy="4914872"/>
          </a:xfrm>
        </p:spPr>
        <p:txBody>
          <a:bodyPr>
            <a:normAutofit fontScale="62500" lnSpcReduction="20000"/>
          </a:bodyPr>
          <a:lstStyle/>
          <a:p>
            <a:endParaRPr lang="uk-UA" dirty="0"/>
          </a:p>
          <a:p>
            <a:endParaRPr lang="uk-UA" dirty="0"/>
          </a:p>
          <a:p>
            <a:pPr marL="0" indent="0">
              <a:buNone/>
            </a:pPr>
            <a:r>
              <a:rPr lang="ru-RU" dirty="0"/>
              <a:t>У тезах </a:t>
            </a:r>
            <a:r>
              <a:rPr lang="ru-RU" dirty="0" smtClean="0"/>
              <a:t>типу </a:t>
            </a:r>
          </a:p>
          <a:p>
            <a:pPr marL="0" indent="0" algn="ctr">
              <a:buNone/>
            </a:pPr>
            <a:r>
              <a:rPr lang="ru-RU" sz="3100" b="1" dirty="0" smtClean="0"/>
              <a:t>«Нова </a:t>
            </a:r>
            <a:r>
              <a:rPr lang="ru-RU" sz="3100" b="1" dirty="0"/>
              <a:t>методика </a:t>
            </a:r>
            <a:r>
              <a:rPr lang="ru-RU" sz="3100" b="1" dirty="0" err="1"/>
              <a:t>роботи</a:t>
            </a:r>
            <a:r>
              <a:rPr lang="ru-RU" sz="3100" b="1" dirty="0"/>
              <a:t>» </a:t>
            </a:r>
            <a:endParaRPr lang="ru-RU" sz="3100" b="1" dirty="0" smtClean="0"/>
          </a:p>
          <a:p>
            <a:r>
              <a:rPr lang="ru-RU" dirty="0" err="1"/>
              <a:t>Це</a:t>
            </a:r>
            <a:r>
              <a:rPr lang="ru-RU" dirty="0"/>
              <a:t> </a:t>
            </a:r>
            <a:r>
              <a:rPr lang="ru-RU" dirty="0" err="1"/>
              <a:t>може</a:t>
            </a:r>
            <a:r>
              <a:rPr lang="ru-RU" dirty="0"/>
              <a:t> бути </a:t>
            </a:r>
            <a:r>
              <a:rPr lang="ru-RU" dirty="0" err="1"/>
              <a:t>розроблена</a:t>
            </a:r>
            <a:r>
              <a:rPr lang="ru-RU" dirty="0"/>
              <a:t> автором методика </a:t>
            </a:r>
            <a:r>
              <a:rPr lang="ru-RU" dirty="0" err="1"/>
              <a:t>практичної</a:t>
            </a:r>
            <a:r>
              <a:rPr lang="ru-RU" dirty="0"/>
              <a:t> </a:t>
            </a:r>
            <a:r>
              <a:rPr lang="ru-RU" dirty="0" err="1"/>
              <a:t>роботи</a:t>
            </a:r>
            <a:r>
              <a:rPr lang="ru-RU" dirty="0"/>
              <a:t> </a:t>
            </a:r>
            <a:r>
              <a:rPr lang="ru-RU" dirty="0" err="1"/>
              <a:t>або</a:t>
            </a:r>
            <a:r>
              <a:rPr lang="ru-RU" dirty="0"/>
              <a:t> </a:t>
            </a:r>
            <a:r>
              <a:rPr lang="ru-RU" dirty="0" err="1"/>
              <a:t>опис</a:t>
            </a:r>
            <a:r>
              <a:rPr lang="ru-RU" dirty="0"/>
              <a:t> </a:t>
            </a:r>
            <a:r>
              <a:rPr lang="ru-RU" dirty="0" err="1"/>
              <a:t>результатів</a:t>
            </a:r>
            <a:r>
              <a:rPr lang="ru-RU" dirty="0"/>
              <a:t> </a:t>
            </a:r>
            <a:r>
              <a:rPr lang="ru-RU" dirty="0" err="1"/>
              <a:t>апробації</a:t>
            </a:r>
            <a:r>
              <a:rPr lang="ru-RU" dirty="0"/>
              <a:t> </a:t>
            </a:r>
            <a:r>
              <a:rPr lang="ru-RU" dirty="0" err="1"/>
              <a:t>існуючої</a:t>
            </a:r>
            <a:r>
              <a:rPr lang="ru-RU" dirty="0"/>
              <a:t> методики в </a:t>
            </a:r>
            <a:r>
              <a:rPr lang="ru-RU" dirty="0" err="1"/>
              <a:t>нових</a:t>
            </a:r>
            <a:r>
              <a:rPr lang="ru-RU" dirty="0"/>
              <a:t> </a:t>
            </a:r>
            <a:r>
              <a:rPr lang="ru-RU" dirty="0" err="1"/>
              <a:t>умовах</a:t>
            </a:r>
            <a:r>
              <a:rPr lang="ru-RU" dirty="0"/>
              <a:t>. </a:t>
            </a:r>
          </a:p>
          <a:p>
            <a:r>
              <a:rPr lang="ru-RU" dirty="0"/>
              <a:t>Короткий </a:t>
            </a:r>
            <a:r>
              <a:rPr lang="ru-RU" dirty="0" err="1"/>
              <a:t>вступ</a:t>
            </a:r>
            <a:r>
              <a:rPr lang="ru-RU" dirty="0"/>
              <a:t> повинен </a:t>
            </a:r>
            <a:r>
              <a:rPr lang="ru-RU" dirty="0" err="1"/>
              <a:t>описувати</a:t>
            </a:r>
            <a:r>
              <a:rPr lang="ru-RU" dirty="0"/>
              <a:t> сферу </a:t>
            </a:r>
            <a:r>
              <a:rPr lang="ru-RU" dirty="0" err="1"/>
              <a:t>застосування</a:t>
            </a:r>
            <a:r>
              <a:rPr lang="ru-RU" dirty="0"/>
              <a:t> методики (</a:t>
            </a:r>
            <a:r>
              <a:rPr lang="ru-RU" i="1" dirty="0"/>
              <a:t>Про </a:t>
            </a:r>
            <a:r>
              <a:rPr lang="ru-RU" i="1" dirty="0" err="1"/>
              <a:t>що</a:t>
            </a:r>
            <a:r>
              <a:rPr lang="ru-RU" i="1" dirty="0"/>
              <a:t> </a:t>
            </a:r>
            <a:r>
              <a:rPr lang="ru-RU" i="1" dirty="0" err="1"/>
              <a:t>взагалі</a:t>
            </a:r>
            <a:r>
              <a:rPr lang="ru-RU" i="1" dirty="0"/>
              <a:t> </a:t>
            </a:r>
            <a:r>
              <a:rPr lang="ru-RU" i="1" dirty="0" err="1"/>
              <a:t>мова</a:t>
            </a:r>
            <a:r>
              <a:rPr lang="ru-RU" i="1" dirty="0"/>
              <a:t>? </a:t>
            </a:r>
            <a:r>
              <a:rPr lang="ru-RU" i="1" dirty="0" err="1"/>
              <a:t>Навіщо</a:t>
            </a:r>
            <a:r>
              <a:rPr lang="ru-RU" i="1" dirty="0"/>
              <a:t> </a:t>
            </a:r>
            <a:r>
              <a:rPr lang="ru-RU" i="1" dirty="0" err="1"/>
              <a:t>воно</a:t>
            </a:r>
            <a:r>
              <a:rPr lang="ru-RU" i="1" dirty="0"/>
              <a:t> </a:t>
            </a:r>
            <a:r>
              <a:rPr lang="ru-RU" i="1" dirty="0" err="1"/>
              <a:t>потрібно</a:t>
            </a:r>
            <a:r>
              <a:rPr lang="ru-RU" i="1" dirty="0"/>
              <a:t>?</a:t>
            </a:r>
            <a:r>
              <a:rPr lang="ru-RU" dirty="0"/>
              <a:t>). </a:t>
            </a:r>
          </a:p>
          <a:p>
            <a:r>
              <a:rPr lang="uk-UA" dirty="0"/>
              <a:t>Обов’язковий пункт «Опис існуючих методик». Ви повинні описувати нове. Разом з тим, нове ніколи не виникає на пустому місці, є різні методи, що працюють над тими ж або суміжними завданнями. </a:t>
            </a:r>
          </a:p>
          <a:p>
            <a:r>
              <a:rPr lang="uk-UA" dirty="0"/>
              <a:t>Опишіть власну нову методику. </a:t>
            </a:r>
          </a:p>
          <a:p>
            <a:r>
              <a:rPr lang="ru-RU" dirty="0"/>
              <a:t>В </a:t>
            </a:r>
            <a:r>
              <a:rPr lang="ru-RU" dirty="0" err="1"/>
              <a:t>описі</a:t>
            </a:r>
            <a:r>
              <a:rPr lang="ru-RU" dirty="0"/>
              <a:t> </a:t>
            </a:r>
            <a:r>
              <a:rPr lang="ru-RU" dirty="0" err="1"/>
              <a:t>результатів</a:t>
            </a:r>
            <a:r>
              <a:rPr lang="ru-RU" dirty="0"/>
              <a:t> </a:t>
            </a:r>
            <a:r>
              <a:rPr lang="ru-RU" dirty="0" err="1"/>
              <a:t>застосування</a:t>
            </a:r>
            <a:r>
              <a:rPr lang="ru-RU" dirty="0"/>
              <a:t> і методики </a:t>
            </a:r>
            <a:r>
              <a:rPr lang="ru-RU" dirty="0" err="1"/>
              <a:t>оцінки</a:t>
            </a:r>
            <a:r>
              <a:rPr lang="ru-RU" dirty="0"/>
              <a:t> </a:t>
            </a:r>
            <a:r>
              <a:rPr lang="ru-RU" dirty="0" err="1"/>
              <a:t>ефективності</a:t>
            </a:r>
            <a:r>
              <a:rPr lang="ru-RU" dirty="0"/>
              <a:t> </a:t>
            </a:r>
            <a:r>
              <a:rPr lang="ru-RU" dirty="0" err="1"/>
              <a:t>розкажіть</a:t>
            </a:r>
            <a:r>
              <a:rPr lang="ru-RU" dirty="0"/>
              <a:t> </a:t>
            </a:r>
            <a:r>
              <a:rPr lang="ru-RU" dirty="0" err="1"/>
              <a:t>всім</a:t>
            </a:r>
            <a:r>
              <a:rPr lang="ru-RU" dirty="0"/>
              <a:t>, </a:t>
            </a:r>
            <a:r>
              <a:rPr lang="ru-RU" dirty="0" err="1"/>
              <a:t>що</a:t>
            </a:r>
            <a:r>
              <a:rPr lang="ru-RU" dirty="0"/>
              <a:t> у Вас </a:t>
            </a:r>
            <a:r>
              <a:rPr lang="ru-RU" dirty="0" err="1"/>
              <a:t>виходить</a:t>
            </a:r>
            <a:r>
              <a:rPr lang="ru-RU" dirty="0"/>
              <a:t> на </a:t>
            </a:r>
            <a:r>
              <a:rPr lang="ru-RU" dirty="0" err="1"/>
              <a:t>практиці</a:t>
            </a:r>
            <a:r>
              <a:rPr lang="ru-RU" dirty="0"/>
              <a:t>. На початку Ви пишете, для </a:t>
            </a:r>
            <a:r>
              <a:rPr lang="ru-RU" dirty="0" err="1"/>
              <a:t>чого</a:t>
            </a:r>
            <a:r>
              <a:rPr lang="ru-RU" dirty="0"/>
              <a:t> </a:t>
            </a:r>
          </a:p>
          <a:p>
            <a:r>
              <a:rPr lang="ru-RU" dirty="0" err="1"/>
              <a:t>призначена</a:t>
            </a:r>
            <a:r>
              <a:rPr lang="ru-RU" dirty="0"/>
              <a:t> дана методика. </a:t>
            </a:r>
            <a:r>
              <a:rPr lang="ru-RU" dirty="0" err="1"/>
              <a:t>Чи</a:t>
            </a:r>
            <a:r>
              <a:rPr lang="ru-RU" dirty="0"/>
              <a:t> </a:t>
            </a:r>
            <a:r>
              <a:rPr lang="ru-RU" dirty="0" err="1"/>
              <a:t>досягли</a:t>
            </a:r>
            <a:r>
              <a:rPr lang="ru-RU" dirty="0"/>
              <a:t> Ви, </a:t>
            </a:r>
            <a:r>
              <a:rPr lang="ru-RU" dirty="0" err="1"/>
              <a:t>застосовуючи</a:t>
            </a:r>
            <a:r>
              <a:rPr lang="ru-RU" dirty="0"/>
              <a:t> </a:t>
            </a:r>
            <a:r>
              <a:rPr lang="ru-RU" dirty="0" err="1"/>
              <a:t>власну</a:t>
            </a:r>
            <a:r>
              <a:rPr lang="ru-RU" dirty="0"/>
              <a:t> методику, </a:t>
            </a:r>
            <a:r>
              <a:rPr lang="ru-RU" dirty="0" err="1"/>
              <a:t>бажаних</a:t>
            </a:r>
            <a:r>
              <a:rPr lang="ru-RU" dirty="0"/>
              <a:t> </a:t>
            </a:r>
            <a:r>
              <a:rPr lang="ru-RU" dirty="0" err="1"/>
              <a:t>результатів</a:t>
            </a:r>
            <a:r>
              <a:rPr lang="ru-RU" dirty="0"/>
              <a:t>? </a:t>
            </a:r>
            <a:r>
              <a:rPr lang="ru-RU" dirty="0" err="1"/>
              <a:t>Чи</a:t>
            </a:r>
            <a:r>
              <a:rPr lang="ru-RU" dirty="0"/>
              <a:t> </a:t>
            </a:r>
            <a:r>
              <a:rPr lang="ru-RU" dirty="0" err="1"/>
              <a:t>досягли</a:t>
            </a:r>
            <a:r>
              <a:rPr lang="ru-RU" dirty="0"/>
              <a:t> мети? </a:t>
            </a:r>
            <a:r>
              <a:rPr lang="ru-RU" dirty="0" err="1"/>
              <a:t>Яким</a:t>
            </a:r>
            <a:r>
              <a:rPr lang="ru-RU" dirty="0"/>
              <a:t> чином? </a:t>
            </a:r>
            <a:endParaRPr lang="uk-UA" dirty="0"/>
          </a:p>
        </p:txBody>
      </p:sp>
    </p:spTree>
    <p:extLst>
      <p:ext uri="{BB962C8B-B14F-4D97-AF65-F5344CB8AC3E}">
        <p14:creationId xmlns:p14="http://schemas.microsoft.com/office/powerpoint/2010/main" val="3672951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r>
              <a:rPr lang="uk-UA" dirty="0" smtClean="0"/>
              <a:t>Тези доповіді</a:t>
            </a:r>
            <a:endParaRPr lang="uk-UA" dirty="0"/>
          </a:p>
        </p:txBody>
      </p:sp>
      <p:sp>
        <p:nvSpPr>
          <p:cNvPr id="5" name="Объект 4"/>
          <p:cNvSpPr>
            <a:spLocks noGrp="1"/>
          </p:cNvSpPr>
          <p:nvPr>
            <p:ph idx="1"/>
          </p:nvPr>
        </p:nvSpPr>
        <p:spPr>
          <a:xfrm>
            <a:off x="502920" y="530352"/>
            <a:ext cx="8183880" cy="4770856"/>
          </a:xfrm>
        </p:spPr>
        <p:txBody>
          <a:bodyPr>
            <a:normAutofit fontScale="92500"/>
          </a:bodyPr>
          <a:lstStyle/>
          <a:p>
            <a:endParaRPr lang="uk-UA" dirty="0"/>
          </a:p>
          <a:p>
            <a:pPr algn="just"/>
            <a:r>
              <a:rPr lang="uk-UA" dirty="0"/>
              <a:t> </a:t>
            </a:r>
            <a:r>
              <a:rPr lang="uk-UA" b="1" dirty="0"/>
              <a:t>Тези </a:t>
            </a:r>
            <a:r>
              <a:rPr lang="uk-UA" b="1" dirty="0" err="1" smtClean="0"/>
              <a:t>доповіді</a:t>
            </a:r>
            <a:r>
              <a:rPr lang="uk-UA" dirty="0" err="1" smtClean="0"/>
              <a:t>–</a:t>
            </a:r>
            <a:r>
              <a:rPr lang="uk-UA" dirty="0" smtClean="0"/>
              <a:t> </a:t>
            </a:r>
            <a:r>
              <a:rPr lang="uk-UA" dirty="0"/>
              <a:t>це опубліковані до початку наукової конференції матеріали із викладом основних аспектів наукової доповіді. Вони фіксують наукову точку зору автора і містять матеріали, які раніше не друкувалися. </a:t>
            </a:r>
            <a:endParaRPr lang="uk-UA" dirty="0" smtClean="0"/>
          </a:p>
          <a:p>
            <a:pPr marL="0" indent="0" algn="just">
              <a:buNone/>
            </a:pPr>
            <a:endParaRPr lang="uk-UA" dirty="0" smtClean="0"/>
          </a:p>
          <a:p>
            <a:pPr marL="0" indent="0" algn="just">
              <a:buNone/>
            </a:pPr>
            <a:r>
              <a:rPr lang="uk-UA" sz="2200" i="1" dirty="0" smtClean="0"/>
              <a:t>Завдяки </a:t>
            </a:r>
            <a:r>
              <a:rPr lang="uk-UA" sz="2200" i="1" dirty="0"/>
              <a:t>влучно складеним тезам, автор має можливість створити собі репутацію фахівця, здатного в логічній і переконливій, ясній і доступній для адресата формі висловлювати результати своєї роботи. </a:t>
            </a:r>
          </a:p>
        </p:txBody>
      </p:sp>
    </p:spTree>
    <p:extLst>
      <p:ext uri="{BB962C8B-B14F-4D97-AF65-F5344CB8AC3E}">
        <p14:creationId xmlns:p14="http://schemas.microsoft.com/office/powerpoint/2010/main" val="19125189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АЛГОРИТМ НАПИСАННЯ ТЕЗ </a:t>
            </a:r>
          </a:p>
        </p:txBody>
      </p:sp>
      <p:sp>
        <p:nvSpPr>
          <p:cNvPr id="3" name="Объект 2"/>
          <p:cNvSpPr>
            <a:spLocks noGrp="1"/>
          </p:cNvSpPr>
          <p:nvPr>
            <p:ph idx="1"/>
          </p:nvPr>
        </p:nvSpPr>
        <p:spPr/>
        <p:txBody>
          <a:bodyPr>
            <a:normAutofit fontScale="62500" lnSpcReduction="20000"/>
          </a:bodyPr>
          <a:lstStyle/>
          <a:p>
            <a:r>
              <a:rPr lang="ru-RU" sz="3200" b="1" dirty="0" err="1"/>
              <a:t>Крок</a:t>
            </a:r>
            <a:r>
              <a:rPr lang="ru-RU" sz="3200" b="1" dirty="0"/>
              <a:t> 1. </a:t>
            </a:r>
            <a:r>
              <a:rPr lang="ru-RU" sz="3200" dirty="0" err="1"/>
              <a:t>Визначити</a:t>
            </a:r>
            <a:r>
              <a:rPr lang="ru-RU" sz="3200" dirty="0"/>
              <a:t> тип та </a:t>
            </a:r>
            <a:r>
              <a:rPr lang="ru-RU" sz="3200" dirty="0" err="1"/>
              <a:t>вибрати</a:t>
            </a:r>
            <a:r>
              <a:rPr lang="ru-RU" sz="3200" dirty="0"/>
              <a:t> </a:t>
            </a:r>
            <a:r>
              <a:rPr lang="ru-RU" sz="3200" dirty="0" err="1"/>
              <a:t>відповідну</a:t>
            </a:r>
            <a:r>
              <a:rPr lang="ru-RU" sz="3200" dirty="0"/>
              <a:t> структуру </a:t>
            </a:r>
            <a:r>
              <a:rPr lang="ru-RU" sz="3200" dirty="0" err="1"/>
              <a:t>тези</a:t>
            </a:r>
            <a:r>
              <a:rPr lang="ru-RU" sz="3200" dirty="0"/>
              <a:t>. </a:t>
            </a:r>
          </a:p>
          <a:p>
            <a:r>
              <a:rPr lang="ru-RU" sz="3200" b="1" dirty="0" err="1"/>
              <a:t>Крок</a:t>
            </a:r>
            <a:r>
              <a:rPr lang="ru-RU" sz="3200" b="1" dirty="0"/>
              <a:t> 2. </a:t>
            </a:r>
            <a:r>
              <a:rPr lang="ru-RU" sz="3200" dirty="0" err="1"/>
              <a:t>Визначити</a:t>
            </a:r>
            <a:r>
              <a:rPr lang="ru-RU" sz="3200" dirty="0"/>
              <a:t> </a:t>
            </a:r>
            <a:r>
              <a:rPr lang="ru-RU" sz="3200" dirty="0" err="1"/>
              <a:t>майбутній</a:t>
            </a:r>
            <a:r>
              <a:rPr lang="ru-RU" sz="3200" dirty="0"/>
              <a:t> </a:t>
            </a:r>
            <a:r>
              <a:rPr lang="ru-RU" sz="3200" dirty="0" err="1"/>
              <a:t>основний</a:t>
            </a:r>
            <a:r>
              <a:rPr lang="ru-RU" sz="3200" dirty="0"/>
              <a:t> результат </a:t>
            </a:r>
            <a:r>
              <a:rPr lang="ru-RU" sz="3200" dirty="0" err="1"/>
              <a:t>або</a:t>
            </a:r>
            <a:r>
              <a:rPr lang="ru-RU" sz="3200" dirty="0"/>
              <a:t> </a:t>
            </a:r>
            <a:r>
              <a:rPr lang="ru-RU" sz="3200" dirty="0" err="1"/>
              <a:t>висновок</a:t>
            </a:r>
            <a:r>
              <a:rPr lang="ru-RU" sz="3200" dirty="0"/>
              <a:t> </a:t>
            </a:r>
            <a:r>
              <a:rPr lang="ru-RU" sz="3200" dirty="0" err="1"/>
              <a:t>роботи</a:t>
            </a:r>
            <a:r>
              <a:rPr lang="ru-RU" sz="3200" dirty="0"/>
              <a:t>. </a:t>
            </a:r>
          </a:p>
          <a:p>
            <a:r>
              <a:rPr lang="ru-RU" sz="3200" b="1" dirty="0" err="1"/>
              <a:t>Крок</a:t>
            </a:r>
            <a:r>
              <a:rPr lang="ru-RU" sz="3200" b="1" dirty="0"/>
              <a:t> 3. </a:t>
            </a:r>
            <a:r>
              <a:rPr lang="ru-RU" sz="3200" dirty="0" err="1"/>
              <a:t>Сформулювати</a:t>
            </a:r>
            <a:r>
              <a:rPr lang="ru-RU" sz="3200" dirty="0"/>
              <a:t> </a:t>
            </a:r>
            <a:r>
              <a:rPr lang="ru-RU" sz="3200" dirty="0" err="1"/>
              <a:t>попередню</a:t>
            </a:r>
            <a:r>
              <a:rPr lang="ru-RU" sz="3200" dirty="0"/>
              <a:t> </a:t>
            </a:r>
            <a:r>
              <a:rPr lang="ru-RU" sz="3200" dirty="0" err="1"/>
              <a:t>назву</a:t>
            </a:r>
            <a:r>
              <a:rPr lang="ru-RU" sz="3200" dirty="0"/>
              <a:t> </a:t>
            </a:r>
            <a:r>
              <a:rPr lang="ru-RU" sz="3200" dirty="0" err="1"/>
              <a:t>тези</a:t>
            </a:r>
            <a:r>
              <a:rPr lang="ru-RU" sz="3200" dirty="0"/>
              <a:t>. </a:t>
            </a:r>
            <a:r>
              <a:rPr lang="ru-RU" sz="3200" dirty="0" err="1"/>
              <a:t>Слід</a:t>
            </a:r>
            <a:r>
              <a:rPr lang="ru-RU" sz="3200" dirty="0"/>
              <a:t> при </a:t>
            </a:r>
            <a:r>
              <a:rPr lang="ru-RU" sz="3200" dirty="0" err="1"/>
              <a:t>цьому</a:t>
            </a:r>
            <a:r>
              <a:rPr lang="ru-RU" sz="3200" dirty="0"/>
              <a:t> </a:t>
            </a:r>
            <a:r>
              <a:rPr lang="ru-RU" sz="3200" dirty="0" err="1"/>
              <a:t>враховувати</a:t>
            </a:r>
            <a:r>
              <a:rPr lang="ru-RU" sz="3200" dirty="0"/>
              <a:t>: </a:t>
            </a:r>
          </a:p>
          <a:p>
            <a:r>
              <a:rPr lang="uk-UA" sz="3200" dirty="0" smtClean="0"/>
              <a:t>обраний </a:t>
            </a:r>
            <a:r>
              <a:rPr lang="uk-UA" sz="3200" dirty="0"/>
              <a:t>раніше тип тези</a:t>
            </a:r>
            <a:r>
              <a:rPr lang="uk-UA" sz="3200" dirty="0" smtClean="0"/>
              <a:t>;</a:t>
            </a:r>
            <a:endParaRPr lang="uk-UA" sz="3200" dirty="0"/>
          </a:p>
          <a:p>
            <a:r>
              <a:rPr lang="ru-RU" sz="3200" dirty="0" err="1" smtClean="0"/>
              <a:t>основний</a:t>
            </a:r>
            <a:r>
              <a:rPr lang="ru-RU" sz="3200" dirty="0" smtClean="0"/>
              <a:t> </a:t>
            </a:r>
            <a:r>
              <a:rPr lang="ru-RU" sz="3200" dirty="0"/>
              <a:t>результат </a:t>
            </a:r>
            <a:r>
              <a:rPr lang="ru-RU" sz="3200" dirty="0" err="1"/>
              <a:t>роботи</a:t>
            </a:r>
            <a:r>
              <a:rPr lang="ru-RU" sz="3200" dirty="0"/>
              <a:t> і </a:t>
            </a:r>
            <a:r>
              <a:rPr lang="ru-RU" sz="3200" dirty="0" err="1"/>
              <a:t>її</a:t>
            </a:r>
            <a:r>
              <a:rPr lang="ru-RU" sz="3200" dirty="0"/>
              <a:t> </a:t>
            </a:r>
            <a:r>
              <a:rPr lang="ru-RU" sz="3200" dirty="0" err="1"/>
              <a:t>фактичний</a:t>
            </a:r>
            <a:r>
              <a:rPr lang="ru-RU" sz="3200" dirty="0"/>
              <a:t> </a:t>
            </a:r>
            <a:r>
              <a:rPr lang="ru-RU" sz="3200" dirty="0" err="1"/>
              <a:t>зміст</a:t>
            </a:r>
            <a:r>
              <a:rPr lang="ru-RU" sz="3200" dirty="0"/>
              <a:t>, </a:t>
            </a:r>
            <a:r>
              <a:rPr lang="ru-RU" sz="3200" dirty="0" err="1"/>
              <a:t>який</a:t>
            </a:r>
            <a:r>
              <a:rPr lang="ru-RU" sz="3200" dirty="0"/>
              <a:t> буде описано в тезах</a:t>
            </a:r>
            <a:r>
              <a:rPr lang="ru-RU" sz="3200" dirty="0" smtClean="0"/>
              <a:t>;</a:t>
            </a:r>
            <a:endParaRPr lang="ru-RU" sz="3200" dirty="0"/>
          </a:p>
          <a:p>
            <a:r>
              <a:rPr lang="ru-RU" sz="3200" dirty="0" err="1" smtClean="0"/>
              <a:t>назву</a:t>
            </a:r>
            <a:r>
              <a:rPr lang="ru-RU" sz="3200" dirty="0" smtClean="0"/>
              <a:t> </a:t>
            </a:r>
            <a:r>
              <a:rPr lang="ru-RU" sz="3200" dirty="0" err="1"/>
              <a:t>конференції</a:t>
            </a:r>
            <a:r>
              <a:rPr lang="ru-RU" sz="3200" dirty="0"/>
              <a:t>, в </a:t>
            </a:r>
            <a:r>
              <a:rPr lang="ru-RU" sz="3200" dirty="0" err="1"/>
              <a:t>якій</a:t>
            </a:r>
            <a:r>
              <a:rPr lang="ru-RU" sz="3200" dirty="0"/>
              <a:t> </a:t>
            </a:r>
            <a:r>
              <a:rPr lang="ru-RU" sz="3200" dirty="0" err="1" smtClean="0"/>
              <a:t>передбачається</a:t>
            </a:r>
            <a:r>
              <a:rPr lang="ru-RU" sz="3200" dirty="0" smtClean="0"/>
              <a:t> </a:t>
            </a:r>
            <a:r>
              <a:rPr lang="uk-UA" sz="3200" dirty="0" smtClean="0"/>
              <a:t>участь</a:t>
            </a:r>
            <a:r>
              <a:rPr lang="uk-UA" sz="3200" dirty="0"/>
              <a:t>. </a:t>
            </a:r>
          </a:p>
          <a:p>
            <a:pPr marL="0" indent="0">
              <a:buNone/>
            </a:pPr>
            <a:r>
              <a:rPr lang="uk-UA" i="1" dirty="0" smtClean="0"/>
              <a:t>Останній </a:t>
            </a:r>
            <a:r>
              <a:rPr lang="uk-UA" i="1" dirty="0"/>
              <a:t>пункт потрібний для того, щоб Ваші тези відповідали тематиці конференції. У разі невідповідності Вам відмовлять в участі. Тому використайте в назві ключові слова з теми конференції, узявши їх з назв, окремих секцій або тематики. Висвітліть те, що від Вас хочуть почути оргкомітет та інші учасники конференції. </a:t>
            </a:r>
          </a:p>
        </p:txBody>
      </p:sp>
    </p:spTree>
    <p:extLst>
      <p:ext uri="{BB962C8B-B14F-4D97-AF65-F5344CB8AC3E}">
        <p14:creationId xmlns:p14="http://schemas.microsoft.com/office/powerpoint/2010/main" val="17846226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АЛГОРИТМ НАПИСАННЯ ТЕЗ </a:t>
            </a:r>
          </a:p>
        </p:txBody>
      </p:sp>
      <p:sp>
        <p:nvSpPr>
          <p:cNvPr id="3" name="Объект 2"/>
          <p:cNvSpPr>
            <a:spLocks noGrp="1"/>
          </p:cNvSpPr>
          <p:nvPr>
            <p:ph idx="1"/>
          </p:nvPr>
        </p:nvSpPr>
        <p:spPr>
          <a:xfrm>
            <a:off x="502920" y="530352"/>
            <a:ext cx="8183880" cy="4770856"/>
          </a:xfrm>
        </p:spPr>
        <p:txBody>
          <a:bodyPr>
            <a:normAutofit fontScale="85000" lnSpcReduction="20000"/>
          </a:bodyPr>
          <a:lstStyle/>
          <a:p>
            <a:r>
              <a:rPr lang="ru-RU" sz="2000" b="1" dirty="0" err="1"/>
              <a:t>Крок</a:t>
            </a:r>
            <a:r>
              <a:rPr lang="ru-RU" sz="2000" b="1" dirty="0"/>
              <a:t> 4. </a:t>
            </a:r>
            <a:r>
              <a:rPr lang="ru-RU" sz="2000" dirty="0" err="1"/>
              <a:t>Скласти</a:t>
            </a:r>
            <a:r>
              <a:rPr lang="ru-RU" sz="2000" dirty="0"/>
              <a:t> структуру </a:t>
            </a:r>
            <a:r>
              <a:rPr lang="ru-RU" sz="2000" dirty="0" err="1"/>
              <a:t>тези</a:t>
            </a:r>
            <a:r>
              <a:rPr lang="ru-RU" sz="2000" dirty="0"/>
              <a:t> </a:t>
            </a:r>
            <a:r>
              <a:rPr lang="ru-RU" sz="2000" dirty="0" err="1"/>
              <a:t>відповідно</a:t>
            </a:r>
            <a:r>
              <a:rPr lang="ru-RU" sz="2000" dirty="0"/>
              <a:t> до </a:t>
            </a:r>
            <a:r>
              <a:rPr lang="ru-RU" sz="2000" dirty="0" err="1"/>
              <a:t>обов'язкових</a:t>
            </a:r>
            <a:r>
              <a:rPr lang="ru-RU" sz="2000" dirty="0"/>
              <a:t> </a:t>
            </a:r>
            <a:r>
              <a:rPr lang="ru-RU" sz="2000" dirty="0" err="1"/>
              <a:t>розділів</a:t>
            </a:r>
            <a:r>
              <a:rPr lang="ru-RU" sz="2000" dirty="0"/>
              <a:t> </a:t>
            </a:r>
            <a:r>
              <a:rPr lang="ru-RU" sz="2000" dirty="0" err="1"/>
              <a:t>тези</a:t>
            </a:r>
            <a:r>
              <a:rPr lang="ru-RU" sz="2000" dirty="0"/>
              <a:t> </a:t>
            </a:r>
            <a:r>
              <a:rPr lang="ru-RU" sz="2000" dirty="0" err="1"/>
              <a:t>обраного</a:t>
            </a:r>
            <a:r>
              <a:rPr lang="ru-RU" sz="2000" dirty="0"/>
              <a:t> типу. </a:t>
            </a:r>
          </a:p>
          <a:p>
            <a:r>
              <a:rPr lang="uk-UA" sz="2000" dirty="0"/>
              <a:t>Продумайте, про що піде мова в кожному розділі. Кожну ідею опишіть кількома реченнями: одному розділу в тексті тез (точніше – кожній ідеї) відповідає один абзац. Якщо у Вас з’явилося декілька ідей, значить, цей розділ складатиметься з декількох абзаців. Таким чином Ви отримали докладний план Ваших тез - основний зміст з кожного абзацу. </a:t>
            </a:r>
            <a:endParaRPr lang="uk-UA" sz="2000" dirty="0" smtClean="0"/>
          </a:p>
          <a:p>
            <a:endParaRPr lang="uk-UA" sz="2000" dirty="0"/>
          </a:p>
          <a:p>
            <a:r>
              <a:rPr lang="ru-RU" sz="2000" b="1" dirty="0" err="1"/>
              <a:t>Крок</a:t>
            </a:r>
            <a:r>
              <a:rPr lang="ru-RU" sz="2000" b="1" dirty="0"/>
              <a:t> 5. </a:t>
            </a:r>
            <a:r>
              <a:rPr lang="ru-RU" sz="2000" dirty="0" err="1"/>
              <a:t>Перевірити</a:t>
            </a:r>
            <a:r>
              <a:rPr lang="ru-RU" sz="2000" dirty="0"/>
              <a:t> на </a:t>
            </a:r>
            <a:r>
              <a:rPr lang="ru-RU" sz="2000" dirty="0" err="1"/>
              <a:t>достатність</a:t>
            </a:r>
            <a:r>
              <a:rPr lang="ru-RU" sz="2000" dirty="0"/>
              <a:t> </a:t>
            </a:r>
            <a:r>
              <a:rPr lang="ru-RU" sz="2000" dirty="0" err="1"/>
              <a:t>розділів</a:t>
            </a:r>
            <a:r>
              <a:rPr lang="ru-RU" sz="2000" dirty="0"/>
              <a:t> і </a:t>
            </a:r>
            <a:r>
              <a:rPr lang="ru-RU" sz="2000" dirty="0" err="1"/>
              <a:t>абзаців</a:t>
            </a:r>
            <a:r>
              <a:rPr lang="ru-RU" sz="2000" dirty="0"/>
              <a:t> для </a:t>
            </a:r>
            <a:r>
              <a:rPr lang="ru-RU" sz="2000" dirty="0" err="1"/>
              <a:t>повного</a:t>
            </a:r>
            <a:r>
              <a:rPr lang="ru-RU" sz="2000" dirty="0"/>
              <a:t> </a:t>
            </a:r>
            <a:r>
              <a:rPr lang="ru-RU" sz="2000" dirty="0" err="1"/>
              <a:t>розкриття</a:t>
            </a:r>
            <a:r>
              <a:rPr lang="ru-RU" sz="2000" dirty="0"/>
              <a:t> теми. </a:t>
            </a:r>
          </a:p>
          <a:p>
            <a:r>
              <a:rPr lang="ru-RU" sz="2000" dirty="0" err="1"/>
              <a:t>Уважно</a:t>
            </a:r>
            <a:r>
              <a:rPr lang="ru-RU" sz="2000" dirty="0"/>
              <a:t> прочитайте </a:t>
            </a:r>
            <a:r>
              <a:rPr lang="ru-RU" sz="2000" dirty="0" err="1"/>
              <a:t>написане</a:t>
            </a:r>
            <a:r>
              <a:rPr lang="ru-RU" sz="2000" dirty="0"/>
              <a:t> і </a:t>
            </a:r>
            <a:r>
              <a:rPr lang="ru-RU" sz="2000" dirty="0" err="1"/>
              <a:t>перевірте</a:t>
            </a:r>
            <a:r>
              <a:rPr lang="ru-RU" sz="2000" dirty="0"/>
              <a:t>, </a:t>
            </a:r>
            <a:r>
              <a:rPr lang="ru-RU" sz="2000" dirty="0" err="1"/>
              <a:t>чи</a:t>
            </a:r>
            <a:r>
              <a:rPr lang="ru-RU" sz="2000" dirty="0"/>
              <a:t> </a:t>
            </a:r>
            <a:r>
              <a:rPr lang="ru-RU" sz="2000" dirty="0" err="1"/>
              <a:t>достатньо</a:t>
            </a:r>
            <a:r>
              <a:rPr lang="ru-RU" sz="2000" dirty="0"/>
              <a:t> </a:t>
            </a:r>
            <a:r>
              <a:rPr lang="ru-RU" sz="2000" dirty="0" err="1"/>
              <a:t>цих</a:t>
            </a:r>
            <a:r>
              <a:rPr lang="ru-RU" sz="2000" dirty="0"/>
              <a:t> </a:t>
            </a:r>
            <a:r>
              <a:rPr lang="ru-RU" sz="2000" dirty="0" err="1"/>
              <a:t>розділів</a:t>
            </a:r>
            <a:r>
              <a:rPr lang="ru-RU" sz="2000" dirty="0"/>
              <a:t> і </a:t>
            </a:r>
            <a:r>
              <a:rPr lang="ru-RU" sz="2000" dirty="0" err="1"/>
              <a:t>абзаців</a:t>
            </a:r>
            <a:r>
              <a:rPr lang="ru-RU" sz="2000" dirty="0"/>
              <a:t> для </a:t>
            </a:r>
            <a:r>
              <a:rPr lang="ru-RU" sz="2000" dirty="0" err="1"/>
              <a:t>повного</a:t>
            </a:r>
            <a:r>
              <a:rPr lang="ru-RU" sz="2000" dirty="0"/>
              <a:t> </a:t>
            </a:r>
            <a:r>
              <a:rPr lang="ru-RU" sz="2000" dirty="0" err="1"/>
              <a:t>розкриття</a:t>
            </a:r>
            <a:r>
              <a:rPr lang="ru-RU" sz="2000" dirty="0"/>
              <a:t> теми. </a:t>
            </a:r>
            <a:r>
              <a:rPr lang="ru-RU" sz="2000" dirty="0" err="1"/>
              <a:t>Якщо</a:t>
            </a:r>
            <a:r>
              <a:rPr lang="ru-RU" sz="2000" dirty="0"/>
              <a:t> </a:t>
            </a:r>
            <a:r>
              <a:rPr lang="ru-RU" sz="2000" dirty="0" err="1"/>
              <a:t>недостатньо</a:t>
            </a:r>
            <a:r>
              <a:rPr lang="ru-RU" sz="2000" dirty="0"/>
              <a:t> – </a:t>
            </a:r>
            <a:r>
              <a:rPr lang="ru-RU" sz="2000" dirty="0" err="1"/>
              <a:t>допишіть</a:t>
            </a:r>
            <a:r>
              <a:rPr lang="ru-RU" sz="2000" dirty="0"/>
              <a:t>. </a:t>
            </a:r>
          </a:p>
          <a:p>
            <a:r>
              <a:rPr lang="uk-UA" sz="2000" dirty="0"/>
              <a:t>Ідеї кожного абзацу повинні бути побудовані змістовно та відображати основну ідею всієї роботи. У кінці тез мають бути висновки (останній розділ тез будь-якого типу), які Ви визначили на 2-му етапі даного алгоритму. За необхідністю змініть порядок проходження абзаців, уточніть формулювання. Можливо необхідно буде внести корективи в назву роботи. </a:t>
            </a:r>
            <a:endParaRPr lang="uk-UA" i="1" dirty="0"/>
          </a:p>
        </p:txBody>
      </p:sp>
    </p:spTree>
    <p:extLst>
      <p:ext uri="{BB962C8B-B14F-4D97-AF65-F5344CB8AC3E}">
        <p14:creationId xmlns:p14="http://schemas.microsoft.com/office/powerpoint/2010/main" val="22253154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АЛГОРИТМ НАПИСАННЯ ТЕЗ </a:t>
            </a:r>
          </a:p>
        </p:txBody>
      </p:sp>
      <p:sp>
        <p:nvSpPr>
          <p:cNvPr id="3" name="Объект 2"/>
          <p:cNvSpPr>
            <a:spLocks noGrp="1"/>
          </p:cNvSpPr>
          <p:nvPr>
            <p:ph idx="1"/>
          </p:nvPr>
        </p:nvSpPr>
        <p:spPr>
          <a:xfrm>
            <a:off x="502920" y="530352"/>
            <a:ext cx="8183880" cy="4770856"/>
          </a:xfrm>
        </p:spPr>
        <p:txBody>
          <a:bodyPr>
            <a:normAutofit/>
          </a:bodyPr>
          <a:lstStyle/>
          <a:p>
            <a:r>
              <a:rPr lang="ru-RU" sz="1800" b="1" dirty="0" err="1"/>
              <a:t>Крок</a:t>
            </a:r>
            <a:r>
              <a:rPr lang="ru-RU" sz="1800" b="1" dirty="0"/>
              <a:t> 6. </a:t>
            </a:r>
            <a:r>
              <a:rPr lang="ru-RU" sz="1800" dirty="0" err="1"/>
              <a:t>З’ясувати</a:t>
            </a:r>
            <a:r>
              <a:rPr lang="ru-RU" sz="1800" dirty="0"/>
              <a:t> </a:t>
            </a:r>
            <a:r>
              <a:rPr lang="ru-RU" sz="1800" dirty="0" err="1"/>
              <a:t>вимоги</a:t>
            </a:r>
            <a:r>
              <a:rPr lang="ru-RU" sz="1800" dirty="0"/>
              <a:t> до </a:t>
            </a:r>
            <a:r>
              <a:rPr lang="ru-RU" sz="1800" dirty="0" err="1"/>
              <a:t>оформлення</a:t>
            </a:r>
            <a:r>
              <a:rPr lang="ru-RU" sz="1800" dirty="0"/>
              <a:t> тез та </a:t>
            </a:r>
            <a:r>
              <a:rPr lang="ru-RU" sz="1800" dirty="0" err="1"/>
              <a:t>їх</a:t>
            </a:r>
            <a:r>
              <a:rPr lang="ru-RU" sz="1800" dirty="0"/>
              <a:t> </a:t>
            </a:r>
            <a:r>
              <a:rPr lang="ru-RU" sz="1800" dirty="0" err="1"/>
              <a:t>обсягу</a:t>
            </a:r>
            <a:r>
              <a:rPr lang="ru-RU" sz="1800" dirty="0"/>
              <a:t>, </a:t>
            </a:r>
            <a:r>
              <a:rPr lang="ru-RU" sz="1800" dirty="0" err="1"/>
              <a:t>уважно</a:t>
            </a:r>
            <a:r>
              <a:rPr lang="ru-RU" sz="1800" dirty="0"/>
              <a:t> </a:t>
            </a:r>
            <a:r>
              <a:rPr lang="ru-RU" sz="1800" dirty="0" err="1"/>
              <a:t>прочитати</a:t>
            </a:r>
            <a:r>
              <a:rPr lang="ru-RU" sz="1800" dirty="0"/>
              <a:t> </a:t>
            </a:r>
            <a:r>
              <a:rPr lang="ru-RU" sz="1800" dirty="0" err="1"/>
              <a:t>вимоги</a:t>
            </a:r>
            <a:r>
              <a:rPr lang="ru-RU" sz="1800" dirty="0"/>
              <a:t> до </a:t>
            </a:r>
            <a:r>
              <a:rPr lang="ru-RU" sz="1800" dirty="0" err="1"/>
              <a:t>оформлення</a:t>
            </a:r>
            <a:r>
              <a:rPr lang="ru-RU" sz="1800" dirty="0"/>
              <a:t> тез, </a:t>
            </a:r>
            <a:r>
              <a:rPr lang="ru-RU" sz="1800" dirty="0" err="1"/>
              <a:t>визначити</a:t>
            </a:r>
            <a:r>
              <a:rPr lang="ru-RU" sz="1800" dirty="0"/>
              <a:t> </a:t>
            </a:r>
            <a:r>
              <a:rPr lang="ru-RU" sz="1800" dirty="0" err="1"/>
              <a:t>обсяг</a:t>
            </a:r>
            <a:r>
              <a:rPr lang="ru-RU" sz="1800" dirty="0"/>
              <a:t> у </a:t>
            </a:r>
            <a:r>
              <a:rPr lang="ru-RU" sz="1800" dirty="0" err="1"/>
              <a:t>відповідному</a:t>
            </a:r>
            <a:r>
              <a:rPr lang="ru-RU" sz="1800" dirty="0"/>
              <a:t> </a:t>
            </a:r>
            <a:r>
              <a:rPr lang="ru-RU" sz="1800" dirty="0" err="1"/>
              <a:t>розмірі</a:t>
            </a:r>
            <a:r>
              <a:rPr lang="ru-RU" sz="1800" dirty="0"/>
              <a:t> шрифту (</a:t>
            </a:r>
            <a:r>
              <a:rPr lang="ru-RU" sz="1800" i="1" dirty="0" err="1"/>
              <a:t>ці</a:t>
            </a:r>
            <a:r>
              <a:rPr lang="ru-RU" sz="1800" i="1" dirty="0"/>
              <a:t> </a:t>
            </a:r>
            <a:r>
              <a:rPr lang="ru-RU" sz="1800" i="1" dirty="0" err="1"/>
              <a:t>вимоги</a:t>
            </a:r>
            <a:r>
              <a:rPr lang="ru-RU" sz="1800" i="1" dirty="0"/>
              <a:t> </a:t>
            </a:r>
            <a:r>
              <a:rPr lang="ru-RU" sz="1800" i="1" dirty="0" err="1"/>
              <a:t>зазначають</a:t>
            </a:r>
            <a:r>
              <a:rPr lang="ru-RU" sz="1800" i="1" dirty="0"/>
              <a:t> </a:t>
            </a:r>
            <a:r>
              <a:rPr lang="ru-RU" sz="1800" i="1" dirty="0" err="1"/>
              <a:t>організатори</a:t>
            </a:r>
            <a:r>
              <a:rPr lang="ru-RU" sz="1800" i="1" dirty="0"/>
              <a:t> </a:t>
            </a:r>
            <a:r>
              <a:rPr lang="ru-RU" sz="1800" i="1" dirty="0" err="1"/>
              <a:t>конференції</a:t>
            </a:r>
            <a:r>
              <a:rPr lang="ru-RU" sz="1800" dirty="0"/>
              <a:t>). </a:t>
            </a:r>
          </a:p>
          <a:p>
            <a:r>
              <a:rPr lang="ru-RU" sz="1800" b="1" dirty="0" err="1"/>
              <a:t>Крок</a:t>
            </a:r>
            <a:r>
              <a:rPr lang="ru-RU" sz="1800" b="1" dirty="0"/>
              <a:t> 7. </a:t>
            </a:r>
            <a:r>
              <a:rPr lang="ru-RU" sz="1800" dirty="0" err="1"/>
              <a:t>Зверніть</a:t>
            </a:r>
            <a:r>
              <a:rPr lang="ru-RU" sz="1800" dirty="0"/>
              <a:t> </a:t>
            </a:r>
            <a:r>
              <a:rPr lang="ru-RU" sz="1800" dirty="0" err="1"/>
              <a:t>увагу</a:t>
            </a:r>
            <a:r>
              <a:rPr lang="ru-RU" sz="1800" dirty="0"/>
              <a:t> на </a:t>
            </a:r>
            <a:r>
              <a:rPr lang="ru-RU" sz="1800" dirty="0" err="1"/>
              <a:t>формулювання</a:t>
            </a:r>
            <a:r>
              <a:rPr lang="ru-RU" sz="1800" dirty="0"/>
              <a:t> </a:t>
            </a:r>
            <a:r>
              <a:rPr lang="ru-RU" sz="1800" dirty="0" err="1"/>
              <a:t>власних</a:t>
            </a:r>
            <a:r>
              <a:rPr lang="ru-RU" sz="1800" dirty="0"/>
              <a:t> думок. По </a:t>
            </a:r>
            <a:r>
              <a:rPr lang="ru-RU" sz="1800" dirty="0" err="1"/>
              <a:t>черзі</a:t>
            </a:r>
            <a:r>
              <a:rPr lang="ru-RU" sz="1800" dirty="0"/>
              <a:t>, </a:t>
            </a:r>
            <a:r>
              <a:rPr lang="ru-RU" sz="1800" dirty="0" err="1"/>
              <a:t>починаючи</a:t>
            </a:r>
            <a:r>
              <a:rPr lang="ru-RU" sz="1800" dirty="0"/>
              <a:t> з </a:t>
            </a:r>
            <a:r>
              <a:rPr lang="ru-RU" sz="1800" dirty="0" err="1"/>
              <a:t>першого</a:t>
            </a:r>
            <a:r>
              <a:rPr lang="ru-RU" sz="1800" dirty="0"/>
              <a:t> абзацу, </a:t>
            </a:r>
            <a:r>
              <a:rPr lang="ru-RU" sz="1800" dirty="0" err="1"/>
              <a:t>висловлюйте</a:t>
            </a:r>
            <a:r>
              <a:rPr lang="ru-RU" sz="1800" dirty="0"/>
              <a:t> </a:t>
            </a:r>
            <a:r>
              <a:rPr lang="ru-RU" sz="1800" dirty="0" err="1"/>
              <a:t>свої</a:t>
            </a:r>
            <a:r>
              <a:rPr lang="ru-RU" sz="1800" dirty="0"/>
              <a:t> думки, </a:t>
            </a:r>
            <a:r>
              <a:rPr lang="ru-RU" sz="1800" dirty="0" err="1"/>
              <a:t>прагнучи</a:t>
            </a:r>
            <a:r>
              <a:rPr lang="ru-RU" sz="1800" dirty="0"/>
              <a:t> </a:t>
            </a:r>
            <a:r>
              <a:rPr lang="ru-RU" sz="1800" dirty="0" err="1"/>
              <a:t>укластися</a:t>
            </a:r>
            <a:r>
              <a:rPr lang="ru-RU" sz="1800" dirty="0"/>
              <a:t> у </a:t>
            </a:r>
            <a:r>
              <a:rPr lang="ru-RU" sz="1800" dirty="0" err="1"/>
              <a:t>відведений</a:t>
            </a:r>
            <a:r>
              <a:rPr lang="ru-RU" sz="1800" dirty="0"/>
              <a:t> для них </a:t>
            </a:r>
            <a:r>
              <a:rPr lang="ru-RU" sz="1800" dirty="0" err="1"/>
              <a:t>обсяг</a:t>
            </a:r>
            <a:r>
              <a:rPr lang="ru-RU" sz="1800" dirty="0"/>
              <a:t>. </a:t>
            </a:r>
            <a:r>
              <a:rPr lang="ru-RU" sz="1800" dirty="0" err="1"/>
              <a:t>Після</a:t>
            </a:r>
            <a:r>
              <a:rPr lang="ru-RU" sz="1800" dirty="0"/>
              <a:t> </a:t>
            </a:r>
            <a:r>
              <a:rPr lang="ru-RU" sz="1800" dirty="0" err="1"/>
              <a:t>написання</a:t>
            </a:r>
            <a:r>
              <a:rPr lang="ru-RU" sz="1800" dirty="0"/>
              <a:t> </a:t>
            </a:r>
            <a:r>
              <a:rPr lang="ru-RU" sz="1800" dirty="0" err="1"/>
              <a:t>першого</a:t>
            </a:r>
            <a:r>
              <a:rPr lang="ru-RU" sz="1800" dirty="0"/>
              <a:t> абзацу </a:t>
            </a:r>
            <a:r>
              <a:rPr lang="ru-RU" sz="1800" dirty="0" err="1"/>
              <a:t>переходьте</a:t>
            </a:r>
            <a:r>
              <a:rPr lang="ru-RU" sz="1800" dirty="0"/>
              <a:t> до другого і так </a:t>
            </a:r>
            <a:r>
              <a:rPr lang="ru-RU" sz="1800" dirty="0" err="1"/>
              <a:t>далі</a:t>
            </a:r>
            <a:r>
              <a:rPr lang="ru-RU" sz="1800" dirty="0"/>
              <a:t>. </a:t>
            </a:r>
            <a:endParaRPr lang="uk-UA" i="1" dirty="0"/>
          </a:p>
        </p:txBody>
      </p:sp>
    </p:spTree>
    <p:extLst>
      <p:ext uri="{BB962C8B-B14F-4D97-AF65-F5344CB8AC3E}">
        <p14:creationId xmlns:p14="http://schemas.microsoft.com/office/powerpoint/2010/main" val="6848682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АЛГОРИТМ НАПИСАННЯ ТЕЗ </a:t>
            </a:r>
          </a:p>
        </p:txBody>
      </p:sp>
      <p:sp>
        <p:nvSpPr>
          <p:cNvPr id="3" name="Объект 2"/>
          <p:cNvSpPr>
            <a:spLocks noGrp="1"/>
          </p:cNvSpPr>
          <p:nvPr>
            <p:ph idx="1"/>
          </p:nvPr>
        </p:nvSpPr>
        <p:spPr>
          <a:xfrm>
            <a:off x="502920" y="530352"/>
            <a:ext cx="8183880" cy="4770856"/>
          </a:xfrm>
        </p:spPr>
        <p:txBody>
          <a:bodyPr>
            <a:normAutofit/>
          </a:bodyPr>
          <a:lstStyle/>
          <a:p>
            <a:r>
              <a:rPr lang="uk-UA" sz="1800" b="1" dirty="0"/>
              <a:t>Крок 8. </a:t>
            </a:r>
            <a:r>
              <a:rPr lang="uk-UA" sz="1800" dirty="0"/>
              <a:t>Зверніть увагу на редагування переходів між абзацами. Прочитайте ввесь текст тез. Відредагуйте переходи між абзацами, сам зміст. Імовірно, що в автора у процесі написання з'явилися нові міркування та ідеї. За необхідності внесіть їх до плану, починаючи з 4-го пункту даного алгоритму, і повторно пройдіть кроки 4-8. За обсягом окремі абзаци можуть відхилятися від первинного плану. Важливо, щоб основний результат - висновки роботи, були добре аргументовані. </a:t>
            </a:r>
          </a:p>
          <a:p>
            <a:r>
              <a:rPr lang="ru-RU" sz="1800" b="1" dirty="0" err="1"/>
              <a:t>Крок</a:t>
            </a:r>
            <a:r>
              <a:rPr lang="ru-RU" sz="1800" b="1" dirty="0"/>
              <a:t> 9. </a:t>
            </a:r>
            <a:r>
              <a:rPr lang="ru-RU" sz="1800" dirty="0" err="1"/>
              <a:t>Перевірте</a:t>
            </a:r>
            <a:r>
              <a:rPr lang="ru-RU" sz="1800" dirty="0"/>
              <a:t> </a:t>
            </a:r>
            <a:r>
              <a:rPr lang="ru-RU" sz="1800" dirty="0" err="1"/>
              <a:t>тези</a:t>
            </a:r>
            <a:r>
              <a:rPr lang="ru-RU" sz="1800" dirty="0"/>
              <a:t> на </a:t>
            </a:r>
            <a:r>
              <a:rPr lang="ru-RU" sz="1800" dirty="0" err="1"/>
              <a:t>загальний</a:t>
            </a:r>
            <a:r>
              <a:rPr lang="ru-RU" sz="1800" dirty="0"/>
              <a:t> </a:t>
            </a:r>
            <a:r>
              <a:rPr lang="ru-RU" sz="1800" dirty="0" err="1"/>
              <a:t>обсяг</a:t>
            </a:r>
            <a:r>
              <a:rPr lang="ru-RU" sz="1800" dirty="0"/>
              <a:t>. За </a:t>
            </a:r>
            <a:r>
              <a:rPr lang="ru-RU" sz="1800" dirty="0" err="1"/>
              <a:t>необхідності</a:t>
            </a:r>
            <a:r>
              <a:rPr lang="ru-RU" sz="1800" dirty="0"/>
              <a:t> </a:t>
            </a:r>
            <a:r>
              <a:rPr lang="ru-RU" sz="1800" dirty="0" err="1"/>
              <a:t>скоротіть</a:t>
            </a:r>
            <a:r>
              <a:rPr lang="ru-RU" sz="1800" dirty="0"/>
              <a:t> </a:t>
            </a:r>
            <a:r>
              <a:rPr lang="ru-RU" sz="1800" dirty="0" err="1"/>
              <a:t>другорядні</a:t>
            </a:r>
            <a:r>
              <a:rPr lang="ru-RU" sz="1800" dirty="0"/>
              <a:t> </a:t>
            </a:r>
            <a:r>
              <a:rPr lang="ru-RU" sz="1800" dirty="0" err="1"/>
              <a:t>деталі</a:t>
            </a:r>
            <a:r>
              <a:rPr lang="ru-RU" sz="1800" dirty="0"/>
              <a:t>, </a:t>
            </a:r>
            <a:r>
              <a:rPr lang="ru-RU" sz="1800" dirty="0" err="1"/>
              <a:t>змініть</a:t>
            </a:r>
            <a:r>
              <a:rPr lang="ru-RU" sz="1800" dirty="0"/>
              <a:t> </a:t>
            </a:r>
            <a:r>
              <a:rPr lang="ru-RU" sz="1800" dirty="0" err="1"/>
              <a:t>окремі</a:t>
            </a:r>
            <a:r>
              <a:rPr lang="ru-RU" sz="1800" dirty="0"/>
              <a:t> </a:t>
            </a:r>
            <a:r>
              <a:rPr lang="ru-RU" sz="1800" dirty="0" err="1"/>
              <a:t>фрази</a:t>
            </a:r>
            <a:r>
              <a:rPr lang="ru-RU" sz="1800" dirty="0"/>
              <a:t> та </a:t>
            </a:r>
            <a:r>
              <a:rPr lang="ru-RU" sz="1800" dirty="0" err="1"/>
              <a:t>ін</a:t>
            </a:r>
            <a:r>
              <a:rPr lang="ru-RU" sz="1800" dirty="0"/>
              <a:t>. </a:t>
            </a:r>
          </a:p>
          <a:p>
            <a:r>
              <a:rPr lang="ru-RU" sz="1800" b="1" dirty="0" err="1"/>
              <a:t>Крок</a:t>
            </a:r>
            <a:r>
              <a:rPr lang="ru-RU" sz="1800" b="1" dirty="0"/>
              <a:t> 10. </a:t>
            </a:r>
            <a:r>
              <a:rPr lang="ru-RU" sz="1800" dirty="0" err="1"/>
              <a:t>Бажано</a:t>
            </a:r>
            <a:r>
              <a:rPr lang="ru-RU" sz="1800" dirty="0"/>
              <a:t> провести </a:t>
            </a:r>
            <a:r>
              <a:rPr lang="ru-RU" sz="1800" dirty="0" err="1"/>
              <a:t>консультацію</a:t>
            </a:r>
            <a:r>
              <a:rPr lang="ru-RU" sz="1800" dirty="0"/>
              <a:t> з </a:t>
            </a:r>
            <a:r>
              <a:rPr lang="ru-RU" sz="1800" dirty="0" err="1"/>
              <a:t>науковцями</a:t>
            </a:r>
            <a:r>
              <a:rPr lang="ru-RU" sz="1800" dirty="0"/>
              <a:t> </a:t>
            </a:r>
            <a:r>
              <a:rPr lang="ru-RU" sz="1800" dirty="0" err="1"/>
              <a:t>чи</a:t>
            </a:r>
            <a:r>
              <a:rPr lang="ru-RU" sz="1800" dirty="0"/>
              <a:t> </a:t>
            </a:r>
            <a:r>
              <a:rPr lang="ru-RU" sz="1800" dirty="0" err="1"/>
              <a:t>колегами</a:t>
            </a:r>
            <a:r>
              <a:rPr lang="ru-RU" sz="1800" dirty="0"/>
              <a:t>: </a:t>
            </a:r>
            <a:r>
              <a:rPr lang="ru-RU" sz="1800" dirty="0" err="1"/>
              <a:t>покажіть</a:t>
            </a:r>
            <a:r>
              <a:rPr lang="ru-RU" sz="1800" dirty="0"/>
              <a:t> </a:t>
            </a:r>
            <a:r>
              <a:rPr lang="ru-RU" sz="1800" dirty="0" err="1"/>
              <a:t>тези</a:t>
            </a:r>
            <a:r>
              <a:rPr lang="ru-RU" sz="1800" dirty="0"/>
              <a:t> </a:t>
            </a:r>
            <a:r>
              <a:rPr lang="ru-RU" sz="1800" dirty="0" err="1"/>
              <a:t>своєму</a:t>
            </a:r>
            <a:r>
              <a:rPr lang="ru-RU" sz="1800" dirty="0"/>
              <a:t> </a:t>
            </a:r>
            <a:r>
              <a:rPr lang="ru-RU" sz="1800" dirty="0" err="1"/>
              <a:t>науковому</a:t>
            </a:r>
            <a:r>
              <a:rPr lang="ru-RU" sz="1800" dirty="0"/>
              <a:t> </a:t>
            </a:r>
            <a:r>
              <a:rPr lang="ru-RU" sz="1800" dirty="0" err="1"/>
              <a:t>керівнику</a:t>
            </a:r>
            <a:r>
              <a:rPr lang="ru-RU" sz="1800" dirty="0"/>
              <a:t>, методисту, </a:t>
            </a:r>
            <a:r>
              <a:rPr lang="ru-RU" sz="1800" dirty="0" err="1"/>
              <a:t>більш</a:t>
            </a:r>
            <a:r>
              <a:rPr lang="ru-RU" sz="1800" dirty="0"/>
              <a:t> </a:t>
            </a:r>
            <a:r>
              <a:rPr lang="ru-RU" sz="1800" dirty="0" err="1"/>
              <a:t>досвідченому</a:t>
            </a:r>
            <a:r>
              <a:rPr lang="ru-RU" sz="1800" dirty="0"/>
              <a:t> </a:t>
            </a:r>
            <a:r>
              <a:rPr lang="ru-RU" sz="1800" dirty="0" err="1"/>
              <a:t>колезі</a:t>
            </a:r>
            <a:r>
              <a:rPr lang="ru-RU" sz="1800" dirty="0"/>
              <a:t>, </a:t>
            </a:r>
            <a:r>
              <a:rPr lang="ru-RU" sz="1800" dirty="0" err="1" smtClean="0"/>
              <a:t>щоб</a:t>
            </a:r>
            <a:r>
              <a:rPr lang="ru-RU" sz="1800" dirty="0" smtClean="0"/>
              <a:t> </a:t>
            </a:r>
            <a:r>
              <a:rPr lang="ru-RU" sz="1800" dirty="0" err="1"/>
              <a:t>почути</a:t>
            </a:r>
            <a:r>
              <a:rPr lang="ru-RU" sz="1800" dirty="0"/>
              <a:t> </a:t>
            </a:r>
            <a:r>
              <a:rPr lang="ru-RU" sz="1800" dirty="0" err="1"/>
              <a:t>його</a:t>
            </a:r>
            <a:r>
              <a:rPr lang="ru-RU" sz="1800" dirty="0"/>
              <a:t> думку про </a:t>
            </a:r>
            <a:r>
              <a:rPr lang="ru-RU" sz="1800" dirty="0" err="1"/>
              <a:t>зміст</a:t>
            </a:r>
            <a:r>
              <a:rPr lang="ru-RU" sz="1800" dirty="0"/>
              <a:t>, </a:t>
            </a:r>
            <a:r>
              <a:rPr lang="ru-RU" sz="1800" dirty="0" err="1"/>
              <a:t>аргументацію</a:t>
            </a:r>
            <a:r>
              <a:rPr lang="ru-RU" sz="1800" dirty="0"/>
              <a:t>, стиль </a:t>
            </a:r>
            <a:r>
              <a:rPr lang="ru-RU" sz="1800" dirty="0" err="1"/>
              <a:t>роботи</a:t>
            </a:r>
            <a:r>
              <a:rPr lang="ru-RU" sz="1800" dirty="0"/>
              <a:t>. </a:t>
            </a:r>
            <a:r>
              <a:rPr lang="ru-RU" sz="1800" dirty="0" err="1"/>
              <a:t>Внесіть</a:t>
            </a:r>
            <a:r>
              <a:rPr lang="ru-RU" sz="1800" dirty="0"/>
              <a:t> </a:t>
            </a:r>
            <a:r>
              <a:rPr lang="ru-RU" sz="1800" dirty="0" err="1"/>
              <a:t>виправлення</a:t>
            </a:r>
            <a:r>
              <a:rPr lang="ru-RU" sz="1800" dirty="0"/>
              <a:t> і </a:t>
            </a:r>
            <a:r>
              <a:rPr lang="ru-RU" sz="1800" dirty="0" err="1"/>
              <a:t>доповнення</a:t>
            </a:r>
            <a:r>
              <a:rPr lang="ru-RU" sz="1800" dirty="0"/>
              <a:t>. </a:t>
            </a:r>
            <a:endParaRPr lang="uk-UA" i="1" dirty="0"/>
          </a:p>
        </p:txBody>
      </p:sp>
    </p:spTree>
    <p:extLst>
      <p:ext uri="{BB962C8B-B14F-4D97-AF65-F5344CB8AC3E}">
        <p14:creationId xmlns:p14="http://schemas.microsoft.com/office/powerpoint/2010/main" val="39648301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797152"/>
            <a:ext cx="8183880" cy="1237888"/>
          </a:xfrm>
        </p:spPr>
        <p:txBody>
          <a:bodyPr>
            <a:normAutofit/>
          </a:bodyPr>
          <a:lstStyle/>
          <a:p>
            <a:r>
              <a:rPr lang="ru-RU" dirty="0"/>
              <a:t>ДЕЯКІ ЗАГАЛЬНІ ПОЗИЦІЇ ДО ПОБУДОВИ ТЕЗИ </a:t>
            </a:r>
            <a:endParaRPr lang="uk-UA" dirty="0"/>
          </a:p>
        </p:txBody>
      </p:sp>
      <p:sp>
        <p:nvSpPr>
          <p:cNvPr id="3" name="Объект 2"/>
          <p:cNvSpPr>
            <a:spLocks noGrp="1"/>
          </p:cNvSpPr>
          <p:nvPr>
            <p:ph idx="1"/>
          </p:nvPr>
        </p:nvSpPr>
        <p:spPr>
          <a:xfrm>
            <a:off x="502920" y="530352"/>
            <a:ext cx="8183880" cy="4770856"/>
          </a:xfrm>
        </p:spPr>
        <p:txBody>
          <a:bodyPr>
            <a:normAutofit/>
          </a:bodyPr>
          <a:lstStyle/>
          <a:p>
            <a:endParaRPr lang="uk-UA" sz="1800" dirty="0"/>
          </a:p>
          <a:p>
            <a:r>
              <a:rPr lang="ru-RU" sz="1800" dirty="0" err="1"/>
              <a:t>Твердження</a:t>
            </a:r>
            <a:r>
              <a:rPr lang="ru-RU" sz="1800" dirty="0"/>
              <a:t> </a:t>
            </a:r>
            <a:r>
              <a:rPr lang="ru-RU" sz="1800" dirty="0" err="1"/>
              <a:t>повинні</a:t>
            </a:r>
            <a:r>
              <a:rPr lang="ru-RU" sz="1800" dirty="0"/>
              <a:t> бути короткими, але </a:t>
            </a:r>
            <a:r>
              <a:rPr lang="ru-RU" sz="1800" dirty="0" err="1"/>
              <a:t>переконливими</a:t>
            </a:r>
            <a:r>
              <a:rPr lang="ru-RU" sz="1800" smtClean="0"/>
              <a:t>.</a:t>
            </a:r>
            <a:endParaRPr lang="ru-RU" sz="1800" dirty="0"/>
          </a:p>
          <a:p>
            <a:pPr marL="0" indent="0">
              <a:buNone/>
            </a:pPr>
            <a:endParaRPr lang="uk-UA" sz="1800" dirty="0"/>
          </a:p>
          <a:p>
            <a:r>
              <a:rPr lang="ru-RU" sz="1800" dirty="0" err="1" smtClean="0"/>
              <a:t>Твердження</a:t>
            </a:r>
            <a:r>
              <a:rPr lang="ru-RU" sz="1800" dirty="0" smtClean="0"/>
              <a:t> </a:t>
            </a:r>
            <a:r>
              <a:rPr lang="ru-RU" sz="1800" dirty="0" err="1"/>
              <a:t>повинні</a:t>
            </a:r>
            <a:r>
              <a:rPr lang="ru-RU" sz="1800" dirty="0"/>
              <a:t> бути </a:t>
            </a:r>
            <a:r>
              <a:rPr lang="ru-RU" sz="1800" dirty="0" err="1"/>
              <a:t>обґрунтованими</a:t>
            </a:r>
            <a:r>
              <a:rPr lang="ru-RU" sz="1800" dirty="0"/>
              <a:t>: </a:t>
            </a:r>
            <a:r>
              <a:rPr lang="ru-RU" sz="1800" dirty="0" err="1"/>
              <a:t>або</a:t>
            </a:r>
            <a:r>
              <a:rPr lang="ru-RU" sz="1800" dirty="0"/>
              <a:t> </a:t>
            </a:r>
            <a:r>
              <a:rPr lang="ru-RU" sz="1800" dirty="0" err="1"/>
              <a:t>логікою</a:t>
            </a:r>
            <a:r>
              <a:rPr lang="ru-RU" sz="1800" dirty="0"/>
              <a:t>, </a:t>
            </a:r>
            <a:r>
              <a:rPr lang="ru-RU" sz="1800" dirty="0" err="1"/>
              <a:t>або</a:t>
            </a:r>
            <a:r>
              <a:rPr lang="ru-RU" sz="1800" dirty="0"/>
              <a:t> </a:t>
            </a:r>
            <a:r>
              <a:rPr lang="ru-RU" sz="1800" dirty="0" err="1" smtClean="0"/>
              <a:t>емпірикою</a:t>
            </a:r>
            <a:endParaRPr lang="ru-RU" sz="1800" dirty="0"/>
          </a:p>
          <a:p>
            <a:endParaRPr lang="uk-UA" sz="1800" dirty="0"/>
          </a:p>
          <a:p>
            <a:r>
              <a:rPr lang="ru-RU" sz="1800" dirty="0" err="1"/>
              <a:t>Читач</a:t>
            </a:r>
            <a:r>
              <a:rPr lang="ru-RU" sz="1800" dirty="0"/>
              <a:t> повинен </a:t>
            </a:r>
            <a:r>
              <a:rPr lang="ru-RU" sz="1800" dirty="0" err="1"/>
              <a:t>зрозуміти</a:t>
            </a:r>
            <a:r>
              <a:rPr lang="ru-RU" sz="1800" dirty="0"/>
              <a:t> Ваш текст. </a:t>
            </a:r>
            <a:endParaRPr lang="uk-UA" i="1" dirty="0"/>
          </a:p>
        </p:txBody>
      </p:sp>
    </p:spTree>
    <p:extLst>
      <p:ext uri="{BB962C8B-B14F-4D97-AF65-F5344CB8AC3E}">
        <p14:creationId xmlns:p14="http://schemas.microsoft.com/office/powerpoint/2010/main" val="12800381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5301208"/>
            <a:ext cx="8183880" cy="733832"/>
          </a:xfrm>
        </p:spPr>
        <p:txBody>
          <a:bodyPr/>
          <a:lstStyle/>
          <a:p>
            <a:r>
              <a:rPr lang="uk-UA" dirty="0"/>
              <a:t>ОФОРМЛЕННЯ ТЕЗ </a:t>
            </a:r>
          </a:p>
        </p:txBody>
      </p:sp>
      <p:sp>
        <p:nvSpPr>
          <p:cNvPr id="3" name="Объект 2"/>
          <p:cNvSpPr>
            <a:spLocks noGrp="1"/>
          </p:cNvSpPr>
          <p:nvPr>
            <p:ph idx="1"/>
          </p:nvPr>
        </p:nvSpPr>
        <p:spPr/>
        <p:txBody>
          <a:bodyPr>
            <a:normAutofit fontScale="55000" lnSpcReduction="20000"/>
          </a:bodyPr>
          <a:lstStyle/>
          <a:p>
            <a:r>
              <a:rPr lang="ru-RU" dirty="0" err="1"/>
              <a:t>Вимоги</a:t>
            </a:r>
            <a:r>
              <a:rPr lang="ru-RU" dirty="0"/>
              <a:t> до </a:t>
            </a:r>
            <a:r>
              <a:rPr lang="ru-RU" dirty="0" err="1"/>
              <a:t>оформлення</a:t>
            </a:r>
            <a:r>
              <a:rPr lang="ru-RU" dirty="0"/>
              <a:t> тез </a:t>
            </a:r>
            <a:r>
              <a:rPr lang="ru-RU" dirty="0" err="1"/>
              <a:t>визначаються</a:t>
            </a:r>
            <a:r>
              <a:rPr lang="ru-RU" dirty="0"/>
              <a:t> </a:t>
            </a:r>
            <a:r>
              <a:rPr lang="ru-RU" dirty="0" err="1"/>
              <a:t>оргкомітетом</a:t>
            </a:r>
            <a:r>
              <a:rPr lang="ru-RU" dirty="0"/>
              <a:t> </a:t>
            </a:r>
            <a:r>
              <a:rPr lang="ru-RU" dirty="0" err="1"/>
              <a:t>конференції</a:t>
            </a:r>
            <a:r>
              <a:rPr lang="ru-RU" dirty="0"/>
              <a:t> і </a:t>
            </a:r>
            <a:r>
              <a:rPr lang="ru-RU" dirty="0" err="1"/>
              <a:t>доводяться</a:t>
            </a:r>
            <a:r>
              <a:rPr lang="ru-RU" dirty="0"/>
              <a:t> до </a:t>
            </a:r>
            <a:r>
              <a:rPr lang="ru-RU" dirty="0" err="1"/>
              <a:t>відома</a:t>
            </a:r>
            <a:r>
              <a:rPr lang="ru-RU" dirty="0"/>
              <a:t> </a:t>
            </a:r>
            <a:r>
              <a:rPr lang="ru-RU" dirty="0" err="1"/>
              <a:t>всіх</a:t>
            </a:r>
            <a:r>
              <a:rPr lang="ru-RU" dirty="0"/>
              <a:t> </a:t>
            </a:r>
            <a:r>
              <a:rPr lang="ru-RU" dirty="0" err="1"/>
              <a:t>учасників</a:t>
            </a:r>
            <a:r>
              <a:rPr lang="ru-RU" dirty="0"/>
              <a:t>. </a:t>
            </a:r>
            <a:r>
              <a:rPr lang="ru-RU" dirty="0" err="1"/>
              <a:t>Їх</a:t>
            </a:r>
            <a:r>
              <a:rPr lang="ru-RU" dirty="0"/>
              <a:t> </a:t>
            </a:r>
            <a:r>
              <a:rPr lang="ru-RU" dirty="0" err="1"/>
              <a:t>необхідно</a:t>
            </a:r>
            <a:r>
              <a:rPr lang="ru-RU" dirty="0"/>
              <a:t> </a:t>
            </a:r>
            <a:r>
              <a:rPr lang="ru-RU" dirty="0" err="1"/>
              <a:t>неухильно</a:t>
            </a:r>
            <a:r>
              <a:rPr lang="ru-RU" dirty="0"/>
              <a:t> </a:t>
            </a:r>
            <a:r>
              <a:rPr lang="ru-RU" dirty="0" err="1"/>
              <a:t>дотримуватись</a:t>
            </a:r>
            <a:r>
              <a:rPr lang="ru-RU" dirty="0"/>
              <a:t>. Будь-яке </a:t>
            </a:r>
            <a:r>
              <a:rPr lang="ru-RU" dirty="0" err="1"/>
              <a:t>порушення</a:t>
            </a:r>
            <a:r>
              <a:rPr lang="ru-RU" dirty="0"/>
              <a:t> </a:t>
            </a:r>
            <a:r>
              <a:rPr lang="ru-RU" dirty="0" err="1"/>
              <a:t>вимог</a:t>
            </a:r>
            <a:r>
              <a:rPr lang="ru-RU" dirty="0"/>
              <a:t> </a:t>
            </a:r>
            <a:r>
              <a:rPr lang="ru-RU" dirty="0" err="1"/>
              <a:t>може</a:t>
            </a:r>
            <a:r>
              <a:rPr lang="ru-RU" dirty="0"/>
              <a:t> </a:t>
            </a:r>
            <a:r>
              <a:rPr lang="ru-RU" dirty="0" err="1"/>
              <a:t>слугувати</a:t>
            </a:r>
            <a:r>
              <a:rPr lang="ru-RU" dirty="0"/>
              <a:t> причиною </a:t>
            </a:r>
            <a:r>
              <a:rPr lang="ru-RU" dirty="0" err="1"/>
              <a:t>відмови</a:t>
            </a:r>
            <a:r>
              <a:rPr lang="ru-RU" dirty="0"/>
              <a:t> </a:t>
            </a:r>
            <a:r>
              <a:rPr lang="ru-RU" dirty="0" err="1"/>
              <a:t>оргкомітетом</a:t>
            </a:r>
            <a:r>
              <a:rPr lang="ru-RU" dirty="0"/>
              <a:t>. </a:t>
            </a:r>
          </a:p>
          <a:p>
            <a:r>
              <a:rPr lang="uk-UA" dirty="0"/>
              <a:t>Звичайний обсяг тез повинен відповідати 1-4 сторінкам друкарського тексту. Інколи вказують кількість слів або знаків. </a:t>
            </a:r>
          </a:p>
          <a:p>
            <a:r>
              <a:rPr lang="ru-RU" dirty="0"/>
              <a:t>При </a:t>
            </a:r>
            <a:r>
              <a:rPr lang="ru-RU" dirty="0" err="1"/>
              <a:t>підготовці</a:t>
            </a:r>
            <a:r>
              <a:rPr lang="ru-RU" dirty="0"/>
              <a:t> тез </a:t>
            </a:r>
            <a:r>
              <a:rPr lang="ru-RU" dirty="0" err="1"/>
              <a:t>наукової</a:t>
            </a:r>
            <a:r>
              <a:rPr lang="ru-RU" dirty="0"/>
              <a:t> </a:t>
            </a:r>
            <a:r>
              <a:rPr lang="ru-RU" dirty="0" err="1"/>
              <a:t>доповіді</a:t>
            </a:r>
            <a:r>
              <a:rPr lang="ru-RU" dirty="0"/>
              <a:t> </a:t>
            </a:r>
            <a:r>
              <a:rPr lang="ru-RU" dirty="0" err="1"/>
              <a:t>слід</a:t>
            </a:r>
            <a:r>
              <a:rPr lang="ru-RU" dirty="0"/>
              <a:t> </a:t>
            </a:r>
            <a:r>
              <a:rPr lang="ru-RU" dirty="0" err="1"/>
              <a:t>дотримуватися</a:t>
            </a:r>
            <a:r>
              <a:rPr lang="ru-RU" dirty="0"/>
              <a:t> таких правил: </a:t>
            </a:r>
          </a:p>
          <a:p>
            <a:r>
              <a:rPr lang="uk-UA" dirty="0" smtClean="0"/>
              <a:t>у </a:t>
            </a:r>
            <a:r>
              <a:rPr lang="uk-UA" dirty="0"/>
              <a:t>правому верхньому куті розміщують прізвище автора та його ініціали; при необхідності вказують інші дані, які доповнюють відомості про автора (студент, аспірант, викладач, місце роботи або навчання</a:t>
            </a:r>
            <a:r>
              <a:rPr lang="uk-UA" dirty="0" smtClean="0"/>
              <a:t>);</a:t>
            </a:r>
            <a:endParaRPr lang="uk-UA" dirty="0"/>
          </a:p>
          <a:p>
            <a:r>
              <a:rPr lang="uk-UA" dirty="0" smtClean="0"/>
              <a:t>назва </a:t>
            </a:r>
            <a:r>
              <a:rPr lang="uk-UA" dirty="0"/>
              <a:t>тез доповіді</a:t>
            </a:r>
            <a:r>
              <a:rPr lang="uk-UA" dirty="0" smtClean="0"/>
              <a:t>;</a:t>
            </a:r>
            <a:endParaRPr lang="uk-UA" dirty="0"/>
          </a:p>
          <a:p>
            <a:r>
              <a:rPr lang="uk-UA" dirty="0" smtClean="0"/>
              <a:t>виклад </a:t>
            </a:r>
            <a:r>
              <a:rPr lang="uk-UA" dirty="0"/>
              <a:t>змісту доповіді</a:t>
            </a:r>
            <a:r>
              <a:rPr lang="uk-UA" dirty="0" smtClean="0"/>
              <a:t>.</a:t>
            </a:r>
            <a:endParaRPr lang="uk-UA" dirty="0"/>
          </a:p>
          <a:p>
            <a:endParaRPr lang="uk-UA" dirty="0"/>
          </a:p>
          <a:p>
            <a:r>
              <a:rPr lang="ru-RU" dirty="0" err="1"/>
              <a:t>Посилання</a:t>
            </a:r>
            <a:r>
              <a:rPr lang="ru-RU" dirty="0"/>
              <a:t> на </a:t>
            </a:r>
            <a:r>
              <a:rPr lang="ru-RU" dirty="0" err="1"/>
              <a:t>використані</a:t>
            </a:r>
            <a:r>
              <a:rPr lang="ru-RU" dirty="0"/>
              <a:t> </a:t>
            </a:r>
            <a:r>
              <a:rPr lang="ru-RU" dirty="0" err="1"/>
              <a:t>джерела</a:t>
            </a:r>
            <a:r>
              <a:rPr lang="ru-RU" dirty="0"/>
              <a:t> </a:t>
            </a:r>
            <a:r>
              <a:rPr lang="ru-RU" dirty="0" err="1"/>
              <a:t>або</a:t>
            </a:r>
            <a:r>
              <a:rPr lang="ru-RU" dirty="0"/>
              <a:t> </a:t>
            </a:r>
            <a:r>
              <a:rPr lang="ru-RU" dirty="0" err="1"/>
              <a:t>цитати</a:t>
            </a:r>
            <a:r>
              <a:rPr lang="ru-RU" dirty="0"/>
              <a:t> в тезах </a:t>
            </a:r>
            <a:r>
              <a:rPr lang="ru-RU" dirty="0" err="1"/>
              <a:t>доповіді</a:t>
            </a:r>
            <a:r>
              <a:rPr lang="ru-RU" dirty="0"/>
              <a:t> </a:t>
            </a:r>
            <a:r>
              <a:rPr lang="ru-RU" dirty="0" err="1"/>
              <a:t>використовуються</a:t>
            </a:r>
            <a:r>
              <a:rPr lang="ru-RU" dirty="0"/>
              <a:t> </a:t>
            </a:r>
            <a:r>
              <a:rPr lang="ru-RU" dirty="0" err="1"/>
              <a:t>рідко</a:t>
            </a:r>
            <a:r>
              <a:rPr lang="ru-RU" dirty="0"/>
              <a:t>. </a:t>
            </a:r>
            <a:r>
              <a:rPr lang="ru-RU" dirty="0" err="1"/>
              <a:t>Допускається</a:t>
            </a:r>
            <a:r>
              <a:rPr lang="ru-RU" dirty="0"/>
              <a:t> пропуск цифрового </a:t>
            </a:r>
            <a:r>
              <a:rPr lang="ru-RU" dirty="0" err="1"/>
              <a:t>чи</a:t>
            </a:r>
            <a:r>
              <a:rPr lang="ru-RU" dirty="0"/>
              <a:t> фактичного </a:t>
            </a:r>
            <a:r>
              <a:rPr lang="ru-RU" dirty="0" err="1"/>
              <a:t>матеріалу</a:t>
            </a:r>
            <a:r>
              <a:rPr lang="ru-RU" dirty="0"/>
              <a:t>. </a:t>
            </a:r>
          </a:p>
          <a:p>
            <a:r>
              <a:rPr lang="ru-RU" dirty="0" err="1"/>
              <a:t>Виступаючи</a:t>
            </a:r>
            <a:r>
              <a:rPr lang="ru-RU" dirty="0"/>
              <a:t> на </a:t>
            </a:r>
            <a:r>
              <a:rPr lang="ru-RU" dirty="0" err="1"/>
              <a:t>науковій</a:t>
            </a:r>
            <a:r>
              <a:rPr lang="ru-RU" dirty="0"/>
              <a:t> </a:t>
            </a:r>
            <a:r>
              <a:rPr lang="ru-RU" dirty="0" err="1"/>
              <a:t>конференції</a:t>
            </a:r>
            <a:r>
              <a:rPr lang="ru-RU" dirty="0"/>
              <a:t>, </a:t>
            </a:r>
            <a:r>
              <a:rPr lang="ru-RU" dirty="0" err="1"/>
              <a:t>можна</a:t>
            </a:r>
            <a:r>
              <a:rPr lang="ru-RU" dirty="0"/>
              <a:t> </a:t>
            </a:r>
            <a:r>
              <a:rPr lang="ru-RU" dirty="0" err="1"/>
              <a:t>посилатися</a:t>
            </a:r>
            <a:r>
              <a:rPr lang="ru-RU" dirty="0"/>
              <a:t> на </a:t>
            </a:r>
            <a:r>
              <a:rPr lang="ru-RU" dirty="0" err="1"/>
              <a:t>опубліковані</a:t>
            </a:r>
            <a:r>
              <a:rPr lang="ru-RU" dirty="0"/>
              <a:t> </a:t>
            </a:r>
            <a:r>
              <a:rPr lang="ru-RU" dirty="0" err="1"/>
              <a:t>тези</a:t>
            </a:r>
            <a:r>
              <a:rPr lang="ru-RU" dirty="0"/>
              <a:t> </a:t>
            </a:r>
            <a:r>
              <a:rPr lang="ru-RU" dirty="0" err="1"/>
              <a:t>доповіді</a:t>
            </a:r>
            <a:r>
              <a:rPr lang="ru-RU" dirty="0"/>
              <a:t> і </a:t>
            </a:r>
            <a:r>
              <a:rPr lang="ru-RU" dirty="0" err="1"/>
              <a:t>спинитися</a:t>
            </a:r>
            <a:r>
              <a:rPr lang="ru-RU" dirty="0"/>
              <a:t> на </a:t>
            </a:r>
            <a:r>
              <a:rPr lang="ru-RU" dirty="0" err="1"/>
              <a:t>одній</a:t>
            </a:r>
            <a:r>
              <a:rPr lang="ru-RU" dirty="0"/>
              <a:t> </a:t>
            </a:r>
            <a:r>
              <a:rPr lang="ru-RU" dirty="0" err="1"/>
              <a:t>із</a:t>
            </a:r>
            <a:r>
              <a:rPr lang="ru-RU" dirty="0"/>
              <a:t> </a:t>
            </a:r>
            <a:r>
              <a:rPr lang="ru-RU" dirty="0" err="1"/>
              <a:t>основних</a:t>
            </a:r>
            <a:r>
              <a:rPr lang="ru-RU" dirty="0"/>
              <a:t> (</a:t>
            </a:r>
            <a:r>
              <a:rPr lang="ru-RU" dirty="0" err="1"/>
              <a:t>дискусійних</a:t>
            </a:r>
            <a:r>
              <a:rPr lang="ru-RU" dirty="0"/>
              <a:t>) тез. </a:t>
            </a:r>
            <a:endParaRPr lang="uk-UA" dirty="0"/>
          </a:p>
        </p:txBody>
      </p:sp>
    </p:spTree>
    <p:extLst>
      <p:ext uri="{BB962C8B-B14F-4D97-AF65-F5344CB8AC3E}">
        <p14:creationId xmlns:p14="http://schemas.microsoft.com/office/powerpoint/2010/main" val="3285489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5013176"/>
            <a:ext cx="8183880" cy="1021864"/>
          </a:xfrm>
        </p:spPr>
        <p:txBody>
          <a:bodyPr>
            <a:normAutofit/>
          </a:bodyPr>
          <a:lstStyle/>
          <a:p>
            <a:r>
              <a:rPr lang="ru-RU" sz="2800" dirty="0"/>
              <a:t>ТИПОВІ ПОМИЛКИ, ЩО ЗУСТРІЧАЮТЬСЯ В ТЕЗАХ </a:t>
            </a:r>
            <a:endParaRPr lang="uk-UA" sz="2800" dirty="0"/>
          </a:p>
        </p:txBody>
      </p:sp>
      <p:sp>
        <p:nvSpPr>
          <p:cNvPr id="3" name="Объект 2"/>
          <p:cNvSpPr>
            <a:spLocks noGrp="1"/>
          </p:cNvSpPr>
          <p:nvPr>
            <p:ph idx="1"/>
          </p:nvPr>
        </p:nvSpPr>
        <p:spPr>
          <a:xfrm>
            <a:off x="502920" y="530352"/>
            <a:ext cx="8183880" cy="4626840"/>
          </a:xfrm>
        </p:spPr>
        <p:txBody>
          <a:bodyPr>
            <a:normAutofit fontScale="55000" lnSpcReduction="20000"/>
          </a:bodyPr>
          <a:lstStyle/>
          <a:p>
            <a:endParaRPr lang="uk-UA" dirty="0"/>
          </a:p>
          <a:p>
            <a:r>
              <a:rPr lang="ru-RU" dirty="0" err="1"/>
              <a:t>Невдалі</a:t>
            </a:r>
            <a:r>
              <a:rPr lang="ru-RU" dirty="0"/>
              <a:t> </a:t>
            </a:r>
            <a:r>
              <a:rPr lang="ru-RU" dirty="0" err="1"/>
              <a:t>назви</a:t>
            </a:r>
            <a:r>
              <a:rPr lang="ru-RU" dirty="0"/>
              <a:t>, в </a:t>
            </a:r>
            <a:r>
              <a:rPr lang="ru-RU" dirty="0" err="1"/>
              <a:t>яких</a:t>
            </a:r>
            <a:r>
              <a:rPr lang="ru-RU" dirty="0"/>
              <a:t> не </a:t>
            </a:r>
            <a:r>
              <a:rPr lang="ru-RU" dirty="0" err="1"/>
              <a:t>позначена</a:t>
            </a:r>
            <a:r>
              <a:rPr lang="ru-RU" dirty="0"/>
              <a:t> проблема</a:t>
            </a:r>
            <a:r>
              <a:rPr lang="ru-RU" dirty="0" smtClean="0"/>
              <a:t>.</a:t>
            </a:r>
          </a:p>
          <a:p>
            <a:endParaRPr lang="uk-UA" dirty="0"/>
          </a:p>
          <a:p>
            <a:r>
              <a:rPr lang="ru-RU" dirty="0" err="1" smtClean="0"/>
              <a:t>Неповний</a:t>
            </a:r>
            <a:r>
              <a:rPr lang="ru-RU" dirty="0" smtClean="0"/>
              <a:t> </a:t>
            </a:r>
            <a:r>
              <a:rPr lang="ru-RU" dirty="0"/>
              <a:t>список </a:t>
            </a:r>
            <a:r>
              <a:rPr lang="ru-RU" dirty="0" err="1"/>
              <a:t>ключових</a:t>
            </a:r>
            <a:r>
              <a:rPr lang="ru-RU" dirty="0"/>
              <a:t> </a:t>
            </a:r>
            <a:r>
              <a:rPr lang="ru-RU" dirty="0" err="1"/>
              <a:t>слів</a:t>
            </a:r>
            <a:r>
              <a:rPr lang="ru-RU" dirty="0"/>
              <a:t> </a:t>
            </a:r>
            <a:r>
              <a:rPr lang="ru-RU" dirty="0" err="1"/>
              <a:t>або</a:t>
            </a:r>
            <a:r>
              <a:rPr lang="ru-RU" dirty="0"/>
              <a:t> </a:t>
            </a:r>
            <a:r>
              <a:rPr lang="ru-RU" dirty="0" err="1"/>
              <a:t>випадкове</a:t>
            </a:r>
            <a:r>
              <a:rPr lang="ru-RU" dirty="0"/>
              <a:t> </a:t>
            </a:r>
            <a:r>
              <a:rPr lang="ru-RU" dirty="0" err="1"/>
              <a:t>включення</a:t>
            </a:r>
            <a:r>
              <a:rPr lang="ru-RU" dirty="0"/>
              <a:t> </a:t>
            </a:r>
            <a:r>
              <a:rPr lang="ru-RU" dirty="0" err="1"/>
              <a:t>слів</a:t>
            </a:r>
            <a:r>
              <a:rPr lang="ru-RU" dirty="0"/>
              <a:t> до складу </a:t>
            </a:r>
            <a:r>
              <a:rPr lang="ru-RU" dirty="0" err="1"/>
              <a:t>ключових</a:t>
            </a:r>
            <a:r>
              <a:rPr lang="ru-RU" dirty="0" smtClean="0"/>
              <a:t>.</a:t>
            </a:r>
          </a:p>
          <a:p>
            <a:endParaRPr lang="ru-RU" dirty="0"/>
          </a:p>
          <a:p>
            <a:r>
              <a:rPr lang="uk-UA" dirty="0" smtClean="0"/>
              <a:t>Заміна </a:t>
            </a:r>
            <a:r>
              <a:rPr lang="uk-UA" dirty="0"/>
              <a:t>тез рефератом</a:t>
            </a:r>
            <a:r>
              <a:rPr lang="uk-UA" dirty="0" smtClean="0"/>
              <a:t>.</a:t>
            </a:r>
          </a:p>
          <a:p>
            <a:endParaRPr lang="uk-UA" dirty="0" smtClean="0"/>
          </a:p>
          <a:p>
            <a:r>
              <a:rPr lang="ru-RU" dirty="0" err="1" smtClean="0"/>
              <a:t>Невиправдана</a:t>
            </a:r>
            <a:r>
              <a:rPr lang="ru-RU" dirty="0" smtClean="0"/>
              <a:t> </a:t>
            </a:r>
            <a:r>
              <a:rPr lang="ru-RU" dirty="0" err="1"/>
              <a:t>гіпертрофія</a:t>
            </a:r>
            <a:r>
              <a:rPr lang="ru-RU" dirty="0"/>
              <a:t> </a:t>
            </a:r>
            <a:r>
              <a:rPr lang="ru-RU" dirty="0" err="1"/>
              <a:t>преамбули</a:t>
            </a:r>
            <a:r>
              <a:rPr lang="ru-RU" dirty="0"/>
              <a:t> за </a:t>
            </a:r>
            <a:r>
              <a:rPr lang="ru-RU" dirty="0" err="1"/>
              <a:t>рахунок</a:t>
            </a:r>
            <a:r>
              <a:rPr lang="ru-RU" dirty="0"/>
              <a:t> </a:t>
            </a:r>
            <a:r>
              <a:rPr lang="ru-RU" dirty="0" err="1"/>
              <a:t>скорочення</a:t>
            </a:r>
            <a:r>
              <a:rPr lang="ru-RU" dirty="0"/>
              <a:t> основного </a:t>
            </a:r>
            <a:r>
              <a:rPr lang="ru-RU" dirty="0" err="1"/>
              <a:t>тезового</a:t>
            </a:r>
            <a:r>
              <a:rPr lang="ru-RU" dirty="0"/>
              <a:t> </a:t>
            </a:r>
            <a:r>
              <a:rPr lang="ru-RU" dirty="0" err="1"/>
              <a:t>викладу</a:t>
            </a:r>
            <a:r>
              <a:rPr lang="ru-RU" dirty="0" smtClean="0"/>
              <a:t>.</a:t>
            </a:r>
          </a:p>
          <a:p>
            <a:endParaRPr lang="ru-RU" dirty="0"/>
          </a:p>
          <a:p>
            <a:r>
              <a:rPr lang="ru-RU" dirty="0" err="1" smtClean="0"/>
              <a:t>Недостатня</a:t>
            </a:r>
            <a:r>
              <a:rPr lang="ru-RU" dirty="0" smtClean="0"/>
              <a:t> </a:t>
            </a:r>
            <a:r>
              <a:rPr lang="ru-RU" dirty="0" err="1"/>
              <a:t>висвітленість</a:t>
            </a:r>
            <a:r>
              <a:rPr lang="ru-RU" dirty="0"/>
              <a:t> теми тез, </a:t>
            </a:r>
            <a:r>
              <a:rPr lang="ru-RU" dirty="0" err="1"/>
              <a:t>що</a:t>
            </a:r>
            <a:r>
              <a:rPr lang="ru-RU" dirty="0"/>
              <a:t> </a:t>
            </a:r>
            <a:r>
              <a:rPr lang="ru-RU" dirty="0" err="1"/>
              <a:t>створює</a:t>
            </a:r>
            <a:r>
              <a:rPr lang="ru-RU" dirty="0"/>
              <a:t> </a:t>
            </a:r>
            <a:r>
              <a:rPr lang="ru-RU" dirty="0" err="1"/>
              <a:t>враження</a:t>
            </a:r>
            <a:r>
              <a:rPr lang="ru-RU" dirty="0"/>
              <a:t> </a:t>
            </a:r>
            <a:r>
              <a:rPr lang="ru-RU" dirty="0" err="1"/>
              <a:t>поверховості</a:t>
            </a:r>
            <a:r>
              <a:rPr lang="ru-RU" dirty="0" smtClean="0"/>
              <a:t>.</a:t>
            </a:r>
          </a:p>
          <a:p>
            <a:endParaRPr lang="ru-RU" dirty="0"/>
          </a:p>
          <a:p>
            <a:r>
              <a:rPr lang="ru-RU" dirty="0" err="1" smtClean="0"/>
              <a:t>Змістовна</a:t>
            </a:r>
            <a:r>
              <a:rPr lang="ru-RU" dirty="0" smtClean="0"/>
              <a:t> </a:t>
            </a:r>
            <a:r>
              <a:rPr lang="ru-RU" dirty="0" err="1"/>
              <a:t>невідповідність</a:t>
            </a:r>
            <a:r>
              <a:rPr lang="ru-RU" dirty="0"/>
              <a:t> тез, </a:t>
            </a:r>
            <a:r>
              <a:rPr lang="ru-RU" dirty="0" err="1"/>
              <a:t>порушення</a:t>
            </a:r>
            <a:r>
              <a:rPr lang="ru-RU" dirty="0"/>
              <a:t> </a:t>
            </a:r>
            <a:r>
              <a:rPr lang="ru-RU" dirty="0" err="1" smtClean="0"/>
              <a:t>логіки</a:t>
            </a:r>
            <a:r>
              <a:rPr lang="ru-RU" dirty="0" smtClean="0"/>
              <a:t>,</a:t>
            </a:r>
            <a:r>
              <a:rPr lang="ru-RU" dirty="0"/>
              <a:t> </a:t>
            </a:r>
            <a:r>
              <a:rPr lang="ru-RU" i="1" dirty="0" err="1" smtClean="0"/>
              <a:t>наприклад</a:t>
            </a:r>
            <a:r>
              <a:rPr lang="ru-RU" i="1" dirty="0"/>
              <a:t>, </a:t>
            </a:r>
            <a:r>
              <a:rPr lang="ru-RU" i="1" dirty="0" err="1"/>
              <a:t>спочатку</a:t>
            </a:r>
            <a:r>
              <a:rPr lang="ru-RU" i="1" dirty="0"/>
              <a:t> </a:t>
            </a:r>
            <a:r>
              <a:rPr lang="ru-RU" dirty="0" err="1"/>
              <a:t>йдеться</a:t>
            </a:r>
            <a:r>
              <a:rPr lang="ru-RU" dirty="0"/>
              <a:t> про </a:t>
            </a:r>
            <a:r>
              <a:rPr lang="ru-RU" dirty="0" err="1"/>
              <a:t>результати</a:t>
            </a:r>
            <a:r>
              <a:rPr lang="ru-RU" dirty="0"/>
              <a:t> </a:t>
            </a:r>
            <a:r>
              <a:rPr lang="ru-RU" dirty="0" err="1"/>
              <a:t>дослідження</a:t>
            </a:r>
            <a:r>
              <a:rPr lang="ru-RU" dirty="0"/>
              <a:t>, а в </a:t>
            </a:r>
            <a:r>
              <a:rPr lang="ru-RU" dirty="0" err="1"/>
              <a:t>кінці</a:t>
            </a:r>
            <a:r>
              <a:rPr lang="ru-RU" dirty="0"/>
              <a:t> про </a:t>
            </a:r>
            <a:r>
              <a:rPr lang="ru-RU" dirty="0" err="1"/>
              <a:t>його</a:t>
            </a:r>
            <a:r>
              <a:rPr lang="ru-RU" dirty="0"/>
              <a:t> </a:t>
            </a:r>
            <a:r>
              <a:rPr lang="ru-RU" dirty="0" err="1"/>
              <a:t>актуальність</a:t>
            </a:r>
            <a:r>
              <a:rPr lang="ru-RU" dirty="0"/>
              <a:t> і мету. </a:t>
            </a:r>
          </a:p>
          <a:p>
            <a:pPr marL="0" indent="0">
              <a:buNone/>
            </a:pPr>
            <a:endParaRPr lang="uk-UA" dirty="0"/>
          </a:p>
          <a:p>
            <a:r>
              <a:rPr lang="ru-RU" dirty="0" err="1" smtClean="0"/>
              <a:t>Неконкретність</a:t>
            </a:r>
            <a:r>
              <a:rPr lang="ru-RU" dirty="0" smtClean="0"/>
              <a:t> </a:t>
            </a:r>
            <a:r>
              <a:rPr lang="ru-RU" dirty="0" err="1"/>
              <a:t>завершальної</a:t>
            </a:r>
            <a:r>
              <a:rPr lang="ru-RU" dirty="0"/>
              <a:t> </a:t>
            </a:r>
            <a:r>
              <a:rPr lang="ru-RU" dirty="0" err="1"/>
              <a:t>тези</a:t>
            </a:r>
            <a:r>
              <a:rPr lang="ru-RU" dirty="0"/>
              <a:t>, </a:t>
            </a:r>
            <a:r>
              <a:rPr lang="ru-RU" dirty="0" err="1"/>
              <a:t>відсутність</a:t>
            </a:r>
            <a:r>
              <a:rPr lang="ru-RU" dirty="0"/>
              <a:t> </a:t>
            </a:r>
            <a:r>
              <a:rPr lang="ru-RU" dirty="0" err="1"/>
              <a:t>чітких</a:t>
            </a:r>
            <a:r>
              <a:rPr lang="ru-RU" dirty="0"/>
              <a:t> </a:t>
            </a:r>
            <a:r>
              <a:rPr lang="ru-RU" dirty="0" err="1"/>
              <a:t>висновків</a:t>
            </a:r>
            <a:r>
              <a:rPr lang="ru-RU" dirty="0" smtClean="0"/>
              <a:t>.</a:t>
            </a:r>
            <a:endParaRPr lang="ru-RU" dirty="0"/>
          </a:p>
          <a:p>
            <a:endParaRPr lang="uk-UA" dirty="0"/>
          </a:p>
          <a:p>
            <a:r>
              <a:rPr lang="ru-RU" dirty="0" err="1"/>
              <a:t>Порушення</a:t>
            </a:r>
            <a:r>
              <a:rPr lang="ru-RU" dirty="0"/>
              <a:t> </a:t>
            </a:r>
            <a:r>
              <a:rPr lang="ru-RU" dirty="0" err="1"/>
              <a:t>культури</a:t>
            </a:r>
            <a:r>
              <a:rPr lang="ru-RU" dirty="0"/>
              <a:t> </a:t>
            </a:r>
            <a:r>
              <a:rPr lang="ru-RU" dirty="0" err="1"/>
              <a:t>мови</a:t>
            </a:r>
            <a:r>
              <a:rPr lang="ru-RU" dirty="0"/>
              <a:t>: </a:t>
            </a:r>
            <a:r>
              <a:rPr lang="ru-RU" dirty="0" err="1"/>
              <a:t>випробуваний</a:t>
            </a:r>
            <a:r>
              <a:rPr lang="ru-RU" dirty="0"/>
              <a:t> </a:t>
            </a:r>
            <a:r>
              <a:rPr lang="ru-RU" dirty="0" err="1"/>
              <a:t>замість</a:t>
            </a:r>
            <a:r>
              <a:rPr lang="ru-RU" dirty="0"/>
              <a:t> </a:t>
            </a:r>
            <a:r>
              <a:rPr lang="ru-RU" dirty="0" err="1"/>
              <a:t>апробований</a:t>
            </a:r>
            <a:r>
              <a:rPr lang="ru-RU" dirty="0"/>
              <a:t>, </a:t>
            </a:r>
            <a:r>
              <a:rPr lang="ru-RU" dirty="0" err="1"/>
              <a:t>різні</a:t>
            </a:r>
            <a:r>
              <a:rPr lang="ru-RU" dirty="0"/>
              <a:t> </a:t>
            </a:r>
            <a:r>
              <a:rPr lang="ru-RU" dirty="0" err="1"/>
              <a:t>види</a:t>
            </a:r>
            <a:r>
              <a:rPr lang="ru-RU" dirty="0"/>
              <a:t> </a:t>
            </a:r>
            <a:r>
              <a:rPr lang="ru-RU" dirty="0" err="1"/>
              <a:t>повторів</a:t>
            </a:r>
            <a:r>
              <a:rPr lang="ru-RU" dirty="0"/>
              <a:t>, </a:t>
            </a:r>
            <a:r>
              <a:rPr lang="ru-RU" dirty="0" err="1"/>
              <a:t>зокрема</a:t>
            </a:r>
            <a:r>
              <a:rPr lang="ru-RU" dirty="0"/>
              <a:t> </a:t>
            </a:r>
            <a:r>
              <a:rPr lang="ru-RU" dirty="0" err="1"/>
              <a:t>тавтологія</a:t>
            </a:r>
            <a:r>
              <a:rPr lang="ru-RU" dirty="0"/>
              <a:t> (в </a:t>
            </a:r>
            <a:r>
              <a:rPr lang="ru-RU" dirty="0" err="1"/>
              <a:t>процесі</a:t>
            </a:r>
            <a:r>
              <a:rPr lang="ru-RU" dirty="0"/>
              <a:t> </a:t>
            </a:r>
            <a:r>
              <a:rPr lang="ru-RU" dirty="0" err="1"/>
              <a:t>роботи</a:t>
            </a:r>
            <a:r>
              <a:rPr lang="ru-RU" dirty="0"/>
              <a:t> </a:t>
            </a:r>
            <a:r>
              <a:rPr lang="ru-RU" dirty="0" err="1"/>
              <a:t>був</a:t>
            </a:r>
            <a:r>
              <a:rPr lang="ru-RU" dirty="0"/>
              <a:t> </a:t>
            </a:r>
            <a:r>
              <a:rPr lang="ru-RU" dirty="0" err="1"/>
              <a:t>розроблений</a:t>
            </a:r>
            <a:r>
              <a:rPr lang="ru-RU" dirty="0"/>
              <a:t> метод </a:t>
            </a:r>
            <a:r>
              <a:rPr lang="ru-RU" dirty="0" err="1"/>
              <a:t>обробки</a:t>
            </a:r>
            <a:r>
              <a:rPr lang="ru-RU" dirty="0"/>
              <a:t>) </a:t>
            </a:r>
            <a:r>
              <a:rPr lang="ru-RU" dirty="0" err="1"/>
              <a:t>тощо</a:t>
            </a:r>
            <a:r>
              <a:rPr lang="ru-RU" dirty="0"/>
              <a:t>. </a:t>
            </a:r>
            <a:endParaRPr lang="uk-UA" dirty="0"/>
          </a:p>
        </p:txBody>
      </p:sp>
    </p:spTree>
    <p:extLst>
      <p:ext uri="{BB962C8B-B14F-4D97-AF65-F5344CB8AC3E}">
        <p14:creationId xmlns:p14="http://schemas.microsoft.com/office/powerpoint/2010/main" val="1008933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r>
              <a:rPr lang="uk-UA" dirty="0" smtClean="0"/>
              <a:t>Тези доповіді</a:t>
            </a:r>
            <a:endParaRPr lang="uk-UA" dirty="0"/>
          </a:p>
        </p:txBody>
      </p:sp>
      <p:sp>
        <p:nvSpPr>
          <p:cNvPr id="5" name="Объект 4"/>
          <p:cNvSpPr>
            <a:spLocks noGrp="1"/>
          </p:cNvSpPr>
          <p:nvPr>
            <p:ph idx="1"/>
          </p:nvPr>
        </p:nvSpPr>
        <p:spPr>
          <a:xfrm>
            <a:off x="502920" y="530352"/>
            <a:ext cx="8183880" cy="4770856"/>
          </a:xfrm>
        </p:spPr>
        <p:txBody>
          <a:bodyPr>
            <a:normAutofit fontScale="85000" lnSpcReduction="20000"/>
          </a:bodyPr>
          <a:lstStyle/>
          <a:p>
            <a:endParaRPr lang="uk-UA" dirty="0"/>
          </a:p>
          <a:p>
            <a:pPr marL="0" indent="0" algn="just">
              <a:buNone/>
            </a:pPr>
            <a:r>
              <a:rPr lang="ru-RU" sz="2400" i="1" dirty="0" err="1" smtClean="0"/>
              <a:t>Тези</a:t>
            </a:r>
            <a:r>
              <a:rPr lang="ru-RU" sz="2400" i="1" dirty="0" smtClean="0"/>
              <a:t> </a:t>
            </a:r>
            <a:r>
              <a:rPr lang="ru-RU" sz="2400" i="1" dirty="0"/>
              <a:t>не список </a:t>
            </a:r>
            <a:r>
              <a:rPr lang="ru-RU" sz="2400" i="1" dirty="0" err="1"/>
              <a:t>основних</a:t>
            </a:r>
            <a:r>
              <a:rPr lang="ru-RU" sz="2400" i="1" dirty="0"/>
              <a:t> </a:t>
            </a:r>
            <a:r>
              <a:rPr lang="ru-RU" sz="2400" i="1" dirty="0" err="1"/>
              <a:t>положень</a:t>
            </a:r>
            <a:r>
              <a:rPr lang="ru-RU" sz="2400" i="1" dirty="0"/>
              <a:t>. </a:t>
            </a:r>
            <a:r>
              <a:rPr lang="ru-RU" sz="2400" i="1" dirty="0" err="1"/>
              <a:t>Тези</a:t>
            </a:r>
            <a:r>
              <a:rPr lang="ru-RU" sz="2400" i="1" dirty="0"/>
              <a:t> – </a:t>
            </a:r>
            <a:r>
              <a:rPr lang="ru-RU" sz="2400" i="1" dirty="0" err="1"/>
              <a:t>це</a:t>
            </a:r>
            <a:r>
              <a:rPr lang="ru-RU" sz="2400" i="1" dirty="0"/>
              <a:t> </a:t>
            </a:r>
            <a:r>
              <a:rPr lang="ru-RU" sz="2400" i="1" dirty="0" err="1"/>
              <a:t>стисла</a:t>
            </a:r>
            <a:r>
              <a:rPr lang="ru-RU" sz="2400" i="1" dirty="0"/>
              <a:t>, але </a:t>
            </a:r>
            <a:r>
              <a:rPr lang="ru-RU" sz="2400" i="1" dirty="0" err="1"/>
              <a:t>самодостатня</a:t>
            </a:r>
            <a:r>
              <a:rPr lang="ru-RU" sz="2400" i="1" dirty="0"/>
              <a:t> </a:t>
            </a:r>
            <a:r>
              <a:rPr lang="ru-RU" sz="2400" i="1" dirty="0" err="1"/>
              <a:t>наукова</a:t>
            </a:r>
            <a:r>
              <a:rPr lang="ru-RU" sz="2400" i="1" dirty="0"/>
              <a:t> </a:t>
            </a:r>
            <a:r>
              <a:rPr lang="ru-RU" sz="2400" i="1" dirty="0" err="1"/>
              <a:t>стаття</a:t>
            </a:r>
            <a:r>
              <a:rPr lang="ru-RU" sz="2400" i="1" dirty="0"/>
              <a:t>! </a:t>
            </a:r>
            <a:r>
              <a:rPr lang="uk-UA" sz="2400" i="1" dirty="0" smtClean="0"/>
              <a:t>Іншими </a:t>
            </a:r>
            <a:r>
              <a:rPr lang="uk-UA" sz="2400" i="1" dirty="0"/>
              <a:t>словами, тези - це короткий огляд дослідження</a:t>
            </a:r>
            <a:r>
              <a:rPr lang="uk-UA" sz="2600" i="1" dirty="0"/>
              <a:t>. </a:t>
            </a:r>
            <a:endParaRPr lang="uk-UA" sz="2600" i="1" dirty="0" smtClean="0"/>
          </a:p>
          <a:p>
            <a:pPr marL="0" indent="0" algn="just">
              <a:buNone/>
            </a:pPr>
            <a:endParaRPr lang="uk-UA" sz="2600" i="1" dirty="0" smtClean="0"/>
          </a:p>
          <a:p>
            <a:pPr algn="just"/>
            <a:r>
              <a:rPr lang="uk-UA" dirty="0" smtClean="0"/>
              <a:t>Тези </a:t>
            </a:r>
            <a:r>
              <a:rPr lang="uk-UA" dirty="0"/>
              <a:t>- це наукова публікація, </a:t>
            </a:r>
            <a:r>
              <a:rPr lang="uk-UA" sz="2400" i="1" dirty="0"/>
              <a:t>а не підручник і не реферативна збірка. Якщо у Вас немає власних думок з приводу сфери, в якій Ви спеціалізуєтеся, Вам не треба писати тези.</a:t>
            </a:r>
            <a:r>
              <a:rPr lang="uk-UA" dirty="0"/>
              <a:t> Думки повинні бути обґрунтовані. </a:t>
            </a:r>
            <a:r>
              <a:rPr lang="uk-UA" sz="2400" i="1" dirty="0"/>
              <a:t>Взагалі, обґрунтування власних думок </a:t>
            </a:r>
            <a:r>
              <a:rPr lang="uk-UA" sz="2400" i="1" dirty="0" smtClean="0"/>
              <a:t>– складна </a:t>
            </a:r>
            <a:r>
              <a:rPr lang="uk-UA" sz="2400" i="1" dirty="0"/>
              <a:t>праця. </a:t>
            </a:r>
            <a:r>
              <a:rPr lang="uk-UA" dirty="0"/>
              <a:t>Існує декілька шляхів: </a:t>
            </a:r>
            <a:endParaRPr lang="uk-UA" dirty="0" smtClean="0"/>
          </a:p>
          <a:p>
            <a:pPr algn="just">
              <a:buFont typeface="Wingdings" panose="05000000000000000000" pitchFamily="2" charset="2"/>
              <a:buChar char="Ø"/>
            </a:pPr>
            <a:r>
              <a:rPr lang="uk-UA" dirty="0" smtClean="0"/>
              <a:t>або </a:t>
            </a:r>
            <a:r>
              <a:rPr lang="uk-UA" dirty="0"/>
              <a:t>Ви інтерпретуєте результати чужих досліджень і покажете, </a:t>
            </a:r>
            <a:r>
              <a:rPr lang="ru-RU" dirty="0" smtClean="0"/>
              <a:t>і </a:t>
            </a:r>
            <a:r>
              <a:rPr lang="uk-UA" dirty="0" smtClean="0"/>
              <a:t>що </a:t>
            </a:r>
            <a:r>
              <a:rPr lang="uk-UA" dirty="0"/>
              <a:t>гіпотеза автора є не єдино можливою; </a:t>
            </a:r>
            <a:endParaRPr lang="uk-UA" dirty="0" smtClean="0"/>
          </a:p>
          <a:p>
            <a:pPr algn="just">
              <a:buFont typeface="Wingdings" panose="05000000000000000000" pitchFamily="2" charset="2"/>
              <a:buChar char="Ø"/>
            </a:pPr>
            <a:r>
              <a:rPr lang="uk-UA" dirty="0" smtClean="0"/>
              <a:t>або </a:t>
            </a:r>
            <a:r>
              <a:rPr lang="uk-UA" dirty="0"/>
              <a:t>Ви покажете логічні проколи в структурі чужої теорії. </a:t>
            </a:r>
            <a:endParaRPr lang="uk-UA" sz="2200" i="1" dirty="0"/>
          </a:p>
        </p:txBody>
      </p:sp>
    </p:spTree>
    <p:extLst>
      <p:ext uri="{BB962C8B-B14F-4D97-AF65-F5344CB8AC3E}">
        <p14:creationId xmlns:p14="http://schemas.microsoft.com/office/powerpoint/2010/main" val="507558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r>
              <a:rPr lang="uk-UA" dirty="0" smtClean="0"/>
              <a:t>Тези доповіді</a:t>
            </a:r>
            <a:endParaRPr lang="uk-UA" dirty="0"/>
          </a:p>
        </p:txBody>
      </p:sp>
      <p:sp>
        <p:nvSpPr>
          <p:cNvPr id="5" name="Объект 4"/>
          <p:cNvSpPr>
            <a:spLocks noGrp="1"/>
          </p:cNvSpPr>
          <p:nvPr>
            <p:ph idx="1"/>
          </p:nvPr>
        </p:nvSpPr>
        <p:spPr>
          <a:xfrm>
            <a:off x="502920" y="530352"/>
            <a:ext cx="8183880" cy="4482824"/>
          </a:xfrm>
        </p:spPr>
        <p:txBody>
          <a:bodyPr>
            <a:normAutofit/>
          </a:bodyPr>
          <a:lstStyle/>
          <a:p>
            <a:endParaRPr lang="uk-UA" dirty="0"/>
          </a:p>
          <a:p>
            <a:endParaRPr lang="uk-UA" sz="2000" dirty="0"/>
          </a:p>
          <a:p>
            <a:pPr algn="just"/>
            <a:r>
              <a:rPr lang="uk-UA" sz="2000" i="1" dirty="0" smtClean="0"/>
              <a:t>Оприлюднивши </a:t>
            </a:r>
            <a:r>
              <a:rPr lang="uk-UA" sz="2000" i="1" dirty="0"/>
              <a:t>результати свого дослідження, своєї діяльності, Ви зробите власний матеріал надбанням фахівців, які зможуть використати дану інформацію у своїй науковій або практичній діяльності. Але для цього важливо своєчасно оволодіти технікою написання тез і підготовки доповіді на конференцію так, щоб вони не лише відповідали вимогам жанру публікації (виступу), а й були відповідним чином сприйняті читачами і слухачами. </a:t>
            </a:r>
            <a:endParaRPr lang="uk-UA" sz="2000" i="1" dirty="0" smtClean="0"/>
          </a:p>
          <a:p>
            <a:pPr algn="just"/>
            <a:r>
              <a:rPr lang="uk-UA" sz="2000" i="1" dirty="0" smtClean="0"/>
              <a:t>Це </a:t>
            </a:r>
            <a:r>
              <a:rPr lang="uk-UA" sz="2000" i="1" dirty="0"/>
              <a:t>висуває певні вимоги до логіки побудови тези, її форми та стилю. </a:t>
            </a:r>
            <a:endParaRPr lang="uk-UA" sz="2200" i="1" dirty="0"/>
          </a:p>
        </p:txBody>
      </p:sp>
    </p:spTree>
    <p:extLst>
      <p:ext uri="{BB962C8B-B14F-4D97-AF65-F5344CB8AC3E}">
        <p14:creationId xmlns:p14="http://schemas.microsoft.com/office/powerpoint/2010/main" val="787644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Основне призначення тез</a:t>
            </a:r>
            <a:endParaRPr lang="uk-UA" dirty="0"/>
          </a:p>
        </p:txBody>
      </p:sp>
      <p:sp>
        <p:nvSpPr>
          <p:cNvPr id="3" name="Объект 2"/>
          <p:cNvSpPr>
            <a:spLocks noGrp="1"/>
          </p:cNvSpPr>
          <p:nvPr>
            <p:ph idx="1"/>
          </p:nvPr>
        </p:nvSpPr>
        <p:spPr>
          <a:xfrm>
            <a:off x="502920" y="530352"/>
            <a:ext cx="8183880" cy="5058888"/>
          </a:xfrm>
        </p:spPr>
        <p:txBody>
          <a:bodyPr>
            <a:normAutofit fontScale="70000" lnSpcReduction="20000"/>
          </a:bodyPr>
          <a:lstStyle/>
          <a:p>
            <a:pPr>
              <a:buFont typeface="Wingdings" panose="05000000000000000000" pitchFamily="2" charset="2"/>
              <a:buChar char="Ø"/>
            </a:pPr>
            <a:endParaRPr lang="uk-UA" sz="3300" dirty="0"/>
          </a:p>
          <a:p>
            <a:pPr>
              <a:buFont typeface="Wingdings" panose="05000000000000000000" pitchFamily="2" charset="2"/>
              <a:buChar char="Ø"/>
            </a:pPr>
            <a:r>
              <a:rPr lang="ru-RU" sz="3300" dirty="0" err="1"/>
              <a:t>Познайомити</a:t>
            </a:r>
            <a:r>
              <a:rPr lang="ru-RU" sz="3300" dirty="0"/>
              <a:t> </a:t>
            </a:r>
            <a:r>
              <a:rPr lang="ru-RU" sz="3300" dirty="0" err="1"/>
              <a:t>учасників</a:t>
            </a:r>
            <a:r>
              <a:rPr lang="ru-RU" sz="3300" dirty="0"/>
              <a:t> </a:t>
            </a:r>
            <a:r>
              <a:rPr lang="ru-RU" sz="3300" dirty="0" err="1"/>
              <a:t>конференції</a:t>
            </a:r>
            <a:r>
              <a:rPr lang="ru-RU" sz="3300" dirty="0"/>
              <a:t> </a:t>
            </a:r>
            <a:r>
              <a:rPr lang="ru-RU" sz="3300" dirty="0" err="1"/>
              <a:t>зі</a:t>
            </a:r>
            <a:r>
              <a:rPr lang="ru-RU" sz="3300" dirty="0"/>
              <a:t> </a:t>
            </a:r>
            <a:r>
              <a:rPr lang="ru-RU" sz="3300" dirty="0" err="1"/>
              <a:t>змістом</a:t>
            </a:r>
            <a:r>
              <a:rPr lang="ru-RU" sz="3300" dirty="0"/>
              <a:t> </a:t>
            </a:r>
            <a:r>
              <a:rPr lang="ru-RU" sz="3300" dirty="0" err="1"/>
              <a:t>доповіді</a:t>
            </a:r>
            <a:r>
              <a:rPr lang="ru-RU" sz="3300" dirty="0" smtClean="0"/>
              <a:t>.</a:t>
            </a:r>
          </a:p>
          <a:p>
            <a:pPr marL="0" indent="0">
              <a:buNone/>
            </a:pPr>
            <a:endParaRPr lang="ru-RU" sz="3300" dirty="0"/>
          </a:p>
          <a:p>
            <a:pPr>
              <a:buFont typeface="Wingdings" panose="05000000000000000000" pitchFamily="2" charset="2"/>
              <a:buChar char="Ø"/>
            </a:pPr>
            <a:r>
              <a:rPr lang="ru-RU" sz="3300" dirty="0" smtClean="0"/>
              <a:t>Донести </a:t>
            </a:r>
            <a:r>
              <a:rPr lang="ru-RU" sz="3300" dirty="0"/>
              <a:t>в </a:t>
            </a:r>
            <a:r>
              <a:rPr lang="ru-RU" sz="3300" dirty="0" err="1"/>
              <a:t>доступній</a:t>
            </a:r>
            <a:r>
              <a:rPr lang="ru-RU" sz="3300" dirty="0"/>
              <a:t> </a:t>
            </a:r>
            <a:r>
              <a:rPr lang="ru-RU" sz="3300" dirty="0" err="1"/>
              <a:t>формі</a:t>
            </a:r>
            <a:r>
              <a:rPr lang="ru-RU" sz="3300" dirty="0"/>
              <a:t> </a:t>
            </a:r>
            <a:r>
              <a:rPr lang="ru-RU" sz="3300" dirty="0" err="1"/>
              <a:t>інформацію</a:t>
            </a:r>
            <a:r>
              <a:rPr lang="ru-RU" sz="3300" dirty="0"/>
              <a:t> про </a:t>
            </a:r>
            <a:r>
              <a:rPr lang="ru-RU" sz="3300" dirty="0" err="1"/>
              <a:t>свої</a:t>
            </a:r>
            <a:r>
              <a:rPr lang="ru-RU" sz="3300" dirty="0"/>
              <a:t> </a:t>
            </a:r>
            <a:r>
              <a:rPr lang="ru-RU" sz="3300" dirty="0" err="1"/>
              <a:t>дослідження</a:t>
            </a:r>
            <a:r>
              <a:rPr lang="ru-RU" sz="3300" dirty="0"/>
              <a:t> </a:t>
            </a:r>
            <a:r>
              <a:rPr lang="ru-RU" sz="3300" dirty="0" err="1"/>
              <a:t>тим</a:t>
            </a:r>
            <a:r>
              <a:rPr lang="ru-RU" sz="3300" dirty="0"/>
              <a:t> </a:t>
            </a:r>
            <a:r>
              <a:rPr lang="ru-RU" sz="3300" dirty="0" err="1"/>
              <a:t>учасникам</a:t>
            </a:r>
            <a:r>
              <a:rPr lang="ru-RU" sz="3300" dirty="0"/>
              <a:t>, </a:t>
            </a:r>
            <a:r>
              <a:rPr lang="ru-RU" sz="3300" dirty="0" err="1"/>
              <a:t>які</a:t>
            </a:r>
            <a:r>
              <a:rPr lang="ru-RU" sz="3300" dirty="0"/>
              <a:t> з </a:t>
            </a:r>
            <a:r>
              <a:rPr lang="ru-RU" sz="3300" dirty="0" err="1"/>
              <a:t>різних</a:t>
            </a:r>
            <a:r>
              <a:rPr lang="ru-RU" sz="3300" dirty="0"/>
              <a:t> причин не </a:t>
            </a:r>
            <a:r>
              <a:rPr lang="ru-RU" sz="3300" dirty="0" err="1"/>
              <a:t>зможуть</a:t>
            </a:r>
            <a:r>
              <a:rPr lang="ru-RU" sz="3300" dirty="0"/>
              <a:t> </a:t>
            </a:r>
            <a:r>
              <a:rPr lang="ru-RU" sz="3300" dirty="0" err="1"/>
              <a:t>взяти</a:t>
            </a:r>
            <a:r>
              <a:rPr lang="ru-RU" sz="3300" dirty="0"/>
              <a:t> участь у </a:t>
            </a:r>
            <a:r>
              <a:rPr lang="ru-RU" sz="3300" dirty="0" err="1"/>
              <a:t>конференції</a:t>
            </a:r>
            <a:r>
              <a:rPr lang="ru-RU" sz="3300" dirty="0"/>
              <a:t>. </a:t>
            </a:r>
            <a:endParaRPr lang="ru-RU" sz="3300" dirty="0" smtClean="0"/>
          </a:p>
          <a:p>
            <a:pPr>
              <a:buFont typeface="Wingdings" panose="05000000000000000000" pitchFamily="2" charset="2"/>
              <a:buChar char="Ø"/>
            </a:pPr>
            <a:endParaRPr lang="ru-RU" sz="3300" dirty="0"/>
          </a:p>
          <a:p>
            <a:pPr>
              <a:buFont typeface="Wingdings" panose="05000000000000000000" pitchFamily="2" charset="2"/>
              <a:buChar char="Ø"/>
            </a:pPr>
            <a:r>
              <a:rPr lang="uk-UA" sz="3300" dirty="0" smtClean="0"/>
              <a:t>Оприлюднити </a:t>
            </a:r>
            <a:r>
              <a:rPr lang="uk-UA" sz="3300" dirty="0"/>
              <a:t>результати наукової роботи та зробити її надбанням фахівців, зацікавлених в отриманні відповідної інформації</a:t>
            </a:r>
            <a:r>
              <a:rPr lang="uk-UA" sz="3300" dirty="0" smtClean="0"/>
              <a:t>.</a:t>
            </a:r>
          </a:p>
          <a:p>
            <a:pPr marL="0" indent="0">
              <a:buNone/>
            </a:pPr>
            <a:r>
              <a:rPr lang="uk-UA" sz="3300" dirty="0" smtClean="0"/>
              <a:t> </a:t>
            </a:r>
            <a:endParaRPr lang="uk-UA" sz="3300" dirty="0"/>
          </a:p>
          <a:p>
            <a:pPr>
              <a:buFont typeface="Wingdings" panose="05000000000000000000" pitchFamily="2" charset="2"/>
              <a:buChar char="Ø"/>
            </a:pPr>
            <a:r>
              <a:rPr lang="uk-UA" sz="3300" dirty="0" smtClean="0"/>
              <a:t>Встановити </a:t>
            </a:r>
            <a:r>
              <a:rPr lang="uk-UA" sz="3300" dirty="0"/>
              <a:t>пріоритет автора</a:t>
            </a:r>
            <a:r>
              <a:rPr lang="uk-UA" sz="3300" dirty="0" smtClean="0"/>
              <a:t>.</a:t>
            </a:r>
          </a:p>
          <a:p>
            <a:pPr marL="0" indent="0">
              <a:buNone/>
            </a:pPr>
            <a:r>
              <a:rPr lang="uk-UA" sz="3300" dirty="0" smtClean="0"/>
              <a:t> </a:t>
            </a:r>
            <a:endParaRPr lang="uk-UA" sz="3300" dirty="0"/>
          </a:p>
          <a:p>
            <a:pPr>
              <a:buFont typeface="Wingdings" panose="05000000000000000000" pitchFamily="2" charset="2"/>
              <a:buChar char="Ø"/>
            </a:pPr>
            <a:r>
              <a:rPr lang="ru-RU" sz="3300" dirty="0" err="1" smtClean="0"/>
              <a:t>Засвідчити</a:t>
            </a:r>
            <a:r>
              <a:rPr lang="ru-RU" sz="3300" dirty="0" smtClean="0"/>
              <a:t> </a:t>
            </a:r>
            <a:r>
              <a:rPr lang="ru-RU" sz="3300" dirty="0" err="1"/>
              <a:t>особистий</a:t>
            </a:r>
            <a:r>
              <a:rPr lang="ru-RU" sz="3300" dirty="0"/>
              <a:t> </a:t>
            </a:r>
            <a:r>
              <a:rPr lang="ru-RU" sz="3300" dirty="0" err="1"/>
              <a:t>внесок</a:t>
            </a:r>
            <a:r>
              <a:rPr lang="ru-RU" sz="3300" dirty="0"/>
              <a:t> як </a:t>
            </a:r>
            <a:r>
              <a:rPr lang="ru-RU" sz="3300" dirty="0" err="1"/>
              <a:t>дослідника</a:t>
            </a:r>
            <a:r>
              <a:rPr lang="ru-RU" sz="3300" dirty="0"/>
              <a:t> в </a:t>
            </a:r>
            <a:r>
              <a:rPr lang="ru-RU" sz="3300" dirty="0" err="1"/>
              <a:t>розробку</a:t>
            </a:r>
            <a:r>
              <a:rPr lang="ru-RU" sz="3300" dirty="0"/>
              <a:t> </a:t>
            </a:r>
            <a:r>
              <a:rPr lang="ru-RU" sz="3300" dirty="0" err="1"/>
              <a:t>наукової</a:t>
            </a:r>
            <a:r>
              <a:rPr lang="ru-RU" sz="3300" dirty="0"/>
              <a:t> </a:t>
            </a:r>
            <a:r>
              <a:rPr lang="ru-RU" sz="3300" dirty="0" err="1"/>
              <a:t>проблеми</a:t>
            </a:r>
            <a:r>
              <a:rPr lang="ru-RU" sz="3300" dirty="0"/>
              <a:t>. </a:t>
            </a:r>
          </a:p>
        </p:txBody>
      </p:sp>
    </p:spTree>
    <p:extLst>
      <p:ext uri="{BB962C8B-B14F-4D97-AF65-F5344CB8AC3E}">
        <p14:creationId xmlns:p14="http://schemas.microsoft.com/office/powerpoint/2010/main" val="512885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Основне призначення тез</a:t>
            </a:r>
            <a:endParaRPr lang="uk-UA" dirty="0"/>
          </a:p>
        </p:txBody>
      </p:sp>
      <p:sp>
        <p:nvSpPr>
          <p:cNvPr id="3" name="Объект 2"/>
          <p:cNvSpPr>
            <a:spLocks noGrp="1"/>
          </p:cNvSpPr>
          <p:nvPr>
            <p:ph idx="1"/>
          </p:nvPr>
        </p:nvSpPr>
        <p:spPr>
          <a:xfrm>
            <a:off x="502920" y="530352"/>
            <a:ext cx="8183880" cy="5058888"/>
          </a:xfrm>
        </p:spPr>
        <p:txBody>
          <a:bodyPr>
            <a:normAutofit/>
          </a:bodyPr>
          <a:lstStyle/>
          <a:p>
            <a:pPr marL="0" indent="0">
              <a:buNone/>
            </a:pPr>
            <a:endParaRPr lang="uk-UA" sz="2400" dirty="0"/>
          </a:p>
          <a:p>
            <a:pPr>
              <a:buFont typeface="Wingdings" panose="05000000000000000000" pitchFamily="2" charset="2"/>
              <a:buChar char="Ø"/>
            </a:pPr>
            <a:r>
              <a:rPr lang="uk-UA" sz="2400" dirty="0"/>
              <a:t>Підтвердити достовірність основних результатів і висновки наукової роботи, її новизну і рівень </a:t>
            </a:r>
            <a:r>
              <a:rPr lang="uk-UA" sz="2000" i="1" dirty="0"/>
              <a:t>(оскільки, після виходу у світ, публікація стає об'єктом вивчення й оцінки широкою науковою громадськістю)</a:t>
            </a:r>
            <a:r>
              <a:rPr lang="uk-UA" sz="2400" dirty="0"/>
              <a:t>. </a:t>
            </a:r>
            <a:endParaRPr lang="uk-UA" sz="2400" dirty="0" smtClean="0"/>
          </a:p>
          <a:p>
            <a:pPr>
              <a:buFont typeface="Wingdings" panose="05000000000000000000" pitchFamily="2" charset="2"/>
              <a:buChar char="Ø"/>
            </a:pPr>
            <a:endParaRPr lang="uk-UA" sz="2400" dirty="0"/>
          </a:p>
          <a:p>
            <a:pPr>
              <a:buFont typeface="Wingdings" panose="05000000000000000000" pitchFamily="2" charset="2"/>
              <a:buChar char="Ø"/>
            </a:pPr>
            <a:r>
              <a:rPr lang="ru-RU" sz="2400" dirty="0" err="1"/>
              <a:t>Підтвердити</a:t>
            </a:r>
            <a:r>
              <a:rPr lang="ru-RU" sz="2400" dirty="0"/>
              <a:t> факт </a:t>
            </a:r>
            <a:r>
              <a:rPr lang="ru-RU" sz="2400" dirty="0" err="1"/>
              <a:t>апробації</a:t>
            </a:r>
            <a:r>
              <a:rPr lang="ru-RU" sz="2400" dirty="0"/>
              <a:t> та </a:t>
            </a:r>
            <a:r>
              <a:rPr lang="ru-RU" sz="2400" dirty="0" err="1"/>
              <a:t>впровадження</a:t>
            </a:r>
            <a:r>
              <a:rPr lang="ru-RU" sz="2400" dirty="0"/>
              <a:t> </a:t>
            </a:r>
            <a:r>
              <a:rPr lang="ru-RU" sz="2400" dirty="0" err="1"/>
              <a:t>результатів</a:t>
            </a:r>
            <a:r>
              <a:rPr lang="ru-RU" sz="2400" dirty="0"/>
              <a:t> і </a:t>
            </a:r>
            <a:r>
              <a:rPr lang="ru-RU" sz="2400" dirty="0" err="1"/>
              <a:t>висновків</a:t>
            </a:r>
            <a:r>
              <a:rPr lang="ru-RU" sz="2400" dirty="0"/>
              <a:t> </a:t>
            </a:r>
            <a:r>
              <a:rPr lang="ru-RU" sz="2400" dirty="0" err="1"/>
              <a:t>наукової</a:t>
            </a:r>
            <a:r>
              <a:rPr lang="ru-RU" sz="2400" dirty="0"/>
              <a:t> </a:t>
            </a:r>
            <a:r>
              <a:rPr lang="ru-RU" sz="2400" dirty="0" err="1"/>
              <a:t>праці</a:t>
            </a:r>
            <a:r>
              <a:rPr lang="ru-RU" sz="2400" dirty="0"/>
              <a:t>. </a:t>
            </a:r>
            <a:endParaRPr lang="ru-RU" sz="2400" dirty="0" smtClean="0"/>
          </a:p>
          <a:p>
            <a:pPr>
              <a:buFont typeface="Wingdings" panose="05000000000000000000" pitchFamily="2" charset="2"/>
              <a:buChar char="Ø"/>
            </a:pPr>
            <a:endParaRPr lang="ru-RU" sz="2400" dirty="0"/>
          </a:p>
          <a:p>
            <a:pPr>
              <a:buFont typeface="Wingdings" panose="05000000000000000000" pitchFamily="2" charset="2"/>
              <a:buChar char="Ø"/>
            </a:pPr>
            <a:r>
              <a:rPr lang="ru-RU" sz="2400" dirty="0" err="1"/>
              <a:t>Відобразити</a:t>
            </a:r>
            <a:r>
              <a:rPr lang="ru-RU" sz="2400" dirty="0"/>
              <a:t> </a:t>
            </a:r>
            <a:r>
              <a:rPr lang="ru-RU" sz="2400" dirty="0" err="1"/>
              <a:t>основний</a:t>
            </a:r>
            <a:r>
              <a:rPr lang="ru-RU" sz="2400" dirty="0"/>
              <a:t> </a:t>
            </a:r>
            <a:r>
              <a:rPr lang="ru-RU" sz="2400" dirty="0" err="1"/>
              <a:t>зміст</a:t>
            </a:r>
            <a:r>
              <a:rPr lang="ru-RU" sz="2400" dirty="0"/>
              <a:t> </a:t>
            </a:r>
            <a:r>
              <a:rPr lang="ru-RU" sz="2400" dirty="0" err="1"/>
              <a:t>наукової</a:t>
            </a:r>
            <a:r>
              <a:rPr lang="ru-RU" sz="2400" dirty="0"/>
              <a:t> </a:t>
            </a:r>
            <a:r>
              <a:rPr lang="ru-RU" sz="2400" dirty="0" err="1"/>
              <a:t>роботи</a:t>
            </a:r>
            <a:r>
              <a:rPr lang="ru-RU" sz="2400" dirty="0"/>
              <a:t> та </a:t>
            </a:r>
            <a:r>
              <a:rPr lang="ru-RU" sz="2400" dirty="0" err="1"/>
              <a:t>завершеність</a:t>
            </a:r>
            <a:r>
              <a:rPr lang="ru-RU" sz="2400" dirty="0"/>
              <a:t> </a:t>
            </a:r>
            <a:r>
              <a:rPr lang="ru-RU" sz="2400" dirty="0" err="1"/>
              <a:t>певного</a:t>
            </a:r>
            <a:r>
              <a:rPr lang="ru-RU" sz="2400" dirty="0"/>
              <a:t> </a:t>
            </a:r>
            <a:r>
              <a:rPr lang="ru-RU" sz="2400" dirty="0" err="1"/>
              <a:t>етапу</a:t>
            </a:r>
            <a:r>
              <a:rPr lang="ru-RU" sz="2400" dirty="0"/>
              <a:t> </a:t>
            </a:r>
            <a:r>
              <a:rPr lang="ru-RU" sz="2400" dirty="0" err="1"/>
              <a:t>дослідження</a:t>
            </a:r>
            <a:r>
              <a:rPr lang="ru-RU" sz="2400" dirty="0"/>
              <a:t>. </a:t>
            </a:r>
          </a:p>
          <a:p>
            <a:pPr marL="0" indent="0">
              <a:buNone/>
            </a:pPr>
            <a:endParaRPr lang="uk-UA" dirty="0"/>
          </a:p>
        </p:txBody>
      </p:sp>
    </p:spTree>
    <p:extLst>
      <p:ext uri="{BB962C8B-B14F-4D97-AF65-F5344CB8AC3E}">
        <p14:creationId xmlns:p14="http://schemas.microsoft.com/office/powerpoint/2010/main" val="2444824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Специфіка змісту </a:t>
            </a:r>
          </a:p>
        </p:txBody>
      </p:sp>
      <p:sp>
        <p:nvSpPr>
          <p:cNvPr id="3" name="Объект 2"/>
          <p:cNvSpPr>
            <a:spLocks noGrp="1"/>
          </p:cNvSpPr>
          <p:nvPr>
            <p:ph idx="1"/>
          </p:nvPr>
        </p:nvSpPr>
        <p:spPr>
          <a:xfrm>
            <a:off x="502920" y="1268760"/>
            <a:ext cx="8183880" cy="3744416"/>
          </a:xfrm>
        </p:spPr>
        <p:txBody>
          <a:bodyPr>
            <a:normAutofit/>
          </a:bodyPr>
          <a:lstStyle/>
          <a:p>
            <a:pPr marL="0" indent="0" algn="just">
              <a:buNone/>
            </a:pPr>
            <a:r>
              <a:rPr lang="uk-UA" sz="2400" dirty="0"/>
              <a:t>Тези є наочно-логічним об'єднанням наукового матеріалу загальною ідеєю. Ця ідея повинна бути відображена вже в заголовку, призначення якого – зорієнтувати читача на зміст наукового тексту. </a:t>
            </a:r>
            <a:endParaRPr lang="uk-UA" sz="2400" dirty="0" smtClean="0"/>
          </a:p>
          <a:p>
            <a:pPr marL="0" indent="0" algn="just">
              <a:buNone/>
            </a:pPr>
            <a:r>
              <a:rPr lang="uk-UA" sz="2400" dirty="0" smtClean="0"/>
              <a:t>Нормою </a:t>
            </a:r>
            <a:r>
              <a:rPr lang="uk-UA" sz="2400" dirty="0"/>
              <a:t>жанру тез є висока насиченість науковим матеріалом. Ця норма реалізується в оптимальному поєднанні складності думки з ясністю і доступністю викладу </a:t>
            </a:r>
          </a:p>
        </p:txBody>
      </p:sp>
    </p:spTree>
    <p:extLst>
      <p:ext uri="{BB962C8B-B14F-4D97-AF65-F5344CB8AC3E}">
        <p14:creationId xmlns:p14="http://schemas.microsoft.com/office/powerpoint/2010/main" val="2810204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Стиль </a:t>
            </a:r>
          </a:p>
        </p:txBody>
      </p:sp>
      <p:sp>
        <p:nvSpPr>
          <p:cNvPr id="3" name="Объект 2"/>
          <p:cNvSpPr>
            <a:spLocks noGrp="1"/>
          </p:cNvSpPr>
          <p:nvPr>
            <p:ph idx="1"/>
          </p:nvPr>
        </p:nvSpPr>
        <p:spPr>
          <a:xfrm>
            <a:off x="502920" y="2132856"/>
            <a:ext cx="8183880" cy="2304256"/>
          </a:xfrm>
        </p:spPr>
        <p:txBody>
          <a:bodyPr/>
          <a:lstStyle/>
          <a:p>
            <a:r>
              <a:rPr lang="ru-RU" dirty="0" err="1"/>
              <a:t>Тези</a:t>
            </a:r>
            <a:r>
              <a:rPr lang="ru-RU" dirty="0"/>
              <a:t> </a:t>
            </a:r>
            <a:r>
              <a:rPr lang="ru-RU" dirty="0" err="1"/>
              <a:t>мають</a:t>
            </a:r>
            <a:r>
              <a:rPr lang="ru-RU" dirty="0"/>
              <a:t> характер </a:t>
            </a:r>
            <a:r>
              <a:rPr lang="ru-RU" dirty="0" err="1"/>
              <a:t>короткої</a:t>
            </a:r>
            <a:r>
              <a:rPr lang="ru-RU" dirty="0"/>
              <a:t> </a:t>
            </a:r>
            <a:r>
              <a:rPr lang="ru-RU" dirty="0" err="1"/>
              <a:t>стверджуючої</a:t>
            </a:r>
            <a:r>
              <a:rPr lang="ru-RU" dirty="0"/>
              <a:t> думки </a:t>
            </a:r>
            <a:r>
              <a:rPr lang="ru-RU" dirty="0" err="1"/>
              <a:t>або</a:t>
            </a:r>
            <a:r>
              <a:rPr lang="ru-RU" dirty="0"/>
              <a:t> </a:t>
            </a:r>
            <a:r>
              <a:rPr lang="ru-RU" dirty="0" err="1"/>
              <a:t>висновку</a:t>
            </a:r>
            <a:r>
              <a:rPr lang="ru-RU" dirty="0"/>
              <a:t>, </a:t>
            </a:r>
            <a:r>
              <a:rPr lang="ru-RU" dirty="0" err="1"/>
              <a:t>закономірності</a:t>
            </a:r>
            <a:r>
              <a:rPr lang="ru-RU" dirty="0"/>
              <a:t> </a:t>
            </a:r>
            <a:r>
              <a:rPr lang="ru-RU" dirty="0" err="1"/>
              <a:t>виявлених</a:t>
            </a:r>
            <a:r>
              <a:rPr lang="ru-RU" dirty="0"/>
              <a:t> </a:t>
            </a:r>
            <a:r>
              <a:rPr lang="ru-RU" dirty="0" err="1"/>
              <a:t>наукових</a:t>
            </a:r>
            <a:r>
              <a:rPr lang="ru-RU" dirty="0"/>
              <a:t> </a:t>
            </a:r>
            <a:r>
              <a:rPr lang="ru-RU" dirty="0" err="1"/>
              <a:t>фактів</a:t>
            </a:r>
            <a:r>
              <a:rPr lang="ru-RU" dirty="0"/>
              <a:t> </a:t>
            </a:r>
            <a:endParaRPr lang="uk-UA" dirty="0"/>
          </a:p>
        </p:txBody>
      </p:sp>
    </p:spTree>
    <p:extLst>
      <p:ext uri="{BB962C8B-B14F-4D97-AF65-F5344CB8AC3E}">
        <p14:creationId xmlns:p14="http://schemas.microsoft.com/office/powerpoint/2010/main" val="1211236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5229200"/>
            <a:ext cx="8356578" cy="805840"/>
          </a:xfrm>
        </p:spPr>
        <p:txBody>
          <a:bodyPr>
            <a:noAutofit/>
          </a:bodyPr>
          <a:lstStyle/>
          <a:p>
            <a:r>
              <a:rPr lang="uk-UA" sz="3200" dirty="0" smtClean="0"/>
              <a:t>Класифікація тез наукових робіт</a:t>
            </a:r>
            <a:endParaRPr lang="uk-UA" sz="3200" dirty="0"/>
          </a:p>
        </p:txBody>
      </p:sp>
      <p:sp>
        <p:nvSpPr>
          <p:cNvPr id="3" name="Объект 2"/>
          <p:cNvSpPr>
            <a:spLocks noGrp="1"/>
          </p:cNvSpPr>
          <p:nvPr>
            <p:ph idx="1"/>
          </p:nvPr>
        </p:nvSpPr>
        <p:spPr/>
        <p:txBody>
          <a:bodyPr/>
          <a:lstStyle/>
          <a:p>
            <a:endParaRPr lang="uk-UA" dirty="0"/>
          </a:p>
        </p:txBody>
      </p:sp>
      <p:sp>
        <p:nvSpPr>
          <p:cNvPr id="4" name="Прямоугольник 3"/>
          <p:cNvSpPr/>
          <p:nvPr/>
        </p:nvSpPr>
        <p:spPr>
          <a:xfrm>
            <a:off x="2699792" y="908720"/>
            <a:ext cx="4104456"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3200" dirty="0" smtClean="0"/>
              <a:t>ТЕЗИ</a:t>
            </a:r>
            <a:endParaRPr lang="uk-UA" sz="3200" dirty="0"/>
          </a:p>
        </p:txBody>
      </p:sp>
      <p:sp>
        <p:nvSpPr>
          <p:cNvPr id="5" name="Прямоугольник 4"/>
          <p:cNvSpPr/>
          <p:nvPr/>
        </p:nvSpPr>
        <p:spPr>
          <a:xfrm>
            <a:off x="899592" y="2708920"/>
            <a:ext cx="3168352"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000" dirty="0" err="1"/>
              <a:t>написані</a:t>
            </a:r>
            <a:r>
              <a:rPr lang="ru-RU" sz="2000" dirty="0"/>
              <a:t> за </a:t>
            </a:r>
            <a:r>
              <a:rPr lang="ru-RU" sz="2000" dirty="0" err="1"/>
              <a:t>змістом</a:t>
            </a:r>
            <a:r>
              <a:rPr lang="ru-RU" sz="2000" dirty="0"/>
              <a:t> </a:t>
            </a:r>
            <a:r>
              <a:rPr lang="ru-RU" sz="2000" dirty="0" err="1"/>
              <a:t>наукового</a:t>
            </a:r>
            <a:r>
              <a:rPr lang="ru-RU" sz="2000" dirty="0"/>
              <a:t> </a:t>
            </a:r>
            <a:r>
              <a:rPr lang="ru-RU" sz="2000" dirty="0" err="1"/>
              <a:t>матеріалу</a:t>
            </a:r>
            <a:r>
              <a:rPr lang="ru-RU" sz="2000" dirty="0"/>
              <a:t> </a:t>
            </a:r>
          </a:p>
          <a:p>
            <a:endParaRPr lang="uk-UA" dirty="0"/>
          </a:p>
        </p:txBody>
      </p:sp>
      <p:sp>
        <p:nvSpPr>
          <p:cNvPr id="6" name="Прямоугольник 5"/>
          <p:cNvSpPr/>
          <p:nvPr/>
        </p:nvSpPr>
        <p:spPr>
          <a:xfrm>
            <a:off x="4427984" y="2708920"/>
            <a:ext cx="3384376"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000" dirty="0" err="1"/>
              <a:t>написані</a:t>
            </a:r>
            <a:r>
              <a:rPr lang="ru-RU" sz="2000" dirty="0"/>
              <a:t> до того, як </a:t>
            </a:r>
            <a:r>
              <a:rPr lang="ru-RU" sz="2000" dirty="0" err="1"/>
              <a:t>складено</a:t>
            </a:r>
            <a:r>
              <a:rPr lang="ru-RU" sz="2000" dirty="0"/>
              <a:t> </a:t>
            </a:r>
            <a:r>
              <a:rPr lang="ru-RU" sz="2000" dirty="0" err="1"/>
              <a:t>доповідь</a:t>
            </a:r>
            <a:r>
              <a:rPr lang="ru-RU" sz="2000" dirty="0"/>
              <a:t> </a:t>
            </a:r>
          </a:p>
          <a:p>
            <a:endParaRPr lang="uk-UA" dirty="0"/>
          </a:p>
        </p:txBody>
      </p:sp>
      <p:cxnSp>
        <p:nvCxnSpPr>
          <p:cNvPr id="8" name="Прямая со стрелкой 7"/>
          <p:cNvCxnSpPr>
            <a:stCxn id="4" idx="2"/>
          </p:cNvCxnSpPr>
          <p:nvPr/>
        </p:nvCxnSpPr>
        <p:spPr>
          <a:xfrm flipH="1">
            <a:off x="2987824" y="1823120"/>
            <a:ext cx="1764196" cy="8137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Прямая со стрелкой 9"/>
          <p:cNvCxnSpPr/>
          <p:nvPr/>
        </p:nvCxnSpPr>
        <p:spPr>
          <a:xfrm>
            <a:off x="4752020" y="1823120"/>
            <a:ext cx="1548172" cy="8137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82483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107</TotalTime>
  <Words>2393</Words>
  <Application>Microsoft Office PowerPoint</Application>
  <PresentationFormat>Экран (4:3)</PresentationFormat>
  <Paragraphs>216</Paragraphs>
  <Slides>26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26</vt:i4>
      </vt:variant>
    </vt:vector>
  </HeadingPairs>
  <TitlesOfParts>
    <vt:vector size="27" baseType="lpstr">
      <vt:lpstr>Аспект</vt:lpstr>
      <vt:lpstr>  Тези доповіді</vt:lpstr>
      <vt:lpstr>Тези доповіді</vt:lpstr>
      <vt:lpstr>Тези доповіді</vt:lpstr>
      <vt:lpstr>Тези доповіді</vt:lpstr>
      <vt:lpstr>Основне призначення тез</vt:lpstr>
      <vt:lpstr>Основне призначення тез</vt:lpstr>
      <vt:lpstr>Специфіка змісту </vt:lpstr>
      <vt:lpstr>Стиль </vt:lpstr>
      <vt:lpstr>Класифікація тез наукових робіт</vt:lpstr>
      <vt:lpstr>Класифікація тез наукових робіт</vt:lpstr>
      <vt:lpstr>КЛАСИЧНА СТРУКТУРА ТЕЗ </vt:lpstr>
      <vt:lpstr>ТИПОВІ СТРУКТУРИ ТЕЗ </vt:lpstr>
      <vt:lpstr>Основні аспекти написання тез </vt:lpstr>
      <vt:lpstr>Основні аспекти написання тез </vt:lpstr>
      <vt:lpstr>Основні аспекти написання тез </vt:lpstr>
      <vt:lpstr>Основні аспекти написання тез </vt:lpstr>
      <vt:lpstr>Основні аспекти написання тез </vt:lpstr>
      <vt:lpstr>Основні аспекти написання тез </vt:lpstr>
      <vt:lpstr>Основні аспекти написання тез </vt:lpstr>
      <vt:lpstr>АЛГОРИТМ НАПИСАННЯ ТЕЗ </vt:lpstr>
      <vt:lpstr>АЛГОРИТМ НАПИСАННЯ ТЕЗ </vt:lpstr>
      <vt:lpstr>АЛГОРИТМ НАПИСАННЯ ТЕЗ </vt:lpstr>
      <vt:lpstr>АЛГОРИТМ НАПИСАННЯ ТЕЗ </vt:lpstr>
      <vt:lpstr>ДЕЯКІ ЗАГАЛЬНІ ПОЗИЦІЇ ДО ПОБУДОВИ ТЕЗИ </vt:lpstr>
      <vt:lpstr>ОФОРМЛЕННЯ ТЕЗ </vt:lpstr>
      <vt:lpstr>ТИПОВІ ПОМИЛКИ, ЩО ЗУСТРІЧАЮТЬСЯ В ТЕЗАХ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Тези доповіді</dc:title>
  <dc:creator>Admin</dc:creator>
  <cp:lastModifiedBy>Admin</cp:lastModifiedBy>
  <cp:revision>15</cp:revision>
  <dcterms:created xsi:type="dcterms:W3CDTF">2020-09-24T19:47:21Z</dcterms:created>
  <dcterms:modified xsi:type="dcterms:W3CDTF">2020-10-07T11:41:41Z</dcterms:modified>
</cp:coreProperties>
</file>