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2" r:id="rId47"/>
    <p:sldId id="303" r:id="rId48"/>
    <p:sldId id="304" r:id="rId49"/>
    <p:sldId id="305" r:id="rId50"/>
    <p:sldId id="301"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27A887-49A1-4A92-9F10-12F510F3EBA5}" type="datetimeFigureOut">
              <a:rPr lang="uk-UA" smtClean="0"/>
              <a:t>03.12.2025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C25517-2D26-4C45-969D-B8D595FA0D80}" type="slidenum">
              <a:rPr lang="uk-UA" smtClean="0"/>
              <a:t>‹№›</a:t>
            </a:fld>
            <a:endParaRPr lang="uk-UA"/>
          </a:p>
        </p:txBody>
      </p:sp>
    </p:spTree>
    <p:extLst>
      <p:ext uri="{BB962C8B-B14F-4D97-AF65-F5344CB8AC3E}">
        <p14:creationId xmlns:p14="http://schemas.microsoft.com/office/powerpoint/2010/main" val="1846886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09EC8AF8-B85A-4A03-AE3E-D27664D1923E}" type="datetime1">
              <a:rPr lang="uk-UA" smtClean="0"/>
              <a:t>03.12.2025</a:t>
            </a:fld>
            <a:endParaRPr lang="uk-UA"/>
          </a:p>
        </p:txBody>
      </p:sp>
      <p:sp>
        <p:nvSpPr>
          <p:cNvPr id="5" name="Footer Placeholder 4"/>
          <p:cNvSpPr>
            <a:spLocks noGrp="1"/>
          </p:cNvSpPr>
          <p:nvPr>
            <p:ph type="ftr" sz="quarter" idx="11"/>
          </p:nvPr>
        </p:nvSpPr>
        <p:spPr>
          <a:xfrm>
            <a:off x="2416500" y="329307"/>
            <a:ext cx="4973915" cy="309201"/>
          </a:xfrm>
        </p:spPr>
        <p:txBody>
          <a:bodyPr/>
          <a:lstStyle/>
          <a:p>
            <a:endParaRPr lang="uk-UA"/>
          </a:p>
        </p:txBody>
      </p:sp>
      <p:sp>
        <p:nvSpPr>
          <p:cNvPr id="6" name="Slide Number Placeholder 5"/>
          <p:cNvSpPr>
            <a:spLocks noGrp="1"/>
          </p:cNvSpPr>
          <p:nvPr>
            <p:ph type="sldNum" sz="quarter" idx="12"/>
          </p:nvPr>
        </p:nvSpPr>
        <p:spPr>
          <a:xfrm>
            <a:off x="1437664" y="798973"/>
            <a:ext cx="811019" cy="503578"/>
          </a:xfrm>
        </p:spPr>
        <p:txBody>
          <a:bodyPr/>
          <a:lstStyle/>
          <a:p>
            <a:fld id="{7BB7096A-1136-4B60-B1CC-E21DD123432F}" type="slidenum">
              <a:rPr lang="uk-UA" smtClean="0"/>
              <a:t>‹№›</a:t>
            </a:fld>
            <a:endParaRPr lang="uk-UA"/>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16396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058280B-CB27-4BDE-8EB3-C75CF5396D78}" type="datetime1">
              <a:rPr lang="uk-UA" smtClean="0"/>
              <a:t>03.12.2025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BB7096A-1136-4B60-B1CC-E21DD123432F}" type="slidenum">
              <a:rPr lang="uk-UA" smtClean="0"/>
              <a:t>‹№›</a:t>
            </a:fld>
            <a:endParaRPr lang="uk-UA"/>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2095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4DFBFDE-2C26-4CE2-A094-B3A86543B1C9}" type="datetime1">
              <a:rPr lang="uk-UA" smtClean="0"/>
              <a:t>03.12.2025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BB7096A-1136-4B60-B1CC-E21DD123432F}" type="slidenum">
              <a:rPr lang="uk-UA" smtClean="0"/>
              <a:t>‹№›</a:t>
            </a:fld>
            <a:endParaRPr lang="uk-UA"/>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7006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1588F72-6B3E-4321-B408-9B105ED75901}" type="datetime1">
              <a:rPr lang="uk-UA" smtClean="0"/>
              <a:t>03.12.2025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BB7096A-1136-4B60-B1CC-E21DD123432F}" type="slidenum">
              <a:rPr lang="uk-UA" smtClean="0"/>
              <a:t>‹№›</a:t>
            </a:fld>
            <a:endParaRPr lang="uk-UA"/>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72684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A79A2DB1-E81E-448E-9273-CF7D8C468BCB}" type="datetime1">
              <a:rPr lang="uk-UA" smtClean="0"/>
              <a:t>03.12.2025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BB7096A-1136-4B60-B1CC-E21DD123432F}" type="slidenum">
              <a:rPr lang="uk-UA" smtClean="0"/>
              <a:t>‹№›</a:t>
            </a:fld>
            <a:endParaRPr lang="uk-UA"/>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6281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840E9EEC-9635-4606-A49B-3B83B3A5A952}" type="datetime1">
              <a:rPr lang="uk-UA" smtClean="0"/>
              <a:t>03.12.2025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BB7096A-1136-4B60-B1CC-E21DD123432F}" type="slidenum">
              <a:rPr lang="uk-UA" smtClean="0"/>
              <a:t>‹№›</a:t>
            </a:fld>
            <a:endParaRPr lang="uk-UA"/>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71871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447191" y="2824269"/>
            <a:ext cx="4645152" cy="2644457"/>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412362" y="2821491"/>
            <a:ext cx="4645152" cy="263737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81A875F8-84BB-46F7-93AB-E1DDDBDE19C8}" type="datetime1">
              <a:rPr lang="uk-UA" smtClean="0"/>
              <a:t>03.12.2025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BB7096A-1136-4B60-B1CC-E21DD123432F}" type="slidenum">
              <a:rPr lang="uk-UA" smtClean="0"/>
              <a:t>‹№›</a:t>
            </a:fld>
            <a:endParaRPr lang="uk-UA"/>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54479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0A4C04BE-7A26-44CF-8870-27F1CA7B8545}" type="datetime1">
              <a:rPr lang="uk-UA" smtClean="0"/>
              <a:t>03.12.2025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BB7096A-1136-4B60-B1CC-E21DD123432F}" type="slidenum">
              <a:rPr lang="uk-UA" smtClean="0"/>
              <a:t>‹№›</a:t>
            </a:fld>
            <a:endParaRPr lang="uk-UA"/>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5630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8EC919-5D9A-44A7-93E9-A481D47D4FA3}" type="datetime1">
              <a:rPr lang="uk-UA" smtClean="0"/>
              <a:t>03.12.2025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7BB7096A-1136-4B60-B1CC-E21DD123432F}" type="slidenum">
              <a:rPr lang="uk-UA" smtClean="0"/>
              <a:t>‹№›</a:t>
            </a:fld>
            <a:endParaRPr lang="uk-UA"/>
          </a:p>
        </p:txBody>
      </p:sp>
    </p:spTree>
    <p:extLst>
      <p:ext uri="{BB962C8B-B14F-4D97-AF65-F5344CB8AC3E}">
        <p14:creationId xmlns:p14="http://schemas.microsoft.com/office/powerpoint/2010/main" val="2615123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FB757C55-6064-4D4C-8606-577796943F96}" type="datetime1">
              <a:rPr lang="uk-UA" smtClean="0"/>
              <a:t>03.12.2025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BB7096A-1136-4B60-B1CC-E21DD123432F}" type="slidenum">
              <a:rPr lang="uk-UA" smtClean="0"/>
              <a:t>‹№›</a:t>
            </a:fld>
            <a:endParaRPr lang="uk-UA"/>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02933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9CA12D2-D889-485A-A957-EED11B288EF1}" type="datetime1">
              <a:rPr lang="uk-UA" smtClean="0"/>
              <a:t>03.12.2025</a:t>
            </a:fld>
            <a:endParaRPr lang="uk-UA"/>
          </a:p>
        </p:txBody>
      </p:sp>
      <p:sp>
        <p:nvSpPr>
          <p:cNvPr id="6" name="Footer Placeholder 5"/>
          <p:cNvSpPr>
            <a:spLocks noGrp="1"/>
          </p:cNvSpPr>
          <p:nvPr>
            <p:ph type="ftr" sz="quarter" idx="11"/>
          </p:nvPr>
        </p:nvSpPr>
        <p:spPr>
          <a:xfrm>
            <a:off x="1447382" y="318640"/>
            <a:ext cx="5541004" cy="320931"/>
          </a:xfrm>
        </p:spPr>
        <p:txBody>
          <a:bodyPr/>
          <a:lstStyle/>
          <a:p>
            <a:endParaRPr lang="uk-UA"/>
          </a:p>
        </p:txBody>
      </p:sp>
      <p:sp>
        <p:nvSpPr>
          <p:cNvPr id="7" name="Slide Number Placeholder 6"/>
          <p:cNvSpPr>
            <a:spLocks noGrp="1"/>
          </p:cNvSpPr>
          <p:nvPr>
            <p:ph type="sldNum" sz="quarter" idx="12"/>
          </p:nvPr>
        </p:nvSpPr>
        <p:spPr/>
        <p:txBody>
          <a:bodyPr/>
          <a:lstStyle/>
          <a:p>
            <a:fld id="{7BB7096A-1136-4B60-B1CC-E21DD123432F}" type="slidenum">
              <a:rPr lang="uk-UA" smtClean="0"/>
              <a:t>‹№›</a:t>
            </a:fld>
            <a:endParaRPr lang="uk-UA"/>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27798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A7E4B88-6B7C-4E01-8C8C-9077BC19C95C}" type="datetime1">
              <a:rPr lang="uk-UA" smtClean="0"/>
              <a:t>03.12.2025</a:t>
            </a:fld>
            <a:endParaRPr lang="uk-UA"/>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BB7096A-1136-4B60-B1CC-E21DD123432F}" type="slidenum">
              <a:rPr lang="uk-UA" smtClean="0"/>
              <a:t>‹№›</a:t>
            </a:fld>
            <a:endParaRPr lang="uk-UA"/>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41055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8A90C4-2414-4EDB-B78E-593D7A1A07FB}"/>
              </a:ext>
            </a:extLst>
          </p:cNvPr>
          <p:cNvSpPr>
            <a:spLocks noGrp="1"/>
          </p:cNvSpPr>
          <p:nvPr>
            <p:ph type="ctrTitle"/>
          </p:nvPr>
        </p:nvSpPr>
        <p:spPr/>
        <p:txBody>
          <a:bodyPr>
            <a:noAutofit/>
          </a:bodyPr>
          <a:lstStyle/>
          <a:p>
            <a:r>
              <a:rPr lang="uk-UA" sz="4400" dirty="0"/>
              <a:t>Оподаткування та </a:t>
            </a:r>
            <a:br>
              <a:rPr lang="uk-UA" sz="4400" dirty="0"/>
            </a:br>
            <a:r>
              <a:rPr lang="uk-UA" sz="4400" dirty="0"/>
              <a:t>державне регулювання підприємницької діяльності</a:t>
            </a:r>
          </a:p>
        </p:txBody>
      </p:sp>
      <p:sp>
        <p:nvSpPr>
          <p:cNvPr id="3" name="Підзаголовок 2">
            <a:extLst>
              <a:ext uri="{FF2B5EF4-FFF2-40B4-BE49-F238E27FC236}">
                <a16:creationId xmlns:a16="http://schemas.microsoft.com/office/drawing/2014/main" id="{EC84751F-8112-488F-9184-1715269C3991}"/>
              </a:ext>
            </a:extLst>
          </p:cNvPr>
          <p:cNvSpPr>
            <a:spLocks noGrp="1"/>
          </p:cNvSpPr>
          <p:nvPr>
            <p:ph type="subTitle" idx="1"/>
          </p:nvPr>
        </p:nvSpPr>
        <p:spPr/>
        <p:txBody>
          <a:bodyPr/>
          <a:lstStyle/>
          <a:p>
            <a:r>
              <a:rPr lang="uk-UA" dirty="0"/>
              <a:t>Лекція з навчальної дисципліни </a:t>
            </a:r>
            <a:r>
              <a:rPr lang="uk-UA" dirty="0" smtClean="0"/>
              <a:t>«Організація </a:t>
            </a:r>
            <a:r>
              <a:rPr lang="uk-UA" smtClean="0"/>
              <a:t>підприємницької діяльності»</a:t>
            </a:r>
            <a:endParaRPr lang="uk-UA" dirty="0"/>
          </a:p>
        </p:txBody>
      </p:sp>
    </p:spTree>
    <p:extLst>
      <p:ext uri="{BB962C8B-B14F-4D97-AF65-F5344CB8AC3E}">
        <p14:creationId xmlns:p14="http://schemas.microsoft.com/office/powerpoint/2010/main" val="2376251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675A7A9-56DF-4DD1-8447-238F9D0DF02D}"/>
              </a:ext>
            </a:extLst>
          </p:cNvPr>
          <p:cNvSpPr txBox="1"/>
          <p:nvPr/>
        </p:nvSpPr>
        <p:spPr>
          <a:xfrm>
            <a:off x="2687216" y="1823763"/>
            <a:ext cx="7623110" cy="2031325"/>
          </a:xfrm>
          <a:prstGeom prst="rect">
            <a:avLst/>
          </a:prstGeom>
          <a:noFill/>
        </p:spPr>
        <p:txBody>
          <a:bodyPr wrap="square">
            <a:spAutoFit/>
          </a:bodyPr>
          <a:lstStyle/>
          <a:p>
            <a:r>
              <a:rPr lang="ru-RU" b="1" dirty="0"/>
              <a:t>8. Строк та порядок </a:t>
            </a:r>
            <a:r>
              <a:rPr lang="ru-RU" b="1" dirty="0" err="1"/>
              <a:t>подання</a:t>
            </a:r>
            <a:r>
              <a:rPr lang="ru-RU" b="1" dirty="0"/>
              <a:t> </a:t>
            </a:r>
            <a:r>
              <a:rPr lang="ru-RU" b="1" dirty="0" err="1"/>
              <a:t>звітності</a:t>
            </a:r>
            <a:r>
              <a:rPr lang="ru-RU" b="1" dirty="0"/>
              <a:t> про </a:t>
            </a:r>
            <a:r>
              <a:rPr lang="ru-RU" b="1" dirty="0" err="1"/>
              <a:t>обчислення</a:t>
            </a:r>
            <a:r>
              <a:rPr lang="ru-RU" b="1" dirty="0"/>
              <a:t> і </a:t>
            </a:r>
            <a:r>
              <a:rPr lang="ru-RU" b="1" dirty="0" err="1"/>
              <a:t>сплату</a:t>
            </a:r>
            <a:r>
              <a:rPr lang="ru-RU" b="1" dirty="0"/>
              <a:t> </a:t>
            </a:r>
            <a:r>
              <a:rPr lang="ru-RU" b="1" dirty="0" err="1"/>
              <a:t>податку</a:t>
            </a:r>
            <a:r>
              <a:rPr lang="ru-RU" b="1" dirty="0"/>
              <a:t>. </a:t>
            </a:r>
            <a:r>
              <a:rPr lang="ru-RU" dirty="0" err="1"/>
              <a:t>Податкова</a:t>
            </a:r>
            <a:r>
              <a:rPr lang="ru-RU" dirty="0"/>
              <a:t> </a:t>
            </a:r>
            <a:r>
              <a:rPr lang="ru-RU" dirty="0" err="1"/>
              <a:t>декларація</a:t>
            </a:r>
            <a:r>
              <a:rPr lang="ru-RU" dirty="0"/>
              <a:t> </a:t>
            </a:r>
            <a:r>
              <a:rPr lang="ru-RU" dirty="0" err="1"/>
              <a:t>подається</a:t>
            </a:r>
            <a:r>
              <a:rPr lang="ru-RU" dirty="0"/>
              <a:t> за </a:t>
            </a:r>
            <a:r>
              <a:rPr lang="ru-RU" dirty="0" err="1"/>
              <a:t>звітний</a:t>
            </a:r>
            <a:r>
              <a:rPr lang="ru-RU" dirty="0"/>
              <a:t> </a:t>
            </a:r>
            <a:r>
              <a:rPr lang="ru-RU" dirty="0" err="1"/>
              <a:t>період</a:t>
            </a:r>
            <a:r>
              <a:rPr lang="ru-RU" dirty="0"/>
              <a:t> у </a:t>
            </a:r>
            <a:r>
              <a:rPr lang="ru-RU" dirty="0" err="1"/>
              <a:t>встановлені</a:t>
            </a:r>
            <a:r>
              <a:rPr lang="ru-RU" dirty="0"/>
              <a:t> строки до органу </a:t>
            </a:r>
            <a:r>
              <a:rPr lang="ru-RU" dirty="0" err="1"/>
              <a:t>державної</a:t>
            </a:r>
            <a:r>
              <a:rPr lang="ru-RU" dirty="0"/>
              <a:t> </a:t>
            </a:r>
            <a:r>
              <a:rPr lang="ru-RU" dirty="0" err="1"/>
              <a:t>податкової</a:t>
            </a:r>
            <a:r>
              <a:rPr lang="ru-RU" dirty="0"/>
              <a:t> </a:t>
            </a:r>
            <a:r>
              <a:rPr lang="ru-RU" dirty="0" err="1"/>
              <a:t>служби</a:t>
            </a:r>
            <a:r>
              <a:rPr lang="ru-RU" dirty="0"/>
              <a:t>, в </a:t>
            </a:r>
            <a:r>
              <a:rPr lang="ru-RU" dirty="0" err="1"/>
              <a:t>якому</a:t>
            </a:r>
            <a:r>
              <a:rPr lang="ru-RU" dirty="0"/>
              <a:t> </a:t>
            </a:r>
            <a:r>
              <a:rPr lang="ru-RU" dirty="0" err="1"/>
              <a:t>перебуває</a:t>
            </a:r>
            <a:r>
              <a:rPr lang="ru-RU" dirty="0"/>
              <a:t> на </a:t>
            </a:r>
            <a:r>
              <a:rPr lang="ru-RU" dirty="0" err="1"/>
              <a:t>обліку</a:t>
            </a:r>
            <a:r>
              <a:rPr lang="ru-RU" dirty="0"/>
              <a:t> </a:t>
            </a:r>
            <a:r>
              <a:rPr lang="ru-RU" dirty="0" err="1"/>
              <a:t>платник</a:t>
            </a:r>
            <a:r>
              <a:rPr lang="ru-RU" dirty="0"/>
              <a:t> </a:t>
            </a:r>
            <a:r>
              <a:rPr lang="ru-RU" dirty="0" err="1"/>
              <a:t>податків</a:t>
            </a:r>
            <a:r>
              <a:rPr lang="ru-RU" dirty="0"/>
              <a:t>. </a:t>
            </a:r>
            <a:r>
              <a:rPr lang="ru-RU" dirty="0" err="1"/>
              <a:t>Платник</a:t>
            </a:r>
            <a:r>
              <a:rPr lang="ru-RU" dirty="0"/>
              <a:t> </a:t>
            </a:r>
            <a:r>
              <a:rPr lang="ru-RU" dirty="0" err="1"/>
              <a:t>податків</a:t>
            </a:r>
            <a:r>
              <a:rPr lang="ru-RU" dirty="0"/>
              <a:t> </a:t>
            </a:r>
            <a:r>
              <a:rPr lang="ru-RU" dirty="0" err="1"/>
              <a:t>зобов’язаний</a:t>
            </a:r>
            <a:r>
              <a:rPr lang="ru-RU" dirty="0"/>
              <a:t> за </a:t>
            </a:r>
            <a:r>
              <a:rPr lang="ru-RU" dirty="0" err="1"/>
              <a:t>кожний</a:t>
            </a:r>
            <a:r>
              <a:rPr lang="ru-RU" dirty="0"/>
              <a:t> </a:t>
            </a:r>
            <a:r>
              <a:rPr lang="ru-RU" dirty="0" err="1"/>
              <a:t>звітний</a:t>
            </a:r>
            <a:r>
              <a:rPr lang="ru-RU" dirty="0"/>
              <a:t> </a:t>
            </a:r>
            <a:r>
              <a:rPr lang="ru-RU" dirty="0" err="1"/>
              <a:t>період</a:t>
            </a:r>
            <a:r>
              <a:rPr lang="ru-RU" dirty="0"/>
              <a:t> </a:t>
            </a:r>
            <a:r>
              <a:rPr lang="ru-RU" dirty="0" err="1"/>
              <a:t>подавати</a:t>
            </a:r>
            <a:r>
              <a:rPr lang="ru-RU" dirty="0"/>
              <a:t> </a:t>
            </a:r>
            <a:r>
              <a:rPr lang="ru-RU" dirty="0" err="1"/>
              <a:t>податкові</a:t>
            </a:r>
            <a:r>
              <a:rPr lang="ru-RU" dirty="0"/>
              <a:t> </a:t>
            </a:r>
            <a:r>
              <a:rPr lang="ru-RU" dirty="0" err="1"/>
              <a:t>декларації</a:t>
            </a:r>
            <a:r>
              <a:rPr lang="ru-RU" dirty="0"/>
              <a:t> </a:t>
            </a:r>
            <a:r>
              <a:rPr lang="ru-RU" dirty="0" err="1"/>
              <a:t>щодо</a:t>
            </a:r>
            <a:r>
              <a:rPr lang="ru-RU" dirty="0"/>
              <a:t> кожного </a:t>
            </a:r>
            <a:r>
              <a:rPr lang="ru-RU" dirty="0" err="1"/>
              <a:t>окремого</a:t>
            </a:r>
            <a:r>
              <a:rPr lang="ru-RU" dirty="0"/>
              <a:t> </a:t>
            </a:r>
            <a:r>
              <a:rPr lang="ru-RU" dirty="0" err="1"/>
              <a:t>податку</a:t>
            </a:r>
            <a:r>
              <a:rPr lang="ru-RU" dirty="0"/>
              <a:t>, </a:t>
            </a:r>
            <a:r>
              <a:rPr lang="ru-RU" dirty="0" err="1"/>
              <a:t>платником</a:t>
            </a:r>
            <a:r>
              <a:rPr lang="ru-RU" dirty="0"/>
              <a:t> </a:t>
            </a:r>
            <a:r>
              <a:rPr lang="ru-RU" dirty="0" err="1"/>
              <a:t>якого</a:t>
            </a:r>
            <a:r>
              <a:rPr lang="ru-RU" dirty="0"/>
              <a:t> </a:t>
            </a:r>
            <a:r>
              <a:rPr lang="ru-RU" dirty="0" err="1"/>
              <a:t>він</a:t>
            </a:r>
            <a:r>
              <a:rPr lang="ru-RU" dirty="0"/>
              <a:t> є, </a:t>
            </a:r>
            <a:r>
              <a:rPr lang="ru-RU" dirty="0" err="1"/>
              <a:t>незалежно</a:t>
            </a:r>
            <a:r>
              <a:rPr lang="ru-RU" dirty="0"/>
              <a:t> </a:t>
            </a:r>
            <a:r>
              <a:rPr lang="ru-RU" dirty="0" err="1"/>
              <a:t>від</a:t>
            </a:r>
            <a:r>
              <a:rPr lang="ru-RU" dirty="0"/>
              <a:t> того, </a:t>
            </a:r>
            <a:r>
              <a:rPr lang="ru-RU" dirty="0" err="1"/>
              <a:t>чи</a:t>
            </a:r>
            <a:r>
              <a:rPr lang="ru-RU" dirty="0"/>
              <a:t> </a:t>
            </a:r>
            <a:r>
              <a:rPr lang="ru-RU" dirty="0" err="1"/>
              <a:t>провадив</a:t>
            </a:r>
            <a:r>
              <a:rPr lang="ru-RU" dirty="0"/>
              <a:t> </a:t>
            </a:r>
            <a:r>
              <a:rPr lang="ru-RU" dirty="0" err="1"/>
              <a:t>такий</a:t>
            </a:r>
            <a:r>
              <a:rPr lang="ru-RU" dirty="0"/>
              <a:t> </a:t>
            </a:r>
            <a:r>
              <a:rPr lang="ru-RU" dirty="0" err="1"/>
              <a:t>платник</a:t>
            </a:r>
            <a:r>
              <a:rPr lang="ru-RU" dirty="0"/>
              <a:t> </a:t>
            </a:r>
            <a:r>
              <a:rPr lang="ru-RU" dirty="0" err="1"/>
              <a:t>податку</a:t>
            </a:r>
            <a:r>
              <a:rPr lang="ru-RU" dirty="0"/>
              <a:t> </a:t>
            </a:r>
            <a:r>
              <a:rPr lang="ru-RU" dirty="0" err="1"/>
              <a:t>господарську</a:t>
            </a:r>
            <a:r>
              <a:rPr lang="ru-RU" dirty="0"/>
              <a:t> </a:t>
            </a:r>
            <a:r>
              <a:rPr lang="ru-RU" dirty="0" err="1"/>
              <a:t>діяльність</a:t>
            </a:r>
            <a:r>
              <a:rPr lang="ru-RU" dirty="0"/>
              <a:t> у </a:t>
            </a:r>
            <a:r>
              <a:rPr lang="ru-RU" dirty="0" err="1"/>
              <a:t>звітному</a:t>
            </a:r>
            <a:r>
              <a:rPr lang="ru-RU" dirty="0"/>
              <a:t> </a:t>
            </a:r>
            <a:r>
              <a:rPr lang="ru-RU" dirty="0" err="1"/>
              <a:t>періоді</a:t>
            </a:r>
            <a:r>
              <a:rPr lang="ru-RU" dirty="0"/>
              <a:t>;</a:t>
            </a:r>
            <a:endParaRPr lang="uk-UA" dirty="0"/>
          </a:p>
        </p:txBody>
      </p:sp>
    </p:spTree>
    <p:extLst>
      <p:ext uri="{BB962C8B-B14F-4D97-AF65-F5344CB8AC3E}">
        <p14:creationId xmlns:p14="http://schemas.microsoft.com/office/powerpoint/2010/main" val="2982867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8AD4B51-6BFE-4B8E-950C-AC0DC2E8571F}"/>
              </a:ext>
            </a:extLst>
          </p:cNvPr>
          <p:cNvSpPr txBox="1"/>
          <p:nvPr/>
        </p:nvSpPr>
        <p:spPr>
          <a:xfrm>
            <a:off x="2677885" y="1951672"/>
            <a:ext cx="7324531" cy="1477328"/>
          </a:xfrm>
          <a:prstGeom prst="rect">
            <a:avLst/>
          </a:prstGeom>
          <a:noFill/>
        </p:spPr>
        <p:txBody>
          <a:bodyPr wrap="square">
            <a:spAutoFit/>
          </a:bodyPr>
          <a:lstStyle/>
          <a:p>
            <a:r>
              <a:rPr lang="ru-RU" b="1" dirty="0"/>
              <a:t>9. </a:t>
            </a:r>
            <a:r>
              <a:rPr lang="ru-RU" b="1" dirty="0" err="1"/>
              <a:t>Податкова</a:t>
            </a:r>
            <a:r>
              <a:rPr lang="ru-RU" b="1" dirty="0"/>
              <a:t> </a:t>
            </a:r>
            <a:r>
              <a:rPr lang="ru-RU" b="1" dirty="0" err="1"/>
              <a:t>пільга</a:t>
            </a:r>
            <a:r>
              <a:rPr lang="ru-RU" b="1" dirty="0"/>
              <a:t> </a:t>
            </a:r>
            <a:r>
              <a:rPr lang="ru-RU" dirty="0"/>
              <a:t>– </a:t>
            </a:r>
            <a:r>
              <a:rPr lang="ru-RU" dirty="0" err="1"/>
              <a:t>передбачене</a:t>
            </a:r>
            <a:r>
              <a:rPr lang="ru-RU" dirty="0"/>
              <a:t> </a:t>
            </a:r>
            <a:r>
              <a:rPr lang="ru-RU" dirty="0" err="1"/>
              <a:t>податковим</a:t>
            </a:r>
            <a:r>
              <a:rPr lang="ru-RU" dirty="0"/>
              <a:t> та </a:t>
            </a:r>
            <a:r>
              <a:rPr lang="ru-RU" dirty="0" err="1"/>
              <a:t>митним</a:t>
            </a:r>
            <a:r>
              <a:rPr lang="ru-RU" dirty="0"/>
              <a:t> </a:t>
            </a:r>
            <a:r>
              <a:rPr lang="ru-RU" dirty="0" err="1"/>
              <a:t>законодавством</a:t>
            </a:r>
            <a:r>
              <a:rPr lang="ru-RU" dirty="0"/>
              <a:t> </a:t>
            </a:r>
            <a:r>
              <a:rPr lang="ru-RU" dirty="0" err="1"/>
              <a:t>звільнення</a:t>
            </a:r>
            <a:r>
              <a:rPr lang="ru-RU" dirty="0"/>
              <a:t> </a:t>
            </a:r>
            <a:r>
              <a:rPr lang="ru-RU" dirty="0" err="1"/>
              <a:t>платника</a:t>
            </a:r>
            <a:r>
              <a:rPr lang="ru-RU" dirty="0"/>
              <a:t> </a:t>
            </a:r>
            <a:r>
              <a:rPr lang="ru-RU" dirty="0" err="1"/>
              <a:t>податків</a:t>
            </a:r>
            <a:r>
              <a:rPr lang="ru-RU" dirty="0"/>
              <a:t> </a:t>
            </a:r>
            <a:r>
              <a:rPr lang="ru-RU" dirty="0" err="1"/>
              <a:t>від</a:t>
            </a:r>
            <a:r>
              <a:rPr lang="ru-RU" dirty="0"/>
              <a:t> </a:t>
            </a:r>
            <a:r>
              <a:rPr lang="ru-RU" dirty="0" err="1"/>
              <a:t>обов’язку</a:t>
            </a:r>
            <a:r>
              <a:rPr lang="ru-RU" dirty="0"/>
              <a:t> </a:t>
            </a:r>
            <a:r>
              <a:rPr lang="ru-RU" dirty="0" err="1"/>
              <a:t>щодо</a:t>
            </a:r>
            <a:r>
              <a:rPr lang="ru-RU" dirty="0"/>
              <a:t> </a:t>
            </a:r>
            <a:r>
              <a:rPr lang="ru-RU" dirty="0" err="1"/>
              <a:t>нарахування</a:t>
            </a:r>
            <a:r>
              <a:rPr lang="ru-RU" dirty="0"/>
              <a:t> та </a:t>
            </a:r>
            <a:r>
              <a:rPr lang="ru-RU" dirty="0" err="1"/>
              <a:t>сплати</a:t>
            </a:r>
            <a:r>
              <a:rPr lang="ru-RU" dirty="0"/>
              <a:t> </a:t>
            </a:r>
            <a:r>
              <a:rPr lang="ru-RU" dirty="0" err="1"/>
              <a:t>податку</a:t>
            </a:r>
            <a:r>
              <a:rPr lang="ru-RU" dirty="0"/>
              <a:t> та </a:t>
            </a:r>
            <a:r>
              <a:rPr lang="ru-RU" dirty="0" err="1"/>
              <a:t>збору</a:t>
            </a:r>
            <a:r>
              <a:rPr lang="ru-RU" dirty="0"/>
              <a:t>, </a:t>
            </a:r>
            <a:r>
              <a:rPr lang="ru-RU" dirty="0" err="1"/>
              <a:t>сплата</a:t>
            </a:r>
            <a:r>
              <a:rPr lang="ru-RU" dirty="0"/>
              <a:t> ним </a:t>
            </a:r>
            <a:r>
              <a:rPr lang="ru-RU" dirty="0" err="1"/>
              <a:t>податку</a:t>
            </a:r>
            <a:r>
              <a:rPr lang="ru-RU" dirty="0"/>
              <a:t> та </a:t>
            </a:r>
            <a:r>
              <a:rPr lang="ru-RU" dirty="0" err="1"/>
              <a:t>збору</a:t>
            </a:r>
            <a:r>
              <a:rPr lang="ru-RU" dirty="0"/>
              <a:t> в </a:t>
            </a:r>
            <a:r>
              <a:rPr lang="ru-RU" dirty="0" err="1"/>
              <a:t>меншому</a:t>
            </a:r>
            <a:r>
              <a:rPr lang="ru-RU" dirty="0"/>
              <a:t> </a:t>
            </a:r>
            <a:r>
              <a:rPr lang="ru-RU" dirty="0" err="1"/>
              <a:t>розмірі</a:t>
            </a:r>
            <a:r>
              <a:rPr lang="ru-RU" dirty="0"/>
              <a:t> за </a:t>
            </a:r>
            <a:r>
              <a:rPr lang="ru-RU" dirty="0" err="1"/>
              <a:t>наявності</a:t>
            </a:r>
            <a:r>
              <a:rPr lang="ru-RU" dirty="0"/>
              <a:t> </a:t>
            </a:r>
            <a:r>
              <a:rPr lang="ru-RU" dirty="0" err="1"/>
              <a:t>підстав</a:t>
            </a:r>
            <a:r>
              <a:rPr lang="ru-RU" dirty="0"/>
              <a:t> </a:t>
            </a:r>
            <a:r>
              <a:rPr lang="ru-RU" dirty="0" err="1"/>
              <a:t>визначених</a:t>
            </a:r>
            <a:r>
              <a:rPr lang="ru-RU" dirty="0"/>
              <a:t> </a:t>
            </a:r>
            <a:r>
              <a:rPr lang="ru-RU" dirty="0" err="1"/>
              <a:t>Податковим</a:t>
            </a:r>
            <a:r>
              <a:rPr lang="ru-RU" dirty="0"/>
              <a:t> кодексом </a:t>
            </a:r>
            <a:r>
              <a:rPr lang="ru-RU" dirty="0" err="1"/>
              <a:t>України</a:t>
            </a:r>
            <a:r>
              <a:rPr lang="ru-RU" dirty="0"/>
              <a:t>.</a:t>
            </a:r>
            <a:endParaRPr lang="uk-UA" dirty="0"/>
          </a:p>
        </p:txBody>
      </p:sp>
    </p:spTree>
    <p:extLst>
      <p:ext uri="{BB962C8B-B14F-4D97-AF65-F5344CB8AC3E}">
        <p14:creationId xmlns:p14="http://schemas.microsoft.com/office/powerpoint/2010/main" val="1132008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C9D96C-C9A5-41AD-8668-042F4531872A}"/>
              </a:ext>
            </a:extLst>
          </p:cNvPr>
          <p:cNvSpPr txBox="1"/>
          <p:nvPr/>
        </p:nvSpPr>
        <p:spPr>
          <a:xfrm>
            <a:off x="1915885" y="1766891"/>
            <a:ext cx="8360229" cy="2308324"/>
          </a:xfrm>
          <a:prstGeom prst="rect">
            <a:avLst/>
          </a:prstGeom>
          <a:noFill/>
        </p:spPr>
        <p:txBody>
          <a:bodyPr wrap="square">
            <a:spAutoFit/>
          </a:bodyPr>
          <a:lstStyle/>
          <a:p>
            <a:r>
              <a:rPr lang="ru-RU" b="1" dirty="0" err="1"/>
              <a:t>Податкова</a:t>
            </a:r>
            <a:r>
              <a:rPr lang="ru-RU" b="1" dirty="0"/>
              <a:t> система </a:t>
            </a:r>
            <a:r>
              <a:rPr lang="ru-RU" dirty="0"/>
              <a:t>– </a:t>
            </a:r>
            <a:r>
              <a:rPr lang="ru-RU" dirty="0" err="1"/>
              <a:t>це</a:t>
            </a:r>
            <a:r>
              <a:rPr lang="ru-RU" dirty="0"/>
              <a:t> </a:t>
            </a:r>
            <a:r>
              <a:rPr lang="ru-RU" dirty="0" err="1"/>
              <a:t>сукупність</a:t>
            </a:r>
            <a:r>
              <a:rPr lang="ru-RU" dirty="0"/>
              <a:t> </a:t>
            </a:r>
            <a:r>
              <a:rPr lang="ru-RU" dirty="0" err="1"/>
              <a:t>загальнодержавних</a:t>
            </a:r>
            <a:r>
              <a:rPr lang="ru-RU" dirty="0"/>
              <a:t> та </a:t>
            </a:r>
            <a:r>
              <a:rPr lang="ru-RU" dirty="0" err="1"/>
              <a:t>місцевих</a:t>
            </a:r>
            <a:r>
              <a:rPr lang="ru-RU" dirty="0"/>
              <a:t> </a:t>
            </a:r>
            <a:r>
              <a:rPr lang="ru-RU" dirty="0" err="1"/>
              <a:t>податків</a:t>
            </a:r>
            <a:r>
              <a:rPr lang="ru-RU" dirty="0"/>
              <a:t> і </a:t>
            </a:r>
            <a:r>
              <a:rPr lang="ru-RU" dirty="0" err="1"/>
              <a:t>зборів</a:t>
            </a:r>
            <a:r>
              <a:rPr lang="ru-RU" dirty="0"/>
              <a:t>.</a:t>
            </a:r>
          </a:p>
          <a:p>
            <a:r>
              <a:rPr lang="uk-UA" b="1" dirty="0"/>
              <a:t>Податкова система </a:t>
            </a:r>
            <a:r>
              <a:rPr lang="uk-UA" dirty="0"/>
              <a:t>– це складна система фінансових відносин між державою та платниками податків у процесі перерозподілу створеного продукту, яка крім системи податків та зборів містить наступні взаємозалежні підсистеми: підсистема податкового законодавства; підсистема органів виконавчої влади, які здійснюють стягнення податків, зборів та єдиного соціального внеску (ЄСВ); підсистема адміністрування податків, зборів та ЄСВ </a:t>
            </a:r>
          </a:p>
        </p:txBody>
      </p:sp>
    </p:spTree>
    <p:extLst>
      <p:ext uri="{BB962C8B-B14F-4D97-AF65-F5344CB8AC3E}">
        <p14:creationId xmlns:p14="http://schemas.microsoft.com/office/powerpoint/2010/main" val="598540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7D79D7E0-B183-4551-B738-5CC56A1831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1343" y="9331"/>
            <a:ext cx="5967333" cy="6130212"/>
          </a:xfrm>
          <a:prstGeom prst="rect">
            <a:avLst/>
          </a:prstGeom>
        </p:spPr>
      </p:pic>
      <p:sp>
        <p:nvSpPr>
          <p:cNvPr id="6" name="TextBox 5">
            <a:extLst>
              <a:ext uri="{FF2B5EF4-FFF2-40B4-BE49-F238E27FC236}">
                <a16:creationId xmlns:a16="http://schemas.microsoft.com/office/drawing/2014/main" id="{738709D7-115E-4440-8EA3-3A868A334C07}"/>
              </a:ext>
            </a:extLst>
          </p:cNvPr>
          <p:cNvSpPr txBox="1"/>
          <p:nvPr/>
        </p:nvSpPr>
        <p:spPr>
          <a:xfrm>
            <a:off x="1894114" y="681135"/>
            <a:ext cx="2985796" cy="923330"/>
          </a:xfrm>
          <a:prstGeom prst="rect">
            <a:avLst/>
          </a:prstGeom>
          <a:noFill/>
        </p:spPr>
        <p:txBody>
          <a:bodyPr wrap="square" rtlCol="0">
            <a:spAutoFit/>
          </a:bodyPr>
          <a:lstStyle/>
          <a:p>
            <a:pPr algn="r"/>
            <a:r>
              <a:rPr lang="ru-RU" i="1"/>
              <a:t>Структурно-функціональна схема податкової системи України</a:t>
            </a:r>
            <a:endParaRPr lang="uk-UA" i="1" dirty="0"/>
          </a:p>
        </p:txBody>
      </p:sp>
    </p:spTree>
    <p:extLst>
      <p:ext uri="{BB962C8B-B14F-4D97-AF65-F5344CB8AC3E}">
        <p14:creationId xmlns:p14="http://schemas.microsoft.com/office/powerpoint/2010/main" val="1681516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DBC8556-52A9-465B-B7F1-E977349DD2DE}"/>
              </a:ext>
            </a:extLst>
          </p:cNvPr>
          <p:cNvSpPr txBox="1"/>
          <p:nvPr/>
        </p:nvSpPr>
        <p:spPr>
          <a:xfrm>
            <a:off x="1782147" y="1864005"/>
            <a:ext cx="9022702" cy="2862322"/>
          </a:xfrm>
          <a:prstGeom prst="rect">
            <a:avLst/>
          </a:prstGeom>
          <a:noFill/>
        </p:spPr>
        <p:txBody>
          <a:bodyPr wrap="square">
            <a:spAutoFit/>
          </a:bodyPr>
          <a:lstStyle/>
          <a:p>
            <a:r>
              <a:rPr lang="uk-UA" dirty="0"/>
              <a:t>Базові принципи, які лежать в основі податкової системи:</a:t>
            </a:r>
          </a:p>
          <a:p>
            <a:endParaRPr lang="uk-UA" dirty="0"/>
          </a:p>
          <a:p>
            <a:pPr marL="285750" indent="-285750">
              <a:buFont typeface="Arial" panose="020B0604020202020204" pitchFamily="34" charset="0"/>
              <a:buChar char="•"/>
            </a:pPr>
            <a:r>
              <a:rPr lang="uk-UA" dirty="0"/>
              <a:t>загальність оподаткування – кожна особа зобов’язана сплачувати встановлені Податковим Кодексом, законами з питань митної справи податки та збори, платником яких вона є;</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dirty="0"/>
              <a:t>рівність усіх платників перед законом, недопущення будь-яких проявів податкової дискримінації – забезпечення однакового підходу до всіх платників податків незалежно від соціальної, расової, національної, релігійної приналежності, форми власності юридичної особи, громадянства фізичної особи, місця походження капіталу;</a:t>
            </a:r>
          </a:p>
        </p:txBody>
      </p:sp>
    </p:spTree>
    <p:extLst>
      <p:ext uri="{BB962C8B-B14F-4D97-AF65-F5344CB8AC3E}">
        <p14:creationId xmlns:p14="http://schemas.microsoft.com/office/powerpoint/2010/main" val="2807230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CBDF0A0-0BF3-4317-963F-8F6D2F072F8F}"/>
              </a:ext>
            </a:extLst>
          </p:cNvPr>
          <p:cNvSpPr txBox="1"/>
          <p:nvPr/>
        </p:nvSpPr>
        <p:spPr>
          <a:xfrm>
            <a:off x="1336423" y="1724046"/>
            <a:ext cx="9543071" cy="2585323"/>
          </a:xfrm>
          <a:prstGeom prst="rect">
            <a:avLst/>
          </a:prstGeom>
          <a:noFill/>
        </p:spPr>
        <p:txBody>
          <a:bodyPr wrap="square">
            <a:spAutoFit/>
          </a:bodyPr>
          <a:lstStyle/>
          <a:p>
            <a:pPr marL="285750" indent="-285750">
              <a:buFont typeface="Arial" panose="020B0604020202020204" pitchFamily="34" charset="0"/>
              <a:buChar char="•"/>
            </a:pPr>
            <a:r>
              <a:rPr lang="ru-RU" dirty="0" err="1"/>
              <a:t>невідворотність</a:t>
            </a:r>
            <a:r>
              <a:rPr lang="ru-RU" dirty="0"/>
              <a:t> </a:t>
            </a:r>
            <a:r>
              <a:rPr lang="ru-RU" dirty="0" err="1"/>
              <a:t>настання</a:t>
            </a:r>
            <a:r>
              <a:rPr lang="ru-RU" dirty="0"/>
              <a:t> </a:t>
            </a:r>
            <a:r>
              <a:rPr lang="ru-RU" dirty="0" err="1"/>
              <a:t>визначеної</a:t>
            </a:r>
            <a:r>
              <a:rPr lang="ru-RU" dirty="0"/>
              <a:t> законом </a:t>
            </a:r>
            <a:r>
              <a:rPr lang="ru-RU" dirty="0" err="1"/>
              <a:t>відповідальності</a:t>
            </a:r>
            <a:r>
              <a:rPr lang="ru-RU" dirty="0"/>
              <a:t> у </a:t>
            </a:r>
            <a:r>
              <a:rPr lang="ru-RU" dirty="0" err="1"/>
              <a:t>разі</a:t>
            </a:r>
            <a:r>
              <a:rPr lang="ru-RU" dirty="0"/>
              <a:t> </a:t>
            </a:r>
            <a:r>
              <a:rPr lang="ru-RU" dirty="0" err="1"/>
              <a:t>порушення</a:t>
            </a:r>
            <a:r>
              <a:rPr lang="ru-RU" dirty="0"/>
              <a:t> </a:t>
            </a:r>
            <a:r>
              <a:rPr lang="ru-RU" dirty="0" err="1"/>
              <a:t>податкового</a:t>
            </a:r>
            <a:r>
              <a:rPr lang="ru-RU" dirty="0"/>
              <a:t> </a:t>
            </a:r>
            <a:r>
              <a:rPr lang="ru-RU" dirty="0" err="1"/>
              <a:t>законодавства</a:t>
            </a:r>
            <a:r>
              <a:rPr lang="ru-RU" dirty="0"/>
              <a:t>;</a:t>
            </a:r>
          </a:p>
          <a:p>
            <a:pPr marL="285750" indent="-285750">
              <a:buFont typeface="Arial" panose="020B0604020202020204" pitchFamily="34" charset="0"/>
              <a:buChar char="•"/>
            </a:pPr>
            <a:endParaRPr lang="ru-RU" dirty="0"/>
          </a:p>
          <a:p>
            <a:pPr marL="285750" indent="-285750">
              <a:buFont typeface="Arial" panose="020B0604020202020204" pitchFamily="34" charset="0"/>
              <a:buChar char="•"/>
            </a:pPr>
            <a:r>
              <a:rPr lang="ru-RU" dirty="0" err="1"/>
              <a:t>презумпція</a:t>
            </a:r>
            <a:r>
              <a:rPr lang="ru-RU" dirty="0"/>
              <a:t> </a:t>
            </a:r>
            <a:r>
              <a:rPr lang="ru-RU" dirty="0" err="1"/>
              <a:t>правомірності</a:t>
            </a:r>
            <a:r>
              <a:rPr lang="ru-RU" dirty="0"/>
              <a:t> </a:t>
            </a:r>
            <a:r>
              <a:rPr lang="ru-RU" dirty="0" err="1"/>
              <a:t>рішень</a:t>
            </a:r>
            <a:r>
              <a:rPr lang="ru-RU" dirty="0"/>
              <a:t> </a:t>
            </a:r>
            <a:r>
              <a:rPr lang="ru-RU" dirty="0" err="1"/>
              <a:t>платника</a:t>
            </a:r>
            <a:r>
              <a:rPr lang="ru-RU" dirty="0"/>
              <a:t> </a:t>
            </a:r>
            <a:r>
              <a:rPr lang="ru-RU" dirty="0" err="1"/>
              <a:t>податку</a:t>
            </a:r>
            <a:r>
              <a:rPr lang="ru-RU" dirty="0"/>
              <a:t> в </a:t>
            </a:r>
            <a:r>
              <a:rPr lang="ru-RU" dirty="0" err="1"/>
              <a:t>разі</a:t>
            </a:r>
            <a:r>
              <a:rPr lang="ru-RU" dirty="0"/>
              <a:t>, </a:t>
            </a:r>
            <a:r>
              <a:rPr lang="ru-RU" dirty="0" err="1"/>
              <a:t>якщо</a:t>
            </a:r>
            <a:r>
              <a:rPr lang="ru-RU" dirty="0"/>
              <a:t> норма закону </a:t>
            </a:r>
            <a:r>
              <a:rPr lang="ru-RU" dirty="0" err="1"/>
              <a:t>чи</a:t>
            </a:r>
            <a:r>
              <a:rPr lang="ru-RU" dirty="0"/>
              <a:t> </a:t>
            </a:r>
            <a:r>
              <a:rPr lang="ru-RU" dirty="0" err="1"/>
              <a:t>іншого</a:t>
            </a:r>
            <a:r>
              <a:rPr lang="ru-RU" dirty="0"/>
              <a:t> нормативно-правового акта, виданого на </a:t>
            </a:r>
            <a:r>
              <a:rPr lang="ru-RU" dirty="0" err="1"/>
              <a:t>підставі</a:t>
            </a:r>
            <a:r>
              <a:rPr lang="ru-RU" dirty="0"/>
              <a:t> закону, </a:t>
            </a:r>
            <a:r>
              <a:rPr lang="ru-RU" dirty="0" err="1"/>
              <a:t>або</a:t>
            </a:r>
            <a:r>
              <a:rPr lang="ru-RU" dirty="0"/>
              <a:t> </a:t>
            </a:r>
            <a:r>
              <a:rPr lang="ru-RU" dirty="0" err="1"/>
              <a:t>якщо</a:t>
            </a:r>
            <a:r>
              <a:rPr lang="ru-RU" dirty="0"/>
              <a:t> </a:t>
            </a:r>
            <a:r>
              <a:rPr lang="ru-RU" dirty="0" err="1"/>
              <a:t>норми</a:t>
            </a:r>
            <a:r>
              <a:rPr lang="ru-RU" dirty="0"/>
              <a:t> </a:t>
            </a:r>
            <a:r>
              <a:rPr lang="ru-RU" dirty="0" err="1"/>
              <a:t>різних</a:t>
            </a:r>
            <a:r>
              <a:rPr lang="ru-RU" dirty="0"/>
              <a:t> </a:t>
            </a:r>
            <a:r>
              <a:rPr lang="ru-RU" dirty="0" err="1"/>
              <a:t>законів</a:t>
            </a:r>
            <a:r>
              <a:rPr lang="ru-RU" dirty="0"/>
              <a:t> </a:t>
            </a:r>
            <a:r>
              <a:rPr lang="ru-RU" dirty="0" err="1"/>
              <a:t>чи</a:t>
            </a:r>
            <a:r>
              <a:rPr lang="ru-RU" dirty="0"/>
              <a:t> </a:t>
            </a:r>
            <a:r>
              <a:rPr lang="ru-RU" dirty="0" err="1"/>
              <a:t>різних</a:t>
            </a:r>
            <a:r>
              <a:rPr lang="ru-RU" dirty="0"/>
              <a:t> нормативно-</a:t>
            </a:r>
            <a:r>
              <a:rPr lang="ru-RU" dirty="0" err="1"/>
              <a:t>правових</a:t>
            </a:r>
            <a:r>
              <a:rPr lang="ru-RU" dirty="0"/>
              <a:t> </a:t>
            </a:r>
            <a:r>
              <a:rPr lang="ru-RU" dirty="0" err="1"/>
              <a:t>актів</a:t>
            </a:r>
            <a:r>
              <a:rPr lang="ru-RU" dirty="0"/>
              <a:t> </a:t>
            </a:r>
            <a:r>
              <a:rPr lang="ru-RU" dirty="0" err="1"/>
              <a:t>припускають</a:t>
            </a:r>
            <a:r>
              <a:rPr lang="ru-RU" dirty="0"/>
              <a:t> </a:t>
            </a:r>
            <a:r>
              <a:rPr lang="ru-RU" dirty="0" err="1"/>
              <a:t>неоднозначне</a:t>
            </a:r>
            <a:r>
              <a:rPr lang="ru-RU" dirty="0"/>
              <a:t> (</a:t>
            </a:r>
            <a:r>
              <a:rPr lang="ru-RU" dirty="0" err="1"/>
              <a:t>множинне</a:t>
            </a:r>
            <a:r>
              <a:rPr lang="ru-RU" dirty="0"/>
              <a:t>) </a:t>
            </a:r>
            <a:r>
              <a:rPr lang="ru-RU" dirty="0" err="1"/>
              <a:t>трактування</a:t>
            </a:r>
            <a:r>
              <a:rPr lang="ru-RU" dirty="0"/>
              <a:t> прав та </a:t>
            </a:r>
            <a:r>
              <a:rPr lang="ru-RU" dirty="0" err="1"/>
              <a:t>обов’язків</a:t>
            </a:r>
            <a:r>
              <a:rPr lang="ru-RU" dirty="0"/>
              <a:t> </a:t>
            </a:r>
            <a:r>
              <a:rPr lang="ru-RU" dirty="0" err="1"/>
              <a:t>платників</a:t>
            </a:r>
            <a:r>
              <a:rPr lang="ru-RU" dirty="0"/>
              <a:t> </a:t>
            </a:r>
            <a:r>
              <a:rPr lang="ru-RU" dirty="0" err="1"/>
              <a:t>податків</a:t>
            </a:r>
            <a:r>
              <a:rPr lang="ru-RU" dirty="0"/>
              <a:t> </a:t>
            </a:r>
            <a:r>
              <a:rPr lang="ru-RU" dirty="0" err="1"/>
              <a:t>або</a:t>
            </a:r>
            <a:r>
              <a:rPr lang="ru-RU" dirty="0"/>
              <a:t> </a:t>
            </a:r>
            <a:r>
              <a:rPr lang="ru-RU" dirty="0" err="1"/>
              <a:t>контролюючих</a:t>
            </a:r>
            <a:r>
              <a:rPr lang="ru-RU" dirty="0"/>
              <a:t> </a:t>
            </a:r>
            <a:r>
              <a:rPr lang="ru-RU" dirty="0" err="1"/>
              <a:t>органів</a:t>
            </a:r>
            <a:r>
              <a:rPr lang="ru-RU" dirty="0"/>
              <a:t>, </a:t>
            </a:r>
            <a:r>
              <a:rPr lang="ru-RU" dirty="0" err="1"/>
              <a:t>внаслідок</a:t>
            </a:r>
            <a:r>
              <a:rPr lang="ru-RU" dirty="0"/>
              <a:t> </a:t>
            </a:r>
            <a:r>
              <a:rPr lang="ru-RU" dirty="0" err="1"/>
              <a:t>чого</a:t>
            </a:r>
            <a:r>
              <a:rPr lang="ru-RU" dirty="0"/>
              <a:t> є </a:t>
            </a:r>
            <a:r>
              <a:rPr lang="ru-RU" dirty="0" err="1"/>
              <a:t>можливість</a:t>
            </a:r>
            <a:r>
              <a:rPr lang="ru-RU" dirty="0"/>
              <a:t> </a:t>
            </a:r>
            <a:r>
              <a:rPr lang="ru-RU" dirty="0" err="1"/>
              <a:t>прийняти</a:t>
            </a:r>
            <a:r>
              <a:rPr lang="ru-RU" dirty="0"/>
              <a:t> </a:t>
            </a:r>
            <a:r>
              <a:rPr lang="ru-RU" dirty="0" err="1"/>
              <a:t>рішення</a:t>
            </a:r>
            <a:r>
              <a:rPr lang="ru-RU" dirty="0"/>
              <a:t> на </a:t>
            </a:r>
            <a:r>
              <a:rPr lang="ru-RU" dirty="0" err="1"/>
              <a:t>користь</a:t>
            </a:r>
            <a:r>
              <a:rPr lang="ru-RU" dirty="0"/>
              <a:t> як </a:t>
            </a:r>
            <a:r>
              <a:rPr lang="ru-RU" dirty="0" err="1"/>
              <a:t>платника</a:t>
            </a:r>
            <a:r>
              <a:rPr lang="ru-RU" dirty="0"/>
              <a:t> </a:t>
            </a:r>
            <a:r>
              <a:rPr lang="ru-RU" dirty="0" err="1"/>
              <a:t>податків</a:t>
            </a:r>
            <a:r>
              <a:rPr lang="ru-RU" dirty="0"/>
              <a:t>, так і </a:t>
            </a:r>
            <a:r>
              <a:rPr lang="ru-RU" dirty="0" err="1"/>
              <a:t>контролюючого</a:t>
            </a:r>
            <a:r>
              <a:rPr lang="ru-RU" dirty="0"/>
              <a:t> органу;</a:t>
            </a:r>
          </a:p>
        </p:txBody>
      </p:sp>
    </p:spTree>
    <p:extLst>
      <p:ext uri="{BB962C8B-B14F-4D97-AF65-F5344CB8AC3E}">
        <p14:creationId xmlns:p14="http://schemas.microsoft.com/office/powerpoint/2010/main" val="2861879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C5AF42-53D1-4446-9E0F-934467A189A2}"/>
              </a:ext>
            </a:extLst>
          </p:cNvPr>
          <p:cNvSpPr txBox="1"/>
          <p:nvPr/>
        </p:nvSpPr>
        <p:spPr>
          <a:xfrm>
            <a:off x="1682706" y="1302551"/>
            <a:ext cx="8826587" cy="2308324"/>
          </a:xfrm>
          <a:prstGeom prst="rect">
            <a:avLst/>
          </a:prstGeom>
          <a:noFill/>
        </p:spPr>
        <p:txBody>
          <a:bodyPr wrap="square">
            <a:spAutoFit/>
          </a:bodyPr>
          <a:lstStyle/>
          <a:p>
            <a:pPr marL="285750" indent="-285750">
              <a:buFont typeface="Arial" panose="020B0604020202020204" pitchFamily="34" charset="0"/>
              <a:buChar char="•"/>
            </a:pPr>
            <a:r>
              <a:rPr lang="uk-UA" dirty="0"/>
              <a:t>фіскальна достатність – встановлення податків та зборів з урахуванням необхідності досягнення збалансованості витрат бюджету з його надходженнями;</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dirty="0"/>
              <a:t>соціальна справедливість – установлення податків та зборів відповідно до платоспроможності платників податків;</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dirty="0"/>
              <a:t>економічність оподаткування – установлення податків та зборів, обсяг надходжень від сплати яких до бюджету значно перевищує витрати на їх адміністрування;</a:t>
            </a:r>
          </a:p>
        </p:txBody>
      </p:sp>
    </p:spTree>
    <p:extLst>
      <p:ext uri="{BB962C8B-B14F-4D97-AF65-F5344CB8AC3E}">
        <p14:creationId xmlns:p14="http://schemas.microsoft.com/office/powerpoint/2010/main" val="2804943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AD9ECC7-DE66-4BC3-BFD6-B5F1575B04F6}"/>
              </a:ext>
            </a:extLst>
          </p:cNvPr>
          <p:cNvSpPr txBox="1"/>
          <p:nvPr/>
        </p:nvSpPr>
        <p:spPr>
          <a:xfrm>
            <a:off x="2097832" y="1674474"/>
            <a:ext cx="7996335" cy="2308324"/>
          </a:xfrm>
          <a:prstGeom prst="rect">
            <a:avLst/>
          </a:prstGeom>
          <a:noFill/>
        </p:spPr>
        <p:txBody>
          <a:bodyPr wrap="square">
            <a:spAutoFit/>
          </a:bodyPr>
          <a:lstStyle/>
          <a:p>
            <a:pPr marL="285750" indent="-285750">
              <a:buFont typeface="Arial" panose="020B0604020202020204" pitchFamily="34" charset="0"/>
              <a:buChar char="•"/>
            </a:pPr>
            <a:r>
              <a:rPr lang="ru-RU" dirty="0" err="1"/>
              <a:t>нейтральність</a:t>
            </a:r>
            <a:r>
              <a:rPr lang="ru-RU" dirty="0"/>
              <a:t> </a:t>
            </a:r>
            <a:r>
              <a:rPr lang="ru-RU" dirty="0" err="1"/>
              <a:t>оподаткування</a:t>
            </a:r>
            <a:r>
              <a:rPr lang="ru-RU" dirty="0"/>
              <a:t> – </a:t>
            </a:r>
            <a:r>
              <a:rPr lang="ru-RU" dirty="0" err="1"/>
              <a:t>установлення</a:t>
            </a:r>
            <a:r>
              <a:rPr lang="ru-RU" dirty="0"/>
              <a:t> </a:t>
            </a:r>
            <a:r>
              <a:rPr lang="ru-RU" dirty="0" err="1"/>
              <a:t>податків</a:t>
            </a:r>
            <a:r>
              <a:rPr lang="ru-RU" dirty="0"/>
              <a:t> та </a:t>
            </a:r>
            <a:r>
              <a:rPr lang="ru-RU" dirty="0" err="1"/>
              <a:t>зборів</a:t>
            </a:r>
            <a:r>
              <a:rPr lang="ru-RU" dirty="0"/>
              <a:t> у </a:t>
            </a:r>
            <a:r>
              <a:rPr lang="ru-RU" dirty="0" err="1"/>
              <a:t>спосіб</a:t>
            </a:r>
            <a:r>
              <a:rPr lang="ru-RU" dirty="0"/>
              <a:t>, </a:t>
            </a:r>
            <a:r>
              <a:rPr lang="ru-RU" dirty="0" err="1"/>
              <a:t>який</a:t>
            </a:r>
            <a:r>
              <a:rPr lang="ru-RU" dirty="0"/>
              <a:t> не </a:t>
            </a:r>
            <a:r>
              <a:rPr lang="ru-RU" dirty="0" err="1"/>
              <a:t>впливає</a:t>
            </a:r>
            <a:r>
              <a:rPr lang="ru-RU" dirty="0"/>
              <a:t> на </a:t>
            </a:r>
            <a:r>
              <a:rPr lang="ru-RU" dirty="0" err="1"/>
              <a:t>збільшення</a:t>
            </a:r>
            <a:r>
              <a:rPr lang="ru-RU" dirty="0"/>
              <a:t> </a:t>
            </a:r>
            <a:r>
              <a:rPr lang="ru-RU" dirty="0" err="1"/>
              <a:t>або</a:t>
            </a:r>
            <a:r>
              <a:rPr lang="ru-RU" dirty="0"/>
              <a:t> </a:t>
            </a:r>
            <a:r>
              <a:rPr lang="ru-RU" dirty="0" err="1"/>
              <a:t>зменшення</a:t>
            </a:r>
            <a:r>
              <a:rPr lang="ru-RU" dirty="0"/>
              <a:t> </a:t>
            </a:r>
            <a:r>
              <a:rPr lang="ru-RU" dirty="0" err="1"/>
              <a:t>конкурентоздатності</a:t>
            </a:r>
            <a:r>
              <a:rPr lang="ru-RU" dirty="0"/>
              <a:t> </a:t>
            </a:r>
            <a:r>
              <a:rPr lang="ru-RU" dirty="0" err="1"/>
              <a:t>платника</a:t>
            </a:r>
            <a:r>
              <a:rPr lang="ru-RU" dirty="0"/>
              <a:t> </a:t>
            </a:r>
            <a:r>
              <a:rPr lang="ru-RU" dirty="0" err="1"/>
              <a:t>податків</a:t>
            </a:r>
            <a:r>
              <a:rPr lang="ru-RU" dirty="0"/>
              <a:t>;</a:t>
            </a:r>
          </a:p>
          <a:p>
            <a:pPr marL="285750" indent="-285750">
              <a:buFont typeface="Arial" panose="020B0604020202020204" pitchFamily="34" charset="0"/>
              <a:buChar char="•"/>
            </a:pPr>
            <a:endParaRPr lang="ru-RU" dirty="0"/>
          </a:p>
          <a:p>
            <a:pPr marL="285750" indent="-285750">
              <a:buFont typeface="Arial" panose="020B0604020202020204" pitchFamily="34" charset="0"/>
              <a:buChar char="•"/>
            </a:pPr>
            <a:r>
              <a:rPr lang="ru-RU" dirty="0" err="1"/>
              <a:t>стабільність</a:t>
            </a:r>
            <a:r>
              <a:rPr lang="ru-RU" dirty="0"/>
              <a:t> – </a:t>
            </a:r>
            <a:r>
              <a:rPr lang="ru-RU" dirty="0" err="1"/>
              <a:t>зміни</a:t>
            </a:r>
            <a:r>
              <a:rPr lang="ru-RU" dirty="0"/>
              <a:t> до будь-</a:t>
            </a:r>
            <a:r>
              <a:rPr lang="ru-RU" dirty="0" err="1"/>
              <a:t>яких</a:t>
            </a:r>
            <a:r>
              <a:rPr lang="ru-RU" dirty="0"/>
              <a:t> </a:t>
            </a:r>
            <a:r>
              <a:rPr lang="ru-RU" dirty="0" err="1"/>
              <a:t>елементів</a:t>
            </a:r>
            <a:r>
              <a:rPr lang="ru-RU" dirty="0"/>
              <a:t> </a:t>
            </a:r>
            <a:r>
              <a:rPr lang="ru-RU" dirty="0" err="1"/>
              <a:t>податків</a:t>
            </a:r>
            <a:r>
              <a:rPr lang="ru-RU" dirty="0"/>
              <a:t> та </a:t>
            </a:r>
            <a:r>
              <a:rPr lang="ru-RU" dirty="0" err="1"/>
              <a:t>зборів</a:t>
            </a:r>
            <a:r>
              <a:rPr lang="ru-RU" dirty="0"/>
              <a:t> не </a:t>
            </a:r>
            <a:r>
              <a:rPr lang="ru-RU" dirty="0" err="1"/>
              <a:t>можуть</a:t>
            </a:r>
            <a:r>
              <a:rPr lang="ru-RU" dirty="0"/>
              <a:t> </a:t>
            </a:r>
            <a:r>
              <a:rPr lang="ru-RU" dirty="0" err="1"/>
              <a:t>вноситися</a:t>
            </a:r>
            <a:r>
              <a:rPr lang="ru-RU" dirty="0"/>
              <a:t> </a:t>
            </a:r>
            <a:r>
              <a:rPr lang="ru-RU" dirty="0" err="1"/>
              <a:t>пізніш</a:t>
            </a:r>
            <a:r>
              <a:rPr lang="ru-RU" dirty="0"/>
              <a:t> як за </a:t>
            </a:r>
            <a:r>
              <a:rPr lang="ru-RU" dirty="0" err="1"/>
              <a:t>шість</a:t>
            </a:r>
            <a:r>
              <a:rPr lang="ru-RU" dirty="0"/>
              <a:t> </a:t>
            </a:r>
            <a:r>
              <a:rPr lang="ru-RU" dirty="0" err="1"/>
              <a:t>місяців</a:t>
            </a:r>
            <a:r>
              <a:rPr lang="ru-RU" dirty="0"/>
              <a:t> до початку нового бюджетного </a:t>
            </a:r>
            <a:r>
              <a:rPr lang="ru-RU" dirty="0" err="1"/>
              <a:t>періоду</a:t>
            </a:r>
            <a:r>
              <a:rPr lang="ru-RU" dirty="0"/>
              <a:t>, в </a:t>
            </a:r>
            <a:r>
              <a:rPr lang="ru-RU" dirty="0" err="1"/>
              <a:t>якому</a:t>
            </a:r>
            <a:r>
              <a:rPr lang="ru-RU" dirty="0"/>
              <a:t> </a:t>
            </a:r>
            <a:r>
              <a:rPr lang="ru-RU" dirty="0" err="1"/>
              <a:t>будуть</a:t>
            </a:r>
            <a:r>
              <a:rPr lang="ru-RU" dirty="0"/>
              <a:t> </a:t>
            </a:r>
            <a:r>
              <a:rPr lang="ru-RU" dirty="0" err="1"/>
              <a:t>діяти</a:t>
            </a:r>
            <a:r>
              <a:rPr lang="ru-RU" dirty="0"/>
              <a:t> </a:t>
            </a:r>
            <a:r>
              <a:rPr lang="ru-RU" dirty="0" err="1"/>
              <a:t>нові</a:t>
            </a:r>
            <a:r>
              <a:rPr lang="ru-RU" dirty="0"/>
              <a:t> правила та ставки. </a:t>
            </a:r>
            <a:r>
              <a:rPr lang="ru-RU" dirty="0" err="1"/>
              <a:t>Податки</a:t>
            </a:r>
            <a:r>
              <a:rPr lang="ru-RU" dirty="0"/>
              <a:t> та </a:t>
            </a:r>
            <a:r>
              <a:rPr lang="ru-RU" dirty="0" err="1"/>
              <a:t>збори</a:t>
            </a:r>
            <a:r>
              <a:rPr lang="ru-RU" dirty="0"/>
              <a:t>, </a:t>
            </a:r>
            <a:r>
              <a:rPr lang="ru-RU" dirty="0" err="1"/>
              <a:t>їх</a:t>
            </a:r>
            <a:r>
              <a:rPr lang="ru-RU" dirty="0"/>
              <a:t> ставки, а </a:t>
            </a:r>
            <a:r>
              <a:rPr lang="ru-RU" dirty="0" err="1"/>
              <a:t>також</a:t>
            </a:r>
            <a:r>
              <a:rPr lang="ru-RU" dirty="0"/>
              <a:t> </a:t>
            </a:r>
            <a:r>
              <a:rPr lang="ru-RU" dirty="0" err="1"/>
              <a:t>податкові</a:t>
            </a:r>
            <a:r>
              <a:rPr lang="ru-RU" dirty="0"/>
              <a:t> </a:t>
            </a:r>
            <a:r>
              <a:rPr lang="ru-RU" dirty="0" err="1"/>
              <a:t>пільги</a:t>
            </a:r>
            <a:r>
              <a:rPr lang="ru-RU" dirty="0"/>
              <a:t> не </a:t>
            </a:r>
            <a:r>
              <a:rPr lang="ru-RU" dirty="0" err="1"/>
              <a:t>можуть</a:t>
            </a:r>
            <a:r>
              <a:rPr lang="ru-RU" dirty="0"/>
              <a:t> </a:t>
            </a:r>
            <a:r>
              <a:rPr lang="ru-RU" dirty="0" err="1"/>
              <a:t>змінюватися</a:t>
            </a:r>
            <a:r>
              <a:rPr lang="ru-RU" dirty="0"/>
              <a:t> </a:t>
            </a:r>
            <a:r>
              <a:rPr lang="ru-RU" dirty="0" err="1"/>
              <a:t>протягом</a:t>
            </a:r>
            <a:r>
              <a:rPr lang="ru-RU" dirty="0"/>
              <a:t> бюджетного року;</a:t>
            </a:r>
          </a:p>
        </p:txBody>
      </p:sp>
    </p:spTree>
    <p:extLst>
      <p:ext uri="{BB962C8B-B14F-4D97-AF65-F5344CB8AC3E}">
        <p14:creationId xmlns:p14="http://schemas.microsoft.com/office/powerpoint/2010/main" val="2021216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BD8FA11-D90D-440D-BCBA-CCAF062DCEB7}"/>
              </a:ext>
            </a:extLst>
          </p:cNvPr>
          <p:cNvSpPr txBox="1"/>
          <p:nvPr/>
        </p:nvSpPr>
        <p:spPr>
          <a:xfrm>
            <a:off x="1915885" y="1710335"/>
            <a:ext cx="8360229" cy="1754326"/>
          </a:xfrm>
          <a:prstGeom prst="rect">
            <a:avLst/>
          </a:prstGeom>
          <a:noFill/>
        </p:spPr>
        <p:txBody>
          <a:bodyPr wrap="square">
            <a:spAutoFit/>
          </a:bodyPr>
          <a:lstStyle/>
          <a:p>
            <a:pPr marL="285750" indent="-285750">
              <a:buFont typeface="Arial" panose="020B0604020202020204" pitchFamily="34" charset="0"/>
              <a:buChar char="•"/>
            </a:pPr>
            <a:r>
              <a:rPr lang="uk-UA" dirty="0"/>
              <a:t>рівномірність та зручність сплати – установлення строків сплати податків та зборів, виходячи із необхідності забезпечення своєчасного надходження коштів до бюджетів для здійснення витрат бюджету та зручності їх сплати платниками;</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dirty="0"/>
              <a:t>єдиний підхід до встановлення податків та зборів – визначення на законодавчому рівні усіх обов’язкових елементів податку.</a:t>
            </a:r>
          </a:p>
        </p:txBody>
      </p:sp>
    </p:spTree>
    <p:extLst>
      <p:ext uri="{BB962C8B-B14F-4D97-AF65-F5344CB8AC3E}">
        <p14:creationId xmlns:p14="http://schemas.microsoft.com/office/powerpoint/2010/main" val="2508101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C2E70E5-AFC7-4CB8-9FA8-043B44DA0BDC}"/>
              </a:ext>
            </a:extLst>
          </p:cNvPr>
          <p:cNvSpPr txBox="1"/>
          <p:nvPr/>
        </p:nvSpPr>
        <p:spPr>
          <a:xfrm>
            <a:off x="3116424" y="500655"/>
            <a:ext cx="6102220" cy="369332"/>
          </a:xfrm>
          <a:prstGeom prst="rect">
            <a:avLst/>
          </a:prstGeom>
          <a:noFill/>
        </p:spPr>
        <p:txBody>
          <a:bodyPr wrap="square">
            <a:spAutoFit/>
          </a:bodyPr>
          <a:lstStyle/>
          <a:p>
            <a:pPr algn="ctr"/>
            <a:r>
              <a:rPr lang="ru-RU" b="1" dirty="0"/>
              <a:t>2. </a:t>
            </a:r>
            <a:r>
              <a:rPr lang="ru-RU" b="1" dirty="0" err="1"/>
              <a:t>Класифікація</a:t>
            </a:r>
            <a:r>
              <a:rPr lang="ru-RU" b="1" dirty="0"/>
              <a:t> та </a:t>
            </a:r>
            <a:r>
              <a:rPr lang="ru-RU" b="1" dirty="0" err="1"/>
              <a:t>види</a:t>
            </a:r>
            <a:r>
              <a:rPr lang="ru-RU" b="1" dirty="0"/>
              <a:t> </a:t>
            </a:r>
            <a:r>
              <a:rPr lang="ru-RU" b="1" dirty="0" err="1"/>
              <a:t>податків</a:t>
            </a:r>
            <a:r>
              <a:rPr lang="ru-RU" b="1" dirty="0"/>
              <a:t> в </a:t>
            </a:r>
            <a:r>
              <a:rPr lang="ru-RU" b="1" dirty="0" err="1"/>
              <a:t>Україні</a:t>
            </a:r>
            <a:endParaRPr lang="uk-UA" b="1" dirty="0"/>
          </a:p>
        </p:txBody>
      </p:sp>
      <p:pic>
        <p:nvPicPr>
          <p:cNvPr id="7" name="Рисунок 6">
            <a:extLst>
              <a:ext uri="{FF2B5EF4-FFF2-40B4-BE49-F238E27FC236}">
                <a16:creationId xmlns:a16="http://schemas.microsoft.com/office/drawing/2014/main" id="{C4D85F18-C0C7-43EE-9FE3-E8747D7319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64294" y="829602"/>
            <a:ext cx="5412324" cy="4883945"/>
          </a:xfrm>
          <a:prstGeom prst="rect">
            <a:avLst/>
          </a:prstGeom>
        </p:spPr>
      </p:pic>
    </p:spTree>
    <p:extLst>
      <p:ext uri="{BB962C8B-B14F-4D97-AF65-F5344CB8AC3E}">
        <p14:creationId xmlns:p14="http://schemas.microsoft.com/office/powerpoint/2010/main" val="1692391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7801086-AAD0-4DFE-97E1-73EB2838F7A1}"/>
              </a:ext>
            </a:extLst>
          </p:cNvPr>
          <p:cNvSpPr txBox="1"/>
          <p:nvPr/>
        </p:nvSpPr>
        <p:spPr>
          <a:xfrm>
            <a:off x="2475470" y="1397675"/>
            <a:ext cx="7241059" cy="2031325"/>
          </a:xfrm>
          <a:prstGeom prst="rect">
            <a:avLst/>
          </a:prstGeom>
          <a:noFill/>
        </p:spPr>
        <p:txBody>
          <a:bodyPr wrap="square">
            <a:spAutoFit/>
          </a:bodyPr>
          <a:lstStyle/>
          <a:p>
            <a:pPr algn="ctr"/>
            <a:r>
              <a:rPr lang="uk-UA" b="1" dirty="0"/>
              <a:t>ПЛАН</a:t>
            </a:r>
          </a:p>
          <a:p>
            <a:pPr algn="ctr"/>
            <a:endParaRPr lang="uk-UA" b="1" dirty="0"/>
          </a:p>
          <a:p>
            <a:r>
              <a:rPr lang="uk-UA" dirty="0"/>
              <a:t>1. Сутність податків, їх функції та елементи. Податкова система України</a:t>
            </a:r>
          </a:p>
          <a:p>
            <a:r>
              <a:rPr lang="uk-UA" dirty="0"/>
              <a:t>2. Класифікація та види податків в Україні</a:t>
            </a:r>
          </a:p>
          <a:p>
            <a:r>
              <a:rPr lang="uk-UA" dirty="0"/>
              <a:t>3. Спрощена система оподаткування підприємницької діяльності</a:t>
            </a:r>
          </a:p>
          <a:p>
            <a:r>
              <a:rPr lang="uk-UA" dirty="0"/>
              <a:t>4. </a:t>
            </a:r>
            <a:r>
              <a:rPr lang="ru-RU" dirty="0" err="1"/>
              <a:t>Державна</a:t>
            </a:r>
            <a:r>
              <a:rPr lang="ru-RU" dirty="0"/>
              <a:t> </a:t>
            </a:r>
            <a:r>
              <a:rPr lang="ru-RU" dirty="0" err="1"/>
              <a:t>регуляторна</a:t>
            </a:r>
            <a:r>
              <a:rPr lang="ru-RU" dirty="0"/>
              <a:t> </a:t>
            </a:r>
            <a:r>
              <a:rPr lang="ru-RU" dirty="0" err="1"/>
              <a:t>політика</a:t>
            </a:r>
            <a:r>
              <a:rPr lang="ru-RU" dirty="0"/>
              <a:t> в </a:t>
            </a:r>
            <a:r>
              <a:rPr lang="ru-RU" dirty="0" err="1"/>
              <a:t>сфері</a:t>
            </a:r>
            <a:r>
              <a:rPr lang="ru-RU" dirty="0"/>
              <a:t> </a:t>
            </a:r>
            <a:r>
              <a:rPr lang="ru-RU" dirty="0" err="1"/>
              <a:t>підприємництва</a:t>
            </a:r>
            <a:endParaRPr lang="ru-RU" dirty="0"/>
          </a:p>
          <a:p>
            <a:r>
              <a:rPr lang="ru-RU" dirty="0"/>
              <a:t>5. </a:t>
            </a:r>
            <a:r>
              <a:rPr lang="ru-RU" dirty="0" err="1"/>
              <a:t>Засоби</a:t>
            </a:r>
            <a:r>
              <a:rPr lang="ru-RU" dirty="0"/>
              <a:t> державного </a:t>
            </a:r>
            <a:r>
              <a:rPr lang="ru-RU" dirty="0" err="1"/>
              <a:t>регулювання</a:t>
            </a:r>
            <a:r>
              <a:rPr lang="ru-RU" dirty="0"/>
              <a:t> </a:t>
            </a:r>
            <a:r>
              <a:rPr lang="ru-RU" dirty="0" err="1"/>
              <a:t>підприємництва</a:t>
            </a:r>
            <a:endParaRPr lang="ru-RU" dirty="0"/>
          </a:p>
        </p:txBody>
      </p:sp>
    </p:spTree>
    <p:extLst>
      <p:ext uri="{BB962C8B-B14F-4D97-AF65-F5344CB8AC3E}">
        <p14:creationId xmlns:p14="http://schemas.microsoft.com/office/powerpoint/2010/main" val="39363479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8D9F972-1B59-4CA1-A469-6AF72F32685C}"/>
              </a:ext>
            </a:extLst>
          </p:cNvPr>
          <p:cNvSpPr txBox="1"/>
          <p:nvPr/>
        </p:nvSpPr>
        <p:spPr>
          <a:xfrm>
            <a:off x="1688841" y="1050762"/>
            <a:ext cx="9545215" cy="3139321"/>
          </a:xfrm>
          <a:prstGeom prst="rect">
            <a:avLst/>
          </a:prstGeom>
          <a:noFill/>
        </p:spPr>
        <p:txBody>
          <a:bodyPr wrap="square">
            <a:spAutoFit/>
          </a:bodyPr>
          <a:lstStyle/>
          <a:p>
            <a:r>
              <a:rPr lang="uk-UA" i="1" dirty="0"/>
              <a:t>За формою оподаткування податки поділяють на:</a:t>
            </a:r>
          </a:p>
          <a:p>
            <a:endParaRPr lang="uk-UA" dirty="0"/>
          </a:p>
          <a:p>
            <a:pPr marL="285750" indent="-285750">
              <a:buFont typeface="Arial" panose="020B0604020202020204" pitchFamily="34" charset="0"/>
              <a:buChar char="•"/>
            </a:pPr>
            <a:r>
              <a:rPr lang="uk-UA" dirty="0"/>
              <a:t>прямі податки – обов’язкові платежі, які напряму сплачуються платником до бюджету держави в залежності від розміру об’єкта оподаткування. Причому сплата такого податку призводить до вартісного зменшення об’єкта оподаткування (податок на прибуток підприємств, податок на доходи фізичних осіб, податок на нерухоме майно, відмінне від земельної ділянки, плата за землю);</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dirty="0"/>
              <a:t>непрямі податки – обов’язкові платежі, які сплачуються платниками опосередковано через цінові механізми, причому сума податку не зменшує об’єкт оподаткування, а збільшує ціну товару (податок на додану вартість, акцизний податок, мито).</a:t>
            </a:r>
          </a:p>
        </p:txBody>
      </p:sp>
    </p:spTree>
    <p:extLst>
      <p:ext uri="{BB962C8B-B14F-4D97-AF65-F5344CB8AC3E}">
        <p14:creationId xmlns:p14="http://schemas.microsoft.com/office/powerpoint/2010/main" val="28841272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218C30F-0088-4629-8092-5E2D5465064A}"/>
              </a:ext>
            </a:extLst>
          </p:cNvPr>
          <p:cNvSpPr txBox="1"/>
          <p:nvPr/>
        </p:nvSpPr>
        <p:spPr>
          <a:xfrm>
            <a:off x="1856792" y="894509"/>
            <a:ext cx="9078686" cy="3970318"/>
          </a:xfrm>
          <a:prstGeom prst="rect">
            <a:avLst/>
          </a:prstGeom>
          <a:noFill/>
        </p:spPr>
        <p:txBody>
          <a:bodyPr wrap="square">
            <a:spAutoFit/>
          </a:bodyPr>
          <a:lstStyle/>
          <a:p>
            <a:r>
              <a:rPr lang="ru-RU" i="1" dirty="0"/>
              <a:t>За </a:t>
            </a:r>
            <a:r>
              <a:rPr lang="ru-RU" i="1" dirty="0" err="1"/>
              <a:t>економічним</a:t>
            </a:r>
            <a:r>
              <a:rPr lang="ru-RU" i="1" dirty="0"/>
              <a:t> </a:t>
            </a:r>
            <a:r>
              <a:rPr lang="ru-RU" i="1" dirty="0" err="1"/>
              <a:t>змістом</a:t>
            </a:r>
            <a:r>
              <a:rPr lang="ru-RU" i="1" dirty="0"/>
              <a:t> </a:t>
            </a:r>
            <a:r>
              <a:rPr lang="ru-RU" i="1" dirty="0" err="1"/>
              <a:t>об’єкта</a:t>
            </a:r>
            <a:r>
              <a:rPr lang="ru-RU" i="1" dirty="0"/>
              <a:t> </a:t>
            </a:r>
            <a:r>
              <a:rPr lang="ru-RU" i="1" dirty="0" err="1"/>
              <a:t>оподаткування</a:t>
            </a:r>
            <a:r>
              <a:rPr lang="ru-RU" i="1" dirty="0"/>
              <a:t> </a:t>
            </a:r>
            <a:r>
              <a:rPr lang="ru-RU" i="1" dirty="0" err="1"/>
              <a:t>податки</a:t>
            </a:r>
            <a:r>
              <a:rPr lang="ru-RU" i="1" dirty="0"/>
              <a:t> </a:t>
            </a:r>
            <a:r>
              <a:rPr lang="ru-RU" i="1" dirty="0" err="1"/>
              <a:t>поділяють</a:t>
            </a:r>
            <a:r>
              <a:rPr lang="ru-RU" i="1" dirty="0"/>
              <a:t> на:</a:t>
            </a:r>
          </a:p>
          <a:p>
            <a:endParaRPr lang="ru-RU" dirty="0"/>
          </a:p>
          <a:p>
            <a:r>
              <a:rPr lang="ru-RU" b="1" dirty="0" err="1"/>
              <a:t>податки</a:t>
            </a:r>
            <a:r>
              <a:rPr lang="ru-RU" b="1" dirty="0"/>
              <a:t> на доходи </a:t>
            </a:r>
            <a:r>
              <a:rPr lang="ru-RU" dirty="0"/>
              <a:t>– </a:t>
            </a:r>
            <a:r>
              <a:rPr lang="ru-RU" dirty="0" err="1"/>
              <a:t>обов’язкові</a:t>
            </a:r>
            <a:r>
              <a:rPr lang="ru-RU" dirty="0"/>
              <a:t> </a:t>
            </a:r>
            <a:r>
              <a:rPr lang="ru-RU" dirty="0" err="1"/>
              <a:t>платежі</a:t>
            </a:r>
            <a:r>
              <a:rPr lang="ru-RU" dirty="0"/>
              <a:t>, </a:t>
            </a:r>
            <a:r>
              <a:rPr lang="ru-RU" dirty="0" err="1"/>
              <a:t>які</a:t>
            </a:r>
            <a:r>
              <a:rPr lang="ru-RU" dirty="0"/>
              <a:t> </a:t>
            </a:r>
            <a:r>
              <a:rPr lang="ru-RU" dirty="0" err="1"/>
              <a:t>справляються</a:t>
            </a:r>
            <a:r>
              <a:rPr lang="ru-RU" dirty="0"/>
              <a:t> з чистого доходу з </a:t>
            </a:r>
            <a:r>
              <a:rPr lang="ru-RU" dirty="0" err="1"/>
              <a:t>юридичних</a:t>
            </a:r>
            <a:r>
              <a:rPr lang="ru-RU" dirty="0"/>
              <a:t> та </a:t>
            </a:r>
            <a:r>
              <a:rPr lang="ru-RU" dirty="0" err="1"/>
              <a:t>фізичних</a:t>
            </a:r>
            <a:r>
              <a:rPr lang="ru-RU" dirty="0"/>
              <a:t> </a:t>
            </a:r>
            <a:r>
              <a:rPr lang="ru-RU" dirty="0" err="1"/>
              <a:t>осіб</a:t>
            </a:r>
            <a:r>
              <a:rPr lang="ru-RU" dirty="0"/>
              <a:t> в момент </a:t>
            </a:r>
            <a:r>
              <a:rPr lang="ru-RU" dirty="0" err="1"/>
              <a:t>його</a:t>
            </a:r>
            <a:r>
              <a:rPr lang="ru-RU" dirty="0"/>
              <a:t> </a:t>
            </a:r>
            <a:r>
              <a:rPr lang="ru-RU" dirty="0" err="1"/>
              <a:t>отримання</a:t>
            </a:r>
            <a:r>
              <a:rPr lang="ru-RU" dirty="0"/>
              <a:t>. </a:t>
            </a:r>
            <a:r>
              <a:rPr lang="ru-RU" dirty="0" err="1"/>
              <a:t>Безпосередніми</a:t>
            </a:r>
            <a:r>
              <a:rPr lang="ru-RU" dirty="0"/>
              <a:t> </a:t>
            </a:r>
            <a:r>
              <a:rPr lang="ru-RU" dirty="0" err="1"/>
              <a:t>об’єктами</a:t>
            </a:r>
            <a:r>
              <a:rPr lang="ru-RU" dirty="0"/>
              <a:t> </a:t>
            </a:r>
            <a:r>
              <a:rPr lang="ru-RU" dirty="0" err="1"/>
              <a:t>оподаткування</a:t>
            </a:r>
            <a:r>
              <a:rPr lang="ru-RU" dirty="0"/>
              <a:t> є </a:t>
            </a:r>
            <a:r>
              <a:rPr lang="ru-RU" dirty="0" err="1"/>
              <a:t>прибуток</a:t>
            </a:r>
            <a:r>
              <a:rPr lang="ru-RU" dirty="0"/>
              <a:t> </a:t>
            </a:r>
            <a:r>
              <a:rPr lang="ru-RU" dirty="0" err="1"/>
              <a:t>чи</a:t>
            </a:r>
            <a:r>
              <a:rPr lang="ru-RU" dirty="0"/>
              <a:t> </a:t>
            </a:r>
            <a:r>
              <a:rPr lang="ru-RU" dirty="0" err="1"/>
              <a:t>валовий</a:t>
            </a:r>
            <a:r>
              <a:rPr lang="ru-RU" dirty="0"/>
              <a:t> доход </a:t>
            </a:r>
            <a:r>
              <a:rPr lang="ru-RU" dirty="0" err="1"/>
              <a:t>підприємства</a:t>
            </a:r>
            <a:r>
              <a:rPr lang="ru-RU" dirty="0"/>
              <a:t>, </a:t>
            </a:r>
            <a:r>
              <a:rPr lang="ru-RU" dirty="0" err="1"/>
              <a:t>заробітна</a:t>
            </a:r>
            <a:r>
              <a:rPr lang="ru-RU" dirty="0"/>
              <a:t> плата та </a:t>
            </a:r>
            <a:r>
              <a:rPr lang="ru-RU" dirty="0" err="1"/>
              <a:t>інші</a:t>
            </a:r>
            <a:r>
              <a:rPr lang="ru-RU" dirty="0"/>
              <a:t> доходи </a:t>
            </a:r>
            <a:r>
              <a:rPr lang="ru-RU" dirty="0" err="1"/>
              <a:t>громадян</a:t>
            </a:r>
            <a:r>
              <a:rPr lang="ru-RU" dirty="0"/>
              <a:t>;</a:t>
            </a:r>
          </a:p>
          <a:p>
            <a:endParaRPr lang="ru-RU" dirty="0"/>
          </a:p>
          <a:p>
            <a:r>
              <a:rPr lang="ru-RU" b="1" dirty="0" err="1"/>
              <a:t>податки</a:t>
            </a:r>
            <a:r>
              <a:rPr lang="ru-RU" b="1" dirty="0"/>
              <a:t> на </a:t>
            </a:r>
            <a:r>
              <a:rPr lang="ru-RU" b="1" dirty="0" err="1"/>
              <a:t>споживання</a:t>
            </a:r>
            <a:r>
              <a:rPr lang="ru-RU" dirty="0"/>
              <a:t> – </a:t>
            </a:r>
            <a:r>
              <a:rPr lang="ru-RU" dirty="0" err="1"/>
              <a:t>обов’язкові</a:t>
            </a:r>
            <a:r>
              <a:rPr lang="ru-RU" dirty="0"/>
              <a:t> </a:t>
            </a:r>
            <a:r>
              <a:rPr lang="ru-RU" dirty="0" err="1"/>
              <a:t>платежі</a:t>
            </a:r>
            <a:r>
              <a:rPr lang="ru-RU" dirty="0"/>
              <a:t>, </a:t>
            </a:r>
            <a:r>
              <a:rPr lang="ru-RU" dirty="0" err="1"/>
              <a:t>які</a:t>
            </a:r>
            <a:r>
              <a:rPr lang="ru-RU" dirty="0"/>
              <a:t> </a:t>
            </a:r>
            <a:r>
              <a:rPr lang="ru-RU" dirty="0" err="1"/>
              <a:t>справляються</a:t>
            </a:r>
            <a:r>
              <a:rPr lang="ru-RU" dirty="0"/>
              <a:t> в </a:t>
            </a:r>
            <a:r>
              <a:rPr lang="ru-RU" dirty="0" err="1"/>
              <a:t>процесі</a:t>
            </a:r>
            <a:r>
              <a:rPr lang="ru-RU" dirty="0"/>
              <a:t> </a:t>
            </a:r>
            <a:r>
              <a:rPr lang="ru-RU" dirty="0" err="1"/>
              <a:t>споживання</a:t>
            </a:r>
            <a:r>
              <a:rPr lang="ru-RU" dirty="0"/>
              <a:t> </a:t>
            </a:r>
            <a:r>
              <a:rPr lang="ru-RU" dirty="0" err="1"/>
              <a:t>товарів</a:t>
            </a:r>
            <a:r>
              <a:rPr lang="ru-RU" dirty="0"/>
              <a:t>, </a:t>
            </a:r>
            <a:r>
              <a:rPr lang="ru-RU" dirty="0" err="1"/>
              <a:t>робіт</a:t>
            </a:r>
            <a:r>
              <a:rPr lang="ru-RU" dirty="0"/>
              <a:t> та </a:t>
            </a:r>
            <a:r>
              <a:rPr lang="ru-RU" dirty="0" err="1"/>
              <a:t>послуг</a:t>
            </a:r>
            <a:r>
              <a:rPr lang="ru-RU" dirty="0"/>
              <a:t>, </a:t>
            </a:r>
            <a:r>
              <a:rPr lang="ru-RU" dirty="0" err="1"/>
              <a:t>причому</a:t>
            </a:r>
            <a:r>
              <a:rPr lang="ru-RU" dirty="0"/>
              <a:t> </a:t>
            </a:r>
            <a:r>
              <a:rPr lang="ru-RU" dirty="0" err="1"/>
              <a:t>їх</a:t>
            </a:r>
            <a:r>
              <a:rPr lang="ru-RU" dirty="0"/>
              <a:t> </a:t>
            </a:r>
            <a:r>
              <a:rPr lang="ru-RU" dirty="0" err="1"/>
              <a:t>сплата</a:t>
            </a:r>
            <a:r>
              <a:rPr lang="ru-RU" dirty="0"/>
              <a:t> </a:t>
            </a:r>
            <a:r>
              <a:rPr lang="ru-RU" dirty="0" err="1"/>
              <a:t>залежить</a:t>
            </a:r>
            <a:r>
              <a:rPr lang="ru-RU" dirty="0"/>
              <a:t> не </a:t>
            </a:r>
            <a:r>
              <a:rPr lang="ru-RU" dirty="0" err="1"/>
              <a:t>від</a:t>
            </a:r>
            <a:r>
              <a:rPr lang="ru-RU" dirty="0"/>
              <a:t> </a:t>
            </a:r>
            <a:r>
              <a:rPr lang="ru-RU" dirty="0" err="1"/>
              <a:t>результатів</a:t>
            </a:r>
            <a:r>
              <a:rPr lang="ru-RU" dirty="0"/>
              <a:t> </a:t>
            </a:r>
            <a:r>
              <a:rPr lang="ru-RU" dirty="0" err="1"/>
              <a:t>фінансово-господарської</a:t>
            </a:r>
            <a:r>
              <a:rPr lang="ru-RU" dirty="0"/>
              <a:t> </a:t>
            </a:r>
            <a:r>
              <a:rPr lang="ru-RU" dirty="0" err="1"/>
              <a:t>діяльності</a:t>
            </a:r>
            <a:r>
              <a:rPr lang="ru-RU" dirty="0"/>
              <a:t>, а </a:t>
            </a:r>
            <a:r>
              <a:rPr lang="ru-RU" dirty="0" err="1"/>
              <a:t>від</a:t>
            </a:r>
            <a:r>
              <a:rPr lang="ru-RU" dirty="0"/>
              <a:t> </a:t>
            </a:r>
            <a:r>
              <a:rPr lang="ru-RU" dirty="0" err="1"/>
              <a:t>розміру</a:t>
            </a:r>
            <a:r>
              <a:rPr lang="ru-RU" dirty="0"/>
              <a:t> </a:t>
            </a:r>
            <a:r>
              <a:rPr lang="ru-RU" dirty="0" err="1"/>
              <a:t>споживання</a:t>
            </a:r>
            <a:r>
              <a:rPr lang="ru-RU" dirty="0"/>
              <a:t>. Вони </a:t>
            </a:r>
            <a:r>
              <a:rPr lang="ru-RU" dirty="0" err="1"/>
              <a:t>справляються</a:t>
            </a:r>
            <a:r>
              <a:rPr lang="ru-RU" dirty="0"/>
              <a:t> у </a:t>
            </a:r>
            <a:r>
              <a:rPr lang="ru-RU" dirty="0" err="1"/>
              <a:t>вигляді</a:t>
            </a:r>
            <a:r>
              <a:rPr lang="ru-RU" dirty="0"/>
              <a:t> </a:t>
            </a:r>
            <a:r>
              <a:rPr lang="ru-RU" dirty="0" err="1"/>
              <a:t>непрямих</a:t>
            </a:r>
            <a:r>
              <a:rPr lang="ru-RU" dirty="0"/>
              <a:t> </a:t>
            </a:r>
            <a:r>
              <a:rPr lang="ru-RU" dirty="0" err="1"/>
              <a:t>податків</a:t>
            </a:r>
            <a:r>
              <a:rPr lang="ru-RU" dirty="0"/>
              <a:t>;</a:t>
            </a:r>
          </a:p>
          <a:p>
            <a:endParaRPr lang="ru-RU" dirty="0"/>
          </a:p>
          <a:p>
            <a:r>
              <a:rPr lang="ru-RU" b="1" dirty="0" err="1"/>
              <a:t>податки</a:t>
            </a:r>
            <a:r>
              <a:rPr lang="ru-RU" b="1" dirty="0"/>
              <a:t> на </a:t>
            </a:r>
            <a:r>
              <a:rPr lang="ru-RU" b="1" dirty="0" err="1"/>
              <a:t>майно</a:t>
            </a:r>
            <a:r>
              <a:rPr lang="ru-RU" b="1" dirty="0"/>
              <a:t> </a:t>
            </a:r>
            <a:r>
              <a:rPr lang="ru-RU" dirty="0"/>
              <a:t>– </a:t>
            </a:r>
            <a:r>
              <a:rPr lang="ru-RU" dirty="0" err="1"/>
              <a:t>обов’язкові</a:t>
            </a:r>
            <a:r>
              <a:rPr lang="ru-RU" dirty="0"/>
              <a:t> </a:t>
            </a:r>
            <a:r>
              <a:rPr lang="ru-RU" dirty="0" err="1"/>
              <a:t>платежі</a:t>
            </a:r>
            <a:r>
              <a:rPr lang="ru-RU" dirty="0"/>
              <a:t>, </a:t>
            </a:r>
            <a:r>
              <a:rPr lang="ru-RU" dirty="0" err="1"/>
              <a:t>які</a:t>
            </a:r>
            <a:r>
              <a:rPr lang="ru-RU" dirty="0"/>
              <a:t> </a:t>
            </a:r>
            <a:r>
              <a:rPr lang="ru-RU" dirty="0" err="1"/>
              <a:t>справляються</a:t>
            </a:r>
            <a:r>
              <a:rPr lang="ru-RU" dirty="0"/>
              <a:t> </a:t>
            </a:r>
            <a:r>
              <a:rPr lang="ru-RU" dirty="0" err="1"/>
              <a:t>внаслідок</a:t>
            </a:r>
            <a:r>
              <a:rPr lang="ru-RU" dirty="0"/>
              <a:t> </a:t>
            </a:r>
            <a:r>
              <a:rPr lang="ru-RU" dirty="0" err="1"/>
              <a:t>наявності</a:t>
            </a:r>
            <a:r>
              <a:rPr lang="ru-RU" dirty="0"/>
              <a:t> конкретного виду майна, </a:t>
            </a:r>
            <a:r>
              <a:rPr lang="ru-RU" dirty="0" err="1"/>
              <a:t>що</a:t>
            </a:r>
            <a:r>
              <a:rPr lang="ru-RU" dirty="0"/>
              <a:t> </a:t>
            </a:r>
            <a:r>
              <a:rPr lang="ru-RU" dirty="0" err="1"/>
              <a:t>перебуває</a:t>
            </a:r>
            <a:r>
              <a:rPr lang="ru-RU" dirty="0"/>
              <a:t> в </a:t>
            </a:r>
            <a:r>
              <a:rPr lang="ru-RU" dirty="0" err="1"/>
              <a:t>приватній</a:t>
            </a:r>
            <a:r>
              <a:rPr lang="ru-RU" dirty="0"/>
              <a:t>, </a:t>
            </a:r>
            <a:r>
              <a:rPr lang="ru-RU" dirty="0" err="1"/>
              <a:t>колективній</a:t>
            </a:r>
            <a:r>
              <a:rPr lang="ru-RU" dirty="0"/>
              <a:t> та </a:t>
            </a:r>
            <a:r>
              <a:rPr lang="ru-RU" dirty="0" err="1"/>
              <a:t>державній</a:t>
            </a:r>
            <a:r>
              <a:rPr lang="ru-RU" dirty="0"/>
              <a:t> формах </a:t>
            </a:r>
            <a:r>
              <a:rPr lang="ru-RU" dirty="0" err="1"/>
              <a:t>власності</a:t>
            </a:r>
            <a:r>
              <a:rPr lang="ru-RU" dirty="0"/>
              <a:t> (</a:t>
            </a:r>
            <a:r>
              <a:rPr lang="ru-RU" dirty="0" err="1"/>
              <a:t>податок</a:t>
            </a:r>
            <a:r>
              <a:rPr lang="ru-RU" dirty="0"/>
              <a:t> на </a:t>
            </a:r>
            <a:r>
              <a:rPr lang="ru-RU" dirty="0" err="1"/>
              <a:t>нерухоме</a:t>
            </a:r>
            <a:r>
              <a:rPr lang="ru-RU" dirty="0"/>
              <a:t> </a:t>
            </a:r>
            <a:r>
              <a:rPr lang="ru-RU" dirty="0" err="1"/>
              <a:t>майно</a:t>
            </a:r>
            <a:r>
              <a:rPr lang="ru-RU" dirty="0"/>
              <a:t>, </a:t>
            </a:r>
            <a:r>
              <a:rPr lang="ru-RU" dirty="0" err="1"/>
              <a:t>відмінне</a:t>
            </a:r>
            <a:r>
              <a:rPr lang="ru-RU" dirty="0"/>
              <a:t> </a:t>
            </a:r>
            <a:r>
              <a:rPr lang="ru-RU" dirty="0" err="1"/>
              <a:t>від</a:t>
            </a:r>
            <a:r>
              <a:rPr lang="ru-RU" dirty="0"/>
              <a:t> </a:t>
            </a:r>
            <a:r>
              <a:rPr lang="ru-RU" dirty="0" err="1"/>
              <a:t>земельної</a:t>
            </a:r>
            <a:r>
              <a:rPr lang="ru-RU" dirty="0"/>
              <a:t> </a:t>
            </a:r>
            <a:r>
              <a:rPr lang="ru-RU" dirty="0" err="1"/>
              <a:t>ділянки</a:t>
            </a:r>
            <a:r>
              <a:rPr lang="ru-RU" dirty="0"/>
              <a:t>, плата за землю).</a:t>
            </a:r>
          </a:p>
        </p:txBody>
      </p:sp>
    </p:spTree>
    <p:extLst>
      <p:ext uri="{BB962C8B-B14F-4D97-AF65-F5344CB8AC3E}">
        <p14:creationId xmlns:p14="http://schemas.microsoft.com/office/powerpoint/2010/main" val="2317217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358CB76-3B46-4C7B-B0E2-25C238D6491D}"/>
              </a:ext>
            </a:extLst>
          </p:cNvPr>
          <p:cNvSpPr txBox="1"/>
          <p:nvPr/>
        </p:nvSpPr>
        <p:spPr>
          <a:xfrm>
            <a:off x="1455575" y="1725505"/>
            <a:ext cx="8948057" cy="3139321"/>
          </a:xfrm>
          <a:prstGeom prst="rect">
            <a:avLst/>
          </a:prstGeom>
          <a:noFill/>
        </p:spPr>
        <p:txBody>
          <a:bodyPr wrap="square">
            <a:spAutoFit/>
          </a:bodyPr>
          <a:lstStyle/>
          <a:p>
            <a:r>
              <a:rPr lang="ru-RU" i="1" dirty="0"/>
              <a:t>В </a:t>
            </a:r>
            <a:r>
              <a:rPr lang="ru-RU" i="1" dirty="0" err="1"/>
              <a:t>залежності</a:t>
            </a:r>
            <a:r>
              <a:rPr lang="ru-RU" i="1" dirty="0"/>
              <a:t> </a:t>
            </a:r>
            <a:r>
              <a:rPr lang="ru-RU" i="1" dirty="0" err="1"/>
              <a:t>від</a:t>
            </a:r>
            <a:r>
              <a:rPr lang="ru-RU" i="1" dirty="0"/>
              <a:t> </a:t>
            </a:r>
            <a:r>
              <a:rPr lang="ru-RU" i="1" dirty="0" err="1"/>
              <a:t>рівня</a:t>
            </a:r>
            <a:r>
              <a:rPr lang="ru-RU" i="1" dirty="0"/>
              <a:t> </a:t>
            </a:r>
            <a:r>
              <a:rPr lang="ru-RU" i="1" dirty="0" err="1"/>
              <a:t>державних</a:t>
            </a:r>
            <a:r>
              <a:rPr lang="ru-RU" i="1" dirty="0"/>
              <a:t> структур, </a:t>
            </a:r>
            <a:r>
              <a:rPr lang="ru-RU" i="1" dirty="0" err="1"/>
              <a:t>які</a:t>
            </a:r>
            <a:r>
              <a:rPr lang="ru-RU" i="1" dirty="0"/>
              <a:t> </a:t>
            </a:r>
            <a:r>
              <a:rPr lang="ru-RU" i="1" dirty="0" err="1"/>
              <a:t>встановлюють</a:t>
            </a:r>
            <a:r>
              <a:rPr lang="ru-RU" i="1" dirty="0"/>
              <a:t> </a:t>
            </a:r>
            <a:r>
              <a:rPr lang="ru-RU" i="1" dirty="0" err="1"/>
              <a:t>податки</a:t>
            </a:r>
            <a:r>
              <a:rPr lang="ru-RU" dirty="0"/>
              <a:t>, </a:t>
            </a:r>
            <a:r>
              <a:rPr lang="ru-RU" dirty="0" err="1"/>
              <a:t>податки</a:t>
            </a:r>
            <a:r>
              <a:rPr lang="ru-RU" dirty="0"/>
              <a:t> </a:t>
            </a:r>
            <a:r>
              <a:rPr lang="ru-RU" dirty="0" err="1"/>
              <a:t>поділяють</a:t>
            </a:r>
            <a:r>
              <a:rPr lang="ru-RU" dirty="0"/>
              <a:t> на:</a:t>
            </a:r>
          </a:p>
          <a:p>
            <a:endParaRPr lang="ru-RU" dirty="0"/>
          </a:p>
          <a:p>
            <a:pPr marL="285750" indent="-285750">
              <a:buFont typeface="Arial" panose="020B0604020202020204" pitchFamily="34" charset="0"/>
              <a:buChar char="•"/>
            </a:pPr>
            <a:r>
              <a:rPr lang="ru-RU" b="1" dirty="0" err="1"/>
              <a:t>загальнодержавні</a:t>
            </a:r>
            <a:r>
              <a:rPr lang="ru-RU" b="1" dirty="0"/>
              <a:t> </a:t>
            </a:r>
            <a:r>
              <a:rPr lang="ru-RU" b="1" dirty="0" err="1"/>
              <a:t>податки</a:t>
            </a:r>
            <a:r>
              <a:rPr lang="ru-RU" b="1" dirty="0"/>
              <a:t> </a:t>
            </a:r>
            <a:r>
              <a:rPr lang="ru-RU" dirty="0"/>
              <a:t>– </a:t>
            </a:r>
            <a:r>
              <a:rPr lang="ru-RU" dirty="0" err="1"/>
              <a:t>обов’язкові</a:t>
            </a:r>
            <a:r>
              <a:rPr lang="ru-RU" dirty="0"/>
              <a:t> </a:t>
            </a:r>
            <a:r>
              <a:rPr lang="ru-RU" dirty="0" err="1"/>
              <a:t>платежі</a:t>
            </a:r>
            <a:r>
              <a:rPr lang="ru-RU" dirty="0"/>
              <a:t>, </a:t>
            </a:r>
            <a:r>
              <a:rPr lang="ru-RU" dirty="0" err="1"/>
              <a:t>які</a:t>
            </a:r>
            <a:r>
              <a:rPr lang="ru-RU" dirty="0"/>
              <a:t> </a:t>
            </a:r>
            <a:r>
              <a:rPr lang="ru-RU" dirty="0" err="1"/>
              <a:t>встановлюються</a:t>
            </a:r>
            <a:r>
              <a:rPr lang="ru-RU" dirty="0"/>
              <a:t> </a:t>
            </a:r>
            <a:r>
              <a:rPr lang="ru-RU" dirty="0" err="1"/>
              <a:t>найвищими</a:t>
            </a:r>
            <a:r>
              <a:rPr lang="ru-RU" dirty="0"/>
              <a:t> органами </a:t>
            </a:r>
            <a:r>
              <a:rPr lang="ru-RU" dirty="0" err="1"/>
              <a:t>влади</a:t>
            </a:r>
            <a:r>
              <a:rPr lang="ru-RU" dirty="0"/>
              <a:t> в </a:t>
            </a:r>
            <a:r>
              <a:rPr lang="ru-RU" dirty="0" err="1"/>
              <a:t>державі</a:t>
            </a:r>
            <a:r>
              <a:rPr lang="ru-RU" dirty="0"/>
              <a:t> і є </a:t>
            </a:r>
            <a:r>
              <a:rPr lang="ru-RU" dirty="0" err="1"/>
              <a:t>обов’язковими</a:t>
            </a:r>
            <a:r>
              <a:rPr lang="ru-RU" dirty="0"/>
              <a:t> до </a:t>
            </a:r>
            <a:r>
              <a:rPr lang="ru-RU" dirty="0" err="1"/>
              <a:t>сплати</a:t>
            </a:r>
            <a:r>
              <a:rPr lang="ru-RU" dirty="0"/>
              <a:t> за </a:t>
            </a:r>
            <a:r>
              <a:rPr lang="ru-RU" dirty="0" err="1"/>
              <a:t>єдиними</a:t>
            </a:r>
            <a:r>
              <a:rPr lang="ru-RU" dirty="0"/>
              <a:t> ставками на </a:t>
            </a:r>
            <a:r>
              <a:rPr lang="ru-RU" dirty="0" err="1"/>
              <a:t>всій</a:t>
            </a:r>
            <a:r>
              <a:rPr lang="ru-RU" dirty="0"/>
              <a:t> </a:t>
            </a:r>
            <a:r>
              <a:rPr lang="ru-RU" dirty="0" err="1"/>
              <a:t>території</a:t>
            </a:r>
            <a:r>
              <a:rPr lang="ru-RU" dirty="0"/>
              <a:t> </a:t>
            </a:r>
            <a:r>
              <a:rPr lang="ru-RU" dirty="0" err="1"/>
              <a:t>України</a:t>
            </a:r>
            <a:r>
              <a:rPr lang="ru-RU" dirty="0"/>
              <a:t>. </a:t>
            </a:r>
            <a:r>
              <a:rPr lang="ru-RU" dirty="0" err="1"/>
              <a:t>Ці</a:t>
            </a:r>
            <a:r>
              <a:rPr lang="ru-RU" dirty="0"/>
              <a:t> </a:t>
            </a:r>
            <a:r>
              <a:rPr lang="ru-RU" dirty="0" err="1"/>
              <a:t>податки</a:t>
            </a:r>
            <a:r>
              <a:rPr lang="ru-RU" dirty="0"/>
              <a:t> </a:t>
            </a:r>
            <a:r>
              <a:rPr lang="ru-RU" dirty="0" err="1"/>
              <a:t>можуть</a:t>
            </a:r>
            <a:r>
              <a:rPr lang="ru-RU" dirty="0"/>
              <a:t> </a:t>
            </a:r>
            <a:r>
              <a:rPr lang="ru-RU" dirty="0" err="1"/>
              <a:t>формувати</a:t>
            </a:r>
            <a:r>
              <a:rPr lang="ru-RU" dirty="0"/>
              <a:t> </a:t>
            </a:r>
            <a:r>
              <a:rPr lang="ru-RU" dirty="0" err="1"/>
              <a:t>дохідну</a:t>
            </a:r>
            <a:r>
              <a:rPr lang="ru-RU" dirty="0"/>
              <a:t> </a:t>
            </a:r>
            <a:r>
              <a:rPr lang="ru-RU" dirty="0" err="1"/>
              <a:t>частину</a:t>
            </a:r>
            <a:r>
              <a:rPr lang="ru-RU" dirty="0"/>
              <a:t> як державного, так і </a:t>
            </a:r>
            <a:r>
              <a:rPr lang="ru-RU" dirty="0" err="1"/>
              <a:t>місцевих</a:t>
            </a:r>
            <a:r>
              <a:rPr lang="ru-RU" dirty="0"/>
              <a:t> </a:t>
            </a:r>
            <a:r>
              <a:rPr lang="ru-RU" dirty="0" err="1"/>
              <a:t>бюджетів</a:t>
            </a:r>
            <a:r>
              <a:rPr lang="ru-RU" dirty="0"/>
              <a:t>;</a:t>
            </a:r>
          </a:p>
          <a:p>
            <a:pPr marL="285750" indent="-285750">
              <a:buFont typeface="Arial" panose="020B0604020202020204" pitchFamily="34" charset="0"/>
              <a:buChar char="•"/>
            </a:pPr>
            <a:endParaRPr lang="ru-RU" dirty="0"/>
          </a:p>
          <a:p>
            <a:pPr marL="285750" indent="-285750">
              <a:buFont typeface="Arial" panose="020B0604020202020204" pitchFamily="34" charset="0"/>
              <a:buChar char="•"/>
            </a:pPr>
            <a:r>
              <a:rPr lang="ru-RU" b="1" dirty="0" err="1"/>
              <a:t>місцеві</a:t>
            </a:r>
            <a:r>
              <a:rPr lang="ru-RU" b="1" dirty="0"/>
              <a:t> </a:t>
            </a:r>
            <a:r>
              <a:rPr lang="ru-RU" b="1" dirty="0" err="1"/>
              <a:t>податки</a:t>
            </a:r>
            <a:r>
              <a:rPr lang="ru-RU" dirty="0"/>
              <a:t> – </a:t>
            </a:r>
            <a:r>
              <a:rPr lang="ru-RU" dirty="0" err="1"/>
              <a:t>обов’язкові</a:t>
            </a:r>
            <a:r>
              <a:rPr lang="ru-RU" dirty="0"/>
              <a:t> </a:t>
            </a:r>
            <a:r>
              <a:rPr lang="ru-RU" dirty="0" err="1"/>
              <a:t>платежі</a:t>
            </a:r>
            <a:r>
              <a:rPr lang="ru-RU" dirty="0"/>
              <a:t>, </a:t>
            </a:r>
            <a:r>
              <a:rPr lang="ru-RU" dirty="0" err="1"/>
              <a:t>які</a:t>
            </a:r>
            <a:r>
              <a:rPr lang="ru-RU" dirty="0"/>
              <a:t> </a:t>
            </a:r>
            <a:r>
              <a:rPr lang="ru-RU" dirty="0" err="1"/>
              <a:t>встановлюються</a:t>
            </a:r>
            <a:r>
              <a:rPr lang="ru-RU" dirty="0"/>
              <a:t> </a:t>
            </a:r>
            <a:r>
              <a:rPr lang="ru-RU" dirty="0" err="1"/>
              <a:t>місцевими</a:t>
            </a:r>
            <a:r>
              <a:rPr lang="ru-RU" dirty="0"/>
              <a:t> органами </a:t>
            </a:r>
            <a:r>
              <a:rPr lang="ru-RU" dirty="0" err="1"/>
              <a:t>влади</a:t>
            </a:r>
            <a:r>
              <a:rPr lang="ru-RU" dirty="0"/>
              <a:t> і є </a:t>
            </a:r>
            <a:r>
              <a:rPr lang="ru-RU" dirty="0" err="1"/>
              <a:t>обов’язковими</a:t>
            </a:r>
            <a:r>
              <a:rPr lang="ru-RU" dirty="0"/>
              <a:t> до </a:t>
            </a:r>
            <a:r>
              <a:rPr lang="ru-RU" dirty="0" err="1"/>
              <a:t>сплати</a:t>
            </a:r>
            <a:r>
              <a:rPr lang="ru-RU" dirty="0"/>
              <a:t> за </a:t>
            </a:r>
            <a:r>
              <a:rPr lang="ru-RU" dirty="0" err="1"/>
              <a:t>встановленими</a:t>
            </a:r>
            <a:r>
              <a:rPr lang="ru-RU" dirty="0"/>
              <a:t> ставками </a:t>
            </a:r>
            <a:r>
              <a:rPr lang="ru-RU" dirty="0" err="1"/>
              <a:t>тільки</a:t>
            </a:r>
            <a:r>
              <a:rPr lang="ru-RU" dirty="0"/>
              <a:t> на </a:t>
            </a:r>
            <a:r>
              <a:rPr lang="ru-RU" dirty="0" err="1"/>
              <a:t>певній</a:t>
            </a:r>
            <a:r>
              <a:rPr lang="ru-RU" dirty="0"/>
              <a:t> </a:t>
            </a:r>
            <a:r>
              <a:rPr lang="ru-RU" dirty="0" err="1"/>
              <a:t>території</a:t>
            </a:r>
            <a:r>
              <a:rPr lang="ru-RU" dirty="0"/>
              <a:t>. </a:t>
            </a:r>
            <a:r>
              <a:rPr lang="ru-RU" dirty="0" err="1"/>
              <a:t>Місцеві</a:t>
            </a:r>
            <a:r>
              <a:rPr lang="ru-RU" dirty="0"/>
              <a:t> </a:t>
            </a:r>
            <a:r>
              <a:rPr lang="ru-RU" dirty="0" err="1"/>
              <a:t>податки</a:t>
            </a:r>
            <a:r>
              <a:rPr lang="ru-RU" dirty="0"/>
              <a:t> </a:t>
            </a:r>
            <a:r>
              <a:rPr lang="ru-RU" dirty="0" err="1"/>
              <a:t>надходять</a:t>
            </a:r>
            <a:r>
              <a:rPr lang="ru-RU" dirty="0"/>
              <a:t> </a:t>
            </a:r>
            <a:r>
              <a:rPr lang="ru-RU" dirty="0" err="1"/>
              <a:t>виключно</a:t>
            </a:r>
            <a:r>
              <a:rPr lang="ru-RU" dirty="0"/>
              <a:t> до </a:t>
            </a:r>
            <a:r>
              <a:rPr lang="ru-RU" dirty="0" err="1"/>
              <a:t>місцевих</a:t>
            </a:r>
            <a:r>
              <a:rPr lang="ru-RU" dirty="0"/>
              <a:t> </a:t>
            </a:r>
            <a:r>
              <a:rPr lang="ru-RU" dirty="0" err="1"/>
              <a:t>бюджетів</a:t>
            </a:r>
            <a:r>
              <a:rPr lang="ru-RU" dirty="0"/>
              <a:t>.</a:t>
            </a:r>
          </a:p>
        </p:txBody>
      </p:sp>
    </p:spTree>
    <p:extLst>
      <p:ext uri="{BB962C8B-B14F-4D97-AF65-F5344CB8AC3E}">
        <p14:creationId xmlns:p14="http://schemas.microsoft.com/office/powerpoint/2010/main" val="41710139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62ABFAC-1A58-4D0D-AB61-2F45BC3B6C43}"/>
              </a:ext>
            </a:extLst>
          </p:cNvPr>
          <p:cNvSpPr txBox="1"/>
          <p:nvPr/>
        </p:nvSpPr>
        <p:spPr>
          <a:xfrm>
            <a:off x="1604866" y="845059"/>
            <a:ext cx="9339942" cy="4247317"/>
          </a:xfrm>
          <a:prstGeom prst="rect">
            <a:avLst/>
          </a:prstGeom>
          <a:noFill/>
        </p:spPr>
        <p:txBody>
          <a:bodyPr wrap="square">
            <a:spAutoFit/>
          </a:bodyPr>
          <a:lstStyle/>
          <a:p>
            <a:r>
              <a:rPr lang="uk-UA" i="1" dirty="0"/>
              <a:t>За способом стягнення податкових зобов’язань</a:t>
            </a:r>
            <a:r>
              <a:rPr lang="uk-UA" dirty="0"/>
              <a:t> податки поділяють на:</a:t>
            </a:r>
          </a:p>
          <a:p>
            <a:endParaRPr lang="uk-UA" dirty="0"/>
          </a:p>
          <a:p>
            <a:pPr marL="285750" indent="-285750">
              <a:buFont typeface="Arial" panose="020B0604020202020204" pitchFamily="34" charset="0"/>
              <a:buChar char="•"/>
            </a:pPr>
            <a:r>
              <a:rPr lang="uk-UA" b="1" dirty="0"/>
              <a:t>розкладні (розкладкові) податки </a:t>
            </a:r>
            <a:r>
              <a:rPr lang="uk-UA" dirty="0"/>
              <a:t>– обов’язкові платежі, які визначаються як розподілення загальної суми на певну кількість платників (подушні податки). Такі податки широко використовувалися на ранній стадії розвитку оподаткування. Їхній розмір визначали, виходячи з потреби здійснити конкретні витрати: викупити короля з полону, побудувати захисну стіну тощо. Суми витрат розподілялися між платниками – на кожного платника припадала конкретна сума податку. В теперішній час розкладні податки використовуються </a:t>
            </a:r>
            <a:r>
              <a:rPr lang="uk-UA" dirty="0" err="1"/>
              <a:t>рідко</a:t>
            </a:r>
            <a:r>
              <a:rPr lang="uk-UA" dirty="0"/>
              <a:t>, в основному в місцевому оподаткуванні;</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b="1" dirty="0"/>
              <a:t>окладні (</a:t>
            </a:r>
            <a:r>
              <a:rPr lang="uk-UA" b="1" dirty="0" err="1"/>
              <a:t>квотарні</a:t>
            </a:r>
            <a:r>
              <a:rPr lang="uk-UA" b="1" dirty="0"/>
              <a:t>, дольові, кількісні) податки </a:t>
            </a:r>
            <a:r>
              <a:rPr lang="uk-UA" dirty="0"/>
              <a:t>– обов’язкові платежі, які справляються за певними ставками від чітко визначеного об’єкту оподаткування. На відміну від розкладних, вони виходять не із потреби покриття витрат, а з можливості платника заплатити податок. Дані податки безпосередньо чи непрямо враховують майновий стан платника податку.</a:t>
            </a:r>
          </a:p>
        </p:txBody>
      </p:sp>
    </p:spTree>
    <p:extLst>
      <p:ext uri="{BB962C8B-B14F-4D97-AF65-F5344CB8AC3E}">
        <p14:creationId xmlns:p14="http://schemas.microsoft.com/office/powerpoint/2010/main" val="7507331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265C026-E7CB-4EF5-916F-57322C53F7E4}"/>
              </a:ext>
            </a:extLst>
          </p:cNvPr>
          <p:cNvSpPr txBox="1"/>
          <p:nvPr/>
        </p:nvSpPr>
        <p:spPr>
          <a:xfrm>
            <a:off x="2155372" y="1466280"/>
            <a:ext cx="8117632" cy="2031325"/>
          </a:xfrm>
          <a:prstGeom prst="rect">
            <a:avLst/>
          </a:prstGeom>
          <a:noFill/>
        </p:spPr>
        <p:txBody>
          <a:bodyPr wrap="square">
            <a:spAutoFit/>
          </a:bodyPr>
          <a:lstStyle/>
          <a:p>
            <a:r>
              <a:rPr lang="uk-UA" i="1" dirty="0"/>
              <a:t>За способом зарахування податкових надходжень податки поділяють на:</a:t>
            </a:r>
          </a:p>
          <a:p>
            <a:endParaRPr lang="uk-UA" dirty="0"/>
          </a:p>
          <a:p>
            <a:pPr marL="285750" indent="-285750">
              <a:buFont typeface="Arial" panose="020B0604020202020204" pitchFamily="34" charset="0"/>
              <a:buChar char="•"/>
            </a:pPr>
            <a:r>
              <a:rPr lang="uk-UA" b="1" dirty="0"/>
              <a:t>закріплені</a:t>
            </a:r>
            <a:r>
              <a:rPr lang="uk-UA" dirty="0"/>
              <a:t> – обов’язкові платежі, які на тривалий період повністю чи частково закріплені як дохідне джерело конкретного бюджету (бюджетів);</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b="1" dirty="0"/>
              <a:t>регулюючі</a:t>
            </a:r>
            <a:r>
              <a:rPr lang="uk-UA" dirty="0"/>
              <a:t> – обов’язкові платежі, які можуть надходити до різних рівнів бюджетної системи (акцизний податок).</a:t>
            </a:r>
          </a:p>
        </p:txBody>
      </p:sp>
    </p:spTree>
    <p:extLst>
      <p:ext uri="{BB962C8B-B14F-4D97-AF65-F5344CB8AC3E}">
        <p14:creationId xmlns:p14="http://schemas.microsoft.com/office/powerpoint/2010/main" val="2733845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9054EE8-EE8B-4AB8-A527-A7F9BC623F85}"/>
              </a:ext>
            </a:extLst>
          </p:cNvPr>
          <p:cNvSpPr txBox="1"/>
          <p:nvPr/>
        </p:nvSpPr>
        <p:spPr>
          <a:xfrm>
            <a:off x="2111670" y="1578247"/>
            <a:ext cx="7772400" cy="2031325"/>
          </a:xfrm>
          <a:prstGeom prst="rect">
            <a:avLst/>
          </a:prstGeom>
          <a:noFill/>
        </p:spPr>
        <p:txBody>
          <a:bodyPr wrap="square">
            <a:spAutoFit/>
          </a:bodyPr>
          <a:lstStyle/>
          <a:p>
            <a:r>
              <a:rPr lang="ru-RU" i="1" dirty="0"/>
              <a:t>За </a:t>
            </a:r>
            <a:r>
              <a:rPr lang="ru-RU" i="1" dirty="0" err="1"/>
              <a:t>суб’єктом</a:t>
            </a:r>
            <a:r>
              <a:rPr lang="ru-RU" i="1" dirty="0"/>
              <a:t> </a:t>
            </a:r>
            <a:r>
              <a:rPr lang="ru-RU" i="1" dirty="0" err="1"/>
              <a:t>оподаткування</a:t>
            </a:r>
            <a:r>
              <a:rPr lang="ru-RU" i="1" dirty="0"/>
              <a:t> </a:t>
            </a:r>
            <a:r>
              <a:rPr lang="ru-RU" i="1" dirty="0" err="1"/>
              <a:t>податки</a:t>
            </a:r>
            <a:r>
              <a:rPr lang="ru-RU" i="1" dirty="0"/>
              <a:t> </a:t>
            </a:r>
            <a:r>
              <a:rPr lang="ru-RU" i="1" dirty="0" err="1"/>
              <a:t>поділяють</a:t>
            </a:r>
            <a:r>
              <a:rPr lang="ru-RU" i="1" dirty="0"/>
              <a:t> на:</a:t>
            </a:r>
          </a:p>
          <a:p>
            <a:endParaRPr lang="ru-RU" dirty="0"/>
          </a:p>
          <a:p>
            <a:pPr marL="285750" indent="-285750">
              <a:buFont typeface="Arial" panose="020B0604020202020204" pitchFamily="34" charset="0"/>
              <a:buChar char="•"/>
            </a:pPr>
            <a:r>
              <a:rPr lang="ru-RU" dirty="0" err="1"/>
              <a:t>податки</a:t>
            </a:r>
            <a:r>
              <a:rPr lang="ru-RU" dirty="0"/>
              <a:t> з </a:t>
            </a:r>
            <a:r>
              <a:rPr lang="ru-RU" dirty="0" err="1"/>
              <a:t>юридичних</a:t>
            </a:r>
            <a:r>
              <a:rPr lang="ru-RU" dirty="0"/>
              <a:t> </a:t>
            </a:r>
            <a:r>
              <a:rPr lang="ru-RU" dirty="0" err="1"/>
              <a:t>осіб</a:t>
            </a:r>
            <a:r>
              <a:rPr lang="ru-RU" dirty="0"/>
              <a:t> (</a:t>
            </a:r>
            <a:r>
              <a:rPr lang="ru-RU" dirty="0" err="1"/>
              <a:t>податок</a:t>
            </a:r>
            <a:r>
              <a:rPr lang="ru-RU" dirty="0"/>
              <a:t> на </a:t>
            </a:r>
            <a:r>
              <a:rPr lang="ru-RU" dirty="0" err="1"/>
              <a:t>прибуток</a:t>
            </a:r>
            <a:r>
              <a:rPr lang="ru-RU" dirty="0"/>
              <a:t> </a:t>
            </a:r>
            <a:r>
              <a:rPr lang="ru-RU" dirty="0" err="1"/>
              <a:t>підприємств</a:t>
            </a:r>
            <a:r>
              <a:rPr lang="ru-RU" dirty="0"/>
              <a:t>);</a:t>
            </a:r>
          </a:p>
          <a:p>
            <a:pPr marL="285750" indent="-285750">
              <a:buFont typeface="Arial" panose="020B0604020202020204" pitchFamily="34" charset="0"/>
              <a:buChar char="•"/>
            </a:pPr>
            <a:endParaRPr lang="ru-RU" dirty="0"/>
          </a:p>
          <a:p>
            <a:pPr marL="285750" indent="-285750">
              <a:buFont typeface="Arial" panose="020B0604020202020204" pitchFamily="34" charset="0"/>
              <a:buChar char="•"/>
            </a:pPr>
            <a:r>
              <a:rPr lang="ru-RU" dirty="0" err="1"/>
              <a:t>податки</a:t>
            </a:r>
            <a:r>
              <a:rPr lang="ru-RU" dirty="0"/>
              <a:t> з </a:t>
            </a:r>
            <a:r>
              <a:rPr lang="ru-RU" dirty="0" err="1"/>
              <a:t>фізичних</a:t>
            </a:r>
            <a:r>
              <a:rPr lang="ru-RU" dirty="0"/>
              <a:t> </a:t>
            </a:r>
            <a:r>
              <a:rPr lang="ru-RU" dirty="0" err="1"/>
              <a:t>осіб</a:t>
            </a:r>
            <a:r>
              <a:rPr lang="ru-RU" dirty="0"/>
              <a:t> (</a:t>
            </a:r>
            <a:r>
              <a:rPr lang="ru-RU" dirty="0" err="1"/>
              <a:t>податок</a:t>
            </a:r>
            <a:r>
              <a:rPr lang="ru-RU" dirty="0"/>
              <a:t> на доходи </a:t>
            </a:r>
            <a:r>
              <a:rPr lang="ru-RU" dirty="0" err="1"/>
              <a:t>фізичних</a:t>
            </a:r>
            <a:r>
              <a:rPr lang="ru-RU" dirty="0"/>
              <a:t> </a:t>
            </a:r>
            <a:r>
              <a:rPr lang="ru-RU" dirty="0" err="1"/>
              <a:t>осіб</a:t>
            </a:r>
            <a:r>
              <a:rPr lang="ru-RU" dirty="0"/>
              <a:t>);</a:t>
            </a:r>
          </a:p>
          <a:p>
            <a:pPr marL="285750" indent="-285750">
              <a:buFont typeface="Arial" panose="020B0604020202020204" pitchFamily="34" charset="0"/>
              <a:buChar char="•"/>
            </a:pPr>
            <a:endParaRPr lang="ru-RU" dirty="0"/>
          </a:p>
          <a:p>
            <a:pPr marL="285750" indent="-285750">
              <a:buFont typeface="Arial" panose="020B0604020202020204" pitchFamily="34" charset="0"/>
              <a:buChar char="•"/>
            </a:pPr>
            <a:r>
              <a:rPr lang="ru-RU" dirty="0" err="1"/>
              <a:t>змішані</a:t>
            </a:r>
            <a:r>
              <a:rPr lang="ru-RU" dirty="0"/>
              <a:t> </a:t>
            </a:r>
            <a:r>
              <a:rPr lang="ru-RU" dirty="0" err="1"/>
              <a:t>податки</a:t>
            </a:r>
            <a:r>
              <a:rPr lang="ru-RU" dirty="0"/>
              <a:t> (плата за землю, </a:t>
            </a:r>
            <a:r>
              <a:rPr lang="ru-RU" dirty="0" err="1"/>
              <a:t>екологічний</a:t>
            </a:r>
            <a:r>
              <a:rPr lang="ru-RU" dirty="0"/>
              <a:t> </a:t>
            </a:r>
            <a:r>
              <a:rPr lang="ru-RU" dirty="0" err="1"/>
              <a:t>податок</a:t>
            </a:r>
            <a:r>
              <a:rPr lang="ru-RU" dirty="0"/>
              <a:t>).</a:t>
            </a:r>
          </a:p>
        </p:txBody>
      </p:sp>
    </p:spTree>
    <p:extLst>
      <p:ext uri="{BB962C8B-B14F-4D97-AF65-F5344CB8AC3E}">
        <p14:creationId xmlns:p14="http://schemas.microsoft.com/office/powerpoint/2010/main" val="23690866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169903F-04EC-4980-BF5B-BDD2B8736B05}"/>
              </a:ext>
            </a:extLst>
          </p:cNvPr>
          <p:cNvSpPr txBox="1"/>
          <p:nvPr/>
        </p:nvSpPr>
        <p:spPr>
          <a:xfrm>
            <a:off x="2013699" y="1441209"/>
            <a:ext cx="8416212" cy="2585323"/>
          </a:xfrm>
          <a:prstGeom prst="rect">
            <a:avLst/>
          </a:prstGeom>
          <a:noFill/>
        </p:spPr>
        <p:txBody>
          <a:bodyPr wrap="square">
            <a:spAutoFit/>
          </a:bodyPr>
          <a:lstStyle/>
          <a:p>
            <a:r>
              <a:rPr lang="ru-RU" dirty="0" err="1"/>
              <a:t>Відповідно</a:t>
            </a:r>
            <a:r>
              <a:rPr lang="ru-RU" dirty="0"/>
              <a:t> до </a:t>
            </a:r>
            <a:r>
              <a:rPr lang="ru-RU" dirty="0" err="1"/>
              <a:t>Податкового</a:t>
            </a:r>
            <a:r>
              <a:rPr lang="ru-RU" dirty="0"/>
              <a:t> кодексу в </a:t>
            </a:r>
            <a:r>
              <a:rPr lang="ru-RU" dirty="0" err="1"/>
              <a:t>Україні</a:t>
            </a:r>
            <a:r>
              <a:rPr lang="ru-RU" dirty="0"/>
              <a:t> </a:t>
            </a:r>
            <a:r>
              <a:rPr lang="ru-RU" dirty="0" err="1"/>
              <a:t>існують</a:t>
            </a:r>
            <a:r>
              <a:rPr lang="ru-RU" dirty="0"/>
              <a:t> </a:t>
            </a:r>
            <a:r>
              <a:rPr lang="ru-RU" dirty="0" err="1"/>
              <a:t>наступні</a:t>
            </a:r>
            <a:r>
              <a:rPr lang="ru-RU" dirty="0"/>
              <a:t> </a:t>
            </a:r>
            <a:r>
              <a:rPr lang="ru-RU" i="1" dirty="0" err="1"/>
              <a:t>види</a:t>
            </a:r>
            <a:r>
              <a:rPr lang="ru-RU" i="1" dirty="0"/>
              <a:t> </a:t>
            </a:r>
            <a:r>
              <a:rPr lang="ru-RU" i="1" dirty="0" err="1"/>
              <a:t>податків</a:t>
            </a:r>
            <a:r>
              <a:rPr lang="ru-RU" i="1" dirty="0"/>
              <a:t> та </a:t>
            </a:r>
            <a:r>
              <a:rPr lang="ru-RU" i="1" dirty="0" err="1"/>
              <a:t>зборів</a:t>
            </a:r>
            <a:r>
              <a:rPr lang="ru-RU" i="1" dirty="0"/>
              <a:t>:</a:t>
            </a:r>
          </a:p>
          <a:p>
            <a:endParaRPr lang="ru-RU" dirty="0"/>
          </a:p>
          <a:p>
            <a:pPr marL="285750" indent="-285750">
              <a:buFont typeface="Arial" panose="020B0604020202020204" pitchFamily="34" charset="0"/>
              <a:buChar char="•"/>
            </a:pPr>
            <a:r>
              <a:rPr lang="ru-RU" dirty="0" err="1"/>
              <a:t>загальнодержавні</a:t>
            </a:r>
            <a:r>
              <a:rPr lang="ru-RU" dirty="0"/>
              <a:t>: </a:t>
            </a:r>
            <a:r>
              <a:rPr lang="ru-RU" dirty="0" err="1"/>
              <a:t>податок</a:t>
            </a:r>
            <a:r>
              <a:rPr lang="ru-RU" dirty="0"/>
              <a:t> на </a:t>
            </a:r>
            <a:r>
              <a:rPr lang="ru-RU" dirty="0" err="1"/>
              <a:t>прибуток</a:t>
            </a:r>
            <a:r>
              <a:rPr lang="ru-RU" dirty="0"/>
              <a:t> </a:t>
            </a:r>
            <a:r>
              <a:rPr lang="ru-RU" dirty="0" err="1"/>
              <a:t>підприємств</a:t>
            </a:r>
            <a:r>
              <a:rPr lang="ru-RU" dirty="0"/>
              <a:t>; </a:t>
            </a:r>
            <a:r>
              <a:rPr lang="ru-RU" dirty="0" err="1"/>
              <a:t>податок</a:t>
            </a:r>
            <a:r>
              <a:rPr lang="ru-RU" dirty="0"/>
              <a:t> на доходи </a:t>
            </a:r>
            <a:r>
              <a:rPr lang="ru-RU" dirty="0" err="1"/>
              <a:t>фізичних</a:t>
            </a:r>
            <a:r>
              <a:rPr lang="ru-RU" dirty="0"/>
              <a:t> </a:t>
            </a:r>
            <a:r>
              <a:rPr lang="ru-RU" dirty="0" err="1"/>
              <a:t>осіб</a:t>
            </a:r>
            <a:r>
              <a:rPr lang="ru-RU" dirty="0"/>
              <a:t>; </a:t>
            </a:r>
            <a:r>
              <a:rPr lang="ru-RU" dirty="0" err="1"/>
              <a:t>податок</a:t>
            </a:r>
            <a:r>
              <a:rPr lang="ru-RU" dirty="0"/>
              <a:t> на </a:t>
            </a:r>
            <a:r>
              <a:rPr lang="ru-RU" dirty="0" err="1"/>
              <a:t>додану</a:t>
            </a:r>
            <a:r>
              <a:rPr lang="ru-RU" dirty="0"/>
              <a:t> </a:t>
            </a:r>
            <a:r>
              <a:rPr lang="ru-RU" dirty="0" err="1"/>
              <a:t>вартість</a:t>
            </a:r>
            <a:r>
              <a:rPr lang="ru-RU" dirty="0"/>
              <a:t>; </a:t>
            </a:r>
            <a:r>
              <a:rPr lang="ru-RU" dirty="0" err="1"/>
              <a:t>акцизний</a:t>
            </a:r>
            <a:r>
              <a:rPr lang="ru-RU" dirty="0"/>
              <a:t> </a:t>
            </a:r>
            <a:r>
              <a:rPr lang="ru-RU" dirty="0" err="1"/>
              <a:t>податок</a:t>
            </a:r>
            <a:r>
              <a:rPr lang="ru-RU" dirty="0"/>
              <a:t>; </a:t>
            </a:r>
            <a:r>
              <a:rPr lang="ru-RU" dirty="0" err="1"/>
              <a:t>екологічний</a:t>
            </a:r>
            <a:r>
              <a:rPr lang="ru-RU" dirty="0"/>
              <a:t> </a:t>
            </a:r>
            <a:r>
              <a:rPr lang="ru-RU" dirty="0" err="1"/>
              <a:t>податок</a:t>
            </a:r>
            <a:r>
              <a:rPr lang="ru-RU" dirty="0"/>
              <a:t>; </a:t>
            </a:r>
            <a:r>
              <a:rPr lang="ru-RU" dirty="0" err="1"/>
              <a:t>рентна</a:t>
            </a:r>
            <a:r>
              <a:rPr lang="ru-RU" dirty="0"/>
              <a:t> плата; </a:t>
            </a:r>
            <a:r>
              <a:rPr lang="ru-RU" dirty="0" err="1"/>
              <a:t>мито</a:t>
            </a:r>
            <a:r>
              <a:rPr lang="ru-RU" dirty="0"/>
              <a:t>;</a:t>
            </a:r>
          </a:p>
          <a:p>
            <a:pPr marL="285750" indent="-285750">
              <a:buFont typeface="Arial" panose="020B0604020202020204" pitchFamily="34" charset="0"/>
              <a:buChar char="•"/>
            </a:pPr>
            <a:endParaRPr lang="ru-RU" dirty="0"/>
          </a:p>
          <a:p>
            <a:pPr marL="285750" indent="-285750">
              <a:buFont typeface="Arial" panose="020B0604020202020204" pitchFamily="34" charset="0"/>
              <a:buChar char="•"/>
            </a:pPr>
            <a:r>
              <a:rPr lang="ru-RU" dirty="0" err="1"/>
              <a:t>місцеві</a:t>
            </a:r>
            <a:r>
              <a:rPr lang="ru-RU" dirty="0"/>
              <a:t>: </a:t>
            </a:r>
            <a:r>
              <a:rPr lang="ru-RU" dirty="0" err="1"/>
              <a:t>податок</a:t>
            </a:r>
            <a:r>
              <a:rPr lang="ru-RU" dirty="0"/>
              <a:t> на </a:t>
            </a:r>
            <a:r>
              <a:rPr lang="ru-RU" dirty="0" err="1"/>
              <a:t>майно</a:t>
            </a:r>
            <a:r>
              <a:rPr lang="ru-RU" dirty="0"/>
              <a:t>; </a:t>
            </a:r>
            <a:r>
              <a:rPr lang="ru-RU" dirty="0" err="1"/>
              <a:t>єдиний</a:t>
            </a:r>
            <a:r>
              <a:rPr lang="ru-RU" dirty="0"/>
              <a:t> </a:t>
            </a:r>
            <a:r>
              <a:rPr lang="ru-RU" dirty="0" err="1"/>
              <a:t>податок</a:t>
            </a:r>
            <a:r>
              <a:rPr lang="ru-RU" dirty="0"/>
              <a:t>; </a:t>
            </a:r>
            <a:r>
              <a:rPr lang="ru-RU" dirty="0" err="1"/>
              <a:t>збір</a:t>
            </a:r>
            <a:r>
              <a:rPr lang="ru-RU" dirty="0"/>
              <a:t> за </a:t>
            </a:r>
            <a:r>
              <a:rPr lang="ru-RU" dirty="0" err="1"/>
              <a:t>місця</a:t>
            </a:r>
            <a:r>
              <a:rPr lang="ru-RU" dirty="0"/>
              <a:t> для </a:t>
            </a:r>
            <a:r>
              <a:rPr lang="ru-RU" dirty="0" err="1"/>
              <a:t>паркування</a:t>
            </a:r>
            <a:r>
              <a:rPr lang="ru-RU" dirty="0"/>
              <a:t> </a:t>
            </a:r>
            <a:r>
              <a:rPr lang="ru-RU" dirty="0" err="1"/>
              <a:t>транспортних</a:t>
            </a:r>
            <a:r>
              <a:rPr lang="ru-RU" dirty="0"/>
              <a:t> </a:t>
            </a:r>
            <a:r>
              <a:rPr lang="ru-RU" dirty="0" err="1"/>
              <a:t>засобів</a:t>
            </a:r>
            <a:r>
              <a:rPr lang="ru-RU" dirty="0"/>
              <a:t>; </a:t>
            </a:r>
            <a:r>
              <a:rPr lang="ru-RU" dirty="0" err="1"/>
              <a:t>туристичний</a:t>
            </a:r>
            <a:r>
              <a:rPr lang="ru-RU" dirty="0"/>
              <a:t> </a:t>
            </a:r>
            <a:r>
              <a:rPr lang="ru-RU" dirty="0" err="1"/>
              <a:t>збір</a:t>
            </a:r>
            <a:r>
              <a:rPr lang="ru-RU" dirty="0"/>
              <a:t>.</a:t>
            </a:r>
          </a:p>
        </p:txBody>
      </p:sp>
    </p:spTree>
    <p:extLst>
      <p:ext uri="{BB962C8B-B14F-4D97-AF65-F5344CB8AC3E}">
        <p14:creationId xmlns:p14="http://schemas.microsoft.com/office/powerpoint/2010/main" val="22016263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AE04D9-3FB6-46D6-B1FD-E4BEE22E90AF}"/>
              </a:ext>
            </a:extLst>
          </p:cNvPr>
          <p:cNvSpPr txBox="1"/>
          <p:nvPr/>
        </p:nvSpPr>
        <p:spPr>
          <a:xfrm>
            <a:off x="1483568" y="1050762"/>
            <a:ext cx="9797142" cy="4247317"/>
          </a:xfrm>
          <a:prstGeom prst="rect">
            <a:avLst/>
          </a:prstGeom>
          <a:noFill/>
        </p:spPr>
        <p:txBody>
          <a:bodyPr wrap="square">
            <a:spAutoFit/>
          </a:bodyPr>
          <a:lstStyle/>
          <a:p>
            <a:r>
              <a:rPr lang="uk-UA" dirty="0"/>
              <a:t>Крім перерахованих зборів та податків згідно Закону України «Про збір та облік єдиного внеску на загальнообов’язкове державне соціальне страхування» від 8 липня 2010 року в Україні сплачується єдиний соціальний внесок (ЄСВ). </a:t>
            </a:r>
            <a:r>
              <a:rPr lang="uk-UA" b="1" dirty="0"/>
              <a:t>Єдиний внесок на загальнообов’язкове державне соціальне страхування </a:t>
            </a:r>
            <a:r>
              <a:rPr lang="uk-UA" dirty="0"/>
              <a:t>– це консолідований страховий внесок, збір якого здійснюється до системи загальнообов’язкового державного соціального страхування в обов’язковому порядку та на регулярній основі з метою забезпечення захисту у випадках, передбачених законодавством, прав застрахованих осіб та членів їхніх сімей на отримання страхових виплат (послуг) за діючими видами загальнообов’язкового державного соціального страхування. Платниками єдиного внеску є роботодавці; фізичні особи-підприємці; особи, які забезпечують себе роботою самостійно та інші категорії платників податків.</a:t>
            </a:r>
          </a:p>
          <a:p>
            <a:r>
              <a:rPr lang="uk-UA" dirty="0"/>
              <a:t>Для платників ЄСВ установлено єдину ставку в розмірі 22 %. Це означає, що якщо роботодавець виплачує дохід своїм працівникам за основним місцем роботи (заробітну плату) або дохід у вигляді винагороди за ЦПД, то на ці суми він зобов’язаний нарахувати ЄСВ за ставкою 22 %. Єдиний внесок обчислюється у національній валюті, у тому числі з виплат (доходу), що здійснюються в натуральній формі.</a:t>
            </a:r>
          </a:p>
        </p:txBody>
      </p:sp>
    </p:spTree>
    <p:extLst>
      <p:ext uri="{BB962C8B-B14F-4D97-AF65-F5344CB8AC3E}">
        <p14:creationId xmlns:p14="http://schemas.microsoft.com/office/powerpoint/2010/main" val="15955722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C02D256-1BC9-4F46-BD88-059E5B58FA05}"/>
              </a:ext>
            </a:extLst>
          </p:cNvPr>
          <p:cNvSpPr txBox="1"/>
          <p:nvPr/>
        </p:nvSpPr>
        <p:spPr>
          <a:xfrm>
            <a:off x="2083678" y="1451978"/>
            <a:ext cx="7660432" cy="2862322"/>
          </a:xfrm>
          <a:prstGeom prst="rect">
            <a:avLst/>
          </a:prstGeom>
          <a:noFill/>
        </p:spPr>
        <p:txBody>
          <a:bodyPr wrap="square">
            <a:spAutoFit/>
          </a:bodyPr>
          <a:lstStyle/>
          <a:p>
            <a:pPr algn="ctr"/>
            <a:r>
              <a:rPr lang="ru-RU" b="1" dirty="0"/>
              <a:t>3. </a:t>
            </a:r>
            <a:r>
              <a:rPr lang="ru-RU" b="1" dirty="0" err="1"/>
              <a:t>Спрощена</a:t>
            </a:r>
            <a:r>
              <a:rPr lang="ru-RU" b="1" dirty="0"/>
              <a:t> система </a:t>
            </a:r>
            <a:r>
              <a:rPr lang="ru-RU" b="1" dirty="0" err="1"/>
              <a:t>оподаткування</a:t>
            </a:r>
            <a:r>
              <a:rPr lang="ru-RU" b="1" dirty="0"/>
              <a:t> </a:t>
            </a:r>
            <a:r>
              <a:rPr lang="ru-RU" b="1" dirty="0" err="1"/>
              <a:t>підприємницької</a:t>
            </a:r>
            <a:r>
              <a:rPr lang="ru-RU" b="1" dirty="0"/>
              <a:t> </a:t>
            </a:r>
            <a:r>
              <a:rPr lang="ru-RU" b="1" dirty="0" err="1"/>
              <a:t>діяльності</a:t>
            </a:r>
            <a:endParaRPr lang="ru-RU" b="1" dirty="0"/>
          </a:p>
          <a:p>
            <a:pPr algn="ctr"/>
            <a:endParaRPr lang="ru-RU" b="1" dirty="0"/>
          </a:p>
          <a:p>
            <a:pPr algn="just"/>
            <a:r>
              <a:rPr lang="uk-UA" dirty="0"/>
              <a:t>Оподаткування підприємницької діяльності в України передбачає два основні напрями після запровадження в 1998 році спрощеної системи оподаткування, обліку та звітності:</a:t>
            </a:r>
          </a:p>
          <a:p>
            <a:pPr marL="285750" indent="-285750" algn="just">
              <a:buFont typeface="Arial" panose="020B0604020202020204" pitchFamily="34" charset="0"/>
              <a:buChar char="•"/>
            </a:pPr>
            <a:r>
              <a:rPr lang="uk-UA" dirty="0"/>
              <a:t>загальна або традиційна система оподаткування, яка пов’язана була з прибутковим податком, який згодом замінено податком на доходи з фізичних осіб (або податок на прибуток в деяких ситуаціях. Ставка за даною системою складає 18 %.)</a:t>
            </a:r>
          </a:p>
          <a:p>
            <a:pPr marL="285750" indent="-285750" algn="just">
              <a:buFont typeface="Arial" panose="020B0604020202020204" pitchFamily="34" charset="0"/>
              <a:buChar char="•"/>
            </a:pPr>
            <a:r>
              <a:rPr lang="uk-UA" dirty="0"/>
              <a:t>єдиний податок (у розрізі груп).</a:t>
            </a:r>
          </a:p>
        </p:txBody>
      </p:sp>
    </p:spTree>
    <p:extLst>
      <p:ext uri="{BB962C8B-B14F-4D97-AF65-F5344CB8AC3E}">
        <p14:creationId xmlns:p14="http://schemas.microsoft.com/office/powerpoint/2010/main" val="40894582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a:extLst>
              <a:ext uri="{FF2B5EF4-FFF2-40B4-BE49-F238E27FC236}">
                <a16:creationId xmlns:a16="http://schemas.microsoft.com/office/drawing/2014/main" id="{EBF1CABD-1467-4E0E-943C-9583E8A164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9445" y="31838"/>
            <a:ext cx="4702628" cy="5713580"/>
          </a:xfrm>
          <a:prstGeom prst="rect">
            <a:avLst/>
          </a:prstGeom>
        </p:spPr>
      </p:pic>
    </p:spTree>
    <p:extLst>
      <p:ext uri="{BB962C8B-B14F-4D97-AF65-F5344CB8AC3E}">
        <p14:creationId xmlns:p14="http://schemas.microsoft.com/office/powerpoint/2010/main" val="1226565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BB7960-F78D-4FC1-A166-AF9EA2C77CD2}"/>
              </a:ext>
            </a:extLst>
          </p:cNvPr>
          <p:cNvSpPr txBox="1"/>
          <p:nvPr/>
        </p:nvSpPr>
        <p:spPr>
          <a:xfrm>
            <a:off x="1291079" y="1123079"/>
            <a:ext cx="8244806" cy="3139321"/>
          </a:xfrm>
          <a:prstGeom prst="rect">
            <a:avLst/>
          </a:prstGeom>
          <a:noFill/>
        </p:spPr>
        <p:txBody>
          <a:bodyPr wrap="square">
            <a:spAutoFit/>
          </a:bodyPr>
          <a:lstStyle/>
          <a:p>
            <a:pPr algn="ctr"/>
            <a:r>
              <a:rPr lang="ru-RU" b="1" dirty="0"/>
              <a:t>1. </a:t>
            </a:r>
            <a:r>
              <a:rPr lang="ru-RU" b="1" dirty="0" err="1"/>
              <a:t>Сутність</a:t>
            </a:r>
            <a:r>
              <a:rPr lang="ru-RU" b="1" dirty="0"/>
              <a:t> </a:t>
            </a:r>
            <a:r>
              <a:rPr lang="ru-RU" b="1" dirty="0" err="1"/>
              <a:t>податків</a:t>
            </a:r>
            <a:r>
              <a:rPr lang="ru-RU" b="1" dirty="0"/>
              <a:t>, </a:t>
            </a:r>
            <a:r>
              <a:rPr lang="ru-RU" b="1" dirty="0" err="1"/>
              <a:t>їх</a:t>
            </a:r>
            <a:r>
              <a:rPr lang="ru-RU" b="1" dirty="0"/>
              <a:t> </a:t>
            </a:r>
            <a:r>
              <a:rPr lang="ru-RU" b="1" dirty="0" err="1"/>
              <a:t>функції</a:t>
            </a:r>
            <a:r>
              <a:rPr lang="ru-RU" b="1" dirty="0"/>
              <a:t> та </a:t>
            </a:r>
            <a:r>
              <a:rPr lang="ru-RU" b="1" dirty="0" err="1"/>
              <a:t>елементи</a:t>
            </a:r>
            <a:r>
              <a:rPr lang="ru-RU" b="1" dirty="0"/>
              <a:t>. </a:t>
            </a:r>
            <a:r>
              <a:rPr lang="ru-RU" b="1" dirty="0" err="1"/>
              <a:t>Податкова</a:t>
            </a:r>
            <a:r>
              <a:rPr lang="ru-RU" b="1" dirty="0"/>
              <a:t> система </a:t>
            </a:r>
            <a:r>
              <a:rPr lang="ru-RU" b="1" dirty="0" err="1"/>
              <a:t>України</a:t>
            </a:r>
            <a:endParaRPr lang="ru-RU" b="1" dirty="0"/>
          </a:p>
          <a:p>
            <a:pPr algn="just"/>
            <a:endParaRPr lang="ru-RU" dirty="0"/>
          </a:p>
          <a:p>
            <a:pPr algn="just"/>
            <a:r>
              <a:rPr lang="ru-RU" dirty="0" err="1"/>
              <a:t>Стягнення</a:t>
            </a:r>
            <a:r>
              <a:rPr lang="ru-RU" dirty="0"/>
              <a:t> державою на </a:t>
            </a:r>
            <a:r>
              <a:rPr lang="ru-RU" dirty="0" err="1"/>
              <a:t>користь</a:t>
            </a:r>
            <a:r>
              <a:rPr lang="ru-RU" dirty="0"/>
              <a:t> </a:t>
            </a:r>
            <a:r>
              <a:rPr lang="ru-RU" dirty="0" err="1"/>
              <a:t>суспільства</a:t>
            </a:r>
            <a:r>
              <a:rPr lang="ru-RU" dirty="0"/>
              <a:t> </a:t>
            </a:r>
            <a:r>
              <a:rPr lang="ru-RU" dirty="0" err="1"/>
              <a:t>певної</a:t>
            </a:r>
            <a:r>
              <a:rPr lang="ru-RU" dirty="0"/>
              <a:t> </a:t>
            </a:r>
            <a:r>
              <a:rPr lang="ru-RU" dirty="0" err="1"/>
              <a:t>частки</a:t>
            </a:r>
            <a:r>
              <a:rPr lang="ru-RU" dirty="0"/>
              <a:t> </a:t>
            </a:r>
            <a:r>
              <a:rPr lang="ru-RU" dirty="0" err="1"/>
              <a:t>вартості</a:t>
            </a:r>
            <a:r>
              <a:rPr lang="ru-RU" dirty="0"/>
              <a:t> валового продукту у </a:t>
            </a:r>
            <a:r>
              <a:rPr lang="ru-RU" dirty="0" err="1"/>
              <a:t>вигляді</a:t>
            </a:r>
            <a:r>
              <a:rPr lang="ru-RU" dirty="0"/>
              <a:t> </a:t>
            </a:r>
            <a:r>
              <a:rPr lang="ru-RU" dirty="0" err="1"/>
              <a:t>обов’язкового</a:t>
            </a:r>
            <a:r>
              <a:rPr lang="ru-RU" dirty="0"/>
              <a:t> </a:t>
            </a:r>
            <a:r>
              <a:rPr lang="ru-RU" dirty="0" err="1"/>
              <a:t>внеску</a:t>
            </a:r>
            <a:r>
              <a:rPr lang="ru-RU" dirty="0"/>
              <a:t> становить </a:t>
            </a:r>
            <a:r>
              <a:rPr lang="ru-RU" dirty="0" err="1"/>
              <a:t>сутність</a:t>
            </a:r>
            <a:r>
              <a:rPr lang="ru-RU" dirty="0"/>
              <a:t> </a:t>
            </a:r>
            <a:r>
              <a:rPr lang="ru-RU" dirty="0" err="1"/>
              <a:t>податку</a:t>
            </a:r>
            <a:r>
              <a:rPr lang="ru-RU" dirty="0"/>
              <a:t>. </a:t>
            </a:r>
            <a:r>
              <a:rPr lang="ru-RU" dirty="0" err="1"/>
              <a:t>Економічний</a:t>
            </a:r>
            <a:r>
              <a:rPr lang="ru-RU" dirty="0"/>
              <a:t> </a:t>
            </a:r>
            <a:r>
              <a:rPr lang="ru-RU" dirty="0" err="1"/>
              <a:t>зміст</a:t>
            </a:r>
            <a:r>
              <a:rPr lang="ru-RU" dirty="0"/>
              <a:t> </a:t>
            </a:r>
            <a:r>
              <a:rPr lang="ru-RU" dirty="0" err="1"/>
              <a:t>податків</a:t>
            </a:r>
            <a:r>
              <a:rPr lang="ru-RU" dirty="0"/>
              <a:t> </a:t>
            </a:r>
            <a:r>
              <a:rPr lang="ru-RU" dirty="0" err="1"/>
              <a:t>відображається</a:t>
            </a:r>
            <a:r>
              <a:rPr lang="ru-RU" dirty="0"/>
              <a:t> </a:t>
            </a:r>
            <a:r>
              <a:rPr lang="ru-RU" dirty="0" err="1"/>
              <a:t>взаємовідносинами</a:t>
            </a:r>
            <a:r>
              <a:rPr lang="ru-RU" dirty="0"/>
              <a:t> </a:t>
            </a:r>
            <a:r>
              <a:rPr lang="ru-RU" dirty="0" err="1"/>
              <a:t>суб’єктів</a:t>
            </a:r>
            <a:r>
              <a:rPr lang="ru-RU" dirty="0"/>
              <a:t> </a:t>
            </a:r>
            <a:r>
              <a:rPr lang="ru-RU" dirty="0" err="1"/>
              <a:t>господарювання</a:t>
            </a:r>
            <a:r>
              <a:rPr lang="ru-RU" dirty="0"/>
              <a:t> та </a:t>
            </a:r>
            <a:r>
              <a:rPr lang="ru-RU" dirty="0" err="1"/>
              <a:t>громадян</a:t>
            </a:r>
            <a:r>
              <a:rPr lang="ru-RU" dirty="0"/>
              <a:t>, з одного боку, та </a:t>
            </a:r>
            <a:r>
              <a:rPr lang="ru-RU" dirty="0" err="1"/>
              <a:t>держави</a:t>
            </a:r>
            <a:r>
              <a:rPr lang="ru-RU" dirty="0"/>
              <a:t> – з </a:t>
            </a:r>
            <a:r>
              <a:rPr lang="ru-RU" dirty="0" err="1"/>
              <a:t>іншого</a:t>
            </a:r>
            <a:r>
              <a:rPr lang="ru-RU" dirty="0"/>
              <a:t>, з приводу </a:t>
            </a:r>
            <a:r>
              <a:rPr lang="ru-RU" dirty="0" err="1"/>
              <a:t>формування</a:t>
            </a:r>
            <a:r>
              <a:rPr lang="ru-RU" dirty="0"/>
              <a:t> </a:t>
            </a:r>
            <a:r>
              <a:rPr lang="ru-RU" dirty="0" err="1"/>
              <a:t>державних</a:t>
            </a:r>
            <a:r>
              <a:rPr lang="ru-RU" dirty="0"/>
              <a:t> </a:t>
            </a:r>
            <a:r>
              <a:rPr lang="ru-RU" dirty="0" err="1"/>
              <a:t>фінансових</a:t>
            </a:r>
            <a:r>
              <a:rPr lang="ru-RU" dirty="0"/>
              <a:t> </a:t>
            </a:r>
            <a:r>
              <a:rPr lang="ru-RU" dirty="0" err="1"/>
              <a:t>ресурсів</a:t>
            </a:r>
            <a:r>
              <a:rPr lang="ru-RU" dirty="0"/>
              <a:t>. </a:t>
            </a:r>
            <a:r>
              <a:rPr lang="ru-RU" dirty="0" err="1"/>
              <a:t>Отже</a:t>
            </a:r>
            <a:r>
              <a:rPr lang="ru-RU" dirty="0"/>
              <a:t>, </a:t>
            </a:r>
            <a:r>
              <a:rPr lang="ru-RU" b="1" dirty="0" err="1"/>
              <a:t>податки</a:t>
            </a:r>
            <a:r>
              <a:rPr lang="ru-RU" dirty="0"/>
              <a:t> – </a:t>
            </a:r>
            <a:r>
              <a:rPr lang="ru-RU" dirty="0" err="1"/>
              <a:t>це</a:t>
            </a:r>
            <a:r>
              <a:rPr lang="ru-RU" dirty="0"/>
              <a:t> </a:t>
            </a:r>
            <a:r>
              <a:rPr lang="ru-RU" dirty="0" err="1"/>
              <a:t>обов’язкові</a:t>
            </a:r>
            <a:r>
              <a:rPr lang="ru-RU" dirty="0"/>
              <a:t> </a:t>
            </a:r>
            <a:r>
              <a:rPr lang="ru-RU" dirty="0" err="1"/>
              <a:t>платежі</a:t>
            </a:r>
            <a:r>
              <a:rPr lang="ru-RU" dirty="0"/>
              <a:t>, </a:t>
            </a:r>
            <a:r>
              <a:rPr lang="ru-RU" dirty="0" err="1"/>
              <a:t>які</a:t>
            </a:r>
            <a:r>
              <a:rPr lang="ru-RU" dirty="0"/>
              <a:t> </a:t>
            </a:r>
            <a:r>
              <a:rPr lang="ru-RU" dirty="0" err="1"/>
              <a:t>законодавчо</a:t>
            </a:r>
            <a:r>
              <a:rPr lang="ru-RU" dirty="0"/>
              <a:t> </a:t>
            </a:r>
            <a:r>
              <a:rPr lang="ru-RU" dirty="0" err="1"/>
              <a:t>встановлені</a:t>
            </a:r>
            <a:r>
              <a:rPr lang="ru-RU" dirty="0"/>
              <a:t> державою та </a:t>
            </a:r>
            <a:r>
              <a:rPr lang="ru-RU" dirty="0" err="1"/>
              <a:t>сплачуються</a:t>
            </a:r>
            <a:r>
              <a:rPr lang="ru-RU" dirty="0"/>
              <a:t> </a:t>
            </a:r>
            <a:r>
              <a:rPr lang="ru-RU" dirty="0" err="1"/>
              <a:t>юридичними</a:t>
            </a:r>
            <a:r>
              <a:rPr lang="ru-RU" dirty="0"/>
              <a:t> та </a:t>
            </a:r>
            <a:r>
              <a:rPr lang="ru-RU" dirty="0" err="1"/>
              <a:t>фізичними</a:t>
            </a:r>
            <a:r>
              <a:rPr lang="ru-RU" dirty="0"/>
              <a:t> особами в </a:t>
            </a:r>
            <a:r>
              <a:rPr lang="ru-RU" dirty="0" err="1"/>
              <a:t>процесі</a:t>
            </a:r>
            <a:r>
              <a:rPr lang="ru-RU" dirty="0"/>
              <a:t> </a:t>
            </a:r>
            <a:r>
              <a:rPr lang="ru-RU" dirty="0" err="1"/>
              <a:t>перерозподілу</a:t>
            </a:r>
            <a:r>
              <a:rPr lang="ru-RU" dirty="0"/>
              <a:t> </a:t>
            </a:r>
            <a:r>
              <a:rPr lang="ru-RU" dirty="0" err="1"/>
              <a:t>частини</a:t>
            </a:r>
            <a:r>
              <a:rPr lang="ru-RU" dirty="0"/>
              <a:t> </a:t>
            </a:r>
            <a:r>
              <a:rPr lang="ru-RU" dirty="0" err="1"/>
              <a:t>вартості</a:t>
            </a:r>
            <a:r>
              <a:rPr lang="ru-RU" dirty="0"/>
              <a:t> валового </a:t>
            </a:r>
            <a:r>
              <a:rPr lang="ru-RU" dirty="0" err="1"/>
              <a:t>внутрішнього</a:t>
            </a:r>
            <a:r>
              <a:rPr lang="ru-RU" dirty="0"/>
              <a:t> продукту й </a:t>
            </a:r>
            <a:r>
              <a:rPr lang="ru-RU" dirty="0" err="1"/>
              <a:t>акумулюються</a:t>
            </a:r>
            <a:r>
              <a:rPr lang="ru-RU" dirty="0"/>
              <a:t> в </a:t>
            </a:r>
            <a:r>
              <a:rPr lang="ru-RU" dirty="0" err="1"/>
              <a:t>централізованих</a:t>
            </a:r>
            <a:r>
              <a:rPr lang="ru-RU" dirty="0"/>
              <a:t> </a:t>
            </a:r>
            <a:r>
              <a:rPr lang="ru-RU" dirty="0" err="1"/>
              <a:t>грошових</a:t>
            </a:r>
            <a:r>
              <a:rPr lang="ru-RU" dirty="0"/>
              <a:t> фондах з метою </a:t>
            </a:r>
            <a:r>
              <a:rPr lang="ru-RU" dirty="0" err="1"/>
              <a:t>забезпечення</a:t>
            </a:r>
            <a:r>
              <a:rPr lang="ru-RU" dirty="0"/>
              <a:t> </a:t>
            </a:r>
            <a:r>
              <a:rPr lang="ru-RU" dirty="0" err="1"/>
              <a:t>виконання</a:t>
            </a:r>
            <a:r>
              <a:rPr lang="ru-RU" dirty="0"/>
              <a:t> державою </a:t>
            </a:r>
            <a:r>
              <a:rPr lang="ru-RU" dirty="0" err="1"/>
              <a:t>покладених</a:t>
            </a:r>
            <a:r>
              <a:rPr lang="ru-RU" dirty="0"/>
              <a:t> на </a:t>
            </a:r>
            <a:r>
              <a:rPr lang="ru-RU" dirty="0" err="1"/>
              <a:t>неї</a:t>
            </a:r>
            <a:r>
              <a:rPr lang="ru-RU" dirty="0"/>
              <a:t> </a:t>
            </a:r>
            <a:r>
              <a:rPr lang="ru-RU" dirty="0" err="1"/>
              <a:t>функцій</a:t>
            </a:r>
            <a:r>
              <a:rPr lang="ru-RU" dirty="0"/>
              <a:t> </a:t>
            </a:r>
          </a:p>
        </p:txBody>
      </p:sp>
    </p:spTree>
    <p:extLst>
      <p:ext uri="{BB962C8B-B14F-4D97-AF65-F5344CB8AC3E}">
        <p14:creationId xmlns:p14="http://schemas.microsoft.com/office/powerpoint/2010/main" val="22301564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000AD4A-1FB6-4B6B-B335-4B23534A1164}"/>
              </a:ext>
            </a:extLst>
          </p:cNvPr>
          <p:cNvSpPr txBox="1"/>
          <p:nvPr/>
        </p:nvSpPr>
        <p:spPr>
          <a:xfrm>
            <a:off x="1931437" y="851719"/>
            <a:ext cx="9517224" cy="2585323"/>
          </a:xfrm>
          <a:prstGeom prst="rect">
            <a:avLst/>
          </a:prstGeom>
          <a:noFill/>
        </p:spPr>
        <p:txBody>
          <a:bodyPr wrap="square">
            <a:spAutoFit/>
          </a:bodyPr>
          <a:lstStyle/>
          <a:p>
            <a:pPr algn="ctr"/>
            <a:r>
              <a:rPr lang="ru-RU" b="1" dirty="0"/>
              <a:t>4. </a:t>
            </a:r>
            <a:r>
              <a:rPr lang="ru-RU" b="1" dirty="0" err="1"/>
              <a:t>Державна</a:t>
            </a:r>
            <a:r>
              <a:rPr lang="ru-RU" b="1" dirty="0"/>
              <a:t> </a:t>
            </a:r>
            <a:r>
              <a:rPr lang="ru-RU" b="1" dirty="0" err="1"/>
              <a:t>регуляторна</a:t>
            </a:r>
            <a:r>
              <a:rPr lang="ru-RU" b="1" dirty="0"/>
              <a:t> </a:t>
            </a:r>
            <a:r>
              <a:rPr lang="ru-RU" b="1" dirty="0" err="1"/>
              <a:t>політика</a:t>
            </a:r>
            <a:r>
              <a:rPr lang="ru-RU" b="1" dirty="0"/>
              <a:t> в </a:t>
            </a:r>
            <a:r>
              <a:rPr lang="ru-RU" b="1" dirty="0" err="1"/>
              <a:t>сфері</a:t>
            </a:r>
            <a:r>
              <a:rPr lang="ru-RU" b="1" dirty="0"/>
              <a:t> </a:t>
            </a:r>
            <a:r>
              <a:rPr lang="ru-RU" b="1" dirty="0" err="1"/>
              <a:t>підприємництва</a:t>
            </a:r>
            <a:endParaRPr lang="ru-RU" b="1" dirty="0"/>
          </a:p>
          <a:p>
            <a:endParaRPr lang="ru-RU" dirty="0"/>
          </a:p>
          <a:p>
            <a:r>
              <a:rPr lang="ru-RU" b="1" dirty="0" err="1"/>
              <a:t>Державна</a:t>
            </a:r>
            <a:r>
              <a:rPr lang="ru-RU" b="1" dirty="0"/>
              <a:t> </a:t>
            </a:r>
            <a:r>
              <a:rPr lang="ru-RU" b="1" dirty="0" err="1"/>
              <a:t>регуляторна</a:t>
            </a:r>
            <a:r>
              <a:rPr lang="ru-RU" b="1" dirty="0"/>
              <a:t> </a:t>
            </a:r>
            <a:r>
              <a:rPr lang="ru-RU" b="1" dirty="0" err="1"/>
              <a:t>політика</a:t>
            </a:r>
            <a:r>
              <a:rPr lang="ru-RU" b="1" dirty="0"/>
              <a:t> </a:t>
            </a:r>
            <a:r>
              <a:rPr lang="ru-RU" dirty="0"/>
              <a:t>– </a:t>
            </a:r>
            <a:r>
              <a:rPr lang="ru-RU" dirty="0" err="1"/>
              <a:t>напрям</a:t>
            </a:r>
            <a:r>
              <a:rPr lang="ru-RU" dirty="0"/>
              <a:t> </a:t>
            </a:r>
            <a:r>
              <a:rPr lang="ru-RU" dirty="0" err="1"/>
              <a:t>державної</a:t>
            </a:r>
            <a:r>
              <a:rPr lang="ru-RU" dirty="0"/>
              <a:t> </a:t>
            </a:r>
            <a:r>
              <a:rPr lang="ru-RU" dirty="0" err="1"/>
              <a:t>політики</a:t>
            </a:r>
            <a:r>
              <a:rPr lang="ru-RU" dirty="0"/>
              <a:t>, </a:t>
            </a:r>
            <a:r>
              <a:rPr lang="ru-RU" dirty="0" err="1"/>
              <a:t>спрямований</a:t>
            </a:r>
            <a:r>
              <a:rPr lang="ru-RU" dirty="0"/>
              <a:t> на </a:t>
            </a:r>
            <a:r>
              <a:rPr lang="ru-RU" dirty="0" err="1"/>
              <a:t>вдосконалення</a:t>
            </a:r>
            <a:r>
              <a:rPr lang="ru-RU" dirty="0"/>
              <a:t> правового </a:t>
            </a:r>
            <a:r>
              <a:rPr lang="ru-RU" dirty="0" err="1"/>
              <a:t>регулювання</a:t>
            </a:r>
            <a:r>
              <a:rPr lang="ru-RU" dirty="0"/>
              <a:t> </a:t>
            </a:r>
            <a:r>
              <a:rPr lang="ru-RU" dirty="0" err="1"/>
              <a:t>господарських</a:t>
            </a:r>
            <a:r>
              <a:rPr lang="ru-RU" dirty="0"/>
              <a:t> </a:t>
            </a:r>
            <a:r>
              <a:rPr lang="ru-RU" dirty="0" err="1"/>
              <a:t>відносин</a:t>
            </a:r>
            <a:r>
              <a:rPr lang="ru-RU" dirty="0"/>
              <a:t>, а </a:t>
            </a:r>
            <a:r>
              <a:rPr lang="ru-RU" dirty="0" err="1"/>
              <a:t>також</a:t>
            </a:r>
            <a:r>
              <a:rPr lang="ru-RU" dirty="0"/>
              <a:t> </a:t>
            </a:r>
            <a:r>
              <a:rPr lang="ru-RU" dirty="0" err="1"/>
              <a:t>адміністративних</a:t>
            </a:r>
            <a:r>
              <a:rPr lang="ru-RU" dirty="0"/>
              <a:t> </a:t>
            </a:r>
            <a:r>
              <a:rPr lang="ru-RU" dirty="0" err="1"/>
              <a:t>відносин</a:t>
            </a:r>
            <a:r>
              <a:rPr lang="ru-RU" dirty="0"/>
              <a:t> </a:t>
            </a:r>
            <a:r>
              <a:rPr lang="ru-RU" dirty="0" err="1"/>
              <a:t>між</a:t>
            </a:r>
            <a:r>
              <a:rPr lang="ru-RU" dirty="0"/>
              <a:t> </a:t>
            </a:r>
            <a:r>
              <a:rPr lang="ru-RU" dirty="0" err="1"/>
              <a:t>регуляторними</a:t>
            </a:r>
            <a:r>
              <a:rPr lang="ru-RU" dirty="0"/>
              <a:t> органами </a:t>
            </a:r>
            <a:r>
              <a:rPr lang="ru-RU" dirty="0" err="1"/>
              <a:t>або</a:t>
            </a:r>
            <a:r>
              <a:rPr lang="ru-RU" dirty="0"/>
              <a:t> </a:t>
            </a:r>
            <a:r>
              <a:rPr lang="ru-RU" dirty="0" err="1"/>
              <a:t>іншими</a:t>
            </a:r>
            <a:r>
              <a:rPr lang="ru-RU" dirty="0"/>
              <a:t> органами </a:t>
            </a:r>
            <a:r>
              <a:rPr lang="ru-RU" dirty="0" err="1"/>
              <a:t>державної</a:t>
            </a:r>
            <a:r>
              <a:rPr lang="ru-RU" dirty="0"/>
              <a:t> </a:t>
            </a:r>
            <a:r>
              <a:rPr lang="ru-RU" dirty="0" err="1"/>
              <a:t>влади</a:t>
            </a:r>
            <a:r>
              <a:rPr lang="ru-RU" dirty="0"/>
              <a:t> та </a:t>
            </a:r>
            <a:r>
              <a:rPr lang="ru-RU" dirty="0" err="1"/>
              <a:t>суб’єктами</a:t>
            </a:r>
            <a:r>
              <a:rPr lang="ru-RU" dirty="0"/>
              <a:t> </a:t>
            </a:r>
            <a:r>
              <a:rPr lang="ru-RU" dirty="0" err="1"/>
              <a:t>господарювання</a:t>
            </a:r>
            <a:r>
              <a:rPr lang="ru-RU" dirty="0"/>
              <a:t>, </a:t>
            </a:r>
            <a:r>
              <a:rPr lang="ru-RU" dirty="0" err="1"/>
              <a:t>недопущення</a:t>
            </a:r>
            <a:r>
              <a:rPr lang="ru-RU" dirty="0"/>
              <a:t> </a:t>
            </a:r>
            <a:r>
              <a:rPr lang="ru-RU" dirty="0" err="1"/>
              <a:t>прийняття</a:t>
            </a:r>
            <a:r>
              <a:rPr lang="ru-RU" dirty="0"/>
              <a:t> </a:t>
            </a:r>
            <a:r>
              <a:rPr lang="ru-RU" dirty="0" err="1"/>
              <a:t>економічно</a:t>
            </a:r>
            <a:r>
              <a:rPr lang="ru-RU" dirty="0"/>
              <a:t> </a:t>
            </a:r>
            <a:r>
              <a:rPr lang="ru-RU" dirty="0" err="1"/>
              <a:t>недоцільних</a:t>
            </a:r>
            <a:r>
              <a:rPr lang="ru-RU" dirty="0"/>
              <a:t> та </a:t>
            </a:r>
            <a:r>
              <a:rPr lang="ru-RU" dirty="0" err="1"/>
              <a:t>неефективних</a:t>
            </a:r>
            <a:r>
              <a:rPr lang="ru-RU" dirty="0"/>
              <a:t> </a:t>
            </a:r>
            <a:r>
              <a:rPr lang="ru-RU" dirty="0" err="1"/>
              <a:t>регуляторних</a:t>
            </a:r>
            <a:r>
              <a:rPr lang="ru-RU" dirty="0"/>
              <a:t> </a:t>
            </a:r>
            <a:r>
              <a:rPr lang="ru-RU" dirty="0" err="1"/>
              <a:t>актів</a:t>
            </a:r>
            <a:r>
              <a:rPr lang="ru-RU" dirty="0"/>
              <a:t>, </a:t>
            </a:r>
            <a:r>
              <a:rPr lang="ru-RU" dirty="0" err="1"/>
              <a:t>зменшення</a:t>
            </a:r>
            <a:r>
              <a:rPr lang="ru-RU" dirty="0"/>
              <a:t> </a:t>
            </a:r>
            <a:r>
              <a:rPr lang="ru-RU" dirty="0" err="1"/>
              <a:t>втручання</a:t>
            </a:r>
            <a:r>
              <a:rPr lang="ru-RU" dirty="0"/>
              <a:t> </a:t>
            </a:r>
            <a:r>
              <a:rPr lang="ru-RU" dirty="0" err="1"/>
              <a:t>держави</a:t>
            </a:r>
            <a:r>
              <a:rPr lang="ru-RU" dirty="0"/>
              <a:t> у </a:t>
            </a:r>
            <a:r>
              <a:rPr lang="ru-RU" dirty="0" err="1"/>
              <a:t>діяльність</a:t>
            </a:r>
            <a:r>
              <a:rPr lang="ru-RU" dirty="0"/>
              <a:t> </a:t>
            </a:r>
            <a:r>
              <a:rPr lang="ru-RU" dirty="0" err="1"/>
              <a:t>суб’єктів</a:t>
            </a:r>
            <a:r>
              <a:rPr lang="ru-RU" dirty="0"/>
              <a:t> </a:t>
            </a:r>
            <a:r>
              <a:rPr lang="ru-RU" dirty="0" err="1"/>
              <a:t>господарювання</a:t>
            </a:r>
            <a:r>
              <a:rPr lang="ru-RU" dirty="0"/>
              <a:t> та </a:t>
            </a:r>
            <a:r>
              <a:rPr lang="ru-RU" dirty="0" err="1"/>
              <a:t>усунення</a:t>
            </a:r>
            <a:r>
              <a:rPr lang="ru-RU" dirty="0"/>
              <a:t> </a:t>
            </a:r>
            <a:r>
              <a:rPr lang="ru-RU" dirty="0" err="1"/>
              <a:t>перешкод</a:t>
            </a:r>
            <a:r>
              <a:rPr lang="ru-RU" dirty="0"/>
              <a:t> для </a:t>
            </a:r>
            <a:r>
              <a:rPr lang="ru-RU" dirty="0" err="1"/>
              <a:t>розвитку</a:t>
            </a:r>
            <a:r>
              <a:rPr lang="ru-RU" dirty="0"/>
              <a:t> </a:t>
            </a:r>
            <a:r>
              <a:rPr lang="ru-RU" dirty="0" err="1"/>
              <a:t>господарської</a:t>
            </a:r>
            <a:r>
              <a:rPr lang="ru-RU" dirty="0"/>
              <a:t> </a:t>
            </a:r>
            <a:r>
              <a:rPr lang="ru-RU" dirty="0" err="1"/>
              <a:t>діяльності</a:t>
            </a:r>
            <a:r>
              <a:rPr lang="ru-RU" dirty="0"/>
              <a:t>, </a:t>
            </a:r>
            <a:r>
              <a:rPr lang="ru-RU" dirty="0" err="1"/>
              <a:t>що</a:t>
            </a:r>
            <a:r>
              <a:rPr lang="ru-RU" dirty="0"/>
              <a:t> </a:t>
            </a:r>
            <a:r>
              <a:rPr lang="ru-RU" dirty="0" err="1"/>
              <a:t>здійснюється</a:t>
            </a:r>
            <a:r>
              <a:rPr lang="ru-RU" dirty="0"/>
              <a:t> в межах, у порядку та у </a:t>
            </a:r>
            <a:r>
              <a:rPr lang="ru-RU" dirty="0" err="1"/>
              <a:t>спосіб</a:t>
            </a:r>
            <a:r>
              <a:rPr lang="ru-RU" dirty="0"/>
              <a:t>, </a:t>
            </a:r>
            <a:r>
              <a:rPr lang="ru-RU" dirty="0" err="1"/>
              <a:t>що</a:t>
            </a:r>
            <a:r>
              <a:rPr lang="ru-RU" dirty="0"/>
              <a:t> </a:t>
            </a:r>
            <a:r>
              <a:rPr lang="ru-RU" dirty="0" err="1"/>
              <a:t>встановлені</a:t>
            </a:r>
            <a:r>
              <a:rPr lang="ru-RU" dirty="0"/>
              <a:t> </a:t>
            </a:r>
            <a:r>
              <a:rPr lang="ru-RU" dirty="0" err="1"/>
              <a:t>Конституцією</a:t>
            </a:r>
            <a:r>
              <a:rPr lang="ru-RU" dirty="0"/>
              <a:t> та законами </a:t>
            </a:r>
            <a:r>
              <a:rPr lang="ru-RU" dirty="0" err="1"/>
              <a:t>України</a:t>
            </a:r>
            <a:r>
              <a:rPr lang="ru-RU" dirty="0"/>
              <a:t>.</a:t>
            </a:r>
            <a:endParaRPr lang="uk-UA" dirty="0"/>
          </a:p>
        </p:txBody>
      </p:sp>
    </p:spTree>
    <p:extLst>
      <p:ext uri="{BB962C8B-B14F-4D97-AF65-F5344CB8AC3E}">
        <p14:creationId xmlns:p14="http://schemas.microsoft.com/office/powerpoint/2010/main" val="36449596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438D5D0-2F8B-4F32-9361-925E93D66291}"/>
              </a:ext>
            </a:extLst>
          </p:cNvPr>
          <p:cNvSpPr txBox="1"/>
          <p:nvPr/>
        </p:nvSpPr>
        <p:spPr>
          <a:xfrm>
            <a:off x="1744996" y="1850294"/>
            <a:ext cx="8702007" cy="2308324"/>
          </a:xfrm>
          <a:prstGeom prst="rect">
            <a:avLst/>
          </a:prstGeom>
          <a:noFill/>
        </p:spPr>
        <p:txBody>
          <a:bodyPr wrap="square">
            <a:spAutoFit/>
          </a:bodyPr>
          <a:lstStyle/>
          <a:p>
            <a:r>
              <a:rPr lang="uk-UA" dirty="0"/>
              <a:t>Принципами державної регуляторної політики є: </a:t>
            </a:r>
          </a:p>
          <a:p>
            <a:endParaRPr lang="uk-UA" dirty="0"/>
          </a:p>
          <a:p>
            <a:pPr marL="285750" indent="-285750">
              <a:buFont typeface="Arial" panose="020B0604020202020204" pitchFamily="34" charset="0"/>
              <a:buChar char="•"/>
            </a:pPr>
            <a:r>
              <a:rPr lang="uk-UA" dirty="0"/>
              <a:t>доцільність – обґрунтована необхідність державного регулювання господарських  відносин  з метою вирішення існуючої проблеми; </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dirty="0"/>
              <a:t>адекватність – відповідність форм та рівня державного регулювання господарських відносин потребі у вирішенні існуючої проблеми та ринковим вимогам з урахуванням усіх прийнятних альтернатив; </a:t>
            </a:r>
          </a:p>
        </p:txBody>
      </p:sp>
    </p:spTree>
    <p:extLst>
      <p:ext uri="{BB962C8B-B14F-4D97-AF65-F5344CB8AC3E}">
        <p14:creationId xmlns:p14="http://schemas.microsoft.com/office/powerpoint/2010/main" val="13998318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B01C40C-D6DE-43DC-A484-B6213A4BB498}"/>
              </a:ext>
            </a:extLst>
          </p:cNvPr>
          <p:cNvSpPr txBox="1"/>
          <p:nvPr/>
        </p:nvSpPr>
        <p:spPr>
          <a:xfrm>
            <a:off x="2153816" y="1494272"/>
            <a:ext cx="7884367" cy="2031325"/>
          </a:xfrm>
          <a:prstGeom prst="rect">
            <a:avLst/>
          </a:prstGeom>
          <a:noFill/>
        </p:spPr>
        <p:txBody>
          <a:bodyPr wrap="square">
            <a:spAutoFit/>
          </a:bodyPr>
          <a:lstStyle/>
          <a:p>
            <a:pPr marL="285750" indent="-285750">
              <a:buFont typeface="Arial" panose="020B0604020202020204" pitchFamily="34" charset="0"/>
              <a:buChar char="•"/>
            </a:pPr>
            <a:r>
              <a:rPr lang="uk-UA" dirty="0"/>
              <a:t>ефективність – забезпечення досягнення внаслідок дії регуляторного акту максимально можливих позитивних результатів за рахунок мінімально необхідних витрат ресурсів суб’єктів господарювання, громадян та держави; </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dirty="0"/>
              <a:t>збалансованість – забезпечення у регуляторній діяльності балансу інтересів суб’єктів господарювання, громадян та держави; </a:t>
            </a:r>
          </a:p>
        </p:txBody>
      </p:sp>
    </p:spTree>
    <p:extLst>
      <p:ext uri="{BB962C8B-B14F-4D97-AF65-F5344CB8AC3E}">
        <p14:creationId xmlns:p14="http://schemas.microsoft.com/office/powerpoint/2010/main" val="24607523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F2FD356-4F12-4BDC-BDB5-B973C96DD3BF}"/>
              </a:ext>
            </a:extLst>
          </p:cNvPr>
          <p:cNvSpPr txBox="1"/>
          <p:nvPr/>
        </p:nvSpPr>
        <p:spPr>
          <a:xfrm>
            <a:off x="1642187" y="1448506"/>
            <a:ext cx="8826759" cy="2862322"/>
          </a:xfrm>
          <a:prstGeom prst="rect">
            <a:avLst/>
          </a:prstGeom>
          <a:noFill/>
        </p:spPr>
        <p:txBody>
          <a:bodyPr wrap="square">
            <a:spAutoFit/>
          </a:bodyPr>
          <a:lstStyle/>
          <a:p>
            <a:pPr marL="285750" indent="-285750">
              <a:buFont typeface="Arial" panose="020B0604020202020204" pitchFamily="34" charset="0"/>
              <a:buChar char="•"/>
            </a:pPr>
            <a:r>
              <a:rPr lang="uk-UA" dirty="0"/>
              <a:t>передбачуваність – послідовність регуляторної діяльності, відповідність її  цілям  державної  політики, а також планам з підготовки проектів  регуляторних актів, що дозволяє суб’єктам господарювання здійснювати планування їхньої діяльності; </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dirty="0"/>
              <a:t>прозорість та врахування громадської думки – відкритість для фізичних та юридичних осіб, їх об’єднань дій регуляторних органів на всіх етапах їх регуляторної діяльності, обов’язковий розгляд регуляторними органами ініціатив, зауважень та пропозицій, наданих у встановленому порядку, обов’язковість і своєчасність доведення прийнятих регуляторних актів до відома фізичних  та  юридичних осіб,  їх об’єднань,  інформування громадськості про здійснення регуляторної діяльності. </a:t>
            </a:r>
          </a:p>
        </p:txBody>
      </p:sp>
    </p:spTree>
    <p:extLst>
      <p:ext uri="{BB962C8B-B14F-4D97-AF65-F5344CB8AC3E}">
        <p14:creationId xmlns:p14="http://schemas.microsoft.com/office/powerpoint/2010/main" val="1768651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86E7C3A-D644-4866-9688-13CDD93E9C4F}"/>
              </a:ext>
            </a:extLst>
          </p:cNvPr>
          <p:cNvSpPr txBox="1"/>
          <p:nvPr/>
        </p:nvSpPr>
        <p:spPr>
          <a:xfrm>
            <a:off x="1996750" y="1172060"/>
            <a:ext cx="8556171" cy="3139321"/>
          </a:xfrm>
          <a:prstGeom prst="rect">
            <a:avLst/>
          </a:prstGeom>
          <a:noFill/>
        </p:spPr>
        <p:txBody>
          <a:bodyPr wrap="square">
            <a:spAutoFit/>
          </a:bodyPr>
          <a:lstStyle/>
          <a:p>
            <a:r>
              <a:rPr lang="uk-UA" dirty="0"/>
              <a:t>Центральний орган виконавчої влади, який забезпечує реалізацію державної політики у сфері підприємництва є Державна регуляторна служба України (ДРС). Функціонування ДРС координується Кабінетом Міністрів України.</a:t>
            </a:r>
          </a:p>
          <a:p>
            <a:r>
              <a:rPr lang="uk-UA" dirty="0"/>
              <a:t>Основними завданнями ДРС є:</a:t>
            </a:r>
          </a:p>
          <a:p>
            <a:endParaRPr lang="uk-UA" dirty="0"/>
          </a:p>
          <a:p>
            <a:pPr marL="285750" indent="-285750">
              <a:buFont typeface="Arial" panose="020B0604020202020204" pitchFamily="34" charset="0"/>
              <a:buChar char="•"/>
            </a:pPr>
            <a:r>
              <a:rPr lang="uk-UA" dirty="0"/>
              <a:t>реалізація державної регуляторної політики, політики з питань нагляду (контролю) у сфері господарської діяльності, ліцензування та дозвільної системи у сфері господарської діяльності;</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dirty="0"/>
              <a:t>координація дій органів виконавчої влади, інститутів громадянського суспільства і підприємництва з питань дерегуляції господарської діяльності.</a:t>
            </a:r>
          </a:p>
        </p:txBody>
      </p:sp>
    </p:spTree>
    <p:extLst>
      <p:ext uri="{BB962C8B-B14F-4D97-AF65-F5344CB8AC3E}">
        <p14:creationId xmlns:p14="http://schemas.microsoft.com/office/powerpoint/2010/main" val="33140573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4AB6420-2889-42E7-8F67-81EBF4BCACE8}"/>
              </a:ext>
            </a:extLst>
          </p:cNvPr>
          <p:cNvSpPr txBox="1"/>
          <p:nvPr/>
        </p:nvSpPr>
        <p:spPr>
          <a:xfrm>
            <a:off x="1570998" y="1302551"/>
            <a:ext cx="9383141" cy="2308324"/>
          </a:xfrm>
          <a:prstGeom prst="rect">
            <a:avLst/>
          </a:prstGeom>
          <a:noFill/>
        </p:spPr>
        <p:txBody>
          <a:bodyPr wrap="square">
            <a:spAutoFit/>
          </a:bodyPr>
          <a:lstStyle/>
          <a:p>
            <a:pPr algn="ctr"/>
            <a:r>
              <a:rPr lang="uk-UA" b="1" dirty="0"/>
              <a:t>5. Засоби державного регулювання підприємництва</a:t>
            </a:r>
          </a:p>
          <a:p>
            <a:endParaRPr lang="uk-UA" dirty="0"/>
          </a:p>
          <a:p>
            <a:r>
              <a:rPr lang="uk-UA" dirty="0"/>
              <a:t>Держава для реалізації економічної політики, виконання цільових економічних та інших програм і програм економічного і соціального розвитку застосовує різноманітні засоби регулювання.</a:t>
            </a:r>
          </a:p>
          <a:p>
            <a:r>
              <a:rPr lang="uk-UA" b="1" dirty="0"/>
              <a:t>Державне регулювання підприємництва </a:t>
            </a:r>
            <a:r>
              <a:rPr lang="uk-UA" dirty="0"/>
              <a:t>– це вплив держави на діяльність підприємницьких структур із метою сприяння та забезпечення нормальних умов їх функціонування </a:t>
            </a:r>
          </a:p>
        </p:txBody>
      </p:sp>
    </p:spTree>
    <p:extLst>
      <p:ext uri="{BB962C8B-B14F-4D97-AF65-F5344CB8AC3E}">
        <p14:creationId xmlns:p14="http://schemas.microsoft.com/office/powerpoint/2010/main" val="23856285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462BDAB-3CFD-47D7-A45E-FC27A8A2DBEB}"/>
              </a:ext>
            </a:extLst>
          </p:cNvPr>
          <p:cNvSpPr txBox="1"/>
          <p:nvPr/>
        </p:nvSpPr>
        <p:spPr>
          <a:xfrm>
            <a:off x="2041849" y="1302551"/>
            <a:ext cx="8108302" cy="3416320"/>
          </a:xfrm>
          <a:prstGeom prst="rect">
            <a:avLst/>
          </a:prstGeom>
          <a:noFill/>
        </p:spPr>
        <p:txBody>
          <a:bodyPr wrap="square">
            <a:spAutoFit/>
          </a:bodyPr>
          <a:lstStyle/>
          <a:p>
            <a:r>
              <a:rPr lang="uk-UA" i="1" dirty="0"/>
              <a:t>Засоби державного регулювання підприємництва:</a:t>
            </a:r>
          </a:p>
          <a:p>
            <a:endParaRPr lang="uk-UA" dirty="0"/>
          </a:p>
          <a:p>
            <a:r>
              <a:rPr lang="uk-UA" dirty="0"/>
              <a:t>1. Державне замовлення. Державне замовлення є засобом державного регулювання економіки шляхом формування на договірній (контрактній) основі складу та обсягів продукції (робіт, послуг), необхідної для пріоритетних державних потреб, розміщення державних контрактів на поставку (закупівлю) цієї продукції (виконання робіт, надання послуг) серед суб’єктів господарювання, незалежно від їх форми власності. Державний контракт – це договір, укладений державним замовником від імені держави з суб’єктом господарювання – виконавцем державного замовлення, в якому визначаються економічні та правові зобов’язання сторін і регулюються їх господарські відносини.</a:t>
            </a:r>
          </a:p>
        </p:txBody>
      </p:sp>
    </p:spTree>
    <p:extLst>
      <p:ext uri="{BB962C8B-B14F-4D97-AF65-F5344CB8AC3E}">
        <p14:creationId xmlns:p14="http://schemas.microsoft.com/office/powerpoint/2010/main" val="35281338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63DE0E4-8620-4300-9A61-EBCE2CDF3B00}"/>
              </a:ext>
            </a:extLst>
          </p:cNvPr>
          <p:cNvSpPr txBox="1"/>
          <p:nvPr/>
        </p:nvSpPr>
        <p:spPr>
          <a:xfrm>
            <a:off x="2108718" y="1302551"/>
            <a:ext cx="8752115" cy="3693319"/>
          </a:xfrm>
          <a:prstGeom prst="rect">
            <a:avLst/>
          </a:prstGeom>
          <a:noFill/>
        </p:spPr>
        <p:txBody>
          <a:bodyPr wrap="square">
            <a:spAutoFit/>
          </a:bodyPr>
          <a:lstStyle/>
          <a:p>
            <a:r>
              <a:rPr lang="uk-UA" dirty="0"/>
              <a:t>2. Ліцензування, патентування і квотування. Ліцензування, патентування певних видів господарської діяльності та квотування є засобами державного регулювання у сфері господарювання, спрямованими на забезпечення єдиної державної політики у цій сфері та захист економічних і соціальних інтересів держави, суспільства та окремих споживачів.</a:t>
            </a:r>
          </a:p>
          <a:p>
            <a:r>
              <a:rPr lang="uk-UA" dirty="0"/>
              <a:t>Правові засади ліцензування, патентування певних видів господарської діяльності та квотування визначаються виходячи з конституційного права кожного на здійснення підприємницької діяльності, не забороненої законом, а також принципів підприємницької діяльності.</a:t>
            </a:r>
          </a:p>
          <a:p>
            <a:r>
              <a:rPr lang="uk-UA" dirty="0"/>
              <a:t>У необхідних випадках держава застосовує квотування, встановлюючи граничний обсяг (квоти) виробництва чи обігу певних товарів і послуг. Порядок квотування виробництва та/або обігу (включаючи експорт та імпорт), а також розподілу квот встановлюється Кабінетом Міністрів України відповідно до законодавства.</a:t>
            </a:r>
          </a:p>
        </p:txBody>
      </p:sp>
    </p:spTree>
    <p:extLst>
      <p:ext uri="{BB962C8B-B14F-4D97-AF65-F5344CB8AC3E}">
        <p14:creationId xmlns:p14="http://schemas.microsoft.com/office/powerpoint/2010/main" val="14648095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124D88D-3290-4521-AF89-6541C5307F7B}"/>
              </a:ext>
            </a:extLst>
          </p:cNvPr>
          <p:cNvSpPr txBox="1"/>
          <p:nvPr/>
        </p:nvSpPr>
        <p:spPr>
          <a:xfrm>
            <a:off x="1670179" y="1645909"/>
            <a:ext cx="9171992" cy="2862322"/>
          </a:xfrm>
          <a:prstGeom prst="rect">
            <a:avLst/>
          </a:prstGeom>
          <a:noFill/>
        </p:spPr>
        <p:txBody>
          <a:bodyPr wrap="square">
            <a:spAutoFit/>
          </a:bodyPr>
          <a:lstStyle/>
          <a:p>
            <a:r>
              <a:rPr lang="uk-UA" dirty="0"/>
              <a:t>3. Технічне регулювання. У сфері господарювання застосовуються технічні регламенти, стандарти, кодекси усталеної практики та технічні умови.</a:t>
            </a:r>
          </a:p>
          <a:p>
            <a:r>
              <a:rPr lang="uk-UA" dirty="0"/>
              <a:t>Застосування стандартів, кодексів усталеної практики чи їх окремих положень є обов’язковим для:</a:t>
            </a:r>
          </a:p>
          <a:p>
            <a:pPr marL="285750" indent="-285750">
              <a:buFont typeface="Arial" panose="020B0604020202020204" pitchFamily="34" charset="0"/>
              <a:buChar char="•"/>
            </a:pPr>
            <a:r>
              <a:rPr lang="uk-UA" dirty="0"/>
              <a:t>суб’єктів господарювання, якщо обов’язковість застосування стандартів чи кодексів усталеної практики установлено нормативно-правовими актами;</a:t>
            </a:r>
          </a:p>
          <a:p>
            <a:pPr marL="285750" indent="-285750">
              <a:buFont typeface="Arial" panose="020B0604020202020204" pitchFamily="34" charset="0"/>
              <a:buChar char="•"/>
            </a:pPr>
            <a:r>
              <a:rPr lang="uk-UA" dirty="0"/>
              <a:t>учасників угоди (контракту) щодо розроблення, виготовлення чи постачання продукції, якщо в ній (ньому) є посилання на певні стандарти чи кодекси усталеної практики;</a:t>
            </a:r>
          </a:p>
          <a:p>
            <a:pPr marL="285750" indent="-285750">
              <a:buFont typeface="Arial" panose="020B0604020202020204" pitchFamily="34" charset="0"/>
              <a:buChar char="•"/>
            </a:pPr>
            <a:r>
              <a:rPr lang="uk-UA" dirty="0"/>
              <a:t>виробника чи постачальника продукції, якщо він склав декларацію про відповідність продукції певним стандартам чи застосував позначення цих стандартів у її маркуванні.</a:t>
            </a:r>
          </a:p>
        </p:txBody>
      </p:sp>
    </p:spTree>
    <p:extLst>
      <p:ext uri="{BB962C8B-B14F-4D97-AF65-F5344CB8AC3E}">
        <p14:creationId xmlns:p14="http://schemas.microsoft.com/office/powerpoint/2010/main" val="39783285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16F4E8-269D-41BD-BB90-6D9D4BB19781}"/>
              </a:ext>
            </a:extLst>
          </p:cNvPr>
          <p:cNvSpPr txBox="1"/>
          <p:nvPr/>
        </p:nvSpPr>
        <p:spPr>
          <a:xfrm>
            <a:off x="2248677" y="1589038"/>
            <a:ext cx="8313576" cy="1754326"/>
          </a:xfrm>
          <a:prstGeom prst="rect">
            <a:avLst/>
          </a:prstGeom>
          <a:noFill/>
        </p:spPr>
        <p:txBody>
          <a:bodyPr wrap="square">
            <a:spAutoFit/>
          </a:bodyPr>
          <a:lstStyle/>
          <a:p>
            <a:r>
              <a:rPr lang="uk-UA" dirty="0"/>
              <a:t>4. Застосування нормативів та лімітів. Норми і нормативи – це завчасно розроблені та затверджені в установленому законом порядку розміри споживання основних засобів, природних і матеріальних ресурсів, припустимих шкідливих викидів та інші обов’язкові до застосування умови господарювання. Ліміти – це гранично допустимі величини використання ресурсів або, навпаки, гранично допустимі викиди. Своїм статусом ліміт чимось нагадує квоту. </a:t>
            </a:r>
          </a:p>
        </p:txBody>
      </p:sp>
    </p:spTree>
    <p:extLst>
      <p:ext uri="{BB962C8B-B14F-4D97-AF65-F5344CB8AC3E}">
        <p14:creationId xmlns:p14="http://schemas.microsoft.com/office/powerpoint/2010/main" val="1269727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4C68983-890D-4B6C-B7F6-857AA972A80E}"/>
              </a:ext>
            </a:extLst>
          </p:cNvPr>
          <p:cNvSpPr txBox="1"/>
          <p:nvPr/>
        </p:nvSpPr>
        <p:spPr>
          <a:xfrm>
            <a:off x="1576873" y="1050762"/>
            <a:ext cx="9339944" cy="3693319"/>
          </a:xfrm>
          <a:prstGeom prst="rect">
            <a:avLst/>
          </a:prstGeom>
          <a:noFill/>
        </p:spPr>
        <p:txBody>
          <a:bodyPr wrap="square">
            <a:spAutoFit/>
          </a:bodyPr>
          <a:lstStyle/>
          <a:p>
            <a:r>
              <a:rPr lang="uk-UA" b="1" dirty="0"/>
              <a:t>Функції податку </a:t>
            </a:r>
            <a:r>
              <a:rPr lang="uk-UA" dirty="0"/>
              <a:t>– це прояв його сутності в дії, спосіб вираження його властивостей. Виділяють наступні функції податків, які є взаємопов’язаними та взаємодоповнюючими: </a:t>
            </a:r>
          </a:p>
          <a:p>
            <a:pPr marL="285750" indent="-285750">
              <a:buFont typeface="Wingdings" panose="05000000000000000000" pitchFamily="2" charset="2"/>
              <a:buChar char="v"/>
            </a:pPr>
            <a:r>
              <a:rPr lang="uk-UA" dirty="0"/>
              <a:t>фіскальна функція – пов’язана із забезпеченням доходів бюджету для задоволення суспільних потреб;</a:t>
            </a:r>
          </a:p>
          <a:p>
            <a:pPr marL="285750" indent="-285750">
              <a:buFont typeface="Wingdings" panose="05000000000000000000" pitchFamily="2" charset="2"/>
              <a:buChar char="v"/>
            </a:pPr>
            <a:r>
              <a:rPr lang="uk-UA" dirty="0"/>
              <a:t>регулююча функція – формує систему пільг, зміну об’єктів оподаткування, ставок, кількості податків; сприяє розвитку виробництва і стримує його за необхідністю; визначає обсяги витрат на соціальний і економічний розвиток суспільства;</a:t>
            </a:r>
          </a:p>
          <a:p>
            <a:pPr marL="285750" indent="-285750">
              <a:buFont typeface="Wingdings" panose="05000000000000000000" pitchFamily="2" charset="2"/>
              <a:buChar char="v"/>
            </a:pPr>
            <a:r>
              <a:rPr lang="uk-UA" dirty="0"/>
              <a:t>контрольна функція – реалізується в процесі оподаткування та визначає раціональний, збалансований характер податкової системи, її відповідність поставленим цілям;</a:t>
            </a:r>
          </a:p>
          <a:p>
            <a:pPr marL="285750" indent="-285750">
              <a:buFont typeface="Wingdings" panose="05000000000000000000" pitchFamily="2" charset="2"/>
              <a:buChar char="v"/>
            </a:pPr>
            <a:r>
              <a:rPr lang="uk-UA" dirty="0"/>
              <a:t>розподільча функція – пов’язана із первинним і вторинним розподілом валового внутрішнього продукту і національного доходу;</a:t>
            </a:r>
          </a:p>
          <a:p>
            <a:pPr marL="285750" indent="-285750">
              <a:buFont typeface="Wingdings" panose="05000000000000000000" pitchFamily="2" charset="2"/>
              <a:buChar char="v"/>
            </a:pPr>
            <a:r>
              <a:rPr lang="uk-UA" dirty="0"/>
              <a:t>соціальна функція – підтримує соціальну рівновагу між окремими групами платників податків.</a:t>
            </a:r>
          </a:p>
        </p:txBody>
      </p:sp>
    </p:spTree>
    <p:extLst>
      <p:ext uri="{BB962C8B-B14F-4D97-AF65-F5344CB8AC3E}">
        <p14:creationId xmlns:p14="http://schemas.microsoft.com/office/powerpoint/2010/main" val="19466342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932536-DB9C-4B3F-985D-B6B6527A8FDC}"/>
              </a:ext>
            </a:extLst>
          </p:cNvPr>
          <p:cNvSpPr txBox="1"/>
          <p:nvPr/>
        </p:nvSpPr>
        <p:spPr>
          <a:xfrm>
            <a:off x="2080727" y="1033008"/>
            <a:ext cx="8285583" cy="3693319"/>
          </a:xfrm>
          <a:prstGeom prst="rect">
            <a:avLst/>
          </a:prstGeom>
          <a:noFill/>
        </p:spPr>
        <p:txBody>
          <a:bodyPr wrap="square">
            <a:spAutoFit/>
          </a:bodyPr>
          <a:lstStyle/>
          <a:p>
            <a:r>
              <a:rPr lang="uk-UA" dirty="0"/>
              <a:t>5. Регулювання цін і тарифів. Державне регулювання цін здійснюється Кабінетом Міністрів України, органами виконавчої влади, державними колегіальними органами та органами місцевого самоврядування відповідно до їх повноважень шляхом:</a:t>
            </a:r>
          </a:p>
          <a:p>
            <a:r>
              <a:rPr lang="uk-UA" dirty="0"/>
              <a:t>1) установлення обов’язкових для застосування суб’єктами господарювання:</a:t>
            </a:r>
          </a:p>
          <a:p>
            <a:pPr marL="285750" indent="-285750">
              <a:buFont typeface="Arial" panose="020B0604020202020204" pitchFamily="34" charset="0"/>
              <a:buChar char="•"/>
            </a:pPr>
            <a:r>
              <a:rPr lang="uk-UA" dirty="0"/>
              <a:t>фіксованих цін;</a:t>
            </a:r>
          </a:p>
          <a:p>
            <a:pPr marL="285750" indent="-285750">
              <a:buFont typeface="Arial" panose="020B0604020202020204" pitchFamily="34" charset="0"/>
              <a:buChar char="•"/>
            </a:pPr>
            <a:r>
              <a:rPr lang="uk-UA" dirty="0"/>
              <a:t>граничних цін;</a:t>
            </a:r>
          </a:p>
          <a:p>
            <a:pPr marL="285750" indent="-285750">
              <a:buFont typeface="Arial" panose="020B0604020202020204" pitchFamily="34" charset="0"/>
              <a:buChar char="•"/>
            </a:pPr>
            <a:r>
              <a:rPr lang="uk-UA" dirty="0"/>
              <a:t>граничних рівнів торговельної надбавки (націнки) та постачальницько-збутової надбавки (постачальницької винагороди);</a:t>
            </a:r>
          </a:p>
          <a:p>
            <a:pPr marL="285750" indent="-285750">
              <a:buFont typeface="Arial" panose="020B0604020202020204" pitchFamily="34" charset="0"/>
              <a:buChar char="•"/>
            </a:pPr>
            <a:r>
              <a:rPr lang="uk-UA" dirty="0"/>
              <a:t>граничних нормативів рентабельності;</a:t>
            </a:r>
          </a:p>
          <a:p>
            <a:pPr marL="285750" indent="-285750">
              <a:buFont typeface="Arial" panose="020B0604020202020204" pitchFamily="34" charset="0"/>
              <a:buChar char="•"/>
            </a:pPr>
            <a:r>
              <a:rPr lang="uk-UA" dirty="0"/>
              <a:t>розміру постачальницької винагороди;</a:t>
            </a:r>
          </a:p>
          <a:p>
            <a:pPr marL="285750" indent="-285750">
              <a:buFont typeface="Arial" panose="020B0604020202020204" pitchFamily="34" charset="0"/>
              <a:buChar char="•"/>
            </a:pPr>
            <a:r>
              <a:rPr lang="uk-UA" dirty="0"/>
              <a:t>розміру доплат, знижок (знижувальних коефіцієнтів);</a:t>
            </a:r>
          </a:p>
          <a:p>
            <a:r>
              <a:rPr lang="uk-UA" dirty="0"/>
              <a:t>2) запровадження процедури декларування зміни ціни та/або реєстрації ціни.</a:t>
            </a:r>
          </a:p>
        </p:txBody>
      </p:sp>
    </p:spTree>
    <p:extLst>
      <p:ext uri="{BB962C8B-B14F-4D97-AF65-F5344CB8AC3E}">
        <p14:creationId xmlns:p14="http://schemas.microsoft.com/office/powerpoint/2010/main" val="19299966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69302BD-C0A0-4225-8BA6-FF000B37C244}"/>
              </a:ext>
            </a:extLst>
          </p:cNvPr>
          <p:cNvSpPr txBox="1"/>
          <p:nvPr/>
        </p:nvSpPr>
        <p:spPr>
          <a:xfrm>
            <a:off x="2541036" y="1951672"/>
            <a:ext cx="7109927" cy="1477328"/>
          </a:xfrm>
          <a:prstGeom prst="rect">
            <a:avLst/>
          </a:prstGeom>
          <a:noFill/>
        </p:spPr>
        <p:txBody>
          <a:bodyPr wrap="square">
            <a:spAutoFit/>
          </a:bodyPr>
          <a:lstStyle/>
          <a:p>
            <a:r>
              <a:rPr lang="uk-UA" dirty="0"/>
              <a:t>Державні регульовані ціни запроваджуються на товари, які справляють визначальний вплив на загальний рівень і динаміку цін, мають істотну соціальну значущість, а також на товари, що виробляються суб’єктами, які займають монопольне (домінуюче) становище на ринку.</a:t>
            </a:r>
          </a:p>
        </p:txBody>
      </p:sp>
    </p:spTree>
    <p:extLst>
      <p:ext uri="{BB962C8B-B14F-4D97-AF65-F5344CB8AC3E}">
        <p14:creationId xmlns:p14="http://schemas.microsoft.com/office/powerpoint/2010/main" val="25299399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E75060B-8DFE-4C3B-B1BE-0B79BC706626}"/>
              </a:ext>
            </a:extLst>
          </p:cNvPr>
          <p:cNvSpPr txBox="1"/>
          <p:nvPr/>
        </p:nvSpPr>
        <p:spPr>
          <a:xfrm>
            <a:off x="1968760" y="1302551"/>
            <a:ext cx="7912358" cy="2585323"/>
          </a:xfrm>
          <a:prstGeom prst="rect">
            <a:avLst/>
          </a:prstGeom>
          <a:noFill/>
        </p:spPr>
        <p:txBody>
          <a:bodyPr wrap="square">
            <a:spAutoFit/>
          </a:bodyPr>
          <a:lstStyle/>
          <a:p>
            <a:r>
              <a:rPr lang="ru-RU" dirty="0"/>
              <a:t>6. </a:t>
            </a:r>
            <a:r>
              <a:rPr lang="ru-RU" dirty="0" err="1"/>
              <a:t>Надання</a:t>
            </a:r>
            <a:r>
              <a:rPr lang="ru-RU" dirty="0"/>
              <a:t> </a:t>
            </a:r>
            <a:r>
              <a:rPr lang="ru-RU" dirty="0" err="1"/>
              <a:t>інвестиційних</a:t>
            </a:r>
            <a:r>
              <a:rPr lang="ru-RU" dirty="0"/>
              <a:t>, </a:t>
            </a:r>
            <a:r>
              <a:rPr lang="ru-RU" dirty="0" err="1"/>
              <a:t>податкових</a:t>
            </a:r>
            <a:r>
              <a:rPr lang="ru-RU" dirty="0"/>
              <a:t> та </a:t>
            </a:r>
            <a:r>
              <a:rPr lang="ru-RU" dirty="0" err="1"/>
              <a:t>інших</a:t>
            </a:r>
            <a:r>
              <a:rPr lang="ru-RU" dirty="0"/>
              <a:t> </a:t>
            </a:r>
            <a:r>
              <a:rPr lang="ru-RU" dirty="0" err="1"/>
              <a:t>пільг</a:t>
            </a:r>
            <a:r>
              <a:rPr lang="ru-RU" dirty="0"/>
              <a:t>. </a:t>
            </a:r>
          </a:p>
          <a:p>
            <a:r>
              <a:rPr lang="uk-UA" dirty="0"/>
              <a:t>З метою вирішення найважливіших економічних і соціальних завдань держави закони, якими регулюється оподаткування суб’єктів господарювання, повинні передбачати:</a:t>
            </a:r>
          </a:p>
          <a:p>
            <a:pPr marL="285750" indent="-285750">
              <a:buFont typeface="Arial" panose="020B0604020202020204" pitchFamily="34" charset="0"/>
              <a:buChar char="•"/>
            </a:pPr>
            <a:r>
              <a:rPr lang="uk-UA" dirty="0"/>
              <a:t>оптимальне поєднання фіскальної та стимулюючої функцій оподаткування;</a:t>
            </a:r>
          </a:p>
          <a:p>
            <a:pPr marL="285750" indent="-285750">
              <a:buFont typeface="Arial" panose="020B0604020202020204" pitchFamily="34" charset="0"/>
              <a:buChar char="•"/>
            </a:pPr>
            <a:r>
              <a:rPr lang="uk-UA" dirty="0"/>
              <a:t>стабільність (незмінність) протягом кількох років загальних правил оподаткування;</a:t>
            </a:r>
          </a:p>
          <a:p>
            <a:pPr marL="285750" indent="-285750">
              <a:buFont typeface="Arial" panose="020B0604020202020204" pitchFamily="34" charset="0"/>
              <a:buChar char="•"/>
            </a:pPr>
            <a:r>
              <a:rPr lang="uk-UA" dirty="0"/>
              <a:t>усунення подвійного оподаткування;</a:t>
            </a:r>
          </a:p>
          <a:p>
            <a:pPr marL="285750" indent="-285750">
              <a:buFont typeface="Arial" panose="020B0604020202020204" pitchFamily="34" charset="0"/>
              <a:buChar char="•"/>
            </a:pPr>
            <a:r>
              <a:rPr lang="uk-UA" dirty="0"/>
              <a:t>узгодженість з податковими системами інших країн.</a:t>
            </a:r>
          </a:p>
        </p:txBody>
      </p:sp>
    </p:spTree>
    <p:extLst>
      <p:ext uri="{BB962C8B-B14F-4D97-AF65-F5344CB8AC3E}">
        <p14:creationId xmlns:p14="http://schemas.microsoft.com/office/powerpoint/2010/main" val="36285675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1D199F-91E2-4506-96D4-7B6FE711F44B}"/>
              </a:ext>
            </a:extLst>
          </p:cNvPr>
          <p:cNvSpPr txBox="1"/>
          <p:nvPr/>
        </p:nvSpPr>
        <p:spPr>
          <a:xfrm>
            <a:off x="1698170" y="928912"/>
            <a:ext cx="9535887" cy="3693319"/>
          </a:xfrm>
          <a:prstGeom prst="rect">
            <a:avLst/>
          </a:prstGeom>
          <a:noFill/>
        </p:spPr>
        <p:txBody>
          <a:bodyPr wrap="square">
            <a:spAutoFit/>
          </a:bodyPr>
          <a:lstStyle/>
          <a:p>
            <a:r>
              <a:rPr lang="uk-UA" dirty="0"/>
              <a:t>7. Надання дотацій, компенсацій та субсидій. Держава може надавати дотації суб’єктам господарювання: </a:t>
            </a:r>
          </a:p>
          <a:p>
            <a:pPr marL="285750" indent="-285750">
              <a:buFont typeface="Arial" panose="020B0604020202020204" pitchFamily="34" charset="0"/>
              <a:buChar char="•"/>
            </a:pPr>
            <a:r>
              <a:rPr lang="uk-UA" dirty="0"/>
              <a:t>на підтримку виробництва </a:t>
            </a:r>
            <a:r>
              <a:rPr lang="uk-UA" dirty="0" err="1"/>
              <a:t>життєво</a:t>
            </a:r>
            <a:r>
              <a:rPr lang="uk-UA" dirty="0"/>
              <a:t> важливих продуктів харчування;</a:t>
            </a:r>
          </a:p>
          <a:p>
            <a:pPr marL="285750" indent="-285750">
              <a:buFont typeface="Arial" panose="020B0604020202020204" pitchFamily="34" charset="0"/>
              <a:buChar char="•"/>
            </a:pPr>
            <a:r>
              <a:rPr lang="uk-UA" dirty="0"/>
              <a:t>на виробництво </a:t>
            </a:r>
            <a:r>
              <a:rPr lang="uk-UA" dirty="0" err="1"/>
              <a:t>життєво</a:t>
            </a:r>
            <a:r>
              <a:rPr lang="uk-UA" dirty="0"/>
              <a:t> важливих лікарських препаратів та засобів реабілітації інвалідів;</a:t>
            </a:r>
          </a:p>
          <a:p>
            <a:pPr marL="285750" indent="-285750">
              <a:buFont typeface="Arial" panose="020B0604020202020204" pitchFamily="34" charset="0"/>
              <a:buChar char="•"/>
            </a:pPr>
            <a:r>
              <a:rPr lang="uk-UA" dirty="0"/>
              <a:t>на імпортні закупівлі окремих товарів, послуги транспорту, що забезпечують соціально важливі перевезення;</a:t>
            </a:r>
          </a:p>
          <a:p>
            <a:pPr marL="285750" indent="-285750">
              <a:buFont typeface="Arial" panose="020B0604020202020204" pitchFamily="34" charset="0"/>
              <a:buChar char="•"/>
            </a:pPr>
            <a:r>
              <a:rPr lang="uk-UA" dirty="0"/>
              <a:t>суб’єктам господарювання, що опинилися у критичній соціально-економічній або екологічній ситуації, з метою фінансування капітальних вкладень на рівні, необхідному для підтримання їх діяльності; </a:t>
            </a:r>
          </a:p>
          <a:p>
            <a:pPr marL="285750" indent="-285750">
              <a:buFont typeface="Arial" panose="020B0604020202020204" pitchFamily="34" charset="0"/>
              <a:buChar char="•"/>
            </a:pPr>
            <a:r>
              <a:rPr lang="uk-UA" dirty="0"/>
              <a:t>на цілі технічного розвитку, що дають значний економічний ефект; </a:t>
            </a:r>
          </a:p>
          <a:p>
            <a:pPr marL="285750" indent="-285750">
              <a:buFont typeface="Arial" panose="020B0604020202020204" pitchFamily="34" charset="0"/>
              <a:buChar char="•"/>
            </a:pPr>
            <a:r>
              <a:rPr lang="uk-UA" dirty="0"/>
              <a:t>в інших випадках, передбачених законодавством.</a:t>
            </a:r>
          </a:p>
          <a:p>
            <a:r>
              <a:rPr lang="ru-RU" dirty="0"/>
              <a:t>Держава </a:t>
            </a:r>
            <a:r>
              <a:rPr lang="ru-RU" dirty="0" err="1"/>
              <a:t>може</a:t>
            </a:r>
            <a:r>
              <a:rPr lang="ru-RU" dirty="0"/>
              <a:t> </a:t>
            </a:r>
            <a:r>
              <a:rPr lang="ru-RU" dirty="0" err="1"/>
              <a:t>здійснювати</a:t>
            </a:r>
            <a:r>
              <a:rPr lang="ru-RU" dirty="0"/>
              <a:t> </a:t>
            </a:r>
            <a:r>
              <a:rPr lang="ru-RU" dirty="0" err="1"/>
              <a:t>компенсації</a:t>
            </a:r>
            <a:r>
              <a:rPr lang="ru-RU" dirty="0"/>
              <a:t> </a:t>
            </a:r>
            <a:r>
              <a:rPr lang="ru-RU" dirty="0" err="1"/>
              <a:t>або</a:t>
            </a:r>
            <a:r>
              <a:rPr lang="ru-RU" dirty="0"/>
              <a:t> </a:t>
            </a:r>
            <a:r>
              <a:rPr lang="ru-RU" dirty="0" err="1"/>
              <a:t>субсидії</a:t>
            </a:r>
            <a:r>
              <a:rPr lang="ru-RU" dirty="0"/>
              <a:t> </a:t>
            </a:r>
            <a:r>
              <a:rPr lang="ru-RU" dirty="0" err="1"/>
              <a:t>сільськогосподарським</a:t>
            </a:r>
            <a:r>
              <a:rPr lang="ru-RU" dirty="0"/>
              <a:t> </a:t>
            </a:r>
            <a:r>
              <a:rPr lang="ru-RU" dirty="0" err="1"/>
              <a:t>товаровиробникам</a:t>
            </a:r>
            <a:r>
              <a:rPr lang="ru-RU" dirty="0"/>
              <a:t> за </a:t>
            </a:r>
            <a:r>
              <a:rPr lang="ru-RU" dirty="0" err="1"/>
              <a:t>сільськогосподарську</a:t>
            </a:r>
            <a:r>
              <a:rPr lang="ru-RU" dirty="0"/>
              <a:t> </a:t>
            </a:r>
            <a:r>
              <a:rPr lang="ru-RU" dirty="0" err="1"/>
              <a:t>продукцію</a:t>
            </a:r>
            <a:r>
              <a:rPr lang="ru-RU" dirty="0"/>
              <a:t>, </a:t>
            </a:r>
            <a:r>
              <a:rPr lang="ru-RU" dirty="0" err="1"/>
              <a:t>що</a:t>
            </a:r>
            <a:r>
              <a:rPr lang="ru-RU" dirty="0"/>
              <a:t> </a:t>
            </a:r>
            <a:r>
              <a:rPr lang="ru-RU" dirty="0" err="1"/>
              <a:t>реалізується</a:t>
            </a:r>
            <a:r>
              <a:rPr lang="ru-RU" dirty="0"/>
              <a:t> ними </a:t>
            </a:r>
            <a:r>
              <a:rPr lang="ru-RU" dirty="0" err="1"/>
              <a:t>державі</a:t>
            </a:r>
            <a:r>
              <a:rPr lang="ru-RU" dirty="0"/>
              <a:t>.</a:t>
            </a:r>
            <a:endParaRPr lang="uk-UA" dirty="0"/>
          </a:p>
        </p:txBody>
      </p:sp>
    </p:spTree>
    <p:extLst>
      <p:ext uri="{BB962C8B-B14F-4D97-AF65-F5344CB8AC3E}">
        <p14:creationId xmlns:p14="http://schemas.microsoft.com/office/powerpoint/2010/main" val="8542792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0510B0C-4B8B-4145-9616-DD4234E512A7}"/>
              </a:ext>
            </a:extLst>
          </p:cNvPr>
          <p:cNvSpPr txBox="1"/>
          <p:nvPr/>
        </p:nvSpPr>
        <p:spPr>
          <a:xfrm>
            <a:off x="1175657" y="1054360"/>
            <a:ext cx="10870163" cy="4801314"/>
          </a:xfrm>
          <a:prstGeom prst="rect">
            <a:avLst/>
          </a:prstGeom>
          <a:noFill/>
        </p:spPr>
        <p:txBody>
          <a:bodyPr wrap="square">
            <a:spAutoFit/>
          </a:bodyPr>
          <a:lstStyle/>
          <a:p>
            <a:r>
              <a:rPr lang="uk-UA" dirty="0"/>
              <a:t>Держава здійснює контроль і нагляд за господарською діяльністю суб’єктів господарювання у таких сферах:</a:t>
            </a:r>
          </a:p>
          <a:p>
            <a:pPr marL="285750" indent="-285750">
              <a:buFont typeface="Arial" panose="020B0604020202020204" pitchFamily="34" charset="0"/>
              <a:buChar char="•"/>
            </a:pPr>
            <a:r>
              <a:rPr lang="uk-UA" dirty="0"/>
              <a:t>збереження та витрачання коштів і матеріальних цінностей суб’єктами господарських відносин – за станом і достовірністю бухгалтерського обліку та звітності;</a:t>
            </a:r>
          </a:p>
          <a:p>
            <a:pPr marL="285750" indent="-285750">
              <a:buFont typeface="Arial" panose="020B0604020202020204" pitchFamily="34" charset="0"/>
              <a:buChar char="•"/>
            </a:pPr>
            <a:r>
              <a:rPr lang="uk-UA" dirty="0"/>
              <a:t>фінансових, кредитних відносин, валютного регулювання та податкових відносин – за додержанням суб’єктами господарювання кредитних зобов’язань перед державою і розрахункової дисципліни, додержанням вимог валютного законодавства, податкової дисципліни;</a:t>
            </a:r>
          </a:p>
          <a:p>
            <a:pPr marL="285750" indent="-285750">
              <a:buFont typeface="Arial" panose="020B0604020202020204" pitchFamily="34" charset="0"/>
              <a:buChar char="•"/>
            </a:pPr>
            <a:r>
              <a:rPr lang="uk-UA" dirty="0"/>
              <a:t>цін і ціноутворення – з питань додержання суб’єктами господарювання державних цін на продукцію і послуги;</a:t>
            </a:r>
          </a:p>
          <a:p>
            <a:pPr marL="285750" indent="-285750">
              <a:buFont typeface="Arial" panose="020B0604020202020204" pitchFamily="34" charset="0"/>
              <a:buChar char="•"/>
            </a:pPr>
            <a:r>
              <a:rPr lang="uk-UA" dirty="0"/>
              <a:t>монополізму та конкуренції – з питань додержання </a:t>
            </a:r>
            <a:r>
              <a:rPr lang="uk-UA" dirty="0" err="1"/>
              <a:t>антимонопольно</a:t>
            </a:r>
            <a:r>
              <a:rPr lang="uk-UA" dirty="0"/>
              <a:t>-конкурентного законодавства;</a:t>
            </a:r>
          </a:p>
          <a:p>
            <a:pPr marL="285750" indent="-285750">
              <a:buFont typeface="Arial" panose="020B0604020202020204" pitchFamily="34" charset="0"/>
              <a:buChar char="•"/>
            </a:pPr>
            <a:r>
              <a:rPr lang="uk-UA" dirty="0"/>
              <a:t>земельних відносин – за використанням і охороною земель; водних відносин і лісового господарства – за використанням та охороною вод і лісів, відтворенням водних ресурсів і лісів;</a:t>
            </a:r>
          </a:p>
          <a:p>
            <a:pPr marL="285750" indent="-285750">
              <a:buFont typeface="Arial" panose="020B0604020202020204" pitchFamily="34" charset="0"/>
              <a:buChar char="•"/>
            </a:pPr>
            <a:r>
              <a:rPr lang="uk-UA" dirty="0"/>
              <a:t>виробництва і праці – за безпекою виробництва і праці, додержанням законодавства про працю; за пожежною, екологічною, санітарно-гігієнічною безпекою; за дотриманням норм і правил, якими встановлено обов’язкові вимоги щодо умов здійснення господарської діяльності;</a:t>
            </a:r>
          </a:p>
          <a:p>
            <a:pPr marL="285750" indent="-285750">
              <a:buFont typeface="Arial" panose="020B0604020202020204" pitchFamily="34" charset="0"/>
              <a:buChar char="•"/>
            </a:pPr>
            <a:r>
              <a:rPr lang="uk-UA" dirty="0"/>
              <a:t>споживання – за якістю і безпечністю продукції та послуг;</a:t>
            </a:r>
          </a:p>
          <a:p>
            <a:pPr marL="285750" indent="-285750">
              <a:buFont typeface="Arial" panose="020B0604020202020204" pitchFamily="34" charset="0"/>
              <a:buChar char="•"/>
            </a:pPr>
            <a:r>
              <a:rPr lang="uk-UA" dirty="0"/>
              <a:t>зовнішньоекономічної діяльності – з питань технологічної, економічної, екологічної та соціальної безпеки.</a:t>
            </a:r>
          </a:p>
        </p:txBody>
      </p:sp>
    </p:spTree>
    <p:extLst>
      <p:ext uri="{BB962C8B-B14F-4D97-AF65-F5344CB8AC3E}">
        <p14:creationId xmlns:p14="http://schemas.microsoft.com/office/powerpoint/2010/main" val="42003114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59F783E-BB2E-4A34-B440-FE6E48AEA1AA}"/>
              </a:ext>
            </a:extLst>
          </p:cNvPr>
          <p:cNvSpPr txBox="1"/>
          <p:nvPr/>
        </p:nvSpPr>
        <p:spPr>
          <a:xfrm>
            <a:off x="1331512" y="789075"/>
            <a:ext cx="10123715" cy="4801314"/>
          </a:xfrm>
          <a:prstGeom prst="rect">
            <a:avLst/>
          </a:prstGeom>
          <a:noFill/>
        </p:spPr>
        <p:txBody>
          <a:bodyPr wrap="square">
            <a:spAutoFit/>
          </a:bodyPr>
          <a:lstStyle/>
          <a:p>
            <a:r>
              <a:rPr lang="uk-UA" dirty="0"/>
              <a:t>Кожний суб’єкт господарювання та споживач має право на захист своїх прав і законних інтересів. Права та законні інтереси зазначених суб'єктів захищаються шляхом:</a:t>
            </a:r>
          </a:p>
          <a:p>
            <a:pPr marL="285750" indent="-285750">
              <a:buFont typeface="Arial" panose="020B0604020202020204" pitchFamily="34" charset="0"/>
              <a:buChar char="•"/>
            </a:pPr>
            <a:r>
              <a:rPr lang="uk-UA" dirty="0"/>
              <a:t>визнання наявності або відсутності прав;</a:t>
            </a:r>
          </a:p>
          <a:p>
            <a:pPr marL="285750" indent="-285750">
              <a:buFont typeface="Arial" panose="020B0604020202020204" pitchFamily="34" charset="0"/>
              <a:buChar char="•"/>
            </a:pPr>
            <a:r>
              <a:rPr lang="uk-UA" dirty="0"/>
              <a:t>визнання повністю або частково недійсними актів органів державної влади та органів місцевого самоврядування, актів інших суб’єктів, що суперечать законодавству, ущемляють права та законні інтереси суб’єкта господарювання або споживачів; </a:t>
            </a:r>
          </a:p>
          <a:p>
            <a:pPr marL="285750" indent="-285750">
              <a:buFont typeface="Arial" panose="020B0604020202020204" pitchFamily="34" charset="0"/>
              <a:buChar char="•"/>
            </a:pPr>
            <a:r>
              <a:rPr lang="uk-UA" dirty="0"/>
              <a:t>визнання недійсними господарських угод з підстав, передбачених законодавством;</a:t>
            </a:r>
          </a:p>
          <a:p>
            <a:pPr marL="285750" indent="-285750">
              <a:buFont typeface="Arial" panose="020B0604020202020204" pitchFamily="34" charset="0"/>
              <a:buChar char="•"/>
            </a:pPr>
            <a:r>
              <a:rPr lang="uk-UA" dirty="0"/>
              <a:t>відновлення становища, яке існувало до порушення прав та законних інтересів суб’єктів господарювання;</a:t>
            </a:r>
          </a:p>
          <a:p>
            <a:pPr marL="285750" indent="-285750">
              <a:buFont typeface="Arial" panose="020B0604020202020204" pitchFamily="34" charset="0"/>
              <a:buChar char="•"/>
            </a:pPr>
            <a:r>
              <a:rPr lang="uk-UA" dirty="0"/>
              <a:t>припинення дій, що порушують право або створюють загрозу його порушення;</a:t>
            </a:r>
          </a:p>
          <a:p>
            <a:pPr marL="285750" indent="-285750">
              <a:buFont typeface="Arial" panose="020B0604020202020204" pitchFamily="34" charset="0"/>
              <a:buChar char="•"/>
            </a:pPr>
            <a:r>
              <a:rPr lang="uk-UA" dirty="0"/>
              <a:t>присудження до виконання обов’язку в натурі;</a:t>
            </a:r>
          </a:p>
          <a:p>
            <a:pPr marL="285750" indent="-285750">
              <a:buFont typeface="Arial" panose="020B0604020202020204" pitchFamily="34" charset="0"/>
              <a:buChar char="•"/>
            </a:pPr>
            <a:r>
              <a:rPr lang="uk-UA" dirty="0"/>
              <a:t>відшкодування збитків;</a:t>
            </a:r>
          </a:p>
          <a:p>
            <a:pPr marL="285750" indent="-285750">
              <a:buFont typeface="Arial" panose="020B0604020202020204" pitchFamily="34" charset="0"/>
              <a:buChar char="•"/>
            </a:pPr>
            <a:r>
              <a:rPr lang="uk-UA" dirty="0"/>
              <a:t>застосування штрафних санкцій;</a:t>
            </a:r>
          </a:p>
          <a:p>
            <a:pPr marL="285750" indent="-285750">
              <a:buFont typeface="Arial" panose="020B0604020202020204" pitchFamily="34" charset="0"/>
              <a:buChar char="•"/>
            </a:pPr>
            <a:r>
              <a:rPr lang="uk-UA" dirty="0"/>
              <a:t>застосування </a:t>
            </a:r>
            <a:r>
              <a:rPr lang="uk-UA" dirty="0" err="1"/>
              <a:t>оперативно</a:t>
            </a:r>
            <a:r>
              <a:rPr lang="uk-UA" dirty="0"/>
              <a:t>-господарських санкцій;</a:t>
            </a:r>
          </a:p>
          <a:p>
            <a:pPr marL="285750" indent="-285750">
              <a:buFont typeface="Arial" panose="020B0604020202020204" pitchFamily="34" charset="0"/>
              <a:buChar char="•"/>
            </a:pPr>
            <a:r>
              <a:rPr lang="uk-UA" dirty="0"/>
              <a:t>застосування адміністративно-господарських санкцій;</a:t>
            </a:r>
          </a:p>
          <a:p>
            <a:pPr marL="285750" indent="-285750">
              <a:buFont typeface="Arial" panose="020B0604020202020204" pitchFamily="34" charset="0"/>
              <a:buChar char="•"/>
            </a:pPr>
            <a:r>
              <a:rPr lang="uk-UA" dirty="0"/>
              <a:t>установлення, зміни і припинення господарських правовідносин;</a:t>
            </a:r>
          </a:p>
          <a:p>
            <a:pPr marL="285750" indent="-285750">
              <a:buFont typeface="Arial" panose="020B0604020202020204" pitchFamily="34" charset="0"/>
              <a:buChar char="•"/>
            </a:pPr>
            <a:r>
              <a:rPr lang="uk-UA" dirty="0"/>
              <a:t>іншими способами, передбаченими законодавством.</a:t>
            </a:r>
          </a:p>
        </p:txBody>
      </p:sp>
    </p:spTree>
    <p:extLst>
      <p:ext uri="{BB962C8B-B14F-4D97-AF65-F5344CB8AC3E}">
        <p14:creationId xmlns:p14="http://schemas.microsoft.com/office/powerpoint/2010/main" val="21831442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8EC88A7-DBD2-4F3C-AF9C-117149FB3A59}"/>
              </a:ext>
            </a:extLst>
          </p:cNvPr>
          <p:cNvSpPr/>
          <p:nvPr/>
        </p:nvSpPr>
        <p:spPr>
          <a:xfrm>
            <a:off x="2887744" y="450406"/>
            <a:ext cx="6096000" cy="4524315"/>
          </a:xfrm>
          <a:prstGeom prst="rect">
            <a:avLst/>
          </a:prstGeom>
        </p:spPr>
        <p:txBody>
          <a:bodyPr>
            <a:spAutoFit/>
          </a:bodyPr>
          <a:lstStyle/>
          <a:p>
            <a:pPr indent="450215"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Питання на опитування </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 Що таке податки? (слайд 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 Що таке функція податку? (слайд 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 Фіскальна функція. (слайд 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 Регулююча функція. (слайд 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 Контрольна функція. (слайд 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 Розподільча функція.  (слайд 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7. Соціальна функція. (слайд 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8. Що таке елементи податків? (слайд 5).</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9. Хто такі платники податку? (слайд 5).</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10. Що є об’єктом оподаткування? (слайд 6).</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11. Що таке база оподаткування? (слайд 7).</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12. Що таке ставка податку? (слайд 8).</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13. Порядок обчислення податку. (слайд 8).</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14. Що таке податковий період? (слайд 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15. Строк та порядок сплати податку. (слайд 9).</a:t>
            </a:r>
          </a:p>
        </p:txBody>
      </p:sp>
    </p:spTree>
    <p:extLst>
      <p:ext uri="{BB962C8B-B14F-4D97-AF65-F5344CB8AC3E}">
        <p14:creationId xmlns:p14="http://schemas.microsoft.com/office/powerpoint/2010/main" val="34697180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CF27E7E-35B8-40B8-8F48-17620D364AAF}"/>
              </a:ext>
            </a:extLst>
          </p:cNvPr>
          <p:cNvSpPr/>
          <p:nvPr/>
        </p:nvSpPr>
        <p:spPr>
          <a:xfrm>
            <a:off x="798136" y="535992"/>
            <a:ext cx="10595728" cy="4801314"/>
          </a:xfrm>
          <a:prstGeom prst="rect">
            <a:avLst/>
          </a:prstGeom>
        </p:spPr>
        <p:txBody>
          <a:bodyPr wrap="square">
            <a:spAutoFit/>
          </a:bodyPr>
          <a:lstStyle/>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16. Строк та порядок подання звітності. (слайд 10).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17. Що таке податкова пільга? (слайд 11).</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18. Що таке податкова система? (слайд 12).</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19. Назвіть складові підсистеми податкового законодавства.  (слайд 13).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20. Що відноситься до підсистеми органів державної влади, які здійснюють стягнення податків, зборів та ЄСВ. (слайд 13).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Що відносять до підсистеми адміністрування податків, зборів та ЄСВ? (слайд 13).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Сутність принципу загальності оподаткування. (слайд 14).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Сутність принципу рівності усіх платників податків перед законом. (слайд 14).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Сутність принципу презумпції правомірності рішень платника податку. (слайд 15).</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Принципи фіскальної достатності, соціальної справедливості, економічності оподаткування. (слайд 16).</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Принцип нейтральності оподаткування. (слайд 17).</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27. Принцип стабільності оподаткування. (слайд 17).</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28. Принцип рівномірності та зручності сплати податків. (слайд 18).</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29. Принцип єдиного підходу до встановлення податків та зборів. (слайд 18).</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30. За якими ознаками класифікують податки і збори? (слайд 19).</a:t>
            </a:r>
          </a:p>
        </p:txBody>
      </p:sp>
    </p:spTree>
    <p:extLst>
      <p:ext uri="{BB962C8B-B14F-4D97-AF65-F5344CB8AC3E}">
        <p14:creationId xmlns:p14="http://schemas.microsoft.com/office/powerpoint/2010/main" val="5091702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CF54012-055F-4A6F-96DA-6F9A2ADA6296}"/>
              </a:ext>
            </a:extLst>
          </p:cNvPr>
          <p:cNvSpPr/>
          <p:nvPr/>
        </p:nvSpPr>
        <p:spPr>
          <a:xfrm>
            <a:off x="1109221" y="546137"/>
            <a:ext cx="9973558" cy="5355312"/>
          </a:xfrm>
          <a:prstGeom prst="rect">
            <a:avLst/>
          </a:prstGeom>
        </p:spPr>
        <p:txBody>
          <a:bodyPr wrap="square">
            <a:spAutoFit/>
          </a:bodyPr>
          <a:lstStyle/>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31. Що таке прямі податки? (слайд 20).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32. Що таке непрямі податки? (слайд 20).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33. Що таке податки на доходи? (слайд 21).</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34. Що таке податки на споживання? (слайд 21).</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35. Що таке податки на майно? (слайд 21).</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36. Що таке загальнодержавні податки? (слайд 22).</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Що таке місцеві податки? (слайд 22).</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38. Що таке розкладні податки? (слайд 23).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39. Що таке окладні податки? (слайд 23).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40. Що таке закріплені та регулюючі податки? (слайд 24).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41. Які податки виділяють за суб’єктом оподаткування? (слайд 25).</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42. Які види податків та зборів є в Україні? (слайд 26).</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43. Що таке ЄСВ? (слайд 27).</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44. Які дві системи оподаткування підприємницької діяльності існують в Україні? (слайд 28).</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45. Група 1 платників єдиного податку. (слайд 29).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46. Група 2 платників єдиного податку. (слайд 29).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47. Група 3 платників єдиного податку. (слайд 29).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48. Група 4 платників єдиного податку. (слайд 29).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49. Що таке державна регуляторна політика? (слайд 30).</a:t>
            </a:r>
          </a:p>
        </p:txBody>
      </p:sp>
    </p:spTree>
    <p:extLst>
      <p:ext uri="{BB962C8B-B14F-4D97-AF65-F5344CB8AC3E}">
        <p14:creationId xmlns:p14="http://schemas.microsoft.com/office/powerpoint/2010/main" val="4505595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350BD0E-AEB1-479D-AE8B-9C85CB3361DF}"/>
              </a:ext>
            </a:extLst>
          </p:cNvPr>
          <p:cNvSpPr/>
          <p:nvPr/>
        </p:nvSpPr>
        <p:spPr>
          <a:xfrm>
            <a:off x="801278" y="345299"/>
            <a:ext cx="11632677" cy="5632311"/>
          </a:xfrm>
          <a:prstGeom prst="rect">
            <a:avLst/>
          </a:prstGeom>
        </p:spPr>
        <p:txBody>
          <a:bodyPr wrap="square">
            <a:spAutoFit/>
          </a:bodyPr>
          <a:lstStyle/>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50. Принципи доцільності та адекватності державної регуляторної політики. (слайд 31).</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51. Принципи ефективності та збалансованості державної регуляторної політики. (слайд 32).</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52. Принцип передбачуваності державної регуляторної політики. (слайд 33).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53. Принцип прозорості та врахування громадської думки. (слайд 33).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54. ДРС та її основні завдання. (слайд 34).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55. Що таке державне регулювання підприємництва? (слайд 35).</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56. Державне замовлення як засіб державного регулювання підприємництва. (слайд 36).</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57. Ліцензування, патентування та квотування. (слайд 37).</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58. Технічне регулювання як засіб державної регулювання підприємництва. (слайд 38).</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59. Застосування нормативів і лімітів. (слайд 39).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60. Регулювання цін та тарифів. (слайд 40).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61. На які товари встановлюються державні регульовані ціни? (слайд 41).</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62. Надання інвестиційних, податкових та інших пільг. (слайд 42).</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63. На які цілі спрямовуються державні дотації? (слайд 43).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64. Кому держава може надавати компенсації або субсидії? (слайд 43).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65. На які цілі спрямовуються державні дотації?</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66. Кому держава може надавати компенсації або субсидії?</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67. На які цілі спрямовуються державні дотації?</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68. Кому держава може надавати компенсації або субсидії?</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69. В яких сферах і з яких питань держава здійснює контроль та нагляд?</a:t>
            </a:r>
          </a:p>
        </p:txBody>
      </p:sp>
    </p:spTree>
    <p:extLst>
      <p:ext uri="{BB962C8B-B14F-4D97-AF65-F5344CB8AC3E}">
        <p14:creationId xmlns:p14="http://schemas.microsoft.com/office/powerpoint/2010/main" val="2939101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760C36-93FA-45DF-B6CD-9E8494EEBC0E}"/>
              </a:ext>
            </a:extLst>
          </p:cNvPr>
          <p:cNvSpPr txBox="1"/>
          <p:nvPr/>
        </p:nvSpPr>
        <p:spPr>
          <a:xfrm>
            <a:off x="1927440" y="1693134"/>
            <a:ext cx="8625483" cy="2031325"/>
          </a:xfrm>
          <a:prstGeom prst="rect">
            <a:avLst/>
          </a:prstGeom>
          <a:noFill/>
        </p:spPr>
        <p:txBody>
          <a:bodyPr wrap="square">
            <a:spAutoFit/>
          </a:bodyPr>
          <a:lstStyle/>
          <a:p>
            <a:r>
              <a:rPr lang="uk-UA" b="1" dirty="0"/>
              <a:t>Елементи податків </a:t>
            </a:r>
            <a:r>
              <a:rPr lang="uk-UA" dirty="0"/>
              <a:t>– це ключові характеристики, які лежать в основі побудови механізму їх стягнення. Відповідно до статті 7 Податкового кодексу України під час встановлення податку обов’язково визначаються такі елементи:</a:t>
            </a:r>
          </a:p>
          <a:p>
            <a:endParaRPr lang="uk-UA" dirty="0"/>
          </a:p>
          <a:p>
            <a:r>
              <a:rPr lang="uk-UA" dirty="0"/>
              <a:t>1. </a:t>
            </a:r>
            <a:r>
              <a:rPr lang="uk-UA" b="1" dirty="0"/>
              <a:t>Платники податку </a:t>
            </a:r>
            <a:r>
              <a:rPr lang="uk-UA" dirty="0"/>
              <a:t>– це фізичні та юридичні особи (резиденти і нерезиденти України) та їх відокремлені підрозділи, які мають, одержують (передають) об’єкти оподаткування, і на яких покладено обов’язок сплати податків і зборів;</a:t>
            </a:r>
          </a:p>
        </p:txBody>
      </p:sp>
    </p:spTree>
    <p:extLst>
      <p:ext uri="{BB962C8B-B14F-4D97-AF65-F5344CB8AC3E}">
        <p14:creationId xmlns:p14="http://schemas.microsoft.com/office/powerpoint/2010/main" val="25399644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7A733743-2B86-4151-86F9-30076A3951D7}"/>
              </a:ext>
            </a:extLst>
          </p:cNvPr>
          <p:cNvSpPr>
            <a:spLocks noGrp="1"/>
          </p:cNvSpPr>
          <p:nvPr>
            <p:ph type="title"/>
          </p:nvPr>
        </p:nvSpPr>
        <p:spPr>
          <a:xfrm>
            <a:off x="1451579" y="804520"/>
            <a:ext cx="9603275" cy="587136"/>
          </a:xfrm>
        </p:spPr>
        <p:txBody>
          <a:bodyPr/>
          <a:lstStyle/>
          <a:p>
            <a:r>
              <a:rPr lang="uk-UA" dirty="0"/>
              <a:t>Теми доповідей</a:t>
            </a:r>
          </a:p>
        </p:txBody>
      </p:sp>
      <p:sp>
        <p:nvSpPr>
          <p:cNvPr id="5" name="Місце для вмісту 4">
            <a:extLst>
              <a:ext uri="{FF2B5EF4-FFF2-40B4-BE49-F238E27FC236}">
                <a16:creationId xmlns:a16="http://schemas.microsoft.com/office/drawing/2014/main" id="{20F8C789-1F48-4DD5-93E4-B3F27A5E1A82}"/>
              </a:ext>
            </a:extLst>
          </p:cNvPr>
          <p:cNvSpPr>
            <a:spLocks noGrp="1"/>
          </p:cNvSpPr>
          <p:nvPr>
            <p:ph idx="1"/>
          </p:nvPr>
        </p:nvSpPr>
        <p:spPr/>
        <p:txBody>
          <a:bodyPr/>
          <a:lstStyle/>
          <a:p>
            <a:pPr marL="457200" indent="-457200">
              <a:buAutoNum type="arabicPeriod"/>
            </a:pPr>
            <a:r>
              <a:rPr lang="uk-UA" dirty="0"/>
              <a:t>Історія податків та податкових систем різних країн світу.</a:t>
            </a:r>
          </a:p>
          <a:p>
            <a:pPr marL="457200" indent="-457200">
              <a:buAutoNum type="arabicPeriod"/>
            </a:pPr>
            <a:r>
              <a:rPr lang="uk-UA" dirty="0"/>
              <a:t>Антимонопольне законодавство в різних країнах світу та в Україні.</a:t>
            </a:r>
          </a:p>
          <a:p>
            <a:pPr marL="457200" indent="-457200">
              <a:buAutoNum type="arabicPeriod"/>
            </a:pPr>
            <a:r>
              <a:rPr lang="uk-UA" dirty="0" smtClean="0"/>
              <a:t>Військовий податок в Україні.</a:t>
            </a:r>
            <a:endParaRPr lang="uk-UA" dirty="0"/>
          </a:p>
          <a:p>
            <a:pPr marL="0" indent="0">
              <a:buNone/>
            </a:pPr>
            <a:endParaRPr lang="uk-UA" dirty="0"/>
          </a:p>
        </p:txBody>
      </p:sp>
    </p:spTree>
    <p:extLst>
      <p:ext uri="{BB962C8B-B14F-4D97-AF65-F5344CB8AC3E}">
        <p14:creationId xmlns:p14="http://schemas.microsoft.com/office/powerpoint/2010/main" val="2750887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3CE8ED4-EE91-4668-8D82-21D68275CD9A}"/>
              </a:ext>
            </a:extLst>
          </p:cNvPr>
          <p:cNvSpPr txBox="1"/>
          <p:nvPr/>
        </p:nvSpPr>
        <p:spPr>
          <a:xfrm>
            <a:off x="2200469" y="2379221"/>
            <a:ext cx="7791061" cy="1200329"/>
          </a:xfrm>
          <a:prstGeom prst="rect">
            <a:avLst/>
          </a:prstGeom>
          <a:noFill/>
        </p:spPr>
        <p:txBody>
          <a:bodyPr wrap="square">
            <a:spAutoFit/>
          </a:bodyPr>
          <a:lstStyle/>
          <a:p>
            <a:r>
              <a:rPr lang="uk-UA" b="1" dirty="0"/>
              <a:t>2. Об’єкт оподаткування </a:t>
            </a:r>
            <a:r>
              <a:rPr lang="uk-UA" dirty="0"/>
              <a:t>– майно, товари, дохід (прибуток) або його частина, обороти з реалізації товарів (робіт, послуг), операції з постачання товарів (робіт, послуг) та інші об’єкти, визначені податковим законодавством, з наявністю яких у платників податків виникає податковий обов’язок;</a:t>
            </a:r>
          </a:p>
        </p:txBody>
      </p:sp>
    </p:spTree>
    <p:extLst>
      <p:ext uri="{BB962C8B-B14F-4D97-AF65-F5344CB8AC3E}">
        <p14:creationId xmlns:p14="http://schemas.microsoft.com/office/powerpoint/2010/main" val="3813887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BCCD75D-06A2-4179-9A54-587F9789315B}"/>
              </a:ext>
            </a:extLst>
          </p:cNvPr>
          <p:cNvSpPr txBox="1"/>
          <p:nvPr/>
        </p:nvSpPr>
        <p:spPr>
          <a:xfrm>
            <a:off x="2214465" y="2505670"/>
            <a:ext cx="7763069" cy="923330"/>
          </a:xfrm>
          <a:prstGeom prst="rect">
            <a:avLst/>
          </a:prstGeom>
          <a:noFill/>
        </p:spPr>
        <p:txBody>
          <a:bodyPr wrap="square">
            <a:spAutoFit/>
          </a:bodyPr>
          <a:lstStyle/>
          <a:p>
            <a:r>
              <a:rPr lang="ru-RU" dirty="0"/>
              <a:t>3. </a:t>
            </a:r>
            <a:r>
              <a:rPr lang="ru-RU" b="1" dirty="0"/>
              <a:t>База </a:t>
            </a:r>
            <a:r>
              <a:rPr lang="ru-RU" b="1" dirty="0" err="1"/>
              <a:t>оподаткування</a:t>
            </a:r>
            <a:r>
              <a:rPr lang="ru-RU" b="1" dirty="0"/>
              <a:t> </a:t>
            </a:r>
            <a:r>
              <a:rPr lang="ru-RU" dirty="0"/>
              <a:t>– </a:t>
            </a:r>
            <a:r>
              <a:rPr lang="ru-RU" dirty="0" err="1"/>
              <a:t>конкретні</a:t>
            </a:r>
            <a:r>
              <a:rPr lang="ru-RU" dirty="0"/>
              <a:t> </a:t>
            </a:r>
            <a:r>
              <a:rPr lang="ru-RU" dirty="0" err="1"/>
              <a:t>вартісні</a:t>
            </a:r>
            <a:r>
              <a:rPr lang="ru-RU" dirty="0"/>
              <a:t>, </a:t>
            </a:r>
            <a:r>
              <a:rPr lang="ru-RU" dirty="0" err="1"/>
              <a:t>фізичні</a:t>
            </a:r>
            <a:r>
              <a:rPr lang="ru-RU" dirty="0"/>
              <a:t> </a:t>
            </a:r>
            <a:r>
              <a:rPr lang="ru-RU" dirty="0" err="1"/>
              <a:t>або</a:t>
            </a:r>
            <a:r>
              <a:rPr lang="ru-RU" dirty="0"/>
              <a:t> </a:t>
            </a:r>
            <a:r>
              <a:rPr lang="ru-RU" dirty="0" err="1"/>
              <a:t>інші</a:t>
            </a:r>
            <a:r>
              <a:rPr lang="ru-RU" dirty="0"/>
              <a:t> характеристики </a:t>
            </a:r>
            <a:r>
              <a:rPr lang="ru-RU" dirty="0" err="1"/>
              <a:t>певного</a:t>
            </a:r>
            <a:r>
              <a:rPr lang="ru-RU" dirty="0"/>
              <a:t> </a:t>
            </a:r>
            <a:r>
              <a:rPr lang="ru-RU" dirty="0" err="1"/>
              <a:t>об’єкта</a:t>
            </a:r>
            <a:r>
              <a:rPr lang="ru-RU" dirty="0"/>
              <a:t> </a:t>
            </a:r>
            <a:r>
              <a:rPr lang="ru-RU" dirty="0" err="1"/>
              <a:t>оподаткування</a:t>
            </a:r>
            <a:r>
              <a:rPr lang="ru-RU" dirty="0"/>
              <a:t>, до </a:t>
            </a:r>
            <a:r>
              <a:rPr lang="ru-RU" dirty="0" err="1"/>
              <a:t>яких</a:t>
            </a:r>
            <a:r>
              <a:rPr lang="ru-RU" dirty="0"/>
              <a:t> </a:t>
            </a:r>
            <a:r>
              <a:rPr lang="ru-RU" dirty="0" err="1"/>
              <a:t>застосовується</a:t>
            </a:r>
            <a:r>
              <a:rPr lang="ru-RU" dirty="0"/>
              <a:t> </a:t>
            </a:r>
            <a:r>
              <a:rPr lang="ru-RU" dirty="0" err="1"/>
              <a:t>податкова</a:t>
            </a:r>
            <a:r>
              <a:rPr lang="ru-RU" dirty="0"/>
              <a:t> ставка і </a:t>
            </a:r>
            <a:r>
              <a:rPr lang="ru-RU" dirty="0" err="1"/>
              <a:t>які</a:t>
            </a:r>
            <a:r>
              <a:rPr lang="ru-RU" dirty="0"/>
              <a:t> </a:t>
            </a:r>
            <a:r>
              <a:rPr lang="ru-RU" dirty="0" err="1"/>
              <a:t>використовуються</a:t>
            </a:r>
            <a:r>
              <a:rPr lang="ru-RU" dirty="0"/>
              <a:t> для </a:t>
            </a:r>
            <a:r>
              <a:rPr lang="ru-RU" dirty="0" err="1"/>
              <a:t>визначення</a:t>
            </a:r>
            <a:r>
              <a:rPr lang="ru-RU" dirty="0"/>
              <a:t> </a:t>
            </a:r>
            <a:r>
              <a:rPr lang="ru-RU" dirty="0" err="1"/>
              <a:t>розміру</a:t>
            </a:r>
            <a:r>
              <a:rPr lang="ru-RU" dirty="0"/>
              <a:t> </a:t>
            </a:r>
            <a:r>
              <a:rPr lang="ru-RU" dirty="0" err="1"/>
              <a:t>податкового</a:t>
            </a:r>
            <a:r>
              <a:rPr lang="ru-RU" dirty="0"/>
              <a:t> </a:t>
            </a:r>
            <a:r>
              <a:rPr lang="ru-RU" dirty="0" err="1"/>
              <a:t>зобов’язання</a:t>
            </a:r>
            <a:r>
              <a:rPr lang="ru-RU" dirty="0"/>
              <a:t>;</a:t>
            </a:r>
            <a:endParaRPr lang="uk-UA" dirty="0"/>
          </a:p>
        </p:txBody>
      </p:sp>
    </p:spTree>
    <p:extLst>
      <p:ext uri="{BB962C8B-B14F-4D97-AF65-F5344CB8AC3E}">
        <p14:creationId xmlns:p14="http://schemas.microsoft.com/office/powerpoint/2010/main" val="2537007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695F1B-AFDE-4D49-A1FE-BE8E65809B3F}"/>
              </a:ext>
            </a:extLst>
          </p:cNvPr>
          <p:cNvSpPr txBox="1"/>
          <p:nvPr/>
        </p:nvSpPr>
        <p:spPr>
          <a:xfrm>
            <a:off x="1996751" y="2556502"/>
            <a:ext cx="8070980" cy="1477328"/>
          </a:xfrm>
          <a:prstGeom prst="rect">
            <a:avLst/>
          </a:prstGeom>
          <a:noFill/>
        </p:spPr>
        <p:txBody>
          <a:bodyPr wrap="square">
            <a:spAutoFit/>
          </a:bodyPr>
          <a:lstStyle/>
          <a:p>
            <a:r>
              <a:rPr lang="uk-UA" dirty="0"/>
              <a:t>4. </a:t>
            </a:r>
            <a:r>
              <a:rPr lang="uk-UA" b="1" dirty="0"/>
              <a:t>Ставка податку </a:t>
            </a:r>
            <a:r>
              <a:rPr lang="uk-UA" dirty="0"/>
              <a:t>– розмір податкових нарахувань на / від одиницю / одиниці виміру бази оподаткування;</a:t>
            </a:r>
          </a:p>
          <a:p>
            <a:r>
              <a:rPr lang="uk-UA" dirty="0"/>
              <a:t>5. </a:t>
            </a:r>
            <a:r>
              <a:rPr lang="uk-UA" b="1" dirty="0"/>
              <a:t>Порядок обчислення податку. </a:t>
            </a:r>
            <a:r>
              <a:rPr lang="uk-UA" dirty="0"/>
              <a:t>Обчислення суми податку здійснюється шляхом множення бази оподаткування на ставку податку із / без застосуванням відповідних коефіцієнтів;</a:t>
            </a:r>
          </a:p>
        </p:txBody>
      </p:sp>
    </p:spTree>
    <p:extLst>
      <p:ext uri="{BB962C8B-B14F-4D97-AF65-F5344CB8AC3E}">
        <p14:creationId xmlns:p14="http://schemas.microsoft.com/office/powerpoint/2010/main" val="2559238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A09785B-DF28-44EB-A027-6A1B2D0FF9C2}"/>
              </a:ext>
            </a:extLst>
          </p:cNvPr>
          <p:cNvSpPr txBox="1"/>
          <p:nvPr/>
        </p:nvSpPr>
        <p:spPr>
          <a:xfrm>
            <a:off x="2433734" y="1395126"/>
            <a:ext cx="7324531" cy="2308324"/>
          </a:xfrm>
          <a:prstGeom prst="rect">
            <a:avLst/>
          </a:prstGeom>
          <a:noFill/>
        </p:spPr>
        <p:txBody>
          <a:bodyPr wrap="square">
            <a:spAutoFit/>
          </a:bodyPr>
          <a:lstStyle/>
          <a:p>
            <a:r>
              <a:rPr lang="ru-RU" b="1" dirty="0"/>
              <a:t>6.  </a:t>
            </a:r>
            <a:r>
              <a:rPr lang="ru-RU" b="1" dirty="0" err="1"/>
              <a:t>Податковий</a:t>
            </a:r>
            <a:r>
              <a:rPr lang="ru-RU" b="1" dirty="0"/>
              <a:t> </a:t>
            </a:r>
            <a:r>
              <a:rPr lang="ru-RU" b="1" dirty="0" err="1"/>
              <a:t>період</a:t>
            </a:r>
            <a:r>
              <a:rPr lang="ru-RU" b="1" dirty="0"/>
              <a:t> </a:t>
            </a:r>
            <a:r>
              <a:rPr lang="ru-RU" dirty="0"/>
              <a:t>– </a:t>
            </a:r>
            <a:r>
              <a:rPr lang="ru-RU" dirty="0" err="1"/>
              <a:t>встановлений</a:t>
            </a:r>
            <a:r>
              <a:rPr lang="ru-RU" dirty="0"/>
              <a:t> </a:t>
            </a:r>
            <a:r>
              <a:rPr lang="ru-RU" dirty="0" err="1"/>
              <a:t>період</a:t>
            </a:r>
            <a:r>
              <a:rPr lang="ru-RU" dirty="0"/>
              <a:t> часу, з </a:t>
            </a:r>
            <a:r>
              <a:rPr lang="ru-RU" dirty="0" err="1"/>
              <a:t>урахуванням</a:t>
            </a:r>
            <a:r>
              <a:rPr lang="ru-RU" dirty="0"/>
              <a:t> </a:t>
            </a:r>
            <a:r>
              <a:rPr lang="ru-RU" dirty="0" err="1"/>
              <a:t>якого</a:t>
            </a:r>
            <a:r>
              <a:rPr lang="ru-RU" dirty="0"/>
              <a:t> </a:t>
            </a:r>
            <a:r>
              <a:rPr lang="ru-RU" dirty="0" err="1"/>
              <a:t>відбувається</a:t>
            </a:r>
            <a:r>
              <a:rPr lang="ru-RU" dirty="0"/>
              <a:t> </a:t>
            </a:r>
            <a:r>
              <a:rPr lang="ru-RU" dirty="0" err="1"/>
              <a:t>обчислення</a:t>
            </a:r>
            <a:r>
              <a:rPr lang="ru-RU" dirty="0"/>
              <a:t> та </a:t>
            </a:r>
            <a:r>
              <a:rPr lang="ru-RU" dirty="0" err="1"/>
              <a:t>сплата</a:t>
            </a:r>
            <a:r>
              <a:rPr lang="ru-RU" dirty="0"/>
              <a:t> </a:t>
            </a:r>
            <a:r>
              <a:rPr lang="ru-RU" dirty="0" err="1"/>
              <a:t>окремих</a:t>
            </a:r>
            <a:r>
              <a:rPr lang="ru-RU" dirty="0"/>
              <a:t> </a:t>
            </a:r>
            <a:r>
              <a:rPr lang="ru-RU" dirty="0" err="1"/>
              <a:t>податків</a:t>
            </a:r>
            <a:r>
              <a:rPr lang="ru-RU" dirty="0"/>
              <a:t> та </a:t>
            </a:r>
            <a:r>
              <a:rPr lang="ru-RU" dirty="0" err="1"/>
              <a:t>зборів</a:t>
            </a:r>
            <a:r>
              <a:rPr lang="ru-RU" dirty="0"/>
              <a:t>;</a:t>
            </a:r>
          </a:p>
          <a:p>
            <a:endParaRPr lang="uk-UA" dirty="0"/>
          </a:p>
          <a:p>
            <a:r>
              <a:rPr lang="uk-UA" b="1" dirty="0"/>
              <a:t>7. </a:t>
            </a:r>
            <a:r>
              <a:rPr lang="ru-RU" b="1" dirty="0"/>
              <a:t>Строк та порядок </a:t>
            </a:r>
            <a:r>
              <a:rPr lang="ru-RU" b="1" dirty="0" err="1"/>
              <a:t>сплати</a:t>
            </a:r>
            <a:r>
              <a:rPr lang="ru-RU" b="1" dirty="0"/>
              <a:t> </a:t>
            </a:r>
            <a:r>
              <a:rPr lang="ru-RU" b="1" dirty="0" err="1"/>
              <a:t>податку</a:t>
            </a:r>
            <a:r>
              <a:rPr lang="ru-RU" b="1" dirty="0"/>
              <a:t> </a:t>
            </a:r>
            <a:r>
              <a:rPr lang="ru-RU" dirty="0"/>
              <a:t>– </a:t>
            </a:r>
            <a:r>
              <a:rPr lang="ru-RU" dirty="0" err="1"/>
              <a:t>період</a:t>
            </a:r>
            <a:r>
              <a:rPr lang="ru-RU" dirty="0"/>
              <a:t>, </a:t>
            </a:r>
            <a:r>
              <a:rPr lang="ru-RU" dirty="0" err="1"/>
              <a:t>що</a:t>
            </a:r>
            <a:r>
              <a:rPr lang="ru-RU" dirty="0"/>
              <a:t> </a:t>
            </a:r>
            <a:r>
              <a:rPr lang="ru-RU" dirty="0" err="1"/>
              <a:t>розпочинається</a:t>
            </a:r>
            <a:r>
              <a:rPr lang="ru-RU" dirty="0"/>
              <a:t> з моменту </a:t>
            </a:r>
            <a:r>
              <a:rPr lang="ru-RU" dirty="0" err="1"/>
              <a:t>виникнення</a:t>
            </a:r>
            <a:r>
              <a:rPr lang="ru-RU" dirty="0"/>
              <a:t> </a:t>
            </a:r>
            <a:r>
              <a:rPr lang="ru-RU" dirty="0" err="1"/>
              <a:t>податкового</a:t>
            </a:r>
            <a:r>
              <a:rPr lang="ru-RU" dirty="0"/>
              <a:t> </a:t>
            </a:r>
            <a:r>
              <a:rPr lang="ru-RU" dirty="0" err="1"/>
              <a:t>обов’язку</a:t>
            </a:r>
            <a:r>
              <a:rPr lang="ru-RU" dirty="0"/>
              <a:t> </a:t>
            </a:r>
            <a:r>
              <a:rPr lang="ru-RU" dirty="0" err="1"/>
              <a:t>платника</a:t>
            </a:r>
            <a:r>
              <a:rPr lang="ru-RU" dirty="0"/>
              <a:t> </a:t>
            </a:r>
            <a:r>
              <a:rPr lang="ru-RU" dirty="0" err="1"/>
              <a:t>податку</a:t>
            </a:r>
            <a:r>
              <a:rPr lang="ru-RU" dirty="0"/>
              <a:t> </a:t>
            </a:r>
            <a:r>
              <a:rPr lang="ru-RU" dirty="0" err="1"/>
              <a:t>із</a:t>
            </a:r>
            <a:r>
              <a:rPr lang="ru-RU" dirty="0"/>
              <a:t> </a:t>
            </a:r>
            <a:r>
              <a:rPr lang="ru-RU" dirty="0" err="1"/>
              <a:t>сплати</a:t>
            </a:r>
            <a:r>
              <a:rPr lang="ru-RU" dirty="0"/>
              <a:t> конкретного виду </a:t>
            </a:r>
            <a:r>
              <a:rPr lang="ru-RU" dirty="0" err="1"/>
              <a:t>податку</a:t>
            </a:r>
            <a:r>
              <a:rPr lang="ru-RU" dirty="0"/>
              <a:t> і </a:t>
            </a:r>
            <a:r>
              <a:rPr lang="ru-RU" dirty="0" err="1"/>
              <a:t>завершується</a:t>
            </a:r>
            <a:r>
              <a:rPr lang="ru-RU" dirty="0"/>
              <a:t> </a:t>
            </a:r>
            <a:r>
              <a:rPr lang="ru-RU" dirty="0" err="1"/>
              <a:t>останнім</a:t>
            </a:r>
            <a:r>
              <a:rPr lang="ru-RU" dirty="0"/>
              <a:t> днем строку, </a:t>
            </a:r>
            <a:r>
              <a:rPr lang="ru-RU" dirty="0" err="1"/>
              <a:t>протягом</a:t>
            </a:r>
            <a:r>
              <a:rPr lang="ru-RU" dirty="0"/>
              <a:t> </a:t>
            </a:r>
            <a:r>
              <a:rPr lang="ru-RU" dirty="0" err="1"/>
              <a:t>якого</a:t>
            </a:r>
            <a:r>
              <a:rPr lang="ru-RU" dirty="0"/>
              <a:t> </a:t>
            </a:r>
            <a:r>
              <a:rPr lang="ru-RU" dirty="0" err="1"/>
              <a:t>такий</a:t>
            </a:r>
            <a:r>
              <a:rPr lang="ru-RU" dirty="0"/>
              <a:t> </a:t>
            </a:r>
            <a:r>
              <a:rPr lang="ru-RU" dirty="0" err="1"/>
              <a:t>податок</a:t>
            </a:r>
            <a:r>
              <a:rPr lang="ru-RU" dirty="0"/>
              <a:t> </a:t>
            </a:r>
            <a:r>
              <a:rPr lang="ru-RU" dirty="0" err="1"/>
              <a:t>чи</a:t>
            </a:r>
            <a:r>
              <a:rPr lang="ru-RU" dirty="0"/>
              <a:t> </a:t>
            </a:r>
            <a:r>
              <a:rPr lang="ru-RU" dirty="0" err="1"/>
              <a:t>збір</a:t>
            </a:r>
            <a:r>
              <a:rPr lang="ru-RU" dirty="0"/>
              <a:t> повинен бути </a:t>
            </a:r>
            <a:r>
              <a:rPr lang="ru-RU" dirty="0" err="1"/>
              <a:t>сплачений</a:t>
            </a:r>
            <a:r>
              <a:rPr lang="ru-RU" dirty="0"/>
              <a:t> у порядку, </a:t>
            </a:r>
            <a:r>
              <a:rPr lang="ru-RU" dirty="0" err="1"/>
              <a:t>визначеному</a:t>
            </a:r>
            <a:r>
              <a:rPr lang="ru-RU" dirty="0"/>
              <a:t> </a:t>
            </a:r>
            <a:r>
              <a:rPr lang="ru-RU" dirty="0" err="1"/>
              <a:t>податковим</a:t>
            </a:r>
            <a:r>
              <a:rPr lang="ru-RU" dirty="0"/>
              <a:t> </a:t>
            </a:r>
            <a:r>
              <a:rPr lang="ru-RU" dirty="0" err="1"/>
              <a:t>законодавством</a:t>
            </a:r>
            <a:r>
              <a:rPr lang="ru-RU" dirty="0"/>
              <a:t>;</a:t>
            </a:r>
            <a:endParaRPr lang="uk-UA" dirty="0"/>
          </a:p>
        </p:txBody>
      </p:sp>
    </p:spTree>
    <p:extLst>
      <p:ext uri="{BB962C8B-B14F-4D97-AF65-F5344CB8AC3E}">
        <p14:creationId xmlns:p14="http://schemas.microsoft.com/office/powerpoint/2010/main" val="3825264926"/>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Галерея">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406</TotalTime>
  <Words>4183</Words>
  <Application>Microsoft Office PowerPoint</Application>
  <PresentationFormat>Широкий екран</PresentationFormat>
  <Paragraphs>255</Paragraphs>
  <Slides>50</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50</vt:i4>
      </vt:variant>
    </vt:vector>
  </HeadingPairs>
  <TitlesOfParts>
    <vt:vector size="56" baseType="lpstr">
      <vt:lpstr>Arial</vt:lpstr>
      <vt:lpstr>Calibri</vt:lpstr>
      <vt:lpstr>Gill Sans MT</vt:lpstr>
      <vt:lpstr>Times New Roman</vt:lpstr>
      <vt:lpstr>Wingdings</vt:lpstr>
      <vt:lpstr>Галерея</vt:lpstr>
      <vt:lpstr>Оподаткування та  державне регулювання підприємницької діяльності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Теми доповідей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Оподаткування та  державне регулювання підприємницької діяльності</dc:title>
  <dc:creator>Катерина Бужимська</dc:creator>
  <cp:lastModifiedBy>AdminR</cp:lastModifiedBy>
  <cp:revision>35</cp:revision>
  <dcterms:created xsi:type="dcterms:W3CDTF">2021-05-06T06:08:29Z</dcterms:created>
  <dcterms:modified xsi:type="dcterms:W3CDTF">2025-12-03T14:49:23Z</dcterms:modified>
</cp:coreProperties>
</file>