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26"/>
  </p:notesMasterIdLst>
  <p:handoutMasterIdLst>
    <p:handoutMasterId r:id="rId27"/>
  </p:handoutMasterIdLst>
  <p:sldIdLst>
    <p:sldId id="256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9" r:id="rId19"/>
    <p:sldId id="298" r:id="rId20"/>
    <p:sldId id="300" r:id="rId21"/>
    <p:sldId id="301" r:id="rId22"/>
    <p:sldId id="302" r:id="rId23"/>
    <p:sldId id="303" r:id="rId24"/>
    <p:sldId id="304" r:id="rId25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1" autoAdjust="0"/>
    <p:restoredTop sz="90371" autoAdjust="0"/>
  </p:normalViewPr>
  <p:slideViewPr>
    <p:cSldViewPr snapToGrid="0">
      <p:cViewPr varScale="1">
        <p:scale>
          <a:sx n="74" d="100"/>
          <a:sy n="74" d="100"/>
        </p:scale>
        <p:origin x="1493" y="67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60C22-DC08-404D-8455-658E94A4F109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4" name="Покажчик місця заповненн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Покажчик місця заповненн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94906E-8F17-4985-9602-21DD10561B87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4" name="Покажчик місця заповнення зображення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Покажчик місця заповнення примі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dirty="0"/>
              <a:t>Зразок тексту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6" name="Покажчик місця заповненн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Покажчик місця заповненн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0187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5386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50869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0609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05412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4399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28483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12993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2049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8005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5634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49802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17279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5492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5760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5584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7654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2246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03734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7244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6132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8"/>
          <p:cNvSpPr/>
          <p:nvPr/>
        </p:nvSpPr>
        <p:spPr>
          <a:xfrm>
            <a:off x="-1" y="1905000"/>
            <a:ext cx="9141620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5" name="Прямокутник 9"/>
          <p:cNvSpPr/>
          <p:nvPr/>
        </p:nvSpPr>
        <p:spPr>
          <a:xfrm>
            <a:off x="-2" y="1795132"/>
            <a:ext cx="9141620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6" name="Прямокутник 10"/>
          <p:cNvSpPr/>
          <p:nvPr/>
        </p:nvSpPr>
        <p:spPr>
          <a:xfrm>
            <a:off x="-2" y="5142116"/>
            <a:ext cx="9141620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079812"/>
            <a:ext cx="7200900" cy="1724092"/>
          </a:xfrm>
        </p:spPr>
        <p:txBody>
          <a:bodyPr rtlCol="0"/>
          <a:lstStyle>
            <a:lvl1pPr algn="ctr" rtl="0">
              <a:defRPr sz="5400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971550" y="3959352"/>
            <a:ext cx="72009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/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r>
              <a:rPr lang="uk-UA" dirty="0"/>
              <a:t>Клацніть, щоб змінити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1287974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B17C-8AD0-49C3-98BC-221E31B1C721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1867229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B51AD-A7FD-41C3-9C9A-9CE69AB346DA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138622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1284-7C3E-410E-9BAB-3BAB5FB193AC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9246412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130552"/>
            <a:ext cx="7200900" cy="2359152"/>
          </a:xfrm>
        </p:spPr>
        <p:txBody>
          <a:bodyPr rtlCol="0">
            <a:normAutofit/>
          </a:bodyPr>
          <a:lstStyle>
            <a:lvl1pPr algn="ctr" rtl="0">
              <a:defRPr sz="5400" b="1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971550" y="4572000"/>
            <a:ext cx="7200900" cy="841248"/>
          </a:xfrm>
        </p:spPr>
        <p:txBody>
          <a:bodyPr rtlCol="0"/>
          <a:lstStyle>
            <a:lvl1pPr marL="0" indent="0" algn="ctr" rtl="0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FF44-F2E9-4D04-97E2-17EEFF733D5A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59884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кземпляр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вмісту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5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F164-D4BE-4226-9746-82A076C0C417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6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703797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Покажчик місця заповнення вмісту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5" name="Покажчик місця заповнення тексту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6" name="Покажчик місця заповнення вмісту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7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525C-62A9-4170-A994-7ECAAA968DC8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8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175537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FF5F-82F7-4848-A7DF-A92AE57658B7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4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00243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а 4"/>
          <p:cNvGrpSpPr>
            <a:grpSpLocks/>
          </p:cNvGrpSpPr>
          <p:nvPr/>
        </p:nvGrpSpPr>
        <p:grpSpPr bwMode="auto">
          <a:xfrm flipV="1">
            <a:off x="1588" y="0"/>
            <a:ext cx="9140825" cy="377825"/>
            <a:chOff x="-1" y="6480048"/>
            <a:chExt cx="12188827" cy="377952"/>
          </a:xfrm>
        </p:grpSpPr>
        <p:sp>
          <p:nvSpPr>
            <p:cNvPr id="3" name="Прямокут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4" name="Прямокут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5" name="Покажчик місця заповненн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3EBE-45C6-4FF3-8817-48A23A4FDD86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6" name="Покажчик місця заповненн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Покажчик місця заповненн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203895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а 7"/>
          <p:cNvGrpSpPr>
            <a:grpSpLocks/>
          </p:cNvGrpSpPr>
          <p:nvPr/>
        </p:nvGrpSpPr>
        <p:grpSpPr bwMode="auto">
          <a:xfrm flipV="1">
            <a:off x="1588" y="0"/>
            <a:ext cx="9140825" cy="377825"/>
            <a:chOff x="-1" y="6480048"/>
            <a:chExt cx="12188827" cy="377952"/>
          </a:xfrm>
        </p:grpSpPr>
        <p:sp>
          <p:nvSpPr>
            <p:cNvPr id="6" name="Прямокут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7" name="Прямокут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rtlCol="0">
            <a:normAutofit/>
          </a:bodyPr>
          <a:lstStyle>
            <a:lvl1pPr algn="l" rtl="0">
              <a:defRPr sz="3400" b="1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idx="1"/>
          </p:nvPr>
        </p:nvSpPr>
        <p:spPr>
          <a:xfrm>
            <a:off x="342900" y="758952"/>
            <a:ext cx="4972050" cy="5330952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8" name="Покажчик місця заповненн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F3D1-28EE-4755-AF8D-353228783AA0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9" name="Покажчик місця заповненн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Покажчик місця заповненн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125590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а 7"/>
          <p:cNvGrpSpPr>
            <a:grpSpLocks/>
          </p:cNvGrpSpPr>
          <p:nvPr/>
        </p:nvGrpSpPr>
        <p:grpSpPr bwMode="auto">
          <a:xfrm flipV="1">
            <a:off x="1588" y="0"/>
            <a:ext cx="9140825" cy="377825"/>
            <a:chOff x="-1" y="6480048"/>
            <a:chExt cx="12188827" cy="377952"/>
          </a:xfrm>
        </p:grpSpPr>
        <p:sp>
          <p:nvSpPr>
            <p:cNvPr id="6" name="Прямокут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7" name="Прямокут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rtlCol="0">
            <a:normAutofit/>
          </a:bodyPr>
          <a:lstStyle>
            <a:lvl1pPr algn="l" rtl="0">
              <a:defRPr sz="3400" b="1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зображення 2"/>
          <p:cNvSpPr>
            <a:spLocks noGrp="1"/>
          </p:cNvSpPr>
          <p:nvPr>
            <p:ph type="pic" idx="1"/>
          </p:nvPr>
        </p:nvSpPr>
        <p:spPr>
          <a:xfrm>
            <a:off x="113108" y="506104"/>
            <a:ext cx="51435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endParaRPr lang="uk-UA" noProof="0" dirty="0"/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8" name="Покажчик місця заповненн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5BA0-61BA-447C-B725-07323DEC85A0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9" name="Покажчик місця заповненн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Покажчик місця заповненн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3943042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а 8"/>
          <p:cNvGrpSpPr>
            <a:grpSpLocks/>
          </p:cNvGrpSpPr>
          <p:nvPr/>
        </p:nvGrpSpPr>
        <p:grpSpPr bwMode="auto">
          <a:xfrm>
            <a:off x="0" y="6480175"/>
            <a:ext cx="9142413" cy="377825"/>
            <a:chOff x="-1" y="6480048"/>
            <a:chExt cx="12188827" cy="377952"/>
          </a:xfrm>
        </p:grpSpPr>
        <p:sp>
          <p:nvSpPr>
            <p:cNvPr id="7" name="Прямокут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1027" name="Покажчик місця заповнення назви 1"/>
          <p:cNvSpPr>
            <a:spLocks noGrp="1"/>
          </p:cNvSpPr>
          <p:nvPr>
            <p:ph type="title"/>
          </p:nvPr>
        </p:nvSpPr>
        <p:spPr bwMode="auto">
          <a:xfrm>
            <a:off x="1006475" y="466725"/>
            <a:ext cx="71310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заголовка</a:t>
            </a:r>
          </a:p>
        </p:txBody>
      </p:sp>
      <p:sp>
        <p:nvSpPr>
          <p:cNvPr id="1028" name="Покажчик місця заповнення тексту 2"/>
          <p:cNvSpPr>
            <a:spLocks noGrp="1"/>
          </p:cNvSpPr>
          <p:nvPr>
            <p:ph type="body" idx="1"/>
          </p:nvPr>
        </p:nvSpPr>
        <p:spPr bwMode="auto">
          <a:xfrm>
            <a:off x="1006475" y="1901825"/>
            <a:ext cx="713105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тексту</a:t>
            </a:r>
          </a:p>
          <a:p>
            <a:pPr lvl="1"/>
            <a:r>
              <a:rPr lang="uk-UA" altLang="ru-RU"/>
              <a:t>Другий рівень</a:t>
            </a:r>
          </a:p>
          <a:p>
            <a:pPr lvl="2"/>
            <a:r>
              <a:rPr lang="uk-UA" altLang="ru-RU"/>
              <a:t>Третій рівень</a:t>
            </a:r>
          </a:p>
          <a:p>
            <a:pPr lvl="3"/>
            <a:r>
              <a:rPr lang="uk-UA" altLang="ru-RU"/>
              <a:t>Четвертий рівень</a:t>
            </a:r>
          </a:p>
          <a:p>
            <a:pPr lvl="4"/>
            <a:r>
              <a:rPr lang="uk-UA" altLang="ru-RU"/>
              <a:t>П’ятий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2"/>
          </p:nvPr>
        </p:nvSpPr>
        <p:spPr>
          <a:xfrm>
            <a:off x="6656388" y="6602413"/>
            <a:ext cx="7207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5EB49D3-3E29-46F0-863C-FE3A97E0750E}" type="datetime1">
              <a:rPr lang="uk-UA"/>
              <a:pPr>
                <a:defRPr/>
              </a:pPr>
              <a:t>20.05.2023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06475" y="6602413"/>
            <a:ext cx="53689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2413"/>
            <a:ext cx="4794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7" r:id="rId2"/>
    <p:sldLayoutId id="2147483704" r:id="rId3"/>
    <p:sldLayoutId id="2147483698" r:id="rId4"/>
    <p:sldLayoutId id="2147483699" r:id="rId5"/>
    <p:sldLayoutId id="2147483700" r:id="rId6"/>
    <p:sldLayoutId id="2147483705" r:id="rId7"/>
    <p:sldLayoutId id="2147483706" r:id="rId8"/>
    <p:sldLayoutId id="2147483707" r:id="rId9"/>
    <p:sldLayoutId id="2147483701" r:id="rId10"/>
    <p:sldLayoutId id="2147483702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100000"/>
        <a:buFont typeface="Arial" panose="020B0604020202020204" pitchFamily="34" charset="0"/>
        <a:buChar char="▪"/>
        <a:defRPr sz="2000" kern="1200">
          <a:solidFill>
            <a:srgbClr val="474747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▪"/>
        <a:defRPr kern="1200">
          <a:solidFill>
            <a:srgbClr val="474747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sz="1600" kern="1200">
          <a:solidFill>
            <a:srgbClr val="474747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sz="1400" kern="1200">
          <a:solidFill>
            <a:srgbClr val="474747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sz="1400" kern="1200">
          <a:solidFill>
            <a:srgbClr val="474747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ctrTitle"/>
          </p:nvPr>
        </p:nvSpPr>
        <p:spPr>
          <a:xfrm>
            <a:off x="-356449" y="2588318"/>
            <a:ext cx="9601200" cy="1724025"/>
          </a:xfrm>
        </p:spPr>
        <p:txBody>
          <a:bodyPr/>
          <a:lstStyle/>
          <a:p>
            <a:pPr eaLnBrk="1" hangingPunct="1"/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Лекція 6. Машинне навчання з вчителем</a:t>
            </a:r>
          </a:p>
        </p:txBody>
      </p:sp>
      <p:sp>
        <p:nvSpPr>
          <p:cNvPr id="9219" name="Заголовок 3"/>
          <p:cNvSpPr txBox="1">
            <a:spLocks/>
          </p:cNvSpPr>
          <p:nvPr/>
        </p:nvSpPr>
        <p:spPr bwMode="auto">
          <a:xfrm>
            <a:off x="-228600" y="-730250"/>
            <a:ext cx="9601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uk-UA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Житомирський державний технологічний університет</a:t>
            </a:r>
          </a:p>
        </p:txBody>
      </p:sp>
      <p:sp>
        <p:nvSpPr>
          <p:cNvPr id="9220" name="Заголовок 3"/>
          <p:cNvSpPr txBox="1">
            <a:spLocks/>
          </p:cNvSpPr>
          <p:nvPr/>
        </p:nvSpPr>
        <p:spPr bwMode="auto">
          <a:xfrm>
            <a:off x="666750" y="4967288"/>
            <a:ext cx="83439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uk-UA" altLang="ru-RU" sz="3200" b="1" i="1">
                <a:latin typeface="Arial" panose="020B0604020202020204" pitchFamily="34" charset="0"/>
                <a:cs typeface="Arial" panose="020B0604020202020204" pitchFamily="34" charset="0"/>
              </a:rPr>
              <a:t>Морозов А.В., к.т.н., доц., декан ФІКТ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ru-RU" sz="3200" b="1" i="1">
                <a:latin typeface="Arial" panose="020B0604020202020204" pitchFamily="34" charset="0"/>
                <a:cs typeface="Arial" panose="020B0604020202020204" pitchFamily="34" charset="0"/>
              </a:rPr>
              <a:t>morozov.andriy@gmail.com</a:t>
            </a:r>
            <a:endParaRPr lang="uk-UA" altLang="ru-RU" sz="32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hsto.org/files/bf1/1fe/490/bf11fe49088f428996a27b0d2d2a65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9" y="345847"/>
            <a:ext cx="8756197" cy="43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523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hsto.org/files/5e0/213/081/5e0213081b034e63aa76e2086e5215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1" y="246743"/>
            <a:ext cx="3927020" cy="581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hsto.org/files/10b/d4a/dbf/10bd4adbf3804c3bbd9443cbd2ac75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46" y="325024"/>
            <a:ext cx="3850368" cy="56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58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habrastorage.org/files/1dc/56d/fce/1dc56dfcee144e0db7043f6752d40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7" y="171676"/>
            <a:ext cx="4470632" cy="63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83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habrastorage.org/files/dc6/073/7bd/dc60737bd1c0488f8c8b4df02d8c62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5" y="151719"/>
            <a:ext cx="4227741" cy="47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habrastorage.org/files/67f/77a/2fa/67f77a2fa24441f198c2deccb1d8c9c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133826"/>
            <a:ext cx="4249039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habrastorage.org/files/cee/a9c/d76/ceea9cd76cee4fe2a8fde36be1af3e2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0" y="133826"/>
            <a:ext cx="4222526" cy="475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3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habrastorage.org/files/4a6/c17/1e0/4a6c171e06324bb2afee3c76eb6bb2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03" y="345847"/>
            <a:ext cx="5359854" cy="617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621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66" y="6846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 </a:t>
            </a:r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407" y="2479398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3407" y="754288"/>
            <a:ext cx="7927170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sklearn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ru-RU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файл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.csv'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df.columns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'X1'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'X2'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'X3'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'X4'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df.head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3407" y="3177218"/>
            <a:ext cx="8802410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sklearn.cross_validation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train_test_split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decision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tree.DecisionTreeClassifier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criterion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gini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df.values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[:,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df.values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[:,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train_test_split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X, Y,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test_size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0.3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decision.fit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407" y="5423987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Прогнозування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3407" y="6283331"/>
            <a:ext cx="8510663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predicted = decision.predict([[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3.3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1.4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]])</a:t>
            </a:r>
            <a:endParaRPr kumimoji="0" lang="en-US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608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66" y="6846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Параметри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алгоритма: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1266" y="714732"/>
            <a:ext cx="770275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sklearn.tree.DecisionTreeClassifier</a:t>
            </a:r>
            <a:endParaRPr kumimoji="0" lang="en-US" altLang="en-US" sz="5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266" y="1237952"/>
            <a:ext cx="904273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 такі параметри: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max_depth</a:t>
            </a:r>
            <a:r>
              <a:rPr lang="ru-RU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максимальна </a:t>
            </a:r>
            <a:r>
              <a:rPr lang="ru-RU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глибина</a:t>
            </a:r>
            <a:r>
              <a:rPr lang="ru-RU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дерева;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max_features</a:t>
            </a:r>
            <a:r>
              <a:rPr lang="ru-RU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максимальна </a:t>
            </a:r>
            <a:r>
              <a:rPr lang="uk-UA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ознак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min_samples_leaf</a:t>
            </a:r>
            <a:r>
              <a:rPr lang="ru-RU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мінімальна</a:t>
            </a:r>
            <a:r>
              <a:rPr lang="ru-RU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</a:t>
            </a:r>
            <a:r>
              <a:rPr lang="uk-UA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єктів</a:t>
            </a:r>
            <a:r>
              <a:rPr lang="uk-UA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листку </a:t>
            </a:r>
            <a:r>
              <a:rPr lang="uk-UA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(будуть породжуватися правила, які вірні як мінімум для вказаної кількості об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єктів</a:t>
            </a:r>
            <a:r>
              <a:rPr lang="uk-UA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869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81894" y="159035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Метод опорних векторів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48" y="866921"/>
            <a:ext cx="5842454" cy="5673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648" y="866917"/>
            <a:ext cx="6058841" cy="5673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647" y="866913"/>
            <a:ext cx="6058841" cy="57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8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66" y="6846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 </a:t>
            </a:r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407" y="2479398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3407" y="938953"/>
            <a:ext cx="792717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ru-RU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файл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.csv'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df.columns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'X1'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'X2'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'X3'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'X4'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df.head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407" y="5423987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Прогнозування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3407" y="6283331"/>
            <a:ext cx="834074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predicted =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support.predict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([[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3.3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1.4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]])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3407" y="3148776"/>
            <a:ext cx="7491153" cy="23698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sklearn.cross_validation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train_test_split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support =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svm.SVC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df.values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[:,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df.values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[:,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trainX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testX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trainY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testY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\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train_test_split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X, Y,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test_size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0.3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support.fit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trainX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trainY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291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81894" y="159035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Метод 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</a:t>
            </a:r>
            <a:r>
              <a:rPr lang="ru-RU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найближчих</a:t>
            </a:r>
            <a:r>
              <a:rPr lang="ru-RU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</a:t>
            </a:r>
            <a:r>
              <a:rPr lang="uk-UA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сідів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ÐÐµÑÐ¾Ð´ k Ð±Ð»Ð¸Ð¶Ð°Ð¹ÑÐ¸Ñ ÑÐ¾ÑÐµÐ´Ðµ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50" y="1131433"/>
            <a:ext cx="5657649" cy="51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68" y="866921"/>
            <a:ext cx="7414532" cy="5551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68" y="866921"/>
            <a:ext cx="7704818" cy="5471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t="3488" b="13967"/>
          <a:stretch/>
        </p:blipFill>
        <p:spPr>
          <a:xfrm>
            <a:off x="916668" y="848893"/>
            <a:ext cx="7573188" cy="55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668" y="884949"/>
            <a:ext cx="7283903" cy="58103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t="5017" b="3386"/>
          <a:stretch/>
        </p:blipFill>
        <p:spPr>
          <a:xfrm>
            <a:off x="758012" y="866921"/>
            <a:ext cx="7731844" cy="59653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235" y="833867"/>
            <a:ext cx="8465757" cy="5998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502" y="815839"/>
            <a:ext cx="8171212" cy="59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38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8066" y="188063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Лінійна регресія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-msdn.sec.s-msft.com/ru-ru/mt745082.3(ru-ru,MSDN.1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88989"/>
            <a:ext cx="6888267" cy="52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66" y="6846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 </a:t>
            </a:r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407" y="2363504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3407" y="938953"/>
            <a:ext cx="792717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ru-RU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файл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.csv'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df.columns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'X1'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'X2'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'X3'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'X4'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df.head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407" y="5575445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Прогнозування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3407" y="6283331"/>
            <a:ext cx="8680581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predicted </a:t>
            </a:r>
            <a:r>
              <a:rPr lang="en-US" altLang="en-US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neighbors.predict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([[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3.3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1.4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]])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3407" y="3011275"/>
            <a:ext cx="8340745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sklearn.neighbors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KNeighborsClassifier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sklearn.cross_validation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train_test_split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neighbors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KNeighborsClassifier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n_neighbors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df.values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[:,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df.values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[:,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\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train_test_split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X, Y,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test_size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0.3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neighbors.fit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73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81894" y="159035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k-UA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Випадковий</a:t>
            </a:r>
            <a:r>
              <a:rPr lang="ru-RU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</a:t>
            </a:r>
            <a:r>
              <a:rPr lang="uk-UA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68" y="1001258"/>
            <a:ext cx="8722548" cy="299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9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66" y="6846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 </a:t>
            </a:r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407" y="2363504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3407" y="938953"/>
            <a:ext cx="792717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ru-RU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файл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.csv'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df.columns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'X1'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'X2'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'X3'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'X4'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df.head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407" y="5575445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Прогнозування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3407" y="6283331"/>
            <a:ext cx="8170827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predicted =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forest.predict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([[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3.3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1.4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]])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3407" y="3110946"/>
            <a:ext cx="8340745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sklearn.ensemble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RandomForestClassifier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sklearn.cross_validation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train_test_split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forest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RandomForestClassifier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df.values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[:,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df.values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[:,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\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train_test_split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X, Y,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test_size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0.3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forest.fit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892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8066" y="188063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Необхідні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бібліотеки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346" y="895949"/>
            <a:ext cx="7837402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pandas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pd</a:t>
            </a:r>
            <a:b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matplotlib.pyplot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b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numpy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b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seaborn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sns</a:t>
            </a:r>
            <a:endParaRPr kumimoji="0" lang="en-US" altLang="en-US" sz="6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346" y="3083663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 </a:t>
            </a:r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3346" y="3778866"/>
            <a:ext cx="8084264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sklearn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linear_model</a:t>
            </a:r>
            <a:b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uk-UA" altLang="en-US" sz="3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файл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.csv'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df.columns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'X'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'Y'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df.head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875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8066" y="49769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Візуалізація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706" y="2327315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8706" y="757655"/>
            <a:ext cx="5346335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sns.lmplot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plt.ylabel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'Response'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plt.xlabel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'Explanatory'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plt.show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8706" y="2958457"/>
            <a:ext cx="8494633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linear_model.LinearRegression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np.asarray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)]).reshape(-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np.asarray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)]).reshape(-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np.asarray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]).reshape(-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np.asarray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]).reshape(-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linear.fit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706" y="5128482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Прогнозування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8706" y="5926279"/>
            <a:ext cx="8510663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predicted = linear.predict([[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], [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55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], [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103.3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]])</a:t>
            </a:r>
            <a:endParaRPr kumimoji="0" lang="en-US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9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8066" y="188063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Логістична регресія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upload.wikimedia.org/wikipedia/commons/a/ac/Logistic-cur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4" y="1000365"/>
            <a:ext cx="7634494" cy="57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628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66" y="6846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 </a:t>
            </a:r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3407" y="714732"/>
            <a:ext cx="8850500" cy="144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sklearn.linear_model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LogisticRegression</a:t>
            </a:r>
            <a:b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ru-RU" altLang="en-US" sz="2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файл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.csv'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df.columns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'X'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'Y'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df.head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407" y="2434735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Візуалізація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3407" y="3284566"/>
            <a:ext cx="8295861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sns.set_style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"ticks"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sns.regplot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'X'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=df,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logistic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plt.ylabel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'Probability'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plt.xlabel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'Explanatory'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plt.show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620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706" y="130652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706" y="2689605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Прогнозування</a:t>
            </a:r>
            <a:r>
              <a:rPr lang="ru-RU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8706" y="3432676"/>
            <a:ext cx="8850500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predicted =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logistic.predict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([[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], [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55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], [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103.3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]])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759" y="838538"/>
            <a:ext cx="8132354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logistic =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LogisticRegression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 = (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np.asarray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df.X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)).reshape(-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 = (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np.asarray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df.Y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)).ravel()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logistic.fit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(X, Y)</a:t>
            </a:r>
            <a:endParaRPr kumimoji="0" lang="en-US" alt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383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8066" y="188063"/>
            <a:ext cx="800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Дерева рішень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6" y="987972"/>
            <a:ext cx="8649093" cy="50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356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805" r="18540" b="76083"/>
          <a:stretch/>
        </p:blipFill>
        <p:spPr>
          <a:xfrm>
            <a:off x="1074058" y="95250"/>
            <a:ext cx="6792686" cy="1617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11" y="95250"/>
            <a:ext cx="8076508" cy="6749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11" y="95250"/>
            <a:ext cx="7927295" cy="6924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9144000" cy="68443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9122414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625"/>
            <a:ext cx="9122415" cy="68257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b="2664"/>
          <a:stretch/>
        </p:blipFill>
        <p:spPr>
          <a:xfrm>
            <a:off x="-21584" y="1"/>
            <a:ext cx="9183116" cy="70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86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ня з жовтим обрамленням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7B5BEA-1A94-46FE-A640-71D5A8BF2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695C8A-0197-4B9C-A4A6-8EBC4BE030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1022</Words>
  <Application>Microsoft Office PowerPoint</Application>
  <PresentationFormat>Екран (4:3)</PresentationFormat>
  <Paragraphs>84</Paragraphs>
  <Slides>22</Slides>
  <Notes>22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Arial</vt:lpstr>
      <vt:lpstr>Book Antiqua</vt:lpstr>
      <vt:lpstr>Courier New</vt:lpstr>
      <vt:lpstr>Оформлення з жовтим обрамленням 16x9</vt:lpstr>
      <vt:lpstr>Лекція 6. Машинне навчання з вчителем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2. Типи даних та операції мови С</dc:title>
  <dc:creator/>
  <cp:lastModifiedBy/>
  <cp:revision>3</cp:revision>
  <dcterms:created xsi:type="dcterms:W3CDTF">2013-07-31T01:42:42Z</dcterms:created>
  <dcterms:modified xsi:type="dcterms:W3CDTF">2023-05-20T06:54:54Z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