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30"/>
  </p:notesMasterIdLst>
  <p:sldIdLst>
    <p:sldId id="268" r:id="rId2"/>
    <p:sldId id="269" r:id="rId3"/>
    <p:sldId id="270" r:id="rId4"/>
    <p:sldId id="278" r:id="rId5"/>
    <p:sldId id="279" r:id="rId6"/>
    <p:sldId id="280" r:id="rId7"/>
    <p:sldId id="281" r:id="rId8"/>
    <p:sldId id="282" r:id="rId9"/>
    <p:sldId id="283" r:id="rId10"/>
    <p:sldId id="285" r:id="rId11"/>
    <p:sldId id="286" r:id="rId12"/>
    <p:sldId id="287" r:id="rId13"/>
    <p:sldId id="288" r:id="rId14"/>
    <p:sldId id="289" r:id="rId15"/>
    <p:sldId id="290" r:id="rId16"/>
    <p:sldId id="291" r:id="rId17"/>
    <p:sldId id="293" r:id="rId18"/>
    <p:sldId id="296" r:id="rId19"/>
    <p:sldId id="297" r:id="rId20"/>
    <p:sldId id="298" r:id="rId21"/>
    <p:sldId id="299" r:id="rId22"/>
    <p:sldId id="271" r:id="rId23"/>
    <p:sldId id="294" r:id="rId24"/>
    <p:sldId id="273" r:id="rId25"/>
    <p:sldId id="295" r:id="rId26"/>
    <p:sldId id="292" r:id="rId27"/>
    <p:sldId id="300" r:id="rId28"/>
    <p:sldId id="274" r:id="rId29"/>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6445A27-AE5F-4D2A-AE7F-7CCBAD371477}" type="datetimeFigureOut">
              <a:rPr lang="ru-RU"/>
              <a:pPr>
                <a:defRPr/>
              </a:pPr>
              <a:t>23.01.2022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77662A1-15C1-4EA8-A42F-D709777BE803}" type="slidenum">
              <a:rPr lang="ru-RU"/>
              <a:pPr>
                <a:defRPr/>
              </a:pPr>
              <a:t>‹#›</a:t>
            </a:fld>
            <a:endParaRPr lang="ru-RU"/>
          </a:p>
        </p:txBody>
      </p:sp>
    </p:spTree>
    <p:extLst>
      <p:ext uri="{BB962C8B-B14F-4D97-AF65-F5344CB8AC3E}">
        <p14:creationId xmlns:p14="http://schemas.microsoft.com/office/powerpoint/2010/main" val="35578865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Straight Connector 14"/>
          <p:cNvCxnSpPr/>
          <p:nvPr/>
        </p:nvCxnSpPr>
        <p:spPr>
          <a:xfrm>
            <a:off x="2417763" y="3529013"/>
            <a:ext cx="863758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417779" y="802298"/>
            <a:ext cx="8637073" cy="2541431"/>
          </a:xfrm>
        </p:spPr>
        <p:txBody>
          <a:bodyPr bIns="0" anchor="b"/>
          <a:lstStyle>
            <a:lvl1pPr algn="l">
              <a:defRPr sz="6600"/>
            </a:lvl1pPr>
          </a:lstStyle>
          <a:p>
            <a:r>
              <a:rPr lang="ru-RU"/>
              <a:t>Образец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5" name="Date Placeholder 3"/>
          <p:cNvSpPr>
            <a:spLocks noGrp="1"/>
          </p:cNvSpPr>
          <p:nvPr>
            <p:ph type="dt" sz="half" idx="10"/>
          </p:nvPr>
        </p:nvSpPr>
        <p:spPr/>
        <p:txBody>
          <a:bodyPr/>
          <a:lstStyle>
            <a:lvl1pPr>
              <a:defRPr/>
            </a:lvl1pPr>
          </a:lstStyle>
          <a:p>
            <a:pPr>
              <a:defRPr/>
            </a:pPr>
            <a:fld id="{085F055F-63C4-42E0-9676-5CEB041837D3}" type="datetimeFigureOut">
              <a:rPr lang="ru-RU"/>
              <a:pPr>
                <a:defRPr/>
              </a:pPr>
              <a:t>23.01.2022</a:t>
            </a:fld>
            <a:endParaRPr lang="ru-RU"/>
          </a:p>
        </p:txBody>
      </p:sp>
      <p:sp>
        <p:nvSpPr>
          <p:cNvPr id="6" name="Footer Placeholder 4"/>
          <p:cNvSpPr>
            <a:spLocks noGrp="1"/>
          </p:cNvSpPr>
          <p:nvPr>
            <p:ph type="ftr" sz="quarter" idx="11"/>
          </p:nvPr>
        </p:nvSpPr>
        <p:spPr>
          <a:xfrm>
            <a:off x="2416175" y="328613"/>
            <a:ext cx="4973638" cy="309562"/>
          </a:xfrm>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1438275" y="798513"/>
            <a:ext cx="809625" cy="504825"/>
          </a:xfrm>
        </p:spPr>
        <p:txBody>
          <a:bodyPr/>
          <a:lstStyle>
            <a:lvl1pPr>
              <a:defRPr/>
            </a:lvl1pPr>
          </a:lstStyle>
          <a:p>
            <a:pPr>
              <a:defRPr/>
            </a:pPr>
            <a:fld id="{7E8B1D7E-C126-4721-95BD-BF15BEA6C47C}" type="slidenum">
              <a:rPr lang="ru-RU"/>
              <a:pPr>
                <a:defRPr/>
              </a:pPr>
              <a:t>‹#›</a:t>
            </a:fld>
            <a:endParaRPr lang="ru-RU"/>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cxnSp>
        <p:nvCxnSpPr>
          <p:cNvPr id="4" name="Straight Connector 25"/>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362EB65B-C2D5-4002-B66B-5BA39C9B3A91}" type="datetimeFigureOut">
              <a:rPr lang="ru-RU"/>
              <a:pPr>
                <a:defRPr/>
              </a:pPr>
              <a:t>23.01.2022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9853C535-4C46-4134-8435-439B9608533D}" type="slidenum">
              <a:rPr lang="ru-RU"/>
              <a:pPr>
                <a:defRPr/>
              </a:pPr>
              <a:t>‹#›</a:t>
            </a:fld>
            <a:endParaRPr lang="ru-RU"/>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cxnSp>
        <p:nvCxnSpPr>
          <p:cNvPr id="4" name="Straight Connector 14"/>
          <p:cNvCxnSpPr/>
          <p:nvPr/>
        </p:nvCxnSpPr>
        <p:spPr>
          <a:xfrm>
            <a:off x="943927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11AC950F-E8A3-4E99-8801-FA0A422E7B70}" type="datetimeFigureOut">
              <a:rPr lang="ru-RU"/>
              <a:pPr>
                <a:defRPr/>
              </a:pPr>
              <a:t>23.01.2022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3548DA3F-BFEA-49C4-A41B-0C98ECC51BA8}" type="slidenum">
              <a:rPr lang="ru-RU"/>
              <a:pPr>
                <a:defRPr/>
              </a:pPr>
              <a:t>‹#›</a:t>
            </a:fld>
            <a:endParaRPr lang="ru-RU"/>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4" name="Straight Connector 32"/>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9E4E9544-B2A7-46DE-A36A-0E813949A3C7}" type="datetimeFigureOut">
              <a:rPr lang="ru-RU"/>
              <a:pPr>
                <a:defRPr/>
              </a:pPr>
              <a:t>23.01.2022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BA4FB7C1-67B1-469A-8683-13D2ECF5855D}" type="slidenum">
              <a:rPr lang="ru-RU"/>
              <a:pPr>
                <a:defRPr/>
              </a:pPr>
              <a:t>‹#›</a:t>
            </a:fld>
            <a:endParaRPr lang="ru-RU"/>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Straight Connector 14"/>
          <p:cNvCxnSpPr/>
          <p:nvPr/>
        </p:nvCxnSpPr>
        <p:spPr>
          <a:xfrm>
            <a:off x="1454150" y="3805238"/>
            <a:ext cx="863123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4239" y="1756130"/>
            <a:ext cx="8643154" cy="1887950"/>
          </a:xfrm>
        </p:spPr>
        <p:txBody>
          <a:bodyPr anchor="b"/>
          <a:lstStyle>
            <a:lvl1pPr algn="l">
              <a:defRPr sz="3600"/>
            </a:lvl1pPr>
          </a:lstStyle>
          <a:p>
            <a:r>
              <a:rPr lang="ru-RU"/>
              <a:t>Образец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E953F3E9-6328-406C-85C4-8B5174F87204}" type="datetimeFigureOut">
              <a:rPr lang="ru-RU"/>
              <a:pPr>
                <a:defRPr/>
              </a:pPr>
              <a:t>23.01.2022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93736BC-4DBC-4317-99F6-E606E8AE4A49}" type="slidenum">
              <a:rPr lang="ru-RU"/>
              <a:pPr>
                <a:defRPr/>
              </a:pPr>
              <a:t>‹#›</a:t>
            </a:fld>
            <a:endParaRPr lang="ru-RU"/>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5" name="Straight Connector 34"/>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9217" y="804889"/>
            <a:ext cx="9605635" cy="10593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Date Placeholder 4"/>
          <p:cNvSpPr>
            <a:spLocks noGrp="1"/>
          </p:cNvSpPr>
          <p:nvPr>
            <p:ph type="dt" sz="half" idx="10"/>
          </p:nvPr>
        </p:nvSpPr>
        <p:spPr/>
        <p:txBody>
          <a:bodyPr/>
          <a:lstStyle>
            <a:lvl1pPr>
              <a:defRPr/>
            </a:lvl1pPr>
          </a:lstStyle>
          <a:p>
            <a:pPr>
              <a:defRPr/>
            </a:pPr>
            <a:fld id="{927682EF-7761-430C-8598-23F163C31936}" type="datetimeFigureOut">
              <a:rPr lang="ru-RU"/>
              <a:pPr>
                <a:defRPr/>
              </a:pPr>
              <a:t>23.01.2022</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5C52C583-96B7-4B25-862A-74DB4F765FCD}" type="slidenum">
              <a:rPr lang="ru-RU"/>
              <a:pPr>
                <a:defRPr/>
              </a:pPr>
              <a:t>‹#›</a:t>
            </a:fld>
            <a:endParaRPr lang="ru-RU"/>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Straight Connector 28"/>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7191" y="804163"/>
            <a:ext cx="9607661" cy="1056319"/>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447191" y="2824269"/>
            <a:ext cx="4645152" cy="26444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412362" y="2821491"/>
            <a:ext cx="4645152" cy="263737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6"/>
          <p:cNvSpPr>
            <a:spLocks noGrp="1"/>
          </p:cNvSpPr>
          <p:nvPr>
            <p:ph type="dt" sz="half" idx="10"/>
          </p:nvPr>
        </p:nvSpPr>
        <p:spPr/>
        <p:txBody>
          <a:bodyPr/>
          <a:lstStyle>
            <a:lvl1pPr>
              <a:defRPr/>
            </a:lvl1pPr>
          </a:lstStyle>
          <a:p>
            <a:pPr>
              <a:defRPr/>
            </a:pPr>
            <a:fld id="{1883E28C-465A-4B0B-8B8A-1E476D9A949F}" type="datetimeFigureOut">
              <a:rPr lang="ru-RU"/>
              <a:pPr>
                <a:defRPr/>
              </a:pPr>
              <a:t>23.01.2022</a:t>
            </a:fld>
            <a:endParaRPr lang="ru-RU"/>
          </a:p>
        </p:txBody>
      </p:sp>
      <p:sp>
        <p:nvSpPr>
          <p:cNvPr id="9" name="Footer Placeholder 7"/>
          <p:cNvSpPr>
            <a:spLocks noGrp="1"/>
          </p:cNvSpPr>
          <p:nvPr>
            <p:ph type="ftr" sz="quarter" idx="11"/>
          </p:nvPr>
        </p:nvSpPr>
        <p:spPr/>
        <p:txBody>
          <a:bodyPr/>
          <a:lstStyle>
            <a:lvl1pPr>
              <a:defRPr/>
            </a:lvl1pPr>
          </a:lstStyle>
          <a:p>
            <a:pPr>
              <a:defRPr/>
            </a:pPr>
            <a:endParaRPr lang="ru-RU"/>
          </a:p>
        </p:txBody>
      </p:sp>
      <p:sp>
        <p:nvSpPr>
          <p:cNvPr id="10" name="Slide Number Placeholder 8"/>
          <p:cNvSpPr>
            <a:spLocks noGrp="1"/>
          </p:cNvSpPr>
          <p:nvPr>
            <p:ph type="sldNum" sz="quarter" idx="12"/>
          </p:nvPr>
        </p:nvSpPr>
        <p:spPr/>
        <p:txBody>
          <a:bodyPr/>
          <a:lstStyle>
            <a:lvl1pPr>
              <a:defRPr/>
            </a:lvl1pPr>
          </a:lstStyle>
          <a:p>
            <a:pPr>
              <a:defRPr/>
            </a:pPr>
            <a:fld id="{F62FA4F3-8800-4E7E-87F0-EE8EA4438598}" type="slidenum">
              <a:rPr lang="ru-RU"/>
              <a:pPr>
                <a:defRPr/>
              </a:pPr>
              <a:t>‹#›</a:t>
            </a:fld>
            <a:endParaRPr lang="ru-RU"/>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cxnSp>
        <p:nvCxnSpPr>
          <p:cNvPr id="3" name="Straight Connector 24"/>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4" name="Date Placeholder 2"/>
          <p:cNvSpPr>
            <a:spLocks noGrp="1"/>
          </p:cNvSpPr>
          <p:nvPr>
            <p:ph type="dt" sz="half" idx="10"/>
          </p:nvPr>
        </p:nvSpPr>
        <p:spPr/>
        <p:txBody>
          <a:bodyPr/>
          <a:lstStyle>
            <a:lvl1pPr>
              <a:defRPr/>
            </a:lvl1pPr>
          </a:lstStyle>
          <a:p>
            <a:pPr>
              <a:defRPr/>
            </a:pPr>
            <a:fld id="{CDB71A03-6A84-4AEA-AFBB-E1BA494B2D97}" type="datetimeFigureOut">
              <a:rPr lang="ru-RU"/>
              <a:pPr>
                <a:defRPr/>
              </a:pPr>
              <a:t>23.01.2022</a:t>
            </a:fld>
            <a:endParaRPr lang="ru-RU"/>
          </a:p>
        </p:txBody>
      </p:sp>
      <p:sp>
        <p:nvSpPr>
          <p:cNvPr id="5" name="Footer Placeholder 3"/>
          <p:cNvSpPr>
            <a:spLocks noGrp="1"/>
          </p:cNvSpPr>
          <p:nvPr>
            <p:ph type="ftr" sz="quarter" idx="11"/>
          </p:nvPr>
        </p:nvSpPr>
        <p:spPr/>
        <p:txBody>
          <a:bodyPr/>
          <a:lstStyle>
            <a:lvl1pPr>
              <a:defRPr/>
            </a:lvl1pPr>
          </a:lstStyle>
          <a:p>
            <a:pPr>
              <a:defRPr/>
            </a:pPr>
            <a:endParaRPr lang="ru-RU"/>
          </a:p>
        </p:txBody>
      </p:sp>
      <p:sp>
        <p:nvSpPr>
          <p:cNvPr id="6" name="Slide Number Placeholder 4"/>
          <p:cNvSpPr>
            <a:spLocks noGrp="1"/>
          </p:cNvSpPr>
          <p:nvPr>
            <p:ph type="sldNum" sz="quarter" idx="12"/>
          </p:nvPr>
        </p:nvSpPr>
        <p:spPr/>
        <p:txBody>
          <a:bodyPr/>
          <a:lstStyle>
            <a:lvl1pPr>
              <a:defRPr/>
            </a:lvl1pPr>
          </a:lstStyle>
          <a:p>
            <a:pPr>
              <a:defRPr/>
            </a:pPr>
            <a:fld id="{01A35082-083F-4B22-BDDD-3DF4D77664AB}" type="slidenum">
              <a:rPr lang="ru-RU"/>
              <a:pPr>
                <a:defRPr/>
              </a:pPr>
              <a:t>‹#›</a:t>
            </a:fld>
            <a:endParaRPr lang="ru-RU"/>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6699C9-15D4-4E5C-9B5A-2E79C35FF54B}" type="datetimeFigureOut">
              <a:rPr lang="ru-RU"/>
              <a:pPr>
                <a:defRPr/>
              </a:pPr>
              <a:t>23.01.2022</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8213C29-0116-4DA0-BDBC-D778C321C0D0}" type="slidenum">
              <a:rPr lang="ru-RU"/>
              <a:pPr>
                <a:defRPr/>
              </a:pPr>
              <a:t>‹#›</a:t>
            </a:fld>
            <a:endParaRPr lang="ru-RU"/>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cxnSp>
        <p:nvCxnSpPr>
          <p:cNvPr id="5" name="Straight Connector 16"/>
          <p:cNvCxnSpPr/>
          <p:nvPr/>
        </p:nvCxnSpPr>
        <p:spPr>
          <a:xfrm>
            <a:off x="1447800" y="3205163"/>
            <a:ext cx="3270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671" y="798973"/>
            <a:ext cx="3273099" cy="2247117"/>
          </a:xfrm>
        </p:spPr>
        <p:txBody>
          <a:bodyPr anchor="b"/>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6" name="Date Placeholder 4"/>
          <p:cNvSpPr>
            <a:spLocks noGrp="1"/>
          </p:cNvSpPr>
          <p:nvPr>
            <p:ph type="dt" sz="half" idx="10"/>
          </p:nvPr>
        </p:nvSpPr>
        <p:spPr/>
        <p:txBody>
          <a:bodyPr/>
          <a:lstStyle>
            <a:lvl1pPr>
              <a:defRPr/>
            </a:lvl1pPr>
          </a:lstStyle>
          <a:p>
            <a:pPr>
              <a:defRPr/>
            </a:pPr>
            <a:fld id="{F20F2EE7-7A87-4467-89E5-82403803A8F4}" type="datetimeFigureOut">
              <a:rPr lang="ru-RU"/>
              <a:pPr>
                <a:defRPr/>
              </a:pPr>
              <a:t>23.01.2022</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4F9BFF1C-8887-4088-BE88-D16CCD78152A}" type="slidenum">
              <a:rPr lang="ru-RU"/>
              <a:pPr>
                <a:defRPr/>
              </a:pPr>
              <a:t>‹#›</a:t>
            </a:fld>
            <a:endParaRPr lang="ru-RU"/>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5" name="Group 7"/>
          <p:cNvGrpSpPr>
            <a:grpSpLocks/>
          </p:cNvGrpSpPr>
          <p:nvPr/>
        </p:nvGrpSpPr>
        <p:grpSpPr bwMode="auto">
          <a:xfrm>
            <a:off x="7477125" y="482600"/>
            <a:ext cx="4075113" cy="5148263"/>
            <a:chOff x="7477387" y="482170"/>
            <a:chExt cx="4074533" cy="5149101"/>
          </a:xfrm>
        </p:grpSpPr>
        <p:sp>
          <p:nvSpPr>
            <p:cNvPr id="6"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7"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8" name="Straight Connector 30"/>
          <p:cNvCxnSpPr/>
          <p:nvPr/>
        </p:nvCxnSpPr>
        <p:spPr>
          <a:xfrm>
            <a:off x="1447800" y="3143250"/>
            <a:ext cx="5527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206" y="1129513"/>
            <a:ext cx="5532328" cy="1830584"/>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9" name="Date Placeholder 4"/>
          <p:cNvSpPr>
            <a:spLocks noGrp="1"/>
          </p:cNvSpPr>
          <p:nvPr>
            <p:ph type="dt" sz="half" idx="10"/>
          </p:nvPr>
        </p:nvSpPr>
        <p:spPr>
          <a:xfrm>
            <a:off x="1447800" y="5470525"/>
            <a:ext cx="5527675" cy="319088"/>
          </a:xfrm>
        </p:spPr>
        <p:txBody>
          <a:bodyPr/>
          <a:lstStyle>
            <a:lvl1pPr algn="l">
              <a:defRPr/>
            </a:lvl1pPr>
          </a:lstStyle>
          <a:p>
            <a:pPr>
              <a:defRPr/>
            </a:pPr>
            <a:fld id="{1C982AA7-7987-4C04-B426-6051509209C8}" type="datetimeFigureOut">
              <a:rPr lang="ru-RU"/>
              <a:pPr>
                <a:defRPr/>
              </a:pPr>
              <a:t>23.01.2022</a:t>
            </a:fld>
            <a:endParaRPr lang="ru-RU"/>
          </a:p>
        </p:txBody>
      </p:sp>
      <p:sp>
        <p:nvSpPr>
          <p:cNvPr id="10" name="Footer Placeholder 5"/>
          <p:cNvSpPr>
            <a:spLocks noGrp="1"/>
          </p:cNvSpPr>
          <p:nvPr>
            <p:ph type="ftr" sz="quarter" idx="11"/>
          </p:nvPr>
        </p:nvSpPr>
        <p:spPr>
          <a:xfrm>
            <a:off x="1447800" y="319088"/>
            <a:ext cx="5540375" cy="320675"/>
          </a:xfrm>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30C5EF78-9B68-427B-817B-0D80E33BD8EE}" type="slidenum">
              <a:rPr lang="ru-RU"/>
              <a:pPr>
                <a:defRPr/>
              </a:pPr>
              <a:t>‹#›</a:t>
            </a:fld>
            <a:endParaRPr lang="ru-RU"/>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300"/>
            <a:ext cx="12192000" cy="4106863"/>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27" name="Picture 6"/>
          <p:cNvPicPr>
            <a:picLocks noChangeAspect="1"/>
          </p:cNvPicPr>
          <p:nvPr/>
        </p:nvPicPr>
        <p:blipFill>
          <a:blip r:embed="rId13"/>
          <a:srcRect t="1538" b="-1538"/>
          <a:stretch>
            <a:fillRect/>
          </a:stretch>
        </p:blipFill>
        <p:spPr bwMode="black">
          <a:xfrm>
            <a:off x="0" y="6126163"/>
            <a:ext cx="12192000" cy="742950"/>
          </a:xfrm>
          <a:prstGeom prst="rect">
            <a:avLst/>
          </a:prstGeom>
          <a:noFill/>
          <a:ln w="9525">
            <a:noFill/>
            <a:miter lim="800000"/>
            <a:headEnd/>
            <a:tailEnd/>
          </a:ln>
        </p:spPr>
      </p:pic>
      <p:sp>
        <p:nvSpPr>
          <p:cNvPr id="2" name="Title Placeholder 1"/>
          <p:cNvSpPr>
            <a:spLocks noGrp="1"/>
          </p:cNvSpPr>
          <p:nvPr>
            <p:ph type="title"/>
          </p:nvPr>
        </p:nvSpPr>
        <p:spPr>
          <a:xfrm>
            <a:off x="1450975" y="804863"/>
            <a:ext cx="9604375" cy="1049337"/>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1029" name="Text Placeholder 2"/>
          <p:cNvSpPr>
            <a:spLocks noGrp="1"/>
          </p:cNvSpPr>
          <p:nvPr>
            <p:ph type="body" idx="1"/>
          </p:nvPr>
        </p:nvSpPr>
        <p:spPr bwMode="auto">
          <a:xfrm>
            <a:off x="1450975" y="2016125"/>
            <a:ext cx="9604375" cy="3449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554913" y="330200"/>
            <a:ext cx="3500437" cy="309563"/>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mn-lt"/>
                <a:cs typeface="+mn-cs"/>
              </a:defRPr>
            </a:lvl1pPr>
          </a:lstStyle>
          <a:p>
            <a:pPr>
              <a:defRPr/>
            </a:pPr>
            <a:fld id="{D8577C4E-9F04-48D2-B994-9A230C5C804D}" type="datetimeFigureOut">
              <a:rPr lang="ru-RU"/>
              <a:pPr>
                <a:defRPr/>
              </a:pPr>
              <a:t>23.01.2022</a:t>
            </a:fld>
            <a:endParaRPr lang="ru-RU"/>
          </a:p>
        </p:txBody>
      </p:sp>
      <p:sp>
        <p:nvSpPr>
          <p:cNvPr id="5" name="Footer Placeholder 4"/>
          <p:cNvSpPr>
            <a:spLocks noGrp="1"/>
          </p:cNvSpPr>
          <p:nvPr>
            <p:ph type="ftr" sz="quarter" idx="3"/>
          </p:nvPr>
        </p:nvSpPr>
        <p:spPr>
          <a:xfrm>
            <a:off x="1450975" y="328613"/>
            <a:ext cx="5938838" cy="309562"/>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479425" y="798513"/>
            <a:ext cx="811213" cy="504825"/>
          </a:xfrm>
          <a:prstGeom prst="rect">
            <a:avLst/>
          </a:prstGeom>
        </p:spPr>
        <p:txBody>
          <a:bodyPr vert="horz" lIns="91440" tIns="45720" rIns="91440" bIns="45720" rtlCol="0" anchor="t"/>
          <a:lstStyle>
            <a:lvl1pPr algn="r" fontAlgn="auto">
              <a:spcBef>
                <a:spcPts val="0"/>
              </a:spcBef>
              <a:spcAft>
                <a:spcPts val="0"/>
              </a:spcAft>
              <a:defRPr sz="2800">
                <a:solidFill>
                  <a:schemeClr val="accent1"/>
                </a:solidFill>
                <a:latin typeface="+mn-lt"/>
                <a:cs typeface="+mn-cs"/>
              </a:defRPr>
            </a:lvl1pPr>
          </a:lstStyle>
          <a:p>
            <a:pPr>
              <a:defRPr/>
            </a:pPr>
            <a:fld id="{818F4D57-9314-4433-8C74-A46A9D7A4FA5}" type="slidenum">
              <a:rPr lang="ru-RU"/>
              <a:pPr>
                <a:defRPr/>
              </a:pPr>
              <a:t>‹#›</a:t>
            </a:fld>
            <a:endParaRPr lang="ru-RU"/>
          </a:p>
        </p:txBody>
      </p:sp>
      <p:cxnSp>
        <p:nvCxnSpPr>
          <p:cNvPr id="10" name="Straight Connector 9"/>
          <p:cNvCxnSpPr/>
          <p:nvPr/>
        </p:nvCxnSpPr>
        <p:spPr>
          <a:xfrm>
            <a:off x="0" y="6127750"/>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18" r:id="rId7"/>
    <p:sldLayoutId id="2147483825" r:id="rId8"/>
    <p:sldLayoutId id="2147483826" r:id="rId9"/>
    <p:sldLayoutId id="2147483827" r:id="rId10"/>
    <p:sldLayoutId id="2147483828" r:id="rId11"/>
  </p:sldLayoutIdLst>
  <p:transition spd="slow">
    <p:fade/>
  </p:transition>
  <p:txStyles>
    <p:titleStyle>
      <a:lvl1pPr algn="l" rtl="0" eaLnBrk="0" fontAlgn="base" hangingPunct="0">
        <a:lnSpc>
          <a:spcPct val="90000"/>
        </a:lnSpc>
        <a:spcBef>
          <a:spcPct val="0"/>
        </a:spcBef>
        <a:spcAft>
          <a:spcPct val="0"/>
        </a:spcAft>
        <a:defRPr sz="3200" kern="1200" cap="all">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Gill Sans MT"/>
        </a:defRPr>
      </a:lvl2pPr>
      <a:lvl3pPr algn="l" rtl="0" eaLnBrk="0" fontAlgn="base" hangingPunct="0">
        <a:lnSpc>
          <a:spcPct val="90000"/>
        </a:lnSpc>
        <a:spcBef>
          <a:spcPct val="0"/>
        </a:spcBef>
        <a:spcAft>
          <a:spcPct val="0"/>
        </a:spcAft>
        <a:defRPr sz="3200">
          <a:solidFill>
            <a:schemeClr val="tx1"/>
          </a:solidFill>
          <a:latin typeface="Gill Sans MT"/>
        </a:defRPr>
      </a:lvl3pPr>
      <a:lvl4pPr algn="l" rtl="0" eaLnBrk="0" fontAlgn="base" hangingPunct="0">
        <a:lnSpc>
          <a:spcPct val="90000"/>
        </a:lnSpc>
        <a:spcBef>
          <a:spcPct val="0"/>
        </a:spcBef>
        <a:spcAft>
          <a:spcPct val="0"/>
        </a:spcAft>
        <a:defRPr sz="3200">
          <a:solidFill>
            <a:schemeClr val="tx1"/>
          </a:solidFill>
          <a:latin typeface="Gill Sans MT"/>
        </a:defRPr>
      </a:lvl4pPr>
      <a:lvl5pPr algn="l" rtl="0" eaLnBrk="0" fontAlgn="base" hangingPunct="0">
        <a:lnSpc>
          <a:spcPct val="90000"/>
        </a:lnSpc>
        <a:spcBef>
          <a:spcPct val="0"/>
        </a:spcBef>
        <a:spcAft>
          <a:spcPct val="0"/>
        </a:spcAft>
        <a:defRPr sz="3200">
          <a:solidFill>
            <a:schemeClr val="tx1"/>
          </a:solidFill>
          <a:latin typeface="Gill Sans MT"/>
        </a:defRPr>
      </a:lvl5pPr>
      <a:lvl6pPr marL="457200" algn="l" rtl="0" fontAlgn="base">
        <a:lnSpc>
          <a:spcPct val="90000"/>
        </a:lnSpc>
        <a:spcBef>
          <a:spcPct val="0"/>
        </a:spcBef>
        <a:spcAft>
          <a:spcPct val="0"/>
        </a:spcAft>
        <a:defRPr sz="3200">
          <a:solidFill>
            <a:schemeClr val="tx1"/>
          </a:solidFill>
          <a:latin typeface="Gill Sans MT"/>
        </a:defRPr>
      </a:lvl6pPr>
      <a:lvl7pPr marL="914400" algn="l" rtl="0" fontAlgn="base">
        <a:lnSpc>
          <a:spcPct val="90000"/>
        </a:lnSpc>
        <a:spcBef>
          <a:spcPct val="0"/>
        </a:spcBef>
        <a:spcAft>
          <a:spcPct val="0"/>
        </a:spcAft>
        <a:defRPr sz="3200">
          <a:solidFill>
            <a:schemeClr val="tx1"/>
          </a:solidFill>
          <a:latin typeface="Gill Sans MT"/>
        </a:defRPr>
      </a:lvl7pPr>
      <a:lvl8pPr marL="1371600" algn="l" rtl="0" fontAlgn="base">
        <a:lnSpc>
          <a:spcPct val="90000"/>
        </a:lnSpc>
        <a:spcBef>
          <a:spcPct val="0"/>
        </a:spcBef>
        <a:spcAft>
          <a:spcPct val="0"/>
        </a:spcAft>
        <a:defRPr sz="3200">
          <a:solidFill>
            <a:schemeClr val="tx1"/>
          </a:solidFill>
          <a:latin typeface="Gill Sans MT"/>
        </a:defRPr>
      </a:lvl8pPr>
      <a:lvl9pPr marL="1828800" algn="l" rtl="0" fontAlgn="base">
        <a:lnSpc>
          <a:spcPct val="90000"/>
        </a:lnSpc>
        <a:spcBef>
          <a:spcPct val="0"/>
        </a:spcBef>
        <a:spcAft>
          <a:spcPct val="0"/>
        </a:spcAft>
        <a:defRPr sz="3200">
          <a:solidFill>
            <a:schemeClr val="tx1"/>
          </a:solidFill>
          <a:latin typeface="Gill Sans MT"/>
        </a:defRPr>
      </a:lvl9pPr>
    </p:titleStyle>
    <p:bodyStyle>
      <a:lvl1pPr marL="228600" indent="-228600" algn="l" rtl="0" eaLnBrk="0" fontAlgn="base" hangingPunct="0">
        <a:lnSpc>
          <a:spcPct val="120000"/>
        </a:lnSpc>
        <a:spcBef>
          <a:spcPts val="1000"/>
        </a:spcBef>
        <a:spcAft>
          <a:spcPct val="0"/>
        </a:spcAft>
        <a:buClr>
          <a:schemeClr val="accent1"/>
        </a:buClr>
        <a:buSzPct val="100000"/>
        <a:buFont typeface="Arial" charset="0"/>
        <a:buChar char="•"/>
        <a:defRPr sz="2000" kern="1200">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accent1"/>
        </a:buClr>
        <a:buSzPct val="100000"/>
        <a:buFont typeface="Arial" charset="0"/>
        <a:buChar char="•"/>
        <a:defRPr kern="1200">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accent1"/>
        </a:buClr>
        <a:buSzPct val="100000"/>
        <a:buFont typeface="Arial" charset="0"/>
        <a:buChar char="•"/>
        <a:defRPr sz="1600" kern="1200">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accent1"/>
        </a:buClr>
        <a:buSzPct val="100000"/>
        <a:buFont typeface="Arial" charset="0"/>
        <a:buChar char="•"/>
        <a:defRPr sz="1400" kern="1200">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accent1"/>
        </a:buClr>
        <a:buSzPct val="100000"/>
        <a:buFont typeface="Arial"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Прямоугольник 1"/>
          <p:cNvSpPr>
            <a:spLocks noChangeArrowheads="1"/>
          </p:cNvSpPr>
          <p:nvPr/>
        </p:nvSpPr>
        <p:spPr bwMode="auto">
          <a:xfrm>
            <a:off x="506413" y="100013"/>
            <a:ext cx="2620962" cy="584200"/>
          </a:xfrm>
          <a:prstGeom prst="rect">
            <a:avLst/>
          </a:prstGeom>
          <a:noFill/>
          <a:ln w="9525">
            <a:noFill/>
            <a:miter lim="800000"/>
            <a:headEnd/>
            <a:tailEnd/>
          </a:ln>
        </p:spPr>
        <p:txBody>
          <a:bodyPr>
            <a:spAutoFit/>
          </a:bodyPr>
          <a:lstStyle/>
          <a:p>
            <a:pPr algn="ctr"/>
            <a:r>
              <a:rPr lang="ru-RU" sz="3200">
                <a:latin typeface="Times New Roman" pitchFamily="18" charset="0"/>
                <a:cs typeface="Times New Roman" pitchFamily="18" charset="0"/>
              </a:rPr>
              <a:t>РАТАТУЙ</a:t>
            </a:r>
          </a:p>
        </p:txBody>
      </p:sp>
      <p:pic>
        <p:nvPicPr>
          <p:cNvPr id="27650" name="Рисунок 4"/>
          <p:cNvPicPr>
            <a:picLocks noChangeAspect="1"/>
          </p:cNvPicPr>
          <p:nvPr/>
        </p:nvPicPr>
        <p:blipFill>
          <a:blip r:embed="rId2"/>
          <a:srcRect/>
          <a:stretch>
            <a:fillRect/>
          </a:stretch>
        </p:blipFill>
        <p:spPr bwMode="auto">
          <a:xfrm>
            <a:off x="3946525" y="0"/>
            <a:ext cx="8245475" cy="6088063"/>
          </a:xfrm>
          <a:prstGeom prst="rect">
            <a:avLst/>
          </a:prstGeom>
          <a:noFill/>
          <a:ln w="9525">
            <a:noFill/>
            <a:miter lim="800000"/>
            <a:headEnd/>
            <a:tailEnd/>
          </a:ln>
        </p:spPr>
      </p:pic>
      <p:sp>
        <p:nvSpPr>
          <p:cNvPr id="27651" name="Прямоугольник 2"/>
          <p:cNvSpPr>
            <a:spLocks noChangeArrowheads="1"/>
          </p:cNvSpPr>
          <p:nvPr/>
        </p:nvSpPr>
        <p:spPr bwMode="auto">
          <a:xfrm>
            <a:off x="131763" y="973138"/>
            <a:ext cx="3730625" cy="1323975"/>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Літнє овочеве блюдо французької кухні, яке готується з баклажанів, кабачків (цукіні) і помідорів.</a:t>
            </a:r>
          </a:p>
        </p:txBody>
      </p:sp>
      <p:sp>
        <p:nvSpPr>
          <p:cNvPr id="27652" name="Прямоугольник 5"/>
          <p:cNvSpPr>
            <a:spLocks noChangeArrowheads="1"/>
          </p:cNvSpPr>
          <p:nvPr/>
        </p:nvSpPr>
        <p:spPr bwMode="auto">
          <a:xfrm>
            <a:off x="131763" y="2303463"/>
            <a:ext cx="3405187" cy="3784600"/>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Перший рецепт рататуя зустрічається в кулінарній книзі 1778 года. Що почався спочатку в районі сучасної Ніцци рататуй був стравою небагатих селян, які готували його влітку зі свіжих овочів. В оригінальний рецепт входили кабачки, помідори, перець, цибулю і часник. У сучасний варіант страви також додають баклажан.</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Прямоугольник 1"/>
          <p:cNvSpPr>
            <a:spLocks noChangeArrowheads="1"/>
          </p:cNvSpPr>
          <p:nvPr/>
        </p:nvSpPr>
        <p:spPr bwMode="auto">
          <a:xfrm>
            <a:off x="409575" y="757238"/>
            <a:ext cx="4849813" cy="4556125"/>
          </a:xfrm>
          <a:prstGeom prst="rect">
            <a:avLst/>
          </a:prstGeom>
          <a:noFill/>
          <a:ln w="9525">
            <a:noFill/>
            <a:miter lim="800000"/>
            <a:headEnd/>
            <a:tailEnd/>
          </a:ln>
        </p:spPr>
        <p:txBody>
          <a:bodyPr>
            <a:spAutoFit/>
          </a:bodyPr>
          <a:lstStyle/>
          <a:p>
            <a:pPr algn="ctr"/>
            <a:r>
              <a:rPr lang="uk-UA" sz="3600">
                <a:latin typeface="Times New Roman" pitchFamily="18" charset="0"/>
                <a:cs typeface="Times New Roman" pitchFamily="18" charset="0"/>
              </a:rPr>
              <a:t>Бріош</a:t>
            </a:r>
          </a:p>
          <a:p>
            <a:pPr algn="ctr"/>
            <a:endParaRPr lang="ru-RU" sz="3600">
              <a:latin typeface="Times New Roman" pitchFamily="18" charset="0"/>
              <a:cs typeface="Times New Roman" pitchFamily="18" charset="0"/>
            </a:endParaRPr>
          </a:p>
          <a:p>
            <a:r>
              <a:rPr lang="ru-RU" sz="2000">
                <a:latin typeface="Times New Roman" pitchFamily="18" charset="0"/>
                <a:cs typeface="Times New Roman" pitchFamily="18" charset="0"/>
              </a:rPr>
              <a:t>Бріо́ш — традиційна французька здоба.</a:t>
            </a:r>
          </a:p>
          <a:p>
            <a:r>
              <a:rPr lang="ru-RU" sz="2000">
                <a:latin typeface="Times New Roman" pitchFamily="18" charset="0"/>
                <a:cs typeface="Times New Roman" pitchFamily="18" charset="0"/>
              </a:rPr>
              <a:t>Бріош — це солодка булка з тіста, до складу якого, зазвичай, входять:</a:t>
            </a:r>
          </a:p>
          <a:p>
            <a:pPr>
              <a:buFont typeface="Arial" charset="0"/>
              <a:buChar char="•"/>
            </a:pPr>
            <a:r>
              <a:rPr lang="ru-RU" sz="2000">
                <a:latin typeface="Times New Roman" pitchFamily="18" charset="0"/>
                <a:cs typeface="Times New Roman" pitchFamily="18" charset="0"/>
              </a:rPr>
              <a:t>борошно;</a:t>
            </a:r>
          </a:p>
          <a:p>
            <a:pPr>
              <a:buFont typeface="Arial" charset="0"/>
              <a:buChar char="•"/>
            </a:pPr>
            <a:r>
              <a:rPr lang="ru-RU" sz="2000">
                <a:latin typeface="Times New Roman" pitchFamily="18" charset="0"/>
                <a:cs typeface="Times New Roman" pitchFamily="18" charset="0"/>
              </a:rPr>
              <a:t>яйця;</a:t>
            </a:r>
          </a:p>
          <a:p>
            <a:pPr>
              <a:buFont typeface="Arial" charset="0"/>
              <a:buChar char="•"/>
            </a:pPr>
            <a:r>
              <a:rPr lang="ru-RU" sz="2000">
                <a:latin typeface="Times New Roman" pitchFamily="18" charset="0"/>
                <a:cs typeface="Times New Roman" pitchFamily="18" charset="0"/>
              </a:rPr>
              <a:t>масло;</a:t>
            </a:r>
          </a:p>
          <a:p>
            <a:pPr>
              <a:buFont typeface="Arial" charset="0"/>
              <a:buChar char="•"/>
            </a:pPr>
            <a:r>
              <a:rPr lang="ru-RU" sz="2000">
                <a:latin typeface="Times New Roman" pitchFamily="18" charset="0"/>
                <a:cs typeface="Times New Roman" pitchFamily="18" charset="0"/>
              </a:rPr>
              <a:t>цукор;</a:t>
            </a:r>
          </a:p>
          <a:p>
            <a:pPr>
              <a:buFont typeface="Arial" charset="0"/>
              <a:buChar char="•"/>
            </a:pPr>
            <a:r>
              <a:rPr lang="ru-RU" sz="2000">
                <a:latin typeface="Times New Roman" pitchFamily="18" charset="0"/>
                <a:cs typeface="Times New Roman" pitchFamily="18" charset="0"/>
              </a:rPr>
              <a:t>молоко;</a:t>
            </a:r>
          </a:p>
          <a:p>
            <a:pPr>
              <a:buFont typeface="Arial" charset="0"/>
              <a:buChar char="•"/>
            </a:pPr>
            <a:r>
              <a:rPr lang="ru-RU" sz="2000">
                <a:latin typeface="Times New Roman" pitchFamily="18" charset="0"/>
                <a:cs typeface="Times New Roman" pitchFamily="18" charset="0"/>
              </a:rPr>
              <a:t>дріжджі (пивні);</a:t>
            </a:r>
          </a:p>
          <a:p>
            <a:pPr>
              <a:buFont typeface="Arial" charset="0"/>
              <a:buChar char="•"/>
            </a:pPr>
            <a:r>
              <a:rPr lang="ru-RU" sz="2000">
                <a:latin typeface="Times New Roman" pitchFamily="18" charset="0"/>
                <a:cs typeface="Times New Roman" pitchFamily="18" charset="0"/>
              </a:rPr>
              <a:t>сіль.</a:t>
            </a:r>
          </a:p>
          <a:p>
            <a:endParaRPr lang="ru-RU">
              <a:latin typeface="Gill Sans MT"/>
            </a:endParaRPr>
          </a:p>
        </p:txBody>
      </p:sp>
      <p:pic>
        <p:nvPicPr>
          <p:cNvPr id="4" name="Рисунок 3"/>
          <p:cNvPicPr>
            <a:picLocks noChangeAspect="1"/>
          </p:cNvPicPr>
          <p:nvPr/>
        </p:nvPicPr>
        <p:blipFill>
          <a:blip r:embed="rId2"/>
          <a:stretch>
            <a:fillRect/>
          </a:stretch>
        </p:blipFill>
        <p:spPr>
          <a:xfrm>
            <a:off x="2994025" y="2982913"/>
            <a:ext cx="4984750" cy="31289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Прямоугольник 1"/>
          <p:cNvSpPr>
            <a:spLocks noChangeArrowheads="1"/>
          </p:cNvSpPr>
          <p:nvPr/>
        </p:nvSpPr>
        <p:spPr bwMode="auto">
          <a:xfrm>
            <a:off x="174625" y="514350"/>
            <a:ext cx="6696075" cy="4954588"/>
          </a:xfrm>
          <a:prstGeom prst="rect">
            <a:avLst/>
          </a:prstGeom>
          <a:noFill/>
          <a:ln w="9525">
            <a:noFill/>
            <a:miter lim="800000"/>
            <a:headEnd/>
            <a:tailEnd/>
          </a:ln>
        </p:spPr>
        <p:txBody>
          <a:bodyPr>
            <a:spAutoFit/>
          </a:bodyPr>
          <a:lstStyle/>
          <a:p>
            <a:pPr algn="ctr"/>
            <a:r>
              <a:rPr lang="uk-UA" sz="3200">
                <a:latin typeface="Times New Roman" pitchFamily="18" charset="0"/>
                <a:cs typeface="Times New Roman" pitchFamily="18" charset="0"/>
              </a:rPr>
              <a:t>Кіш Лорен</a:t>
            </a:r>
          </a:p>
          <a:p>
            <a:pPr algn="ctr"/>
            <a:endParaRPr lang="ru-RU" sz="3200">
              <a:latin typeface="Times New Roman" pitchFamily="18" charset="0"/>
              <a:cs typeface="Times New Roman" pitchFamily="18" charset="0"/>
            </a:endParaRPr>
          </a:p>
          <a:p>
            <a:pPr algn="ctr"/>
            <a:r>
              <a:rPr lang="ru-RU">
                <a:latin typeface="Times New Roman" pitchFamily="18" charset="0"/>
                <a:cs typeface="Times New Roman" pitchFamily="18" charset="0"/>
              </a:rPr>
              <a:t>Відкритий французький пиріг з основою з пісочного (іноді листкового) тіста і начинкою з яєць, вершків та сиру. Варіанти начинок можуть бути різними: від легких овочевих, фруктових, рибних або із суміші зелені до ситних м'ясних або грибних. У свідомості багатьох пиріг асоціюється із французькою кухнею, проте коріння походження рецепту тягнуться до німців Лотарингії. Там пиріг готували із залишків продуктів (шматочків м'яса, овочів) і тіста, яке залишалося при замісі хліба. З хлібного тіста ліпили основу, яку заповнювали начинкою і заливкою з яєць і молока. Французи додали в заливку сир (спочатку це були сорти Комте або Грюєр). А основу пирога з часом стали готувати з пісочного або листкового тіста, від чого пиріг став тільки кращим. Зазвичай кіш подають на стіл гарячим або холодним, із зеленим салатом і вином</a:t>
            </a:r>
          </a:p>
        </p:txBody>
      </p:sp>
      <p:pic>
        <p:nvPicPr>
          <p:cNvPr id="4" name="Рисунок 3"/>
          <p:cNvPicPr>
            <a:picLocks noChangeAspect="1"/>
          </p:cNvPicPr>
          <p:nvPr/>
        </p:nvPicPr>
        <p:blipFill>
          <a:blip r:embed="rId2"/>
          <a:stretch>
            <a:fillRect/>
          </a:stretch>
        </p:blipFill>
        <p:spPr>
          <a:xfrm>
            <a:off x="6870700" y="1508125"/>
            <a:ext cx="5021263" cy="33480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58763" y="309563"/>
            <a:ext cx="5518150" cy="3103562"/>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a:blip r:embed="rId3"/>
          <a:stretch>
            <a:fillRect/>
          </a:stretch>
        </p:blipFill>
        <p:spPr>
          <a:xfrm>
            <a:off x="3868738" y="2465388"/>
            <a:ext cx="4841875" cy="3232150"/>
          </a:xfrm>
          <a:prstGeom prst="rect">
            <a:avLst/>
          </a:prstGeom>
          <a:ln>
            <a:noFill/>
          </a:ln>
          <a:effectLst>
            <a:outerShdw blurRad="292100" dist="139700" dir="2700000" algn="tl" rotWithShape="0">
              <a:srgbClr val="333333">
                <a:alpha val="65000"/>
              </a:srgbClr>
            </a:outerShdw>
          </a:effectLst>
        </p:spPr>
      </p:pic>
      <p:sp>
        <p:nvSpPr>
          <p:cNvPr id="39939" name="TextBox 3"/>
          <p:cNvSpPr txBox="1">
            <a:spLocks noChangeArrowheads="1"/>
          </p:cNvSpPr>
          <p:nvPr/>
        </p:nvSpPr>
        <p:spPr bwMode="auto">
          <a:xfrm>
            <a:off x="1758950" y="3570288"/>
            <a:ext cx="1793875" cy="369887"/>
          </a:xfrm>
          <a:prstGeom prst="rect">
            <a:avLst/>
          </a:prstGeom>
          <a:noFill/>
          <a:ln w="9525">
            <a:noFill/>
            <a:miter lim="800000"/>
            <a:headEnd/>
            <a:tailEnd/>
          </a:ln>
        </p:spPr>
        <p:txBody>
          <a:bodyPr>
            <a:spAutoFit/>
          </a:bodyPr>
          <a:lstStyle/>
          <a:p>
            <a:r>
              <a:rPr lang="uk-UA">
                <a:latin typeface="Times New Roman" pitchFamily="18" charset="0"/>
                <a:cs typeface="Times New Roman" pitchFamily="18" charset="0"/>
              </a:rPr>
              <a:t>Кіш з грибами </a:t>
            </a:r>
            <a:endParaRPr lang="ru-RU">
              <a:latin typeface="Times New Roman" pitchFamily="18" charset="0"/>
              <a:cs typeface="Times New Roman" pitchFamily="18" charset="0"/>
            </a:endParaRPr>
          </a:p>
        </p:txBody>
      </p:sp>
      <p:sp>
        <p:nvSpPr>
          <p:cNvPr id="39940" name="TextBox 4"/>
          <p:cNvSpPr txBox="1">
            <a:spLocks noChangeArrowheads="1"/>
          </p:cNvSpPr>
          <p:nvPr/>
        </p:nvSpPr>
        <p:spPr bwMode="auto">
          <a:xfrm>
            <a:off x="4708525" y="5697538"/>
            <a:ext cx="3267075" cy="369887"/>
          </a:xfrm>
          <a:prstGeom prst="rect">
            <a:avLst/>
          </a:prstGeom>
          <a:noFill/>
          <a:ln w="9525">
            <a:noFill/>
            <a:miter lim="800000"/>
            <a:headEnd/>
            <a:tailEnd/>
          </a:ln>
        </p:spPr>
        <p:txBody>
          <a:bodyPr wrap="none">
            <a:spAutoFit/>
          </a:bodyPr>
          <a:lstStyle/>
          <a:p>
            <a:r>
              <a:rPr lang="uk-UA">
                <a:latin typeface="Times New Roman" pitchFamily="18" charset="0"/>
                <a:cs typeface="Times New Roman" pitchFamily="18" charset="0"/>
              </a:rPr>
              <a:t>Кіш з томатами черри та цукіні</a:t>
            </a:r>
            <a:endParaRPr lang="ru-RU">
              <a:latin typeface="Times New Roman" pitchFamily="18" charset="0"/>
              <a:cs typeface="Times New Roman" pitchFamily="18" charset="0"/>
            </a:endParaRPr>
          </a:p>
        </p:txBody>
      </p:sp>
      <p:pic>
        <p:nvPicPr>
          <p:cNvPr id="6" name="Рисунок 5"/>
          <p:cNvPicPr>
            <a:picLocks noChangeAspect="1"/>
          </p:cNvPicPr>
          <p:nvPr/>
        </p:nvPicPr>
        <p:blipFill>
          <a:blip r:embed="rId4"/>
          <a:stretch>
            <a:fillRect/>
          </a:stretch>
        </p:blipFill>
        <p:spPr>
          <a:xfrm>
            <a:off x="7975600" y="427038"/>
            <a:ext cx="4024313" cy="2681287"/>
          </a:xfrm>
          <a:prstGeom prst="rect">
            <a:avLst/>
          </a:prstGeom>
          <a:ln>
            <a:noFill/>
          </a:ln>
          <a:effectLst>
            <a:outerShdw blurRad="292100" dist="139700" dir="2700000" algn="tl" rotWithShape="0">
              <a:srgbClr val="333333">
                <a:alpha val="65000"/>
              </a:srgbClr>
            </a:outerShdw>
          </a:effectLst>
        </p:spPr>
      </p:pic>
      <p:sp>
        <p:nvSpPr>
          <p:cNvPr id="39942" name="TextBox 6"/>
          <p:cNvSpPr txBox="1">
            <a:spLocks noChangeArrowheads="1"/>
          </p:cNvSpPr>
          <p:nvPr/>
        </p:nvSpPr>
        <p:spPr bwMode="auto">
          <a:xfrm>
            <a:off x="9151938" y="3108325"/>
            <a:ext cx="3592512" cy="369888"/>
          </a:xfrm>
          <a:prstGeom prst="rect">
            <a:avLst/>
          </a:prstGeom>
          <a:noFill/>
          <a:ln w="9525">
            <a:noFill/>
            <a:miter lim="800000"/>
            <a:headEnd/>
            <a:tailEnd/>
          </a:ln>
        </p:spPr>
        <p:txBody>
          <a:bodyPr>
            <a:spAutoFit/>
          </a:bodyPr>
          <a:lstStyle/>
          <a:p>
            <a:r>
              <a:rPr lang="uk-UA">
                <a:latin typeface="Times New Roman" pitchFamily="18" charset="0"/>
                <a:cs typeface="Times New Roman" pitchFamily="18" charset="0"/>
              </a:rPr>
              <a:t>Кіш з фетой та брокколі</a:t>
            </a:r>
            <a:endParaRPr lang="ru-RU">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Прямоугольник 1"/>
          <p:cNvSpPr>
            <a:spLocks noChangeArrowheads="1"/>
          </p:cNvSpPr>
          <p:nvPr/>
        </p:nvSpPr>
        <p:spPr bwMode="auto">
          <a:xfrm>
            <a:off x="2463800" y="487363"/>
            <a:ext cx="6837363" cy="2032000"/>
          </a:xfrm>
          <a:prstGeom prst="rect">
            <a:avLst/>
          </a:prstGeom>
          <a:noFill/>
          <a:ln w="9525">
            <a:noFill/>
            <a:miter lim="800000"/>
            <a:headEnd/>
            <a:tailEnd/>
          </a:ln>
        </p:spPr>
        <p:txBody>
          <a:bodyPr>
            <a:spAutoFit/>
          </a:bodyPr>
          <a:lstStyle/>
          <a:p>
            <a:pPr algn="ctr"/>
            <a:r>
              <a:rPr lang="uk-UA" sz="3600">
                <a:latin typeface="Times New Roman" pitchFamily="18" charset="0"/>
                <a:cs typeface="Times New Roman" pitchFamily="18" charset="0"/>
              </a:rPr>
              <a:t>Жульєн</a:t>
            </a:r>
          </a:p>
          <a:p>
            <a:pPr algn="ctr"/>
            <a:endParaRPr lang="ru-RU" sz="3600">
              <a:latin typeface="Times New Roman" pitchFamily="18" charset="0"/>
              <a:cs typeface="Times New Roman" pitchFamily="18" charset="0"/>
            </a:endParaRPr>
          </a:p>
          <a:p>
            <a:pPr algn="ctr"/>
            <a:r>
              <a:rPr lang="ru-RU">
                <a:latin typeface="Times New Roman" pitchFamily="18" charset="0"/>
                <a:cs typeface="Times New Roman" pitchFamily="18" charset="0"/>
              </a:rPr>
              <a:t>Жульєн — теплі закуски, приготовані на основі ніжного вершкового соусу (соусу бешамель). Їх готують і подають порційно, у спеціальних невеликих формочках — кокотницях.</a:t>
            </a:r>
          </a:p>
        </p:txBody>
      </p:sp>
      <p:pic>
        <p:nvPicPr>
          <p:cNvPr id="3" name="Рисунок 2"/>
          <p:cNvPicPr>
            <a:picLocks noChangeAspect="1"/>
          </p:cNvPicPr>
          <p:nvPr/>
        </p:nvPicPr>
        <p:blipFill>
          <a:blip r:embed="rId2"/>
          <a:stretch>
            <a:fillRect/>
          </a:stretch>
        </p:blipFill>
        <p:spPr>
          <a:xfrm>
            <a:off x="681038" y="2736850"/>
            <a:ext cx="4405312" cy="2938463"/>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a:stretch>
            <a:fillRect/>
          </a:stretch>
        </p:blipFill>
        <p:spPr>
          <a:xfrm>
            <a:off x="6076950" y="2736850"/>
            <a:ext cx="5105400" cy="30638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Прямоугольник 1"/>
          <p:cNvSpPr>
            <a:spLocks noChangeArrowheads="1"/>
          </p:cNvSpPr>
          <p:nvPr/>
        </p:nvSpPr>
        <p:spPr bwMode="auto">
          <a:xfrm>
            <a:off x="182563" y="652463"/>
            <a:ext cx="3162300" cy="3694112"/>
          </a:xfrm>
          <a:prstGeom prst="rect">
            <a:avLst/>
          </a:prstGeom>
          <a:noFill/>
          <a:ln w="9525">
            <a:noFill/>
            <a:miter lim="800000"/>
            <a:headEnd/>
            <a:tailEnd/>
          </a:ln>
        </p:spPr>
        <p:txBody>
          <a:bodyPr>
            <a:spAutoFit/>
          </a:bodyPr>
          <a:lstStyle/>
          <a:p>
            <a:endParaRPr lang="ru-RU">
              <a:latin typeface="Gill Sans MT"/>
            </a:endParaRPr>
          </a:p>
          <a:p>
            <a:pPr algn="ctr"/>
            <a:r>
              <a:rPr lang="uk-UA" sz="3600">
                <a:latin typeface="Times New Roman" pitchFamily="18" charset="0"/>
                <a:cs typeface="Times New Roman" pitchFamily="18" charset="0"/>
              </a:rPr>
              <a:t>Гратен Дефінуа</a:t>
            </a:r>
          </a:p>
          <a:p>
            <a:pPr algn="ctr"/>
            <a:endParaRPr lang="ru-RU" sz="3600">
              <a:latin typeface="Times New Roman" pitchFamily="18" charset="0"/>
              <a:cs typeface="Times New Roman" pitchFamily="18" charset="0"/>
            </a:endParaRPr>
          </a:p>
          <a:p>
            <a:pPr algn="ctr"/>
            <a:r>
              <a:rPr lang="ru-RU">
                <a:latin typeface="Times New Roman" pitchFamily="18" charset="0"/>
                <a:cs typeface="Times New Roman" pitchFamily="18" charset="0"/>
              </a:rPr>
              <a:t>Це французька страва  з нарізаної картоплі, запеченого в молоці або вершках в техніці запікання, з регіону Дофіне на південному сході Франції.</a:t>
            </a:r>
          </a:p>
        </p:txBody>
      </p:sp>
      <p:pic>
        <p:nvPicPr>
          <p:cNvPr id="3" name="Рисунок 2"/>
          <p:cNvPicPr>
            <a:picLocks noChangeAspect="1"/>
          </p:cNvPicPr>
          <p:nvPr/>
        </p:nvPicPr>
        <p:blipFill>
          <a:blip r:embed="rId2"/>
          <a:stretch>
            <a:fillRect/>
          </a:stretch>
        </p:blipFill>
        <p:spPr>
          <a:xfrm>
            <a:off x="3933825" y="766763"/>
            <a:ext cx="7585075" cy="4267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2"/>
          <p:cNvSpPr txBox="1">
            <a:spLocks noChangeArrowheads="1"/>
          </p:cNvSpPr>
          <p:nvPr/>
        </p:nvSpPr>
        <p:spPr bwMode="auto">
          <a:xfrm>
            <a:off x="1724025" y="1227138"/>
            <a:ext cx="2805113" cy="647700"/>
          </a:xfrm>
          <a:prstGeom prst="rect">
            <a:avLst/>
          </a:prstGeom>
          <a:noFill/>
          <a:ln w="9525">
            <a:noFill/>
            <a:miter lim="800000"/>
            <a:headEnd/>
            <a:tailEnd/>
          </a:ln>
        </p:spPr>
        <p:txBody>
          <a:bodyPr>
            <a:spAutoFit/>
          </a:bodyPr>
          <a:lstStyle/>
          <a:p>
            <a:r>
              <a:rPr lang="uk-UA" sz="3600">
                <a:latin typeface="Times New Roman" pitchFamily="18" charset="0"/>
                <a:cs typeface="Times New Roman" pitchFamily="18" charset="0"/>
              </a:rPr>
              <a:t>Омлет Пуляр</a:t>
            </a:r>
            <a:endParaRPr lang="ru-RU" sz="3600">
              <a:latin typeface="Times New Roman" pitchFamily="18" charset="0"/>
              <a:cs typeface="Times New Roman" pitchFamily="18" charset="0"/>
            </a:endParaRPr>
          </a:p>
        </p:txBody>
      </p:sp>
      <p:pic>
        <p:nvPicPr>
          <p:cNvPr id="4" name="Рисунок 3"/>
          <p:cNvPicPr>
            <a:picLocks noChangeAspect="1"/>
          </p:cNvPicPr>
          <p:nvPr/>
        </p:nvPicPr>
        <p:blipFill>
          <a:blip r:embed="rId2"/>
          <a:stretch>
            <a:fillRect/>
          </a:stretch>
        </p:blipFill>
        <p:spPr>
          <a:xfrm>
            <a:off x="1254125" y="2941638"/>
            <a:ext cx="4502150" cy="28130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Прямоугольник 1"/>
          <p:cNvSpPr>
            <a:spLocks noChangeArrowheads="1"/>
          </p:cNvSpPr>
          <p:nvPr/>
        </p:nvSpPr>
        <p:spPr bwMode="auto">
          <a:xfrm>
            <a:off x="392113" y="1001713"/>
            <a:ext cx="3797300" cy="3692525"/>
          </a:xfrm>
          <a:prstGeom prst="rect">
            <a:avLst/>
          </a:prstGeom>
          <a:noFill/>
          <a:ln w="9525">
            <a:noFill/>
            <a:miter lim="800000"/>
            <a:headEnd/>
            <a:tailEnd/>
          </a:ln>
        </p:spPr>
        <p:txBody>
          <a:bodyPr>
            <a:spAutoFit/>
          </a:bodyPr>
          <a:lstStyle/>
          <a:p>
            <a:pPr algn="ctr"/>
            <a:r>
              <a:rPr lang="uk-UA" sz="3600">
                <a:latin typeface="Times New Roman" pitchFamily="18" charset="0"/>
                <a:cs typeface="Times New Roman" pitchFamily="18" charset="0"/>
              </a:rPr>
              <a:t>Клафуті</a:t>
            </a:r>
          </a:p>
          <a:p>
            <a:pPr algn="ctr"/>
            <a:endParaRPr lang="ru-RU" sz="3600">
              <a:latin typeface="Times New Roman" pitchFamily="18" charset="0"/>
              <a:cs typeface="Times New Roman" pitchFamily="18" charset="0"/>
            </a:endParaRPr>
          </a:p>
          <a:p>
            <a:pPr algn="ctr"/>
            <a:r>
              <a:rPr lang="ru-RU">
                <a:latin typeface="Times New Roman" pitchFamily="18" charset="0"/>
                <a:cs typeface="Times New Roman" pitchFamily="18" charset="0"/>
              </a:rPr>
              <a:t>Клафуті - французький десерт, який поєднує в собі риси запіканки і пирога. Фрукти в солодкому рідкому яєчному тесті, схожому на млинцеве, випікаються в формах для запіканок або Кіша. У змащену жиром форму для випічки спочатку кладуть фрукти, а потім заливають їх тестом.</a:t>
            </a:r>
          </a:p>
        </p:txBody>
      </p:sp>
      <p:pic>
        <p:nvPicPr>
          <p:cNvPr id="3" name="Рисунок 2"/>
          <p:cNvPicPr>
            <a:picLocks noChangeAspect="1"/>
          </p:cNvPicPr>
          <p:nvPr/>
        </p:nvPicPr>
        <p:blipFill>
          <a:blip r:embed="rId2"/>
          <a:stretch>
            <a:fillRect/>
          </a:stretch>
        </p:blipFill>
        <p:spPr>
          <a:xfrm>
            <a:off x="4660900" y="254000"/>
            <a:ext cx="3054350" cy="1685925"/>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3"/>
          <a:stretch>
            <a:fillRect/>
          </a:stretch>
        </p:blipFill>
        <p:spPr>
          <a:xfrm>
            <a:off x="7273925" y="1096963"/>
            <a:ext cx="4708525" cy="25987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Прямоугольник 2"/>
          <p:cNvSpPr>
            <a:spLocks noChangeArrowheads="1"/>
          </p:cNvSpPr>
          <p:nvPr/>
        </p:nvSpPr>
        <p:spPr bwMode="auto">
          <a:xfrm>
            <a:off x="514350" y="165100"/>
            <a:ext cx="10893425" cy="2032000"/>
          </a:xfrm>
          <a:prstGeom prst="rect">
            <a:avLst/>
          </a:prstGeom>
          <a:noFill/>
          <a:ln w="9525">
            <a:noFill/>
            <a:miter lim="800000"/>
            <a:headEnd/>
            <a:tailEnd/>
          </a:ln>
        </p:spPr>
        <p:txBody>
          <a:bodyPr>
            <a:spAutoFit/>
          </a:bodyPr>
          <a:lstStyle/>
          <a:p>
            <a:endParaRPr lang="ru-RU">
              <a:latin typeface="Gill Sans MT"/>
            </a:endParaRPr>
          </a:p>
          <a:p>
            <a:pPr algn="ctr"/>
            <a:r>
              <a:rPr lang="uk-UA" sz="3600">
                <a:latin typeface="Times New Roman" pitchFamily="18" charset="0"/>
                <a:cs typeface="Times New Roman" pitchFamily="18" charset="0"/>
              </a:rPr>
              <a:t>Картопля Анна</a:t>
            </a:r>
          </a:p>
          <a:p>
            <a:pPr algn="ctr"/>
            <a:endParaRPr lang="ru-RU" sz="3600">
              <a:latin typeface="Times New Roman" pitchFamily="18" charset="0"/>
              <a:cs typeface="Times New Roman" pitchFamily="18" charset="0"/>
            </a:endParaRPr>
          </a:p>
          <a:p>
            <a:pPr algn="ctr"/>
            <a:r>
              <a:rPr lang="ru-RU">
                <a:latin typeface="Times New Roman" pitchFamily="18" charset="0"/>
                <a:cs typeface="Times New Roman" pitchFamily="18" charset="0"/>
              </a:rPr>
              <a:t>Класичне французьке блюдо. Cлоёний картопля, приготований в дуже великій кількості топленого вершкового масла.</a:t>
            </a:r>
          </a:p>
        </p:txBody>
      </p:sp>
      <p:pic>
        <p:nvPicPr>
          <p:cNvPr id="4" name="Рисунок 3"/>
          <p:cNvPicPr>
            <a:picLocks noChangeAspect="1"/>
          </p:cNvPicPr>
          <p:nvPr/>
        </p:nvPicPr>
        <p:blipFill>
          <a:blip r:embed="rId2"/>
          <a:stretch>
            <a:fillRect/>
          </a:stretch>
        </p:blipFill>
        <p:spPr>
          <a:xfrm>
            <a:off x="1117600" y="2078182"/>
            <a:ext cx="10866582" cy="477981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Прямоугольник 1"/>
          <p:cNvSpPr>
            <a:spLocks noChangeArrowheads="1"/>
          </p:cNvSpPr>
          <p:nvPr/>
        </p:nvSpPr>
        <p:spPr bwMode="auto">
          <a:xfrm>
            <a:off x="330200" y="1036638"/>
            <a:ext cx="4773613" cy="2400300"/>
          </a:xfrm>
          <a:prstGeom prst="rect">
            <a:avLst/>
          </a:prstGeom>
          <a:noFill/>
          <a:ln w="9525">
            <a:noFill/>
            <a:miter lim="800000"/>
            <a:headEnd/>
            <a:tailEnd/>
          </a:ln>
        </p:spPr>
        <p:txBody>
          <a:bodyPr>
            <a:spAutoFit/>
          </a:bodyPr>
          <a:lstStyle/>
          <a:p>
            <a:endParaRPr lang="ru-RU">
              <a:latin typeface="Gill Sans MT"/>
            </a:endParaRPr>
          </a:p>
          <a:p>
            <a:pPr algn="ctr"/>
            <a:r>
              <a:rPr lang="uk-UA" sz="3600">
                <a:latin typeface="Times New Roman" pitchFamily="18" charset="0"/>
                <a:cs typeface="Times New Roman" pitchFamily="18" charset="0"/>
              </a:rPr>
              <a:t>Пате (паштет)</a:t>
            </a:r>
          </a:p>
          <a:p>
            <a:pPr algn="ctr"/>
            <a:endParaRPr lang="ru-RU" sz="3600">
              <a:latin typeface="Times New Roman" pitchFamily="18" charset="0"/>
              <a:cs typeface="Times New Roman" pitchFamily="18" charset="0"/>
            </a:endParaRPr>
          </a:p>
          <a:p>
            <a:pPr algn="ctr"/>
            <a:r>
              <a:rPr lang="ru-RU" sz="2000">
                <a:latin typeface="Times New Roman" pitchFamily="18" charset="0"/>
                <a:cs typeface="Times New Roman" pitchFamily="18" charset="0"/>
              </a:rPr>
              <a:t>Це фарш з дичини, м'яса, печінки, яєць, грибів, трюфелів та ін., приготований особливим чином</a:t>
            </a:r>
            <a:r>
              <a:rPr lang="ru-RU" sz="2000">
                <a:latin typeface="Gill Sans MT"/>
              </a:rPr>
              <a:t>.</a:t>
            </a:r>
          </a:p>
        </p:txBody>
      </p:sp>
      <p:pic>
        <p:nvPicPr>
          <p:cNvPr id="4" name="Рисунок 3"/>
          <p:cNvPicPr>
            <a:picLocks noChangeAspect="1"/>
          </p:cNvPicPr>
          <p:nvPr/>
        </p:nvPicPr>
        <p:blipFill>
          <a:blip r:embed="rId2"/>
          <a:stretch>
            <a:fillRect/>
          </a:stretch>
        </p:blipFill>
        <p:spPr>
          <a:xfrm>
            <a:off x="5292725" y="261938"/>
            <a:ext cx="6707188" cy="57388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Прямоугольник 1"/>
          <p:cNvSpPr>
            <a:spLocks noChangeArrowheads="1"/>
          </p:cNvSpPr>
          <p:nvPr/>
        </p:nvSpPr>
        <p:spPr bwMode="auto">
          <a:xfrm>
            <a:off x="409575" y="1133475"/>
            <a:ext cx="6096000" cy="3140075"/>
          </a:xfrm>
          <a:prstGeom prst="rect">
            <a:avLst/>
          </a:prstGeom>
          <a:noFill/>
          <a:ln w="9525">
            <a:noFill/>
            <a:miter lim="800000"/>
            <a:headEnd/>
            <a:tailEnd/>
          </a:ln>
        </p:spPr>
        <p:txBody>
          <a:bodyPr>
            <a:spAutoFit/>
          </a:bodyPr>
          <a:lstStyle/>
          <a:p>
            <a:pPr algn="ctr"/>
            <a:r>
              <a:rPr lang="uk-UA" sz="3600">
                <a:latin typeface="Times New Roman" pitchFamily="18" charset="0"/>
                <a:cs typeface="Times New Roman" pitchFamily="18" charset="0"/>
              </a:rPr>
              <a:t>Конфі</a:t>
            </a:r>
          </a:p>
          <a:p>
            <a:pPr algn="ctr"/>
            <a:endParaRPr lang="ru-RU" sz="3600">
              <a:latin typeface="Times New Roman" pitchFamily="18" charset="0"/>
              <a:cs typeface="Times New Roman" pitchFamily="18" charset="0"/>
            </a:endParaRPr>
          </a:p>
          <a:p>
            <a:pPr algn="ctr"/>
            <a:r>
              <a:rPr lang="ru-RU">
                <a:latin typeface="Times New Roman" pitchFamily="18" charset="0"/>
                <a:cs typeface="Times New Roman" pitchFamily="18" charset="0"/>
              </a:rPr>
              <a:t>Спосіб приготування страв у французькій кухні: повільне ловлення продуктів (найчастіше птиці або м'яса), повністю занурених у жир, при низькій температурі (менше 100 ° </a:t>
            </a:r>
            <a:r>
              <a:rPr lang="en-US">
                <a:latin typeface="Times New Roman" pitchFamily="18" charset="0"/>
                <a:cs typeface="Times New Roman" pitchFamily="18" charset="0"/>
              </a:rPr>
              <a:t>C).</a:t>
            </a:r>
          </a:p>
          <a:p>
            <a:pPr algn="ctr"/>
            <a:endParaRPr lang="en-US">
              <a:latin typeface="Times New Roman" pitchFamily="18" charset="0"/>
              <a:cs typeface="Times New Roman" pitchFamily="18" charset="0"/>
            </a:endParaRPr>
          </a:p>
          <a:p>
            <a:pPr algn="ctr"/>
            <a:r>
              <a:rPr lang="ru-RU">
                <a:latin typeface="Times New Roman" pitchFamily="18" charset="0"/>
                <a:cs typeface="Times New Roman" pitchFamily="18" charset="0"/>
              </a:rPr>
              <a:t>Конфі є одним з найдавніших способів консервації м'яса, метод особливо популярний в кухні південно-західній Франції (зокрема, як елемент кассуле)</a:t>
            </a:r>
          </a:p>
        </p:txBody>
      </p:sp>
      <p:pic>
        <p:nvPicPr>
          <p:cNvPr id="3" name="Рисунок 2"/>
          <p:cNvPicPr>
            <a:picLocks noChangeAspect="1"/>
          </p:cNvPicPr>
          <p:nvPr/>
        </p:nvPicPr>
        <p:blipFill>
          <a:blip r:embed="rId2"/>
          <a:stretch>
            <a:fillRect/>
          </a:stretch>
        </p:blipFill>
        <p:spPr>
          <a:xfrm>
            <a:off x="7035800" y="1670050"/>
            <a:ext cx="3902075" cy="26035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Прямоугольник 1"/>
          <p:cNvSpPr>
            <a:spLocks noChangeArrowheads="1"/>
          </p:cNvSpPr>
          <p:nvPr/>
        </p:nvSpPr>
        <p:spPr bwMode="auto">
          <a:xfrm>
            <a:off x="477838" y="1296988"/>
            <a:ext cx="2892425" cy="3786187"/>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Фуа́-гра́</a:t>
            </a:r>
            <a:r>
              <a:rPr lang="en-US" sz="2000">
                <a:latin typeface="Times New Roman" pitchFamily="18" charset="0"/>
                <a:cs typeface="Times New Roman" pitchFamily="18" charset="0"/>
              </a:rPr>
              <a:t> — </a:t>
            </a:r>
            <a:r>
              <a:rPr lang="ru-RU" sz="2000">
                <a:latin typeface="Times New Roman" pitchFamily="18" charset="0"/>
                <a:cs typeface="Times New Roman" pitchFamily="18" charset="0"/>
              </a:rPr>
              <a:t>гусяча або качина печінка, яку штучно збільшують шляхом відгодівлі. Також паштет з гусячої печінки і символ гастрономічного шику — вважається винаходом французьких кулінарів, традиційна різдвяна страва у Франції.</a:t>
            </a:r>
          </a:p>
        </p:txBody>
      </p:sp>
      <p:pic>
        <p:nvPicPr>
          <p:cNvPr id="28674" name="Рисунок 3"/>
          <p:cNvPicPr>
            <a:picLocks noChangeAspect="1"/>
          </p:cNvPicPr>
          <p:nvPr/>
        </p:nvPicPr>
        <p:blipFill>
          <a:blip r:embed="rId2"/>
          <a:srcRect/>
          <a:stretch>
            <a:fillRect/>
          </a:stretch>
        </p:blipFill>
        <p:spPr bwMode="auto">
          <a:xfrm>
            <a:off x="3829050" y="0"/>
            <a:ext cx="8362950" cy="6113463"/>
          </a:xfrm>
          <a:prstGeom prst="rect">
            <a:avLst/>
          </a:prstGeom>
          <a:noFill/>
          <a:ln w="9525">
            <a:noFill/>
            <a:miter lim="800000"/>
            <a:headEnd/>
            <a:tailEnd/>
          </a:ln>
        </p:spPr>
      </p:pic>
      <p:sp>
        <p:nvSpPr>
          <p:cNvPr id="28675" name="Прямоугольник 2"/>
          <p:cNvSpPr>
            <a:spLocks noChangeArrowheads="1"/>
          </p:cNvSpPr>
          <p:nvPr/>
        </p:nvSpPr>
        <p:spPr bwMode="auto">
          <a:xfrm>
            <a:off x="860425" y="330200"/>
            <a:ext cx="1884363" cy="584200"/>
          </a:xfrm>
          <a:prstGeom prst="rect">
            <a:avLst/>
          </a:prstGeom>
          <a:noFill/>
          <a:ln w="9525">
            <a:noFill/>
            <a:miter lim="800000"/>
            <a:headEnd/>
            <a:tailEnd/>
          </a:ln>
        </p:spPr>
        <p:txBody>
          <a:bodyPr wrap="none">
            <a:spAutoFit/>
          </a:bodyPr>
          <a:lstStyle/>
          <a:p>
            <a:pPr algn="ctr"/>
            <a:r>
              <a:rPr lang="ru-RU" sz="3200">
                <a:latin typeface="Times New Roman" pitchFamily="18" charset="0"/>
                <a:cs typeface="Times New Roman" pitchFamily="18" charset="0"/>
              </a:rPr>
              <a:t>ФУА́-ГРА</a:t>
            </a:r>
            <a:endParaRPr lang="ru-RU" sz="3200">
              <a:latin typeface="Gill Sans MT"/>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Прямоугольник 1"/>
          <p:cNvSpPr>
            <a:spLocks noChangeArrowheads="1"/>
          </p:cNvSpPr>
          <p:nvPr/>
        </p:nvSpPr>
        <p:spPr bwMode="auto">
          <a:xfrm>
            <a:off x="174625" y="1504950"/>
            <a:ext cx="6096000" cy="2030413"/>
          </a:xfrm>
          <a:prstGeom prst="rect">
            <a:avLst/>
          </a:prstGeom>
          <a:noFill/>
          <a:ln w="9525">
            <a:noFill/>
            <a:miter lim="800000"/>
            <a:headEnd/>
            <a:tailEnd/>
          </a:ln>
        </p:spPr>
        <p:txBody>
          <a:bodyPr>
            <a:spAutoFit/>
          </a:bodyPr>
          <a:lstStyle/>
          <a:p>
            <a:pPr algn="ctr"/>
            <a:r>
              <a:rPr lang="uk-UA" sz="3600">
                <a:latin typeface="Times New Roman" pitchFamily="18" charset="0"/>
                <a:cs typeface="Times New Roman" pitchFamily="18" charset="0"/>
              </a:rPr>
              <a:t>Кассуле</a:t>
            </a:r>
          </a:p>
          <a:p>
            <a:pPr algn="ctr"/>
            <a:endParaRPr lang="ru-RU" sz="3600">
              <a:latin typeface="Times New Roman" pitchFamily="18" charset="0"/>
              <a:cs typeface="Times New Roman" pitchFamily="18" charset="0"/>
            </a:endParaRPr>
          </a:p>
          <a:p>
            <a:pPr algn="ctr"/>
            <a:r>
              <a:rPr lang="ru-RU">
                <a:latin typeface="Gill Sans MT"/>
              </a:rPr>
              <a:t>Кассуле - страва французької кухні, являє собою щось середнє між стю і запіканкою. Традиційно готується в спеціальному горщику - касалетке.</a:t>
            </a:r>
          </a:p>
        </p:txBody>
      </p:sp>
      <p:pic>
        <p:nvPicPr>
          <p:cNvPr id="4" name="Рисунок 3"/>
          <p:cNvPicPr>
            <a:picLocks noChangeAspect="1"/>
          </p:cNvPicPr>
          <p:nvPr/>
        </p:nvPicPr>
        <p:blipFill>
          <a:blip r:embed="rId2"/>
          <a:stretch>
            <a:fillRect/>
          </a:stretch>
        </p:blipFill>
        <p:spPr>
          <a:xfrm>
            <a:off x="8120063" y="180975"/>
            <a:ext cx="3897312" cy="29241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Прямоугольник 1"/>
          <p:cNvSpPr>
            <a:spLocks noChangeArrowheads="1"/>
          </p:cNvSpPr>
          <p:nvPr/>
        </p:nvSpPr>
        <p:spPr bwMode="auto">
          <a:xfrm>
            <a:off x="6191250" y="592138"/>
            <a:ext cx="5495925" cy="3292475"/>
          </a:xfrm>
          <a:prstGeom prst="rect">
            <a:avLst/>
          </a:prstGeom>
          <a:noFill/>
          <a:ln w="9525">
            <a:noFill/>
            <a:miter lim="800000"/>
            <a:headEnd/>
            <a:tailEnd/>
          </a:ln>
        </p:spPr>
        <p:txBody>
          <a:bodyPr>
            <a:spAutoFit/>
          </a:bodyPr>
          <a:lstStyle/>
          <a:p>
            <a:endParaRPr lang="ru-RU">
              <a:latin typeface="Gill Sans MT"/>
            </a:endParaRPr>
          </a:p>
          <a:p>
            <a:pPr algn="ctr"/>
            <a:r>
              <a:rPr lang="uk-UA" sz="3200">
                <a:latin typeface="Times New Roman" pitchFamily="18" charset="0"/>
                <a:cs typeface="Times New Roman" pitchFamily="18" charset="0"/>
              </a:rPr>
              <a:t>Біск</a:t>
            </a:r>
          </a:p>
          <a:p>
            <a:pPr algn="ctr"/>
            <a:endParaRPr lang="ru-RU" sz="3200">
              <a:latin typeface="Times New Roman" pitchFamily="18" charset="0"/>
              <a:cs typeface="Times New Roman" pitchFamily="18" charset="0"/>
            </a:endParaRPr>
          </a:p>
          <a:p>
            <a:pPr algn="ctr"/>
            <a:r>
              <a:rPr lang="ru-RU">
                <a:latin typeface="Times New Roman" pitchFamily="18" charset="0"/>
                <a:cs typeface="Times New Roman" pitchFamily="18" charset="0"/>
              </a:rPr>
              <a:t>Біск</a:t>
            </a:r>
            <a:r>
              <a:rPr lang="en-US">
                <a:latin typeface="Times New Roman" pitchFamily="18" charset="0"/>
                <a:cs typeface="Times New Roman" pitchFamily="18" charset="0"/>
              </a:rPr>
              <a:t>- </a:t>
            </a:r>
            <a:r>
              <a:rPr lang="ru-RU">
                <a:latin typeface="Times New Roman" pitchFamily="18" charset="0"/>
                <a:cs typeface="Times New Roman" pitchFamily="18" charset="0"/>
              </a:rPr>
              <a:t>страва французької кухні, крем-суп, головний інгредієнт якого - панцири ракоподібних. Історія страви налічує кілька століть; кілька сотень років тому, до середини </a:t>
            </a:r>
            <a:r>
              <a:rPr lang="en-US">
                <a:latin typeface="Times New Roman" pitchFamily="18" charset="0"/>
                <a:cs typeface="Times New Roman" pitchFamily="18" charset="0"/>
              </a:rPr>
              <a:t>XVII </a:t>
            </a:r>
            <a:r>
              <a:rPr lang="ru-RU">
                <a:latin typeface="Times New Roman" pitchFamily="18" charset="0"/>
                <a:cs typeface="Times New Roman" pitchFamily="18" charset="0"/>
              </a:rPr>
              <a:t>століття воно готувалося на основі м'яса дикої птиці (приплив, рідше голубів) . З Франції біск поширився по всьому світу, зараз він особливо популярний в США</a:t>
            </a:r>
          </a:p>
        </p:txBody>
      </p:sp>
      <p:pic>
        <p:nvPicPr>
          <p:cNvPr id="3" name="Рисунок 2"/>
          <p:cNvPicPr>
            <a:picLocks noChangeAspect="1"/>
          </p:cNvPicPr>
          <p:nvPr/>
        </p:nvPicPr>
        <p:blipFill>
          <a:blip r:embed="rId2"/>
          <a:stretch>
            <a:fillRect/>
          </a:stretch>
        </p:blipFill>
        <p:spPr>
          <a:xfrm>
            <a:off x="463550" y="298450"/>
            <a:ext cx="4665663" cy="2573338"/>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3"/>
          <a:stretch>
            <a:fillRect/>
          </a:stretch>
        </p:blipFill>
        <p:spPr>
          <a:xfrm>
            <a:off x="1946275" y="3003550"/>
            <a:ext cx="4089400" cy="27241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Прямоугольник 1"/>
          <p:cNvSpPr>
            <a:spLocks noChangeArrowheads="1"/>
          </p:cNvSpPr>
          <p:nvPr/>
        </p:nvSpPr>
        <p:spPr bwMode="auto">
          <a:xfrm>
            <a:off x="825500" y="985838"/>
            <a:ext cx="4330700" cy="1323975"/>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У французькій кухні почесне місце займають всілякі десерти. Ці ласощі просто тануть у роті, і без них не обійдеться жодне торжество.</a:t>
            </a:r>
          </a:p>
        </p:txBody>
      </p:sp>
      <p:sp>
        <p:nvSpPr>
          <p:cNvPr id="50178" name="TextBox 2"/>
          <p:cNvSpPr txBox="1">
            <a:spLocks noChangeArrowheads="1"/>
          </p:cNvSpPr>
          <p:nvPr/>
        </p:nvSpPr>
        <p:spPr bwMode="auto">
          <a:xfrm>
            <a:off x="3413125" y="79375"/>
            <a:ext cx="4710113" cy="585788"/>
          </a:xfrm>
          <a:prstGeom prst="rect">
            <a:avLst/>
          </a:prstGeom>
          <a:noFill/>
          <a:ln w="9525">
            <a:noFill/>
            <a:miter lim="800000"/>
            <a:headEnd/>
            <a:tailEnd/>
          </a:ln>
        </p:spPr>
        <p:txBody>
          <a:bodyPr>
            <a:spAutoFit/>
          </a:bodyPr>
          <a:lstStyle/>
          <a:p>
            <a:pPr algn="ctr"/>
            <a:r>
              <a:rPr lang="uk-UA" sz="3200">
                <a:latin typeface="Times New Roman" pitchFamily="18" charset="0"/>
                <a:cs typeface="Times New Roman" pitchFamily="18" charset="0"/>
              </a:rPr>
              <a:t>ФРАНЦУЗЬКІ ДЕСЕРТИ</a:t>
            </a:r>
            <a:endParaRPr lang="ru-RU" sz="3200">
              <a:latin typeface="Times New Roman" pitchFamily="18" charset="0"/>
              <a:cs typeface="Times New Roman" pitchFamily="18" charset="0"/>
            </a:endParaRPr>
          </a:p>
        </p:txBody>
      </p:sp>
      <p:pic>
        <p:nvPicPr>
          <p:cNvPr id="50179" name="Рисунок 4"/>
          <p:cNvPicPr>
            <a:picLocks noChangeAspect="1"/>
          </p:cNvPicPr>
          <p:nvPr/>
        </p:nvPicPr>
        <p:blipFill>
          <a:blip r:embed="rId2"/>
          <a:srcRect/>
          <a:stretch>
            <a:fillRect/>
          </a:stretch>
        </p:blipFill>
        <p:spPr bwMode="auto">
          <a:xfrm>
            <a:off x="5667375" y="665163"/>
            <a:ext cx="6300788" cy="42005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Прямоугольник 1"/>
          <p:cNvSpPr>
            <a:spLocks noChangeArrowheads="1"/>
          </p:cNvSpPr>
          <p:nvPr/>
        </p:nvSpPr>
        <p:spPr bwMode="auto">
          <a:xfrm>
            <a:off x="504825" y="1314450"/>
            <a:ext cx="4067175" cy="2862263"/>
          </a:xfrm>
          <a:prstGeom prst="rect">
            <a:avLst/>
          </a:prstGeom>
          <a:noFill/>
          <a:ln w="9525">
            <a:noFill/>
            <a:miter lim="800000"/>
            <a:headEnd/>
            <a:tailEnd/>
          </a:ln>
        </p:spPr>
        <p:txBody>
          <a:bodyPr>
            <a:spAutoFit/>
          </a:bodyPr>
          <a:lstStyle/>
          <a:p>
            <a:pPr algn="ctr"/>
            <a:r>
              <a:rPr lang="uk-UA" sz="3600">
                <a:latin typeface="Times New Roman" pitchFamily="18" charset="0"/>
                <a:cs typeface="Times New Roman" pitchFamily="18" charset="0"/>
              </a:rPr>
              <a:t>Саварен</a:t>
            </a:r>
          </a:p>
          <a:p>
            <a:pPr algn="ctr"/>
            <a:endParaRPr lang="ru-RU" sz="3600">
              <a:latin typeface="Times New Roman" pitchFamily="18" charset="0"/>
              <a:cs typeface="Times New Roman" pitchFamily="18" charset="0"/>
            </a:endParaRPr>
          </a:p>
          <a:p>
            <a:pPr algn="ctr"/>
            <a:r>
              <a:rPr lang="ru-RU">
                <a:latin typeface="Times New Roman" pitchFamily="18" charset="0"/>
                <a:cs typeface="Times New Roman" pitchFamily="18" charset="0"/>
              </a:rPr>
              <a:t>Французький десерт, випічка з дріжджового тіста кільцеподібної форми. Фактично є різновидом ромової баби. Створено на початку XIX століття французькими кондитерами - братами Жюльєн.</a:t>
            </a:r>
          </a:p>
        </p:txBody>
      </p:sp>
      <p:pic>
        <p:nvPicPr>
          <p:cNvPr id="3" name="Рисунок 2"/>
          <p:cNvPicPr>
            <a:picLocks noChangeAspect="1"/>
          </p:cNvPicPr>
          <p:nvPr/>
        </p:nvPicPr>
        <p:blipFill>
          <a:blip r:embed="rId2"/>
          <a:stretch>
            <a:fillRect/>
          </a:stretch>
        </p:blipFill>
        <p:spPr>
          <a:xfrm>
            <a:off x="5110163" y="533400"/>
            <a:ext cx="6553200" cy="48863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Прямоугольник 1"/>
          <p:cNvSpPr>
            <a:spLocks noChangeArrowheads="1"/>
          </p:cNvSpPr>
          <p:nvPr/>
        </p:nvSpPr>
        <p:spPr bwMode="auto">
          <a:xfrm>
            <a:off x="4187825" y="0"/>
            <a:ext cx="3319463" cy="1077913"/>
          </a:xfrm>
          <a:prstGeom prst="rect">
            <a:avLst/>
          </a:prstGeom>
          <a:noFill/>
          <a:ln w="9525">
            <a:noFill/>
            <a:miter lim="800000"/>
            <a:headEnd/>
            <a:tailEnd/>
          </a:ln>
        </p:spPr>
        <p:txBody>
          <a:bodyPr>
            <a:spAutoFit/>
          </a:bodyPr>
          <a:lstStyle/>
          <a:p>
            <a:pPr algn="ctr"/>
            <a:r>
              <a:rPr lang="ru-RU" sz="3200">
                <a:latin typeface="Times New Roman" pitchFamily="18" charset="0"/>
                <a:cs typeface="Times New Roman" pitchFamily="18" charset="0"/>
              </a:rPr>
              <a:t>КРЕМ-БРЮЛЕ ( </a:t>
            </a:r>
            <a:r>
              <a:rPr lang="en-US" sz="3200">
                <a:latin typeface="Times New Roman" pitchFamily="18" charset="0"/>
                <a:cs typeface="Times New Roman" pitchFamily="18" charset="0"/>
              </a:rPr>
              <a:t>Crème brûlée)</a:t>
            </a:r>
            <a:endParaRPr lang="ru-RU" sz="3200">
              <a:latin typeface="Times New Roman" pitchFamily="18" charset="0"/>
              <a:cs typeface="Times New Roman" pitchFamily="18" charset="0"/>
            </a:endParaRPr>
          </a:p>
        </p:txBody>
      </p:sp>
      <p:sp>
        <p:nvSpPr>
          <p:cNvPr id="52226" name="Прямоугольник 3"/>
          <p:cNvSpPr>
            <a:spLocks noChangeArrowheads="1"/>
          </p:cNvSpPr>
          <p:nvPr/>
        </p:nvSpPr>
        <p:spPr bwMode="auto">
          <a:xfrm>
            <a:off x="207963" y="1490663"/>
            <a:ext cx="5159375" cy="1938337"/>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Готують цей десерт з жовтків, вершків і цукру, змішуючи з молоком, а після запікають, в результаті чого на поверхні утворюється апетитна і хрустка карамельна скоринка. Подавати його потрібно було в охолодженому вигляді.</a:t>
            </a:r>
          </a:p>
        </p:txBody>
      </p:sp>
      <p:pic>
        <p:nvPicPr>
          <p:cNvPr id="52227" name="Рисунок 4"/>
          <p:cNvPicPr>
            <a:picLocks noChangeAspect="1"/>
          </p:cNvPicPr>
          <p:nvPr/>
        </p:nvPicPr>
        <p:blipFill>
          <a:blip r:embed="rId2"/>
          <a:srcRect/>
          <a:stretch>
            <a:fillRect/>
          </a:stretch>
        </p:blipFill>
        <p:spPr bwMode="auto">
          <a:xfrm>
            <a:off x="5367338" y="1033463"/>
            <a:ext cx="6824662" cy="51181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Прямоугольник 1"/>
          <p:cNvSpPr>
            <a:spLocks noChangeArrowheads="1"/>
          </p:cNvSpPr>
          <p:nvPr/>
        </p:nvSpPr>
        <p:spPr bwMode="auto">
          <a:xfrm>
            <a:off x="7497763" y="1009650"/>
            <a:ext cx="4092575" cy="3970338"/>
          </a:xfrm>
          <a:prstGeom prst="rect">
            <a:avLst/>
          </a:prstGeom>
          <a:noFill/>
          <a:ln w="9525">
            <a:noFill/>
            <a:miter lim="800000"/>
            <a:headEnd/>
            <a:tailEnd/>
          </a:ln>
        </p:spPr>
        <p:txBody>
          <a:bodyPr>
            <a:spAutoFit/>
          </a:bodyPr>
          <a:lstStyle/>
          <a:p>
            <a:pPr algn="ctr"/>
            <a:r>
              <a:rPr lang="uk-UA" sz="3600">
                <a:latin typeface="Times New Roman" pitchFamily="18" charset="0"/>
                <a:cs typeface="Times New Roman" pitchFamily="18" charset="0"/>
              </a:rPr>
              <a:t>Баваруа</a:t>
            </a:r>
          </a:p>
          <a:p>
            <a:pPr algn="ctr"/>
            <a:endParaRPr lang="ru-RU" sz="3600">
              <a:latin typeface="Times New Roman" pitchFamily="18" charset="0"/>
              <a:cs typeface="Times New Roman" pitchFamily="18" charset="0"/>
            </a:endParaRPr>
          </a:p>
          <a:p>
            <a:pPr algn="ctr"/>
            <a:r>
              <a:rPr lang="ru-RU">
                <a:latin typeface="Times New Roman" pitchFamily="18" charset="0"/>
                <a:cs typeface="Times New Roman" pitchFamily="18" charset="0"/>
              </a:rPr>
              <a:t>Баваруа (або баварський крем) -це різновид десертів, класичною основою яких є англійська крем, вершки і желатін.В сучасної кулінарії існує маса баваруа, що мають сирну, йогуртовую або фруктову основу.Главное якість цих десертів, об'еденённих наявністю густих вершків та желатину, неймовірна нежность.Предлагаю вам класичний варіант цього десерту.</a:t>
            </a:r>
          </a:p>
        </p:txBody>
      </p:sp>
      <p:pic>
        <p:nvPicPr>
          <p:cNvPr id="3" name="Рисунок 2"/>
          <p:cNvPicPr>
            <a:picLocks noChangeAspect="1"/>
          </p:cNvPicPr>
          <p:nvPr/>
        </p:nvPicPr>
        <p:blipFill>
          <a:blip r:embed="rId2"/>
          <a:stretch>
            <a:fillRect/>
          </a:stretch>
        </p:blipFill>
        <p:spPr>
          <a:xfrm>
            <a:off x="311150" y="374650"/>
            <a:ext cx="3476625" cy="3908425"/>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3"/>
          <a:stretch>
            <a:fillRect/>
          </a:stretch>
        </p:blipFill>
        <p:spPr>
          <a:xfrm>
            <a:off x="3257550" y="3197225"/>
            <a:ext cx="4240213" cy="23399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Прямоугольник 1"/>
          <p:cNvSpPr>
            <a:spLocks noChangeArrowheads="1"/>
          </p:cNvSpPr>
          <p:nvPr/>
        </p:nvSpPr>
        <p:spPr bwMode="auto">
          <a:xfrm>
            <a:off x="139700" y="644525"/>
            <a:ext cx="5207000" cy="3970338"/>
          </a:xfrm>
          <a:prstGeom prst="rect">
            <a:avLst/>
          </a:prstGeom>
          <a:noFill/>
          <a:ln w="9525">
            <a:noFill/>
            <a:miter lim="800000"/>
            <a:headEnd/>
            <a:tailEnd/>
          </a:ln>
        </p:spPr>
        <p:txBody>
          <a:bodyPr>
            <a:spAutoFit/>
          </a:bodyPr>
          <a:lstStyle/>
          <a:p>
            <a:pPr algn="ctr"/>
            <a:r>
              <a:rPr lang="ru-RU" sz="3600">
                <a:latin typeface="Times New Roman" pitchFamily="18" charset="0"/>
                <a:cs typeface="Times New Roman" pitchFamily="18" charset="0"/>
              </a:rPr>
              <a:t>Флан </a:t>
            </a:r>
          </a:p>
          <a:p>
            <a:pPr algn="ctr"/>
            <a:endParaRPr lang="ru-RU" sz="3600">
              <a:latin typeface="Times New Roman" pitchFamily="18" charset="0"/>
              <a:cs typeface="Times New Roman" pitchFamily="18" charset="0"/>
            </a:endParaRPr>
          </a:p>
          <a:p>
            <a:pPr algn="ctr"/>
            <a:r>
              <a:rPr lang="ru-RU">
                <a:latin typeface="Times New Roman" pitchFamily="18" charset="0"/>
                <a:cs typeface="Times New Roman" pitchFamily="18" charset="0"/>
              </a:rPr>
              <a:t>Кондитерський виріб, що являє собою відкритий пиріг з основою з пісочного тіста. Флан можна порівняти з португальським паштел-де-ната, англійським заварним тартом або італійським «пастісйотто». Його можна адаптувати згідно з власними смаками, додаючи карамель, кокос або шоколад.</a:t>
            </a:r>
          </a:p>
          <a:p>
            <a:pPr algn="ctr"/>
            <a:endParaRPr lang="ru-RU">
              <a:latin typeface="Times New Roman" pitchFamily="18" charset="0"/>
              <a:cs typeface="Times New Roman" pitchFamily="18" charset="0"/>
            </a:endParaRPr>
          </a:p>
          <a:p>
            <a:pPr algn="ctr"/>
            <a:r>
              <a:rPr lang="ru-RU">
                <a:latin typeface="Times New Roman" pitchFamily="18" charset="0"/>
                <a:cs typeface="Times New Roman" pitchFamily="18" charset="0"/>
              </a:rPr>
              <a:t>Флан існує від королівських часів. Тоді його робили з цукатами в Шампані.</a:t>
            </a:r>
          </a:p>
        </p:txBody>
      </p:sp>
      <p:pic>
        <p:nvPicPr>
          <p:cNvPr id="54275" name="Рисунок 3"/>
          <p:cNvPicPr>
            <a:picLocks noChangeAspect="1"/>
          </p:cNvPicPr>
          <p:nvPr/>
        </p:nvPicPr>
        <p:blipFill>
          <a:blip r:embed="rId2"/>
          <a:srcRect/>
          <a:stretch>
            <a:fillRect/>
          </a:stretch>
        </p:blipFill>
        <p:spPr bwMode="auto">
          <a:xfrm>
            <a:off x="6062663" y="2543175"/>
            <a:ext cx="4635500" cy="3090863"/>
          </a:xfrm>
          <a:prstGeom prst="rect">
            <a:avLst/>
          </a:prstGeom>
          <a:noFill/>
          <a:ln w="9525">
            <a:noFill/>
            <a:miter lim="800000"/>
            <a:headEnd/>
            <a:tailEnd/>
          </a:ln>
        </p:spPr>
      </p:pic>
      <p:pic>
        <p:nvPicPr>
          <p:cNvPr id="54276" name="Рисунок 4"/>
          <p:cNvPicPr>
            <a:picLocks noChangeAspect="1"/>
          </p:cNvPicPr>
          <p:nvPr/>
        </p:nvPicPr>
        <p:blipFill>
          <a:blip r:embed="rId3"/>
          <a:srcRect/>
          <a:stretch>
            <a:fillRect/>
          </a:stretch>
        </p:blipFill>
        <p:spPr bwMode="auto">
          <a:xfrm>
            <a:off x="8380413" y="571500"/>
            <a:ext cx="3098800" cy="17430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Прямоугольник 1"/>
          <p:cNvSpPr>
            <a:spLocks noChangeArrowheads="1"/>
          </p:cNvSpPr>
          <p:nvPr/>
        </p:nvSpPr>
        <p:spPr bwMode="auto">
          <a:xfrm>
            <a:off x="365125" y="1263650"/>
            <a:ext cx="6096000" cy="2584450"/>
          </a:xfrm>
          <a:prstGeom prst="rect">
            <a:avLst/>
          </a:prstGeom>
          <a:noFill/>
          <a:ln w="9525">
            <a:noFill/>
            <a:miter lim="800000"/>
            <a:headEnd/>
            <a:tailEnd/>
          </a:ln>
        </p:spPr>
        <p:txBody>
          <a:bodyPr>
            <a:spAutoFit/>
          </a:bodyPr>
          <a:lstStyle/>
          <a:p>
            <a:pPr algn="ctr"/>
            <a:r>
              <a:rPr lang="uk-UA" sz="3600">
                <a:latin typeface="Times New Roman" pitchFamily="18" charset="0"/>
                <a:cs typeface="Times New Roman" pitchFamily="18" charset="0"/>
              </a:rPr>
              <a:t>Птифур</a:t>
            </a:r>
          </a:p>
          <a:p>
            <a:pPr algn="ctr"/>
            <a:endParaRPr lang="ru-RU" sz="3600">
              <a:latin typeface="Times New Roman" pitchFamily="18" charset="0"/>
              <a:cs typeface="Times New Roman" pitchFamily="18" charset="0"/>
            </a:endParaRPr>
          </a:p>
          <a:p>
            <a:pPr algn="ctr"/>
            <a:r>
              <a:rPr lang="ru-RU">
                <a:latin typeface="Times New Roman" pitchFamily="18" charset="0"/>
                <a:cs typeface="Times New Roman" pitchFamily="18" charset="0"/>
              </a:rPr>
              <a:t>Птифур - невелике здобне печиво з підвищеним вмістом цукру, жиру і яєць. Як правило, продається набором з різних сортів виробів. Найчастіше Птифур готують з бісквітного і пісочного тіста, наповнюючи різними начинками і прикрашаючи кремом або глазур'ю.</a:t>
            </a:r>
          </a:p>
        </p:txBody>
      </p:sp>
      <p:pic>
        <p:nvPicPr>
          <p:cNvPr id="55298" name="Picture 5" descr="Птифур - король кондитерской витрины. Тенденция, которая пришла и останется  с нами надолго"/>
          <p:cNvPicPr>
            <a:picLocks noChangeAspect="1" noChangeArrowheads="1"/>
          </p:cNvPicPr>
          <p:nvPr/>
        </p:nvPicPr>
        <p:blipFill>
          <a:blip r:embed="rId2"/>
          <a:srcRect/>
          <a:stretch>
            <a:fillRect/>
          </a:stretch>
        </p:blipFill>
        <p:spPr bwMode="auto">
          <a:xfrm>
            <a:off x="6883400" y="3113088"/>
            <a:ext cx="4876800" cy="2657475"/>
          </a:xfrm>
          <a:prstGeom prst="rect">
            <a:avLst/>
          </a:prstGeom>
          <a:noFill/>
          <a:ln w="9525">
            <a:noFill/>
            <a:miter lim="800000"/>
            <a:headEnd/>
            <a:tailEnd/>
          </a:ln>
        </p:spPr>
      </p:pic>
      <p:pic>
        <p:nvPicPr>
          <p:cNvPr id="55299" name="Picture 7" descr="Армия пирожных из полимерной глины - Рабочие моменты - Для вдохновения -  Мастер-классы и статьи - Rozibuz - украшения ручной работы и домашний декор"/>
          <p:cNvPicPr>
            <a:picLocks noChangeAspect="1" noChangeArrowheads="1"/>
          </p:cNvPicPr>
          <p:nvPr/>
        </p:nvPicPr>
        <p:blipFill>
          <a:blip r:embed="rId3"/>
          <a:srcRect/>
          <a:stretch>
            <a:fillRect/>
          </a:stretch>
        </p:blipFill>
        <p:spPr bwMode="auto">
          <a:xfrm>
            <a:off x="7235825" y="174625"/>
            <a:ext cx="4073525" cy="26987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Прямоугольник 1"/>
          <p:cNvSpPr>
            <a:spLocks noChangeArrowheads="1"/>
          </p:cNvSpPr>
          <p:nvPr/>
        </p:nvSpPr>
        <p:spPr bwMode="auto">
          <a:xfrm>
            <a:off x="77788" y="966788"/>
            <a:ext cx="6096000" cy="1939925"/>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Макаро́н</a:t>
            </a:r>
            <a:r>
              <a:rPr lang="en-US" sz="2000">
                <a:latin typeface="Times New Roman" pitchFamily="18" charset="0"/>
                <a:cs typeface="Times New Roman" pitchFamily="18" charset="0"/>
              </a:rPr>
              <a:t>— </a:t>
            </a:r>
            <a:r>
              <a:rPr lang="ru-RU" sz="2000">
                <a:latin typeface="Times New Roman" pitchFamily="18" charset="0"/>
                <a:cs typeface="Times New Roman" pitchFamily="18" charset="0"/>
              </a:rPr>
              <a:t>французький кондитерський виріб з яєчних білків, цукрової пудри, цукрового сиропу, меленого мигдалю і харчових барвників. Зазвичай робиться у формі двох половинок печива, між якими кладуть крем або варення. Назва походить від слова </a:t>
            </a:r>
            <a:r>
              <a:rPr lang="en-US" sz="2000">
                <a:latin typeface="Times New Roman" pitchFamily="18" charset="0"/>
                <a:cs typeface="Times New Roman" pitchFamily="18" charset="0"/>
              </a:rPr>
              <a:t>ammaccare— «</a:t>
            </a:r>
            <a:r>
              <a:rPr lang="ru-RU" sz="2000">
                <a:latin typeface="Times New Roman" pitchFamily="18" charset="0"/>
                <a:cs typeface="Times New Roman" pitchFamily="18" charset="0"/>
              </a:rPr>
              <a:t>розбити, розчавити».</a:t>
            </a:r>
          </a:p>
        </p:txBody>
      </p:sp>
      <p:sp>
        <p:nvSpPr>
          <p:cNvPr id="56322" name="Прямоугольник 2"/>
          <p:cNvSpPr>
            <a:spLocks noChangeArrowheads="1"/>
          </p:cNvSpPr>
          <p:nvPr/>
        </p:nvSpPr>
        <p:spPr bwMode="auto">
          <a:xfrm>
            <a:off x="5051425" y="139700"/>
            <a:ext cx="2244725" cy="585788"/>
          </a:xfrm>
          <a:prstGeom prst="rect">
            <a:avLst/>
          </a:prstGeom>
          <a:noFill/>
          <a:ln w="9525">
            <a:noFill/>
            <a:miter lim="800000"/>
            <a:headEnd/>
            <a:tailEnd/>
          </a:ln>
        </p:spPr>
        <p:txBody>
          <a:bodyPr wrap="none">
            <a:spAutoFit/>
          </a:bodyPr>
          <a:lstStyle/>
          <a:p>
            <a:r>
              <a:rPr lang="ru-RU" sz="3200">
                <a:latin typeface="Times New Roman" pitchFamily="18" charset="0"/>
                <a:cs typeface="Times New Roman" pitchFamily="18" charset="0"/>
              </a:rPr>
              <a:t>МАКАРО́Н</a:t>
            </a:r>
          </a:p>
        </p:txBody>
      </p:sp>
      <p:sp>
        <p:nvSpPr>
          <p:cNvPr id="56323" name="Прямоугольник 3"/>
          <p:cNvSpPr>
            <a:spLocks noChangeArrowheads="1"/>
          </p:cNvSpPr>
          <p:nvPr/>
        </p:nvSpPr>
        <p:spPr bwMode="auto">
          <a:xfrm>
            <a:off x="6096000" y="3838575"/>
            <a:ext cx="6096000" cy="2246313"/>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Готовий виріб має бути з хрусткою та гладкою поверхнею, м'який та вологий усередині, танути в роті. Кришечки зазвичай мають однаковий смак, а ось смак усього тістечка залежить від начинки. Існує багато різноманітних смаків. Це можуть бути шоколадні, горіхові, фруктові смаки, а іноді навіть сирні, грибні або пряні.</a:t>
            </a:r>
          </a:p>
        </p:txBody>
      </p:sp>
      <p:pic>
        <p:nvPicPr>
          <p:cNvPr id="56324" name="Рисунок 4"/>
          <p:cNvPicPr>
            <a:picLocks noChangeAspect="1"/>
          </p:cNvPicPr>
          <p:nvPr/>
        </p:nvPicPr>
        <p:blipFill>
          <a:blip r:embed="rId2"/>
          <a:srcRect/>
          <a:stretch>
            <a:fillRect/>
          </a:stretch>
        </p:blipFill>
        <p:spPr bwMode="auto">
          <a:xfrm>
            <a:off x="77788" y="2986088"/>
            <a:ext cx="5407025" cy="28844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Прямоугольник 1"/>
          <p:cNvSpPr>
            <a:spLocks noChangeArrowheads="1"/>
          </p:cNvSpPr>
          <p:nvPr/>
        </p:nvSpPr>
        <p:spPr bwMode="auto">
          <a:xfrm>
            <a:off x="431800" y="258763"/>
            <a:ext cx="3173413" cy="584200"/>
          </a:xfrm>
          <a:prstGeom prst="rect">
            <a:avLst/>
          </a:prstGeom>
          <a:noFill/>
          <a:ln w="9525">
            <a:noFill/>
            <a:miter lim="800000"/>
            <a:headEnd/>
            <a:tailEnd/>
          </a:ln>
        </p:spPr>
        <p:txBody>
          <a:bodyPr wrap="none">
            <a:spAutoFit/>
          </a:bodyPr>
          <a:lstStyle/>
          <a:p>
            <a:pPr algn="ctr"/>
            <a:r>
              <a:rPr lang="ru-RU" sz="3200">
                <a:latin typeface="Times New Roman" pitchFamily="18" charset="0"/>
                <a:cs typeface="Times New Roman" pitchFamily="18" charset="0"/>
              </a:rPr>
              <a:t>ПІВЕНЬ У ВИНІ</a:t>
            </a:r>
          </a:p>
        </p:txBody>
      </p:sp>
      <p:sp>
        <p:nvSpPr>
          <p:cNvPr id="29698" name="Прямоугольник 2"/>
          <p:cNvSpPr>
            <a:spLocks noChangeArrowheads="1"/>
          </p:cNvSpPr>
          <p:nvPr/>
        </p:nvSpPr>
        <p:spPr bwMode="auto">
          <a:xfrm>
            <a:off x="92075" y="1119188"/>
            <a:ext cx="3852863" cy="4094162"/>
          </a:xfrm>
          <a:prstGeom prst="rect">
            <a:avLst/>
          </a:prstGeom>
          <a:noFill/>
          <a:ln w="9525">
            <a:noFill/>
            <a:miter lim="800000"/>
            <a:headEnd/>
            <a:tailEnd/>
          </a:ln>
        </p:spPr>
        <p:txBody>
          <a:bodyPr>
            <a:spAutoFit/>
          </a:bodyPr>
          <a:lstStyle/>
          <a:p>
            <a:pPr algn="ctr"/>
            <a:r>
              <a:rPr lang="en-US" sz="2000">
                <a:latin typeface="Times New Roman" pitchFamily="18" charset="0"/>
                <a:cs typeface="Times New Roman" pitchFamily="18" charset="0"/>
              </a:rPr>
              <a:t>Coq au vin — </a:t>
            </a:r>
            <a:r>
              <a:rPr lang="ru-RU" sz="2000">
                <a:latin typeface="Times New Roman" pitchFamily="18" charset="0"/>
                <a:cs typeface="Times New Roman" pitchFamily="18" charset="0"/>
              </a:rPr>
              <a:t>типова французька селянська страва, яка в наші часи набула статусу культової. Водночас з тим, коли «півень у вині» перекочував з сільської хатини в дорогі паризькі ресторани, з'явилася легенда про найдавніше походження цієї страви. Оскільки у Франції є головна точка відліку — нашестя римлян, то і славетний півень, виявляється, міг прикрашати стіл Юлія Цезаря. </a:t>
            </a:r>
          </a:p>
        </p:txBody>
      </p:sp>
      <p:pic>
        <p:nvPicPr>
          <p:cNvPr id="4" name="Рисунок 3">
            <a:extLst>
              <a:ext uri="{FF2B5EF4-FFF2-40B4-BE49-F238E27FC236}"/>
            </a:extLst>
          </p:cNvPr>
          <p:cNvPicPr>
            <a:picLocks noChangeAspect="1"/>
          </p:cNvPicPr>
          <p:nvPr/>
        </p:nvPicPr>
        <p:blipFill>
          <a:blip r:embed="rId2"/>
          <a:stretch>
            <a:fillRect/>
          </a:stretch>
        </p:blipFill>
        <p:spPr>
          <a:xfrm>
            <a:off x="4311650" y="0"/>
            <a:ext cx="7881938" cy="61023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0975" y="804863"/>
            <a:ext cx="9604375" cy="1058862"/>
          </a:xfrm>
        </p:spPr>
        <p:txBody>
          <a:bodyPr/>
          <a:lstStyle/>
          <a:p>
            <a:pPr algn="ctr" eaLnBrk="1" fontAlgn="auto" hangingPunct="1">
              <a:spcAft>
                <a:spcPts val="0"/>
              </a:spcAft>
              <a:defRPr/>
            </a:pPr>
            <a:r>
              <a:rPr lang="uk-UA" dirty="0" err="1" smtClean="0">
                <a:latin typeface="Times New Roman" panose="02020603050405020304" pitchFamily="18" charset="0"/>
                <a:cs typeface="Times New Roman" panose="02020603050405020304" pitchFamily="18" charset="0"/>
              </a:rPr>
              <a:t>вишисуаз</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00050" y="1960563"/>
            <a:ext cx="6865938" cy="3970337"/>
          </a:xfrm>
        </p:spPr>
        <p:txBody>
          <a:bodyPr rtlCol="0">
            <a:normAutofit lnSpcReduction="10000"/>
          </a:bodyPr>
          <a:lstStyle/>
          <a:p>
            <a:pPr algn="ctr" eaLnBrk="1" fontAlgn="auto" hangingPunct="1">
              <a:spcAft>
                <a:spcPts val="0"/>
              </a:spcAft>
              <a:buFont typeface="Arial" panose="020B0604020202020204" pitchFamily="34" charset="0"/>
              <a:buChar char="•"/>
              <a:defRPr/>
            </a:pPr>
            <a:r>
              <a:rPr lang="ru-RU" dirty="0" err="1" smtClean="0">
                <a:solidFill>
                  <a:srgbClr val="202124"/>
                </a:solidFill>
                <a:latin typeface="Times New Roman" panose="02020603050405020304" pitchFamily="18" charset="0"/>
                <a:cs typeface="Times New Roman" panose="02020603050405020304" pitchFamily="18" charset="0"/>
              </a:rPr>
              <a:t>цибульний</a:t>
            </a:r>
            <a:r>
              <a:rPr lang="ru-RU" dirty="0" smtClean="0">
                <a:solidFill>
                  <a:srgbClr val="202124"/>
                </a:solidFill>
                <a:latin typeface="Times New Roman" panose="02020603050405020304" pitchFamily="18" charset="0"/>
                <a:cs typeface="Times New Roman" panose="02020603050405020304" pitchFamily="18" charset="0"/>
              </a:rPr>
              <a:t> </a:t>
            </a:r>
            <a:r>
              <a:rPr lang="ru-RU" dirty="0">
                <a:solidFill>
                  <a:srgbClr val="202124"/>
                </a:solidFill>
                <a:latin typeface="Times New Roman" panose="02020603050405020304" pitchFamily="18" charset="0"/>
                <a:cs typeface="Times New Roman" panose="02020603050405020304" pitchFamily="18" charset="0"/>
              </a:rPr>
              <a:t>суп-пюре. Суп </a:t>
            </a:r>
            <a:r>
              <a:rPr lang="ru-RU" dirty="0" err="1">
                <a:solidFill>
                  <a:srgbClr val="202124"/>
                </a:solidFill>
                <a:latin typeface="Times New Roman" panose="02020603050405020304" pitchFamily="18" charset="0"/>
                <a:cs typeface="Times New Roman" panose="02020603050405020304" pitchFamily="18" charset="0"/>
              </a:rPr>
              <a:t>готується</a:t>
            </a:r>
            <a:r>
              <a:rPr lang="ru-RU" dirty="0">
                <a:solidFill>
                  <a:srgbClr val="202124"/>
                </a:solidFill>
                <a:latin typeface="Times New Roman" panose="02020603050405020304" pitchFamily="18" charset="0"/>
                <a:cs typeface="Times New Roman" panose="02020603050405020304" pitchFamily="18" charset="0"/>
              </a:rPr>
              <a:t> з </a:t>
            </a:r>
            <a:r>
              <a:rPr lang="ru-RU" dirty="0" err="1">
                <a:solidFill>
                  <a:srgbClr val="202124"/>
                </a:solidFill>
                <a:latin typeface="Times New Roman" panose="02020603050405020304" pitchFamily="18" charset="0"/>
                <a:cs typeface="Times New Roman" panose="02020603050405020304" pitchFamily="18" charset="0"/>
              </a:rPr>
              <a:t>різних</a:t>
            </a:r>
            <a:r>
              <a:rPr lang="ru-RU" dirty="0">
                <a:solidFill>
                  <a:srgbClr val="202124"/>
                </a:solidFill>
                <a:latin typeface="Times New Roman" panose="02020603050405020304" pitchFamily="18" charset="0"/>
                <a:cs typeface="Times New Roman" panose="02020603050405020304" pitchFamily="18" charset="0"/>
              </a:rPr>
              <a:t> </a:t>
            </a:r>
            <a:r>
              <a:rPr lang="ru-RU" dirty="0" err="1">
                <a:solidFill>
                  <a:srgbClr val="202124"/>
                </a:solidFill>
                <a:latin typeface="Times New Roman" panose="02020603050405020304" pitchFamily="18" charset="0"/>
                <a:cs typeface="Times New Roman" panose="02020603050405020304" pitchFamily="18" charset="0"/>
              </a:rPr>
              <a:t>сортів</a:t>
            </a:r>
            <a:r>
              <a:rPr lang="ru-RU" dirty="0">
                <a:solidFill>
                  <a:srgbClr val="202124"/>
                </a:solidFill>
                <a:latin typeface="Times New Roman" panose="02020603050405020304" pitchFamily="18" charset="0"/>
                <a:cs typeface="Times New Roman" panose="02020603050405020304" pitchFamily="18" charset="0"/>
              </a:rPr>
              <a:t> </a:t>
            </a:r>
            <a:r>
              <a:rPr lang="ru-RU" dirty="0" err="1">
                <a:solidFill>
                  <a:srgbClr val="202124"/>
                </a:solidFill>
                <a:latin typeface="Times New Roman" panose="02020603050405020304" pitchFamily="18" charset="0"/>
                <a:cs typeface="Times New Roman" panose="02020603050405020304" pitchFamily="18" charset="0"/>
              </a:rPr>
              <a:t>цибулі</a:t>
            </a:r>
            <a:r>
              <a:rPr lang="ru-RU" dirty="0">
                <a:solidFill>
                  <a:srgbClr val="202124"/>
                </a:solidFill>
                <a:latin typeface="Times New Roman" panose="02020603050405020304" pitchFamily="18" charset="0"/>
                <a:cs typeface="Times New Roman" panose="02020603050405020304" pitchFamily="18" charset="0"/>
              </a:rPr>
              <a:t>, перш за все </a:t>
            </a:r>
            <a:r>
              <a:rPr lang="ru-RU" dirty="0" err="1">
                <a:solidFill>
                  <a:srgbClr val="202124"/>
                </a:solidFill>
                <a:latin typeface="Times New Roman" panose="02020603050405020304" pitchFamily="18" charset="0"/>
                <a:cs typeface="Times New Roman" panose="02020603050405020304" pitchFamily="18" charset="0"/>
              </a:rPr>
              <a:t>цибулі</a:t>
            </a:r>
            <a:r>
              <a:rPr lang="ru-RU" dirty="0">
                <a:solidFill>
                  <a:srgbClr val="202124"/>
                </a:solidFill>
                <a:latin typeface="Times New Roman" panose="02020603050405020304" pitchFamily="18" charset="0"/>
                <a:cs typeface="Times New Roman" panose="02020603050405020304" pitchFamily="18" charset="0"/>
              </a:rPr>
              <a:t>-порею, </a:t>
            </a:r>
            <a:r>
              <a:rPr lang="ru-RU" dirty="0" err="1">
                <a:solidFill>
                  <a:srgbClr val="202124"/>
                </a:solidFill>
                <a:latin typeface="Times New Roman" panose="02020603050405020304" pitchFamily="18" charset="0"/>
                <a:cs typeface="Times New Roman" panose="02020603050405020304" pitchFamily="18" charset="0"/>
              </a:rPr>
              <a:t>який</a:t>
            </a:r>
            <a:r>
              <a:rPr lang="ru-RU" dirty="0">
                <a:solidFill>
                  <a:srgbClr val="202124"/>
                </a:solidFill>
                <a:latin typeface="Times New Roman" panose="02020603050405020304" pitchFamily="18" charset="0"/>
                <a:cs typeface="Times New Roman" panose="02020603050405020304" pitchFamily="18" charset="0"/>
              </a:rPr>
              <a:t> </a:t>
            </a:r>
            <a:r>
              <a:rPr lang="ru-RU" dirty="0" err="1">
                <a:solidFill>
                  <a:srgbClr val="202124"/>
                </a:solidFill>
                <a:latin typeface="Times New Roman" panose="02020603050405020304" pitchFamily="18" charset="0"/>
                <a:cs typeface="Times New Roman" panose="02020603050405020304" pitchFamily="18" charset="0"/>
              </a:rPr>
              <a:t>злегка</a:t>
            </a:r>
            <a:r>
              <a:rPr lang="ru-RU" dirty="0">
                <a:solidFill>
                  <a:srgbClr val="202124"/>
                </a:solidFill>
                <a:latin typeface="Times New Roman" panose="02020603050405020304" pitchFamily="18" charset="0"/>
                <a:cs typeface="Times New Roman" panose="02020603050405020304" pitchFamily="18" charset="0"/>
              </a:rPr>
              <a:t> </a:t>
            </a:r>
            <a:r>
              <a:rPr lang="ru-RU" dirty="0" err="1">
                <a:solidFill>
                  <a:srgbClr val="202124"/>
                </a:solidFill>
                <a:latin typeface="Times New Roman" panose="02020603050405020304" pitchFamily="18" charset="0"/>
                <a:cs typeface="Times New Roman" panose="02020603050405020304" pitchFamily="18" charset="0"/>
              </a:rPr>
              <a:t>присмажується</a:t>
            </a:r>
            <a:r>
              <a:rPr lang="ru-RU" dirty="0">
                <a:solidFill>
                  <a:srgbClr val="202124"/>
                </a:solidFill>
                <a:latin typeface="Times New Roman" panose="02020603050405020304" pitchFamily="18" charset="0"/>
                <a:cs typeface="Times New Roman" panose="02020603050405020304" pitchFamily="18" charset="0"/>
              </a:rPr>
              <a:t> разом з </a:t>
            </a:r>
            <a:r>
              <a:rPr lang="ru-RU" dirty="0" err="1">
                <a:solidFill>
                  <a:srgbClr val="202124"/>
                </a:solidFill>
                <a:latin typeface="Times New Roman" panose="02020603050405020304" pitchFamily="18" charset="0"/>
                <a:cs typeface="Times New Roman" panose="02020603050405020304" pitchFamily="18" charset="0"/>
              </a:rPr>
              <a:t>картоплею</a:t>
            </a:r>
            <a:r>
              <a:rPr lang="ru-RU" dirty="0">
                <a:solidFill>
                  <a:srgbClr val="202124"/>
                </a:solidFill>
                <a:latin typeface="Times New Roman" panose="02020603050405020304" pitchFamily="18" charset="0"/>
                <a:cs typeface="Times New Roman" panose="02020603050405020304" pitchFamily="18" charset="0"/>
              </a:rPr>
              <a:t> у вершковому </a:t>
            </a:r>
            <a:r>
              <a:rPr lang="ru-RU" dirty="0" err="1">
                <a:solidFill>
                  <a:srgbClr val="202124"/>
                </a:solidFill>
                <a:latin typeface="Times New Roman" panose="02020603050405020304" pitchFamily="18" charset="0"/>
                <a:cs typeface="Times New Roman" panose="02020603050405020304" pitchFamily="18" charset="0"/>
              </a:rPr>
              <a:t>маслі</a:t>
            </a:r>
            <a:r>
              <a:rPr lang="ru-RU" dirty="0">
                <a:solidFill>
                  <a:srgbClr val="202124"/>
                </a:solidFill>
                <a:latin typeface="Times New Roman" panose="02020603050405020304" pitchFamily="18" charset="0"/>
                <a:cs typeface="Times New Roman" panose="02020603050405020304" pitchFamily="18" charset="0"/>
              </a:rPr>
              <a:t>, </a:t>
            </a:r>
            <a:r>
              <a:rPr lang="ru-RU" dirty="0" err="1">
                <a:solidFill>
                  <a:srgbClr val="202124"/>
                </a:solidFill>
                <a:latin typeface="Times New Roman" panose="02020603050405020304" pitchFamily="18" charset="0"/>
                <a:cs typeface="Times New Roman" panose="02020603050405020304" pitchFamily="18" charset="0"/>
              </a:rPr>
              <a:t>потім</a:t>
            </a:r>
            <a:r>
              <a:rPr lang="ru-RU" dirty="0">
                <a:solidFill>
                  <a:srgbClr val="202124"/>
                </a:solidFill>
                <a:latin typeface="Times New Roman" panose="02020603050405020304" pitchFamily="18" charset="0"/>
                <a:cs typeface="Times New Roman" panose="02020603050405020304" pitchFamily="18" charset="0"/>
              </a:rPr>
              <a:t> </a:t>
            </a:r>
            <a:r>
              <a:rPr lang="ru-RU" dirty="0" err="1">
                <a:solidFill>
                  <a:srgbClr val="202124"/>
                </a:solidFill>
                <a:latin typeface="Times New Roman" panose="02020603050405020304" pitchFamily="18" charset="0"/>
                <a:cs typeface="Times New Roman" panose="02020603050405020304" pitchFamily="18" charset="0"/>
              </a:rPr>
              <a:t>овочі</a:t>
            </a:r>
            <a:r>
              <a:rPr lang="ru-RU" dirty="0">
                <a:solidFill>
                  <a:srgbClr val="202124"/>
                </a:solidFill>
                <a:latin typeface="Times New Roman" panose="02020603050405020304" pitchFamily="18" charset="0"/>
                <a:cs typeface="Times New Roman" panose="02020603050405020304" pitchFamily="18" charset="0"/>
              </a:rPr>
              <a:t> </a:t>
            </a:r>
            <a:r>
              <a:rPr lang="ru-RU" dirty="0" err="1">
                <a:solidFill>
                  <a:srgbClr val="202124"/>
                </a:solidFill>
                <a:latin typeface="Times New Roman" panose="02020603050405020304" pitchFamily="18" charset="0"/>
                <a:cs typeface="Times New Roman" panose="02020603050405020304" pitchFamily="18" charset="0"/>
              </a:rPr>
              <a:t>гасяться</a:t>
            </a:r>
            <a:r>
              <a:rPr lang="ru-RU" dirty="0">
                <a:solidFill>
                  <a:srgbClr val="202124"/>
                </a:solidFill>
                <a:latin typeface="Times New Roman" panose="02020603050405020304" pitchFamily="18" charset="0"/>
                <a:cs typeface="Times New Roman" panose="02020603050405020304" pitchFamily="18" charset="0"/>
              </a:rPr>
              <a:t> в </a:t>
            </a:r>
            <a:r>
              <a:rPr lang="ru-RU" dirty="0" err="1">
                <a:solidFill>
                  <a:srgbClr val="202124"/>
                </a:solidFill>
                <a:latin typeface="Times New Roman" panose="02020603050405020304" pitchFamily="18" charset="0"/>
                <a:cs typeface="Times New Roman" panose="02020603050405020304" pitchFamily="18" charset="0"/>
              </a:rPr>
              <a:t>курячому</a:t>
            </a:r>
            <a:r>
              <a:rPr lang="ru-RU" dirty="0">
                <a:solidFill>
                  <a:srgbClr val="202124"/>
                </a:solidFill>
                <a:latin typeface="Times New Roman" panose="02020603050405020304" pitchFamily="18" charset="0"/>
                <a:cs typeface="Times New Roman" panose="02020603050405020304" pitchFamily="18" charset="0"/>
              </a:rPr>
              <a:t> </a:t>
            </a:r>
            <a:r>
              <a:rPr lang="ru-RU" dirty="0" err="1">
                <a:solidFill>
                  <a:srgbClr val="202124"/>
                </a:solidFill>
                <a:latin typeface="Times New Roman" panose="02020603050405020304" pitchFamily="18" charset="0"/>
                <a:cs typeface="Times New Roman" panose="02020603050405020304" pitchFamily="18" charset="0"/>
              </a:rPr>
              <a:t>бульйоні</a:t>
            </a:r>
            <a:r>
              <a:rPr lang="ru-RU" dirty="0">
                <a:solidFill>
                  <a:srgbClr val="202124"/>
                </a:solidFill>
                <a:latin typeface="Times New Roman" panose="02020603050405020304" pitchFamily="18" charset="0"/>
                <a:cs typeface="Times New Roman" panose="02020603050405020304" pitchFamily="18" charset="0"/>
              </a:rPr>
              <a:t>. </a:t>
            </a:r>
            <a:r>
              <a:rPr lang="ru-RU" dirty="0" err="1">
                <a:solidFill>
                  <a:srgbClr val="202124"/>
                </a:solidFill>
                <a:latin typeface="Times New Roman" panose="02020603050405020304" pitchFamily="18" charset="0"/>
                <a:cs typeface="Times New Roman" panose="02020603050405020304" pitchFamily="18" charset="0"/>
              </a:rPr>
              <a:t>Нарешті</a:t>
            </a:r>
            <a:r>
              <a:rPr lang="ru-RU" dirty="0">
                <a:solidFill>
                  <a:srgbClr val="202124"/>
                </a:solidFill>
                <a:latin typeface="Times New Roman" panose="02020603050405020304" pitchFamily="18" charset="0"/>
                <a:cs typeface="Times New Roman" panose="02020603050405020304" pitchFamily="18" charset="0"/>
              </a:rPr>
              <a:t> суп </a:t>
            </a:r>
            <a:r>
              <a:rPr lang="ru-RU" dirty="0" err="1">
                <a:solidFill>
                  <a:srgbClr val="202124"/>
                </a:solidFill>
                <a:latin typeface="Times New Roman" panose="02020603050405020304" pitchFamily="18" charset="0"/>
                <a:cs typeface="Times New Roman" panose="02020603050405020304" pitchFamily="18" charset="0"/>
              </a:rPr>
              <a:t>збивається</a:t>
            </a:r>
            <a:r>
              <a:rPr lang="ru-RU" dirty="0">
                <a:solidFill>
                  <a:srgbClr val="202124"/>
                </a:solidFill>
                <a:latin typeface="Times New Roman" panose="02020603050405020304" pitchFamily="18" charset="0"/>
                <a:cs typeface="Times New Roman" panose="02020603050405020304" pitchFamily="18" charset="0"/>
              </a:rPr>
              <a:t> разом з вершками до стану пюре. Як правило, блюдо </a:t>
            </a:r>
            <a:r>
              <a:rPr lang="ru-RU" dirty="0" err="1">
                <a:solidFill>
                  <a:srgbClr val="202124"/>
                </a:solidFill>
                <a:latin typeface="Times New Roman" panose="02020603050405020304" pitchFamily="18" charset="0"/>
                <a:cs typeface="Times New Roman" panose="02020603050405020304" pitchFamily="18" charset="0"/>
              </a:rPr>
              <a:t>подається</a:t>
            </a:r>
            <a:r>
              <a:rPr lang="ru-RU" dirty="0">
                <a:solidFill>
                  <a:srgbClr val="202124"/>
                </a:solidFill>
                <a:latin typeface="Times New Roman" panose="02020603050405020304" pitchFamily="18" charset="0"/>
                <a:cs typeface="Times New Roman" panose="02020603050405020304" pitchFamily="18" charset="0"/>
              </a:rPr>
              <a:t> </a:t>
            </a:r>
            <a:r>
              <a:rPr lang="ru-RU" dirty="0" err="1">
                <a:solidFill>
                  <a:srgbClr val="202124"/>
                </a:solidFill>
                <a:latin typeface="Times New Roman" panose="02020603050405020304" pitchFamily="18" charset="0"/>
                <a:cs typeface="Times New Roman" panose="02020603050405020304" pitchFamily="18" charset="0"/>
              </a:rPr>
              <a:t>холодним</a:t>
            </a:r>
            <a:r>
              <a:rPr lang="ru-RU" dirty="0">
                <a:solidFill>
                  <a:srgbClr val="202124"/>
                </a:solidFill>
                <a:latin typeface="Times New Roman" panose="02020603050405020304" pitchFamily="18" charset="0"/>
                <a:cs typeface="Times New Roman" panose="02020603050405020304" pitchFamily="18" charset="0"/>
              </a:rPr>
              <a:t>, </a:t>
            </a:r>
            <a:r>
              <a:rPr lang="ru-RU" dirty="0" err="1">
                <a:solidFill>
                  <a:srgbClr val="202124"/>
                </a:solidFill>
                <a:latin typeface="Times New Roman" panose="02020603050405020304" pitchFamily="18" charset="0"/>
                <a:cs typeface="Times New Roman" panose="02020603050405020304" pitchFamily="18" charset="0"/>
              </a:rPr>
              <a:t>оскільки</a:t>
            </a:r>
            <a:r>
              <a:rPr lang="ru-RU" dirty="0">
                <a:solidFill>
                  <a:srgbClr val="202124"/>
                </a:solidFill>
                <a:latin typeface="Times New Roman" panose="02020603050405020304" pitchFamily="18" charset="0"/>
                <a:cs typeface="Times New Roman" panose="02020603050405020304" pitchFamily="18" charset="0"/>
              </a:rPr>
              <a:t> </a:t>
            </a:r>
            <a:r>
              <a:rPr lang="ru-RU" dirty="0" err="1">
                <a:solidFill>
                  <a:srgbClr val="202124"/>
                </a:solidFill>
                <a:latin typeface="Times New Roman" panose="02020603050405020304" pitchFamily="18" charset="0"/>
                <a:cs typeface="Times New Roman" panose="02020603050405020304" pitchFamily="18" charset="0"/>
              </a:rPr>
              <a:t>вважається</a:t>
            </a:r>
            <a:r>
              <a:rPr lang="ru-RU" dirty="0">
                <a:solidFill>
                  <a:srgbClr val="202124"/>
                </a:solidFill>
                <a:latin typeface="Times New Roman" panose="02020603050405020304" pitchFamily="18" charset="0"/>
                <a:cs typeface="Times New Roman" panose="02020603050405020304" pitchFamily="18" charset="0"/>
              </a:rPr>
              <a:t>, </a:t>
            </a:r>
            <a:r>
              <a:rPr lang="ru-RU" dirty="0" err="1">
                <a:solidFill>
                  <a:srgbClr val="202124"/>
                </a:solidFill>
                <a:latin typeface="Times New Roman" panose="02020603050405020304" pitchFamily="18" charset="0"/>
                <a:cs typeface="Times New Roman" panose="02020603050405020304" pitchFamily="18" charset="0"/>
              </a:rPr>
              <a:t>що</a:t>
            </a:r>
            <a:r>
              <a:rPr lang="ru-RU" dirty="0">
                <a:solidFill>
                  <a:srgbClr val="202124"/>
                </a:solidFill>
                <a:latin typeface="Times New Roman" panose="02020603050405020304" pitchFamily="18" charset="0"/>
                <a:cs typeface="Times New Roman" panose="02020603050405020304" pitchFamily="18" charset="0"/>
              </a:rPr>
              <a:t> </a:t>
            </a:r>
            <a:r>
              <a:rPr lang="ru-RU" dirty="0" err="1">
                <a:solidFill>
                  <a:srgbClr val="202124"/>
                </a:solidFill>
                <a:latin typeface="Times New Roman" panose="02020603050405020304" pitchFamily="18" charset="0"/>
                <a:cs typeface="Times New Roman" panose="02020603050405020304" pitchFamily="18" charset="0"/>
              </a:rPr>
              <a:t>його</a:t>
            </a:r>
            <a:r>
              <a:rPr lang="ru-RU" dirty="0">
                <a:solidFill>
                  <a:srgbClr val="202124"/>
                </a:solidFill>
                <a:latin typeface="Times New Roman" panose="02020603050405020304" pitchFamily="18" charset="0"/>
                <a:cs typeface="Times New Roman" panose="02020603050405020304" pitchFamily="18" charset="0"/>
              </a:rPr>
              <a:t> особливо </a:t>
            </a:r>
            <a:r>
              <a:rPr lang="ru-RU" dirty="0" err="1">
                <a:solidFill>
                  <a:srgbClr val="202124"/>
                </a:solidFill>
                <a:latin typeface="Times New Roman" panose="02020603050405020304" pitchFamily="18" charset="0"/>
                <a:cs typeface="Times New Roman" panose="02020603050405020304" pitchFamily="18" charset="0"/>
              </a:rPr>
              <a:t>вигідно</a:t>
            </a:r>
            <a:r>
              <a:rPr lang="ru-RU" dirty="0">
                <a:solidFill>
                  <a:srgbClr val="202124"/>
                </a:solidFill>
                <a:latin typeface="Times New Roman" panose="02020603050405020304" pitchFamily="18" charset="0"/>
                <a:cs typeface="Times New Roman" panose="02020603050405020304" pitchFamily="18" charset="0"/>
              </a:rPr>
              <a:t> є </a:t>
            </a:r>
            <a:r>
              <a:rPr lang="ru-RU" dirty="0" err="1">
                <a:solidFill>
                  <a:srgbClr val="202124"/>
                </a:solidFill>
                <a:latin typeface="Times New Roman" panose="02020603050405020304" pitchFamily="18" charset="0"/>
                <a:cs typeface="Times New Roman" panose="02020603050405020304" pitchFamily="18" charset="0"/>
              </a:rPr>
              <a:t>влітку</a:t>
            </a:r>
            <a:r>
              <a:rPr lang="ru-RU" dirty="0">
                <a:solidFill>
                  <a:srgbClr val="202124"/>
                </a:solidFill>
                <a:latin typeface="Times New Roman" panose="02020603050405020304" pitchFamily="18" charset="0"/>
                <a:cs typeface="Times New Roman" panose="02020603050405020304" pitchFamily="18" charset="0"/>
              </a:rPr>
              <a:t> в </a:t>
            </a:r>
            <a:r>
              <a:rPr lang="ru-RU" dirty="0" err="1">
                <a:solidFill>
                  <a:srgbClr val="202124"/>
                </a:solidFill>
                <a:latin typeface="Times New Roman" panose="02020603050405020304" pitchFamily="18" charset="0"/>
                <a:cs typeface="Times New Roman" panose="02020603050405020304" pitchFamily="18" charset="0"/>
              </a:rPr>
              <a:t>палючим</a:t>
            </a:r>
            <a:r>
              <a:rPr lang="ru-RU" dirty="0">
                <a:solidFill>
                  <a:srgbClr val="202124"/>
                </a:solidFill>
                <a:latin typeface="Times New Roman" panose="02020603050405020304" pitchFamily="18" charset="0"/>
                <a:cs typeface="Times New Roman" panose="02020603050405020304" pitchFamily="18" charset="0"/>
              </a:rPr>
              <a:t> спеку. За </a:t>
            </a:r>
            <a:r>
              <a:rPr lang="ru-RU" dirty="0" err="1">
                <a:solidFill>
                  <a:srgbClr val="202124"/>
                </a:solidFill>
                <a:latin typeface="Times New Roman" panose="02020603050405020304" pitchFamily="18" charset="0"/>
                <a:cs typeface="Times New Roman" panose="02020603050405020304" pitchFamily="18" charset="0"/>
              </a:rPr>
              <a:t>французькою</a:t>
            </a:r>
            <a:r>
              <a:rPr lang="ru-RU" dirty="0">
                <a:solidFill>
                  <a:srgbClr val="202124"/>
                </a:solidFill>
                <a:latin typeface="Times New Roman" panose="02020603050405020304" pitchFamily="18" charset="0"/>
                <a:cs typeface="Times New Roman" panose="02020603050405020304" pitchFamily="18" charset="0"/>
              </a:rPr>
              <a:t> </a:t>
            </a:r>
            <a:r>
              <a:rPr lang="ru-RU" dirty="0" err="1">
                <a:solidFill>
                  <a:srgbClr val="202124"/>
                </a:solidFill>
                <a:latin typeface="Times New Roman" panose="02020603050405020304" pitchFamily="18" charset="0"/>
                <a:cs typeface="Times New Roman" panose="02020603050405020304" pitchFamily="18" charset="0"/>
              </a:rPr>
              <a:t>традицією</a:t>
            </a:r>
            <a:r>
              <a:rPr lang="ru-RU" dirty="0">
                <a:solidFill>
                  <a:srgbClr val="202124"/>
                </a:solidFill>
                <a:latin typeface="Times New Roman" panose="02020603050405020304" pitchFamily="18" charset="0"/>
                <a:cs typeface="Times New Roman" panose="02020603050405020304" pitchFamily="18" charset="0"/>
              </a:rPr>
              <a:t> суп </a:t>
            </a:r>
            <a:r>
              <a:rPr lang="ru-RU" dirty="0" err="1">
                <a:solidFill>
                  <a:srgbClr val="202124"/>
                </a:solidFill>
                <a:latin typeface="Times New Roman" panose="02020603050405020304" pitchFamily="18" charset="0"/>
                <a:cs typeface="Times New Roman" panose="02020603050405020304" pitchFamily="18" charset="0"/>
              </a:rPr>
              <a:t>подається</a:t>
            </a:r>
            <a:r>
              <a:rPr lang="ru-RU" dirty="0">
                <a:solidFill>
                  <a:srgbClr val="202124"/>
                </a:solidFill>
                <a:latin typeface="Times New Roman" panose="02020603050405020304" pitchFamily="18" charset="0"/>
                <a:cs typeface="Times New Roman" panose="02020603050405020304" pitchFamily="18" charset="0"/>
              </a:rPr>
              <a:t> з салатом з </a:t>
            </a:r>
            <a:r>
              <a:rPr lang="ru-RU" dirty="0" err="1">
                <a:solidFill>
                  <a:srgbClr val="202124"/>
                </a:solidFill>
                <a:latin typeface="Times New Roman" panose="02020603050405020304" pitchFamily="18" charset="0"/>
                <a:cs typeface="Times New Roman" panose="02020603050405020304" pitchFamily="18" charset="0"/>
              </a:rPr>
              <a:t>злегка</a:t>
            </a:r>
            <a:r>
              <a:rPr lang="ru-RU" dirty="0">
                <a:solidFill>
                  <a:srgbClr val="202124"/>
                </a:solidFill>
                <a:latin typeface="Times New Roman" panose="02020603050405020304" pitchFamily="18" charset="0"/>
                <a:cs typeface="Times New Roman" panose="02020603050405020304" pitchFamily="18" charset="0"/>
              </a:rPr>
              <a:t> </a:t>
            </a:r>
            <a:r>
              <a:rPr lang="ru-RU" dirty="0" err="1">
                <a:solidFill>
                  <a:srgbClr val="202124"/>
                </a:solidFill>
                <a:latin typeface="Times New Roman" panose="02020603050405020304" pitchFamily="18" charset="0"/>
                <a:cs typeface="Times New Roman" panose="02020603050405020304" pitchFamily="18" charset="0"/>
              </a:rPr>
              <a:t>обсмажених</a:t>
            </a:r>
            <a:r>
              <a:rPr lang="ru-RU" dirty="0">
                <a:solidFill>
                  <a:srgbClr val="202124"/>
                </a:solidFill>
                <a:latin typeface="Times New Roman" panose="02020603050405020304" pitchFamily="18" charset="0"/>
                <a:cs typeface="Times New Roman" panose="02020603050405020304" pitchFamily="18" charset="0"/>
              </a:rPr>
              <a:t> з </a:t>
            </a:r>
            <a:r>
              <a:rPr lang="ru-RU" dirty="0" err="1">
                <a:solidFill>
                  <a:srgbClr val="202124"/>
                </a:solidFill>
                <a:latin typeface="Times New Roman" panose="02020603050405020304" pitchFamily="18" charset="0"/>
                <a:cs typeface="Times New Roman" panose="02020603050405020304" pitchFamily="18" charset="0"/>
              </a:rPr>
              <a:t>часником</a:t>
            </a:r>
            <a:r>
              <a:rPr lang="ru-RU" dirty="0">
                <a:solidFill>
                  <a:srgbClr val="202124"/>
                </a:solidFill>
                <a:latin typeface="Times New Roman" panose="02020603050405020304" pitchFamily="18" charset="0"/>
                <a:cs typeface="Times New Roman" panose="02020603050405020304" pitchFamily="18" charset="0"/>
              </a:rPr>
              <a:t> креветок і </a:t>
            </a:r>
            <a:r>
              <a:rPr lang="ru-RU" dirty="0" err="1">
                <a:solidFill>
                  <a:srgbClr val="202124"/>
                </a:solidFill>
                <a:latin typeface="Times New Roman" panose="02020603050405020304" pitchFamily="18" charset="0"/>
                <a:cs typeface="Times New Roman" panose="02020603050405020304" pitchFamily="18" charset="0"/>
              </a:rPr>
              <a:t>дрібно</a:t>
            </a:r>
            <a:r>
              <a:rPr lang="ru-RU" dirty="0">
                <a:solidFill>
                  <a:srgbClr val="202124"/>
                </a:solidFill>
                <a:latin typeface="Times New Roman" panose="02020603050405020304" pitchFamily="18" charset="0"/>
                <a:cs typeface="Times New Roman" panose="02020603050405020304" pitchFamily="18" charset="0"/>
              </a:rPr>
              <a:t> </a:t>
            </a:r>
            <a:r>
              <a:rPr lang="ru-RU" dirty="0" err="1">
                <a:solidFill>
                  <a:srgbClr val="202124"/>
                </a:solidFill>
                <a:latin typeface="Times New Roman" panose="02020603050405020304" pitchFamily="18" charset="0"/>
                <a:cs typeface="Times New Roman" panose="02020603050405020304" pitchFamily="18" charset="0"/>
              </a:rPr>
              <a:t>нарубаного</a:t>
            </a:r>
            <a:r>
              <a:rPr lang="ru-RU" dirty="0">
                <a:solidFill>
                  <a:srgbClr val="202124"/>
                </a:solidFill>
                <a:latin typeface="Times New Roman" panose="02020603050405020304" pitchFamily="18" charset="0"/>
                <a:cs typeface="Times New Roman" panose="02020603050405020304" pitchFamily="18" charset="0"/>
              </a:rPr>
              <a:t> фенхеля. Як і в </a:t>
            </a:r>
            <a:r>
              <a:rPr lang="ru-RU" dirty="0" err="1">
                <a:solidFill>
                  <a:srgbClr val="202124"/>
                </a:solidFill>
                <a:latin typeface="Times New Roman" panose="02020603050405020304" pitchFamily="18" charset="0"/>
                <a:cs typeface="Times New Roman" panose="02020603050405020304" pitchFamily="18" charset="0"/>
              </a:rPr>
              <a:t>інші</a:t>
            </a:r>
            <a:r>
              <a:rPr lang="ru-RU" dirty="0">
                <a:solidFill>
                  <a:srgbClr val="202124"/>
                </a:solidFill>
                <a:latin typeface="Times New Roman" panose="02020603050405020304" pitchFamily="18" charset="0"/>
                <a:cs typeface="Times New Roman" panose="02020603050405020304" pitchFamily="18" charset="0"/>
              </a:rPr>
              <a:t> </a:t>
            </a:r>
            <a:r>
              <a:rPr lang="ru-RU" dirty="0" err="1">
                <a:solidFill>
                  <a:srgbClr val="202124"/>
                </a:solidFill>
                <a:latin typeface="Times New Roman" panose="02020603050405020304" pitchFamily="18" charset="0"/>
                <a:cs typeface="Times New Roman" panose="02020603050405020304" pitchFamily="18" charset="0"/>
              </a:rPr>
              <a:t>супи</a:t>
            </a:r>
            <a:r>
              <a:rPr lang="ru-RU" dirty="0">
                <a:solidFill>
                  <a:srgbClr val="202124"/>
                </a:solidFill>
                <a:latin typeface="Times New Roman" panose="02020603050405020304" pitchFamily="18" charset="0"/>
                <a:cs typeface="Times New Roman" panose="02020603050405020304" pitchFamily="18" charset="0"/>
              </a:rPr>
              <a:t>-пюре, в </a:t>
            </a:r>
            <a:r>
              <a:rPr lang="ru-RU" dirty="0" err="1">
                <a:solidFill>
                  <a:srgbClr val="202124"/>
                </a:solidFill>
                <a:latin typeface="Times New Roman" panose="02020603050405020304" pitchFamily="18" charset="0"/>
                <a:cs typeface="Times New Roman" panose="02020603050405020304" pitchFamily="18" charset="0"/>
              </a:rPr>
              <a:t>вішісуаз</a:t>
            </a:r>
            <a:r>
              <a:rPr lang="ru-RU" dirty="0">
                <a:solidFill>
                  <a:srgbClr val="202124"/>
                </a:solidFill>
                <a:latin typeface="Times New Roman" panose="02020603050405020304" pitchFamily="18" charset="0"/>
                <a:cs typeface="Times New Roman" panose="02020603050405020304" pitchFamily="18" charset="0"/>
              </a:rPr>
              <a:t> </a:t>
            </a:r>
            <a:r>
              <a:rPr lang="ru-RU" dirty="0" err="1">
                <a:solidFill>
                  <a:srgbClr val="202124"/>
                </a:solidFill>
                <a:latin typeface="Times New Roman" panose="02020603050405020304" pitchFamily="18" charset="0"/>
                <a:cs typeface="Times New Roman" panose="02020603050405020304" pitchFamily="18" charset="0"/>
              </a:rPr>
              <a:t>іноді</a:t>
            </a:r>
            <a:r>
              <a:rPr lang="ru-RU" dirty="0">
                <a:solidFill>
                  <a:srgbClr val="202124"/>
                </a:solidFill>
                <a:latin typeface="Times New Roman" panose="02020603050405020304" pitchFamily="18" charset="0"/>
                <a:cs typeface="Times New Roman" panose="02020603050405020304" pitchFamily="18" charset="0"/>
              </a:rPr>
              <a:t> </a:t>
            </a:r>
            <a:r>
              <a:rPr lang="ru-RU" dirty="0" err="1">
                <a:solidFill>
                  <a:srgbClr val="202124"/>
                </a:solidFill>
                <a:latin typeface="Times New Roman" panose="02020603050405020304" pitchFamily="18" charset="0"/>
                <a:cs typeface="Times New Roman" panose="02020603050405020304" pitchFamily="18" charset="0"/>
              </a:rPr>
              <a:t>додають</a:t>
            </a:r>
            <a:r>
              <a:rPr lang="ru-RU" dirty="0">
                <a:solidFill>
                  <a:srgbClr val="202124"/>
                </a:solidFill>
                <a:latin typeface="Times New Roman" panose="02020603050405020304" pitchFamily="18" charset="0"/>
                <a:cs typeface="Times New Roman" panose="02020603050405020304" pitchFamily="18" charset="0"/>
              </a:rPr>
              <a:t> </a:t>
            </a:r>
            <a:r>
              <a:rPr lang="ru-RU" dirty="0" err="1">
                <a:solidFill>
                  <a:srgbClr val="202124"/>
                </a:solidFill>
                <a:latin typeface="Times New Roman" panose="02020603050405020304" pitchFamily="18" charset="0"/>
                <a:cs typeface="Times New Roman" panose="02020603050405020304" pitchFamily="18" charset="0"/>
              </a:rPr>
              <a:t>сухарі</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7959725" y="1960563"/>
            <a:ext cx="3487738" cy="19240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Прямоугольник 1"/>
          <p:cNvSpPr>
            <a:spLocks noChangeArrowheads="1"/>
          </p:cNvSpPr>
          <p:nvPr/>
        </p:nvSpPr>
        <p:spPr bwMode="auto">
          <a:xfrm>
            <a:off x="496888" y="1071563"/>
            <a:ext cx="3082925" cy="2370137"/>
          </a:xfrm>
          <a:prstGeom prst="rect">
            <a:avLst/>
          </a:prstGeom>
          <a:noFill/>
          <a:ln w="9525">
            <a:noFill/>
            <a:miter lim="800000"/>
            <a:headEnd/>
            <a:tailEnd/>
          </a:ln>
        </p:spPr>
        <p:txBody>
          <a:bodyPr>
            <a:spAutoFit/>
          </a:bodyPr>
          <a:lstStyle/>
          <a:p>
            <a:pPr algn="ctr"/>
            <a:r>
              <a:rPr lang="uk-UA" sz="4000">
                <a:latin typeface="Times New Roman" pitchFamily="18" charset="0"/>
                <a:cs typeface="Times New Roman" pitchFamily="18" charset="0"/>
              </a:rPr>
              <a:t>Бризоль</a:t>
            </a:r>
            <a:endParaRPr lang="ru-RU" sz="4000">
              <a:latin typeface="Times New Roman" pitchFamily="18" charset="0"/>
              <a:cs typeface="Times New Roman" pitchFamily="18" charset="0"/>
            </a:endParaRPr>
          </a:p>
          <a:p>
            <a:endParaRPr lang="ru-RU">
              <a:latin typeface="Times New Roman" pitchFamily="18" charset="0"/>
              <a:cs typeface="Times New Roman" pitchFamily="18" charset="0"/>
            </a:endParaRPr>
          </a:p>
          <a:p>
            <a:pPr algn="ctr"/>
            <a:r>
              <a:rPr lang="ru-RU">
                <a:latin typeface="Times New Roman" pitchFamily="18" charset="0"/>
                <a:cs typeface="Times New Roman" pitchFamily="18" charset="0"/>
              </a:rPr>
              <a:t>Бризоль - це не конкретна страва , а спосіб приготування. Що означає "смажений в яйці", або як пишуть в меню "в омлеті"</a:t>
            </a:r>
          </a:p>
        </p:txBody>
      </p:sp>
      <p:pic>
        <p:nvPicPr>
          <p:cNvPr id="3" name="Рисунок 2"/>
          <p:cNvPicPr>
            <a:picLocks noChangeAspect="1"/>
          </p:cNvPicPr>
          <p:nvPr/>
        </p:nvPicPr>
        <p:blipFill>
          <a:blip r:embed="rId2"/>
          <a:stretch>
            <a:fillRect/>
          </a:stretch>
        </p:blipFill>
        <p:spPr>
          <a:xfrm>
            <a:off x="4229100" y="793750"/>
            <a:ext cx="4762500" cy="29241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Прямоугольник 1"/>
          <p:cNvSpPr>
            <a:spLocks noChangeArrowheads="1"/>
          </p:cNvSpPr>
          <p:nvPr/>
        </p:nvSpPr>
        <p:spPr bwMode="auto">
          <a:xfrm>
            <a:off x="461963" y="1219200"/>
            <a:ext cx="3448050" cy="2738438"/>
          </a:xfrm>
          <a:prstGeom prst="rect">
            <a:avLst/>
          </a:prstGeom>
          <a:noFill/>
          <a:ln w="9525">
            <a:noFill/>
            <a:miter lim="800000"/>
            <a:headEnd/>
            <a:tailEnd/>
          </a:ln>
        </p:spPr>
        <p:txBody>
          <a:bodyPr>
            <a:spAutoFit/>
          </a:bodyPr>
          <a:lstStyle/>
          <a:p>
            <a:pPr algn="ctr"/>
            <a:r>
              <a:rPr lang="uk-UA" sz="3200">
                <a:latin typeface="Times New Roman" pitchFamily="18" charset="0"/>
                <a:cs typeface="Times New Roman" pitchFamily="18" charset="0"/>
              </a:rPr>
              <a:t>ЕСКАРГО</a:t>
            </a:r>
          </a:p>
          <a:p>
            <a:endParaRPr lang="ru-RU" sz="3200">
              <a:latin typeface="Times New Roman" pitchFamily="18" charset="0"/>
              <a:cs typeface="Times New Roman" pitchFamily="18" charset="0"/>
            </a:endParaRPr>
          </a:p>
          <a:p>
            <a:pPr algn="ctr"/>
            <a:r>
              <a:rPr lang="ru-RU">
                <a:latin typeface="Times New Roman" pitchFamily="18" charset="0"/>
                <a:cs typeface="Times New Roman" pitchFamily="18" charset="0"/>
              </a:rPr>
              <a:t>Вишукана, делікатесна закуска переважної більшості кухонь Середземномор'я. Назва походить від французького слова «escargot», що значить «їстівний равлик».</a:t>
            </a:r>
          </a:p>
        </p:txBody>
      </p:sp>
      <p:pic>
        <p:nvPicPr>
          <p:cNvPr id="3" name="Рисунок 2"/>
          <p:cNvPicPr>
            <a:picLocks noChangeAspect="1"/>
          </p:cNvPicPr>
          <p:nvPr/>
        </p:nvPicPr>
        <p:blipFill>
          <a:blip r:embed="rId2"/>
          <a:stretch>
            <a:fillRect/>
          </a:stretch>
        </p:blipFill>
        <p:spPr>
          <a:xfrm>
            <a:off x="3998913" y="357188"/>
            <a:ext cx="6021387" cy="3387725"/>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3"/>
          <a:stretch>
            <a:fillRect/>
          </a:stretch>
        </p:blipFill>
        <p:spPr>
          <a:xfrm>
            <a:off x="7262813" y="3370263"/>
            <a:ext cx="4487862" cy="26797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Прямоугольник 1"/>
          <p:cNvSpPr>
            <a:spLocks noChangeArrowheads="1"/>
          </p:cNvSpPr>
          <p:nvPr/>
        </p:nvSpPr>
        <p:spPr bwMode="auto">
          <a:xfrm>
            <a:off x="130175" y="1027113"/>
            <a:ext cx="4781550" cy="3848100"/>
          </a:xfrm>
          <a:prstGeom prst="rect">
            <a:avLst/>
          </a:prstGeom>
          <a:noFill/>
          <a:ln w="9525">
            <a:noFill/>
            <a:miter lim="800000"/>
            <a:headEnd/>
            <a:tailEnd/>
          </a:ln>
        </p:spPr>
        <p:txBody>
          <a:bodyPr>
            <a:spAutoFit/>
          </a:bodyPr>
          <a:lstStyle/>
          <a:p>
            <a:pPr algn="ctr"/>
            <a:r>
              <a:rPr lang="ru-RU" sz="3200">
                <a:latin typeface="Times New Roman" pitchFamily="18" charset="0"/>
                <a:cs typeface="Times New Roman" pitchFamily="18" charset="0"/>
              </a:rPr>
              <a:t>Рійет</a:t>
            </a:r>
          </a:p>
          <a:p>
            <a:pPr algn="ctr"/>
            <a:endParaRPr lang="ru-RU" sz="3200">
              <a:latin typeface="Times New Roman" pitchFamily="18" charset="0"/>
              <a:cs typeface="Times New Roman" pitchFamily="18" charset="0"/>
            </a:endParaRPr>
          </a:p>
          <a:p>
            <a:pPr algn="ctr"/>
            <a:r>
              <a:rPr lang="ru-RU">
                <a:latin typeface="Times New Roman" pitchFamily="18" charset="0"/>
                <a:cs typeface="Times New Roman" pitchFamily="18" charset="0"/>
              </a:rPr>
              <a:t>Метод приготування м'яса, схожий на паштет. Готують переважно зі свинини, яку січуть, або ріжуть на кубики, рясно солять і повільно готують в жирі до стану м'якості, достатньої для легкого поділу на шматочки. Далі страви дають охолонути до кількості жиру, достатнім для формування пасти. Рійет зазвичай використовують як намазки до звичайного або Тостовий хліб і подають при кімнатній температурі.</a:t>
            </a:r>
          </a:p>
        </p:txBody>
      </p:sp>
      <p:pic>
        <p:nvPicPr>
          <p:cNvPr id="3" name="Рисунок 2"/>
          <p:cNvPicPr>
            <a:picLocks noChangeAspect="1"/>
          </p:cNvPicPr>
          <p:nvPr/>
        </p:nvPicPr>
        <p:blipFill>
          <a:blip r:embed="rId2"/>
          <a:stretch>
            <a:fillRect/>
          </a:stretch>
        </p:blipFill>
        <p:spPr>
          <a:xfrm>
            <a:off x="5097463" y="290513"/>
            <a:ext cx="7094537" cy="53213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Прямоугольник 1"/>
          <p:cNvSpPr>
            <a:spLocks noChangeArrowheads="1"/>
          </p:cNvSpPr>
          <p:nvPr/>
        </p:nvSpPr>
        <p:spPr bwMode="auto">
          <a:xfrm>
            <a:off x="374650" y="1071563"/>
            <a:ext cx="4554538" cy="4462462"/>
          </a:xfrm>
          <a:prstGeom prst="rect">
            <a:avLst/>
          </a:prstGeom>
          <a:noFill/>
          <a:ln w="9525">
            <a:noFill/>
            <a:miter lim="800000"/>
            <a:headEnd/>
            <a:tailEnd/>
          </a:ln>
        </p:spPr>
        <p:txBody>
          <a:bodyPr>
            <a:spAutoFit/>
          </a:bodyPr>
          <a:lstStyle/>
          <a:p>
            <a:pPr algn="ctr"/>
            <a:r>
              <a:rPr lang="uk-UA" sz="3200">
                <a:latin typeface="Times New Roman" pitchFamily="18" charset="0"/>
                <a:cs typeface="Times New Roman" pitchFamily="18" charset="0"/>
              </a:rPr>
              <a:t>Гратен</a:t>
            </a:r>
          </a:p>
          <a:p>
            <a:pPr algn="ctr"/>
            <a:endParaRPr lang="ru-RU" sz="3200">
              <a:latin typeface="Times New Roman" pitchFamily="18" charset="0"/>
              <a:cs typeface="Times New Roman" pitchFamily="18" charset="0"/>
            </a:endParaRPr>
          </a:p>
          <a:p>
            <a:pPr algn="ctr"/>
            <a:r>
              <a:rPr lang="ru-RU" sz="2000">
                <a:latin typeface="Times New Roman" pitchFamily="18" charset="0"/>
                <a:cs typeface="Times New Roman" pitchFamily="18" charset="0"/>
              </a:rPr>
              <a:t>Гратен виник у французькій кухні і зазвичай готується в якомусь неглибокому блюді. Гратен запікається або готується на верхньому грилі або на грилі, щоб зверху утворилася золотава скоринка, і часто його подають у формі для запікання. Запіканка страва являє собою неглибоку піч-доказ контейнер, який використовується для приготування запіканок та подібні страви. </a:t>
            </a:r>
          </a:p>
        </p:txBody>
      </p:sp>
      <p:pic>
        <p:nvPicPr>
          <p:cNvPr id="3" name="Рисунок 2"/>
          <p:cNvPicPr>
            <a:picLocks noChangeAspect="1"/>
          </p:cNvPicPr>
          <p:nvPr/>
        </p:nvPicPr>
        <p:blipFill>
          <a:blip r:embed="rId2"/>
          <a:stretch>
            <a:fillRect/>
          </a:stretch>
        </p:blipFill>
        <p:spPr>
          <a:xfrm>
            <a:off x="5413375" y="1316038"/>
            <a:ext cx="6334125" cy="39735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Прямоугольник 1"/>
          <p:cNvSpPr>
            <a:spLocks noChangeArrowheads="1"/>
          </p:cNvSpPr>
          <p:nvPr/>
        </p:nvSpPr>
        <p:spPr bwMode="auto">
          <a:xfrm>
            <a:off x="234950" y="766763"/>
            <a:ext cx="4676775" cy="4124325"/>
          </a:xfrm>
          <a:prstGeom prst="rect">
            <a:avLst/>
          </a:prstGeom>
          <a:noFill/>
          <a:ln w="9525">
            <a:noFill/>
            <a:miter lim="800000"/>
            <a:headEnd/>
            <a:tailEnd/>
          </a:ln>
        </p:spPr>
        <p:txBody>
          <a:bodyPr>
            <a:spAutoFit/>
          </a:bodyPr>
          <a:lstStyle/>
          <a:p>
            <a:pPr algn="ctr"/>
            <a:r>
              <a:rPr lang="uk-UA" sz="3200">
                <a:latin typeface="Times New Roman" pitchFamily="18" charset="0"/>
                <a:cs typeface="Times New Roman" pitchFamily="18" charset="0"/>
              </a:rPr>
              <a:t>Фрикасе</a:t>
            </a:r>
          </a:p>
          <a:p>
            <a:pPr algn="ctr"/>
            <a:endParaRPr lang="ru-RU" sz="3200">
              <a:latin typeface="Times New Roman" pitchFamily="18" charset="0"/>
              <a:cs typeface="Times New Roman" pitchFamily="18" charset="0"/>
            </a:endParaRPr>
          </a:p>
          <a:p>
            <a:pPr algn="ctr"/>
            <a:r>
              <a:rPr lang="ru-RU">
                <a:latin typeface="Times New Roman" pitchFamily="18" charset="0"/>
                <a:cs typeface="Times New Roman" pitchFamily="18" charset="0"/>
              </a:rPr>
              <a:t>Страва з молодого ніжного м'яса на кістці. Зазвичай готується з телятини, курятини або кролятини. Має досить складну технологію приготування — спершу м'ясо обсмажується, потім доготовлюється в густому соусі з яйцями, тому страва виходить не смаженою, вареною чи тушеною, а чимось середнім.</a:t>
            </a:r>
          </a:p>
          <a:p>
            <a:pPr algn="ctr"/>
            <a:endParaRPr lang="ru-RU">
              <a:latin typeface="Times New Roman" pitchFamily="18" charset="0"/>
              <a:cs typeface="Times New Roman" pitchFamily="18" charset="0"/>
            </a:endParaRPr>
          </a:p>
          <a:p>
            <a:pPr algn="ctr"/>
            <a:r>
              <a:rPr lang="ru-RU">
                <a:latin typeface="Times New Roman" pitchFamily="18" charset="0"/>
                <a:cs typeface="Times New Roman" pitchFamily="18" charset="0"/>
              </a:rPr>
              <a:t>Як гарнір до фрикасе часто подають відварений рис. У фрикасе також додаються печериці, зелений горошок, спаржа і каперси.</a:t>
            </a:r>
          </a:p>
        </p:txBody>
      </p:sp>
      <p:pic>
        <p:nvPicPr>
          <p:cNvPr id="3" name="Рисунок 2"/>
          <p:cNvPicPr>
            <a:picLocks noChangeAspect="1"/>
          </p:cNvPicPr>
          <p:nvPr/>
        </p:nvPicPr>
        <p:blipFill>
          <a:blip r:embed="rId2"/>
          <a:stretch>
            <a:fillRect/>
          </a:stretch>
        </p:blipFill>
        <p:spPr>
          <a:xfrm>
            <a:off x="5461000" y="1827213"/>
            <a:ext cx="5949950" cy="25749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Галерея">
  <a:themeElements>
    <a:clrScheme name="Галерея">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Галерея">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алерея">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405</TotalTime>
  <Words>1335</Words>
  <Application>Microsoft Office PowerPoint</Application>
  <PresentationFormat>Произвольный</PresentationFormat>
  <Paragraphs>95</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Галерея</vt:lpstr>
      <vt:lpstr>Презентация PowerPoint</vt:lpstr>
      <vt:lpstr>Презентация PowerPoint</vt:lpstr>
      <vt:lpstr>Презентация PowerPoint</vt:lpstr>
      <vt:lpstr>вишисуаз</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Французька кухня</dc:title>
  <dc:creator>Анна Блюдо</dc:creator>
  <cp:lastModifiedBy>USER</cp:lastModifiedBy>
  <cp:revision>69</cp:revision>
  <dcterms:created xsi:type="dcterms:W3CDTF">2020-11-24T12:36:52Z</dcterms:created>
  <dcterms:modified xsi:type="dcterms:W3CDTF">2022-01-23T17:45:38Z</dcterms:modified>
</cp:coreProperties>
</file>