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60" r:id="rId4"/>
    <p:sldId id="264" r:id="rId5"/>
    <p:sldId id="267" r:id="rId6"/>
    <p:sldId id="274" r:id="rId7"/>
    <p:sldId id="276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-37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flip="none" rotWithShape="1">
          <a:gsLst>
            <a:gs pos="0">
              <a:srgbClr val="B1DDFF"/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2AED8E5B-0D98-4FE1-9B26-D1041E3A89F9}" type="datetimeFigureOut">
              <a:rPr lang="en-US" dirty="0"/>
              <a:t>10/15/2024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159CD-DA3A-463F-AFEF-A68838A6859B}" type="datetimeFigureOut">
              <a:rPr lang="en-US" dirty="0"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2A925-E007-46C2-84AB-35EE10DCAD39}" type="datetimeFigureOut">
              <a:rPr lang="en-US" dirty="0"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2DCB-466C-4061-8D51-D3254DD77FA1}" type="datetimeFigureOut">
              <a:rPr lang="en-US" dirty="0"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gradFill flip="none" rotWithShape="1">
          <a:gsLst>
            <a:gs pos="0">
              <a:schemeClr val="bg2">
                <a:tint val="80000"/>
                <a:shade val="100000"/>
                <a:satMod val="300000"/>
              </a:schemeClr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642357F-39F6-401C-9FF8-3072724998F3}" type="datetimeFigureOut">
              <a:rPr lang="en-US" dirty="0"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B09B-D413-414E-B13F-B1984CD8FF65}" type="datetimeFigureOut">
              <a:rPr lang="en-US" dirty="0"/>
              <a:t>10/15/2024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F992-55E7-4B2D-A6F1-8C9243CBFE1B}" type="datetimeFigureOut">
              <a:rPr lang="en-US" dirty="0"/>
              <a:t>10/15/2024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8110-BAA6-4256-A2E5-BB66A47D2616}" type="datetimeFigureOut">
              <a:rPr lang="en-US" dirty="0"/>
              <a:t>10/15/2024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03892-3343-4E4E-B81B-70A099359AD2}" type="datetimeFigureOut">
              <a:rPr lang="en-US" dirty="0"/>
              <a:t>10/15/2024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32F85-D33A-46AF-9088-5A7400C1018E}" type="datetimeFigureOut">
              <a:rPr lang="en-US" dirty="0"/>
              <a:t>10/15/2024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rgbClr val="969696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3EB3A624-F501-46A9-B8CA-4949E24E27C8}" type="datetimeFigureOut">
              <a:rPr lang="en-US" dirty="0"/>
              <a:t>10/15/2024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lang="en-US" sz="1000" kern="1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0C4D3C1-679D-44D8-8A9C-D402CE4EF569}" type="datetimeFigureOut">
              <a:rPr lang="en-US" dirty="0"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667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sz="6000" b="1" dirty="0"/>
              <a:t>Event Management – Poetry Evening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25671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92100"/>
            <a:ext cx="10058400" cy="1722094"/>
          </a:xfrm>
        </p:spPr>
        <p:txBody>
          <a:bodyPr>
            <a:noAutofit/>
          </a:bodyPr>
          <a:lstStyle/>
          <a:p>
            <a:r>
              <a:rPr lang="en-US" sz="2000" dirty="0"/>
              <a:t>Organizing a poetry evening at a restaurant can add a unique and intimate touch to your event. Here's a step-by-step guide on how to plan and manage a successful poetry evening in a restaurant setting: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2103120"/>
            <a:ext cx="6375400" cy="1109980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Define Your Objectives:</a:t>
            </a:r>
            <a:r>
              <a:rPr lang="en-US" dirty="0"/>
              <a:t> Determine the purpose of the event. Are you hosting it to showcase local poets, celebrate a special occasion, or simply to provide a creative and enjoyable evening for guests?</a:t>
            </a:r>
            <a:endParaRPr lang="ru-RU" dirty="0"/>
          </a:p>
        </p:txBody>
      </p:sp>
      <p:pic>
        <p:nvPicPr>
          <p:cNvPr id="5" name="Picture 2" descr="An Evening of Poetry | Slavic Languages &amp; Literatu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1787353"/>
            <a:ext cx="2286000" cy="165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35500" y="3771900"/>
            <a:ext cx="589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Set a Date and Time:</a:t>
            </a:r>
            <a:r>
              <a:rPr lang="en-US" dirty="0"/>
              <a:t> Select a date and time that works for both your target audience and the restaurant. Evening or weekend slots often work well for poetry events.</a:t>
            </a:r>
            <a:endParaRPr lang="ru-RU" dirty="0"/>
          </a:p>
        </p:txBody>
      </p:sp>
      <p:pic>
        <p:nvPicPr>
          <p:cNvPr id="7" name="Picture 2" descr="Як створити веб-сторінку з поточною датою та часо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785" y="3771900"/>
            <a:ext cx="2921815" cy="203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92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42900"/>
            <a:ext cx="6134100" cy="1244600"/>
          </a:xfrm>
        </p:spPr>
        <p:txBody>
          <a:bodyPr>
            <a:noAutofit/>
          </a:bodyPr>
          <a:lstStyle/>
          <a:p>
            <a:r>
              <a:rPr lang="en-US" sz="1800" b="1" dirty="0"/>
              <a:t>Budgeting:</a:t>
            </a:r>
            <a:r>
              <a:rPr lang="en-US" sz="1800" dirty="0"/>
              <a:t> Create a budget that includes </a:t>
            </a:r>
            <a:r>
              <a:rPr lang="en-US" sz="1800" dirty="0" smtClean="0"/>
              <a:t>food </a:t>
            </a:r>
            <a:r>
              <a:rPr lang="en-US" sz="1800" dirty="0"/>
              <a:t>and beverage costs, marketing expenses, and any fees for performers or hosts. Consider whether the event will be free or ticketed to cover expenses.</a:t>
            </a:r>
            <a:endParaRPr lang="ru-RU" sz="1800" dirty="0"/>
          </a:p>
        </p:txBody>
      </p:sp>
      <p:pic>
        <p:nvPicPr>
          <p:cNvPr id="5122" name="Picture 2" descr="Прийнято Закон «Про Державний бюджет України на 2022 рік» » Профспілка  працівників освіти і науки України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100" y="554039"/>
            <a:ext cx="2510758" cy="1556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29200" y="2273300"/>
            <a:ext cx="5930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Invitations and RSVPs:</a:t>
            </a:r>
            <a:r>
              <a:rPr lang="en-US" dirty="0"/>
              <a:t> Send out invitations or create an event page online. Encourage attendees to RSVP so you can provide an accurate count to the restaurant for seating and catering purposes.</a:t>
            </a:r>
            <a:endParaRPr lang="ru-RU" dirty="0"/>
          </a:p>
        </p:txBody>
      </p:sp>
      <p:pic>
        <p:nvPicPr>
          <p:cNvPr id="5" name="Picture 2" descr="Invitation Clearance - www.illva.com 16961987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300" y="2110709"/>
            <a:ext cx="2748480" cy="149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66800" y="4292599"/>
            <a:ext cx="5511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Ticketing and Registration:</a:t>
            </a:r>
            <a:r>
              <a:rPr lang="en-US" dirty="0"/>
              <a:t> Decide on the ticketing system, whether it's through an online platform or at the restaurant. Ensure that guests can easily purchase tickets in advance.</a:t>
            </a:r>
            <a:endParaRPr lang="ru-RU" dirty="0"/>
          </a:p>
        </p:txBody>
      </p:sp>
      <p:pic>
        <p:nvPicPr>
          <p:cNvPr id="7" name="Picture 2" descr="Online Event Registration and Ticketing for Events - How Does it Work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5743" y="3824375"/>
            <a:ext cx="2136775" cy="213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22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406400"/>
            <a:ext cx="6769100" cy="1607794"/>
          </a:xfrm>
        </p:spPr>
        <p:txBody>
          <a:bodyPr>
            <a:noAutofit/>
          </a:bodyPr>
          <a:lstStyle/>
          <a:p>
            <a:r>
              <a:rPr lang="en-US" sz="1800" b="1" dirty="0"/>
              <a:t>Event Theme and Decor:</a:t>
            </a:r>
            <a:r>
              <a:rPr lang="en-US" sz="1800" dirty="0"/>
              <a:t> Choose a theme or aesthetic for the evening and decorate the restaurant accordingly. Consider table centerpieces, candles, or artistic displays that complement the poetry theme.</a:t>
            </a:r>
            <a:endParaRPr lang="ru-RU" sz="1800" dirty="0"/>
          </a:p>
        </p:txBody>
      </p:sp>
      <p:pic>
        <p:nvPicPr>
          <p:cNvPr id="8194" name="Picture 2" descr="вневременной декор ресторана в отеле 3d концептуальный дизайн, ресторан  отеля, роскошный ресторан, интерьер ресторана фон картинки и Фото для  бесплатной загрузки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6100" y="540994"/>
            <a:ext cx="2615600" cy="227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38800" y="3670300"/>
            <a:ext cx="50419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Menu Selection:</a:t>
            </a:r>
            <a:r>
              <a:rPr lang="uk-UA" dirty="0"/>
              <a:t> </a:t>
            </a:r>
            <a:r>
              <a:rPr lang="en-US" dirty="0"/>
              <a:t>Create a special menu or select dishes and beverages that complement the evening's theme. Consider offering appetizers, drinks, and desserts for guests to enjoy.</a:t>
            </a:r>
            <a:endParaRPr lang="ru-RU" dirty="0"/>
          </a:p>
        </p:txBody>
      </p:sp>
      <p:pic>
        <p:nvPicPr>
          <p:cNvPr id="6" name="Picture 2" descr="Холодные закуски, рецепты с фото: 490 холодных закусок на Гастроном.р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306294"/>
            <a:ext cx="2208328" cy="183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Літо у келиху: в яких ресторанах Києва шукати холодні напої - RestOn.u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432300"/>
            <a:ext cx="2208328" cy="189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Красивые десерты подача ресторана (58 фото) - фото - картинки и рисунки:  скачать бесплатн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815" y="3278506"/>
            <a:ext cx="2285999" cy="201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64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419100"/>
            <a:ext cx="5956300" cy="1511300"/>
          </a:xfrm>
        </p:spPr>
        <p:txBody>
          <a:bodyPr>
            <a:noAutofit/>
          </a:bodyPr>
          <a:lstStyle/>
          <a:p>
            <a:r>
              <a:rPr lang="en-US" sz="1800" b="1" dirty="0"/>
              <a:t>Program Structure:</a:t>
            </a:r>
            <a:r>
              <a:rPr lang="en-US" sz="1800" dirty="0"/>
              <a:t> Plan the structure of the evening, including the order of performers, breaks, and any interactive activities or audience engagement. Designate an emcee or host to guide the event.</a:t>
            </a:r>
            <a:endParaRPr lang="ru-RU" sz="1800" dirty="0"/>
          </a:p>
        </p:txBody>
      </p:sp>
      <p:pic>
        <p:nvPicPr>
          <p:cNvPr id="11268" name="Picture 4" descr="open-access.network: Open Access Event calenda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1799" y="698501"/>
            <a:ext cx="2542777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00600" y="2387600"/>
            <a:ext cx="6299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Promotion and Marketing:</a:t>
            </a:r>
            <a:r>
              <a:rPr lang="en-US" dirty="0"/>
              <a:t> Promote the event through social media, email invitations, and local event listings. Use visually appealing posters and flyers to grab attention and generate interest.</a:t>
            </a:r>
            <a:endParaRPr lang="ru-RU" dirty="0"/>
          </a:p>
        </p:txBody>
      </p:sp>
      <p:pic>
        <p:nvPicPr>
          <p:cNvPr id="5" name="Picture 2" descr="Review of Marketing and Promotion concept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422" y="2153533"/>
            <a:ext cx="2502693" cy="143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1100" y="4045128"/>
            <a:ext cx="56007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Follow-Up:</a:t>
            </a:r>
            <a:r>
              <a:rPr lang="en-US" dirty="0"/>
              <a:t> After the event, send thank-you notes or emails to performers, sponsors, and attendees. Gather feedback to improve future events.</a:t>
            </a:r>
            <a:endParaRPr lang="ru-RU" dirty="0"/>
          </a:p>
        </p:txBody>
      </p:sp>
      <p:pic>
        <p:nvPicPr>
          <p:cNvPr id="7" name="Picture 2" descr="Feedback is a Two-Way Street | Talent Partner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1799" y="4045128"/>
            <a:ext cx="2486790" cy="14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28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866900"/>
          </a:xfrm>
        </p:spPr>
        <p:txBody>
          <a:bodyPr>
            <a:noAutofit/>
          </a:bodyPr>
          <a:lstStyle/>
          <a:p>
            <a:pPr algn="ctr"/>
            <a:r>
              <a:rPr lang="en-US" sz="2000" dirty="0"/>
              <a:t>Here is an example of a successful evening of poetry in a restaurant:</a:t>
            </a:r>
            <a:br>
              <a:rPr lang="en-US" sz="2000" dirty="0"/>
            </a:br>
            <a:r>
              <a:rPr lang="en-US" sz="2000" dirty="0"/>
              <a:t>Normal Art Restaurant in Kyiv</a:t>
            </a: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en-US" sz="2000" dirty="0" smtClean="0"/>
              <a:t>Poetry </a:t>
            </a:r>
            <a:r>
              <a:rPr lang="en-US" sz="2000" dirty="0"/>
              <a:t>evenings in this restaurant take place with the participation of </a:t>
            </a:r>
            <a:r>
              <a:rPr lang="en-US" sz="2000" dirty="0" smtClean="0"/>
              <a:t>Eugene Soya.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301" t="22973" r="29209" b="28915"/>
          <a:stretch/>
        </p:blipFill>
        <p:spPr>
          <a:xfrm>
            <a:off x="6327775" y="1473200"/>
            <a:ext cx="5124450" cy="46481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76300" y="2014194"/>
            <a:ext cx="49149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Eugene Soya is a poet and traveler, one of the first and one of the brightest representatives of the new poetic wave. The author of nine poetry collections and the unforgettable hit "Echo of a Thousand Stations".</a:t>
            </a:r>
            <a:br>
              <a:rPr lang="en-US" sz="1600" dirty="0"/>
            </a:b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Eugene will tell you about what he searched for in hundreds of cities, everything is intimate - as it should be when poetry is involved.</a:t>
            </a:r>
            <a:br>
              <a:rPr lang="en-US" sz="1600" dirty="0"/>
            </a:br>
            <a:r>
              <a:rPr lang="en-US" sz="1600" dirty="0"/>
              <a:t>Such evenings make city lights brighter, cars run faster, and love be sweeter, put the hearts of poetry and be happy.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6971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42900"/>
            <a:ext cx="10058400" cy="393700"/>
          </a:xfrm>
        </p:spPr>
        <p:txBody>
          <a:bodyPr>
            <a:normAutofit fontScale="90000"/>
          </a:bodyPr>
          <a:lstStyle/>
          <a:p>
            <a:r>
              <a:rPr lang="en-US" sz="2400" dirty="0"/>
              <a:t>A</a:t>
            </a:r>
            <a:r>
              <a:rPr lang="sr-Latn-RS" sz="2400" dirty="0" smtClean="0"/>
              <a:t>n </a:t>
            </a:r>
            <a:r>
              <a:rPr lang="sr-Latn-RS" sz="2400" dirty="0"/>
              <a:t>on-line marketing campagne to promote this event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300" y="736600"/>
            <a:ext cx="10629900" cy="57785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/>
              <a:t>Campaign Elements: </a:t>
            </a:r>
            <a:endParaRPr lang="en-US" sz="2400" dirty="0" smtClean="0"/>
          </a:p>
          <a:p>
            <a:pPr marL="0" indent="0" algn="ctr">
              <a:buNone/>
            </a:pPr>
            <a:r>
              <a:rPr lang="en-US" sz="2400" dirty="0" smtClean="0"/>
              <a:t>- Event </a:t>
            </a:r>
            <a:r>
              <a:rPr lang="en-US" sz="2400" dirty="0"/>
              <a:t>Landing </a:t>
            </a:r>
            <a:r>
              <a:rPr lang="en-US" sz="2400" dirty="0" smtClean="0"/>
              <a:t>Page;</a:t>
            </a:r>
          </a:p>
          <a:p>
            <a:pPr algn="ctr">
              <a:buFontTx/>
              <a:buChar char="-"/>
            </a:pPr>
            <a:r>
              <a:rPr lang="en-US" sz="2400" dirty="0" smtClean="0"/>
              <a:t>Social </a:t>
            </a:r>
            <a:r>
              <a:rPr lang="en-US" sz="2400" dirty="0"/>
              <a:t>Media </a:t>
            </a:r>
            <a:r>
              <a:rPr lang="en-US" sz="2400" dirty="0" smtClean="0"/>
              <a:t>Teasers;</a:t>
            </a:r>
            <a:endParaRPr lang="uk-UA" sz="2400" dirty="0" smtClean="0"/>
          </a:p>
          <a:p>
            <a:pPr algn="ctr">
              <a:buFontTx/>
              <a:buChar char="-"/>
            </a:pPr>
            <a:r>
              <a:rPr lang="en-US" sz="2400" dirty="0" smtClean="0"/>
              <a:t>Email Marketing;</a:t>
            </a:r>
            <a:endParaRPr lang="uk-UA" sz="2400" dirty="0" smtClean="0"/>
          </a:p>
          <a:p>
            <a:pPr algn="ctr">
              <a:buFontTx/>
              <a:buChar char="-"/>
            </a:pPr>
            <a:r>
              <a:rPr lang="en-US" sz="2400" dirty="0"/>
              <a:t>Content </a:t>
            </a:r>
            <a:r>
              <a:rPr lang="en-US" sz="2400" dirty="0" smtClean="0"/>
              <a:t>Marketing;</a:t>
            </a:r>
            <a:endParaRPr lang="uk-UA" sz="2400" dirty="0" smtClean="0"/>
          </a:p>
          <a:p>
            <a:pPr marL="0" indent="0" algn="ctr">
              <a:buNone/>
            </a:pPr>
            <a:r>
              <a:rPr lang="en-US" sz="2400" dirty="0" smtClean="0"/>
              <a:t>- </a:t>
            </a:r>
            <a:r>
              <a:rPr lang="en-US" sz="2400" dirty="0"/>
              <a:t>Online Tickets and </a:t>
            </a:r>
            <a:r>
              <a:rPr lang="en-US" sz="2400" dirty="0" smtClean="0"/>
              <a:t>Reservations;</a:t>
            </a:r>
            <a:endParaRPr lang="en-US" sz="2400" dirty="0"/>
          </a:p>
          <a:p>
            <a:pPr marL="0" indent="0" algn="ctr">
              <a:buNone/>
            </a:pPr>
            <a:r>
              <a:rPr lang="en-US" sz="2400" dirty="0" smtClean="0"/>
              <a:t>- </a:t>
            </a:r>
            <a:r>
              <a:rPr lang="en-US" sz="2400" dirty="0"/>
              <a:t>Social Media </a:t>
            </a:r>
            <a:r>
              <a:rPr lang="en-US" sz="2400" dirty="0" smtClean="0"/>
              <a:t>Contests;</a:t>
            </a:r>
            <a:endParaRPr lang="en-US" sz="2400" dirty="0"/>
          </a:p>
          <a:p>
            <a:pPr algn="ctr">
              <a:buFontTx/>
              <a:buChar char="-"/>
            </a:pPr>
            <a:r>
              <a:rPr lang="en-US" sz="2400" dirty="0" smtClean="0"/>
              <a:t>Video Promotions;</a:t>
            </a:r>
            <a:endParaRPr lang="uk-UA" sz="2400" dirty="0" smtClean="0"/>
          </a:p>
          <a:p>
            <a:pPr algn="ctr">
              <a:buFontTx/>
              <a:buChar char="-"/>
            </a:pPr>
            <a:r>
              <a:rPr lang="en-US" sz="2400" dirty="0" smtClean="0"/>
              <a:t>Collaborations;</a:t>
            </a:r>
            <a:endParaRPr lang="uk-UA" sz="2400" dirty="0" smtClean="0"/>
          </a:p>
          <a:p>
            <a:pPr algn="ctr">
              <a:buFontTx/>
              <a:buChar char="-"/>
            </a:pPr>
            <a:r>
              <a:rPr lang="en-US" sz="2400" dirty="0"/>
              <a:t>Email </a:t>
            </a:r>
            <a:r>
              <a:rPr lang="en-US" sz="2400" dirty="0" smtClean="0"/>
              <a:t>Reminders;</a:t>
            </a:r>
            <a:endParaRPr lang="en-US" sz="2400" dirty="0"/>
          </a:p>
          <a:p>
            <a:pPr algn="ctr">
              <a:buFontTx/>
              <a:buChar char="-"/>
            </a:pPr>
            <a:r>
              <a:rPr lang="en-US" sz="2400" dirty="0" smtClean="0"/>
              <a:t>Feedback </a:t>
            </a:r>
            <a:r>
              <a:rPr lang="en-US" sz="2400" dirty="0"/>
              <a:t>and </a:t>
            </a:r>
            <a:r>
              <a:rPr lang="en-US" sz="2400" dirty="0" smtClean="0"/>
              <a:t>Engagement</a:t>
            </a:r>
            <a:r>
              <a:rPr lang="uk-UA" sz="2400" dirty="0"/>
              <a:t>.</a:t>
            </a:r>
            <a:endParaRPr lang="en-US" sz="2400" dirty="0"/>
          </a:p>
          <a:p>
            <a:pPr marL="0" indent="0">
              <a:buNone/>
            </a:pP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14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Savon">
      <a:dk1>
        <a:sysClr val="windowText" lastClr="000000"/>
      </a:dk1>
      <a:lt1>
        <a:sysClr val="window" lastClr="FFFFFF"/>
      </a:lt1>
      <a:dk2>
        <a:srgbClr val="373545"/>
      </a:dk2>
      <a:lt2>
        <a:srgbClr val="BCD0E0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6793CD"/>
      </a:accent6>
      <a:hlink>
        <a:srgbClr val="6B9F25"/>
      </a:hlink>
      <a:folHlink>
        <a:srgbClr val="9F6715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913DB040-6816-4415-960D-8178C78575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128</TotalTime>
  <Words>477</Words>
  <Application>Microsoft Office PowerPoint</Application>
  <PresentationFormat>Довільний</PresentationFormat>
  <Paragraphs>26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8" baseType="lpstr">
      <vt:lpstr>Савон</vt:lpstr>
      <vt:lpstr>Event Management – Poetry Evening</vt:lpstr>
      <vt:lpstr>Organizing a poetry evening at a restaurant can add a unique and intimate touch to your event. Here's a step-by-step guide on how to plan and manage a successful poetry evening in a restaurant setting:</vt:lpstr>
      <vt:lpstr>Budgeting: Create a budget that includes food and beverage costs, marketing expenses, and any fees for performers or hosts. Consider whether the event will be free or ticketed to cover expenses.</vt:lpstr>
      <vt:lpstr>Event Theme and Decor: Choose a theme or aesthetic for the evening and decorate the restaurant accordingly. Consider table centerpieces, candles, or artistic displays that complement the poetry theme.</vt:lpstr>
      <vt:lpstr>Program Structure: Plan the structure of the evening, including the order of performers, breaks, and any interactive activities or audience engagement. Designate an emcee or host to guide the event.</vt:lpstr>
      <vt:lpstr>Here is an example of a successful evening of poetry in a restaurant: Normal Art Restaurant in Kyiv Poetry evenings in this restaurant take place with the participation of Eugene Soya.</vt:lpstr>
      <vt:lpstr>An on-line marketing campagne to promote this event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Event Management – Poetry Evening</dc:title>
  <dc:creator>User Windows</dc:creator>
  <cp:lastModifiedBy>Пользователь</cp:lastModifiedBy>
  <cp:revision>15</cp:revision>
  <dcterms:created xsi:type="dcterms:W3CDTF">2023-10-02T09:07:55Z</dcterms:created>
  <dcterms:modified xsi:type="dcterms:W3CDTF">2024-10-14T23:46:09Z</dcterms:modified>
</cp:coreProperties>
</file>