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5" r:id="rId1"/>
  </p:sldMasterIdLst>
  <p:sldIdLst>
    <p:sldId id="256" r:id="rId2"/>
    <p:sldId id="257" r:id="rId3"/>
    <p:sldId id="258" r:id="rId4"/>
    <p:sldId id="281" r:id="rId5"/>
    <p:sldId id="282" r:id="rId6"/>
    <p:sldId id="283" r:id="rId7"/>
    <p:sldId id="284" r:id="rId8"/>
    <p:sldId id="287" r:id="rId9"/>
    <p:sldId id="291" r:id="rId10"/>
    <p:sldId id="295" r:id="rId11"/>
    <p:sldId id="296" r:id="rId12"/>
    <p:sldId id="297" r:id="rId13"/>
    <p:sldId id="298" r:id="rId14"/>
    <p:sldId id="299" r:id="rId15"/>
    <p:sldId id="293" r:id="rId16"/>
    <p:sldId id="300" r:id="rId17"/>
    <p:sldId id="280" r:id="rId18"/>
    <p:sldId id="292" r:id="rId19"/>
    <p:sldId id="301" r:id="rId20"/>
    <p:sldId id="294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08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4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6201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904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578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507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35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05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28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98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16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59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23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94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4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04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65D8C-7ED7-4A25-9C0F-C455DEB3EB2E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4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5%D0%BC%D1%96%D1%82%D0%B5%D0%BD%D1%82" TargetMode="External"/><Relationship Id="rId2" Type="http://schemas.openxmlformats.org/officeDocument/2006/relationships/hyperlink" Target="https://uk.wikipedia.org/wiki/%D0%A6%D1%96%D0%BD%D0%BD%D1%96_%D0%BF%D0%B0%D0%BF%D0%B5%D1%80%D0%B8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uk.wikipedia.org/wiki/%D0%9D%D0%B5%D1%80%D1%83%D1%85%D0%BE%D0%BC%D1%96%D1%81%D1%82%D1%8C" TargetMode="External"/><Relationship Id="rId4" Type="http://schemas.openxmlformats.org/officeDocument/2006/relationships/hyperlink" Target="https://uk.wikipedia.org/wiki/%D0%9A%D0%BE%D1%80%D0%BF%D0%BE%D1%80%D0%B0%D1%82%D0%B8%D0%B2%D0%BD%D1%96_%D0%BF%D1%80%D0%B0%D0%B2%D0%B0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uk-UA" sz="37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5. </a:t>
            </a:r>
            <a:r>
              <a:rPr lang="uk-UA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посередники грошового ринку</a:t>
            </a:r>
            <a:endParaRPr lang="ru-RU" sz="37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37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37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7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посередництва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Банки як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провідні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інституції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посередництва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Небанківські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інституції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0"/>
              </a:spcBef>
            </a:pPr>
            <a:endParaRPr lang="uk-UA" sz="37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28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464" y="561315"/>
            <a:ext cx="8843414" cy="569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469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8539" y="335902"/>
            <a:ext cx="11280709" cy="6186196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Небанківські фінансові інституції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1180" y="755780"/>
            <a:ext cx="6985844" cy="576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141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endParaRPr lang="ru-RU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77738"/>
              </p:ext>
            </p:extLst>
          </p:nvPr>
        </p:nvGraphicFramePr>
        <p:xfrm>
          <a:off x="1104524" y="968720"/>
          <a:ext cx="10502019" cy="5499384"/>
        </p:xfrm>
        <a:graphic>
          <a:graphicData uri="http://schemas.openxmlformats.org/drawingml/2006/table">
            <a:tbl>
              <a:tblPr firstRow="1" firstCol="1" bandRow="1"/>
              <a:tblGrid>
                <a:gridCol w="291993"/>
                <a:gridCol w="975491"/>
                <a:gridCol w="9234535"/>
              </a:tblGrid>
              <a:tr h="3553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7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Поняття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</a:tr>
              <a:tr h="405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Страхова компанія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фінансовий посередник, який діє на підставі відповідної ліцензії, беручи на себе зобов’язання щодо створення колективного страхового фонду і виплати з нього страхового відшкодування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Пенсійний фонд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орган, який здійснює керівництво та управління солідарною системою, провадить збір, акумуляцію та облік страхових внесків, призначає пенсії та підготовляє документи для її виплати, забезпечує своєчасне і в повному обсязі фінансування та виплату пенсій, допомоги на поховання, здійснює контроль за цільовим використанням коштів Пенсійного фонду, вирішує питання, пов’язані з веденням обліку пенсійних активів застрахованих осіб на накопичувальних пенсійних рахунках, здійснює адміністративне управління Накопичувальним фондом та інші функції, передбачені Законом і статутом Пенсійного фонду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Ломбард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установа, виключним видом діяльності якої є надання на власний ризик фінансових кредитів фізичним особам готівкою чи у безготівковій формі за рахунок власних або залучених коштів, крім депозитів, під заставу майна та майнових прав на визначений строк і під відсоток, а також надання супутніх ломбардних послуг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7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Лізингова компанія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особа, яка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передає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право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володіння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користування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неспоживною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річчю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(предметом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лізингу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визначеною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індивідуальними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ознаками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віднесеною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законодавством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фондів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фізичній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особі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лізингоодержувачу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до договору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лізингу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07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Факторингова компанія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фінансова установа, яка здійснює в інтересах третіх осіб, за власний рахунок чи за рахунок цих осіб, операції з придбання права вимоги на виконання зобов’язань у грошовій формі за поставлені товари чи надані послуги, приймаючи на себе ризик виконання таких вимог та прийом платежів, з метою отримання прибутку або збереження реальної вартості фінансових активів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Інвестиційний фонд</a:t>
                      </a: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Україні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учасник фондового ринку, який провадить діяльність зі спільного інвестування – об’єднання (залучення) грошових коштів інвесторів з метою отримання прибутку від вкладення їх у </a:t>
                      </a:r>
                      <a:r>
                        <a:rPr lang="uk-UA" sz="1200" u="none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 tooltip="Цінні папери"/>
                        </a:rPr>
                        <a:t>цінні папери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інших </a:t>
                      </a:r>
                      <a:r>
                        <a:rPr lang="uk-UA" sz="1200" u="none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tooltip="Емітент"/>
                        </a:rPr>
                        <a:t>емітентів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200" u="none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tooltip="Корпоративні права"/>
                        </a:rPr>
                        <a:t>корпоративні права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200" u="none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tooltip="Нерухомість"/>
                        </a:rPr>
                        <a:t>нерухомість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07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компанія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компанія, яка від свого імені діє в інтересах установників управління майном і здійснює управління залученими коштами згідно із законодавством, Правилами фонду та отримала в установленому порядку ліцензію на провадження діяльності із залучення коштів установників для фінансування об’єктів будівництва та/або здійснення операцій з нерухомістю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Кредитні кооперативи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посередники, що працюють на кооперативних засадах і спеціалізуються на</a:t>
                      </a:r>
                      <a:r>
                        <a:rPr lang="uk-U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задоволенні потреб у кредиті своїх членів, переважно підприємств</a:t>
                      </a:r>
                      <a:r>
                        <a:rPr lang="uk-U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малого і середнього бізнесу будь-якої форми  власності, фермерських та домашніх господарств, фізичних осіб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541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8" name="Рисунок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10" y="706170"/>
            <a:ext cx="10518683" cy="543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725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7" y="334978"/>
            <a:ext cx="11117657" cy="602960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ринку</a:t>
            </a:r>
          </a:p>
          <a:p>
            <a:pPr algn="just">
              <a:spcBef>
                <a:spcPts val="0"/>
              </a:spcBef>
            </a:pPr>
            <a:endParaRPr lang="uk-UA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0668" y="793984"/>
            <a:ext cx="6367118" cy="557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20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238" y="159375"/>
            <a:ext cx="6690511" cy="653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511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183" y="1711105"/>
            <a:ext cx="10621527" cy="2571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12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9834" y="479834"/>
            <a:ext cx="11235350" cy="5866645"/>
          </a:xfrm>
        </p:spPr>
        <p:txBody>
          <a:bodyPr>
            <a:normAutofit fontScale="92500"/>
          </a:bodyPr>
          <a:lstStyle/>
          <a:p>
            <a:pPr algn="ctr">
              <a:spcBef>
                <a:spcPts val="0"/>
              </a:spcBef>
            </a:pPr>
            <a:r>
              <a:rPr lang="uk-UA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використаної літератури:</a:t>
            </a:r>
          </a:p>
          <a:p>
            <a:pPr algn="ctr">
              <a:spcBef>
                <a:spcPts val="0"/>
              </a:spcBef>
            </a:pPr>
            <a:endParaRPr lang="uk-UA" sz="22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система: підручник / [М. Крупка, Є.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Андрущак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Пайтра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ін.]; за ред. д-ра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наук, проф. М. Крупки. 2-ге вид.,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переробл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Львів: ЛНУ ім. Івана Франка, 2023. 524 с.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 система: підручник / [М. Крупка, Є.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Андрущак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Пайтра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ін.]; за ред. д-ра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наук, проф. М. Крупки. 2-ге вид.,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переробл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Львів: ЛНУ ім. Івана Франка, 2023. 524 с.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 операції: в схемах, таблицях, коментарях :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посібник. / уклад.: О.М.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Гладчук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І.Я. Ткачук, В.М.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Харабара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Чернівці: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Чернівец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ун-т ім. Ю.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Федьковича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2020. 208 с.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Ушакова О.А. Банківські операції: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Рівне: НУВГП, 2021. 226 с.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Біла книга. Майбутнє регулювання діяльності ломбардів. Київ. НБУ. 2020. 24 с.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Біла книга. Майбутнє регулювання небанківського лізингу. Київ. НБУ. 2020. 24 с.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Біла книга. Майбутнє регулювання ринку кредитування фінансовими компаніями. Київ. НБУ. 2020. 26 с.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Біла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книга. Майбутнє регулювання ринку факторингу. Київ. НБУ. 2020. 24 с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Путівник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небанківських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Київ. НБУ. 2020.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“Про фінансові послуги та фінансові компанії” № 1953-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14 грудня 2021 року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“ Про кредитні спілки” № 3254-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14 липня 2023 року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“Про Національний банк України” № 679-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20 травня 1999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року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70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06994"/>
            <a:ext cx="11081443" cy="5884753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Закон України “Про запобігання та протидію легалізації (відмиванню) доходів, одержаних злочинним шляхом, фінансуванню тероризму та фінансуванню розповсюдження зброї масового знищення” № 361-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06 грудня 2019 року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Закон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кредитування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№ 1734-VIII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листопада 2016 року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05 листопада 2021 року № 114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порядок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небанківськими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Правління Національного банку України від 03 листопада 2021 року № 113 "Про затвердження Положення про додаткові вимоги до договорів небанківських фінансових установ про надання коштів у позику (споживчий, фінансовий кредит)"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Правління Національного банку України від 05 жовтня 2021 року № 100 "Про затвердження Положення про інформаційне забезпечення фінансовими установами споживачів щодо надання послуг споживчого кредитування"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Правління НБУ від 29.12.2023 № 199 "Про затвердження Положення про авторизацію надавачів фінансових послуг та умови здійснення ними діяльності з надання фінансових послуг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392912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1181031" cy="589380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Постанова Правління Національного банку України від 11 лютого 2021 року № 16 "Про затвердження Правил розрахунку небанківськими фінансовими установами України загальної вартості кредиту для споживача та реальної річної процентної ставки за договором про споживчий кредит"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Постанова Правління НБУ від 25.12.2023 № 183 "Про затвердження Положення про застосування Національним банком України коригувальних заходів, заходів раннього втручання, заходів впливу у сфері державного регулювання діяльності на ринках небанківських фінансових послуг" </a:t>
            </a: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активами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спілок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05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2019 року № 1840,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юстиції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 листопада 2019 року за № 1186/34157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року № 82 “Про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правонаступництво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ринках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постановою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року №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</a:t>
            </a: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5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посередництва</a:t>
            </a:r>
            <a:endParaRPr 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399" y="1493821"/>
            <a:ext cx="9687904" cy="4762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84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1181031" cy="5893806"/>
          </a:xfrm>
        </p:spPr>
        <p:txBody>
          <a:bodyPr>
            <a:normAutofit fontScale="925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29.12.2023 № 206 «Про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спілок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15.12.2023 № 163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таємницю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20.12.2023 № 172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печатки"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21.12.2023 № 176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спілок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банком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Кредитного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11.01.2024 № 5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кредитною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спілкою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02.02.2024 № 15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кредитною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спілкою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15.09.2022 № 203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93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323" y="688062"/>
            <a:ext cx="9775065" cy="5583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09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443620"/>
            <a:ext cx="11171977" cy="592096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endParaRPr lang="ru-RU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382" y="1003429"/>
            <a:ext cx="7330537" cy="536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106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22" y="561315"/>
            <a:ext cx="7763290" cy="570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32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480" y="1249378"/>
            <a:ext cx="10695322" cy="453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505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Характеристика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заощадників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позичальників</a:t>
            </a:r>
            <a:endParaRPr lang="ru-RU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923" y="1149847"/>
            <a:ext cx="9134945" cy="510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112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Банки як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інституції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141" y="1013988"/>
            <a:ext cx="10140148" cy="516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959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5872" y="706170"/>
            <a:ext cx="9041538" cy="5594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63545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4837</TotalTime>
  <Words>984</Words>
  <Application>Microsoft Office PowerPoint</Application>
  <PresentationFormat>Широкоэкранный</PresentationFormat>
  <Paragraphs>93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Dell</cp:lastModifiedBy>
  <cp:revision>287</cp:revision>
  <dcterms:created xsi:type="dcterms:W3CDTF">2021-12-07T18:51:55Z</dcterms:created>
  <dcterms:modified xsi:type="dcterms:W3CDTF">2024-10-03T17:09:02Z</dcterms:modified>
</cp:coreProperties>
</file>