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91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E18F"/>
    <a:srgbClr val="FFFFA3"/>
    <a:srgbClr val="FFF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95332" autoAdjust="0"/>
  </p:normalViewPr>
  <p:slideViewPr>
    <p:cSldViewPr snapToGrid="0">
      <p:cViewPr varScale="1">
        <p:scale>
          <a:sx n="80" d="100"/>
          <a:sy n="80" d="100"/>
        </p:scale>
        <p:origin x="638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0318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213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873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128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799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1459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214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4231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308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168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696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5EDFD"/>
            </a:gs>
            <a:gs pos="17999">
              <a:srgbClr val="83BFF6"/>
            </a:gs>
            <a:gs pos="36000">
              <a:srgbClr val="83BFF6"/>
            </a:gs>
            <a:gs pos="100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8C2D8-4C6D-4068-98E8-BDCD2E8D72F7}" type="datetimeFigureOut">
              <a:rPr lang="uk-UA" smtClean="0"/>
              <a:t>09.03.2023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F9B00-56FC-416C-BE84-2D6780C218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7890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 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№10</a:t>
            </a:r>
            <a:endParaRPr lang="uk-UA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413388"/>
              </p:ext>
            </p:extLst>
          </p:nvPr>
        </p:nvGraphicFramePr>
        <p:xfrm>
          <a:off x="3409561" y="634683"/>
          <a:ext cx="5086739" cy="487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86739">
                  <a:extLst>
                    <a:ext uri="{9D8B030D-6E8A-4147-A177-3AD203B41FA5}">
                      <a16:colId xmlns:a16="http://schemas.microsoft.com/office/drawing/2014/main" val="997875502"/>
                    </a:ext>
                  </a:extLst>
                </a:gridCol>
              </a:tblGrid>
              <a:tr h="219075">
                <a:tc>
                  <a:txBody>
                    <a:bodyPr/>
                    <a:lstStyle/>
                    <a:p>
                      <a:r>
                        <a:rPr lang="uk-UA" sz="3200" b="1" kern="1200" dirty="0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Введення в спеціальність</a:t>
                      </a:r>
                      <a:endParaRPr lang="uk-UA" sz="3200" b="1" kern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941974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9208" y="4394718"/>
            <a:ext cx="1152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Переведення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довжини хвилі (гармоніки) в частоту і навпаки.</a:t>
            </a:r>
          </a:p>
        </p:txBody>
      </p:sp>
    </p:spTree>
    <p:extLst>
      <p:ext uri="{BB962C8B-B14F-4D97-AF65-F5344CB8AC3E}">
        <p14:creationId xmlns:p14="http://schemas.microsoft.com/office/powerpoint/2010/main" val="354214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 питання:</a:t>
            </a:r>
            <a:endParaRPr lang="uk-UA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8158" y="2411562"/>
            <a:ext cx="113065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eriod"/>
            </a:pP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Переведення довжини хвилі (гармоніки) в частоту і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навпаки.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0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2631958"/>
                  </p:ext>
                </p:extLst>
              </p:nvPr>
            </p:nvGraphicFramePr>
            <p:xfrm>
              <a:off x="-6033" y="2906536"/>
              <a:ext cx="4463733" cy="395386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231636">
                      <a:extLst>
                        <a:ext uri="{9D8B030D-6E8A-4147-A177-3AD203B41FA5}">
                          <a16:colId xmlns:a16="http://schemas.microsoft.com/office/drawing/2014/main" val="1521069352"/>
                        </a:ext>
                      </a:extLst>
                    </a:gridCol>
                    <a:gridCol w="2232097">
                      <a:extLst>
                        <a:ext uri="{9D8B030D-6E8A-4147-A177-3AD203B41FA5}">
                          <a16:colId xmlns:a16="http://schemas.microsoft.com/office/drawing/2014/main" val="968030169"/>
                        </a:ext>
                      </a:extLst>
                    </a:gridCol>
                  </a:tblGrid>
                  <a:tr h="4696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noProof="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Частота</a:t>
                          </a:r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 [</a:t>
                          </a:r>
                          <a:r>
                            <a:rPr lang="uk-UA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МГц</a:t>
                          </a:r>
                          <a:r>
                            <a:rPr lang="en-US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 </a:t>
                          </a:r>
                          <a:endParaRPr lang="en-US" sz="28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Довжина хвилі</a:t>
                          </a:r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8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oMath>
                          </a14:m>
                          <a:r>
                            <a:rPr lang="en-US" sz="2800" dirty="0" smtClean="0">
                              <a:solidFill>
                                <a:srgbClr val="FFFF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[</a:t>
                          </a:r>
                          <a:r>
                            <a:rPr lang="uk-UA" sz="2800" dirty="0" smtClean="0">
                              <a:solidFill>
                                <a:srgbClr val="FFFF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м</a:t>
                          </a:r>
                          <a:r>
                            <a:rPr lang="en-US" sz="2800" dirty="0" smtClean="0">
                              <a:solidFill>
                                <a:srgbClr val="FFFF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  <a:endParaRPr lang="en-US" sz="2800" dirty="0">
                            <a:solidFill>
                              <a:srgbClr val="FFFF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61663935"/>
                      </a:ext>
                    </a:extLst>
                  </a:tr>
                  <a:tr h="18454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31509573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16+№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87855628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30+№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58141803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93490470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40+№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45679866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36+№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88596342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33+№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68471432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85878068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28+№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97144955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42706951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4212733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2631958"/>
                  </p:ext>
                </p:extLst>
              </p:nvPr>
            </p:nvGraphicFramePr>
            <p:xfrm>
              <a:off x="-6033" y="2906536"/>
              <a:ext cx="4463733" cy="395386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231636">
                      <a:extLst>
                        <a:ext uri="{9D8B030D-6E8A-4147-A177-3AD203B41FA5}">
                          <a16:colId xmlns:a16="http://schemas.microsoft.com/office/drawing/2014/main" val="1521069352"/>
                        </a:ext>
                      </a:extLst>
                    </a:gridCol>
                    <a:gridCol w="2232097">
                      <a:extLst>
                        <a:ext uri="{9D8B030D-6E8A-4147-A177-3AD203B41FA5}">
                          <a16:colId xmlns:a16="http://schemas.microsoft.com/office/drawing/2014/main" val="968030169"/>
                        </a:ext>
                      </a:extLst>
                    </a:gridCol>
                  </a:tblGrid>
                  <a:tr h="75006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noProof="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Частота</a:t>
                          </a:r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, </a:t>
                          </a:r>
                          <a:endParaRPr lang="en-US" sz="180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 [</a:t>
                          </a:r>
                          <a:r>
                            <a:rPr lang="uk-UA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МГц</a:t>
                          </a:r>
                          <a:r>
                            <a:rPr lang="en-US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 </a:t>
                          </a:r>
                          <a:endParaRPr lang="en-US" sz="28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0272" t="-9756" r="-1090" b="-4430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61663935"/>
                      </a:ext>
                    </a:extLst>
                  </a:tr>
                  <a:tr h="18454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31509573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16+№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87855628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30+№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58141803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93490470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40+№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45679866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36+№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88596342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33+№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68471432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85878068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28+№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97144955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42706951"/>
                      </a:ext>
                    </a:extLst>
                  </a:tr>
                  <a:tr h="3019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4212733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35192986"/>
                  </p:ext>
                </p:extLst>
              </p:nvPr>
            </p:nvGraphicFramePr>
            <p:xfrm>
              <a:off x="6457947" y="2992437"/>
              <a:ext cx="3800478" cy="386442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900043">
                      <a:extLst>
                        <a:ext uri="{9D8B030D-6E8A-4147-A177-3AD203B41FA5}">
                          <a16:colId xmlns:a16="http://schemas.microsoft.com/office/drawing/2014/main" val="2247671104"/>
                        </a:ext>
                      </a:extLst>
                    </a:gridCol>
                    <a:gridCol w="1900435">
                      <a:extLst>
                        <a:ext uri="{9D8B030D-6E8A-4147-A177-3AD203B41FA5}">
                          <a16:colId xmlns:a16="http://schemas.microsoft.com/office/drawing/2014/main" val="29480399"/>
                        </a:ext>
                      </a:extLst>
                    </a:gridCol>
                  </a:tblGrid>
                  <a:tr h="214832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uk-UA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Довжина хвилі</a:t>
                          </a:r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oMath>
                          </a14:m>
                          <a:r>
                            <a:rPr lang="en-US" sz="2800" dirty="0" smtClean="0">
                              <a:solidFill>
                                <a:srgbClr val="FFFF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[</a:t>
                          </a:r>
                          <a:r>
                            <a:rPr lang="uk-UA" sz="2800" dirty="0" smtClean="0">
                              <a:solidFill>
                                <a:srgbClr val="FFFF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м</a:t>
                          </a:r>
                          <a:r>
                            <a:rPr lang="en-US" sz="2800" dirty="0" smtClean="0">
                              <a:solidFill>
                                <a:srgbClr val="FFFF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</a:t>
                          </a:r>
                          <a:endParaRPr lang="en-US" sz="2800" dirty="0">
                            <a:solidFill>
                              <a:srgbClr val="FFFF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noProof="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Частота</a:t>
                          </a:r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  [</a:t>
                          </a:r>
                          <a:r>
                            <a:rPr lang="uk-UA" sz="2800" dirty="0" err="1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кГц</a:t>
                          </a:r>
                          <a:r>
                            <a:rPr lang="en-US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 </a:t>
                          </a:r>
                          <a:endParaRPr lang="en-US" sz="28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618134"/>
                      </a:ext>
                    </a:extLst>
                  </a:tr>
                  <a:tr h="16881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54132120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97+№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4525939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35652206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37+№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38418326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63+№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65253487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17793477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441155968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38032920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0.2+№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14066289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77227109"/>
                      </a:ext>
                    </a:extLst>
                  </a:tr>
                  <a:tr h="2148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0.2+№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5143382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35192986"/>
                  </p:ext>
                </p:extLst>
              </p:nvPr>
            </p:nvGraphicFramePr>
            <p:xfrm>
              <a:off x="6457947" y="2992437"/>
              <a:ext cx="3800478" cy="386442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900043">
                      <a:extLst>
                        <a:ext uri="{9D8B030D-6E8A-4147-A177-3AD203B41FA5}">
                          <a16:colId xmlns:a16="http://schemas.microsoft.com/office/drawing/2014/main" val="2247671104"/>
                        </a:ext>
                      </a:extLst>
                    </a:gridCol>
                    <a:gridCol w="1900435">
                      <a:extLst>
                        <a:ext uri="{9D8B030D-6E8A-4147-A177-3AD203B41FA5}">
                          <a16:colId xmlns:a16="http://schemas.microsoft.com/office/drawing/2014/main" val="29480399"/>
                        </a:ext>
                      </a:extLst>
                    </a:gridCol>
                  </a:tblGrid>
                  <a:tr h="7500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21" t="-9756" r="-101282" b="-4325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noProof="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Частота</a:t>
                          </a:r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, </a:t>
                          </a:r>
                          <a:endParaRPr lang="en-US" sz="180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  [</a:t>
                          </a:r>
                          <a:r>
                            <a:rPr lang="uk-UA" sz="2800" dirty="0" err="1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кГц</a:t>
                          </a:r>
                          <a:r>
                            <a:rPr lang="en-US" sz="2800" dirty="0" smtClean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] </a:t>
                          </a:r>
                          <a:endParaRPr lang="en-US" sz="28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618134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54132120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97+№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4525939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35652206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37+№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38418326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63+№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65253487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17793477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441155968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38032920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0.2+№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14066289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77227109"/>
                      </a:ext>
                    </a:extLst>
                  </a:tr>
                  <a:tr h="2934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0.2+№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5143382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0" y="168949"/>
                <a:ext cx="12192000" cy="20928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 algn="just">
                  <a:buFont typeface="+mj-lt"/>
                  <a:buAutoNum type="arabicPeriod"/>
                </a:pPr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Розрахуйте значення довжини хвилі </a:t>
                </a:r>
                <a:r>
                  <a:rPr lang="el-GR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(у </a:t>
                </a:r>
                <a:r>
                  <a:rPr lang="uk-UA" sz="22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для кожного з наступних значень частоти (у </a:t>
                </a:r>
                <a:r>
                  <a:rPr lang="uk-UA" sz="2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МГц</a:t>
                </a:r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pPr marL="457200" indent="-457200" algn="just">
                  <a:buFontTx/>
                  <a:buAutoNum type="arabicPeriod"/>
                </a:pPr>
                <a:r>
                  <a:rPr lang="uk-UA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Розрахуйте значення частоти (у </a:t>
                </a:r>
                <a:r>
                  <a:rPr lang="uk-UA" sz="2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кГц</a:t>
                </a:r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для </a:t>
                </a:r>
                <a:r>
                  <a:rPr lang="uk-UA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кожного з наступних значень довжини хвилі </a:t>
                </a:r>
                <a:r>
                  <a:rPr lang="el-GR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r>
                  <a:rPr lang="uk-UA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(у </a:t>
                </a:r>
                <a:r>
                  <a:rPr lang="uk-UA" sz="22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uk-UA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uk-UA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uk-UA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(+№ у журналі по списку</a:t>
                </a:r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 Округліть отримане значення до цілої частини.</a:t>
                </a:r>
                <a:endParaRPr lang="en-US" sz="2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en-US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швидкість розповсюдження світла,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с=3∗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f>
                      <m:fPr>
                        <m:type m:val="skw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м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с</m:t>
                        </m:r>
                      </m:den>
                    </m:f>
                  </m:oMath>
                </a14:m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en-US" sz="20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частота хвилі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uk-UA" sz="2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Гц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довжина хвилі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uk-UA" sz="2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Кіло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k-UA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Мега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k-UA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uk-UA" sz="2000" b="0" i="1" smtClean="0">
                        <a:latin typeface="Cambria Math" panose="02040503050406030204" pitchFamily="18" charset="0"/>
                      </a:rPr>
                      <m:t>, Гіга 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k-UA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uk-UA" sz="2000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мілі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мм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k-UA" sz="20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uk-UA" sz="2000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мікро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uk-UA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мк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k-UA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uk-UA" sz="2000" i="1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uk-UA" sz="2000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uk-UA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нано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uk-U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k-UA" sz="2000" b="0" i="1" smtClean="0">
                            <a:latin typeface="Cambria Math" panose="02040503050406030204" pitchFamily="18" charset="0"/>
                          </a:rPr>
                          <m:t>−9</m:t>
                        </m:r>
                      </m:sup>
                    </m:sSup>
                    <m:r>
                      <a:rPr lang="uk-UA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uk-UA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68949"/>
                <a:ext cx="12192000" cy="2092881"/>
              </a:xfrm>
              <a:prstGeom prst="rect">
                <a:avLst/>
              </a:prstGeom>
              <a:blipFill>
                <a:blip r:embed="rId4"/>
                <a:stretch>
                  <a:fillRect l="-650" t="-2041" b="-19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866900" y="2202098"/>
                <a:ext cx="941175" cy="7246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900" y="2202098"/>
                <a:ext cx="941175" cy="7246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922732" y="2167530"/>
                <a:ext cx="941175" cy="789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2732" y="2167530"/>
                <a:ext cx="941175" cy="7894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785147" y="2331422"/>
                <a:ext cx="145552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24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147" y="2331422"/>
                <a:ext cx="1455526" cy="461665"/>
              </a:xfrm>
              <a:prstGeom prst="rect">
                <a:avLst/>
              </a:prstGeom>
              <a:blipFill>
                <a:blip r:embed="rId7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4457700" y="3270250"/>
                <a:ext cx="2152647" cy="1325563"/>
              </a:xfrm>
            </p:spPr>
            <p:txBody>
              <a:bodyPr anchor="t">
                <a:normAutofit fontScale="9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uk-UA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Наприклад:</a:t>
                </a:r>
                <a:br>
                  <a:rPr lang="uk-UA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uk-UA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=30 МГц;</a:t>
                </a:r>
                <a:br>
                  <a:rPr lang="uk-UA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</m:oMath>
                </a14:m>
                <a:r>
                  <a:rPr lang="uk-UA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3∗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uk-UA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uk-UA" sz="2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den>
                    </m:f>
                    <m:r>
                      <a:rPr lang="uk-UA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uk-UA" sz="2400" b="0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/>
                </a:r>
                <a:br>
                  <a:rPr lang="uk-UA" sz="2400" b="0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</a:br>
                <a:r>
                  <a:rPr lang="uk-UA" sz="2400" b="0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uk-UA" sz="2400" b="0" dirty="0" smtClean="0">
                    <a:latin typeface="Times New Roman" panose="02020603050405020304" pitchFamily="18" charset="0"/>
                  </a:rPr>
                  <a:t>10 м.</a:t>
                </a:r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457700" y="3270250"/>
                <a:ext cx="2152647" cy="1325563"/>
              </a:xfrm>
              <a:blipFill>
                <a:blip r:embed="rId8"/>
                <a:stretch>
                  <a:fillRect l="-3683" b="-848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Заголовок 1"/>
              <p:cNvSpPr txBox="1">
                <a:spLocks/>
              </p:cNvSpPr>
              <p:nvPr/>
            </p:nvSpPr>
            <p:spPr>
              <a:xfrm>
                <a:off x="10258425" y="3292475"/>
                <a:ext cx="1933575" cy="1325563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just">
                  <a:lnSpc>
                    <a:spcPct val="150000"/>
                  </a:lnSpc>
                </a:pPr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Наприклад:</a:t>
                </a:r>
                <a:b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=1,5 м;</a:t>
                </a:r>
                <a:b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sz="2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22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uk-UA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3∗</m:t>
                        </m:r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</m:num>
                      <m:den>
                        <m:r>
                          <a:rPr lang="uk-UA" sz="2200" b="0" i="1" smtClean="0">
                            <a:latin typeface="Cambria Math" panose="02040503050406030204" pitchFamily="18" charset="0"/>
                          </a:rPr>
                          <m:t>1,5</m:t>
                        </m:r>
                      </m:den>
                    </m:f>
                    <m:r>
                      <a:rPr lang="uk-UA" sz="2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uk-UA" sz="2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/>
                </a:r>
                <a:br>
                  <a:rPr lang="uk-UA" sz="2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</a:br>
                <a:r>
                  <a:rPr lang="uk-UA" sz="2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uk-UA" sz="2200" dirty="0" smtClean="0">
                    <a:latin typeface="Times New Roman" panose="02020603050405020304" pitchFamily="18" charset="0"/>
                  </a:rPr>
                  <a:t>2*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uk-UA" sz="2200" dirty="0" smtClean="0">
                    <a:latin typeface="Times New Roman" panose="02020603050405020304" pitchFamily="18" charset="0"/>
                  </a:rPr>
                  <a:t> </a:t>
                </a:r>
                <a:r>
                  <a:rPr lang="uk-UA" sz="2200" dirty="0" err="1" smtClean="0">
                    <a:latin typeface="Times New Roman" panose="02020603050405020304" pitchFamily="18" charset="0"/>
                  </a:rPr>
                  <a:t>Гц</a:t>
                </a:r>
                <a:r>
                  <a:rPr lang="uk-UA" sz="2200" dirty="0" smtClean="0">
                    <a:latin typeface="Times New Roman" panose="02020603050405020304" pitchFamily="18" charset="0"/>
                  </a:rPr>
                  <a:t>=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uk-UA" sz="2200" dirty="0" smtClean="0">
                    <a:latin typeface="Times New Roman" panose="02020603050405020304" pitchFamily="18" charset="0"/>
                  </a:rPr>
                  <a:t>=200000 </a:t>
                </a:r>
                <a:r>
                  <a:rPr lang="uk-UA" sz="2200" dirty="0" err="1" smtClean="0">
                    <a:latin typeface="Times New Roman" panose="02020603050405020304" pitchFamily="18" charset="0"/>
                  </a:rPr>
                  <a:t>кГц</a:t>
                </a:r>
                <a:r>
                  <a:rPr lang="uk-UA" sz="2200" dirty="0" smtClean="0">
                    <a:latin typeface="Times New Roman" panose="02020603050405020304" pitchFamily="18" charset="0"/>
                  </a:rPr>
                  <a:t>.</a:t>
                </a:r>
                <a:endParaRPr lang="uk-UA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8425" y="3292475"/>
                <a:ext cx="1933575" cy="1325563"/>
              </a:xfrm>
              <a:prstGeom prst="rect">
                <a:avLst/>
              </a:prstGeom>
              <a:blipFill>
                <a:blip r:embed="rId9"/>
                <a:stretch>
                  <a:fillRect l="-4101" r="-4101" b="-1252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729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2533</TotalTime>
  <Words>198</Words>
  <Application>Microsoft Office PowerPoint</Application>
  <PresentationFormat>Широкоэкранный</PresentationFormat>
  <Paragraphs>69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Тема Office</vt:lpstr>
      <vt:lpstr>Практичне заняття №10</vt:lpstr>
      <vt:lpstr>Навчальні питання:</vt:lpstr>
      <vt:lpstr>Наприклад: f=30 МГц; λ=c/f=(3∗〖10〗^8)/(30∗〖10〗^6 )= =10 м.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 заняття №1</dc:title>
  <dc:creator>Admin</dc:creator>
  <cp:lastModifiedBy>Lenovo</cp:lastModifiedBy>
  <cp:revision>73</cp:revision>
  <dcterms:created xsi:type="dcterms:W3CDTF">2021-09-08T05:50:09Z</dcterms:created>
  <dcterms:modified xsi:type="dcterms:W3CDTF">2023-03-09T12:22:06Z</dcterms:modified>
</cp:coreProperties>
</file>