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1" r:id="rId4"/>
    <p:sldId id="260" r:id="rId5"/>
    <p:sldId id="284" r:id="rId6"/>
    <p:sldId id="282" r:id="rId7"/>
    <p:sldId id="283" r:id="rId8"/>
    <p:sldId id="285" r:id="rId9"/>
    <p:sldId id="266" r:id="rId10"/>
    <p:sldId id="277" r:id="rId11"/>
    <p:sldId id="276" r:id="rId12"/>
    <p:sldId id="268" r:id="rId13"/>
    <p:sldId id="270" r:id="rId14"/>
    <p:sldId id="271" r:id="rId15"/>
    <p:sldId id="273" r:id="rId16"/>
    <p:sldId id="286" r:id="rId17"/>
    <p:sldId id="278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90"/>
    <a:srgbClr val="FFDE6E"/>
    <a:srgbClr val="ECD541"/>
    <a:srgbClr val="0C1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EDFB-AA41-4873-AFFF-EF4D3C71C563}" type="datetimeFigureOut">
              <a:rPr lang="uk-UA" smtClean="0"/>
              <a:pPr/>
              <a:t>25.04.2024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1A4B-4DA0-4B2E-941E-1FE03E3EE17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2268760" y="-1251520"/>
            <a:ext cx="10081120" cy="8856984"/>
          </a:xfrm>
          <a:prstGeom prst="ellipse">
            <a:avLst/>
          </a:prstGeom>
          <a:solidFill>
            <a:srgbClr val="0C1C9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12776" y="1714486"/>
            <a:ext cx="9858444" cy="2171714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Союз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567959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Мета ЄС: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24936" cy="150018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створення економічного союзу з найвищим рівнем інтеграції економік держав (спільна зовнішня економічна політика, спільний ринок послуг, матеріальних благ, капіталу і праці, а також спільна валюта) і політичного (спільна зовнішня політика) союзу;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впровадження спільного громадянства.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172435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89370"/>
            <a:ext cx="5256148" cy="39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107504" y="476673"/>
            <a:ext cx="8442076" cy="44644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Цілі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Союзу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економічного і соціального прогресу, зокрема шляхом утворення простору без внутрішніх кордонів, посилення економічної і соціальної єдності, утворення економічного і валютно-фінансового союзу з введенням з часом єдиної грошової одиниці;</a:t>
            </a:r>
            <a:endParaRPr lang="uk-UA" sz="2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утвердження на міжнародній арені, зокрема шляхом проведення спільної зовнішньої політики й політики безпеки, політики спільної оборони;</a:t>
            </a:r>
            <a:endParaRPr lang="uk-UA" sz="2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 algn="just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захисту прав та інтересів громадян країн-членів шляхом установлення </a:t>
            </a:r>
            <a:r>
              <a:rPr lang="uk-UA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 Союзу і розширення тісного співробітництва в галузі юстиції та внутрішніх справ.</a:t>
            </a:r>
          </a:p>
          <a:p>
            <a:pPr marL="685800" algn="just">
              <a:lnSpc>
                <a:spcPts val="1800"/>
              </a:lnSpc>
              <a:spcAft>
                <a:spcPts val="800"/>
              </a:spcAft>
            </a:pPr>
            <a:br>
              <a:rPr lang="ru-RU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A93DF0-AFFA-E4AD-98A3-56BE612A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509120"/>
            <a:ext cx="3322608" cy="22191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86116" y="4714884"/>
            <a:ext cx="2500330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Швеція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2786082" cy="1714512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Австрія</a:t>
            </a:r>
          </a:p>
        </p:txBody>
      </p:sp>
      <p:sp>
        <p:nvSpPr>
          <p:cNvPr id="2" name="Овал 1"/>
          <p:cNvSpPr/>
          <p:nvPr/>
        </p:nvSpPr>
        <p:spPr>
          <a:xfrm>
            <a:off x="3779912" y="2924944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299695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2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1973-1995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85776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Ірландія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71462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Данія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571744"/>
            <a:ext cx="2643206" cy="1714512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Португалія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642918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Іспанія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857760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Греція</a:t>
            </a:r>
          </a:p>
        </p:txBody>
      </p:sp>
      <p:pic>
        <p:nvPicPr>
          <p:cNvPr id="21507" name="Picture 3" descr="D:\Game\png\044-sp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512168" cy="1512168"/>
          </a:xfrm>
          <a:prstGeom prst="rect">
            <a:avLst/>
          </a:prstGeom>
          <a:noFill/>
        </p:spPr>
      </p:pic>
      <p:pic>
        <p:nvPicPr>
          <p:cNvPr id="21508" name="Picture 4" descr="D:\Game\png\072-den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1512168" cy="1512168"/>
          </a:xfrm>
          <a:prstGeom prst="rect">
            <a:avLst/>
          </a:prstGeom>
          <a:noFill/>
        </p:spPr>
      </p:pic>
      <p:pic>
        <p:nvPicPr>
          <p:cNvPr id="21510" name="Picture 6" descr="D:\Game\png\070-irel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43446"/>
            <a:ext cx="1512168" cy="1512168"/>
          </a:xfrm>
          <a:prstGeom prst="rect">
            <a:avLst/>
          </a:prstGeom>
          <a:noFill/>
        </p:spPr>
      </p:pic>
      <p:pic>
        <p:nvPicPr>
          <p:cNvPr id="21511" name="Picture 7" descr="D:\Game\png\071-greece.png"/>
          <p:cNvPicPr>
            <a:picLocks noChangeAspect="1" noChangeArrowheads="1"/>
          </p:cNvPicPr>
          <p:nvPr/>
        </p:nvPicPr>
        <p:blipFill>
          <a:blip r:embed="rId5" cstate="print"/>
          <a:srcRect b="23500"/>
          <a:stretch>
            <a:fillRect/>
          </a:stretch>
        </p:blipFill>
        <p:spPr bwMode="auto">
          <a:xfrm>
            <a:off x="6572264" y="4643446"/>
            <a:ext cx="1694309" cy="1296144"/>
          </a:xfrm>
          <a:prstGeom prst="rect">
            <a:avLst/>
          </a:prstGeom>
          <a:noFill/>
        </p:spPr>
      </p:pic>
      <p:pic>
        <p:nvPicPr>
          <p:cNvPr id="17" name="Picture 2" descr="Flag of Sweden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5" y="4881531"/>
            <a:ext cx="1714512" cy="107157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357554" y="500042"/>
            <a:ext cx="2714644" cy="171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Фінляндія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4" descr="Flag of Finland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642918"/>
            <a:ext cx="2000264" cy="1222818"/>
          </a:xfrm>
          <a:prstGeom prst="rect">
            <a:avLst/>
          </a:prstGeom>
          <a:noFill/>
        </p:spPr>
      </p:pic>
      <p:pic>
        <p:nvPicPr>
          <p:cNvPr id="5122" name="Picture 2" descr="Flag of Portugal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660136"/>
            <a:ext cx="1571636" cy="972309"/>
          </a:xfrm>
          <a:prstGeom prst="rect">
            <a:avLst/>
          </a:prstGeom>
          <a:noFill/>
        </p:spPr>
      </p:pic>
      <p:pic>
        <p:nvPicPr>
          <p:cNvPr id="5124" name="Picture 4" descr="Flag of Austria.s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571480"/>
            <a:ext cx="1714512" cy="10837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2928926" y="214290"/>
            <a:ext cx="6912768" cy="6408712"/>
          </a:xfrm>
          <a:prstGeom prst="ellipse">
            <a:avLst/>
          </a:prstGeom>
          <a:solidFill>
            <a:srgbClr val="FFDE6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Овал 26"/>
          <p:cNvSpPr/>
          <p:nvPr/>
        </p:nvSpPr>
        <p:spPr>
          <a:xfrm>
            <a:off x="-2412776" y="-747464"/>
            <a:ext cx="8784976" cy="8064896"/>
          </a:xfrm>
          <a:prstGeom prst="ellipse">
            <a:avLst/>
          </a:prstGeom>
          <a:solidFill>
            <a:srgbClr val="0C1C90"/>
          </a:solidFill>
          <a:ln w="57150"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Литва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55892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Кіпр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1490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Естонія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41490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Словенія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55892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Словаччина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486916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Польща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126876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Угорщина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5486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Мальта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54868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Латвія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1988840"/>
            <a:ext cx="251926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Чехія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3284984"/>
            <a:ext cx="8892480" cy="0"/>
          </a:xfrm>
          <a:prstGeom prst="line">
            <a:avLst/>
          </a:prstGeom>
          <a:ln w="57150">
            <a:solidFill>
              <a:srgbClr val="0C1C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797914" y="2564904"/>
            <a:ext cx="1548172" cy="12961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263691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200" b="1" i="0" u="none" strike="noStrike" kern="1200" cap="none" spc="0" normalizeH="0" baseline="0" noProof="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rot="5400000">
            <a:off x="2898068" y="1430524"/>
            <a:ext cx="9144000" cy="3347864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69269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Болгарія</a:t>
            </a:r>
          </a:p>
        </p:txBody>
      </p:sp>
      <p:sp>
        <p:nvSpPr>
          <p:cNvPr id="2" name="Овал 1"/>
          <p:cNvSpPr/>
          <p:nvPr/>
        </p:nvSpPr>
        <p:spPr>
          <a:xfrm>
            <a:off x="3779912" y="2924944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2996952"/>
            <a:ext cx="1368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200" b="1" i="0" u="none" strike="noStrike" kern="1200" cap="none" spc="0" normalizeH="0" baseline="0" noProof="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2007-</a:t>
            </a:r>
          </a:p>
          <a:p>
            <a:pPr lvl="0" algn="ctr">
              <a:spcBef>
                <a:spcPct val="0"/>
              </a:spcBef>
            </a:pPr>
            <a:r>
              <a:rPr lang="uk-UA" sz="32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  <a:latin typeface="+mj-lt"/>
                <a:ea typeface="+mj-ea"/>
                <a:cs typeface="+mj-cs"/>
              </a:rPr>
              <a:t>2013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0892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Румунія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869160"/>
            <a:ext cx="2519264" cy="1484784"/>
          </a:xfrm>
          <a:prstGeom prst="rect">
            <a:avLst/>
          </a:prstGeom>
          <a:solidFill>
            <a:schemeClr val="bg1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Хорватія</a:t>
            </a:r>
          </a:p>
        </p:txBody>
      </p:sp>
      <p:pic>
        <p:nvPicPr>
          <p:cNvPr id="26626" name="Picture 2" descr="D:\Game\png\135-bulga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1520205" cy="1520205"/>
          </a:xfrm>
          <a:prstGeom prst="rect">
            <a:avLst/>
          </a:prstGeom>
          <a:noFill/>
        </p:spPr>
      </p:pic>
      <p:pic>
        <p:nvPicPr>
          <p:cNvPr id="26627" name="Picture 3" descr="D:\Game\png\050-roma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1512168" cy="1512168"/>
          </a:xfrm>
          <a:prstGeom prst="rect">
            <a:avLst/>
          </a:prstGeom>
          <a:noFill/>
        </p:spPr>
      </p:pic>
      <p:pic>
        <p:nvPicPr>
          <p:cNvPr id="26628" name="Picture 4" descr="D:\Game\png\134-croat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1512168" cy="1512168"/>
          </a:xfrm>
          <a:prstGeom prst="rect">
            <a:avLst/>
          </a:prstGeom>
          <a:noFill/>
        </p:spPr>
      </p:pic>
      <p:pic>
        <p:nvPicPr>
          <p:cNvPr id="20" name="Рисунок 19" descr="500px-Flag_of_Europe.svg.png"/>
          <p:cNvPicPr>
            <a:picLocks noChangeAspect="1"/>
          </p:cNvPicPr>
          <p:nvPr/>
        </p:nvPicPr>
        <p:blipFill>
          <a:blip r:embed="rId5" cstate="print"/>
          <a:srcRect l="13608" r="13817"/>
          <a:stretch>
            <a:fillRect/>
          </a:stretch>
        </p:blipFill>
        <p:spPr>
          <a:xfrm>
            <a:off x="5868144" y="1916832"/>
            <a:ext cx="3456384" cy="3171825"/>
          </a:xfrm>
          <a:prstGeom prst="flowChartDecision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554441">
            <a:off x="8396439" y="201599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 rot="2554441">
            <a:off x="5523013" y="4403187"/>
            <a:ext cx="936104" cy="3348231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решение 22"/>
          <p:cNvSpPr/>
          <p:nvPr/>
        </p:nvSpPr>
        <p:spPr>
          <a:xfrm rot="177912">
            <a:off x="6186970" y="1229458"/>
            <a:ext cx="1296144" cy="1224136"/>
          </a:xfrm>
          <a:prstGeom prst="flowChartDecision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4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Критерії для вступу у ЄС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213"/>
            <a:ext cx="81371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гарантують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демократію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верховенство права,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дійова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Членські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ЄС,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395288" y="896938"/>
            <a:ext cx="8497887" cy="5616575"/>
          </a:xfrm>
          <a:prstGeom prst="bracketPair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FEF08-8358-3EC1-53EC-42449461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86409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C1C90"/>
                </a:solidFill>
              </a:rPr>
              <a:t>Члени </a:t>
            </a:r>
            <a:r>
              <a:rPr lang="uk-UA" dirty="0" err="1">
                <a:solidFill>
                  <a:srgbClr val="0C1C90"/>
                </a:solidFill>
              </a:rPr>
              <a:t>єс</a:t>
            </a:r>
            <a:endParaRPr lang="uk-UA" dirty="0">
              <a:solidFill>
                <a:srgbClr val="0C1C9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D9E041-9FE4-84F4-85DF-8843E0BCC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1905471" cy="4752527"/>
          </a:xfrm>
        </p:spPr>
        <p:txBody>
          <a:bodyPr>
            <a:noAutofit/>
          </a:bodyPr>
          <a:lstStyle/>
          <a:p>
            <a:pPr algn="ctr"/>
            <a:r>
              <a:rPr lang="uk-UA" sz="16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Австрія, Бельгія, Болгарія, Хорватія, Кіпр, Чехія, Данія, Естонія, Фінляндія, Франція, Греція, Іспанія, Нідерланди, Ірландія, Литва, Люксембург, Латвія, Мальта, Німеччина, Польща, Португалія, Румунія, Словаччина, Словенія, Швеція, Угорщина, Італія. </a:t>
            </a:r>
          </a:p>
          <a:p>
            <a:pPr algn="ctr"/>
            <a:r>
              <a:rPr lang="uk-UA" sz="16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країн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81761-DCE8-AFBD-CC9B-ED251E54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02974"/>
            <a:ext cx="4714801" cy="50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4795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3933056" y="1647056"/>
            <a:ext cx="6858000" cy="3563888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6643702" y="785794"/>
            <a:ext cx="164307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Албанія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28604"/>
            <a:ext cx="3643338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Країни кандидати до ЄС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2643182"/>
            <a:ext cx="178595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Чорногорія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572008"/>
            <a:ext cx="142876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Сербія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961" y="4725144"/>
            <a:ext cx="135732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C1C90"/>
                </a:solidFill>
              </a:rPr>
              <a:t>Грузія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4071942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Молдова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2786058"/>
            <a:ext cx="2000264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Боснія та Герцеговина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4000504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Північна Македонія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3429000"/>
            <a:ext cx="171451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Туреччина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D3CFA-CDC9-6229-0CD6-901E10A4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7" y="1761481"/>
            <a:ext cx="1377815" cy="11705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7788A0-0666-76DF-73EA-B08B0D5B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90" y="620688"/>
            <a:ext cx="4608512" cy="24005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A04A8-0BAE-522A-EFC1-16D3ACB13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429000"/>
            <a:ext cx="5286321" cy="29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70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2268760" y="-1251520"/>
            <a:ext cx="10081120" cy="8856984"/>
          </a:xfrm>
          <a:prstGeom prst="ellipse">
            <a:avLst/>
          </a:prstGeom>
          <a:solidFill>
            <a:srgbClr val="0C1C9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28803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9 травня 1950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132856"/>
            <a:ext cx="403244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промова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В. </a:t>
            </a:r>
            <a:r>
              <a:rPr lang="uk-UA"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Черчилля 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uk-UA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Цюрихському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університеті, у якій він запропонував ідею створення “Сполучених Штатів Європи”.</a:t>
            </a:r>
            <a:endParaRPr kumimoji="0" lang="uk-UA" sz="28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Картинки по запросу Черчілль"/>
          <p:cNvPicPr>
            <a:picLocks noChangeAspect="1" noChangeArrowheads="1"/>
          </p:cNvPicPr>
          <p:nvPr/>
        </p:nvPicPr>
        <p:blipFill>
          <a:blip r:embed="rId2" cstate="print"/>
          <a:srcRect l="3308" t="17450" r="3519" b="8001"/>
          <a:stretch>
            <a:fillRect/>
          </a:stretch>
        </p:blipFill>
        <p:spPr bwMode="auto">
          <a:xfrm>
            <a:off x="4391472" y="980728"/>
            <a:ext cx="4752528" cy="511256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EB60C-AD14-4850-9AAB-296E526C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59"/>
            <a:ext cx="9144000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101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64305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Люксембург</a:t>
            </a:r>
          </a:p>
        </p:txBody>
      </p:sp>
      <p:sp>
        <p:nvSpPr>
          <p:cNvPr id="2" name="Овал 1"/>
          <p:cNvSpPr/>
          <p:nvPr/>
        </p:nvSpPr>
        <p:spPr>
          <a:xfrm>
            <a:off x="3797914" y="2492896"/>
            <a:ext cx="1548172" cy="1296144"/>
          </a:xfrm>
          <a:prstGeom prst="ellipse">
            <a:avLst/>
          </a:prstGeom>
          <a:noFill/>
          <a:ln w="57150"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4800" b="1" dirty="0">
                <a:solidFill>
                  <a:srgbClr val="0C1C90"/>
                </a:solidFill>
              </a:rPr>
              <a:t>1951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Європейський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Союз   —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економічний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 та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політичний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 союз 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27 держав-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членів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що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розташовані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здебільшого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у 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Європі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Єс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веде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свій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початок </a:t>
            </a:r>
            <a:r>
              <a:rPr lang="ru-RU" sz="2000" b="1" dirty="0" err="1">
                <a:latin typeface="Arial" pitchFamily="34" charset="0"/>
                <a:ea typeface="Times New Roman"/>
                <a:cs typeface="Arial" pitchFamily="34" charset="0"/>
              </a:rPr>
              <a:t>від</a:t>
            </a:r>
            <a:r>
              <a:rPr lang="ru-RU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Паризького договору про створення Європейської спільноти з вугілля і сталі</a:t>
            </a:r>
            <a:endParaRPr kumimoji="0" lang="uk-UA" sz="2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7" name="Picture 1" descr="D:\Game\png\023-luxembou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1314384" cy="13143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501317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Італія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284984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uk-UA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Нідерланди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429000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Франція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857364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Бельгія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5013176"/>
            <a:ext cx="2519264" cy="1484784"/>
          </a:xfrm>
          <a:prstGeom prst="rect">
            <a:avLst/>
          </a:prstGeom>
          <a:noFill/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  <a:p>
            <a:pPr algn="ctr"/>
            <a:r>
              <a:rPr lang="uk-UA" sz="2400" b="1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Німечина</a:t>
            </a:r>
            <a:endParaRPr lang="uk-UA" sz="2400" b="1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</p:txBody>
      </p:sp>
      <p:pic>
        <p:nvPicPr>
          <p:cNvPr id="4098" name="Picture 2" descr="D:\Game\png\011-ita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41168"/>
            <a:ext cx="1368152" cy="1368152"/>
          </a:xfrm>
          <a:prstGeom prst="rect">
            <a:avLst/>
          </a:prstGeom>
          <a:noFill/>
        </p:spPr>
      </p:pic>
      <p:pic>
        <p:nvPicPr>
          <p:cNvPr id="4099" name="Picture 3" descr="D:\Game\png\077-fr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1440160" cy="1440160"/>
          </a:xfrm>
          <a:prstGeom prst="rect">
            <a:avLst/>
          </a:prstGeom>
          <a:noFill/>
        </p:spPr>
      </p:pic>
      <p:pic>
        <p:nvPicPr>
          <p:cNvPr id="4100" name="Picture 4" descr="D:\Game\png\195-netherla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1440159" cy="1440159"/>
          </a:xfrm>
          <a:prstGeom prst="rect">
            <a:avLst/>
          </a:prstGeom>
          <a:noFill/>
        </p:spPr>
      </p:pic>
      <p:pic>
        <p:nvPicPr>
          <p:cNvPr id="4101" name="Picture 5" descr="D:\Game\png\054-belgi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85926"/>
            <a:ext cx="1440160" cy="1440160"/>
          </a:xfrm>
          <a:prstGeom prst="rect">
            <a:avLst/>
          </a:prstGeom>
          <a:noFill/>
        </p:spPr>
      </p:pic>
      <p:pic>
        <p:nvPicPr>
          <p:cNvPr id="4102" name="Picture 6" descr="D:\Game\png\066-german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78632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616BC2-8EC8-042E-DCC1-EFF52BAC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98"/>
            <a:ext cx="9144000" cy="66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775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D7D27A-C128-1156-F796-8B75A7F9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" y="0"/>
            <a:ext cx="908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4883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6D2D0-ADCA-AECC-553A-1138E8C8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09"/>
            <a:ext cx="8892480" cy="5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435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828-1148-EE4A-3F17-5A21103D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5260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Утворився на основі підписаного </a:t>
            </a:r>
            <a:b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лютого 1992-го року Маастрихтського </a:t>
            </a:r>
            <a:r>
              <a:rPr lang="uk-UA" sz="2800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договору, який набув чинності </a:t>
            </a:r>
            <a:b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C1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листопада 1993- го року.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946D25-1E20-8368-AE25-4FD83B17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C1C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союз - це унікальне утворення націлене насамперед на ефективну регіональну інтеграцію. Його характеризує загальні стандарти і основні цінності, якість і повага до прав людини, єдина, монолітна, але гнучка політика, питання колективної безпеки.</a:t>
            </a:r>
            <a:endParaRPr lang="uk-UA" sz="2800" dirty="0">
              <a:solidFill>
                <a:srgbClr val="0C1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3138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000496" y="221455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429000"/>
            <a:ext cx="9144000" cy="1224136"/>
          </a:xfrm>
          <a:prstGeom prst="rect">
            <a:avLst/>
          </a:prstGeom>
          <a:solidFill>
            <a:srgbClr val="FFDE6E"/>
          </a:solidFill>
          <a:ln>
            <a:solidFill>
              <a:srgbClr val="FFD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404664"/>
            <a:ext cx="316835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2492896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2800" dirty="0">
              <a:ln>
                <a:solidFill>
                  <a:srgbClr val="0C1C90"/>
                </a:solidFill>
              </a:ln>
              <a:solidFill>
                <a:srgbClr val="0C1C9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44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Символи</a:t>
            </a:r>
            <a:r>
              <a:rPr kumimoji="0" lang="uk-UA" sz="4400" b="1" i="0" strike="noStrike" kern="1200" cap="none" spc="0" normalizeH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ЄС</a:t>
            </a:r>
            <a:endParaRPr kumimoji="0" lang="uk-UA" sz="44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708920"/>
            <a:ext cx="8172400" cy="0"/>
          </a:xfrm>
          <a:prstGeom prst="line">
            <a:avLst/>
          </a:prstGeom>
          <a:ln w="57150">
            <a:solidFill>
              <a:srgbClr val="0C1C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28728" y="221455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3429000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2800" b="1" dirty="0" err="1">
                <a:solidFill>
                  <a:srgbClr val="0C1C90"/>
                </a:solidFill>
                <a:latin typeface="+mj-lt"/>
                <a:ea typeface="+mj-ea"/>
                <a:cs typeface="+mj-cs"/>
              </a:rPr>
              <a:t>“Ода</a:t>
            </a:r>
            <a:r>
              <a:rPr lang="uk-UA" sz="2800" b="1" dirty="0">
                <a:solidFill>
                  <a:srgbClr val="0C1C90"/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uk-UA" sz="2800" b="1" dirty="0" err="1">
                <a:solidFill>
                  <a:srgbClr val="0C1C90"/>
                </a:solidFill>
                <a:latin typeface="+mj-lt"/>
                <a:ea typeface="+mj-ea"/>
                <a:cs typeface="+mj-cs"/>
              </a:rPr>
              <a:t>радості”</a:t>
            </a:r>
            <a:endParaRPr kumimoji="0" lang="uk-UA" sz="28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47864" y="3429000"/>
            <a:ext cx="2520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“Сила</a:t>
            </a:r>
            <a:r>
              <a:rPr lang="uk-UA" sz="440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 в </a:t>
            </a:r>
            <a:r>
              <a:rPr lang="uk-UA" sz="4400" dirty="0" err="1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різноманітті”</a:t>
            </a:r>
            <a:r>
              <a:rPr lang="uk-UA" sz="4400" dirty="0">
                <a:ln>
                  <a:solidFill>
                    <a:srgbClr val="0C1C90"/>
                  </a:solidFill>
                </a:ln>
                <a:solidFill>
                  <a:srgbClr val="0C1C90"/>
                </a:solidFill>
              </a:rPr>
              <a:t> </a:t>
            </a:r>
            <a:endParaRPr kumimoji="0" lang="uk-UA" sz="4400" b="1" i="0" strike="noStrike" kern="1200" cap="none" spc="0" normalizeH="0" baseline="0" noProof="0" dirty="0">
              <a:ln>
                <a:solidFill>
                  <a:srgbClr val="0C1C90"/>
                </a:solidFill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114298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6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ГІМН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112474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600" b="1" i="0" strike="noStrike" kern="1200" cap="none" spc="0" normalizeH="0" baseline="0" noProof="0" dirty="0">
                <a:ln>
                  <a:noFill/>
                </a:ln>
                <a:solidFill>
                  <a:srgbClr val="0C1C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ПРАПОР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63888" y="112474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dirty="0">
                <a:solidFill>
                  <a:srgbClr val="0C1C90"/>
                </a:solidFill>
                <a:latin typeface="+mj-lt"/>
                <a:ea typeface="+mj-ea"/>
                <a:cs typeface="+mj-cs"/>
              </a:rPr>
              <a:t>ГАСЛО</a:t>
            </a:r>
            <a:endParaRPr kumimoji="0" lang="uk-UA" sz="3600" b="1" i="0" strike="noStrike" kern="1200" cap="none" spc="0" normalizeH="0" baseline="0" noProof="0" dirty="0">
              <a:ln>
                <a:noFill/>
              </a:ln>
              <a:solidFill>
                <a:srgbClr val="0C1C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 descr="C:\Users\Anna\Downloads\mega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57430"/>
            <a:ext cx="720080" cy="720080"/>
          </a:xfrm>
          <a:prstGeom prst="rect">
            <a:avLst/>
          </a:prstGeom>
          <a:noFill/>
        </p:spPr>
      </p:pic>
      <p:pic>
        <p:nvPicPr>
          <p:cNvPr id="20484" name="Picture 4" descr="C:\Users\Anna\Downloads\mu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715144" cy="715144"/>
          </a:xfrm>
          <a:prstGeom prst="rect">
            <a:avLst/>
          </a:prstGeom>
          <a:noFill/>
        </p:spPr>
      </p:pic>
      <p:pic>
        <p:nvPicPr>
          <p:cNvPr id="20" name="Рисунок 19" descr="500px-Flag_of_Europe.svg.png"/>
          <p:cNvPicPr>
            <a:picLocks noChangeAspect="1"/>
          </p:cNvPicPr>
          <p:nvPr/>
        </p:nvPicPr>
        <p:blipFill>
          <a:blip r:embed="rId4" cstate="print"/>
          <a:srcRect l="13608" r="13817"/>
          <a:stretch>
            <a:fillRect/>
          </a:stretch>
        </p:blipFill>
        <p:spPr>
          <a:xfrm>
            <a:off x="5580112" y="3686175"/>
            <a:ext cx="3456384" cy="3171825"/>
          </a:xfrm>
          <a:prstGeom prst="flowChartDecision">
            <a:avLst/>
          </a:prstGeom>
        </p:spPr>
      </p:pic>
      <p:sp>
        <p:nvSpPr>
          <p:cNvPr id="22" name="Блок-схема: решение 21"/>
          <p:cNvSpPr/>
          <p:nvPr/>
        </p:nvSpPr>
        <p:spPr>
          <a:xfrm rot="21420339">
            <a:off x="5724128" y="6093296"/>
            <a:ext cx="1296144" cy="1224136"/>
          </a:xfrm>
          <a:prstGeom prst="flowChartDecision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 rot="2554441">
            <a:off x="4580016" y="5386178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2204864"/>
            <a:ext cx="1008112" cy="1008112"/>
          </a:xfrm>
          <a:prstGeom prst="rect">
            <a:avLst/>
          </a:prstGeom>
          <a:solidFill>
            <a:srgbClr val="0C1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Picture 5" descr="C:\Users\Anna\Downloads\brush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76872"/>
            <a:ext cx="720080" cy="72008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 rot="2554441">
            <a:off x="8036398" y="1929792"/>
            <a:ext cx="936104" cy="2304256"/>
          </a:xfrm>
          <a:prstGeom prst="rect">
            <a:avLst/>
          </a:prstGeom>
          <a:solidFill>
            <a:srgbClr val="0C1C90"/>
          </a:solidFill>
          <a:ln>
            <a:solidFill>
              <a:srgbClr val="0C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419</Words>
  <Application>Microsoft Office PowerPoint</Application>
  <PresentationFormat>Екран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Тема Office</vt:lpstr>
      <vt:lpstr> “Європейський Союз”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Утворився на основі підписаного  7 лютого 1992-го року Маастрихтського договору, який набув чинності  1 листопада 1993- го року.</vt:lpstr>
      <vt:lpstr>Презентація PowerPoint</vt:lpstr>
      <vt:lpstr>Мета ЄС:</vt:lpstr>
      <vt:lpstr>Презентація PowerPoint</vt:lpstr>
      <vt:lpstr>Презентація PowerPoint</vt:lpstr>
      <vt:lpstr>Презентація PowerPoint</vt:lpstr>
      <vt:lpstr>Презентація PowerPoint</vt:lpstr>
      <vt:lpstr>Критерії для вступу у ЄС</vt:lpstr>
      <vt:lpstr>Члени єс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Olga</cp:lastModifiedBy>
  <cp:revision>61</cp:revision>
  <dcterms:created xsi:type="dcterms:W3CDTF">2019-11-18T15:49:40Z</dcterms:created>
  <dcterms:modified xsi:type="dcterms:W3CDTF">2024-04-25T20:17:38Z</dcterms:modified>
</cp:coreProperties>
</file>