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2"/>
  </p:notes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0" r:id="rId35"/>
    <p:sldId id="291" r:id="rId36"/>
    <p:sldId id="292" r:id="rId37"/>
    <p:sldId id="293" r:id="rId38"/>
    <p:sldId id="294" r:id="rId39"/>
    <p:sldId id="295" r:id="rId40"/>
    <p:sldId id="296" r:id="rId41"/>
    <p:sldId id="297" r:id="rId42"/>
    <p:sldId id="298" r:id="rId43"/>
    <p:sldId id="299" r:id="rId44"/>
    <p:sldId id="300" r:id="rId45"/>
    <p:sldId id="302" r:id="rId46"/>
    <p:sldId id="301" r:id="rId47"/>
    <p:sldId id="304" r:id="rId48"/>
    <p:sldId id="305" r:id="rId49"/>
    <p:sldId id="306" r:id="rId50"/>
    <p:sldId id="303"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A7B6C1-FD7B-4B1E-A287-C3BD54D0E4A2}" type="datetimeFigureOut">
              <a:rPr lang="uk-UA" smtClean="0"/>
              <a:t>11.11.2025</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79016B-235D-4D8C-BFC1-9B870F47F6F1}" type="slidenum">
              <a:rPr lang="uk-UA" smtClean="0"/>
              <a:t>‹№›</a:t>
            </a:fld>
            <a:endParaRPr lang="uk-UA"/>
          </a:p>
        </p:txBody>
      </p:sp>
    </p:spTree>
    <p:extLst>
      <p:ext uri="{BB962C8B-B14F-4D97-AF65-F5344CB8AC3E}">
        <p14:creationId xmlns:p14="http://schemas.microsoft.com/office/powerpoint/2010/main" val="3661843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735AD62-006F-49BD-81F7-547E508869E8}" type="datetime1">
              <a:rPr lang="uk-UA" smtClean="0"/>
              <a:t>11.11.2025</a:t>
            </a:fld>
            <a:endParaRPr lang="uk-UA"/>
          </a:p>
        </p:txBody>
      </p:sp>
      <p:sp>
        <p:nvSpPr>
          <p:cNvPr id="5" name="Footer Placeholder 4"/>
          <p:cNvSpPr>
            <a:spLocks noGrp="1"/>
          </p:cNvSpPr>
          <p:nvPr>
            <p:ph type="ftr" sz="quarter" idx="11"/>
          </p:nvPr>
        </p:nvSpPr>
        <p:spPr>
          <a:xfrm>
            <a:off x="2692397" y="5037663"/>
            <a:ext cx="5214635" cy="279400"/>
          </a:xfrm>
        </p:spPr>
        <p:txBody>
          <a:bodyPr/>
          <a:lstStyle/>
          <a:p>
            <a:endParaRPr lang="uk-UA"/>
          </a:p>
        </p:txBody>
      </p:sp>
      <p:sp>
        <p:nvSpPr>
          <p:cNvPr id="6" name="Slide Number Placeholder 5"/>
          <p:cNvSpPr>
            <a:spLocks noGrp="1"/>
          </p:cNvSpPr>
          <p:nvPr>
            <p:ph type="sldNum" sz="quarter" idx="12"/>
          </p:nvPr>
        </p:nvSpPr>
        <p:spPr>
          <a:xfrm>
            <a:off x="8956900" y="5037663"/>
            <a:ext cx="551167" cy="279400"/>
          </a:xfrm>
        </p:spPr>
        <p:txBody>
          <a:bodyPr/>
          <a:lstStyle/>
          <a:p>
            <a:fld id="{FA37BD71-237B-41D1-807E-21231F2C6FF7}" type="slidenum">
              <a:rPr lang="uk-UA" smtClean="0"/>
              <a:t>‹№›</a:t>
            </a:fld>
            <a:endParaRPr lang="uk-U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6452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F5DF199D-524E-4105-8C7E-7345C3ECD5E3}" type="datetime1">
              <a:rPr lang="uk-UA" smtClean="0"/>
              <a:t>11.11.2025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A37BD71-237B-41D1-807E-21231F2C6FF7}" type="slidenum">
              <a:rPr lang="uk-UA" smtClean="0"/>
              <a:t>‹№›</a:t>
            </a:fld>
            <a:endParaRPr lang="uk-UA"/>
          </a:p>
        </p:txBody>
      </p:sp>
    </p:spTree>
    <p:extLst>
      <p:ext uri="{BB962C8B-B14F-4D97-AF65-F5344CB8AC3E}">
        <p14:creationId xmlns:p14="http://schemas.microsoft.com/office/powerpoint/2010/main" val="3288546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8A2BCAF6-08D2-4A9A-86CA-A073F0D50C71}" type="datetime1">
              <a:rPr lang="uk-UA" smtClean="0"/>
              <a:t>11.11.2025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A37BD71-237B-41D1-807E-21231F2C6FF7}" type="slidenum">
              <a:rPr lang="uk-UA" smtClean="0"/>
              <a:t>‹№›</a:t>
            </a:fld>
            <a:endParaRPr lang="uk-U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4437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14B390DC-CE58-425B-8DD4-623384F414FF}" type="datetime1">
              <a:rPr lang="uk-UA" smtClean="0"/>
              <a:t>11.11.2025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A37BD71-237B-41D1-807E-21231F2C6FF7}" type="slidenum">
              <a:rPr lang="uk-UA" smtClean="0"/>
              <a:t>‹№›</a:t>
            </a:fld>
            <a:endParaRPr lang="uk-U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8807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EB347E50-A3B2-4CF0-AAA3-11B4CAB93E91}" type="datetime1">
              <a:rPr lang="uk-UA" smtClean="0"/>
              <a:t>11.11.2025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A37BD71-237B-41D1-807E-21231F2C6FF7}" type="slidenum">
              <a:rPr lang="uk-UA" smtClean="0"/>
              <a:t>‹№›</a:t>
            </a:fld>
            <a:endParaRPr lang="uk-UA"/>
          </a:p>
        </p:txBody>
      </p:sp>
    </p:spTree>
    <p:extLst>
      <p:ext uri="{BB962C8B-B14F-4D97-AF65-F5344CB8AC3E}">
        <p14:creationId xmlns:p14="http://schemas.microsoft.com/office/powerpoint/2010/main" val="895970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uk-UA"/>
              <a:t>Клацніть, щоб редагувати стиль зразка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05A008AD-8F74-4610-AAAE-8BBDA0340DCE}" type="datetime1">
              <a:rPr lang="uk-UA" smtClean="0"/>
              <a:t>11.11.2025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A37BD71-237B-41D1-807E-21231F2C6FF7}" type="slidenum">
              <a:rPr lang="uk-UA" smtClean="0"/>
              <a:t>‹№›</a:t>
            </a:fld>
            <a:endParaRPr lang="uk-U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5002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uk-UA"/>
              <a:t>Клацніть, щоб редагувати стиль зразка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5FB29523-25AA-4090-85BC-5449247EF6F7}" type="datetime1">
              <a:rPr lang="uk-UA" smtClean="0"/>
              <a:t>11.11.2025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A37BD71-237B-41D1-807E-21231F2C6FF7}" type="slidenum">
              <a:rPr lang="uk-UA" smtClean="0"/>
              <a:t>‹№›</a:t>
            </a:fld>
            <a:endParaRPr lang="uk-U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9280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2FD5DCFF-5265-4AA0-B86B-F0FB3E8A6BD9}" type="datetime1">
              <a:rPr lang="uk-UA" smtClean="0"/>
              <a:t>11.11.2025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A37BD71-237B-41D1-807E-21231F2C6FF7}"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3705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73F0A80-C342-468F-8796-EEA8586BA8ED}" type="datetime1">
              <a:rPr lang="uk-UA" smtClean="0"/>
              <a:t>11.11.2025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A37BD71-237B-41D1-807E-21231F2C6FF7}" type="slidenum">
              <a:rPr lang="uk-UA" smtClean="0"/>
              <a:t>‹№›</a:t>
            </a:fld>
            <a:endParaRPr lang="uk-U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360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553D2832-97CF-493E-A385-762A8F812E19}" type="datetime1">
              <a:rPr lang="uk-UA" smtClean="0"/>
              <a:t>11.11.2025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A37BD71-237B-41D1-807E-21231F2C6FF7}" type="slidenum">
              <a:rPr lang="uk-UA" smtClean="0"/>
              <a:t>‹№›</a:t>
            </a:fld>
            <a:endParaRPr lang="uk-UA"/>
          </a:p>
        </p:txBody>
      </p:sp>
    </p:spTree>
    <p:extLst>
      <p:ext uri="{BB962C8B-B14F-4D97-AF65-F5344CB8AC3E}">
        <p14:creationId xmlns:p14="http://schemas.microsoft.com/office/powerpoint/2010/main" val="3162562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48C9A52A-1A23-4A65-B3AF-94FDAFA8CB3E}" type="datetime1">
              <a:rPr lang="uk-UA" smtClean="0"/>
              <a:t>11.11.2025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A37BD71-237B-41D1-807E-21231F2C6FF7}" type="slidenum">
              <a:rPr lang="uk-UA" smtClean="0"/>
              <a:t>‹№›</a:t>
            </a:fld>
            <a:endParaRPr lang="uk-U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6975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EBDFC960-AD60-457D-8C46-2FC7714E82F7}" type="datetime1">
              <a:rPr lang="uk-UA" smtClean="0"/>
              <a:t>11.11.2025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A37BD71-237B-41D1-807E-21231F2C6FF7}" type="slidenum">
              <a:rPr lang="uk-UA" smtClean="0"/>
              <a:t>‹№›</a:t>
            </a:fld>
            <a:endParaRPr lang="uk-UA"/>
          </a:p>
        </p:txBody>
      </p:sp>
    </p:spTree>
    <p:extLst>
      <p:ext uri="{BB962C8B-B14F-4D97-AF65-F5344CB8AC3E}">
        <p14:creationId xmlns:p14="http://schemas.microsoft.com/office/powerpoint/2010/main" val="1107230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C726C65E-DA01-40DC-B1D9-0CE13B186B85}" type="datetime1">
              <a:rPr lang="uk-UA" smtClean="0"/>
              <a:t>11.11.2025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FA37BD71-237B-41D1-807E-21231F2C6FF7}" type="slidenum">
              <a:rPr lang="uk-UA" smtClean="0"/>
              <a:t>‹№›</a:t>
            </a:fld>
            <a:endParaRPr lang="uk-U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2204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2F04EF9A-DFD7-4E19-8CBD-53D7C72B492E}" type="datetime1">
              <a:rPr lang="uk-UA" smtClean="0"/>
              <a:t>11.11.2025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FA37BD71-237B-41D1-807E-21231F2C6FF7}"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628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32385-AF5F-4AA6-AEC3-B1917EB153D1}" type="datetime1">
              <a:rPr lang="uk-UA" smtClean="0"/>
              <a:t>11.11.2025</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FA37BD71-237B-41D1-807E-21231F2C6FF7}" type="slidenum">
              <a:rPr lang="uk-UA" smtClean="0"/>
              <a:t>‹№›</a:t>
            </a:fld>
            <a:endParaRPr lang="uk-UA"/>
          </a:p>
        </p:txBody>
      </p:sp>
    </p:spTree>
    <p:extLst>
      <p:ext uri="{BB962C8B-B14F-4D97-AF65-F5344CB8AC3E}">
        <p14:creationId xmlns:p14="http://schemas.microsoft.com/office/powerpoint/2010/main" val="4289559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00A7A35E-AD9E-4B19-97CC-B0EFA6AB9569}" type="datetime1">
              <a:rPr lang="uk-UA" smtClean="0"/>
              <a:t>11.11.2025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A37BD71-237B-41D1-807E-21231F2C6FF7}" type="slidenum">
              <a:rPr lang="uk-UA" smtClean="0"/>
              <a:t>‹№›</a:t>
            </a:fld>
            <a:endParaRPr lang="uk-U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4280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uk-UA"/>
              <a:t>Клацніть, щоб редагувати стиль зразка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7EA3CCEF-4801-46D5-B68C-36F1262023B1}" type="datetime1">
              <a:rPr lang="uk-UA" smtClean="0"/>
              <a:t>11.11.2025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A37BD71-237B-41D1-807E-21231F2C6FF7}" type="slidenum">
              <a:rPr lang="uk-UA" smtClean="0"/>
              <a:t>‹№›</a:t>
            </a:fld>
            <a:endParaRPr lang="uk-UA"/>
          </a:p>
        </p:txBody>
      </p:sp>
    </p:spTree>
    <p:extLst>
      <p:ext uri="{BB962C8B-B14F-4D97-AF65-F5344CB8AC3E}">
        <p14:creationId xmlns:p14="http://schemas.microsoft.com/office/powerpoint/2010/main" val="296601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34DE9A-7B5C-4982-B85D-29FAA05CF9E0}" type="datetime1">
              <a:rPr lang="uk-UA" smtClean="0"/>
              <a:t>11.11.2025</a:t>
            </a:fld>
            <a:endParaRPr lang="uk-U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uk-U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A37BD71-237B-41D1-807E-21231F2C6FF7}" type="slidenum">
              <a:rPr lang="uk-UA" smtClean="0"/>
              <a:t>‹№›</a:t>
            </a:fld>
            <a:endParaRPr lang="uk-UA"/>
          </a:p>
        </p:txBody>
      </p:sp>
    </p:spTree>
    <p:extLst>
      <p:ext uri="{BB962C8B-B14F-4D97-AF65-F5344CB8AC3E}">
        <p14:creationId xmlns:p14="http://schemas.microsoft.com/office/powerpoint/2010/main" val="32481800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AE676D-24B4-4B52-AD00-03EB7F9188D8}"/>
              </a:ext>
            </a:extLst>
          </p:cNvPr>
          <p:cNvSpPr>
            <a:spLocks noGrp="1"/>
          </p:cNvSpPr>
          <p:nvPr>
            <p:ph type="ctrTitle"/>
          </p:nvPr>
        </p:nvSpPr>
        <p:spPr/>
        <p:txBody>
          <a:bodyPr/>
          <a:lstStyle/>
          <a:p>
            <a:r>
              <a:rPr lang="uk-UA" sz="4400" dirty="0"/>
              <a:t>МЕХАНІЗМ СТВОРЕННЯ ВЛАСНОЇ СПРАВИ</a:t>
            </a:r>
          </a:p>
        </p:txBody>
      </p:sp>
      <p:sp>
        <p:nvSpPr>
          <p:cNvPr id="3" name="Підзаголовок 2">
            <a:extLst>
              <a:ext uri="{FF2B5EF4-FFF2-40B4-BE49-F238E27FC236}">
                <a16:creationId xmlns:a16="http://schemas.microsoft.com/office/drawing/2014/main" id="{894E881F-D8FC-4CA8-9DC5-510472EE2792}"/>
              </a:ext>
            </a:extLst>
          </p:cNvPr>
          <p:cNvSpPr>
            <a:spLocks noGrp="1"/>
          </p:cNvSpPr>
          <p:nvPr>
            <p:ph type="subTitle" idx="1"/>
          </p:nvPr>
        </p:nvSpPr>
        <p:spPr/>
        <p:txBody>
          <a:bodyPr/>
          <a:lstStyle/>
          <a:p>
            <a:r>
              <a:rPr lang="uk-UA" dirty="0"/>
              <a:t>Лекція з навчальної дисципліни</a:t>
            </a:r>
          </a:p>
          <a:p>
            <a:r>
              <a:rPr lang="uk-UA" dirty="0" smtClean="0"/>
              <a:t>«Організація </a:t>
            </a:r>
            <a:r>
              <a:rPr lang="uk-UA" smtClean="0"/>
              <a:t>підприємницької діяльності»</a:t>
            </a:r>
            <a:endParaRPr lang="uk-UA" dirty="0"/>
          </a:p>
        </p:txBody>
      </p:sp>
    </p:spTree>
    <p:extLst>
      <p:ext uri="{BB962C8B-B14F-4D97-AF65-F5344CB8AC3E}">
        <p14:creationId xmlns:p14="http://schemas.microsoft.com/office/powerpoint/2010/main" val="3419223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E5E3F7-33D6-41A6-9E76-A473992F0C0B}"/>
              </a:ext>
            </a:extLst>
          </p:cNvPr>
          <p:cNvSpPr txBox="1"/>
          <p:nvPr/>
        </p:nvSpPr>
        <p:spPr>
          <a:xfrm>
            <a:off x="2631232" y="1859340"/>
            <a:ext cx="7063273" cy="2862322"/>
          </a:xfrm>
          <a:prstGeom prst="rect">
            <a:avLst/>
          </a:prstGeom>
          <a:noFill/>
        </p:spPr>
        <p:txBody>
          <a:bodyPr wrap="square">
            <a:spAutoFit/>
          </a:bodyPr>
          <a:lstStyle/>
          <a:p>
            <a:r>
              <a:rPr lang="uk-UA" dirty="0"/>
              <a:t>Коли знайдено ідею, починається обґрунтовування цілей підприємницької діяльності та проектування підприємства, при цьому слід враховувати відповідність цілей наступним вимогам:</a:t>
            </a:r>
          </a:p>
          <a:p>
            <a:pPr marL="285750" indent="-285750">
              <a:buFont typeface="Wingdings" panose="05000000000000000000" pitchFamily="2" charset="2"/>
              <a:buChar char="v"/>
            </a:pPr>
            <a:r>
              <a:rPr lang="uk-UA" dirty="0"/>
              <a:t>високому рівню рентабельності;</a:t>
            </a:r>
          </a:p>
          <a:p>
            <a:pPr marL="285750" indent="-285750">
              <a:buFont typeface="Wingdings" panose="05000000000000000000" pitchFamily="2" charset="2"/>
              <a:buChar char="v"/>
            </a:pPr>
            <a:r>
              <a:rPr lang="uk-UA" dirty="0"/>
              <a:t>швидкості окупності проекту;</a:t>
            </a:r>
          </a:p>
          <a:p>
            <a:pPr marL="285750" indent="-285750">
              <a:buFont typeface="Wingdings" panose="05000000000000000000" pitchFamily="2" charset="2"/>
              <a:buChar char="v"/>
            </a:pPr>
            <a:r>
              <a:rPr lang="uk-UA" dirty="0"/>
              <a:t>можливості продажу продукції у максимальному обсязі;</a:t>
            </a:r>
          </a:p>
          <a:p>
            <a:pPr marL="285750" indent="-285750">
              <a:buFont typeface="Wingdings" panose="05000000000000000000" pitchFamily="2" charset="2"/>
              <a:buChar char="v"/>
            </a:pPr>
            <a:r>
              <a:rPr lang="uk-UA" dirty="0"/>
              <a:t>найменшому ризику;</a:t>
            </a:r>
          </a:p>
          <a:p>
            <a:pPr marL="285750" indent="-285750">
              <a:buFont typeface="Wingdings" panose="05000000000000000000" pitchFamily="2" charset="2"/>
              <a:buChar char="v"/>
            </a:pPr>
            <a:r>
              <a:rPr lang="uk-UA" dirty="0"/>
              <a:t>мобільності;</a:t>
            </a:r>
          </a:p>
          <a:p>
            <a:pPr marL="285750" indent="-285750">
              <a:buFont typeface="Wingdings" panose="05000000000000000000" pitchFamily="2" charset="2"/>
              <a:buChar char="v"/>
            </a:pPr>
            <a:r>
              <a:rPr lang="uk-UA" dirty="0"/>
              <a:t>підтримці з боку авторитетних органів (податкових, фінансових);</a:t>
            </a:r>
          </a:p>
          <a:p>
            <a:pPr marL="285750" indent="-285750">
              <a:buFont typeface="Wingdings" panose="05000000000000000000" pitchFamily="2" charset="2"/>
              <a:buChar char="v"/>
            </a:pPr>
            <a:r>
              <a:rPr lang="uk-UA" dirty="0"/>
              <a:t>можливостям підприємця.</a:t>
            </a:r>
          </a:p>
        </p:txBody>
      </p:sp>
    </p:spTree>
    <p:extLst>
      <p:ext uri="{BB962C8B-B14F-4D97-AF65-F5344CB8AC3E}">
        <p14:creationId xmlns:p14="http://schemas.microsoft.com/office/powerpoint/2010/main" val="1480310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ABB8BA-8613-4175-BE3A-970EB5340039}"/>
              </a:ext>
            </a:extLst>
          </p:cNvPr>
          <p:cNvSpPr txBox="1"/>
          <p:nvPr/>
        </p:nvSpPr>
        <p:spPr>
          <a:xfrm>
            <a:off x="2276670" y="2671675"/>
            <a:ext cx="7427168" cy="1200329"/>
          </a:xfrm>
          <a:prstGeom prst="rect">
            <a:avLst/>
          </a:prstGeom>
          <a:noFill/>
        </p:spPr>
        <p:txBody>
          <a:bodyPr wrap="square">
            <a:spAutoFit/>
          </a:bodyPr>
          <a:lstStyle/>
          <a:p>
            <a:r>
              <a:rPr lang="uk-UA" dirty="0"/>
              <a:t>При виборі місця розташування бізнесу враховують такі фактори як особливості галузі, потенційний ринок, кількість та потужність конкурентів, близькість до джерел постачання та споживачів, транспортна доступність, доступність робочої сили.</a:t>
            </a:r>
          </a:p>
        </p:txBody>
      </p:sp>
    </p:spTree>
    <p:extLst>
      <p:ext uri="{BB962C8B-B14F-4D97-AF65-F5344CB8AC3E}">
        <p14:creationId xmlns:p14="http://schemas.microsoft.com/office/powerpoint/2010/main" val="1206893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ED5547-D1BB-4310-AE0F-5644434F5F10}"/>
              </a:ext>
            </a:extLst>
          </p:cNvPr>
          <p:cNvSpPr txBox="1"/>
          <p:nvPr/>
        </p:nvSpPr>
        <p:spPr>
          <a:xfrm>
            <a:off x="1863044" y="2543967"/>
            <a:ext cx="8490857" cy="1477328"/>
          </a:xfrm>
          <a:prstGeom prst="rect">
            <a:avLst/>
          </a:prstGeom>
          <a:noFill/>
        </p:spPr>
        <p:txBody>
          <a:bodyPr wrap="square">
            <a:spAutoFit/>
          </a:bodyPr>
          <a:lstStyle/>
          <a:p>
            <a:r>
              <a:rPr lang="uk-UA" dirty="0"/>
              <a:t>Засновнику необхідно визначитись, якими видами підприємницької діяльності він буде займатись, ще до початку процесу реєстрації. В заяві на реєстрацію він повинен буде вказати коди видів діяльності відповідно до державного класифікатора видів економічної діяльності (КВЕД). При цьому треба врахувати, що зайняття деякими видами діяльності потребує отримання ліцензії або патенту.</a:t>
            </a:r>
          </a:p>
        </p:txBody>
      </p:sp>
    </p:spTree>
    <p:extLst>
      <p:ext uri="{BB962C8B-B14F-4D97-AF65-F5344CB8AC3E}">
        <p14:creationId xmlns:p14="http://schemas.microsoft.com/office/powerpoint/2010/main" val="3403869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57BE36-288F-404E-A1AA-D7278E4B387B}"/>
              </a:ext>
            </a:extLst>
          </p:cNvPr>
          <p:cNvSpPr txBox="1"/>
          <p:nvPr/>
        </p:nvSpPr>
        <p:spPr>
          <a:xfrm>
            <a:off x="2405743" y="1354915"/>
            <a:ext cx="7380514" cy="3693319"/>
          </a:xfrm>
          <a:prstGeom prst="rect">
            <a:avLst/>
          </a:prstGeom>
          <a:noFill/>
        </p:spPr>
        <p:txBody>
          <a:bodyPr wrap="square">
            <a:spAutoFit/>
          </a:bodyPr>
          <a:lstStyle/>
          <a:p>
            <a:r>
              <a:rPr lang="uk-UA" dirty="0"/>
              <a:t>Проте знайти ідею й визначити вид діяльності – це ще не все, необхідно ще підібрати форму організації підприємства, а для цього слід вирішити такі завдання:</a:t>
            </a:r>
          </a:p>
          <a:p>
            <a:pPr marL="285750" indent="-285750">
              <a:buFont typeface="Wingdings" panose="05000000000000000000" pitchFamily="2" charset="2"/>
              <a:buChar char="v"/>
            </a:pPr>
            <a:r>
              <a:rPr lang="uk-UA" dirty="0"/>
              <a:t>знайти свою «господарську нішу», тобто місце на ринку;</a:t>
            </a:r>
          </a:p>
          <a:p>
            <a:pPr marL="285750" indent="-285750">
              <a:buFont typeface="Wingdings" panose="05000000000000000000" pitchFamily="2" charset="2"/>
              <a:buChar char="v"/>
            </a:pPr>
            <a:r>
              <a:rPr lang="uk-UA" dirty="0"/>
              <a:t>встановити спрямованість або спеціалізацію підприємства;</a:t>
            </a:r>
          </a:p>
          <a:p>
            <a:pPr marL="285750" indent="-285750">
              <a:buFont typeface="Wingdings" panose="05000000000000000000" pitchFamily="2" charset="2"/>
              <a:buChar char="v"/>
            </a:pPr>
            <a:r>
              <a:rPr lang="uk-UA" dirty="0"/>
              <a:t>визначити мету своєї діяльності та накреслити способи її досягнення, тобто виробити стратегію й тактику бізнесу;</a:t>
            </a:r>
          </a:p>
          <a:p>
            <a:pPr marL="285750" indent="-285750">
              <a:buFont typeface="Wingdings" panose="05000000000000000000" pitchFamily="2" charset="2"/>
              <a:buChar char="v"/>
            </a:pPr>
            <a:r>
              <a:rPr lang="uk-UA" dirty="0"/>
              <a:t>вибрати технологію виробництва;</a:t>
            </a:r>
          </a:p>
          <a:p>
            <a:pPr marL="285750" indent="-285750">
              <a:buFont typeface="Wingdings" panose="05000000000000000000" pitchFamily="2" charset="2"/>
              <a:buChar char="v"/>
            </a:pPr>
            <a:r>
              <a:rPr lang="uk-UA" dirty="0"/>
              <a:t>провести аналіз й дати оцінку майбутніх споживачів та конкурентів;</a:t>
            </a:r>
          </a:p>
          <a:p>
            <a:pPr marL="285750" indent="-285750">
              <a:buFont typeface="Wingdings" panose="05000000000000000000" pitchFamily="2" charset="2"/>
              <a:buChar char="v"/>
            </a:pPr>
            <a:r>
              <a:rPr lang="uk-UA" dirty="0"/>
              <a:t>проаналізувати ресурсну сировинну базу;</a:t>
            </a:r>
          </a:p>
          <a:p>
            <a:pPr marL="285750" indent="-285750">
              <a:buFont typeface="Wingdings" panose="05000000000000000000" pitchFamily="2" charset="2"/>
              <a:buChar char="v"/>
            </a:pPr>
            <a:r>
              <a:rPr lang="uk-UA" dirty="0"/>
              <a:t>вивчити пільги, привілеї, складності, обмеження, перешкоди;</a:t>
            </a:r>
          </a:p>
          <a:p>
            <a:pPr marL="285750" indent="-285750">
              <a:buFont typeface="Wingdings" panose="05000000000000000000" pitchFamily="2" charset="2"/>
              <a:buChar char="v"/>
            </a:pPr>
            <a:r>
              <a:rPr lang="uk-UA" dirty="0"/>
              <a:t>розробити цінову політику на свою послугу;</a:t>
            </a:r>
          </a:p>
          <a:p>
            <a:pPr marL="285750" indent="-285750">
              <a:buFont typeface="Wingdings" panose="05000000000000000000" pitchFamily="2" charset="2"/>
              <a:buChar char="v"/>
            </a:pPr>
            <a:r>
              <a:rPr lang="uk-UA" dirty="0"/>
              <a:t>налагодити рекламу.</a:t>
            </a:r>
          </a:p>
        </p:txBody>
      </p:sp>
    </p:spTree>
    <p:extLst>
      <p:ext uri="{BB962C8B-B14F-4D97-AF65-F5344CB8AC3E}">
        <p14:creationId xmlns:p14="http://schemas.microsoft.com/office/powerpoint/2010/main" val="1641808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31E41-DC2A-4A91-B0AA-A5F2FF2AEA1F}"/>
              </a:ext>
            </a:extLst>
          </p:cNvPr>
          <p:cNvSpPr txBox="1"/>
          <p:nvPr/>
        </p:nvSpPr>
        <p:spPr>
          <a:xfrm>
            <a:off x="1884784" y="2072484"/>
            <a:ext cx="8556171" cy="2308324"/>
          </a:xfrm>
          <a:prstGeom prst="rect">
            <a:avLst/>
          </a:prstGeom>
          <a:noFill/>
        </p:spPr>
        <p:txBody>
          <a:bodyPr wrap="square">
            <a:spAutoFit/>
          </a:bodyPr>
          <a:lstStyle/>
          <a:p>
            <a:pPr algn="ctr"/>
            <a:r>
              <a:rPr lang="uk-UA" b="1" dirty="0"/>
              <a:t>2. Початковий капітал та джерела його формування</a:t>
            </a:r>
          </a:p>
          <a:p>
            <a:pPr algn="ctr"/>
            <a:endParaRPr lang="uk-UA" b="1" dirty="0"/>
          </a:p>
          <a:p>
            <a:r>
              <a:rPr lang="uk-UA" dirty="0"/>
              <a:t>Засновуючи власну справу, підприємець постає перед проблемою пошуку початкового (стартового) капіталу. Початковий капітал – це сума коштів, необхідних для започаткування справи.</a:t>
            </a:r>
          </a:p>
          <a:p>
            <a:r>
              <a:rPr lang="uk-UA" dirty="0"/>
              <a:t>Одній з найважливіших причин невдач в підприємництві є недостатність стартового капіталу. Отже, майбутньому підприємцю необхідно провести детальні розрахунки для того, щоб оцінити фінансові потреби в процесі заснування та функціонування бізнесу.</a:t>
            </a:r>
          </a:p>
        </p:txBody>
      </p:sp>
    </p:spTree>
    <p:extLst>
      <p:ext uri="{BB962C8B-B14F-4D97-AF65-F5344CB8AC3E}">
        <p14:creationId xmlns:p14="http://schemas.microsoft.com/office/powerpoint/2010/main" val="1861276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D71940-7372-4091-9D19-D08025FC8DE0}"/>
              </a:ext>
            </a:extLst>
          </p:cNvPr>
          <p:cNvSpPr txBox="1"/>
          <p:nvPr/>
        </p:nvSpPr>
        <p:spPr>
          <a:xfrm>
            <a:off x="2382416" y="1263068"/>
            <a:ext cx="7427168" cy="3970318"/>
          </a:xfrm>
          <a:prstGeom prst="rect">
            <a:avLst/>
          </a:prstGeom>
          <a:noFill/>
        </p:spPr>
        <p:txBody>
          <a:bodyPr wrap="square">
            <a:spAutoFit/>
          </a:bodyPr>
          <a:lstStyle/>
          <a:p>
            <a:r>
              <a:rPr lang="uk-UA" dirty="0"/>
              <a:t>Величина мінімального капіталу, необхідного для започаткування справи, залежить від виду діяльності. Взагалі до складу витрат на заснування справи входять:</a:t>
            </a:r>
          </a:p>
          <a:p>
            <a:pPr marL="285750" indent="-285750">
              <a:buFont typeface="Wingdings" panose="05000000000000000000" pitchFamily="2" charset="2"/>
              <a:buChar char="v"/>
            </a:pPr>
            <a:r>
              <a:rPr lang="uk-UA" dirty="0"/>
              <a:t>витрати на реєстрацію (можуть включати оплату послуг посередника);</a:t>
            </a:r>
          </a:p>
          <a:p>
            <a:pPr marL="285750" indent="-285750">
              <a:buFont typeface="Wingdings" panose="05000000000000000000" pitchFamily="2" charset="2"/>
              <a:buChar char="v"/>
            </a:pPr>
            <a:r>
              <a:rPr lang="uk-UA" dirty="0"/>
              <a:t>витрати на оформлення атрибутів фірми;</a:t>
            </a:r>
          </a:p>
          <a:p>
            <a:pPr marL="285750" indent="-285750">
              <a:buFont typeface="Wingdings" panose="05000000000000000000" pitchFamily="2" charset="2"/>
              <a:buChar char="v"/>
            </a:pPr>
            <a:r>
              <a:rPr lang="uk-UA" dirty="0"/>
              <a:t>оренда, купівля або будівництво приміщення, при необхідності - перепроектування приміщення;</a:t>
            </a:r>
          </a:p>
          <a:p>
            <a:pPr marL="285750" indent="-285750">
              <a:buFont typeface="Wingdings" panose="05000000000000000000" pitchFamily="2" charset="2"/>
              <a:buChar char="v"/>
            </a:pPr>
            <a:r>
              <a:rPr lang="uk-UA" dirty="0"/>
              <a:t>плата за отримання ліцензії, патенту, інших дозвільних документів;</a:t>
            </a:r>
          </a:p>
          <a:p>
            <a:pPr marL="285750" indent="-285750">
              <a:buFont typeface="Wingdings" panose="05000000000000000000" pitchFamily="2" charset="2"/>
              <a:buChar char="v"/>
            </a:pPr>
            <a:r>
              <a:rPr lang="uk-UA" dirty="0"/>
              <a:t>купівля або оренда виробничого обладнання, інструменту, технології;</a:t>
            </a:r>
          </a:p>
          <a:p>
            <a:pPr marL="285750" indent="-285750">
              <a:buFont typeface="Wingdings" panose="05000000000000000000" pitchFamily="2" charset="2"/>
              <a:buChar char="v"/>
            </a:pPr>
            <a:r>
              <a:rPr lang="uk-UA" dirty="0"/>
              <a:t>купівля запасу сировини, матеріалів;</a:t>
            </a:r>
          </a:p>
          <a:p>
            <a:pPr marL="285750" indent="-285750">
              <a:buFont typeface="Wingdings" panose="05000000000000000000" pitchFamily="2" charset="2"/>
              <a:buChar char="v"/>
            </a:pPr>
            <a:r>
              <a:rPr lang="uk-UA" dirty="0"/>
              <a:t>купівля інвентарю (меблі), офісного обладнання (</a:t>
            </a:r>
            <a:r>
              <a:rPr lang="uk-UA" dirty="0" err="1"/>
              <a:t>компʼютерна</a:t>
            </a:r>
            <a:r>
              <a:rPr lang="uk-UA" dirty="0"/>
              <a:t> техніка, засоби комунікації), програмного забезпечення;</a:t>
            </a:r>
          </a:p>
          <a:p>
            <a:pPr marL="285750" indent="-285750">
              <a:buFont typeface="Wingdings" panose="05000000000000000000" pitchFamily="2" charset="2"/>
              <a:buChar char="v"/>
            </a:pPr>
            <a:r>
              <a:rPr lang="uk-UA" dirty="0"/>
              <a:t>витрати на персонал (пошук, </a:t>
            </a:r>
            <a:r>
              <a:rPr lang="uk-UA" dirty="0" err="1"/>
              <a:t>найм</a:t>
            </a:r>
            <a:r>
              <a:rPr lang="uk-UA" dirty="0"/>
              <a:t>, навчання);</a:t>
            </a:r>
          </a:p>
          <a:p>
            <a:pPr marL="285750" indent="-285750">
              <a:buFont typeface="Wingdings" panose="05000000000000000000" pitchFamily="2" charset="2"/>
              <a:buChar char="v"/>
            </a:pPr>
            <a:r>
              <a:rPr lang="uk-UA" dirty="0"/>
              <a:t>витрати на рекламу та маркетингові дослідження.</a:t>
            </a:r>
          </a:p>
        </p:txBody>
      </p:sp>
    </p:spTree>
    <p:extLst>
      <p:ext uri="{BB962C8B-B14F-4D97-AF65-F5344CB8AC3E}">
        <p14:creationId xmlns:p14="http://schemas.microsoft.com/office/powerpoint/2010/main" val="3990467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9A5DF4-F943-45F9-AA24-43F47CD18BB0}"/>
              </a:ext>
            </a:extLst>
          </p:cNvPr>
          <p:cNvSpPr txBox="1"/>
          <p:nvPr/>
        </p:nvSpPr>
        <p:spPr>
          <a:xfrm>
            <a:off x="1390261" y="769432"/>
            <a:ext cx="9666515" cy="5078313"/>
          </a:xfrm>
          <a:prstGeom prst="rect">
            <a:avLst/>
          </a:prstGeom>
          <a:noFill/>
        </p:spPr>
        <p:txBody>
          <a:bodyPr wrap="square">
            <a:spAutoFit/>
          </a:bodyPr>
          <a:lstStyle/>
          <a:p>
            <a:r>
              <a:rPr lang="uk-UA" dirty="0"/>
              <a:t>Джерела формування початкового капіталу залежать від обраної організаційно-правової форми господарювання, виду діяльності. Підприємець має проаналізувати всі можливі варіанти формування первісного капіталу:</a:t>
            </a:r>
          </a:p>
          <a:p>
            <a:pPr marL="285750" indent="-285750">
              <a:buFont typeface="Wingdings" panose="05000000000000000000" pitchFamily="2" charset="2"/>
              <a:buChar char="v"/>
            </a:pPr>
            <a:r>
              <a:rPr lang="uk-UA" dirty="0"/>
              <a:t>залучення власних коштів або майна (за експертними оцінками, понад 20% малих підприємств функціонують безпосередньо у помешканні власника);</a:t>
            </a:r>
          </a:p>
          <a:p>
            <a:pPr marL="285750" indent="-285750">
              <a:buFont typeface="Wingdings" panose="05000000000000000000" pitchFamily="2" charset="2"/>
              <a:buChar char="v"/>
            </a:pPr>
            <a:r>
              <a:rPr lang="uk-UA" dirty="0"/>
              <a:t>отримання кредиту;</a:t>
            </a:r>
          </a:p>
          <a:p>
            <a:pPr marL="285750" indent="-285750">
              <a:buFont typeface="Wingdings" panose="05000000000000000000" pitchFamily="2" charset="2"/>
              <a:buChar char="v"/>
            </a:pPr>
            <a:r>
              <a:rPr lang="uk-UA" dirty="0"/>
              <a:t>лізинг, оренда;</a:t>
            </a:r>
          </a:p>
          <a:p>
            <a:pPr marL="285750" indent="-285750">
              <a:buFont typeface="Wingdings" panose="05000000000000000000" pitchFamily="2" charset="2"/>
              <a:buChar char="v"/>
            </a:pPr>
            <a:r>
              <a:rPr lang="uk-UA" dirty="0"/>
              <a:t>емісія цінних паперів;</a:t>
            </a:r>
          </a:p>
          <a:p>
            <a:pPr marL="285750" indent="-285750">
              <a:buFont typeface="Wingdings" panose="05000000000000000000" pitchFamily="2" charset="2"/>
              <a:buChar char="v"/>
            </a:pPr>
            <a:r>
              <a:rPr lang="uk-UA" dirty="0"/>
              <a:t>венчурне інвестування - інвестування коштів великих компаній, банків, страхових, пенсійних та інших фондів у новостворені інноваційні фірми, що мають значний потенціал зростання і реалізують інноваційні проекти з високим рівнем ризику;</a:t>
            </a:r>
          </a:p>
          <a:p>
            <a:pPr marL="285750" indent="-285750">
              <a:buFont typeface="Wingdings" panose="05000000000000000000" pitchFamily="2" charset="2"/>
              <a:buChar char="v"/>
            </a:pPr>
            <a:r>
              <a:rPr lang="uk-UA" dirty="0"/>
              <a:t>кошти бізнес-ангелів - фізичних осіб, які </a:t>
            </a:r>
            <a:r>
              <a:rPr lang="uk-UA" dirty="0" err="1"/>
              <a:t>професійно</a:t>
            </a:r>
            <a:r>
              <a:rPr lang="uk-UA" dirty="0"/>
              <a:t> або на аматорському рівні (мода, авантюризм, бажання набути досвіду, бути причетним до інноваційного процесу) вкладають кошти в бізнес-ідеї;</a:t>
            </a:r>
          </a:p>
          <a:p>
            <a:pPr marL="285750" indent="-285750">
              <a:buFont typeface="Wingdings" panose="05000000000000000000" pitchFamily="2" charset="2"/>
              <a:buChar char="v"/>
            </a:pPr>
            <a:r>
              <a:rPr lang="uk-UA" dirty="0"/>
              <a:t>гранти та субсидії, здатні надати не тільки фінансові вкладення, але й є свідченням професійного визнання. Участь у будь-якому конкурсі, навіть за наявності тільки бізнес-ідеї, є певним тестуванням на її життєздатність та можливістю одержання консультативної допомоги від бізнес-експертів і гіпотетичних інвесторів.</a:t>
            </a:r>
          </a:p>
        </p:txBody>
      </p:sp>
    </p:spTree>
    <p:extLst>
      <p:ext uri="{BB962C8B-B14F-4D97-AF65-F5344CB8AC3E}">
        <p14:creationId xmlns:p14="http://schemas.microsoft.com/office/powerpoint/2010/main" val="3585065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CEBDE7-76D5-4CFE-B9B8-68367B05E257}"/>
              </a:ext>
            </a:extLst>
          </p:cNvPr>
          <p:cNvSpPr txBox="1"/>
          <p:nvPr/>
        </p:nvSpPr>
        <p:spPr>
          <a:xfrm>
            <a:off x="1877754" y="1514995"/>
            <a:ext cx="8171315" cy="3693319"/>
          </a:xfrm>
          <a:prstGeom prst="rect">
            <a:avLst/>
          </a:prstGeom>
          <a:noFill/>
        </p:spPr>
        <p:txBody>
          <a:bodyPr wrap="square">
            <a:spAutoFit/>
          </a:bodyPr>
          <a:lstStyle/>
          <a:p>
            <a:r>
              <a:rPr lang="ru-RU" dirty="0"/>
              <a:t>За </a:t>
            </a:r>
            <a:r>
              <a:rPr lang="ru-RU" dirty="0" err="1"/>
              <a:t>допомогою</a:t>
            </a:r>
            <a:r>
              <a:rPr lang="ru-RU" dirty="0"/>
              <a:t> </a:t>
            </a:r>
            <a:r>
              <a:rPr lang="ru-RU" dirty="0" err="1"/>
              <a:t>різних</a:t>
            </a:r>
            <a:r>
              <a:rPr lang="ru-RU" dirty="0"/>
              <a:t> </a:t>
            </a:r>
            <a:r>
              <a:rPr lang="ru-RU" dirty="0" err="1"/>
              <a:t>джерел</a:t>
            </a:r>
            <a:r>
              <a:rPr lang="ru-RU" dirty="0"/>
              <a:t> </a:t>
            </a:r>
            <a:r>
              <a:rPr lang="ru-RU" dirty="0" err="1"/>
              <a:t>утворюється</a:t>
            </a:r>
            <a:r>
              <a:rPr lang="ru-RU" dirty="0"/>
              <a:t> </a:t>
            </a:r>
            <a:r>
              <a:rPr lang="ru-RU" dirty="0" err="1"/>
              <a:t>початковий</a:t>
            </a:r>
            <a:r>
              <a:rPr lang="ru-RU" dirty="0"/>
              <a:t> </a:t>
            </a:r>
            <a:r>
              <a:rPr lang="ru-RU" dirty="0" err="1"/>
              <a:t>капітал</a:t>
            </a:r>
            <a:r>
              <a:rPr lang="ru-RU" dirty="0"/>
              <a:t> </a:t>
            </a:r>
            <a:r>
              <a:rPr lang="ru-RU" dirty="0" err="1"/>
              <a:t>підприємства</a:t>
            </a:r>
            <a:r>
              <a:rPr lang="ru-RU" dirty="0"/>
              <a:t> </a:t>
            </a:r>
            <a:r>
              <a:rPr lang="ru-RU" dirty="0" err="1"/>
              <a:t>або</a:t>
            </a:r>
            <a:r>
              <a:rPr lang="ru-RU" dirty="0"/>
              <a:t> так званий </a:t>
            </a:r>
            <a:r>
              <a:rPr lang="ru-RU" dirty="0" err="1"/>
              <a:t>статутний</a:t>
            </a:r>
            <a:r>
              <a:rPr lang="ru-RU" dirty="0"/>
              <a:t> </a:t>
            </a:r>
            <a:r>
              <a:rPr lang="ru-RU" dirty="0" err="1"/>
              <a:t>капітал</a:t>
            </a:r>
            <a:r>
              <a:rPr lang="ru-RU" dirty="0"/>
              <a:t>. </a:t>
            </a:r>
            <a:r>
              <a:rPr lang="ru-RU" b="1" dirty="0" err="1"/>
              <a:t>Статутний</a:t>
            </a:r>
            <a:r>
              <a:rPr lang="ru-RU" b="1" dirty="0"/>
              <a:t> (</a:t>
            </a:r>
            <a:r>
              <a:rPr lang="ru-RU" b="1" dirty="0" err="1"/>
              <a:t>складений</a:t>
            </a:r>
            <a:r>
              <a:rPr lang="ru-RU" b="1" dirty="0"/>
              <a:t>, </a:t>
            </a:r>
            <a:r>
              <a:rPr lang="ru-RU" b="1" dirty="0" err="1"/>
              <a:t>зареєстрований</a:t>
            </a:r>
            <a:r>
              <a:rPr lang="ru-RU" b="1" dirty="0"/>
              <a:t>) </a:t>
            </a:r>
            <a:r>
              <a:rPr lang="ru-RU" b="1" dirty="0" err="1"/>
              <a:t>капітал</a:t>
            </a:r>
            <a:r>
              <a:rPr lang="ru-RU" b="1" dirty="0"/>
              <a:t> </a:t>
            </a:r>
            <a:r>
              <a:rPr lang="ru-RU" dirty="0" err="1"/>
              <a:t>створюється</a:t>
            </a:r>
            <a:r>
              <a:rPr lang="ru-RU" dirty="0"/>
              <a:t> </a:t>
            </a:r>
            <a:r>
              <a:rPr lang="ru-RU" dirty="0" err="1"/>
              <a:t>внесенням</a:t>
            </a:r>
            <a:r>
              <a:rPr lang="ru-RU" dirty="0"/>
              <a:t> </a:t>
            </a:r>
            <a:r>
              <a:rPr lang="ru-RU" dirty="0" err="1"/>
              <a:t>вкладів</a:t>
            </a:r>
            <a:r>
              <a:rPr lang="ru-RU" dirty="0"/>
              <a:t> </a:t>
            </a:r>
            <a:r>
              <a:rPr lang="ru-RU" dirty="0" err="1"/>
              <a:t>засновниками</a:t>
            </a:r>
            <a:r>
              <a:rPr lang="ru-RU" dirty="0"/>
              <a:t> (</a:t>
            </a:r>
            <a:r>
              <a:rPr lang="ru-RU" dirty="0" err="1"/>
              <a:t>учасниками</a:t>
            </a:r>
            <a:r>
              <a:rPr lang="ru-RU" dirty="0"/>
              <a:t>). Вкладом до статутного (</a:t>
            </a:r>
            <a:r>
              <a:rPr lang="ru-RU" dirty="0" err="1"/>
              <a:t>складеного</a:t>
            </a:r>
            <a:r>
              <a:rPr lang="ru-RU" dirty="0"/>
              <a:t>) </a:t>
            </a:r>
            <a:r>
              <a:rPr lang="ru-RU" dirty="0" err="1"/>
              <a:t>капіталу</a:t>
            </a:r>
            <a:r>
              <a:rPr lang="ru-RU" dirty="0"/>
              <a:t> </a:t>
            </a:r>
            <a:r>
              <a:rPr lang="ru-RU" dirty="0" err="1"/>
              <a:t>можуть</a:t>
            </a:r>
            <a:r>
              <a:rPr lang="ru-RU" dirty="0"/>
              <a:t> бути </a:t>
            </a:r>
            <a:r>
              <a:rPr lang="ru-RU" dirty="0" err="1"/>
              <a:t>гроші</a:t>
            </a:r>
            <a:r>
              <a:rPr lang="ru-RU" dirty="0"/>
              <a:t>, </a:t>
            </a:r>
            <a:r>
              <a:rPr lang="ru-RU" dirty="0" err="1"/>
              <a:t>цінні</a:t>
            </a:r>
            <a:r>
              <a:rPr lang="ru-RU" dirty="0"/>
              <a:t> </a:t>
            </a:r>
            <a:r>
              <a:rPr lang="ru-RU" dirty="0" err="1"/>
              <a:t>папери</a:t>
            </a:r>
            <a:r>
              <a:rPr lang="ru-RU" dirty="0"/>
              <a:t>, </a:t>
            </a:r>
            <a:r>
              <a:rPr lang="ru-RU" dirty="0" err="1"/>
              <a:t>інші</a:t>
            </a:r>
            <a:r>
              <a:rPr lang="ru-RU" dirty="0"/>
              <a:t> </a:t>
            </a:r>
            <a:r>
              <a:rPr lang="ru-RU" dirty="0" err="1"/>
              <a:t>речі</a:t>
            </a:r>
            <a:r>
              <a:rPr lang="ru-RU" dirty="0"/>
              <a:t> </a:t>
            </a:r>
            <a:r>
              <a:rPr lang="ru-RU" dirty="0" err="1"/>
              <a:t>або</a:t>
            </a:r>
            <a:r>
              <a:rPr lang="ru-RU" dirty="0"/>
              <a:t> </a:t>
            </a:r>
            <a:r>
              <a:rPr lang="ru-RU" dirty="0" err="1"/>
              <a:t>майнові</a:t>
            </a:r>
            <a:r>
              <a:rPr lang="ru-RU" dirty="0"/>
              <a:t> </a:t>
            </a:r>
            <a:r>
              <a:rPr lang="ru-RU" dirty="0" err="1"/>
              <a:t>чи</a:t>
            </a:r>
            <a:r>
              <a:rPr lang="ru-RU" dirty="0"/>
              <a:t> </a:t>
            </a:r>
            <a:r>
              <a:rPr lang="ru-RU" dirty="0" err="1"/>
              <a:t>інші</a:t>
            </a:r>
            <a:r>
              <a:rPr lang="ru-RU" dirty="0"/>
              <a:t> </a:t>
            </a:r>
            <a:r>
              <a:rPr lang="ru-RU" dirty="0" err="1"/>
              <a:t>відчужувані</a:t>
            </a:r>
            <a:r>
              <a:rPr lang="ru-RU" dirty="0"/>
              <a:t> права, </a:t>
            </a:r>
            <a:r>
              <a:rPr lang="ru-RU" dirty="0" err="1"/>
              <a:t>що</a:t>
            </a:r>
            <a:r>
              <a:rPr lang="ru-RU" dirty="0"/>
              <a:t> </a:t>
            </a:r>
            <a:r>
              <a:rPr lang="ru-RU" dirty="0" err="1"/>
              <a:t>мають</a:t>
            </a:r>
            <a:r>
              <a:rPr lang="ru-RU" dirty="0"/>
              <a:t> </a:t>
            </a:r>
            <a:r>
              <a:rPr lang="ru-RU" dirty="0" err="1"/>
              <a:t>грошову</a:t>
            </a:r>
            <a:r>
              <a:rPr lang="ru-RU" dirty="0"/>
              <a:t> </a:t>
            </a:r>
            <a:r>
              <a:rPr lang="ru-RU" dirty="0" err="1"/>
              <a:t>оцінку</a:t>
            </a:r>
            <a:r>
              <a:rPr lang="ru-RU" dirty="0"/>
              <a:t> (</a:t>
            </a:r>
            <a:r>
              <a:rPr lang="ru-RU" dirty="0" err="1"/>
              <a:t>будівлі</a:t>
            </a:r>
            <a:r>
              <a:rPr lang="ru-RU" dirty="0"/>
              <a:t>, </a:t>
            </a:r>
            <a:r>
              <a:rPr lang="ru-RU" dirty="0" err="1"/>
              <a:t>споруди</a:t>
            </a:r>
            <a:r>
              <a:rPr lang="ru-RU" dirty="0"/>
              <a:t>, </a:t>
            </a:r>
            <a:r>
              <a:rPr lang="ru-RU" dirty="0" err="1"/>
              <a:t>обладнання</a:t>
            </a:r>
            <a:r>
              <a:rPr lang="ru-RU" dirty="0"/>
              <a:t> та </a:t>
            </a:r>
            <a:r>
              <a:rPr lang="ru-RU" dirty="0" err="1"/>
              <a:t>інші</a:t>
            </a:r>
            <a:r>
              <a:rPr lang="ru-RU" dirty="0"/>
              <a:t> </a:t>
            </a:r>
            <a:r>
              <a:rPr lang="ru-RU" dirty="0" err="1"/>
              <a:t>матеріальні</a:t>
            </a:r>
            <a:r>
              <a:rPr lang="ru-RU" dirty="0"/>
              <a:t> </a:t>
            </a:r>
            <a:r>
              <a:rPr lang="ru-RU" dirty="0" err="1"/>
              <a:t>цінності</a:t>
            </a:r>
            <a:r>
              <a:rPr lang="ru-RU" dirty="0"/>
              <a:t>; </a:t>
            </a:r>
            <a:r>
              <a:rPr lang="ru-RU" dirty="0" err="1"/>
              <a:t>кошти</a:t>
            </a:r>
            <a:r>
              <a:rPr lang="ru-RU" dirty="0"/>
              <a:t> </a:t>
            </a:r>
            <a:r>
              <a:rPr lang="ru-RU" dirty="0" err="1"/>
              <a:t>засновників</a:t>
            </a:r>
            <a:r>
              <a:rPr lang="ru-RU" dirty="0"/>
              <a:t>; </a:t>
            </a:r>
            <a:r>
              <a:rPr lang="ru-RU" dirty="0" err="1"/>
              <a:t>усі</a:t>
            </a:r>
            <a:r>
              <a:rPr lang="ru-RU" dirty="0"/>
              <a:t> </a:t>
            </a:r>
            <a:r>
              <a:rPr lang="ru-RU" dirty="0" err="1"/>
              <a:t>види</a:t>
            </a:r>
            <a:r>
              <a:rPr lang="ru-RU" dirty="0"/>
              <a:t> </a:t>
            </a:r>
            <a:r>
              <a:rPr lang="ru-RU" dirty="0" err="1"/>
              <a:t>майнових</a:t>
            </a:r>
            <a:r>
              <a:rPr lang="ru-RU" dirty="0"/>
              <a:t> прав - на </a:t>
            </a:r>
            <a:r>
              <a:rPr lang="ru-RU" dirty="0" err="1"/>
              <a:t>користування</a:t>
            </a:r>
            <a:r>
              <a:rPr lang="ru-RU" dirty="0"/>
              <a:t> землею та </a:t>
            </a:r>
            <a:r>
              <a:rPr lang="ru-RU" dirty="0" err="1"/>
              <a:t>іншими</a:t>
            </a:r>
            <a:r>
              <a:rPr lang="ru-RU" dirty="0"/>
              <a:t> </a:t>
            </a:r>
            <a:r>
              <a:rPr lang="ru-RU" dirty="0" err="1"/>
              <a:t>природними</a:t>
            </a:r>
            <a:r>
              <a:rPr lang="ru-RU" dirty="0"/>
              <a:t> ресурсами, </a:t>
            </a:r>
            <a:r>
              <a:rPr lang="ru-RU" dirty="0" err="1"/>
              <a:t>різними</a:t>
            </a:r>
            <a:r>
              <a:rPr lang="ru-RU" dirty="0"/>
              <a:t> </a:t>
            </a:r>
            <a:r>
              <a:rPr lang="ru-RU" dirty="0" err="1"/>
              <a:t>майновими</a:t>
            </a:r>
            <a:r>
              <a:rPr lang="ru-RU" dirty="0"/>
              <a:t> </a:t>
            </a:r>
            <a:r>
              <a:rPr lang="ru-RU" dirty="0" err="1"/>
              <a:t>обʼєктами</a:t>
            </a:r>
            <a:r>
              <a:rPr lang="ru-RU" dirty="0"/>
              <a:t>, а </a:t>
            </a:r>
            <a:r>
              <a:rPr lang="ru-RU" dirty="0" err="1"/>
              <a:t>також</a:t>
            </a:r>
            <a:r>
              <a:rPr lang="ru-RU" dirty="0"/>
              <a:t> на </a:t>
            </a:r>
            <a:r>
              <a:rPr lang="ru-RU" dirty="0" err="1"/>
              <a:t>використання</a:t>
            </a:r>
            <a:r>
              <a:rPr lang="ru-RU" dirty="0"/>
              <a:t> </a:t>
            </a:r>
            <a:r>
              <a:rPr lang="ru-RU" dirty="0" err="1"/>
              <a:t>винаходів</a:t>
            </a:r>
            <a:r>
              <a:rPr lang="ru-RU" dirty="0"/>
              <a:t>, «ноу-хау» </a:t>
            </a:r>
            <a:r>
              <a:rPr lang="ru-RU" dirty="0" err="1"/>
              <a:t>тощо</a:t>
            </a:r>
            <a:r>
              <a:rPr lang="ru-RU" dirty="0"/>
              <a:t>). </a:t>
            </a:r>
            <a:r>
              <a:rPr lang="ru-RU" dirty="0" err="1"/>
              <a:t>Забороняється</a:t>
            </a:r>
            <a:r>
              <a:rPr lang="ru-RU" dirty="0"/>
              <a:t> </a:t>
            </a:r>
            <a:r>
              <a:rPr lang="ru-RU" dirty="0" err="1"/>
              <a:t>використовувати</a:t>
            </a:r>
            <a:r>
              <a:rPr lang="ru-RU" dirty="0"/>
              <a:t> для </a:t>
            </a:r>
            <a:r>
              <a:rPr lang="ru-RU" dirty="0" err="1"/>
              <a:t>формування</a:t>
            </a:r>
            <a:r>
              <a:rPr lang="ru-RU" dirty="0"/>
              <a:t> статутного (</a:t>
            </a:r>
            <a:r>
              <a:rPr lang="ru-RU" dirty="0" err="1"/>
              <a:t>складеного</a:t>
            </a:r>
            <a:r>
              <a:rPr lang="ru-RU" dirty="0"/>
              <a:t>) </a:t>
            </a:r>
            <a:r>
              <a:rPr lang="ru-RU" dirty="0" err="1"/>
              <a:t>капіталу</a:t>
            </a:r>
            <a:r>
              <a:rPr lang="ru-RU" dirty="0"/>
              <a:t> </a:t>
            </a:r>
            <a:r>
              <a:rPr lang="ru-RU" dirty="0" err="1"/>
              <a:t>господарського</a:t>
            </a:r>
            <a:r>
              <a:rPr lang="ru-RU" dirty="0"/>
              <a:t> </a:t>
            </a:r>
            <a:r>
              <a:rPr lang="ru-RU" dirty="0" err="1"/>
              <a:t>товариства</a:t>
            </a:r>
            <a:r>
              <a:rPr lang="ru-RU" dirty="0"/>
              <a:t> </a:t>
            </a:r>
            <a:r>
              <a:rPr lang="ru-RU" dirty="0" err="1"/>
              <a:t>бюджетні</a:t>
            </a:r>
            <a:r>
              <a:rPr lang="ru-RU" dirty="0"/>
              <a:t> </a:t>
            </a:r>
            <a:r>
              <a:rPr lang="ru-RU" dirty="0" err="1"/>
              <a:t>кошти</a:t>
            </a:r>
            <a:r>
              <a:rPr lang="ru-RU" dirty="0"/>
              <a:t>, </a:t>
            </a:r>
            <a:r>
              <a:rPr lang="ru-RU" dirty="0" err="1"/>
              <a:t>кошти</a:t>
            </a:r>
            <a:r>
              <a:rPr lang="ru-RU" dirty="0"/>
              <a:t>, </a:t>
            </a:r>
            <a:r>
              <a:rPr lang="ru-RU" dirty="0" err="1"/>
              <a:t>одержані</a:t>
            </a:r>
            <a:r>
              <a:rPr lang="ru-RU" dirty="0"/>
              <a:t> в кредит та </a:t>
            </a:r>
            <a:r>
              <a:rPr lang="ru-RU" dirty="0" err="1"/>
              <a:t>під</a:t>
            </a:r>
            <a:r>
              <a:rPr lang="ru-RU" dirty="0"/>
              <a:t> заставу, </a:t>
            </a:r>
            <a:r>
              <a:rPr lang="ru-RU" dirty="0" err="1"/>
              <a:t>векселі</a:t>
            </a:r>
            <a:r>
              <a:rPr lang="ru-RU" dirty="0"/>
              <a:t>, </a:t>
            </a:r>
            <a:r>
              <a:rPr lang="ru-RU" dirty="0" err="1"/>
              <a:t>майно</a:t>
            </a:r>
            <a:r>
              <a:rPr lang="ru-RU" dirty="0"/>
              <a:t> </a:t>
            </a:r>
            <a:r>
              <a:rPr lang="ru-RU" dirty="0" err="1"/>
              <a:t>державних</a:t>
            </a:r>
            <a:r>
              <a:rPr lang="ru-RU" dirty="0"/>
              <a:t> (</a:t>
            </a:r>
            <a:r>
              <a:rPr lang="ru-RU" dirty="0" err="1"/>
              <a:t>комунальних</a:t>
            </a:r>
            <a:r>
              <a:rPr lang="ru-RU" dirty="0"/>
              <a:t>) </a:t>
            </a:r>
            <a:r>
              <a:rPr lang="ru-RU" dirty="0" err="1"/>
              <a:t>підприємств</a:t>
            </a:r>
            <a:r>
              <a:rPr lang="ru-RU" dirty="0"/>
              <a:t>, яке не </a:t>
            </a:r>
            <a:r>
              <a:rPr lang="ru-RU" dirty="0" err="1"/>
              <a:t>підлягає</a:t>
            </a:r>
            <a:r>
              <a:rPr lang="ru-RU" dirty="0"/>
              <a:t> </a:t>
            </a:r>
            <a:r>
              <a:rPr lang="ru-RU" dirty="0" err="1"/>
              <a:t>приватизації</a:t>
            </a:r>
            <a:r>
              <a:rPr lang="ru-RU" dirty="0"/>
              <a:t>. </a:t>
            </a:r>
            <a:r>
              <a:rPr lang="ru-RU" dirty="0" err="1"/>
              <a:t>Грошова</a:t>
            </a:r>
            <a:r>
              <a:rPr lang="ru-RU" dirty="0"/>
              <a:t> </a:t>
            </a:r>
            <a:r>
              <a:rPr lang="ru-RU" dirty="0" err="1"/>
              <a:t>оцінка</a:t>
            </a:r>
            <a:r>
              <a:rPr lang="ru-RU" dirty="0"/>
              <a:t> вкладу </a:t>
            </a:r>
            <a:r>
              <a:rPr lang="ru-RU" dirty="0" err="1"/>
              <a:t>учасника</a:t>
            </a:r>
            <a:r>
              <a:rPr lang="ru-RU" dirty="0"/>
              <a:t> </a:t>
            </a:r>
            <a:r>
              <a:rPr lang="ru-RU" dirty="0" err="1"/>
              <a:t>господарського</a:t>
            </a:r>
            <a:r>
              <a:rPr lang="ru-RU" dirty="0"/>
              <a:t> </a:t>
            </a:r>
            <a:r>
              <a:rPr lang="ru-RU" dirty="0" err="1"/>
              <a:t>товариства</a:t>
            </a:r>
            <a:r>
              <a:rPr lang="ru-RU" dirty="0"/>
              <a:t> </a:t>
            </a:r>
            <a:r>
              <a:rPr lang="ru-RU" dirty="0" err="1"/>
              <a:t>здійснюється</a:t>
            </a:r>
            <a:r>
              <a:rPr lang="ru-RU" dirty="0"/>
              <a:t> за </a:t>
            </a:r>
            <a:r>
              <a:rPr lang="ru-RU" dirty="0" err="1"/>
              <a:t>згодою</a:t>
            </a:r>
            <a:r>
              <a:rPr lang="ru-RU" dirty="0"/>
              <a:t> </a:t>
            </a:r>
            <a:r>
              <a:rPr lang="ru-RU" dirty="0" err="1"/>
              <a:t>учасників</a:t>
            </a:r>
            <a:r>
              <a:rPr lang="ru-RU" dirty="0"/>
              <a:t> </a:t>
            </a:r>
            <a:r>
              <a:rPr lang="ru-RU" dirty="0" err="1"/>
              <a:t>товариства</a:t>
            </a:r>
            <a:r>
              <a:rPr lang="ru-RU" dirty="0"/>
              <a:t>, </a:t>
            </a:r>
            <a:r>
              <a:rPr lang="ru-RU" dirty="0" err="1"/>
              <a:t>може</a:t>
            </a:r>
            <a:r>
              <a:rPr lang="ru-RU" dirty="0"/>
              <a:t> </a:t>
            </a:r>
            <a:r>
              <a:rPr lang="ru-RU" dirty="0" err="1"/>
              <a:t>проводитись</a:t>
            </a:r>
            <a:r>
              <a:rPr lang="ru-RU" dirty="0"/>
              <a:t> </a:t>
            </a:r>
            <a:r>
              <a:rPr lang="ru-RU" dirty="0" err="1"/>
              <a:t>незалежна</a:t>
            </a:r>
            <a:r>
              <a:rPr lang="ru-RU" dirty="0"/>
              <a:t> </a:t>
            </a:r>
            <a:r>
              <a:rPr lang="ru-RU" dirty="0" err="1"/>
              <a:t>оцінка</a:t>
            </a:r>
            <a:r>
              <a:rPr lang="ru-RU" dirty="0"/>
              <a:t>.</a:t>
            </a:r>
            <a:endParaRPr lang="uk-UA" dirty="0"/>
          </a:p>
        </p:txBody>
      </p:sp>
    </p:spTree>
    <p:extLst>
      <p:ext uri="{BB962C8B-B14F-4D97-AF65-F5344CB8AC3E}">
        <p14:creationId xmlns:p14="http://schemas.microsoft.com/office/powerpoint/2010/main" val="2105733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900838-DCD6-40DB-8FAC-33639C5A067B}"/>
              </a:ext>
            </a:extLst>
          </p:cNvPr>
          <p:cNvSpPr txBox="1"/>
          <p:nvPr/>
        </p:nvSpPr>
        <p:spPr>
          <a:xfrm>
            <a:off x="2293776" y="2246846"/>
            <a:ext cx="7604448" cy="2031325"/>
          </a:xfrm>
          <a:prstGeom prst="rect">
            <a:avLst/>
          </a:prstGeom>
          <a:noFill/>
        </p:spPr>
        <p:txBody>
          <a:bodyPr wrap="square">
            <a:spAutoFit/>
          </a:bodyPr>
          <a:lstStyle/>
          <a:p>
            <a:r>
              <a:rPr lang="uk-UA" dirty="0"/>
              <a:t>Статутний капітал може поповнюватися за рахунок прибутку від господарської діяльності підприємства, а в разі потреби також додаткових вкладів учасників або випуску нових (збільшення номінальної вартості) акцій. Можливе також зменшення статутного капіталу товариства при виплаті вартості частки майна учаснику, що виходить з товариства з обмеженою відповідальністю, чи при зменшенні вартості (або викупі та анулюванні частини) акцій акціонерного товариства.</a:t>
            </a:r>
          </a:p>
        </p:txBody>
      </p:sp>
    </p:spTree>
    <p:extLst>
      <p:ext uri="{BB962C8B-B14F-4D97-AF65-F5344CB8AC3E}">
        <p14:creationId xmlns:p14="http://schemas.microsoft.com/office/powerpoint/2010/main" val="3004054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20E2F5-3D0D-44DE-A351-5A6F55E05008}"/>
              </a:ext>
            </a:extLst>
          </p:cNvPr>
          <p:cNvSpPr txBox="1"/>
          <p:nvPr/>
        </p:nvSpPr>
        <p:spPr>
          <a:xfrm>
            <a:off x="1859092" y="2050904"/>
            <a:ext cx="8292613" cy="2308324"/>
          </a:xfrm>
          <a:prstGeom prst="rect">
            <a:avLst/>
          </a:prstGeom>
          <a:noFill/>
        </p:spPr>
        <p:txBody>
          <a:bodyPr wrap="square">
            <a:spAutoFit/>
          </a:bodyPr>
          <a:lstStyle/>
          <a:p>
            <a:pPr algn="ctr"/>
            <a:r>
              <a:rPr lang="uk-UA" b="1" dirty="0"/>
              <a:t>3. Найменування та торгівельна марка</a:t>
            </a:r>
          </a:p>
          <a:p>
            <a:endParaRPr lang="uk-UA" dirty="0"/>
          </a:p>
          <a:p>
            <a:r>
              <a:rPr lang="uk-UA" dirty="0"/>
              <a:t>Маючи гарну бізнес-ідею та необхідну суму коштів для її реалізації варто спробувати втілити мрію у життя, запустити власну справу. Для цього потрібно пройти процес реєстрації, якби отримати свідоцтво про народження власної справи. Та для законної реєстрації бізнесу він повинен мати назву.</a:t>
            </a:r>
          </a:p>
          <a:p>
            <a:r>
              <a:rPr lang="uk-UA" dirty="0"/>
              <a:t>Найменування юридичної особи повинно містити інформацію про її організаційно-правову форму та назву.</a:t>
            </a:r>
          </a:p>
        </p:txBody>
      </p:sp>
    </p:spTree>
    <p:extLst>
      <p:ext uri="{BB962C8B-B14F-4D97-AF65-F5344CB8AC3E}">
        <p14:creationId xmlns:p14="http://schemas.microsoft.com/office/powerpoint/2010/main" val="1498678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3EBCE1-5961-4C6C-819C-B13AD2A5C736}"/>
              </a:ext>
            </a:extLst>
          </p:cNvPr>
          <p:cNvSpPr txBox="1"/>
          <p:nvPr/>
        </p:nvSpPr>
        <p:spPr>
          <a:xfrm>
            <a:off x="3449605" y="2390298"/>
            <a:ext cx="5292789" cy="1477328"/>
          </a:xfrm>
          <a:prstGeom prst="rect">
            <a:avLst/>
          </a:prstGeom>
          <a:noFill/>
        </p:spPr>
        <p:txBody>
          <a:bodyPr wrap="square">
            <a:spAutoFit/>
          </a:bodyPr>
          <a:lstStyle/>
          <a:p>
            <a:pPr algn="ctr"/>
            <a:r>
              <a:rPr lang="ru-RU" dirty="0"/>
              <a:t>ПЛАН</a:t>
            </a:r>
          </a:p>
          <a:p>
            <a:r>
              <a:rPr lang="ru-RU" dirty="0"/>
              <a:t>1. </a:t>
            </a:r>
            <a:r>
              <a:rPr lang="ru-RU" dirty="0" err="1"/>
              <a:t>Основні</a:t>
            </a:r>
            <a:r>
              <a:rPr lang="ru-RU" dirty="0"/>
              <a:t> </a:t>
            </a:r>
            <a:r>
              <a:rPr lang="ru-RU" dirty="0" err="1"/>
              <a:t>етапи</a:t>
            </a:r>
            <a:r>
              <a:rPr lang="ru-RU" dirty="0"/>
              <a:t> </a:t>
            </a:r>
            <a:r>
              <a:rPr lang="ru-RU" dirty="0" err="1"/>
              <a:t>створення</a:t>
            </a:r>
            <a:r>
              <a:rPr lang="ru-RU" dirty="0"/>
              <a:t> </a:t>
            </a:r>
            <a:r>
              <a:rPr lang="ru-RU" dirty="0" err="1"/>
              <a:t>власної</a:t>
            </a:r>
            <a:r>
              <a:rPr lang="ru-RU" dirty="0"/>
              <a:t> </a:t>
            </a:r>
            <a:r>
              <a:rPr lang="ru-RU" dirty="0" err="1"/>
              <a:t>справи</a:t>
            </a:r>
            <a:endParaRPr lang="ru-RU" dirty="0"/>
          </a:p>
          <a:p>
            <a:r>
              <a:rPr lang="ru-RU" dirty="0"/>
              <a:t>2. </a:t>
            </a:r>
            <a:r>
              <a:rPr lang="ru-RU" dirty="0" err="1"/>
              <a:t>Початковий</a:t>
            </a:r>
            <a:r>
              <a:rPr lang="ru-RU" dirty="0"/>
              <a:t> </a:t>
            </a:r>
            <a:r>
              <a:rPr lang="ru-RU" dirty="0" err="1"/>
              <a:t>капітал</a:t>
            </a:r>
            <a:r>
              <a:rPr lang="ru-RU" dirty="0"/>
              <a:t> та </a:t>
            </a:r>
            <a:r>
              <a:rPr lang="ru-RU" dirty="0" err="1"/>
              <a:t>джерела</a:t>
            </a:r>
            <a:r>
              <a:rPr lang="ru-RU" dirty="0"/>
              <a:t> </a:t>
            </a:r>
            <a:r>
              <a:rPr lang="ru-RU" dirty="0" err="1"/>
              <a:t>його</a:t>
            </a:r>
            <a:r>
              <a:rPr lang="ru-RU" dirty="0"/>
              <a:t> </a:t>
            </a:r>
            <a:r>
              <a:rPr lang="ru-RU" dirty="0" err="1"/>
              <a:t>формування</a:t>
            </a:r>
            <a:endParaRPr lang="ru-RU" dirty="0"/>
          </a:p>
          <a:p>
            <a:r>
              <a:rPr lang="ru-RU" dirty="0"/>
              <a:t>3. </a:t>
            </a:r>
            <a:r>
              <a:rPr lang="ru-RU" dirty="0" err="1"/>
              <a:t>Найменування</a:t>
            </a:r>
            <a:r>
              <a:rPr lang="ru-RU" dirty="0"/>
              <a:t> та </a:t>
            </a:r>
            <a:r>
              <a:rPr lang="ru-RU" dirty="0" err="1"/>
              <a:t>торгівельна</a:t>
            </a:r>
            <a:r>
              <a:rPr lang="ru-RU" dirty="0"/>
              <a:t> марка</a:t>
            </a:r>
          </a:p>
          <a:p>
            <a:r>
              <a:rPr lang="ru-RU" dirty="0"/>
              <a:t>4. </a:t>
            </a:r>
            <a:r>
              <a:rPr lang="ru-RU" dirty="0" err="1"/>
              <a:t>Засновницькі</a:t>
            </a:r>
            <a:r>
              <a:rPr lang="ru-RU" dirty="0"/>
              <a:t> </a:t>
            </a:r>
            <a:r>
              <a:rPr lang="ru-RU" dirty="0" err="1"/>
              <a:t>документи</a:t>
            </a:r>
            <a:r>
              <a:rPr lang="ru-RU" dirty="0"/>
              <a:t> та </a:t>
            </a:r>
            <a:r>
              <a:rPr lang="ru-RU" dirty="0" err="1"/>
              <a:t>їх</a:t>
            </a:r>
            <a:r>
              <a:rPr lang="ru-RU" dirty="0"/>
              <a:t> </a:t>
            </a:r>
            <a:r>
              <a:rPr lang="ru-RU" dirty="0" err="1"/>
              <a:t>підготовка</a:t>
            </a:r>
            <a:endParaRPr lang="ru-RU" dirty="0"/>
          </a:p>
        </p:txBody>
      </p:sp>
    </p:spTree>
    <p:extLst>
      <p:ext uri="{BB962C8B-B14F-4D97-AF65-F5344CB8AC3E}">
        <p14:creationId xmlns:p14="http://schemas.microsoft.com/office/powerpoint/2010/main" val="225447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4C82CA-87E3-4B39-A7D0-D61D513E70C1}"/>
              </a:ext>
            </a:extLst>
          </p:cNvPr>
          <p:cNvSpPr txBox="1"/>
          <p:nvPr/>
        </p:nvSpPr>
        <p:spPr>
          <a:xfrm>
            <a:off x="2715209" y="2206604"/>
            <a:ext cx="6988628" cy="1754326"/>
          </a:xfrm>
          <a:prstGeom prst="rect">
            <a:avLst/>
          </a:prstGeom>
          <a:noFill/>
        </p:spPr>
        <p:txBody>
          <a:bodyPr wrap="square">
            <a:spAutoFit/>
          </a:bodyPr>
          <a:lstStyle/>
          <a:p>
            <a:r>
              <a:rPr lang="uk-UA" dirty="0"/>
              <a:t>Назва повинна:</a:t>
            </a:r>
          </a:p>
          <a:p>
            <a:pPr marL="285750" indent="-285750">
              <a:buFont typeface="Wingdings" panose="05000000000000000000" pitchFamily="2" charset="2"/>
              <a:buChar char="v"/>
            </a:pPr>
            <a:r>
              <a:rPr lang="uk-UA" dirty="0"/>
              <a:t>визначати товар чи послугу, які будуть вироблятися;</a:t>
            </a:r>
          </a:p>
          <a:p>
            <a:pPr marL="285750" indent="-285750">
              <a:buFont typeface="Wingdings" panose="05000000000000000000" pitchFamily="2" charset="2"/>
              <a:buChar char="v"/>
            </a:pPr>
            <a:r>
              <a:rPr lang="uk-UA" dirty="0"/>
              <a:t>звучати сучасно;</a:t>
            </a:r>
          </a:p>
          <a:p>
            <a:pPr marL="285750" indent="-285750">
              <a:buFont typeface="Wingdings" panose="05000000000000000000" pitchFamily="2" charset="2"/>
              <a:buChar char="v"/>
            </a:pPr>
            <a:r>
              <a:rPr lang="uk-UA" dirty="0"/>
              <a:t>створювати позитивний імідж;</a:t>
            </a:r>
          </a:p>
          <a:p>
            <a:pPr marL="285750" indent="-285750">
              <a:buFont typeface="Wingdings" panose="05000000000000000000" pitchFamily="2" charset="2"/>
              <a:buChar char="v"/>
            </a:pPr>
            <a:r>
              <a:rPr lang="uk-UA" dirty="0"/>
              <a:t>легко вимовлятися і запам’ятовуватися;</a:t>
            </a:r>
          </a:p>
          <a:p>
            <a:pPr marL="285750" indent="-285750">
              <a:buFont typeface="Wingdings" panose="05000000000000000000" pitchFamily="2" charset="2"/>
              <a:buChar char="v"/>
            </a:pPr>
            <a:r>
              <a:rPr lang="uk-UA" dirty="0"/>
              <a:t>не повторювати назву інших підприємств.</a:t>
            </a:r>
          </a:p>
        </p:txBody>
      </p:sp>
    </p:spTree>
    <p:extLst>
      <p:ext uri="{BB962C8B-B14F-4D97-AF65-F5344CB8AC3E}">
        <p14:creationId xmlns:p14="http://schemas.microsoft.com/office/powerpoint/2010/main" val="600247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EC6441-B063-43EF-AF42-2E37C27610E6}"/>
              </a:ext>
            </a:extLst>
          </p:cNvPr>
          <p:cNvSpPr txBox="1"/>
          <p:nvPr/>
        </p:nvSpPr>
        <p:spPr>
          <a:xfrm>
            <a:off x="2080726" y="2136339"/>
            <a:ext cx="7427167" cy="2308324"/>
          </a:xfrm>
          <a:prstGeom prst="rect">
            <a:avLst/>
          </a:prstGeom>
          <a:noFill/>
        </p:spPr>
        <p:txBody>
          <a:bodyPr wrap="square">
            <a:spAutoFit/>
          </a:bodyPr>
          <a:lstStyle/>
          <a:p>
            <a:r>
              <a:rPr lang="uk-UA" dirty="0"/>
              <a:t>У найменуванні юридичних осіб забороняється використовувати:</a:t>
            </a:r>
          </a:p>
          <a:p>
            <a:pPr marL="285750" indent="-285750">
              <a:buFont typeface="Wingdings" panose="05000000000000000000" pitchFamily="2" charset="2"/>
              <a:buChar char="v"/>
            </a:pPr>
            <a:r>
              <a:rPr lang="uk-UA" dirty="0"/>
              <a:t>повне чи скорочене найменування державних органів або органів місцевого самоврядування, або похідні від цих найменувань, або історичні державні найменування;</a:t>
            </a:r>
          </a:p>
          <a:p>
            <a:pPr marL="285750" indent="-285750">
              <a:buFont typeface="Wingdings" panose="05000000000000000000" pitchFamily="2" charset="2"/>
              <a:buChar char="v"/>
            </a:pPr>
            <a:r>
              <a:rPr lang="uk-UA" dirty="0"/>
              <a:t>символіку комуністичного та/або націонал-соціалістичного (нацистського) тоталітарних режимів;</a:t>
            </a:r>
          </a:p>
          <a:p>
            <a:pPr marL="285750" indent="-285750">
              <a:buFont typeface="Wingdings" panose="05000000000000000000" pitchFamily="2" charset="2"/>
              <a:buChar char="v"/>
            </a:pPr>
            <a:r>
              <a:rPr lang="uk-UA" dirty="0"/>
              <a:t>терміни, абревіатури, похідні терміни, заборона використання яких передбачена законом.</a:t>
            </a:r>
          </a:p>
        </p:txBody>
      </p:sp>
    </p:spTree>
    <p:extLst>
      <p:ext uri="{BB962C8B-B14F-4D97-AF65-F5344CB8AC3E}">
        <p14:creationId xmlns:p14="http://schemas.microsoft.com/office/powerpoint/2010/main" val="218739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AB158A-D232-4D4C-A8CF-164F61B2FA39}"/>
              </a:ext>
            </a:extLst>
          </p:cNvPr>
          <p:cNvSpPr txBox="1"/>
          <p:nvPr/>
        </p:nvSpPr>
        <p:spPr>
          <a:xfrm>
            <a:off x="1692876" y="1397853"/>
            <a:ext cx="9082215" cy="3416320"/>
          </a:xfrm>
          <a:prstGeom prst="rect">
            <a:avLst/>
          </a:prstGeom>
          <a:noFill/>
        </p:spPr>
        <p:txBody>
          <a:bodyPr wrap="square">
            <a:spAutoFit/>
          </a:bodyPr>
          <a:lstStyle/>
          <a:p>
            <a:r>
              <a:rPr lang="uk-UA" dirty="0"/>
              <a:t>Відомості про комерційне найменування суб’єкта господарювання вносяться за його поданням до реєстрів. Словесна назва як складова частина фірмового найменування має бути відмінною від інших, оригінальною і привабливою з погляду реклами. У зв’язку з цим, сформульовані </a:t>
            </a:r>
            <a:r>
              <a:rPr lang="uk-UA" b="1" dirty="0"/>
              <a:t>правила розробки назви підприємства</a:t>
            </a:r>
            <a:r>
              <a:rPr lang="uk-UA" dirty="0"/>
              <a:t>, торгової марки, а саме:</a:t>
            </a:r>
          </a:p>
          <a:p>
            <a:endParaRPr lang="uk-UA" dirty="0"/>
          </a:p>
          <a:p>
            <a:r>
              <a:rPr lang="uk-UA" b="1" dirty="0"/>
              <a:t>1. Новизна ідеї. </a:t>
            </a:r>
            <a:r>
              <a:rPr lang="uk-UA" dirty="0"/>
              <a:t>Тільки нові оригінальні назви здатні ідентифікувати підприємство і пропоновані ним товари і ефективно виконувати свої функції. В даний час це завдання є дуже важким, оскільки існує велика кількість назв підприємств і важко придумати що-небудь нове. Цю проблему вирішують штучно створені словесні назви, які відрізняються оригінальністю і своєрідністю. Якщо назва організації дуже сильно нагадує те, що вже існує, </a:t>
            </a:r>
            <a:r>
              <a:rPr lang="uk-UA" dirty="0" err="1"/>
              <a:t>імʼя</a:t>
            </a:r>
            <a:r>
              <a:rPr lang="uk-UA" dirty="0"/>
              <a:t> іншої компанії, власник цього бренду може </a:t>
            </a:r>
            <a:r>
              <a:rPr lang="uk-UA" dirty="0" err="1"/>
              <a:t>предʼявити</a:t>
            </a:r>
            <a:r>
              <a:rPr lang="uk-UA" dirty="0"/>
              <a:t> авторські права на це і суміжні з ним назви та вимагати не використовувати дану назву організації;</a:t>
            </a:r>
          </a:p>
        </p:txBody>
      </p:sp>
    </p:spTree>
    <p:extLst>
      <p:ext uri="{BB962C8B-B14F-4D97-AF65-F5344CB8AC3E}">
        <p14:creationId xmlns:p14="http://schemas.microsoft.com/office/powerpoint/2010/main" val="1054723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2AD6E3-1BFC-4D22-A765-28BC660EDEB0}"/>
              </a:ext>
            </a:extLst>
          </p:cNvPr>
          <p:cNvSpPr txBox="1"/>
          <p:nvPr/>
        </p:nvSpPr>
        <p:spPr>
          <a:xfrm>
            <a:off x="2360141" y="2828836"/>
            <a:ext cx="7451124" cy="923330"/>
          </a:xfrm>
          <a:prstGeom prst="rect">
            <a:avLst/>
          </a:prstGeom>
          <a:noFill/>
        </p:spPr>
        <p:txBody>
          <a:bodyPr wrap="square">
            <a:spAutoFit/>
          </a:bodyPr>
          <a:lstStyle/>
          <a:p>
            <a:r>
              <a:rPr lang="uk-UA" b="1" dirty="0"/>
              <a:t>2. Незмінність </a:t>
            </a:r>
            <a:r>
              <a:rPr lang="uk-UA" dirty="0"/>
              <a:t>(до назви звикають, вона міцно утримується у пам’яті). Це полегшує ділові контакти. Неможливо уявити, щоб всесвітньо відомі фірми «</a:t>
            </a:r>
            <a:r>
              <a:rPr lang="uk-UA" dirty="0" err="1"/>
              <a:t>Дженерал</a:t>
            </a:r>
            <a:r>
              <a:rPr lang="uk-UA" dirty="0"/>
              <a:t> </a:t>
            </a:r>
            <a:r>
              <a:rPr lang="uk-UA" dirty="0" err="1"/>
              <a:t>моторз</a:t>
            </a:r>
            <a:r>
              <a:rPr lang="uk-UA" dirty="0"/>
              <a:t>», «Пежо», «Рено», «Міцубісі», </a:t>
            </a:r>
            <a:r>
              <a:rPr lang="en-US" dirty="0"/>
              <a:t>IBM </a:t>
            </a:r>
            <a:r>
              <a:rPr lang="uk-UA" dirty="0"/>
              <a:t>раптом перейменували;</a:t>
            </a:r>
          </a:p>
        </p:txBody>
      </p:sp>
    </p:spTree>
    <p:extLst>
      <p:ext uri="{BB962C8B-B14F-4D97-AF65-F5344CB8AC3E}">
        <p14:creationId xmlns:p14="http://schemas.microsoft.com/office/powerpoint/2010/main" val="159324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B0DA2A-9CFF-438B-BDA6-21AD6C1E2FED}"/>
              </a:ext>
            </a:extLst>
          </p:cNvPr>
          <p:cNvSpPr txBox="1"/>
          <p:nvPr/>
        </p:nvSpPr>
        <p:spPr>
          <a:xfrm>
            <a:off x="1933863" y="1574616"/>
            <a:ext cx="8087465" cy="3416320"/>
          </a:xfrm>
          <a:prstGeom prst="rect">
            <a:avLst/>
          </a:prstGeom>
          <a:noFill/>
        </p:spPr>
        <p:txBody>
          <a:bodyPr wrap="square">
            <a:spAutoFit/>
          </a:bodyPr>
          <a:lstStyle/>
          <a:p>
            <a:r>
              <a:rPr lang="uk-UA" b="1" dirty="0"/>
              <a:t>3. Асоціативність. </a:t>
            </a:r>
            <a:r>
              <a:rPr lang="uk-UA" dirty="0"/>
              <a:t>Ця ознака має на увазі такий </a:t>
            </a:r>
            <a:r>
              <a:rPr lang="uk-UA" dirty="0" err="1"/>
              <a:t>звʼязок</a:t>
            </a:r>
            <a:r>
              <a:rPr lang="uk-UA" dirty="0"/>
              <a:t> між назвою фірми та її профілем, іншими характерними рисами, при яких фірмова назва викликає в свідомості уявлення про характер діяльності, продукцію, місцезнаходження підприємства. При цьому асоціативність не повинна зводитися до прямої описовості, до простої назви товару. Приклади назв, що відтворюють образ товару, послуги – </a:t>
            </a:r>
            <a:r>
              <a:rPr lang="uk-UA" dirty="0" err="1"/>
              <a:t>Автозаз</a:t>
            </a:r>
            <a:r>
              <a:rPr lang="uk-UA" dirty="0"/>
              <a:t>, Інкомбанк, «Солодке життя», «Урожай», «Копійка», «</a:t>
            </a:r>
            <a:r>
              <a:rPr lang="uk-UA" dirty="0" err="1"/>
              <a:t>Ремодяг</a:t>
            </a:r>
            <a:r>
              <a:rPr lang="uk-UA" dirty="0"/>
              <a:t>»; що відтворюють розташування магазина – «Перехрестя», «Біля вокзалу» і ін. Слід уникати надмірної жорсткості у визначенні характеру діяльності, тому що він може змінитися, зокрема внаслідок диверсифікації. Асоціативність назви повинна викликати у людини позитивні емоції, приємні уявлення, які будуть </a:t>
            </a:r>
            <a:r>
              <a:rPr lang="uk-UA" dirty="0" err="1"/>
              <a:t>повʼязуватись</a:t>
            </a:r>
            <a:r>
              <a:rPr lang="uk-UA" dirty="0"/>
              <a:t> з підприємством (його товаром), наприклад, «Екватор» (тепло), «Гавань» (відпочинок, затишок).</a:t>
            </a:r>
          </a:p>
        </p:txBody>
      </p:sp>
    </p:spTree>
    <p:extLst>
      <p:ext uri="{BB962C8B-B14F-4D97-AF65-F5344CB8AC3E}">
        <p14:creationId xmlns:p14="http://schemas.microsoft.com/office/powerpoint/2010/main" val="1838666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6FE501-6DA9-46E3-9471-65041FDA135A}"/>
              </a:ext>
            </a:extLst>
          </p:cNvPr>
          <p:cNvSpPr txBox="1"/>
          <p:nvPr/>
        </p:nvSpPr>
        <p:spPr>
          <a:xfrm>
            <a:off x="1847366" y="2413338"/>
            <a:ext cx="7852687" cy="1477328"/>
          </a:xfrm>
          <a:prstGeom prst="rect">
            <a:avLst/>
          </a:prstGeom>
          <a:noFill/>
        </p:spPr>
        <p:txBody>
          <a:bodyPr wrap="square">
            <a:spAutoFit/>
          </a:bodyPr>
          <a:lstStyle/>
          <a:p>
            <a:r>
              <a:rPr lang="uk-UA" b="1" dirty="0"/>
              <a:t>4. Лаконічність, зрозумілість. </a:t>
            </a:r>
            <a:r>
              <a:rPr lang="uk-UA" dirty="0"/>
              <a:t>Назви фірм мають бути короткими. На думку деяких експертів, назви повинні складатися з 1-2 складів (Гном, </a:t>
            </a:r>
            <a:r>
              <a:rPr lang="en-US" dirty="0"/>
              <a:t>Kodak). </a:t>
            </a:r>
            <a:r>
              <a:rPr lang="uk-UA" dirty="0"/>
              <a:t>Лаконічне слово володіє значними перевагами з погляду сприйняття і запам’ятовування. Проте більшість назв торгових підприємств довгі і ваговиті, їх важко прочитати і запам’ятати. Наприклад, назва «Сьомий Континент».</a:t>
            </a:r>
          </a:p>
        </p:txBody>
      </p:sp>
    </p:spTree>
    <p:extLst>
      <p:ext uri="{BB962C8B-B14F-4D97-AF65-F5344CB8AC3E}">
        <p14:creationId xmlns:p14="http://schemas.microsoft.com/office/powerpoint/2010/main" val="1496597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857922-2977-4CC4-9EA2-FE56A160E010}"/>
              </a:ext>
            </a:extLst>
          </p:cNvPr>
          <p:cNvSpPr txBox="1"/>
          <p:nvPr/>
        </p:nvSpPr>
        <p:spPr>
          <a:xfrm>
            <a:off x="2026508" y="2136339"/>
            <a:ext cx="7809470" cy="2031325"/>
          </a:xfrm>
          <a:prstGeom prst="rect">
            <a:avLst/>
          </a:prstGeom>
          <a:noFill/>
        </p:spPr>
        <p:txBody>
          <a:bodyPr wrap="square">
            <a:spAutoFit/>
          </a:bodyPr>
          <a:lstStyle/>
          <a:p>
            <a:r>
              <a:rPr lang="uk-UA" b="1" dirty="0"/>
              <a:t>5. Естетичність. </a:t>
            </a:r>
            <a:r>
              <a:rPr lang="uk-UA" dirty="0"/>
              <a:t>Назва має бути благозвучною, не викликати негативних емоцій. Назва не повинна зачіпати національних, релігійних і інших </a:t>
            </a:r>
            <a:r>
              <a:rPr lang="uk-UA" dirty="0" err="1"/>
              <a:t>відчуттів</a:t>
            </a:r>
            <a:r>
              <a:rPr lang="uk-UA" dirty="0"/>
              <a:t> людей, нагадувати нецензурні, неприємні на слух слова чи поняття, які не сприяють авторитету фірми. Естетичністю характеризуються назви парфумерних магазинів «Віола», «Елегія», «Вальс». Необхідно, щоб шляхом заміни літер, їх перестановки або додавання не можна було трансформувати її у хибну назву, що призвело б до падіння престижу фірми.</a:t>
            </a:r>
          </a:p>
        </p:txBody>
      </p:sp>
    </p:spTree>
    <p:extLst>
      <p:ext uri="{BB962C8B-B14F-4D97-AF65-F5344CB8AC3E}">
        <p14:creationId xmlns:p14="http://schemas.microsoft.com/office/powerpoint/2010/main" val="2165270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8961A82-8A2A-445B-A82E-4EFF6A43B3CC}"/>
              </a:ext>
            </a:extLst>
          </p:cNvPr>
          <p:cNvSpPr txBox="1"/>
          <p:nvPr/>
        </p:nvSpPr>
        <p:spPr>
          <a:xfrm>
            <a:off x="1697524" y="1859339"/>
            <a:ext cx="8927725" cy="3139321"/>
          </a:xfrm>
          <a:prstGeom prst="rect">
            <a:avLst/>
          </a:prstGeom>
          <a:noFill/>
        </p:spPr>
        <p:txBody>
          <a:bodyPr wrap="square">
            <a:spAutoFit/>
          </a:bodyPr>
          <a:lstStyle/>
          <a:p>
            <a:r>
              <a:rPr lang="uk-UA" b="1" dirty="0"/>
              <a:t>6. Зручність у вимові.</a:t>
            </a:r>
            <a:r>
              <a:rPr lang="uk-UA" dirty="0"/>
              <a:t> Ця ознака близько примикає до благозвучності. Відмінність між ними полягає в тому, що благозвучність має на увазі насамперед приємне звучання, тоді як зручність у вимові </a:t>
            </a:r>
            <a:r>
              <a:rPr lang="uk-UA" dirty="0" err="1"/>
              <a:t>повʼязана</a:t>
            </a:r>
            <a:r>
              <a:rPr lang="uk-UA" dirty="0"/>
              <a:t> з легкістю вимови. Для відповідності цій ознаці словесні знаки повинні мати чергування явних і приголосних букв. Обережність потрібна при використанні абревіатури, не відповідають даній ознаці буквені поєднання, що не мають словесного характеру (РТЗ, ГМЗ, УЗППВ і т. д.). Ознака зручності у вимові </a:t>
            </a:r>
            <a:r>
              <a:rPr lang="uk-UA" dirty="0" err="1"/>
              <a:t>повʼязана</a:t>
            </a:r>
            <a:r>
              <a:rPr lang="uk-UA" dirty="0"/>
              <a:t> також з ознакою лаконічності. Короткі слова, як правило, простіше для вимови, в них важче зробити помилки в наголосі. По можливості застосування іноземних слів тільки тоді, коли немає еквівалента у мові даної країни. Використання в назві підприємства іноземних слів є виправданим, якщо діяльність підприємства має відношення до закордонних товарів («</a:t>
            </a:r>
            <a:r>
              <a:rPr lang="uk-UA" dirty="0" err="1"/>
              <a:t>Адидас</a:t>
            </a:r>
            <a:r>
              <a:rPr lang="uk-UA" dirty="0"/>
              <a:t>», «</a:t>
            </a:r>
            <a:r>
              <a:rPr lang="uk-UA" dirty="0" err="1"/>
              <a:t>Нокіа</a:t>
            </a:r>
            <a:r>
              <a:rPr lang="uk-UA" dirty="0"/>
              <a:t>»).</a:t>
            </a:r>
          </a:p>
        </p:txBody>
      </p:sp>
    </p:spTree>
    <p:extLst>
      <p:ext uri="{BB962C8B-B14F-4D97-AF65-F5344CB8AC3E}">
        <p14:creationId xmlns:p14="http://schemas.microsoft.com/office/powerpoint/2010/main" val="2632801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818E81-3500-4953-B7B0-FA749C90B4C7}"/>
              </a:ext>
            </a:extLst>
          </p:cNvPr>
          <p:cNvSpPr txBox="1"/>
          <p:nvPr/>
        </p:nvSpPr>
        <p:spPr>
          <a:xfrm>
            <a:off x="1940010" y="1997839"/>
            <a:ext cx="8056605" cy="2308324"/>
          </a:xfrm>
          <a:prstGeom prst="rect">
            <a:avLst/>
          </a:prstGeom>
          <a:noFill/>
        </p:spPr>
        <p:txBody>
          <a:bodyPr wrap="square">
            <a:spAutoFit/>
          </a:bodyPr>
          <a:lstStyle/>
          <a:p>
            <a:r>
              <a:rPr lang="ru-RU" b="1" dirty="0"/>
              <a:t>7. </a:t>
            </a:r>
            <a:r>
              <a:rPr lang="ru-RU" b="1" dirty="0" err="1"/>
              <a:t>Прийнятність</a:t>
            </a:r>
            <a:r>
              <a:rPr lang="ru-RU" b="1" dirty="0"/>
              <a:t> для </a:t>
            </a:r>
            <a:r>
              <a:rPr lang="ru-RU" b="1" dirty="0" err="1"/>
              <a:t>іноземців</a:t>
            </a:r>
            <a:r>
              <a:rPr lang="ru-RU" b="1" dirty="0"/>
              <a:t>.</a:t>
            </a:r>
            <a:r>
              <a:rPr lang="ru-RU" dirty="0"/>
              <a:t> </a:t>
            </a:r>
            <a:r>
              <a:rPr lang="ru-RU" dirty="0" err="1"/>
              <a:t>Поняття</a:t>
            </a:r>
            <a:r>
              <a:rPr lang="ru-RU" dirty="0"/>
              <a:t> </a:t>
            </a:r>
            <a:r>
              <a:rPr lang="ru-RU" dirty="0" err="1"/>
              <a:t>естетичності</a:t>
            </a:r>
            <a:r>
              <a:rPr lang="ru-RU" dirty="0"/>
              <a:t> для </a:t>
            </a:r>
            <a:r>
              <a:rPr lang="ru-RU" dirty="0" err="1"/>
              <a:t>назв</a:t>
            </a:r>
            <a:r>
              <a:rPr lang="ru-RU" dirty="0"/>
              <a:t> </a:t>
            </a:r>
            <a:r>
              <a:rPr lang="ru-RU" dirty="0" err="1"/>
              <a:t>підприємств</a:t>
            </a:r>
            <a:r>
              <a:rPr lang="ru-RU" dirty="0"/>
              <a:t>, </a:t>
            </a:r>
            <a:r>
              <a:rPr lang="ru-RU" dirty="0" err="1"/>
              <a:t>що</a:t>
            </a:r>
            <a:r>
              <a:rPr lang="ru-RU" dirty="0"/>
              <a:t> </a:t>
            </a:r>
            <a:r>
              <a:rPr lang="ru-RU" dirty="0" err="1"/>
              <a:t>працюють</a:t>
            </a:r>
            <a:r>
              <a:rPr lang="ru-RU" dirty="0"/>
              <a:t> на </a:t>
            </a:r>
            <a:r>
              <a:rPr lang="ru-RU" dirty="0" err="1"/>
              <a:t>зарубіжному</a:t>
            </a:r>
            <a:r>
              <a:rPr lang="ru-RU" dirty="0"/>
              <a:t> ринку, </a:t>
            </a:r>
            <a:r>
              <a:rPr lang="ru-RU" dirty="0" err="1"/>
              <a:t>ширше</a:t>
            </a:r>
            <a:r>
              <a:rPr lang="ru-RU" dirty="0"/>
              <a:t>. Чим </a:t>
            </a:r>
            <a:r>
              <a:rPr lang="ru-RU" dirty="0" err="1"/>
              <a:t>більш</a:t>
            </a:r>
            <a:r>
              <a:rPr lang="ru-RU" dirty="0"/>
              <a:t> </a:t>
            </a:r>
            <a:r>
              <a:rPr lang="ru-RU" dirty="0" err="1"/>
              <a:t>інтернаціональною</a:t>
            </a:r>
            <a:r>
              <a:rPr lang="ru-RU" dirty="0"/>
              <a:t> буде </a:t>
            </a:r>
            <a:r>
              <a:rPr lang="ru-RU" dirty="0" err="1"/>
              <a:t>назва</a:t>
            </a:r>
            <a:r>
              <a:rPr lang="ru-RU" dirty="0"/>
              <a:t>, </a:t>
            </a:r>
            <a:r>
              <a:rPr lang="ru-RU" dirty="0" err="1"/>
              <a:t>тим</a:t>
            </a:r>
            <a:r>
              <a:rPr lang="ru-RU" dirty="0"/>
              <a:t> </a:t>
            </a:r>
            <a:r>
              <a:rPr lang="ru-RU" dirty="0" err="1"/>
              <a:t>краще</a:t>
            </a:r>
            <a:r>
              <a:rPr lang="ru-RU" dirty="0"/>
              <a:t>. </a:t>
            </a:r>
            <a:r>
              <a:rPr lang="ru-RU" dirty="0" err="1"/>
              <a:t>Цей</a:t>
            </a:r>
            <a:r>
              <a:rPr lang="ru-RU" dirty="0"/>
              <a:t> </a:t>
            </a:r>
            <a:r>
              <a:rPr lang="ru-RU" dirty="0" err="1"/>
              <a:t>підхід</a:t>
            </a:r>
            <a:r>
              <a:rPr lang="ru-RU" dirty="0"/>
              <a:t> </a:t>
            </a:r>
            <a:r>
              <a:rPr lang="ru-RU" dirty="0" err="1"/>
              <a:t>актуальний</a:t>
            </a:r>
            <a:r>
              <a:rPr lang="ru-RU" dirty="0"/>
              <a:t> у тому </a:t>
            </a:r>
            <a:r>
              <a:rPr lang="ru-RU" dirty="0" err="1"/>
              <a:t>випадку</a:t>
            </a:r>
            <a:r>
              <a:rPr lang="ru-RU" dirty="0"/>
              <a:t>, коли у </a:t>
            </a:r>
            <a:r>
              <a:rPr lang="ru-RU" dirty="0" err="1"/>
              <a:t>плани</a:t>
            </a:r>
            <a:r>
              <a:rPr lang="ru-RU" dirty="0"/>
              <a:t> </a:t>
            </a:r>
            <a:r>
              <a:rPr lang="ru-RU" dirty="0" err="1"/>
              <a:t>власників</a:t>
            </a:r>
            <a:r>
              <a:rPr lang="ru-RU" dirty="0"/>
              <a:t> входить </a:t>
            </a:r>
            <a:r>
              <a:rPr lang="ru-RU" dirty="0" err="1"/>
              <a:t>глобальний</a:t>
            </a:r>
            <a:r>
              <a:rPr lang="ru-RU" dirty="0"/>
              <a:t> </a:t>
            </a:r>
            <a:r>
              <a:rPr lang="ru-RU" dirty="0" err="1"/>
              <a:t>розвиток</a:t>
            </a:r>
            <a:r>
              <a:rPr lang="ru-RU" dirty="0"/>
              <a:t> </a:t>
            </a:r>
            <a:r>
              <a:rPr lang="ru-RU" dirty="0" err="1"/>
              <a:t>компанії</a:t>
            </a:r>
            <a:r>
              <a:rPr lang="ru-RU" dirty="0"/>
              <a:t>, </a:t>
            </a:r>
            <a:r>
              <a:rPr lang="ru-RU" dirty="0" err="1"/>
              <a:t>вихід</a:t>
            </a:r>
            <a:r>
              <a:rPr lang="ru-RU" dirty="0"/>
              <a:t> </a:t>
            </a:r>
            <a:r>
              <a:rPr lang="ru-RU" dirty="0" err="1"/>
              <a:t>її</a:t>
            </a:r>
            <a:r>
              <a:rPr lang="ru-RU" dirty="0"/>
              <a:t> на </a:t>
            </a:r>
            <a:r>
              <a:rPr lang="ru-RU" dirty="0" err="1"/>
              <a:t>міжнародний</a:t>
            </a:r>
            <a:r>
              <a:rPr lang="ru-RU" dirty="0"/>
              <a:t> </a:t>
            </a:r>
            <a:r>
              <a:rPr lang="ru-RU" dirty="0" err="1"/>
              <a:t>ринок</a:t>
            </a:r>
            <a:r>
              <a:rPr lang="ru-RU" dirty="0"/>
              <a:t>, </a:t>
            </a:r>
            <a:r>
              <a:rPr lang="ru-RU" dirty="0" err="1"/>
              <a:t>навіть</a:t>
            </a:r>
            <a:r>
              <a:rPr lang="ru-RU" dirty="0"/>
              <a:t> </a:t>
            </a:r>
            <a:r>
              <a:rPr lang="ru-RU" dirty="0" err="1"/>
              <a:t>якщо</a:t>
            </a:r>
            <a:r>
              <a:rPr lang="ru-RU" dirty="0"/>
              <a:t> </a:t>
            </a:r>
            <a:r>
              <a:rPr lang="ru-RU" dirty="0" err="1"/>
              <a:t>це</a:t>
            </a:r>
            <a:r>
              <a:rPr lang="ru-RU" dirty="0"/>
              <a:t> </a:t>
            </a:r>
            <a:r>
              <a:rPr lang="ru-RU" dirty="0" err="1"/>
              <a:t>здається</a:t>
            </a:r>
            <a:r>
              <a:rPr lang="ru-RU" dirty="0"/>
              <a:t> </a:t>
            </a:r>
            <a:r>
              <a:rPr lang="ru-RU" dirty="0" err="1"/>
              <a:t>маловірогідним</a:t>
            </a:r>
            <a:r>
              <a:rPr lang="ru-RU" dirty="0"/>
              <a:t> і </a:t>
            </a:r>
            <a:r>
              <a:rPr lang="ru-RU" dirty="0" err="1"/>
              <a:t>дуже</a:t>
            </a:r>
            <a:r>
              <a:rPr lang="ru-RU" dirty="0"/>
              <a:t> далекою </a:t>
            </a:r>
            <a:r>
              <a:rPr lang="ru-RU" dirty="0" err="1"/>
              <a:t>подією</a:t>
            </a:r>
            <a:r>
              <a:rPr lang="ru-RU" dirty="0"/>
              <a:t> в </a:t>
            </a:r>
            <a:r>
              <a:rPr lang="ru-RU" dirty="0" err="1"/>
              <a:t>майбутньому</a:t>
            </a:r>
            <a:r>
              <a:rPr lang="ru-RU" dirty="0"/>
              <a:t>. </a:t>
            </a:r>
            <a:r>
              <a:rPr lang="ru-RU" dirty="0" err="1"/>
              <a:t>Різні</a:t>
            </a:r>
            <a:r>
              <a:rPr lang="ru-RU" dirty="0"/>
              <a:t> слова і </a:t>
            </a:r>
            <a:r>
              <a:rPr lang="ru-RU" dirty="0" err="1"/>
              <a:t>звучання</a:t>
            </a:r>
            <a:r>
              <a:rPr lang="ru-RU" dirty="0"/>
              <a:t> </a:t>
            </a:r>
            <a:r>
              <a:rPr lang="ru-RU" dirty="0" err="1"/>
              <a:t>мають</a:t>
            </a:r>
            <a:r>
              <a:rPr lang="ru-RU" dirty="0"/>
              <a:t> </a:t>
            </a:r>
            <a:r>
              <a:rPr lang="ru-RU" dirty="0" err="1"/>
              <a:t>різне</a:t>
            </a:r>
            <a:r>
              <a:rPr lang="ru-RU" dirty="0"/>
              <a:t> </a:t>
            </a:r>
            <a:r>
              <a:rPr lang="ru-RU" dirty="0" err="1"/>
              <a:t>значення</a:t>
            </a:r>
            <a:r>
              <a:rPr lang="ru-RU" dirty="0"/>
              <a:t> в </a:t>
            </a:r>
            <a:r>
              <a:rPr lang="ru-RU" dirty="0" err="1"/>
              <a:t>різних</a:t>
            </a:r>
            <a:r>
              <a:rPr lang="ru-RU" dirty="0"/>
              <a:t> </a:t>
            </a:r>
            <a:r>
              <a:rPr lang="ru-RU" dirty="0" err="1"/>
              <a:t>країнах</a:t>
            </a:r>
            <a:r>
              <a:rPr lang="ru-RU" dirty="0"/>
              <a:t>, культурах, тому буде </a:t>
            </a:r>
            <a:r>
              <a:rPr lang="ru-RU" dirty="0" err="1"/>
              <a:t>доцільно</a:t>
            </a:r>
            <a:r>
              <a:rPr lang="ru-RU" dirty="0"/>
              <a:t> провести </a:t>
            </a:r>
            <a:r>
              <a:rPr lang="ru-RU" dirty="0" err="1"/>
              <a:t>невелике</a:t>
            </a:r>
            <a:r>
              <a:rPr lang="ru-RU" dirty="0"/>
              <a:t> </a:t>
            </a:r>
            <a:r>
              <a:rPr lang="ru-RU" dirty="0" err="1"/>
              <a:t>дослідження</a:t>
            </a:r>
            <a:r>
              <a:rPr lang="ru-RU" dirty="0"/>
              <a:t> в </a:t>
            </a:r>
            <a:r>
              <a:rPr lang="ru-RU" dirty="0" err="1"/>
              <a:t>цій</a:t>
            </a:r>
            <a:r>
              <a:rPr lang="ru-RU" dirty="0"/>
              <a:t> </a:t>
            </a:r>
            <a:r>
              <a:rPr lang="ru-RU" dirty="0" err="1"/>
              <a:t>області</a:t>
            </a:r>
            <a:r>
              <a:rPr lang="ru-RU" dirty="0"/>
              <a:t> перед </a:t>
            </a:r>
            <a:r>
              <a:rPr lang="ru-RU" dirty="0" err="1"/>
              <a:t>тим</a:t>
            </a:r>
            <a:r>
              <a:rPr lang="ru-RU" dirty="0"/>
              <a:t>, як </a:t>
            </a:r>
            <a:r>
              <a:rPr lang="ru-RU" dirty="0" err="1"/>
              <a:t>юридично</a:t>
            </a:r>
            <a:r>
              <a:rPr lang="ru-RU" dirty="0"/>
              <a:t> </a:t>
            </a:r>
            <a:r>
              <a:rPr lang="ru-RU" dirty="0" err="1"/>
              <a:t>закріпити</a:t>
            </a:r>
            <a:r>
              <a:rPr lang="ru-RU" dirty="0"/>
              <a:t> за собою права на </a:t>
            </a:r>
            <a:r>
              <a:rPr lang="ru-RU" dirty="0" err="1"/>
              <a:t>нову</a:t>
            </a:r>
            <a:r>
              <a:rPr lang="ru-RU" dirty="0"/>
              <a:t> </a:t>
            </a:r>
            <a:r>
              <a:rPr lang="ru-RU" dirty="0" err="1"/>
              <a:t>назву</a:t>
            </a:r>
            <a:r>
              <a:rPr lang="ru-RU" dirty="0"/>
              <a:t>. </a:t>
            </a:r>
            <a:endParaRPr lang="uk-UA" dirty="0"/>
          </a:p>
        </p:txBody>
      </p:sp>
    </p:spTree>
    <p:extLst>
      <p:ext uri="{BB962C8B-B14F-4D97-AF65-F5344CB8AC3E}">
        <p14:creationId xmlns:p14="http://schemas.microsoft.com/office/powerpoint/2010/main" val="355436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E107694-9E9D-4DEA-B9F7-2DA1E1A183BE}"/>
              </a:ext>
            </a:extLst>
          </p:cNvPr>
          <p:cNvSpPr txBox="1"/>
          <p:nvPr/>
        </p:nvSpPr>
        <p:spPr>
          <a:xfrm>
            <a:off x="2265405" y="2631128"/>
            <a:ext cx="7661189" cy="923330"/>
          </a:xfrm>
          <a:prstGeom prst="rect">
            <a:avLst/>
          </a:prstGeom>
          <a:noFill/>
        </p:spPr>
        <p:txBody>
          <a:bodyPr wrap="square">
            <a:spAutoFit/>
          </a:bodyPr>
          <a:lstStyle/>
          <a:p>
            <a:r>
              <a:rPr lang="uk-UA" dirty="0"/>
              <a:t>При всьому різноманітті назв, всіх їх можна умовно розділити на чотири групи, кожна з яких володіє як перевагами, так і деякими недоліками: описові імена, нові слова або неологізми, слова з натяком, складноскорочені слова.</a:t>
            </a:r>
          </a:p>
        </p:txBody>
      </p:sp>
    </p:spTree>
    <p:extLst>
      <p:ext uri="{BB962C8B-B14F-4D97-AF65-F5344CB8AC3E}">
        <p14:creationId xmlns:p14="http://schemas.microsoft.com/office/powerpoint/2010/main" val="576432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674F17-40FC-431F-9BAA-755CB0B513B9}"/>
              </a:ext>
            </a:extLst>
          </p:cNvPr>
          <p:cNvSpPr txBox="1"/>
          <p:nvPr/>
        </p:nvSpPr>
        <p:spPr>
          <a:xfrm>
            <a:off x="1838131" y="1154276"/>
            <a:ext cx="9060024" cy="2862322"/>
          </a:xfrm>
          <a:prstGeom prst="rect">
            <a:avLst/>
          </a:prstGeom>
          <a:noFill/>
        </p:spPr>
        <p:txBody>
          <a:bodyPr wrap="square">
            <a:spAutoFit/>
          </a:bodyPr>
          <a:lstStyle/>
          <a:p>
            <a:pPr marL="342900" indent="-342900" algn="ctr">
              <a:buAutoNum type="arabicPeriod"/>
            </a:pPr>
            <a:r>
              <a:rPr lang="ru-RU" b="1" dirty="0" err="1"/>
              <a:t>Основні</a:t>
            </a:r>
            <a:r>
              <a:rPr lang="ru-RU" b="1" dirty="0"/>
              <a:t> </a:t>
            </a:r>
            <a:r>
              <a:rPr lang="ru-RU" b="1" dirty="0" err="1"/>
              <a:t>етапи</a:t>
            </a:r>
            <a:r>
              <a:rPr lang="ru-RU" b="1" dirty="0"/>
              <a:t> </a:t>
            </a:r>
            <a:r>
              <a:rPr lang="ru-RU" b="1" dirty="0" err="1"/>
              <a:t>створення</a:t>
            </a:r>
            <a:r>
              <a:rPr lang="ru-RU" b="1" dirty="0"/>
              <a:t> </a:t>
            </a:r>
            <a:r>
              <a:rPr lang="ru-RU" b="1" dirty="0" err="1"/>
              <a:t>власної</a:t>
            </a:r>
            <a:r>
              <a:rPr lang="ru-RU" b="1" dirty="0"/>
              <a:t> </a:t>
            </a:r>
            <a:r>
              <a:rPr lang="ru-RU" b="1" dirty="0" err="1"/>
              <a:t>справи</a:t>
            </a:r>
            <a:endParaRPr lang="ru-RU" b="1" dirty="0"/>
          </a:p>
          <a:p>
            <a:endParaRPr lang="uk-UA" dirty="0"/>
          </a:p>
          <a:p>
            <a:r>
              <a:rPr lang="uk-UA" dirty="0"/>
              <a:t>Рішення зайнятися бізнесом включає в себе такі моменти:</a:t>
            </a:r>
          </a:p>
          <a:p>
            <a:pPr marL="285750" indent="-285750">
              <a:buFont typeface="Wingdings" panose="05000000000000000000" pitchFamily="2" charset="2"/>
              <a:buChar char="v"/>
            </a:pPr>
            <a:r>
              <a:rPr lang="uk-UA" dirty="0"/>
              <a:t>бажання створення власної справи, щоб стати господарем, небажання працювати на когось;</a:t>
            </a:r>
          </a:p>
          <a:p>
            <a:pPr marL="285750" indent="-285750">
              <a:buFont typeface="Wingdings" panose="05000000000000000000" pitchFamily="2" charset="2"/>
              <a:buChar char="v"/>
            </a:pPr>
            <a:r>
              <a:rPr lang="uk-UA" dirty="0"/>
              <a:t>відмова від попередньої кар’єри і готовність змінити свій спосіб життя;</a:t>
            </a:r>
          </a:p>
          <a:p>
            <a:pPr marL="285750" indent="-285750">
              <a:buFont typeface="Wingdings" panose="05000000000000000000" pitchFamily="2" charset="2"/>
              <a:buChar char="v"/>
            </a:pPr>
            <a:r>
              <a:rPr lang="uk-UA" dirty="0"/>
              <a:t>переконаність у тому, що власна справа - заняття престижне і достойне;</a:t>
            </a:r>
          </a:p>
          <a:p>
            <a:pPr marL="285750" indent="-285750">
              <a:buFont typeface="Wingdings" panose="05000000000000000000" pitchFamily="2" charset="2"/>
              <a:buChar char="v"/>
            </a:pPr>
            <a:r>
              <a:rPr lang="uk-UA" dirty="0"/>
              <a:t>можливість створення власної справи (наявність коштів, умов);</a:t>
            </a:r>
          </a:p>
          <a:p>
            <a:pPr marL="285750" indent="-285750">
              <a:buFont typeface="Wingdings" panose="05000000000000000000" pitchFamily="2" charset="2"/>
              <a:buChar char="v"/>
            </a:pPr>
            <a:r>
              <a:rPr lang="uk-UA" dirty="0"/>
              <a:t>упевненість у реальності створення такої справи за умови існування необхідних зовнішніх і внутрішніх передумова.</a:t>
            </a:r>
          </a:p>
        </p:txBody>
      </p:sp>
    </p:spTree>
    <p:extLst>
      <p:ext uri="{BB962C8B-B14F-4D97-AF65-F5344CB8AC3E}">
        <p14:creationId xmlns:p14="http://schemas.microsoft.com/office/powerpoint/2010/main" val="1717610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BB766E-0167-47C6-A52F-E3EDED1B37E0}"/>
              </a:ext>
            </a:extLst>
          </p:cNvPr>
          <p:cNvSpPr txBox="1"/>
          <p:nvPr/>
        </p:nvSpPr>
        <p:spPr>
          <a:xfrm>
            <a:off x="2001794" y="1960769"/>
            <a:ext cx="7994822" cy="2308324"/>
          </a:xfrm>
          <a:prstGeom prst="rect">
            <a:avLst/>
          </a:prstGeom>
          <a:noFill/>
        </p:spPr>
        <p:txBody>
          <a:bodyPr wrap="square">
            <a:spAutoFit/>
          </a:bodyPr>
          <a:lstStyle/>
          <a:p>
            <a:r>
              <a:rPr lang="uk-UA" dirty="0"/>
              <a:t>Є декілька відомих прийомів, які можна використовувати в процесі придумування нової назви фірми:</a:t>
            </a:r>
          </a:p>
          <a:p>
            <a:pPr marL="285750" indent="-285750">
              <a:buFont typeface="Wingdings" panose="05000000000000000000" pitchFamily="2" charset="2"/>
              <a:buChar char="v"/>
            </a:pPr>
            <a:r>
              <a:rPr lang="uk-UA" dirty="0"/>
              <a:t>використання імені або прізвища. Використання імені безпосереднього засновника фірми було досить частим явищем у минулому. Всі ми знаємо компанії </a:t>
            </a:r>
            <a:r>
              <a:rPr lang="en-US" dirty="0"/>
              <a:t>Kraft, Heinz. </a:t>
            </a:r>
            <a:r>
              <a:rPr lang="uk-UA" dirty="0"/>
              <a:t>Цей метод назви свого бізнесу і зараз користується популярністю серед підприємців. Але є деякі негативні сторони цього способу. Особиста репутація може вплинути на фінансове благополуччя фірми. Репутація фірми також може вплинути на особисту репутацію.</a:t>
            </a:r>
          </a:p>
        </p:txBody>
      </p:sp>
    </p:spTree>
    <p:extLst>
      <p:ext uri="{BB962C8B-B14F-4D97-AF65-F5344CB8AC3E}">
        <p14:creationId xmlns:p14="http://schemas.microsoft.com/office/powerpoint/2010/main" val="2392969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3D02EC-A6F7-43C5-B3EC-6B4542DEB94D}"/>
              </a:ext>
            </a:extLst>
          </p:cNvPr>
          <p:cNvSpPr txBox="1"/>
          <p:nvPr/>
        </p:nvSpPr>
        <p:spPr>
          <a:xfrm>
            <a:off x="2151121" y="2438052"/>
            <a:ext cx="7889757" cy="1754326"/>
          </a:xfrm>
          <a:prstGeom prst="rect">
            <a:avLst/>
          </a:prstGeom>
          <a:noFill/>
        </p:spPr>
        <p:txBody>
          <a:bodyPr wrap="square">
            <a:spAutoFit/>
          </a:bodyPr>
          <a:lstStyle/>
          <a:p>
            <a:pPr marL="285750" indent="-285750">
              <a:buFont typeface="Wingdings" panose="05000000000000000000" pitchFamily="2" charset="2"/>
              <a:buChar char="v"/>
            </a:pPr>
            <a:r>
              <a:rPr lang="uk-UA" dirty="0"/>
              <a:t>географічні назви. Використання назви міста, області або іншій території може значно обмежити географічний простір у разі, коли фірма побажає розширити свою діяльність і збільшити продажі. Наприклад, фірма «Житомир», що представляє свою канцелярську продукцію на київському ринку, напевно програватиме місцевій фірмі «Олівець», що проводить схожу продукцію.</a:t>
            </a:r>
          </a:p>
        </p:txBody>
      </p:sp>
    </p:spTree>
    <p:extLst>
      <p:ext uri="{BB962C8B-B14F-4D97-AF65-F5344CB8AC3E}">
        <p14:creationId xmlns:p14="http://schemas.microsoft.com/office/powerpoint/2010/main" val="2545564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B800B6-0D24-4AC1-8B9F-BA7ED155166F}"/>
              </a:ext>
            </a:extLst>
          </p:cNvPr>
          <p:cNvSpPr txBox="1"/>
          <p:nvPr/>
        </p:nvSpPr>
        <p:spPr>
          <a:xfrm>
            <a:off x="1842733" y="2136338"/>
            <a:ext cx="8506534" cy="2862322"/>
          </a:xfrm>
          <a:prstGeom prst="rect">
            <a:avLst/>
          </a:prstGeom>
          <a:noFill/>
        </p:spPr>
        <p:txBody>
          <a:bodyPr wrap="square">
            <a:spAutoFit/>
          </a:bodyPr>
          <a:lstStyle/>
          <a:p>
            <a:pPr marL="285750" indent="-285750">
              <a:buFont typeface="Wingdings" panose="05000000000000000000" pitchFamily="2" charset="2"/>
              <a:buChar char="v"/>
            </a:pPr>
            <a:r>
              <a:rPr lang="uk-UA" dirty="0"/>
              <a:t>назва, що описує діяльність компанії. </a:t>
            </a:r>
            <a:r>
              <a:rPr lang="uk-UA" dirty="0" err="1"/>
              <a:t>Імʼя</a:t>
            </a:r>
            <a:r>
              <a:rPr lang="uk-UA" dirty="0"/>
              <a:t> фірми, яке розповідає про природу її походження і основної діяльності, як правило, виходить дуже довгим і громіздким. До того ж воно не виділятиметься серед численних подібних назв. Наприклад, назва «Міжнародна Корпорація </a:t>
            </a:r>
            <a:r>
              <a:rPr lang="uk-UA" dirty="0" err="1"/>
              <a:t>Звʼязку</a:t>
            </a:r>
            <a:r>
              <a:rPr lang="uk-UA" dirty="0"/>
              <a:t>» (</a:t>
            </a:r>
            <a:r>
              <a:rPr lang="en-US" dirty="0"/>
              <a:t>International Communication Corporation) </a:t>
            </a:r>
            <a:r>
              <a:rPr lang="uk-UA" dirty="0"/>
              <a:t>детально описує область, в якій працює організація, але важкувато для вимови і </a:t>
            </a:r>
            <a:r>
              <a:rPr lang="uk-UA" dirty="0" err="1"/>
              <a:t>запамʼятовування</a:t>
            </a:r>
            <a:r>
              <a:rPr lang="uk-UA" dirty="0"/>
              <a:t>. Враховуючи особливості сучасного суспільства, багато підприємців віддають перевагу назвам лаконічнішим. Ті, хто колись починав свій бізнес, використавши описову назву, згодом перейшли до його абревіатури. Досить часто використовують слова, що не мають ніякого відношення до діяльності компанії. Наприклад, </a:t>
            </a:r>
            <a:r>
              <a:rPr lang="en-US" dirty="0"/>
              <a:t>Apple Computers.</a:t>
            </a:r>
            <a:endParaRPr lang="uk-UA" dirty="0"/>
          </a:p>
        </p:txBody>
      </p:sp>
    </p:spTree>
    <p:extLst>
      <p:ext uri="{BB962C8B-B14F-4D97-AF65-F5344CB8AC3E}">
        <p14:creationId xmlns:p14="http://schemas.microsoft.com/office/powerpoint/2010/main" val="2445635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C50814-C5B7-400E-9CD2-08BCAC91A5D1}"/>
              </a:ext>
            </a:extLst>
          </p:cNvPr>
          <p:cNvSpPr txBox="1"/>
          <p:nvPr/>
        </p:nvSpPr>
        <p:spPr>
          <a:xfrm>
            <a:off x="2014152" y="2168259"/>
            <a:ext cx="7846540" cy="1754326"/>
          </a:xfrm>
          <a:prstGeom prst="rect">
            <a:avLst/>
          </a:prstGeom>
          <a:noFill/>
        </p:spPr>
        <p:txBody>
          <a:bodyPr wrap="square">
            <a:spAutoFit/>
          </a:bodyPr>
          <a:lstStyle/>
          <a:p>
            <a:pPr marL="285750" indent="-285750">
              <a:buFont typeface="Wingdings" panose="05000000000000000000" pitchFamily="2" charset="2"/>
              <a:buChar char="v"/>
            </a:pPr>
            <a:r>
              <a:rPr lang="uk-UA" dirty="0"/>
              <a:t>«збірні» назви. Тобто назви, складені шляхом комбінації різних слів, частин слів або початкових букв різних слів. Перевагами такої назви для фірми є те, що отримане нове слово не має словарного значення, тому може бути застосовано до будь-якої сфери бізнесу; не має обмежень в контекстах і однаково вимовляється на будь-якій мові; унікальна назва, що не </a:t>
            </a:r>
            <a:r>
              <a:rPr lang="uk-UA" dirty="0" err="1"/>
              <a:t>викличе</a:t>
            </a:r>
            <a:r>
              <a:rPr lang="uk-UA" dirty="0"/>
              <a:t> проблем із збігом назви іншої фірми. </a:t>
            </a:r>
          </a:p>
        </p:txBody>
      </p:sp>
    </p:spTree>
    <p:extLst>
      <p:ext uri="{BB962C8B-B14F-4D97-AF65-F5344CB8AC3E}">
        <p14:creationId xmlns:p14="http://schemas.microsoft.com/office/powerpoint/2010/main" val="187026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7BE331-5F66-4495-9010-F43EF78A52E3}"/>
              </a:ext>
            </a:extLst>
          </p:cNvPr>
          <p:cNvSpPr txBox="1"/>
          <p:nvPr/>
        </p:nvSpPr>
        <p:spPr>
          <a:xfrm>
            <a:off x="1473542" y="1054594"/>
            <a:ext cx="9721679" cy="4524315"/>
          </a:xfrm>
          <a:prstGeom prst="rect">
            <a:avLst/>
          </a:prstGeom>
          <a:noFill/>
        </p:spPr>
        <p:txBody>
          <a:bodyPr wrap="square">
            <a:spAutoFit/>
          </a:bodyPr>
          <a:lstStyle/>
          <a:p>
            <a:r>
              <a:rPr lang="uk-UA" dirty="0"/>
              <a:t>В Україні існують діють нормативні вимоги щодо найменування підприємств:</a:t>
            </a:r>
          </a:p>
          <a:p>
            <a:pPr marL="285750" indent="-285750">
              <a:buFont typeface="Wingdings" panose="05000000000000000000" pitchFamily="2" charset="2"/>
              <a:buChar char="v"/>
            </a:pPr>
            <a:r>
              <a:rPr lang="uk-UA" dirty="0"/>
              <a:t>найменуванні юридичної особи зазначаються її організаційно-правова форма крім органів державної влади, органів місцевого самоврядування) та назва. </a:t>
            </a:r>
          </a:p>
          <a:p>
            <a:pPr marL="285750" indent="-285750">
              <a:buFont typeface="Wingdings" panose="05000000000000000000" pitchFamily="2" charset="2"/>
              <a:buChar char="v"/>
            </a:pPr>
            <a:r>
              <a:rPr lang="uk-UA" dirty="0"/>
              <a:t>найменування юридичної особи викладається державною мовою;</a:t>
            </a:r>
          </a:p>
          <a:p>
            <a:pPr marL="285750" indent="-285750">
              <a:buFont typeface="Wingdings" panose="05000000000000000000" pitchFamily="2" charset="2"/>
              <a:buChar char="v"/>
            </a:pPr>
            <a:r>
              <a:rPr lang="uk-UA" dirty="0"/>
              <a:t>не може бути тотожним найменуванню іншої юридичної особи. </a:t>
            </a:r>
          </a:p>
          <a:p>
            <a:pPr marL="285750" indent="-285750">
              <a:buFont typeface="Wingdings" panose="05000000000000000000" pitchFamily="2" charset="2"/>
              <a:buChar char="v"/>
            </a:pPr>
            <a:r>
              <a:rPr lang="uk-UA" dirty="0"/>
              <a:t>у найменуванні юридичної особи приватного права забороняється використання найменувань органів державної влади, місцевого самоврядування та історичних державних найменувань. </a:t>
            </a:r>
          </a:p>
          <a:p>
            <a:pPr marL="285750" indent="-285750">
              <a:buFont typeface="Wingdings" panose="05000000000000000000" pitchFamily="2" charset="2"/>
              <a:buChar char="v"/>
            </a:pPr>
            <a:r>
              <a:rPr lang="uk-UA" dirty="0"/>
              <a:t>у назві юридичної особи не може бути використане слово «національний» у всіх відмінках, крім закладів (установ), які набувають статусу національного закладу (установи). </a:t>
            </a:r>
          </a:p>
          <a:p>
            <a:pPr marL="285750" indent="-285750">
              <a:buFont typeface="Wingdings" panose="05000000000000000000" pitchFamily="2" charset="2"/>
              <a:buChar char="v"/>
            </a:pPr>
            <a:r>
              <a:rPr lang="uk-UA" dirty="0"/>
              <a:t>найменування відокремленого підрозділу повинно містити слова «відокремлений підрозділ» («філія», «представництво» тощо) та вказувати на належність до юридичної особи, яка створила зазначений відокремлений підрозділ</a:t>
            </a:r>
          </a:p>
          <a:p>
            <a:pPr marL="285750" indent="-285750">
              <a:buFont typeface="Wingdings" panose="05000000000000000000" pitchFamily="2" charset="2"/>
              <a:buChar char="v"/>
            </a:pPr>
            <a:r>
              <a:rPr lang="uk-UA" dirty="0"/>
              <a:t>юридична особа, крім повного найменування (не більше ніж 182 символи), може мати скорочене найменування (не більше ніж 38 символів). </a:t>
            </a:r>
          </a:p>
          <a:p>
            <a:pPr marL="285750" indent="-285750">
              <a:buFont typeface="Wingdings" panose="05000000000000000000" pitchFamily="2" charset="2"/>
              <a:buChar char="v"/>
            </a:pPr>
            <a:r>
              <a:rPr lang="uk-UA" dirty="0"/>
              <a:t>назва юридичної особи береться у лапки та зазначається безпосередньо після організаційно-правової форми суб’єкта господарювання.</a:t>
            </a:r>
          </a:p>
        </p:txBody>
      </p:sp>
    </p:spTree>
    <p:extLst>
      <p:ext uri="{BB962C8B-B14F-4D97-AF65-F5344CB8AC3E}">
        <p14:creationId xmlns:p14="http://schemas.microsoft.com/office/powerpoint/2010/main" val="16065219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B5D975-1E83-4265-84F2-02D27DBEE814}"/>
              </a:ext>
            </a:extLst>
          </p:cNvPr>
          <p:cNvSpPr txBox="1"/>
          <p:nvPr/>
        </p:nvSpPr>
        <p:spPr>
          <a:xfrm>
            <a:off x="1928699" y="1878903"/>
            <a:ext cx="8334601" cy="2585323"/>
          </a:xfrm>
          <a:prstGeom prst="rect">
            <a:avLst/>
          </a:prstGeom>
          <a:noFill/>
        </p:spPr>
        <p:txBody>
          <a:bodyPr wrap="square">
            <a:spAutoFit/>
          </a:bodyPr>
          <a:lstStyle/>
          <a:p>
            <a:r>
              <a:rPr lang="uk-UA" dirty="0"/>
              <a:t>Вдало підібрана назва сприяє створенню оригінальної емблеми, товарного знаку підприємства, слогана. Фірмове найменування може бути логотипом підприємства.</a:t>
            </a:r>
          </a:p>
          <a:p>
            <a:r>
              <a:rPr lang="uk-UA" b="1" dirty="0"/>
              <a:t>Логотип</a:t>
            </a:r>
            <a:r>
              <a:rPr lang="uk-UA" dirty="0"/>
              <a:t> – оригінальне зображення повного або скороченого найменування підприємства (організації) або товару. Логотип – найважливіший елемент іміджу компанії. Він служить, насамперед, для ідентифікації компанії на ринку. Логотипи з’явилися для того, щоб відрізняти продукцію різних фірм в рамках однієї галузі. У сприйнятті споживача наявність логотипу або торгового знаку є гарантією якості товару. Логотип є обличчям фірми, це те, що може виділити її серед конкурентів, викликати довіру, сформувати позитивне враження, привернути нових відвідувачів.</a:t>
            </a:r>
          </a:p>
        </p:txBody>
      </p:sp>
    </p:spTree>
    <p:extLst>
      <p:ext uri="{BB962C8B-B14F-4D97-AF65-F5344CB8AC3E}">
        <p14:creationId xmlns:p14="http://schemas.microsoft.com/office/powerpoint/2010/main" val="3572956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2AEFD7-856C-4971-9506-932C2EF52648}"/>
              </a:ext>
            </a:extLst>
          </p:cNvPr>
          <p:cNvSpPr txBox="1"/>
          <p:nvPr/>
        </p:nvSpPr>
        <p:spPr>
          <a:xfrm>
            <a:off x="2443050" y="2499835"/>
            <a:ext cx="7305899" cy="1477328"/>
          </a:xfrm>
          <a:prstGeom prst="rect">
            <a:avLst/>
          </a:prstGeom>
          <a:noFill/>
        </p:spPr>
        <p:txBody>
          <a:bodyPr wrap="square">
            <a:spAutoFit/>
          </a:bodyPr>
          <a:lstStyle/>
          <a:p>
            <a:r>
              <a:rPr lang="uk-UA" dirty="0"/>
              <a:t>В більшості випадків, логотип складається із наступних елементів:</a:t>
            </a:r>
          </a:p>
          <a:p>
            <a:pPr marL="285750" indent="-285750">
              <a:buFont typeface="Wingdings" panose="05000000000000000000" pitchFamily="2" charset="2"/>
              <a:buChar char="v"/>
            </a:pPr>
            <a:r>
              <a:rPr lang="uk-UA" dirty="0"/>
              <a:t>графічне зображення, найчастіше - це комплекс геометричних фігур;</a:t>
            </a:r>
          </a:p>
          <a:p>
            <a:pPr marL="285750" indent="-285750">
              <a:buFont typeface="Wingdings" panose="05000000000000000000" pitchFamily="2" charset="2"/>
              <a:buChar char="v"/>
            </a:pPr>
            <a:r>
              <a:rPr lang="uk-UA" dirty="0"/>
              <a:t>назва фірми або організації;</a:t>
            </a:r>
          </a:p>
          <a:p>
            <a:pPr marL="285750" indent="-285750">
              <a:buFont typeface="Wingdings" panose="05000000000000000000" pitchFamily="2" charset="2"/>
              <a:buChar char="v"/>
            </a:pPr>
            <a:r>
              <a:rPr lang="uk-UA" dirty="0"/>
              <a:t>короткий слоган – необов’язковий елемент логотипу.</a:t>
            </a:r>
          </a:p>
          <a:p>
            <a:r>
              <a:rPr lang="uk-UA" dirty="0"/>
              <a:t>Обов’язковими компонентами логотипу є шрифт і колір.</a:t>
            </a:r>
          </a:p>
        </p:txBody>
      </p:sp>
    </p:spTree>
    <p:extLst>
      <p:ext uri="{BB962C8B-B14F-4D97-AF65-F5344CB8AC3E}">
        <p14:creationId xmlns:p14="http://schemas.microsoft.com/office/powerpoint/2010/main" val="77409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A6D96F-92E7-4872-A5D8-000DA1B853B9}"/>
              </a:ext>
            </a:extLst>
          </p:cNvPr>
          <p:cNvSpPr txBox="1"/>
          <p:nvPr/>
        </p:nvSpPr>
        <p:spPr>
          <a:xfrm>
            <a:off x="1893143" y="1621986"/>
            <a:ext cx="7596846" cy="2862322"/>
          </a:xfrm>
          <a:prstGeom prst="rect">
            <a:avLst/>
          </a:prstGeom>
          <a:noFill/>
        </p:spPr>
        <p:txBody>
          <a:bodyPr wrap="square">
            <a:spAutoFit/>
          </a:bodyPr>
          <a:lstStyle/>
          <a:p>
            <a:r>
              <a:rPr lang="uk-UA" dirty="0"/>
              <a:t>Фірмове найменування і його колір можуть бути юридично захищені у вигляді товарного знаку. Після відповідної реєстрації товарний знак стає власністю підприємства і не може використовуватися іншими підприємствами.</a:t>
            </a:r>
          </a:p>
          <a:p>
            <a:r>
              <a:rPr lang="uk-UA" dirty="0"/>
              <a:t>Відповідно до Цивільного кодексу України та закону «Про охорону прав на знаки для товарів і послуг» </a:t>
            </a:r>
            <a:r>
              <a:rPr lang="uk-UA" b="1" dirty="0"/>
              <a:t>торговельна марка або знак для товарів і послуг </a:t>
            </a:r>
            <a:r>
              <a:rPr lang="uk-UA" dirty="0"/>
              <a:t>(</a:t>
            </a:r>
            <a:r>
              <a:rPr lang="uk-UA" dirty="0" err="1"/>
              <a:t>англ</a:t>
            </a:r>
            <a:r>
              <a:rPr lang="uk-UA" dirty="0"/>
              <a:t>. </a:t>
            </a:r>
            <a:r>
              <a:rPr lang="en-US" dirty="0"/>
              <a:t>trademark) – </a:t>
            </a:r>
            <a:r>
              <a:rPr lang="uk-UA" dirty="0"/>
              <a:t>позначення, за яким товари та послуги одних осіб відрізняються від товарів та послуг інших осіб. Такими позначеннями можуть бути слова, цифри, зображувальні елементи, комбінації кольорів. Торговельну марку називають також товарним знаком, знаком для товарів і послуг, брендом, логотипом.</a:t>
            </a:r>
          </a:p>
        </p:txBody>
      </p:sp>
    </p:spTree>
    <p:extLst>
      <p:ext uri="{BB962C8B-B14F-4D97-AF65-F5344CB8AC3E}">
        <p14:creationId xmlns:p14="http://schemas.microsoft.com/office/powerpoint/2010/main" val="17255574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15D98A-80A8-4C5C-BA29-6283BD985D6F}"/>
              </a:ext>
            </a:extLst>
          </p:cNvPr>
          <p:cNvSpPr txBox="1"/>
          <p:nvPr/>
        </p:nvSpPr>
        <p:spPr>
          <a:xfrm>
            <a:off x="1791730" y="1364551"/>
            <a:ext cx="8933935" cy="3693319"/>
          </a:xfrm>
          <a:prstGeom prst="rect">
            <a:avLst/>
          </a:prstGeom>
          <a:noFill/>
        </p:spPr>
        <p:txBody>
          <a:bodyPr wrap="square">
            <a:spAutoFit/>
          </a:bodyPr>
          <a:lstStyle/>
          <a:p>
            <a:r>
              <a:rPr lang="uk-UA" dirty="0"/>
              <a:t>Торговельні марки можна розділити на декілька типів:</a:t>
            </a:r>
          </a:p>
          <a:p>
            <a:pPr marL="285750" indent="-285750">
              <a:buFont typeface="Wingdings" panose="05000000000000000000" pitchFamily="2" charset="2"/>
              <a:buChar char="v"/>
            </a:pPr>
            <a:r>
              <a:rPr lang="uk-UA" dirty="0"/>
              <a:t>словесні торговельні марки - позначення, що складаються тільки із слів і поєднань літер або цифр;</a:t>
            </a:r>
          </a:p>
          <a:p>
            <a:pPr marL="285750" indent="-285750">
              <a:buFont typeface="Wingdings" panose="05000000000000000000" pitchFamily="2" charset="2"/>
              <a:buChar char="v"/>
            </a:pPr>
            <a:r>
              <a:rPr lang="uk-UA" dirty="0"/>
              <a:t>зображувальні (графічні) торговельні марки - позначення, що складаються з малюнків, орнаментів, геометричних фігур;</a:t>
            </a:r>
          </a:p>
          <a:p>
            <a:pPr marL="285750" indent="-285750">
              <a:buFont typeface="Wingdings" panose="05000000000000000000" pitchFamily="2" charset="2"/>
              <a:buChar char="v"/>
            </a:pPr>
            <a:r>
              <a:rPr lang="uk-UA" dirty="0"/>
              <a:t>об’ємні торговельні марки - просторові об’єкти (частіше за все оригінальні види упаковок, флакони, пляшки, тощо);</a:t>
            </a:r>
          </a:p>
          <a:p>
            <a:pPr marL="285750" indent="-285750">
              <a:buFont typeface="Wingdings" panose="05000000000000000000" pitchFamily="2" charset="2"/>
              <a:buChar char="v"/>
            </a:pPr>
            <a:r>
              <a:rPr lang="uk-UA" dirty="0"/>
              <a:t>комбіновані торговельні марки - позначення, що поєднують всі або деякі елементи, що вказані вище.</a:t>
            </a:r>
          </a:p>
          <a:p>
            <a:r>
              <a:rPr lang="uk-UA" dirty="0"/>
              <a:t>Крім того, іноді досить </a:t>
            </a:r>
            <a:r>
              <a:rPr lang="uk-UA" dirty="0" err="1"/>
              <a:t>рідко</a:t>
            </a:r>
            <a:r>
              <a:rPr lang="uk-UA" dirty="0"/>
              <a:t> реєструються звукові і ароматичні торговельні марки. Як звукові торговельні марки найчастіше реєструють </a:t>
            </a:r>
            <a:r>
              <a:rPr lang="uk-UA" dirty="0" err="1"/>
              <a:t>джингли</a:t>
            </a:r>
            <a:r>
              <a:rPr lang="uk-UA" dirty="0"/>
              <a:t> і музичні заставки радіостанцій. Є навіть приклад реєстрації звуку працюючого мотора мотоцикла </a:t>
            </a:r>
            <a:r>
              <a:rPr lang="uk-UA" dirty="0" err="1"/>
              <a:t>Харлей</a:t>
            </a:r>
            <a:r>
              <a:rPr lang="uk-UA" dirty="0"/>
              <a:t>-Девідсон. Як ароматичні торговельні марки реєструють аромати парфумерних продуктів.</a:t>
            </a:r>
          </a:p>
        </p:txBody>
      </p:sp>
    </p:spTree>
    <p:extLst>
      <p:ext uri="{BB962C8B-B14F-4D97-AF65-F5344CB8AC3E}">
        <p14:creationId xmlns:p14="http://schemas.microsoft.com/office/powerpoint/2010/main" val="24974706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423820-5538-4601-AFE9-A7EA5AA00CE3}"/>
              </a:ext>
            </a:extLst>
          </p:cNvPr>
          <p:cNvSpPr txBox="1"/>
          <p:nvPr/>
        </p:nvSpPr>
        <p:spPr>
          <a:xfrm>
            <a:off x="2199503" y="1745554"/>
            <a:ext cx="7549978" cy="3139321"/>
          </a:xfrm>
          <a:prstGeom prst="rect">
            <a:avLst/>
          </a:prstGeom>
          <a:noFill/>
        </p:spPr>
        <p:txBody>
          <a:bodyPr wrap="square">
            <a:spAutoFit/>
          </a:bodyPr>
          <a:lstStyle/>
          <a:p>
            <a:r>
              <a:rPr lang="uk-UA" dirty="0"/>
              <a:t>Не можуть бути зареєстровані як торговельні марки:</a:t>
            </a:r>
          </a:p>
          <a:p>
            <a:pPr marL="285750" indent="-285750">
              <a:buFont typeface="Wingdings" panose="05000000000000000000" pitchFamily="2" charset="2"/>
              <a:buChar char="v"/>
            </a:pPr>
            <a:r>
              <a:rPr lang="uk-UA" dirty="0"/>
              <a:t>позначення, які зображують або імітують державні герби, прапори та інші державні символи, офіційні назви держав, емблеми, найменування міжнародних організацій, гарантійні та пробірні клейма, печатки, нагороди;</a:t>
            </a:r>
          </a:p>
          <a:p>
            <a:pPr marL="285750" indent="-285750">
              <a:buFont typeface="Wingdings" panose="05000000000000000000" pitchFamily="2" charset="2"/>
              <a:buChar char="v"/>
            </a:pPr>
            <a:r>
              <a:rPr lang="uk-UA" dirty="0"/>
              <a:t>позначення, які не мають розрізняльної здатності;</a:t>
            </a:r>
          </a:p>
          <a:p>
            <a:pPr marL="285750" indent="-285750">
              <a:buFont typeface="Wingdings" panose="05000000000000000000" pitchFamily="2" charset="2"/>
              <a:buChar char="v"/>
            </a:pPr>
            <a:r>
              <a:rPr lang="uk-UA" dirty="0"/>
              <a:t>описові позначення;</a:t>
            </a:r>
          </a:p>
          <a:p>
            <a:pPr marL="285750" indent="-285750">
              <a:buFont typeface="Wingdings" panose="05000000000000000000" pitchFamily="2" charset="2"/>
              <a:buChar char="v"/>
            </a:pPr>
            <a:r>
              <a:rPr lang="uk-UA" dirty="0"/>
              <a:t>оманливі позначення;</a:t>
            </a:r>
          </a:p>
          <a:p>
            <a:pPr marL="285750" indent="-285750">
              <a:buFont typeface="Wingdings" panose="05000000000000000000" pitchFamily="2" charset="2"/>
              <a:buChar char="v"/>
            </a:pPr>
            <a:r>
              <a:rPr lang="uk-UA" dirty="0"/>
              <a:t>позначення, що схожі із торговельними марками, раніше зареєстрованими чи заявленими на реєстрацію в Україні на </a:t>
            </a:r>
            <a:r>
              <a:rPr lang="uk-UA" dirty="0" err="1"/>
              <a:t>імʼя</a:t>
            </a:r>
            <a:r>
              <a:rPr lang="uk-UA" dirty="0"/>
              <a:t> іншої особи для таких самих або споріднених з ними товарів і послуг.</a:t>
            </a:r>
          </a:p>
        </p:txBody>
      </p:sp>
    </p:spTree>
    <p:extLst>
      <p:ext uri="{BB962C8B-B14F-4D97-AF65-F5344CB8AC3E}">
        <p14:creationId xmlns:p14="http://schemas.microsoft.com/office/powerpoint/2010/main" val="1912658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E1D3A0-79A3-4591-90DF-E7D3A32C3F85}"/>
              </a:ext>
            </a:extLst>
          </p:cNvPr>
          <p:cNvSpPr txBox="1"/>
          <p:nvPr/>
        </p:nvSpPr>
        <p:spPr>
          <a:xfrm>
            <a:off x="2391746" y="1800437"/>
            <a:ext cx="7408507" cy="2031325"/>
          </a:xfrm>
          <a:prstGeom prst="rect">
            <a:avLst/>
          </a:prstGeom>
          <a:noFill/>
        </p:spPr>
        <p:txBody>
          <a:bodyPr wrap="square">
            <a:spAutoFit/>
          </a:bodyPr>
          <a:lstStyle/>
          <a:p>
            <a:r>
              <a:rPr lang="uk-UA" dirty="0"/>
              <a:t>Створення власного підприємства і виконання підприємницьких функцій – надзвичайно складна і ризикова справа, яка вимагає великої сили волі, затрат енергії, цілеспрямованості тощо. Процес створення власної справи складається з трьох стадій: </a:t>
            </a:r>
            <a:r>
              <a:rPr lang="uk-UA" b="1" dirty="0"/>
              <a:t>підготовчої, реєстраційної та організаційної.</a:t>
            </a:r>
          </a:p>
          <a:p>
            <a:r>
              <a:rPr lang="uk-UA" dirty="0"/>
              <a:t>Означені стадії, у свою чергу, містять відповідні етапи, кожен з яких має свої завдання, роботи та заходи, покликані забезпечити реалізацію місії створення та функціонування власної справи.</a:t>
            </a:r>
          </a:p>
        </p:txBody>
      </p:sp>
    </p:spTree>
    <p:extLst>
      <p:ext uri="{BB962C8B-B14F-4D97-AF65-F5344CB8AC3E}">
        <p14:creationId xmlns:p14="http://schemas.microsoft.com/office/powerpoint/2010/main" val="31029051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B516A8-45AB-4CE7-8A7F-110351098DD1}"/>
              </a:ext>
            </a:extLst>
          </p:cNvPr>
          <p:cNvSpPr txBox="1"/>
          <p:nvPr/>
        </p:nvSpPr>
        <p:spPr>
          <a:xfrm>
            <a:off x="1655805" y="1859340"/>
            <a:ext cx="8698096" cy="3416320"/>
          </a:xfrm>
          <a:prstGeom prst="rect">
            <a:avLst/>
          </a:prstGeom>
          <a:noFill/>
        </p:spPr>
        <p:txBody>
          <a:bodyPr wrap="square">
            <a:spAutoFit/>
          </a:bodyPr>
          <a:lstStyle/>
          <a:p>
            <a:r>
              <a:rPr lang="uk-UA" dirty="0"/>
              <a:t>Процедура реєстрації торговельної марки складається з наступних процедур:</a:t>
            </a:r>
          </a:p>
          <a:p>
            <a:pPr marL="342900" indent="-342900">
              <a:buAutoNum type="arabicPeriod"/>
            </a:pPr>
            <a:r>
              <a:rPr lang="uk-UA" dirty="0"/>
              <a:t>Подання заявки. Заявка містить зображення торговельної марки, а також перелік товарів і послуг, щодо яких торговельна марка буде використовуватися. </a:t>
            </a:r>
          </a:p>
          <a:p>
            <a:pPr marL="342900" indent="-342900">
              <a:buAutoNum type="arabicPeriod"/>
            </a:pPr>
            <a:r>
              <a:rPr lang="uk-UA" dirty="0"/>
              <a:t>Експертиза. Експертизу заявок на реєстрацію торговельної марки здійснює Український інститут промислової власності (</a:t>
            </a:r>
            <a:r>
              <a:rPr lang="uk-UA" dirty="0" err="1"/>
              <a:t>Укрпатент</a:t>
            </a:r>
            <a:r>
              <a:rPr lang="uk-UA" dirty="0"/>
              <a:t>). </a:t>
            </a:r>
          </a:p>
          <a:p>
            <a:pPr marL="342900" indent="-342900">
              <a:buFontTx/>
              <a:buAutoNum type="arabicPeriod"/>
            </a:pPr>
            <a:r>
              <a:rPr lang="uk-UA" dirty="0"/>
              <a:t>Отримання свідоцтва. У разі проходження експертизи право власності на торговельну марку засвідчується свідоцтвом, що видається Державним департаментом інтелектуальної власності. Термін дії свідоцтва – десять років з можливістю багаторазового подальшого продовження. </a:t>
            </a:r>
          </a:p>
          <a:p>
            <a:r>
              <a:rPr lang="ru-RU" dirty="0"/>
              <a:t>Стандартна процедура </a:t>
            </a:r>
            <a:r>
              <a:rPr lang="ru-RU" dirty="0" err="1"/>
              <a:t>реєстрації</a:t>
            </a:r>
            <a:r>
              <a:rPr lang="ru-RU" dirty="0"/>
              <a:t> </a:t>
            </a:r>
            <a:r>
              <a:rPr lang="ru-RU" dirty="0" err="1"/>
              <a:t>торговельної</a:t>
            </a:r>
            <a:r>
              <a:rPr lang="ru-RU" dirty="0"/>
              <a:t> марки </a:t>
            </a:r>
            <a:r>
              <a:rPr lang="ru-RU" dirty="0" err="1"/>
              <a:t>триває</a:t>
            </a:r>
            <a:r>
              <a:rPr lang="ru-RU" dirty="0"/>
              <a:t> 12-18 </a:t>
            </a:r>
            <a:r>
              <a:rPr lang="ru-RU" dirty="0" err="1"/>
              <a:t>місяців</a:t>
            </a:r>
            <a:r>
              <a:rPr lang="ru-RU" dirty="0"/>
              <a:t>, </a:t>
            </a:r>
            <a:r>
              <a:rPr lang="ru-RU" dirty="0" err="1"/>
              <a:t>прискорена</a:t>
            </a:r>
            <a:r>
              <a:rPr lang="ru-RU" dirty="0"/>
              <a:t> – 8-9 </a:t>
            </a:r>
            <a:r>
              <a:rPr lang="ru-RU" dirty="0" err="1"/>
              <a:t>місяців</a:t>
            </a:r>
            <a:r>
              <a:rPr lang="ru-RU" dirty="0"/>
              <a:t>, </a:t>
            </a:r>
            <a:r>
              <a:rPr lang="ru-RU" dirty="0" err="1"/>
              <a:t>швидка</a:t>
            </a:r>
            <a:r>
              <a:rPr lang="ru-RU" dirty="0"/>
              <a:t> – 2,5-3 </a:t>
            </a:r>
            <a:r>
              <a:rPr lang="ru-RU" dirty="0" err="1"/>
              <a:t>місяці</a:t>
            </a:r>
            <a:r>
              <a:rPr lang="ru-RU" dirty="0"/>
              <a:t>. </a:t>
            </a:r>
            <a:r>
              <a:rPr lang="uk-UA" dirty="0"/>
              <a:t>Зареєстрована торгова марка захищає компанію від недобросовісної конкуренції і дозволяє захистити її права в суді. </a:t>
            </a:r>
          </a:p>
        </p:txBody>
      </p:sp>
    </p:spTree>
    <p:extLst>
      <p:ext uri="{BB962C8B-B14F-4D97-AF65-F5344CB8AC3E}">
        <p14:creationId xmlns:p14="http://schemas.microsoft.com/office/powerpoint/2010/main" val="1157841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D194CC-D849-4A10-8BE7-35727532C63C}"/>
              </a:ext>
            </a:extLst>
          </p:cNvPr>
          <p:cNvSpPr txBox="1"/>
          <p:nvPr/>
        </p:nvSpPr>
        <p:spPr>
          <a:xfrm>
            <a:off x="1742302" y="2309334"/>
            <a:ext cx="8254313" cy="2031325"/>
          </a:xfrm>
          <a:prstGeom prst="rect">
            <a:avLst/>
          </a:prstGeom>
          <a:noFill/>
        </p:spPr>
        <p:txBody>
          <a:bodyPr wrap="square">
            <a:spAutoFit/>
          </a:bodyPr>
          <a:lstStyle/>
          <a:p>
            <a:r>
              <a:rPr lang="uk-UA" dirty="0"/>
              <a:t>Іноді торгову марку поєднують з поняттям «бренд». </a:t>
            </a:r>
            <a:r>
              <a:rPr lang="uk-UA" b="1" dirty="0"/>
              <a:t>Бренд</a:t>
            </a:r>
            <a:r>
              <a:rPr lang="uk-UA" dirty="0"/>
              <a:t> – комплекс понять, які узагальнюють уявлення людей про відповідний товар, послугу, компанію або особистість. Бренд може мати вигляд власного імені, символу або графічного зображення, яке представляє економічний об’єкт та однозначно з ним асоціюється в свідомості споживачів. Бренд – унікальна комбінація цінностей торгової марки, за яку споживач сплачує додаткову вартість, або просто надає перевагу при покупці, часто викликає унікальні емоції.</a:t>
            </a:r>
          </a:p>
        </p:txBody>
      </p:sp>
    </p:spTree>
    <p:extLst>
      <p:ext uri="{BB962C8B-B14F-4D97-AF65-F5344CB8AC3E}">
        <p14:creationId xmlns:p14="http://schemas.microsoft.com/office/powerpoint/2010/main" val="16581057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5A78DF-ADF2-4B42-8DBD-5908A5CDD801}"/>
              </a:ext>
            </a:extLst>
          </p:cNvPr>
          <p:cNvSpPr txBox="1"/>
          <p:nvPr/>
        </p:nvSpPr>
        <p:spPr>
          <a:xfrm>
            <a:off x="1975021" y="1815062"/>
            <a:ext cx="8241957" cy="2862322"/>
          </a:xfrm>
          <a:prstGeom prst="rect">
            <a:avLst/>
          </a:prstGeom>
          <a:noFill/>
        </p:spPr>
        <p:txBody>
          <a:bodyPr wrap="square">
            <a:spAutoFit/>
          </a:bodyPr>
          <a:lstStyle/>
          <a:p>
            <a:pPr algn="ctr"/>
            <a:r>
              <a:rPr lang="ru-RU" b="1" dirty="0"/>
              <a:t>4. </a:t>
            </a:r>
            <a:r>
              <a:rPr lang="ru-RU" b="1" dirty="0" err="1"/>
              <a:t>Засновницькі</a:t>
            </a:r>
            <a:r>
              <a:rPr lang="ru-RU" b="1" dirty="0"/>
              <a:t> (</a:t>
            </a:r>
            <a:r>
              <a:rPr lang="ru-RU" b="1" dirty="0" err="1"/>
              <a:t>установчі</a:t>
            </a:r>
            <a:r>
              <a:rPr lang="ru-RU" b="1" dirty="0"/>
              <a:t>) </a:t>
            </a:r>
            <a:r>
              <a:rPr lang="ru-RU" b="1" dirty="0" err="1"/>
              <a:t>документи</a:t>
            </a:r>
            <a:r>
              <a:rPr lang="ru-RU" b="1" dirty="0"/>
              <a:t> та </a:t>
            </a:r>
            <a:r>
              <a:rPr lang="ru-RU" b="1" dirty="0" err="1"/>
              <a:t>їх</a:t>
            </a:r>
            <a:r>
              <a:rPr lang="ru-RU" b="1" dirty="0"/>
              <a:t> </a:t>
            </a:r>
            <a:r>
              <a:rPr lang="ru-RU" b="1" dirty="0" err="1"/>
              <a:t>підготовка</a:t>
            </a:r>
            <a:endParaRPr lang="ru-RU" b="1" dirty="0"/>
          </a:p>
          <a:p>
            <a:endParaRPr lang="ru-RU" dirty="0"/>
          </a:p>
          <a:p>
            <a:r>
              <a:rPr lang="ru-RU" dirty="0" err="1"/>
              <a:t>Установчими</a:t>
            </a:r>
            <a:r>
              <a:rPr lang="ru-RU" dirty="0"/>
              <a:t> документами </a:t>
            </a:r>
            <a:r>
              <a:rPr lang="ru-RU" dirty="0" err="1"/>
              <a:t>субʼєкта</a:t>
            </a:r>
            <a:r>
              <a:rPr lang="ru-RU" dirty="0"/>
              <a:t> </a:t>
            </a:r>
            <a:r>
              <a:rPr lang="ru-RU" dirty="0" err="1"/>
              <a:t>господарювання</a:t>
            </a:r>
            <a:r>
              <a:rPr lang="ru-RU" dirty="0"/>
              <a:t> є </a:t>
            </a:r>
            <a:r>
              <a:rPr lang="ru-RU" dirty="0" err="1"/>
              <a:t>рішення</a:t>
            </a:r>
            <a:r>
              <a:rPr lang="ru-RU" dirty="0"/>
              <a:t> про </a:t>
            </a:r>
            <a:r>
              <a:rPr lang="ru-RU" dirty="0" err="1"/>
              <a:t>його</a:t>
            </a:r>
            <a:r>
              <a:rPr lang="ru-RU" dirty="0"/>
              <a:t> </a:t>
            </a:r>
            <a:r>
              <a:rPr lang="ru-RU" dirty="0" err="1"/>
              <a:t>утворення</a:t>
            </a:r>
            <a:r>
              <a:rPr lang="ru-RU" dirty="0"/>
              <a:t> </a:t>
            </a:r>
            <a:r>
              <a:rPr lang="ru-RU" dirty="0" err="1"/>
              <a:t>або</a:t>
            </a:r>
            <a:r>
              <a:rPr lang="ru-RU" dirty="0"/>
              <a:t> </a:t>
            </a:r>
            <a:r>
              <a:rPr lang="ru-RU" b="1" dirty="0" err="1"/>
              <a:t>засновницький</a:t>
            </a:r>
            <a:r>
              <a:rPr lang="ru-RU" b="1" dirty="0"/>
              <a:t> </a:t>
            </a:r>
            <a:r>
              <a:rPr lang="ru-RU" b="1" dirty="0" err="1"/>
              <a:t>договір</a:t>
            </a:r>
            <a:r>
              <a:rPr lang="ru-RU" dirty="0"/>
              <a:t>, а у </a:t>
            </a:r>
            <a:r>
              <a:rPr lang="ru-RU" dirty="0" err="1"/>
              <a:t>випадках</a:t>
            </a:r>
            <a:r>
              <a:rPr lang="ru-RU" dirty="0"/>
              <a:t>, </a:t>
            </a:r>
            <a:r>
              <a:rPr lang="ru-RU" dirty="0" err="1"/>
              <a:t>передбачених</a:t>
            </a:r>
            <a:r>
              <a:rPr lang="ru-RU" dirty="0"/>
              <a:t> законом, </a:t>
            </a:r>
            <a:r>
              <a:rPr lang="ru-RU" b="1" dirty="0"/>
              <a:t>статут</a:t>
            </a:r>
            <a:r>
              <a:rPr lang="ru-RU" dirty="0"/>
              <a:t> (</a:t>
            </a:r>
            <a:r>
              <a:rPr lang="ru-RU" dirty="0" err="1"/>
              <a:t>положення</a:t>
            </a:r>
            <a:r>
              <a:rPr lang="ru-RU" dirty="0"/>
              <a:t>) </a:t>
            </a:r>
            <a:r>
              <a:rPr lang="ru-RU" dirty="0" err="1"/>
              <a:t>субʼєкта</a:t>
            </a:r>
            <a:r>
              <a:rPr lang="ru-RU" dirty="0"/>
              <a:t> </a:t>
            </a:r>
            <a:r>
              <a:rPr lang="ru-RU" dirty="0" err="1"/>
              <a:t>господарювання</a:t>
            </a:r>
            <a:r>
              <a:rPr lang="ru-RU" dirty="0"/>
              <a:t>.</a:t>
            </a:r>
          </a:p>
          <a:p>
            <a:endParaRPr lang="ru-RU" dirty="0"/>
          </a:p>
          <a:p>
            <a:r>
              <a:rPr lang="uk-UA" dirty="0"/>
              <a:t>Для індивідуальних, приватних фірм необхідним є тільки Статут; для </a:t>
            </a:r>
            <a:r>
              <a:rPr lang="ru-RU" dirty="0" err="1"/>
              <a:t>повного</a:t>
            </a:r>
            <a:r>
              <a:rPr lang="ru-RU" dirty="0"/>
              <a:t> та </a:t>
            </a:r>
            <a:r>
              <a:rPr lang="ru-RU" dirty="0" err="1"/>
              <a:t>командитного</a:t>
            </a:r>
            <a:r>
              <a:rPr lang="ru-RU" dirty="0"/>
              <a:t> </a:t>
            </a:r>
            <a:r>
              <a:rPr lang="ru-RU" dirty="0" err="1"/>
              <a:t>товариства</a:t>
            </a:r>
            <a:r>
              <a:rPr lang="ru-RU" dirty="0"/>
              <a:t> – </a:t>
            </a:r>
            <a:r>
              <a:rPr lang="ru-RU" dirty="0" err="1"/>
              <a:t>Засновницький</a:t>
            </a:r>
            <a:r>
              <a:rPr lang="ru-RU" dirty="0"/>
              <a:t> </a:t>
            </a:r>
            <a:r>
              <a:rPr lang="ru-RU" dirty="0" err="1"/>
              <a:t>договір</a:t>
            </a:r>
            <a:r>
              <a:rPr lang="ru-RU" dirty="0"/>
              <a:t>; для </a:t>
            </a:r>
            <a:r>
              <a:rPr lang="ru-RU" dirty="0" err="1"/>
              <a:t>акціонерних</a:t>
            </a:r>
            <a:r>
              <a:rPr lang="ru-RU" dirty="0"/>
              <a:t>, </a:t>
            </a:r>
            <a:r>
              <a:rPr lang="ru-RU" dirty="0" err="1"/>
              <a:t>товариств</a:t>
            </a:r>
            <a:r>
              <a:rPr lang="ru-RU" dirty="0"/>
              <a:t> з </a:t>
            </a:r>
            <a:r>
              <a:rPr lang="ru-RU" dirty="0" err="1"/>
              <a:t>обмеженою</a:t>
            </a:r>
            <a:r>
              <a:rPr lang="ru-RU" dirty="0"/>
              <a:t> </a:t>
            </a:r>
            <a:r>
              <a:rPr lang="ru-RU" dirty="0" err="1"/>
              <a:t>відповідальністю</a:t>
            </a:r>
            <a:r>
              <a:rPr lang="ru-RU" dirty="0"/>
              <a:t> та </a:t>
            </a:r>
            <a:r>
              <a:rPr lang="ru-RU" dirty="0" err="1"/>
              <a:t>різних</a:t>
            </a:r>
            <a:r>
              <a:rPr lang="ru-RU" dirty="0"/>
              <a:t> </a:t>
            </a:r>
            <a:r>
              <a:rPr lang="ru-RU" dirty="0" err="1"/>
              <a:t>об’єднань</a:t>
            </a:r>
            <a:r>
              <a:rPr lang="ru-RU" dirty="0"/>
              <a:t> </a:t>
            </a:r>
            <a:r>
              <a:rPr lang="ru-RU" dirty="0" err="1"/>
              <a:t>підприємств</a:t>
            </a:r>
            <a:r>
              <a:rPr lang="ru-RU" dirty="0"/>
              <a:t> треба </a:t>
            </a:r>
            <a:r>
              <a:rPr lang="ru-RU" dirty="0" err="1"/>
              <a:t>мати</a:t>
            </a:r>
            <a:r>
              <a:rPr lang="ru-RU" dirty="0"/>
              <a:t> і той, і </a:t>
            </a:r>
            <a:r>
              <a:rPr lang="ru-RU" dirty="0" err="1"/>
              <a:t>інший</a:t>
            </a:r>
            <a:r>
              <a:rPr lang="ru-RU" dirty="0"/>
              <a:t> </a:t>
            </a:r>
            <a:r>
              <a:rPr lang="ru-RU" dirty="0" err="1"/>
              <a:t>засновницький</a:t>
            </a:r>
            <a:r>
              <a:rPr lang="ru-RU" dirty="0"/>
              <a:t> документ.</a:t>
            </a:r>
            <a:endParaRPr lang="uk-UA" dirty="0"/>
          </a:p>
        </p:txBody>
      </p:sp>
    </p:spTree>
    <p:extLst>
      <p:ext uri="{BB962C8B-B14F-4D97-AF65-F5344CB8AC3E}">
        <p14:creationId xmlns:p14="http://schemas.microsoft.com/office/powerpoint/2010/main" val="13656454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AEC902-0013-4C36-8A75-D16711EE4DB6}"/>
              </a:ext>
            </a:extLst>
          </p:cNvPr>
          <p:cNvSpPr txBox="1"/>
          <p:nvPr/>
        </p:nvSpPr>
        <p:spPr>
          <a:xfrm>
            <a:off x="1952367" y="1614945"/>
            <a:ext cx="7994821" cy="3416320"/>
          </a:xfrm>
          <a:prstGeom prst="rect">
            <a:avLst/>
          </a:prstGeom>
          <a:noFill/>
        </p:spPr>
        <p:txBody>
          <a:bodyPr wrap="square">
            <a:spAutoFit/>
          </a:bodyPr>
          <a:lstStyle/>
          <a:p>
            <a:r>
              <a:rPr lang="uk-UA" dirty="0" smtClean="0"/>
              <a:t>Суть засновницького договору полягає в тому, що він є одним з різновидів згоди про спільну господарську діяльність з утворенням самостійної юридичної особи. Його зміст – об’єднання майна (капіталів) і підприємницьких зусиль з метою отримання прибутку. Тому основним для засновницького договору є визначення всіх параметрів взаємовідносин між учасниками фірми, насамперед майнового та організаційного характеру. Це виявляється і в структурі договору, яка має такі розділи: «Преамбула», «Предмет договору», «Загальні положення договору», «Юридичний статус фірми», «Види діяльності», «Статутний фонд і вклади засновників (учасників)», «Права та </a:t>
            </a:r>
            <a:r>
              <a:rPr lang="uk-UA" dirty="0" err="1" smtClean="0"/>
              <a:t>обовʼязки</a:t>
            </a:r>
            <a:r>
              <a:rPr lang="uk-UA" dirty="0" smtClean="0"/>
              <a:t> засновників (учасників)», «Управління фірмою», «Розподіл прибутку (доходу) та відшкодування збитків», «Решта умов», «Відповідальність за порушення договору», «Умови розірвання договору», «Умови та строки набуття договором чинності».</a:t>
            </a:r>
            <a:endParaRPr lang="uk-UA" dirty="0"/>
          </a:p>
        </p:txBody>
      </p:sp>
    </p:spTree>
    <p:extLst>
      <p:ext uri="{BB962C8B-B14F-4D97-AF65-F5344CB8AC3E}">
        <p14:creationId xmlns:p14="http://schemas.microsoft.com/office/powerpoint/2010/main" val="32033662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155133-B5C9-4EEE-98DB-D0ABE2321179}"/>
              </a:ext>
            </a:extLst>
          </p:cNvPr>
          <p:cNvSpPr txBox="1"/>
          <p:nvPr/>
        </p:nvSpPr>
        <p:spPr>
          <a:xfrm>
            <a:off x="1767016" y="1599486"/>
            <a:ext cx="9366422" cy="3416320"/>
          </a:xfrm>
          <a:prstGeom prst="rect">
            <a:avLst/>
          </a:prstGeom>
          <a:noFill/>
        </p:spPr>
        <p:txBody>
          <a:bodyPr wrap="square">
            <a:spAutoFit/>
          </a:bodyPr>
          <a:lstStyle/>
          <a:p>
            <a:r>
              <a:rPr lang="uk-UA" dirty="0"/>
              <a:t>Завдання </a:t>
            </a:r>
            <a:r>
              <a:rPr lang="uk-UA" b="1" dirty="0"/>
              <a:t>статуту</a:t>
            </a:r>
            <a:r>
              <a:rPr lang="uk-UA" dirty="0"/>
              <a:t> – дати повне уявлення про правовий статус підприємства (фірми) як самостійного господарського </a:t>
            </a:r>
            <a:r>
              <a:rPr lang="uk-UA" dirty="0" err="1"/>
              <a:t>субʼєкта</a:t>
            </a:r>
            <a:r>
              <a:rPr lang="uk-UA" dirty="0"/>
              <a:t>, що має всі права юридичної особи, про його внутрішній механізм управління і самоуправління, режим формування і використання майна підприємств (фірм), розпорядження його коштами і прибутком. У цьому розумінні статут - це акт підприємства, що внутрішньо регламентується, доповнює та конкретизує більшість положень засновницького договору. Таке призначення статуту виявляється і в його структурі, яка, на відміну від договору, докладніша і, як правило, складається з наступних розділів: «Загальні положення», «Предмет (вид), основні цілі та напрями діяльності», «Зовнішньоекономічна діяльність», «Права фірми», «Майно фірми», «Фонди фірми», «Виробничо-господарська діяльність», «Управління фірмою та її трудовим колективом», «Організація та оплата праці», «Розподіл прибутку (доходу) та відшкодування збитків», «Облік, звітність і контроль», «Припинення діяльності фірми (реорганізація та ліквідація)».</a:t>
            </a:r>
          </a:p>
        </p:txBody>
      </p:sp>
    </p:spTree>
    <p:extLst>
      <p:ext uri="{BB962C8B-B14F-4D97-AF65-F5344CB8AC3E}">
        <p14:creationId xmlns:p14="http://schemas.microsoft.com/office/powerpoint/2010/main" val="9061478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55A864-129C-49A2-89D0-5A26C8BD8492}"/>
              </a:ext>
            </a:extLst>
          </p:cNvPr>
          <p:cNvSpPr txBox="1"/>
          <p:nvPr/>
        </p:nvSpPr>
        <p:spPr>
          <a:xfrm>
            <a:off x="1977080" y="2136338"/>
            <a:ext cx="7994821" cy="2585323"/>
          </a:xfrm>
          <a:prstGeom prst="rect">
            <a:avLst/>
          </a:prstGeom>
          <a:noFill/>
        </p:spPr>
        <p:txBody>
          <a:bodyPr wrap="square">
            <a:spAutoFit/>
          </a:bodyPr>
          <a:lstStyle/>
          <a:p>
            <a:r>
              <a:rPr lang="uk-UA" dirty="0"/>
              <a:t>Процес укладання засновницьких документів передбачає:</a:t>
            </a:r>
          </a:p>
          <a:p>
            <a:pPr marL="285750" indent="-285750">
              <a:buFont typeface="Wingdings" panose="05000000000000000000" pitchFamily="2" charset="2"/>
              <a:buChar char="v"/>
            </a:pPr>
            <a:r>
              <a:rPr lang="uk-UA" dirty="0"/>
              <a:t>підготовчу роботу, в ході якої визначають цілі, завдання, методи організації підприємства;</a:t>
            </a:r>
          </a:p>
          <a:p>
            <a:pPr marL="285750" indent="-285750">
              <a:buFont typeface="Wingdings" panose="05000000000000000000" pitchFamily="2" charset="2"/>
              <a:buChar char="v"/>
            </a:pPr>
            <a:r>
              <a:rPr lang="uk-UA" dirty="0"/>
              <a:t>попередні переговори з потенційними засновниками (учасниками) для підприємств з колективною формою власності; </a:t>
            </a:r>
          </a:p>
          <a:p>
            <a:pPr marL="285750" indent="-285750">
              <a:buFont typeface="Wingdings" panose="05000000000000000000" pitchFamily="2" charset="2"/>
              <a:buChar char="v"/>
            </a:pPr>
            <a:r>
              <a:rPr lang="uk-UA" dirty="0"/>
              <a:t>збирання і узагальнення необхідних матеріалів;</a:t>
            </a:r>
          </a:p>
          <a:p>
            <a:pPr marL="285750" indent="-285750">
              <a:buFont typeface="Wingdings" panose="05000000000000000000" pitchFamily="2" charset="2"/>
              <a:buChar char="v"/>
            </a:pPr>
            <a:r>
              <a:rPr lang="uk-UA" dirty="0"/>
              <a:t>створення робочої групи для розробки статуту та засновницького договору;</a:t>
            </a:r>
          </a:p>
          <a:p>
            <a:pPr marL="285750" indent="-285750">
              <a:buFont typeface="Wingdings" panose="05000000000000000000" pitchFamily="2" charset="2"/>
              <a:buChar char="v"/>
            </a:pPr>
            <a:r>
              <a:rPr lang="uk-UA" dirty="0"/>
              <a:t>юридичні та економічні консультації щодо змісту засновницьких документів; </a:t>
            </a:r>
          </a:p>
          <a:p>
            <a:pPr marL="285750" indent="-285750">
              <a:buFont typeface="Wingdings" panose="05000000000000000000" pitchFamily="2" charset="2"/>
              <a:buChar char="v"/>
            </a:pPr>
            <a:r>
              <a:rPr lang="uk-UA" dirty="0"/>
              <a:t>підготовку і проведення установчих зборів.</a:t>
            </a:r>
          </a:p>
        </p:txBody>
      </p:sp>
    </p:spTree>
    <p:extLst>
      <p:ext uri="{BB962C8B-B14F-4D97-AF65-F5344CB8AC3E}">
        <p14:creationId xmlns:p14="http://schemas.microsoft.com/office/powerpoint/2010/main" val="10342877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E39DA1-C952-45B2-811E-A83347C34949}"/>
              </a:ext>
            </a:extLst>
          </p:cNvPr>
          <p:cNvSpPr txBox="1"/>
          <p:nvPr/>
        </p:nvSpPr>
        <p:spPr>
          <a:xfrm>
            <a:off x="1727886" y="1330574"/>
            <a:ext cx="8736227" cy="3970318"/>
          </a:xfrm>
          <a:prstGeom prst="rect">
            <a:avLst/>
          </a:prstGeom>
          <a:noFill/>
        </p:spPr>
        <p:txBody>
          <a:bodyPr wrap="square">
            <a:spAutoFit/>
          </a:bodyPr>
          <a:lstStyle/>
          <a:p>
            <a:r>
              <a:rPr lang="uk-UA" dirty="0"/>
              <a:t>На установчих зборах розглядають: </a:t>
            </a:r>
          </a:p>
          <a:p>
            <a:pPr marL="285750" indent="-285750">
              <a:buFont typeface="Wingdings" panose="05000000000000000000" pitchFamily="2" charset="2"/>
              <a:buChar char="v"/>
            </a:pPr>
            <a:r>
              <a:rPr lang="uk-UA" dirty="0"/>
              <a:t>питання створення (заснування) підприємства (фірми), форми власності та функціонування; </a:t>
            </a:r>
          </a:p>
          <a:p>
            <a:pPr marL="285750" indent="-285750">
              <a:buFont typeface="Wingdings" panose="05000000000000000000" pitchFamily="2" charset="2"/>
              <a:buChar char="v"/>
            </a:pPr>
            <a:r>
              <a:rPr lang="uk-UA" dirty="0"/>
              <a:t>проекти найменування фірми та її юридичну адресу; </a:t>
            </a:r>
          </a:p>
          <a:p>
            <a:pPr marL="285750" indent="-285750">
              <a:buFont typeface="Wingdings" panose="05000000000000000000" pitchFamily="2" charset="2"/>
              <a:buChar char="v"/>
            </a:pPr>
            <a:r>
              <a:rPr lang="uk-UA" dirty="0"/>
              <a:t>склад засновників;</a:t>
            </a:r>
          </a:p>
          <a:p>
            <a:pPr marL="285750" indent="-285750">
              <a:buFont typeface="Wingdings" panose="05000000000000000000" pitchFamily="2" charset="2"/>
              <a:buChar char="v"/>
            </a:pPr>
            <a:r>
              <a:rPr lang="uk-UA" dirty="0"/>
              <a:t>строки розробки засновницьких документів;</a:t>
            </a:r>
          </a:p>
          <a:p>
            <a:pPr marL="285750" indent="-285750">
              <a:buFont typeface="Wingdings" panose="05000000000000000000" pitchFamily="2" charset="2"/>
              <a:buChar char="v"/>
            </a:pPr>
            <a:r>
              <a:rPr lang="uk-UA" dirty="0"/>
              <a:t>організаційні питання. </a:t>
            </a:r>
          </a:p>
          <a:p>
            <a:r>
              <a:rPr lang="uk-UA" dirty="0"/>
              <a:t>Рішення зборів оформлюють протоколом, який підписують усі засновники. В разі позитивного рішення фірму вважають заснованою. На чергових зборах розглядають та затверджують підготовлені засновницькі документи. Цей факт підтверджується протоколом. Статут та засновницький договір підписують усі засновники (учасники), тиражують необхідною кількістю примірників, засвідчують державним нотаріусом та подають на реєстрацію. Тільки після реєстрації підприємство (фірма) дістає право на функціонування.</a:t>
            </a:r>
          </a:p>
        </p:txBody>
      </p:sp>
    </p:spTree>
    <p:extLst>
      <p:ext uri="{BB962C8B-B14F-4D97-AF65-F5344CB8AC3E}">
        <p14:creationId xmlns:p14="http://schemas.microsoft.com/office/powerpoint/2010/main" val="32534277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3F2BD532-C5F5-4BAB-93DD-2DA00A9C1FC3}"/>
              </a:ext>
            </a:extLst>
          </p:cNvPr>
          <p:cNvSpPr/>
          <p:nvPr/>
        </p:nvSpPr>
        <p:spPr>
          <a:xfrm>
            <a:off x="1241196" y="1028343"/>
            <a:ext cx="9709608" cy="4801314"/>
          </a:xfrm>
          <a:prstGeom prst="rect">
            <a:avLst/>
          </a:prstGeom>
        </p:spPr>
        <p:txBody>
          <a:bodyPr wrap="square">
            <a:spAutoFit/>
          </a:bodyPr>
          <a:lstStyle/>
          <a:p>
            <a:pPr algn="ctr">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Питання для опитування </a:t>
            </a:r>
            <a:endParaRPr lang="uk-UA"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 З яких моментів складається процес прийняття рішення про створення власної справи? (слайд 3).</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 З яких стадій складається процес створення власної справи? (слайд 4).</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3. Етапи підготовчої стадії. (слайд 5).</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4. Етапи реєстраційної стадії. (слайд 5).</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5. Етапи організаційної стадії. (слайд 5).</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6. Що таке бізнес-ідея? (слайд 6).</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7. Джерела підприємницьких ідей. (слайд 7).</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8. За якими ознаками класифікують бізнес-ідеї? (слайд 8).</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9. Які критерії вибору бізнес-ідеї? (слайд 9).</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10. Вимоги до етапу обґрунтування цілей підприємницької діяльності. (слайд 10).</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11. Які фактори слід враховувати при виборі місця розташування бізнесу? (слайд 11).</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12. Чому вибір виду підприємницької діяльності передує процесу реєстрації бізнесу? (слайд 12).</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13. Які завдання необхідно вирішити при виборі організаційної форми підприємства? (слайд 13).</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14. Склад витрат на заснування справи. (слайд 15).</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15. Джерела формування початкового капіталу. (слайд 16).</a:t>
            </a:r>
          </a:p>
        </p:txBody>
      </p:sp>
    </p:spTree>
    <p:extLst>
      <p:ext uri="{BB962C8B-B14F-4D97-AF65-F5344CB8AC3E}">
        <p14:creationId xmlns:p14="http://schemas.microsoft.com/office/powerpoint/2010/main" val="31909221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B4123C2-F29D-4768-B8CB-338CFE89EAC5}"/>
              </a:ext>
            </a:extLst>
          </p:cNvPr>
          <p:cNvSpPr/>
          <p:nvPr/>
        </p:nvSpPr>
        <p:spPr>
          <a:xfrm>
            <a:off x="1131216" y="1256051"/>
            <a:ext cx="10369485" cy="4524315"/>
          </a:xfrm>
          <a:prstGeom prst="rect">
            <a:avLst/>
          </a:prstGeom>
        </p:spPr>
        <p:txBody>
          <a:bodyPr wrap="square">
            <a:spAutoFit/>
          </a:bodyPr>
          <a:lstStyle/>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16. Статутний капітал. Види внесків. Що забороняється використовувати для формування статутного капіталу? (слайд 17).</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17. Джерела збільшення та причини зменшення розміру статутного фонду. (слайд 18).</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18. Вимоги до назв підприємств та торгових марок. (слайд 20).</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19. Що забороняється використовувати у найменуванні юридичних осіб? (слайд 21).</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20. Правила розробки назви підприємства. (слайд 22-28).</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21. На які групи можна поділити назви? (слайд 29).</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22. Прийоми, що використовуються в процесі розробки нової назви підприємства. (слайд 30-33).</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23. Які нормативні вимоги до найменувань підприємств діють в Україні? (слайд 34).</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24. Що таке логотип? (слайд 35).</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25. Елементи та компоненти логотипу. (слайд 36).</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26. Поняття товарний знак та його юридичний захист. (слайд 37).</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27. Типи торговельних марок. (слайд 38).</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28. Які позначення не можуть бути зареєстровані як торговельні марки? (слайд 39).</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29. Як зареєструвати торговельну марку? (слайд 40).</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30. Що таке бренд? (слайд 41)</a:t>
            </a:r>
          </a:p>
        </p:txBody>
      </p:sp>
    </p:spTree>
    <p:extLst>
      <p:ext uri="{BB962C8B-B14F-4D97-AF65-F5344CB8AC3E}">
        <p14:creationId xmlns:p14="http://schemas.microsoft.com/office/powerpoint/2010/main" val="33000720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EF770E4-31F5-481D-92F6-DBE34DFADF15}"/>
              </a:ext>
            </a:extLst>
          </p:cNvPr>
          <p:cNvSpPr/>
          <p:nvPr/>
        </p:nvSpPr>
        <p:spPr>
          <a:xfrm>
            <a:off x="1500433" y="2136339"/>
            <a:ext cx="9191134" cy="1754326"/>
          </a:xfrm>
          <a:prstGeom prst="rect">
            <a:avLst/>
          </a:prstGeom>
        </p:spPr>
        <p:txBody>
          <a:bodyPr wrap="square">
            <a:spAutoFit/>
          </a:bodyPr>
          <a:lstStyle/>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31. Що таке установчі документи? Для яких організаційних форм підприємництва і які установчі документи є обов’язковими? (слайд 42).</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32. Зміст засновницького договору. (слайд 43).</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33. Зміст статуту суб’єкта господарювання. (слайд 44).</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34. Процес укладання засновницьких документів. (слайд 45).</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35. Питання які розглядають на установчих та чергових зборах засновників. (слайд 46).</a:t>
            </a:r>
          </a:p>
        </p:txBody>
      </p:sp>
    </p:spTree>
    <p:extLst>
      <p:ext uri="{BB962C8B-B14F-4D97-AF65-F5344CB8AC3E}">
        <p14:creationId xmlns:p14="http://schemas.microsoft.com/office/powerpoint/2010/main" val="2827936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1636C7D0-1C20-4F77-B0B5-8BE3230C7BB0}"/>
              </a:ext>
            </a:extLst>
          </p:cNvPr>
          <p:cNvPicPr>
            <a:picLocks noChangeAspect="1"/>
          </p:cNvPicPr>
          <p:nvPr/>
        </p:nvPicPr>
        <p:blipFill>
          <a:blip r:embed="rId2"/>
          <a:stretch>
            <a:fillRect/>
          </a:stretch>
        </p:blipFill>
        <p:spPr>
          <a:xfrm>
            <a:off x="3303325" y="943947"/>
            <a:ext cx="4861249" cy="4970106"/>
          </a:xfrm>
          <a:prstGeom prst="rect">
            <a:avLst/>
          </a:prstGeom>
        </p:spPr>
      </p:pic>
    </p:spTree>
    <p:extLst>
      <p:ext uri="{BB962C8B-B14F-4D97-AF65-F5344CB8AC3E}">
        <p14:creationId xmlns:p14="http://schemas.microsoft.com/office/powerpoint/2010/main" val="28913443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4C79A818-3A64-481C-9CE6-B5225B9A2D6B}"/>
              </a:ext>
            </a:extLst>
          </p:cNvPr>
          <p:cNvSpPr>
            <a:spLocks noGrp="1"/>
          </p:cNvSpPr>
          <p:nvPr>
            <p:ph type="title"/>
          </p:nvPr>
        </p:nvSpPr>
        <p:spPr/>
        <p:txBody>
          <a:bodyPr/>
          <a:lstStyle/>
          <a:p>
            <a:r>
              <a:rPr lang="uk-UA" dirty="0"/>
              <a:t>Теми доповідей</a:t>
            </a:r>
          </a:p>
        </p:txBody>
      </p:sp>
      <p:sp>
        <p:nvSpPr>
          <p:cNvPr id="7" name="Місце для вмісту 6">
            <a:extLst>
              <a:ext uri="{FF2B5EF4-FFF2-40B4-BE49-F238E27FC236}">
                <a16:creationId xmlns:a16="http://schemas.microsoft.com/office/drawing/2014/main" id="{78F23439-D026-43DA-9CF0-A768FB95B418}"/>
              </a:ext>
            </a:extLst>
          </p:cNvPr>
          <p:cNvSpPr>
            <a:spLocks noGrp="1"/>
          </p:cNvSpPr>
          <p:nvPr>
            <p:ph idx="1"/>
          </p:nvPr>
        </p:nvSpPr>
        <p:spPr/>
        <p:txBody>
          <a:bodyPr/>
          <a:lstStyle/>
          <a:p>
            <a:pPr marL="457200" indent="-457200">
              <a:buAutoNum type="arabicPeriod"/>
            </a:pPr>
            <a:r>
              <a:rPr lang="uk-UA" dirty="0"/>
              <a:t>Топ бізнес-ідей ХХ та ХХІ століття.</a:t>
            </a:r>
          </a:p>
          <a:p>
            <a:pPr marL="457200" indent="-457200">
              <a:buAutoNum type="arabicPeriod"/>
            </a:pPr>
            <a:r>
              <a:rPr lang="uk-UA" dirty="0" err="1"/>
              <a:t>Неймінг</a:t>
            </a:r>
            <a:r>
              <a:rPr lang="uk-UA" dirty="0"/>
              <a:t> як вид бізнесу.</a:t>
            </a:r>
          </a:p>
          <a:p>
            <a:pPr marL="457200" indent="-457200">
              <a:buAutoNum type="arabicPeriod"/>
            </a:pPr>
            <a:r>
              <a:rPr lang="uk-UA" dirty="0"/>
              <a:t>Бренд-менеджмент.</a:t>
            </a:r>
          </a:p>
          <a:p>
            <a:pPr marL="457200" indent="-457200">
              <a:buAutoNum type="arabicPeriod"/>
            </a:pPr>
            <a:r>
              <a:rPr lang="uk-UA" dirty="0"/>
              <a:t>Історія найвідоміших брендів, логотипів, торгових знаків та марок.</a:t>
            </a:r>
          </a:p>
          <a:p>
            <a:pPr marL="457200" indent="-457200">
              <a:buAutoNum type="arabicPeriod"/>
            </a:pPr>
            <a:r>
              <a:rPr lang="en-US" dirty="0"/>
              <a:t>Start-up</a:t>
            </a:r>
            <a:r>
              <a:rPr lang="uk-UA" dirty="0"/>
              <a:t>: сутність та </a:t>
            </a:r>
            <a:r>
              <a:rPr lang="uk-UA"/>
              <a:t>технологія створення.</a:t>
            </a:r>
            <a:endParaRPr lang="uk-UA" dirty="0"/>
          </a:p>
          <a:p>
            <a:pPr marL="457200" indent="-457200">
              <a:buAutoNum type="arabicPeriod"/>
            </a:pPr>
            <a:endParaRPr lang="uk-UA" dirty="0"/>
          </a:p>
        </p:txBody>
      </p:sp>
    </p:spTree>
    <p:extLst>
      <p:ext uri="{BB962C8B-B14F-4D97-AF65-F5344CB8AC3E}">
        <p14:creationId xmlns:p14="http://schemas.microsoft.com/office/powerpoint/2010/main" val="547804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13F15C-C5F5-4AFE-B4D9-A0C6B6BDD954}"/>
              </a:ext>
            </a:extLst>
          </p:cNvPr>
          <p:cNvSpPr txBox="1"/>
          <p:nvPr/>
        </p:nvSpPr>
        <p:spPr>
          <a:xfrm>
            <a:off x="2401077" y="1965469"/>
            <a:ext cx="7389845" cy="2031325"/>
          </a:xfrm>
          <a:prstGeom prst="rect">
            <a:avLst/>
          </a:prstGeom>
          <a:noFill/>
        </p:spPr>
        <p:txBody>
          <a:bodyPr wrap="square">
            <a:spAutoFit/>
          </a:bodyPr>
          <a:lstStyle/>
          <a:p>
            <a:r>
              <a:rPr lang="uk-UA" dirty="0"/>
              <a:t>Рішення про підприємницьку діяльність формується на базі підприємницької ідеї та з урахуванням оцінки наявного потенціалу майбутнього підприємця.</a:t>
            </a:r>
          </a:p>
          <a:p>
            <a:r>
              <a:rPr lang="uk-UA" b="1" dirty="0"/>
              <a:t>Підприємницька ідея (бізнес-ідея)</a:t>
            </a:r>
            <a:r>
              <a:rPr lang="uk-UA" dirty="0"/>
              <a:t> - це конкретне цілісне знання про доцільність та можливість займатися певним видом підприємницької діяльності, а також чітке усвідомлення мети такої діяльності, шляхів та засобів її досягнення</a:t>
            </a:r>
          </a:p>
        </p:txBody>
      </p:sp>
    </p:spTree>
    <p:extLst>
      <p:ext uri="{BB962C8B-B14F-4D97-AF65-F5344CB8AC3E}">
        <p14:creationId xmlns:p14="http://schemas.microsoft.com/office/powerpoint/2010/main" val="3051600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7A6660-E691-4A0C-B68D-B48BA2865F45}"/>
              </a:ext>
            </a:extLst>
          </p:cNvPr>
          <p:cNvSpPr txBox="1"/>
          <p:nvPr/>
        </p:nvSpPr>
        <p:spPr>
          <a:xfrm>
            <a:off x="2155371" y="1997839"/>
            <a:ext cx="8080310" cy="2862322"/>
          </a:xfrm>
          <a:prstGeom prst="rect">
            <a:avLst/>
          </a:prstGeom>
          <a:noFill/>
        </p:spPr>
        <p:txBody>
          <a:bodyPr wrap="square">
            <a:spAutoFit/>
          </a:bodyPr>
          <a:lstStyle/>
          <a:p>
            <a:r>
              <a:rPr lang="uk-UA" dirty="0"/>
              <a:t>Джерел нових ідей існує дуже багато: публікації, думки бізнесменів, працівників торгівлі, відгуки споживачів, продукція, що випускається конкурентами, науково-дослідницькі розробки. Носієм нових ідей виступає людина, тому якщо вона хоче відкрити власну справу, дуже важливо, щоб ідея відповідала її здібностям, особистим цілісним установкам.</a:t>
            </a:r>
          </a:p>
          <a:p>
            <a:r>
              <a:rPr lang="ru-RU" dirty="0" err="1"/>
              <a:t>Ідея</a:t>
            </a:r>
            <a:r>
              <a:rPr lang="ru-RU" dirty="0"/>
              <a:t> повинна </a:t>
            </a:r>
            <a:r>
              <a:rPr lang="ru-RU" dirty="0" err="1"/>
              <a:t>базуватись</a:t>
            </a:r>
            <a:r>
              <a:rPr lang="ru-RU" dirty="0"/>
              <a:t> на </a:t>
            </a:r>
            <a:r>
              <a:rPr lang="ru-RU" dirty="0" err="1"/>
              <a:t>принципі</a:t>
            </a:r>
            <a:r>
              <a:rPr lang="ru-RU" dirty="0"/>
              <a:t>: </a:t>
            </a:r>
            <a:r>
              <a:rPr lang="ru-RU" dirty="0" err="1"/>
              <a:t>знайти</a:t>
            </a:r>
            <a:r>
              <a:rPr lang="ru-RU" dirty="0"/>
              <a:t> потребу та </a:t>
            </a:r>
            <a:r>
              <a:rPr lang="ru-RU" dirty="0" err="1"/>
              <a:t>задовольнити</a:t>
            </a:r>
            <a:r>
              <a:rPr lang="ru-RU" dirty="0"/>
              <a:t> </a:t>
            </a:r>
            <a:r>
              <a:rPr lang="ru-RU" dirty="0" err="1"/>
              <a:t>її</a:t>
            </a:r>
            <a:r>
              <a:rPr lang="ru-RU" dirty="0"/>
              <a:t>. В </a:t>
            </a:r>
            <a:r>
              <a:rPr lang="ru-RU" dirty="0" err="1"/>
              <a:t>період</a:t>
            </a:r>
            <a:r>
              <a:rPr lang="ru-RU" dirty="0"/>
              <a:t> </a:t>
            </a:r>
            <a:r>
              <a:rPr lang="ru-RU" dirty="0" err="1"/>
              <a:t>заснування</a:t>
            </a:r>
            <a:r>
              <a:rPr lang="ru-RU" dirty="0"/>
              <a:t>, а </a:t>
            </a:r>
            <a:r>
              <a:rPr lang="ru-RU" dirty="0" err="1"/>
              <a:t>також</a:t>
            </a:r>
            <a:r>
              <a:rPr lang="ru-RU" dirty="0"/>
              <a:t> в </a:t>
            </a:r>
            <a:r>
              <a:rPr lang="ru-RU" dirty="0" err="1"/>
              <a:t>процесі</a:t>
            </a:r>
            <a:r>
              <a:rPr lang="ru-RU" dirty="0"/>
              <a:t> </a:t>
            </a:r>
            <a:r>
              <a:rPr lang="ru-RU" dirty="0" err="1"/>
              <a:t>функціонування</a:t>
            </a:r>
            <a:r>
              <a:rPr lang="ru-RU" dirty="0"/>
              <a:t> </a:t>
            </a:r>
            <a:r>
              <a:rPr lang="ru-RU" dirty="0" err="1"/>
              <a:t>власної</a:t>
            </a:r>
            <a:r>
              <a:rPr lang="ru-RU" dirty="0"/>
              <a:t> </a:t>
            </a:r>
            <a:r>
              <a:rPr lang="ru-RU" dirty="0" err="1"/>
              <a:t>справи</a:t>
            </a:r>
            <a:r>
              <a:rPr lang="ru-RU" dirty="0"/>
              <a:t> </a:t>
            </a:r>
            <a:r>
              <a:rPr lang="ru-RU" dirty="0" err="1"/>
              <a:t>власником</a:t>
            </a:r>
            <a:r>
              <a:rPr lang="ru-RU" dirty="0"/>
              <a:t> </a:t>
            </a:r>
            <a:r>
              <a:rPr lang="ru-RU" dirty="0" err="1"/>
              <a:t>створюється</a:t>
            </a:r>
            <a:r>
              <a:rPr lang="ru-RU" dirty="0"/>
              <a:t> та </a:t>
            </a:r>
            <a:r>
              <a:rPr lang="ru-RU" dirty="0" err="1"/>
              <a:t>постійно</a:t>
            </a:r>
            <a:r>
              <a:rPr lang="ru-RU" dirty="0"/>
              <a:t> </a:t>
            </a:r>
            <a:r>
              <a:rPr lang="ru-RU" dirty="0" err="1"/>
              <a:t>поповнюється</a:t>
            </a:r>
            <a:r>
              <a:rPr lang="ru-RU" dirty="0"/>
              <a:t> банк </a:t>
            </a:r>
            <a:r>
              <a:rPr lang="ru-RU" dirty="0" err="1"/>
              <a:t>підприємницьких</a:t>
            </a:r>
            <a:r>
              <a:rPr lang="ru-RU" dirty="0"/>
              <a:t> </a:t>
            </a:r>
            <a:r>
              <a:rPr lang="ru-RU" dirty="0" err="1"/>
              <a:t>ідей</a:t>
            </a:r>
            <a:r>
              <a:rPr lang="ru-RU" dirty="0"/>
              <a:t>, </a:t>
            </a:r>
            <a:r>
              <a:rPr lang="ru-RU" dirty="0" err="1"/>
              <a:t>тобто</a:t>
            </a:r>
            <a:r>
              <a:rPr lang="ru-RU" dirty="0"/>
              <a:t> </a:t>
            </a:r>
            <a:r>
              <a:rPr lang="ru-RU" dirty="0" err="1"/>
              <a:t>перелік</a:t>
            </a:r>
            <a:r>
              <a:rPr lang="ru-RU" dirty="0"/>
              <a:t> </a:t>
            </a:r>
            <a:r>
              <a:rPr lang="ru-RU" dirty="0" err="1"/>
              <a:t>товарів</a:t>
            </a:r>
            <a:r>
              <a:rPr lang="ru-RU" dirty="0"/>
              <a:t> та </a:t>
            </a:r>
            <a:r>
              <a:rPr lang="ru-RU" dirty="0" err="1"/>
              <a:t>послуг</a:t>
            </a:r>
            <a:r>
              <a:rPr lang="ru-RU" dirty="0"/>
              <a:t>, </a:t>
            </a:r>
            <a:r>
              <a:rPr lang="ru-RU" dirty="0" err="1"/>
              <a:t>які</a:t>
            </a:r>
            <a:r>
              <a:rPr lang="ru-RU" dirty="0"/>
              <a:t> </a:t>
            </a:r>
            <a:r>
              <a:rPr lang="ru-RU" dirty="0" err="1"/>
              <a:t>може</a:t>
            </a:r>
            <a:r>
              <a:rPr lang="ru-RU" dirty="0"/>
              <a:t> </a:t>
            </a:r>
            <a:r>
              <a:rPr lang="ru-RU" dirty="0" err="1"/>
              <a:t>виготовляти</a:t>
            </a:r>
            <a:r>
              <a:rPr lang="ru-RU" dirty="0"/>
              <a:t> (</a:t>
            </a:r>
            <a:r>
              <a:rPr lang="ru-RU" dirty="0" err="1"/>
              <a:t>надавати</a:t>
            </a:r>
            <a:r>
              <a:rPr lang="ru-RU" dirty="0"/>
              <a:t>) </a:t>
            </a:r>
            <a:r>
              <a:rPr lang="ru-RU" dirty="0" err="1"/>
              <a:t>підприємство</a:t>
            </a:r>
            <a:r>
              <a:rPr lang="ru-RU" dirty="0"/>
              <a:t>. </a:t>
            </a:r>
            <a:r>
              <a:rPr lang="ru-RU" dirty="0" err="1"/>
              <a:t>Ця</a:t>
            </a:r>
            <a:r>
              <a:rPr lang="ru-RU" dirty="0"/>
              <a:t> робота </a:t>
            </a:r>
            <a:r>
              <a:rPr lang="ru-RU" dirty="0" err="1"/>
              <a:t>може</a:t>
            </a:r>
            <a:r>
              <a:rPr lang="ru-RU" dirty="0"/>
              <a:t> </a:t>
            </a:r>
            <a:r>
              <a:rPr lang="ru-RU" dirty="0" err="1"/>
              <a:t>мати</a:t>
            </a:r>
            <a:r>
              <a:rPr lang="ru-RU" dirty="0"/>
              <a:t> як </a:t>
            </a:r>
            <a:r>
              <a:rPr lang="ru-RU" dirty="0" err="1"/>
              <a:t>поточний</a:t>
            </a:r>
            <a:r>
              <a:rPr lang="ru-RU" dirty="0"/>
              <a:t>, так і </a:t>
            </a:r>
            <a:r>
              <a:rPr lang="ru-RU" dirty="0" err="1"/>
              <a:t>перспективний</a:t>
            </a:r>
            <a:r>
              <a:rPr lang="ru-RU" dirty="0"/>
              <a:t> характер.</a:t>
            </a:r>
            <a:endParaRPr lang="uk-UA" dirty="0"/>
          </a:p>
        </p:txBody>
      </p:sp>
    </p:spTree>
    <p:extLst>
      <p:ext uri="{BB962C8B-B14F-4D97-AF65-F5344CB8AC3E}">
        <p14:creationId xmlns:p14="http://schemas.microsoft.com/office/powerpoint/2010/main" val="3544484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05D443-2412-48E1-93A7-8DF6DB36D7F2}"/>
              </a:ext>
            </a:extLst>
          </p:cNvPr>
          <p:cNvSpPr txBox="1"/>
          <p:nvPr/>
        </p:nvSpPr>
        <p:spPr>
          <a:xfrm>
            <a:off x="746449" y="646012"/>
            <a:ext cx="10692881" cy="646331"/>
          </a:xfrm>
          <a:prstGeom prst="rect">
            <a:avLst/>
          </a:prstGeom>
          <a:noFill/>
        </p:spPr>
        <p:txBody>
          <a:bodyPr wrap="square">
            <a:spAutoFit/>
          </a:bodyPr>
          <a:lstStyle/>
          <a:p>
            <a:r>
              <a:rPr lang="uk-UA" dirty="0"/>
              <a:t>Ідеї можуть бути різні: реальні та нереальні, дієві та неприбуткові і </a:t>
            </a:r>
            <a:r>
              <a:rPr lang="uk-UA" dirty="0" err="1"/>
              <a:t>т.д</a:t>
            </a:r>
            <a:r>
              <a:rPr lang="uk-UA" dirty="0"/>
              <a:t>. Тобто, ідеї різняться залежно від класифікаційних ознак </a:t>
            </a:r>
          </a:p>
        </p:txBody>
      </p:sp>
      <p:pic>
        <p:nvPicPr>
          <p:cNvPr id="8" name="Рисунок 7">
            <a:extLst>
              <a:ext uri="{FF2B5EF4-FFF2-40B4-BE49-F238E27FC236}">
                <a16:creationId xmlns:a16="http://schemas.microsoft.com/office/drawing/2014/main" id="{345FA0A2-C3BC-497B-AA8A-FB5335C792AC}"/>
              </a:ext>
            </a:extLst>
          </p:cNvPr>
          <p:cNvPicPr>
            <a:picLocks noChangeAspect="1"/>
          </p:cNvPicPr>
          <p:nvPr/>
        </p:nvPicPr>
        <p:blipFill>
          <a:blip r:embed="rId2"/>
          <a:stretch>
            <a:fillRect/>
          </a:stretch>
        </p:blipFill>
        <p:spPr>
          <a:xfrm>
            <a:off x="3872204" y="1045029"/>
            <a:ext cx="4973216" cy="4665275"/>
          </a:xfrm>
          <a:prstGeom prst="rect">
            <a:avLst/>
          </a:prstGeom>
        </p:spPr>
      </p:pic>
    </p:spTree>
    <p:extLst>
      <p:ext uri="{BB962C8B-B14F-4D97-AF65-F5344CB8AC3E}">
        <p14:creationId xmlns:p14="http://schemas.microsoft.com/office/powerpoint/2010/main" val="2676119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B86A71-5943-4D59-9718-5736B3902FB6}"/>
              </a:ext>
            </a:extLst>
          </p:cNvPr>
          <p:cNvSpPr txBox="1"/>
          <p:nvPr/>
        </p:nvSpPr>
        <p:spPr>
          <a:xfrm>
            <a:off x="2181808" y="1817638"/>
            <a:ext cx="7828383" cy="2031325"/>
          </a:xfrm>
          <a:prstGeom prst="rect">
            <a:avLst/>
          </a:prstGeom>
          <a:noFill/>
        </p:spPr>
        <p:txBody>
          <a:bodyPr wrap="square">
            <a:spAutoFit/>
          </a:bodyPr>
          <a:lstStyle/>
          <a:p>
            <a:r>
              <a:rPr lang="uk-UA" dirty="0"/>
              <a:t>При виборі ідеї потенційний підприємець може керуватись такими критеріями:</a:t>
            </a:r>
          </a:p>
          <a:p>
            <a:pPr marL="285750" indent="-285750">
              <a:buFont typeface="Wingdings" panose="05000000000000000000" pitchFamily="2" charset="2"/>
              <a:buChar char="v"/>
            </a:pPr>
            <a:r>
              <a:rPr lang="uk-UA" dirty="0"/>
              <a:t>знання даного виду діяльності та наявність відповідних здібностей підприємця;</a:t>
            </a:r>
          </a:p>
          <a:p>
            <a:pPr marL="285750" indent="-285750">
              <a:buFont typeface="Wingdings" panose="05000000000000000000" pitchFamily="2" charset="2"/>
              <a:buChar char="v"/>
            </a:pPr>
            <a:r>
              <a:rPr lang="uk-UA" dirty="0"/>
              <a:t>мінімальна потреба у початковому капіталі;</a:t>
            </a:r>
          </a:p>
          <a:p>
            <a:pPr marL="285750" indent="-285750">
              <a:buFont typeface="Wingdings" panose="05000000000000000000" pitchFamily="2" charset="2"/>
              <a:buChar char="v"/>
            </a:pPr>
            <a:r>
              <a:rPr lang="uk-UA" dirty="0"/>
              <a:t>мінімальний термін отримання результату;</a:t>
            </a:r>
          </a:p>
          <a:p>
            <a:pPr marL="285750" indent="-285750">
              <a:buFont typeface="Wingdings" panose="05000000000000000000" pitchFamily="2" charset="2"/>
              <a:buChar char="v"/>
            </a:pPr>
            <a:r>
              <a:rPr lang="uk-UA" dirty="0"/>
              <a:t>можливість державної підтримки;</a:t>
            </a:r>
          </a:p>
          <a:p>
            <a:pPr marL="285750" indent="-285750">
              <a:buFont typeface="Wingdings" panose="05000000000000000000" pitchFamily="2" charset="2"/>
              <a:buChar char="v"/>
            </a:pPr>
            <a:r>
              <a:rPr lang="uk-UA" dirty="0"/>
              <a:t>допустимий ризик та низький рівень конкуренції.</a:t>
            </a:r>
          </a:p>
        </p:txBody>
      </p:sp>
    </p:spTree>
    <p:extLst>
      <p:ext uri="{BB962C8B-B14F-4D97-AF65-F5344CB8AC3E}">
        <p14:creationId xmlns:p14="http://schemas.microsoft.com/office/powerpoint/2010/main" val="9706993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Природа">
  <a:themeElements>
    <a:clrScheme name="Природа">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Природа">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Природа">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386</TotalTime>
  <Words>4378</Words>
  <Application>Microsoft Office PowerPoint</Application>
  <PresentationFormat>Широкий екран</PresentationFormat>
  <Paragraphs>201</Paragraphs>
  <Slides>50</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50</vt:i4>
      </vt:variant>
    </vt:vector>
  </HeadingPairs>
  <TitlesOfParts>
    <vt:vector size="56" baseType="lpstr">
      <vt:lpstr>Arial</vt:lpstr>
      <vt:lpstr>Calibri</vt:lpstr>
      <vt:lpstr>Garamond</vt:lpstr>
      <vt:lpstr>Times New Roman</vt:lpstr>
      <vt:lpstr>Wingdings</vt:lpstr>
      <vt:lpstr>Природа</vt:lpstr>
      <vt:lpstr>МЕХАНІЗМ СТВОРЕННЯ ВЛАСНОЇ СПРАВИ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Теми доповідей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Катерина Бужимська</dc:creator>
  <cp:lastModifiedBy>AdminR</cp:lastModifiedBy>
  <cp:revision>32</cp:revision>
  <dcterms:created xsi:type="dcterms:W3CDTF">2021-04-12T02:06:39Z</dcterms:created>
  <dcterms:modified xsi:type="dcterms:W3CDTF">2025-11-11T07:52:08Z</dcterms:modified>
</cp:coreProperties>
</file>