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59" r:id="rId11"/>
    <p:sldId id="260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61" r:id="rId23"/>
    <p:sldId id="262" r:id="rId24"/>
    <p:sldId id="263" r:id="rId25"/>
    <p:sldId id="264" r:id="rId26"/>
    <p:sldId id="265" r:id="rId27"/>
    <p:sldId id="289" r:id="rId28"/>
    <p:sldId id="290" r:id="rId29"/>
    <p:sldId id="291" r:id="rId30"/>
    <p:sldId id="292" r:id="rId31"/>
    <p:sldId id="266" r:id="rId32"/>
    <p:sldId id="267" r:id="rId33"/>
    <p:sldId id="268" r:id="rId34"/>
    <p:sldId id="269" r:id="rId35"/>
    <p:sldId id="270" r:id="rId36"/>
    <p:sldId id="271" r:id="rId37"/>
    <p:sldId id="272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9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36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2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397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28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9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96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4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5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2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2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8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63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7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72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03CB92-AB30-4319-9689-0A138D46447A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F9B6A2-97CD-40C6-B2D9-1E5EE32FA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1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3480-15#n193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7977" y="545910"/>
            <a:ext cx="7395046" cy="4838891"/>
          </a:xfrm>
        </p:spPr>
        <p:txBody>
          <a:bodyPr/>
          <a:lstStyle/>
          <a:p>
            <a:pPr algn="l"/>
            <a:r>
              <a:rPr lang="uk-UA" sz="2400" b="1" dirty="0"/>
              <a:t>ГРОШОВИЙ РИНОК</a:t>
            </a:r>
            <a:endParaRPr lang="ru-RU" sz="1800" dirty="0"/>
          </a:p>
          <a:p>
            <a:pPr algn="l"/>
            <a:r>
              <a:rPr lang="uk-UA" sz="2400" b="1" dirty="0"/>
              <a:t> </a:t>
            </a:r>
            <a:endParaRPr lang="ru-RU" sz="1800" dirty="0"/>
          </a:p>
          <a:p>
            <a:pPr lvl="1" algn="l"/>
            <a:r>
              <a:rPr lang="uk-UA" dirty="0" smtClean="0"/>
              <a:t>1. Сутність </a:t>
            </a:r>
            <a:r>
              <a:rPr lang="uk-UA" dirty="0"/>
              <a:t>та особливості функціонування грошового ринку</a:t>
            </a:r>
            <a:endParaRPr lang="ru-RU" sz="1600" dirty="0"/>
          </a:p>
          <a:p>
            <a:pPr lvl="1" algn="l"/>
            <a:r>
              <a:rPr lang="uk-UA" dirty="0" smtClean="0"/>
              <a:t>2. Структура </a:t>
            </a:r>
            <a:r>
              <a:rPr lang="uk-UA" dirty="0"/>
              <a:t>грошового ринку</a:t>
            </a:r>
            <a:endParaRPr lang="ru-RU" sz="1600" dirty="0"/>
          </a:p>
          <a:p>
            <a:pPr lvl="1" algn="l"/>
            <a:r>
              <a:rPr lang="uk-UA" dirty="0" smtClean="0"/>
              <a:t>3. </a:t>
            </a:r>
            <a:r>
              <a:rPr lang="ru-RU" dirty="0" err="1" smtClean="0"/>
              <a:t>Валютний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</a:t>
            </a:r>
            <a:r>
              <a:rPr lang="ru-RU" dirty="0" err="1" smtClean="0"/>
              <a:t>валютн</a:t>
            </a:r>
            <a:r>
              <a:rPr lang="uk-UA" dirty="0" smtClean="0"/>
              <a:t>і операції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4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/>
              <a:t>Торгівля</a:t>
            </a:r>
            <a:r>
              <a:rPr lang="ru-RU" b="1" dirty="0"/>
              <a:t> </a:t>
            </a:r>
            <a:r>
              <a:rPr lang="ru-RU" b="1" dirty="0" err="1"/>
              <a:t>фінансовими</a:t>
            </a:r>
            <a:r>
              <a:rPr lang="ru-RU" b="1" dirty="0"/>
              <a:t> </a:t>
            </a:r>
            <a:r>
              <a:rPr lang="ru-RU" b="1" dirty="0" err="1"/>
              <a:t>інструментами</a:t>
            </a:r>
            <a:r>
              <a:rPr lang="ru-RU" b="1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b="1" dirty="0" err="1"/>
              <a:t>організованих</a:t>
            </a:r>
            <a:r>
              <a:rPr lang="ru-RU" b="1" dirty="0"/>
              <a:t> ринках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та поза ними.</a:t>
            </a:r>
          </a:p>
          <a:p>
            <a:pPr marL="0" indent="0">
              <a:buNone/>
            </a:pPr>
            <a:r>
              <a:rPr lang="ru-RU" b="1" dirty="0" err="1"/>
              <a:t>Організованими</a:t>
            </a:r>
            <a:r>
              <a:rPr lang="ru-RU" b="1" dirty="0"/>
              <a:t> ринками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регульовані</a:t>
            </a:r>
            <a:r>
              <a:rPr lang="ru-RU" dirty="0"/>
              <a:t> ринки (</a:t>
            </a:r>
            <a:r>
              <a:rPr lang="ru-RU" dirty="0" err="1"/>
              <a:t>фондові</a:t>
            </a:r>
            <a:r>
              <a:rPr lang="ru-RU" dirty="0"/>
              <a:t>,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грошові</a:t>
            </a:r>
            <a:r>
              <a:rPr lang="ru-RU" dirty="0"/>
              <a:t>), БТМ (</a:t>
            </a:r>
            <a:r>
              <a:rPr lang="ru-RU" dirty="0" err="1"/>
              <a:t>фондові</a:t>
            </a:r>
            <a:r>
              <a:rPr lang="ru-RU" dirty="0"/>
              <a:t>,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) та ОТМ (</a:t>
            </a:r>
            <a:r>
              <a:rPr lang="ru-RU" dirty="0" err="1"/>
              <a:t>облігацій</a:t>
            </a:r>
            <a:r>
              <a:rPr lang="ru-RU" dirty="0"/>
              <a:t> та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).</a:t>
            </a:r>
          </a:p>
          <a:p>
            <a:r>
              <a:rPr lang="ru-RU" b="1" dirty="0" err="1"/>
              <a:t>Б</a:t>
            </a:r>
            <a:r>
              <a:rPr lang="ru-RU" b="1" dirty="0" err="1" smtClean="0"/>
              <a:t>агатосторонній</a:t>
            </a:r>
            <a:r>
              <a:rPr lang="ru-RU" b="1" dirty="0" smtClean="0"/>
              <a:t> </a:t>
            </a:r>
            <a:r>
              <a:rPr lang="ru-RU" b="1" dirty="0" err="1"/>
              <a:t>торговельний</a:t>
            </a:r>
            <a:r>
              <a:rPr lang="ru-RU" b="1" dirty="0"/>
              <a:t> </a:t>
            </a:r>
            <a:r>
              <a:rPr lang="ru-RU" b="1" dirty="0" err="1"/>
              <a:t>майданчик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БТМ) - </a:t>
            </a:r>
            <a:r>
              <a:rPr lang="ru-RU" dirty="0" err="1"/>
              <a:t>багатостороння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управляється</a:t>
            </a:r>
            <a:r>
              <a:rPr lang="ru-RU" dirty="0"/>
              <a:t> оператором </a:t>
            </a:r>
            <a:r>
              <a:rPr lang="ru-RU" dirty="0" err="1"/>
              <a:t>багатостороннього</a:t>
            </a:r>
            <a:r>
              <a:rPr lang="ru-RU" dirty="0"/>
              <a:t>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майданчика</a:t>
            </a:r>
            <a:r>
              <a:rPr lang="ru-RU" dirty="0"/>
              <a:t> і у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 порядку та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визначеними</a:t>
            </a:r>
            <a:r>
              <a:rPr lang="ru-RU" dirty="0"/>
              <a:t> таким оператором БТМ </a:t>
            </a:r>
            <a:r>
              <a:rPr lang="ru-RU" dirty="0" err="1"/>
              <a:t>недискреційними</a:t>
            </a:r>
            <a:r>
              <a:rPr lang="ru-RU" dirty="0"/>
              <a:t> правилами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(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), результатом </a:t>
            </a:r>
            <a:r>
              <a:rPr lang="ru-RU" dirty="0" err="1"/>
              <a:t>чого</a:t>
            </a:r>
            <a:r>
              <a:rPr lang="ru-RU" dirty="0"/>
              <a:t> є договори (</a:t>
            </a:r>
            <a:r>
              <a:rPr lang="ru-RU" dirty="0" err="1"/>
              <a:t>контракти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 </a:t>
            </a:r>
            <a:r>
              <a:rPr lang="ru-RU" dirty="0" smtClean="0"/>
              <a:t>порядку.</a:t>
            </a:r>
          </a:p>
          <a:p>
            <a:r>
              <a:rPr lang="ru-RU" b="1" dirty="0"/>
              <a:t>О</a:t>
            </a:r>
            <a:r>
              <a:rPr lang="ru-RU" b="1" dirty="0" smtClean="0"/>
              <a:t>ператор </a:t>
            </a:r>
            <a:r>
              <a:rPr lang="ru-RU" b="1" dirty="0" err="1"/>
              <a:t>організованого</a:t>
            </a:r>
            <a:r>
              <a:rPr lang="ru-RU" b="1" dirty="0"/>
              <a:t> </a:t>
            </a:r>
            <a:r>
              <a:rPr lang="ru-RU" b="1" dirty="0" err="1"/>
              <a:t>торговельного</a:t>
            </a:r>
            <a:r>
              <a:rPr lang="ru-RU" b="1" dirty="0"/>
              <a:t> </a:t>
            </a:r>
            <a:r>
              <a:rPr lang="ru-RU" b="1" dirty="0" err="1"/>
              <a:t>майданчика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оператор ОТМ) - </a:t>
            </a:r>
            <a:r>
              <a:rPr lang="ru-RU" dirty="0" err="1"/>
              <a:t>акціонерне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, </a:t>
            </a:r>
            <a:r>
              <a:rPr lang="ru-RU" dirty="0" err="1"/>
              <a:t>товариство</a:t>
            </a:r>
            <a:r>
              <a:rPr lang="ru-RU" dirty="0"/>
              <a:t>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 з </a:t>
            </a:r>
            <a:r>
              <a:rPr lang="ru-RU" dirty="0" err="1"/>
              <a:t>додатковою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організованого</a:t>
            </a:r>
            <a:r>
              <a:rPr lang="ru-RU" dirty="0"/>
              <a:t>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майданчика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, </a:t>
            </a:r>
            <a:r>
              <a:rPr lang="ru-RU" dirty="0" err="1"/>
              <a:t>виданої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62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8365"/>
            <a:ext cx="10018713" cy="6114196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Кваліфікованими</a:t>
            </a:r>
            <a:r>
              <a:rPr lang="ru-RU" b="1" dirty="0"/>
              <a:t> </a:t>
            </a:r>
            <a:r>
              <a:rPr lang="ru-RU" b="1" dirty="0" err="1"/>
              <a:t>інвесторами</a:t>
            </a:r>
            <a:r>
              <a:rPr lang="ru-RU" b="1" dirty="0"/>
              <a:t> є:</a:t>
            </a:r>
          </a:p>
          <a:p>
            <a:r>
              <a:rPr lang="ru-RU" dirty="0"/>
              <a:t>1)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центральні</a:t>
            </a:r>
            <a:r>
              <a:rPr lang="ru-RU" dirty="0"/>
              <a:t> банки;</a:t>
            </a:r>
          </a:p>
          <a:p>
            <a:r>
              <a:rPr lang="ru-RU" dirty="0"/>
              <a:t>3) держава </a:t>
            </a:r>
            <a:r>
              <a:rPr lang="ru-RU" dirty="0" err="1"/>
              <a:t>Україна</a:t>
            </a:r>
            <a:r>
              <a:rPr lang="ru-RU" dirty="0"/>
              <a:t> в </a:t>
            </a:r>
            <a:r>
              <a:rPr lang="ru-RU" dirty="0" err="1"/>
              <a:t>особі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уповноваженого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боргом та </a:t>
            </a:r>
            <a:r>
              <a:rPr lang="ru-RU" dirty="0" err="1"/>
              <a:t>гарантованим</a:t>
            </a:r>
            <a:r>
              <a:rPr lang="ru-RU" dirty="0"/>
              <a:t> державою боргом;</a:t>
            </a:r>
          </a:p>
          <a:p>
            <a:r>
              <a:rPr lang="ru-RU" dirty="0"/>
              <a:t>4)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банки та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установи,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критеріям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ринку;</a:t>
            </a:r>
          </a:p>
          <a:p>
            <a:r>
              <a:rPr lang="ru-RU" dirty="0"/>
              <a:t>7) </a:t>
            </a:r>
            <a:r>
              <a:rPr lang="ru-RU" dirty="0" err="1"/>
              <a:t>юридичні</a:t>
            </a:r>
            <a:r>
              <a:rPr lang="ru-RU" dirty="0"/>
              <a:t> особи,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</a:t>
            </a:r>
            <a:r>
              <a:rPr lang="ru-RU" dirty="0" err="1"/>
              <a:t>двом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таких </a:t>
            </a:r>
            <a:r>
              <a:rPr lang="ru-RU" dirty="0" err="1"/>
              <a:t>критеріїв</a:t>
            </a:r>
            <a:r>
              <a:rPr lang="ru-RU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підсумок</a:t>
            </a:r>
            <a:r>
              <a:rPr lang="ru-RU" dirty="0"/>
              <a:t> балансу становить не </a:t>
            </a:r>
            <a:r>
              <a:rPr lang="ru-RU" dirty="0" err="1"/>
              <a:t>менше</a:t>
            </a:r>
            <a:r>
              <a:rPr lang="ru-RU" dirty="0"/>
              <a:t> 20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чистий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робіт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за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становить не </a:t>
            </a:r>
            <a:r>
              <a:rPr lang="ru-RU" dirty="0" err="1"/>
              <a:t>менше</a:t>
            </a:r>
            <a:r>
              <a:rPr lang="ru-RU" dirty="0"/>
              <a:t> 40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2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Інвестори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не є </a:t>
            </a:r>
            <a:r>
              <a:rPr lang="ru-RU" b="1" dirty="0" err="1"/>
              <a:t>або</a:t>
            </a:r>
            <a:r>
              <a:rPr lang="ru-RU" b="1" dirty="0"/>
              <a:t> не </a:t>
            </a:r>
            <a:r>
              <a:rPr lang="ru-RU" b="1" dirty="0" err="1"/>
              <a:t>були</a:t>
            </a:r>
            <a:r>
              <a:rPr lang="ru-RU" b="1" dirty="0"/>
              <a:t> </a:t>
            </a:r>
            <a:r>
              <a:rPr lang="ru-RU" b="1" dirty="0" err="1"/>
              <a:t>визнані</a:t>
            </a:r>
            <a:r>
              <a:rPr lang="ru-RU" b="1" dirty="0"/>
              <a:t> </a:t>
            </a:r>
            <a:r>
              <a:rPr lang="ru-RU" b="1" dirty="0" err="1"/>
              <a:t>кваліфікованими</a:t>
            </a:r>
            <a:r>
              <a:rPr lang="ru-RU" b="1" dirty="0"/>
              <a:t>, є </a:t>
            </a:r>
            <a:r>
              <a:rPr lang="ru-RU" b="1" dirty="0" err="1"/>
              <a:t>некваліфікованими</a:t>
            </a:r>
            <a:r>
              <a:rPr lang="ru-RU" b="1" dirty="0"/>
              <a:t> </a:t>
            </a:r>
            <a:r>
              <a:rPr lang="ru-RU" b="1" dirty="0" err="1"/>
              <a:t>інвесторами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49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Фінансовими</a:t>
            </a:r>
            <a:r>
              <a:rPr lang="ru-RU" b="1" dirty="0"/>
              <a:t> </a:t>
            </a:r>
            <a:r>
              <a:rPr lang="ru-RU" b="1" dirty="0" err="1"/>
              <a:t>інструментами</a:t>
            </a:r>
            <a:r>
              <a:rPr lang="ru-RU" b="1" dirty="0"/>
              <a:t> </a:t>
            </a:r>
            <a:r>
              <a:rPr lang="ru-RU" dirty="0"/>
              <a:t>є:</a:t>
            </a:r>
          </a:p>
          <a:p>
            <a:r>
              <a:rPr lang="ru-RU" dirty="0"/>
              <a:t>1)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інструменти</a:t>
            </a:r>
            <a:r>
              <a:rPr lang="ru-RU" dirty="0"/>
              <a:t> грошового ринку;</a:t>
            </a:r>
          </a:p>
          <a:p>
            <a:r>
              <a:rPr lang="ru-RU" dirty="0"/>
              <a:t>3)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контракти</a:t>
            </a:r>
            <a:r>
              <a:rPr lang="ru-RU" dirty="0"/>
              <a:t> на </a:t>
            </a:r>
            <a:r>
              <a:rPr lang="ru-RU" dirty="0" err="1"/>
              <a:t>майбутню</a:t>
            </a:r>
            <a:r>
              <a:rPr lang="ru-RU" dirty="0"/>
              <a:t> </a:t>
            </a:r>
            <a:r>
              <a:rPr lang="ru-RU" dirty="0" err="1"/>
              <a:t>відсоткову</a:t>
            </a:r>
            <a:r>
              <a:rPr lang="ru-RU" dirty="0"/>
              <a:t> ставку та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валюта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процентні</a:t>
            </a:r>
            <a:r>
              <a:rPr lang="ru-RU" dirty="0"/>
              <a:t> ставки, </a:t>
            </a:r>
            <a:r>
              <a:rPr lang="ru-RU" dirty="0" err="1"/>
              <a:t>дохідність</a:t>
            </a:r>
            <a:r>
              <a:rPr lang="ru-RU" dirty="0"/>
              <a:t>, </a:t>
            </a:r>
            <a:r>
              <a:rPr lang="ru-RU" dirty="0" err="1"/>
              <a:t>індекси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курс,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поставки (</a:t>
            </a:r>
            <a:r>
              <a:rPr lang="ru-RU" dirty="0" err="1"/>
              <a:t>поставні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(</a:t>
            </a:r>
            <a:r>
              <a:rPr lang="ru-RU" dirty="0" err="1"/>
              <a:t>розрахункові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);</a:t>
            </a:r>
          </a:p>
          <a:p>
            <a:r>
              <a:rPr lang="ru-RU" dirty="0"/>
              <a:t>4)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форварди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неплатоспроможності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на </a:t>
            </a:r>
            <a:r>
              <a:rPr lang="ru-RU" dirty="0" err="1"/>
              <a:t>торговельних</a:t>
            </a:r>
            <a:r>
              <a:rPr lang="ru-RU" dirty="0"/>
              <a:t> </a:t>
            </a:r>
            <a:r>
              <a:rPr lang="ru-RU" dirty="0" err="1"/>
              <a:t>майданчиках</a:t>
            </a:r>
            <a:r>
              <a:rPr lang="ru-RU" dirty="0"/>
              <a:t>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поставки (</a:t>
            </a:r>
            <a:r>
              <a:rPr lang="ru-RU" dirty="0" err="1"/>
              <a:t>поставні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40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77500" lnSpcReduction="20000"/>
          </a:bodyPr>
          <a:lstStyle/>
          <a:p>
            <a:r>
              <a:rPr lang="ru-RU" dirty="0"/>
              <a:t>6)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форварди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базовим</a:t>
            </a:r>
            <a:r>
              <a:rPr lang="ru-RU" dirty="0"/>
              <a:t> активом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поставки (</a:t>
            </a:r>
            <a:r>
              <a:rPr lang="ru-RU" dirty="0" err="1"/>
              <a:t>поставні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 та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зазначені</a:t>
            </a:r>
            <a:r>
              <a:rPr lang="ru-RU" dirty="0"/>
              <a:t> у </a:t>
            </a:r>
            <a:r>
              <a:rPr lang="ru-RU" u="sng" dirty="0" err="1">
                <a:hlinkClick r:id="rId2"/>
              </a:rPr>
              <a:t>пункті</a:t>
            </a:r>
            <a:r>
              <a:rPr lang="ru-RU" u="sng" dirty="0">
                <a:hlinkClick r:id="rId2"/>
              </a:rPr>
              <a:t> 5</a:t>
            </a:r>
            <a:r>
              <a:rPr lang="ru-RU" dirty="0"/>
              <a:t> </a:t>
            </a:r>
            <a:r>
              <a:rPr lang="ru-RU" dirty="0" smtClean="0"/>
              <a:t>, </a:t>
            </a:r>
            <a:r>
              <a:rPr lang="ru-RU" dirty="0" err="1"/>
              <a:t>укладаються</a:t>
            </a:r>
            <a:r>
              <a:rPr lang="ru-RU" dirty="0"/>
              <a:t> не в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 та </a:t>
            </a:r>
            <a:r>
              <a:rPr lang="ru-RU" dirty="0" err="1"/>
              <a:t>мають</a:t>
            </a:r>
            <a:r>
              <a:rPr lang="ru-RU" dirty="0"/>
              <a:t> характеристики </a:t>
            </a:r>
            <a:r>
              <a:rPr lang="ru-RU" dirty="0" err="1"/>
              <a:t>іншого</a:t>
            </a:r>
            <a:r>
              <a:rPr lang="ru-RU" dirty="0"/>
              <a:t> деривативного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інструменту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передачу кредитного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ноти</a:t>
            </a:r>
            <a:r>
              <a:rPr lang="ru-RU" dirty="0"/>
              <a:t> та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дефолтні</a:t>
            </a:r>
            <a:r>
              <a:rPr lang="ru-RU" dirty="0"/>
              <a:t> </a:t>
            </a:r>
            <a:r>
              <a:rPr lang="ru-RU" dirty="0" err="1"/>
              <a:t>свопи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 на </a:t>
            </a:r>
            <a:r>
              <a:rPr lang="ru-RU" dirty="0" err="1"/>
              <a:t>різницю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опціони</a:t>
            </a:r>
            <a:r>
              <a:rPr lang="ru-RU" dirty="0"/>
              <a:t>, </a:t>
            </a:r>
            <a:r>
              <a:rPr lang="ru-RU" dirty="0" err="1"/>
              <a:t>ф’ючерси</a:t>
            </a:r>
            <a:r>
              <a:rPr lang="ru-RU" dirty="0"/>
              <a:t>, </a:t>
            </a:r>
            <a:r>
              <a:rPr lang="ru-RU" dirty="0" err="1"/>
              <a:t>свопи</a:t>
            </a:r>
            <a:r>
              <a:rPr lang="ru-RU" dirty="0"/>
              <a:t>, </a:t>
            </a:r>
            <a:r>
              <a:rPr lang="ru-RU" dirty="0" err="1"/>
              <a:t>контракти</a:t>
            </a:r>
            <a:r>
              <a:rPr lang="ru-RU" dirty="0"/>
              <a:t> на </a:t>
            </a:r>
            <a:r>
              <a:rPr lang="ru-RU" dirty="0" err="1"/>
              <a:t>майбутню</a:t>
            </a:r>
            <a:r>
              <a:rPr lang="ru-RU" dirty="0"/>
              <a:t> </a:t>
            </a:r>
            <a:r>
              <a:rPr lang="ru-RU" dirty="0" err="1"/>
              <a:t>відсоткову</a:t>
            </a:r>
            <a:r>
              <a:rPr lang="ru-RU" dirty="0"/>
              <a:t> ставку та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кліматичних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ставок фрахту,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статистики,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(</a:t>
            </a:r>
            <a:r>
              <a:rPr lang="ru-RU" dirty="0" err="1"/>
              <a:t>розрахункові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виконані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(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),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неплатоспроможності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контракти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прав,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індексів</a:t>
            </a:r>
            <a:r>
              <a:rPr lang="ru-RU" dirty="0"/>
              <a:t>, </a:t>
            </a:r>
            <a:r>
              <a:rPr lang="ru-RU" dirty="0" err="1"/>
              <a:t>курсів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зазначені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характеристики </a:t>
            </a:r>
            <a:r>
              <a:rPr lang="ru-RU" dirty="0" err="1"/>
              <a:t>іншого</a:t>
            </a:r>
            <a:r>
              <a:rPr lang="ru-RU" dirty="0"/>
              <a:t> деривативного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інструменту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на </a:t>
            </a:r>
            <a:r>
              <a:rPr lang="ru-RU" dirty="0" err="1"/>
              <a:t>регульованому</a:t>
            </a:r>
            <a:r>
              <a:rPr lang="ru-RU" dirty="0"/>
              <a:t> ринку, ОТМ </a:t>
            </a:r>
            <a:r>
              <a:rPr lang="ru-RU" dirty="0" err="1"/>
              <a:t>або</a:t>
            </a:r>
            <a:r>
              <a:rPr lang="ru-RU" dirty="0"/>
              <a:t> БТМ.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704765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Інструменти</a:t>
            </a:r>
            <a:r>
              <a:rPr lang="ru-RU" b="1" dirty="0"/>
              <a:t> грошового ринку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казначейські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ощадні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депозитні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векселі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з таких характеристик:</a:t>
            </a:r>
          </a:p>
          <a:p>
            <a:r>
              <a:rPr lang="ru-RU" dirty="0"/>
              <a:t>1)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визначена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момент часу;</a:t>
            </a:r>
          </a:p>
          <a:p>
            <a:r>
              <a:rPr lang="ru-RU" dirty="0"/>
              <a:t>2) не є </a:t>
            </a:r>
            <a:r>
              <a:rPr lang="ru-RU" dirty="0" err="1"/>
              <a:t>деривативними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до </a:t>
            </a:r>
            <a:r>
              <a:rPr lang="ru-RU" dirty="0" err="1"/>
              <a:t>погашення</a:t>
            </a:r>
            <a:r>
              <a:rPr lang="ru-RU" dirty="0"/>
              <a:t> в момент </a:t>
            </a:r>
            <a:r>
              <a:rPr lang="ru-RU" dirty="0" err="1"/>
              <a:t>емісії</a:t>
            </a:r>
            <a:r>
              <a:rPr lang="ru-RU" dirty="0"/>
              <a:t> (</a:t>
            </a:r>
            <a:r>
              <a:rPr lang="ru-RU" dirty="0" err="1"/>
              <a:t>видачі</a:t>
            </a:r>
            <a:r>
              <a:rPr lang="ru-RU" dirty="0"/>
              <a:t>) 397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Цінним</a:t>
            </a:r>
            <a:r>
              <a:rPr lang="ru-RU" b="1" dirty="0"/>
              <a:t> </a:t>
            </a:r>
            <a:r>
              <a:rPr lang="ru-RU" b="1" dirty="0" err="1"/>
              <a:t>папером</a:t>
            </a:r>
            <a:r>
              <a:rPr lang="ru-RU" b="1" dirty="0"/>
              <a:t> </a:t>
            </a:r>
            <a:r>
              <a:rPr lang="ru-RU" dirty="0"/>
              <a:t>є документ </a:t>
            </a:r>
            <a:r>
              <a:rPr lang="ru-RU" dirty="0" err="1"/>
              <a:t>установленої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реквізитами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грошове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 </a:t>
            </a:r>
            <a:r>
              <a:rPr lang="ru-RU" dirty="0" err="1"/>
              <a:t>емітента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папера</a:t>
            </a:r>
            <a:r>
              <a:rPr lang="ru-RU" dirty="0"/>
              <a:t> (особи, яка видала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) і особи, яка </a:t>
            </a:r>
            <a:r>
              <a:rPr lang="ru-RU" dirty="0" err="1"/>
              <a:t>має</a:t>
            </a:r>
            <a:r>
              <a:rPr lang="ru-RU" dirty="0"/>
              <a:t> права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та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таким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прав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та прав за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особам</a:t>
            </a:r>
            <a:r>
              <a:rPr lang="ru-RU" dirty="0" smtClean="0"/>
              <a:t>.</a:t>
            </a:r>
          </a:p>
          <a:p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за порядком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неемісійні</a:t>
            </a:r>
            <a:r>
              <a:rPr lang="ru-RU" dirty="0"/>
              <a:t>.</a:t>
            </a:r>
          </a:p>
          <a:p>
            <a:r>
              <a:rPr lang="ru-RU" b="1" dirty="0" err="1"/>
              <a:t>Емісійні</a:t>
            </a:r>
            <a:r>
              <a:rPr lang="ru-RU" b="1" dirty="0"/>
              <a:t> </a:t>
            </a: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посвідчують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права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у межах одного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особи, яка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(</a:t>
            </a:r>
            <a:r>
              <a:rPr lang="ru-RU" dirty="0" err="1"/>
              <a:t>емітента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9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72955"/>
            <a:ext cx="10018713" cy="6291618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b="1" dirty="0" err="1"/>
              <a:t>емісійних</a:t>
            </a:r>
            <a:r>
              <a:rPr lang="ru-RU" b="1" dirty="0"/>
              <a:t>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 </a:t>
            </a:r>
            <a:r>
              <a:rPr lang="ru-RU" dirty="0"/>
              <a:t>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акції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корпоративні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депозитні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іпотечні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нерухомістю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сертифікати</a:t>
            </a:r>
            <a:r>
              <a:rPr lang="ru-RU" dirty="0"/>
              <a:t> ФОН);</a:t>
            </a:r>
          </a:p>
          <a:p>
            <a:r>
              <a:rPr lang="ru-RU" dirty="0"/>
              <a:t>10)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;</a:t>
            </a:r>
          </a:p>
          <a:p>
            <a:r>
              <a:rPr lang="ru-RU" dirty="0"/>
              <a:t>11) </a:t>
            </a:r>
            <a:r>
              <a:rPr lang="ru-RU" dirty="0" err="1"/>
              <a:t>казначейські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12)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деривативи</a:t>
            </a:r>
            <a:r>
              <a:rPr lang="ru-RU" dirty="0"/>
              <a:t>;</a:t>
            </a:r>
          </a:p>
          <a:p>
            <a:r>
              <a:rPr lang="ru-RU" dirty="0"/>
              <a:t>13) </a:t>
            </a:r>
            <a:r>
              <a:rPr lang="ru-RU" dirty="0" err="1"/>
              <a:t>опціонні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;</a:t>
            </a:r>
          </a:p>
          <a:p>
            <a:r>
              <a:rPr lang="ru-RU" dirty="0"/>
              <a:t>14) </a:t>
            </a:r>
            <a:r>
              <a:rPr lang="ru-RU" dirty="0" err="1"/>
              <a:t>фондові</a:t>
            </a:r>
            <a:r>
              <a:rPr lang="ru-RU" dirty="0"/>
              <a:t> </a:t>
            </a:r>
            <a:r>
              <a:rPr lang="ru-RU" dirty="0" err="1"/>
              <a:t>варанти</a:t>
            </a:r>
            <a:r>
              <a:rPr lang="ru-RU" dirty="0"/>
              <a:t>;</a:t>
            </a:r>
          </a:p>
          <a:p>
            <a:r>
              <a:rPr lang="ru-RU" dirty="0"/>
              <a:t>15)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ноти</a:t>
            </a:r>
            <a:r>
              <a:rPr lang="ru-RU" dirty="0"/>
              <a:t>;</a:t>
            </a:r>
          </a:p>
          <a:p>
            <a:r>
              <a:rPr lang="ru-RU" dirty="0"/>
              <a:t>16) </a:t>
            </a:r>
            <a:r>
              <a:rPr lang="ru-RU" dirty="0" err="1"/>
              <a:t>депозитарні</a:t>
            </a:r>
            <a:r>
              <a:rPr lang="ru-RU" dirty="0"/>
              <a:t> </a:t>
            </a:r>
            <a:r>
              <a:rPr lang="ru-RU" dirty="0" err="1"/>
              <a:t>розписки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030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32012"/>
            <a:ext cx="10018713" cy="6209731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 </a:t>
            </a:r>
            <a:r>
              <a:rPr lang="ru-RU" dirty="0" err="1"/>
              <a:t>існують</a:t>
            </a:r>
            <a:r>
              <a:rPr lang="ru-RU" dirty="0"/>
              <a:t> в </a:t>
            </a:r>
            <a:r>
              <a:rPr lang="ru-RU" b="1" dirty="0" err="1"/>
              <a:t>електронній</a:t>
            </a:r>
            <a:r>
              <a:rPr lang="ru-RU" b="1" dirty="0"/>
              <a:t> (</a:t>
            </a:r>
            <a:r>
              <a:rPr lang="ru-RU" b="1" dirty="0" err="1"/>
              <a:t>електронні</a:t>
            </a:r>
            <a:r>
              <a:rPr lang="ru-RU" b="1" dirty="0"/>
              <a:t> </a:t>
            </a: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) </a:t>
            </a:r>
            <a:r>
              <a:rPr lang="ru-RU" dirty="0"/>
              <a:t>та </a:t>
            </a:r>
            <a:r>
              <a:rPr lang="ru-RU" b="1" dirty="0" err="1"/>
              <a:t>паперовій</a:t>
            </a:r>
            <a:r>
              <a:rPr lang="ru-RU" b="1" dirty="0"/>
              <a:t> (</a:t>
            </a:r>
            <a:r>
              <a:rPr lang="ru-RU" b="1" dirty="0" err="1"/>
              <a:t>паперові</a:t>
            </a:r>
            <a:r>
              <a:rPr lang="ru-RU" b="1" dirty="0"/>
              <a:t> </a:t>
            </a:r>
            <a:r>
              <a:rPr lang="ru-RU" b="1" dirty="0" err="1"/>
              <a:t>цінні</a:t>
            </a:r>
            <a:r>
              <a:rPr lang="ru-RU" b="1" dirty="0"/>
              <a:t> </a:t>
            </a:r>
            <a:r>
              <a:rPr lang="ru-RU" b="1" dirty="0" err="1"/>
              <a:t>папери</a:t>
            </a:r>
            <a:r>
              <a:rPr lang="ru-RU" b="1" dirty="0"/>
              <a:t>) </a:t>
            </a:r>
            <a:r>
              <a:rPr lang="ru-RU" dirty="0"/>
              <a:t>формах.</a:t>
            </a:r>
          </a:p>
          <a:p>
            <a:r>
              <a:rPr lang="ru-RU" b="1" dirty="0" err="1"/>
              <a:t>Електронний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b="1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облікового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в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паперах</a:t>
            </a:r>
            <a:r>
              <a:rPr lang="ru-RU" dirty="0"/>
              <a:t> у </a:t>
            </a:r>
            <a:r>
              <a:rPr lang="ru-RU" dirty="0" err="1"/>
              <a:t>системі</a:t>
            </a:r>
            <a:r>
              <a:rPr lang="ru-RU" dirty="0"/>
              <a:t> депозитарного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.</a:t>
            </a:r>
          </a:p>
          <a:p>
            <a:r>
              <a:rPr lang="ru-RU" b="1" dirty="0" err="1"/>
              <a:t>Паперовий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b="1" dirty="0"/>
              <a:t> </a:t>
            </a:r>
            <a:r>
              <a:rPr lang="ru-RU" dirty="0" err="1"/>
              <a:t>оформлюється</a:t>
            </a:r>
            <a:r>
              <a:rPr lang="ru-RU" dirty="0"/>
              <a:t> на </a:t>
            </a:r>
            <a:r>
              <a:rPr lang="ru-RU" dirty="0" err="1"/>
              <a:t>матеріальному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як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виду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реквізити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Цінні</a:t>
            </a:r>
            <a:r>
              <a:rPr lang="ru-RU" b="1" dirty="0" smtClean="0"/>
              <a:t> </a:t>
            </a:r>
            <a:r>
              <a:rPr lang="ru-RU" b="1" dirty="0" err="1"/>
              <a:t>папери</a:t>
            </a:r>
            <a:r>
              <a:rPr lang="ru-RU" b="1" dirty="0"/>
              <a:t> за формою </a:t>
            </a:r>
            <a:r>
              <a:rPr lang="ru-RU" b="1" dirty="0" err="1"/>
              <a:t>випуску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видачі</a:t>
            </a:r>
            <a:r>
              <a:rPr lang="ru-RU" dirty="0"/>
              <a:t>)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b="1" dirty="0"/>
              <a:t>на </a:t>
            </a:r>
            <a:r>
              <a:rPr lang="ru-RU" b="1" dirty="0" err="1"/>
              <a:t>пред’явника</a:t>
            </a:r>
            <a:r>
              <a:rPr lang="ru-RU" dirty="0"/>
              <a:t>, </a:t>
            </a:r>
            <a:r>
              <a:rPr lang="ru-RU" b="1" dirty="0" err="1"/>
              <a:t>іменні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/>
              <a:t>ордерні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Права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та права за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пред’явникові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папера</a:t>
            </a:r>
            <a:r>
              <a:rPr lang="ru-RU" dirty="0"/>
              <a:t> (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b="1" dirty="0"/>
              <a:t> на </a:t>
            </a:r>
            <a:r>
              <a:rPr lang="ru-RU" b="1" dirty="0" err="1"/>
              <a:t>пред’явника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зазначеній</a:t>
            </a:r>
            <a:r>
              <a:rPr lang="ru-RU" dirty="0"/>
              <a:t> у </a:t>
            </a:r>
            <a:r>
              <a:rPr lang="ru-RU" dirty="0" err="1"/>
              <a:t>цінному</a:t>
            </a:r>
            <a:r>
              <a:rPr lang="ru-RU" dirty="0"/>
              <a:t> </a:t>
            </a:r>
            <a:r>
              <a:rPr lang="ru-RU" dirty="0" err="1"/>
              <a:t>папері</a:t>
            </a:r>
            <a:r>
              <a:rPr lang="ru-RU" dirty="0"/>
              <a:t> (</a:t>
            </a:r>
            <a:r>
              <a:rPr lang="ru-RU" b="1" dirty="0" err="1"/>
              <a:t>іменний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dirty="0"/>
              <a:t>);</a:t>
            </a:r>
          </a:p>
          <a:p>
            <a:r>
              <a:rPr lang="ru-RU" dirty="0"/>
              <a:t>3)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зазначеній</a:t>
            </a:r>
            <a:r>
              <a:rPr lang="ru-RU" dirty="0"/>
              <a:t> у </a:t>
            </a:r>
            <a:r>
              <a:rPr lang="ru-RU" dirty="0" err="1"/>
              <a:t>цінному</a:t>
            </a:r>
            <a:r>
              <a:rPr lang="ru-RU" dirty="0"/>
              <a:t> </a:t>
            </a:r>
            <a:r>
              <a:rPr lang="ru-RU" dirty="0" err="1"/>
              <a:t>папері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сама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наказом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уповноважену</a:t>
            </a:r>
            <a:r>
              <a:rPr lang="ru-RU" dirty="0"/>
              <a:t> особу (</a:t>
            </a:r>
            <a:r>
              <a:rPr lang="ru-RU" b="1" dirty="0" err="1"/>
              <a:t>ордерний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наказ (</a:t>
            </a:r>
            <a:r>
              <a:rPr lang="ru-RU" dirty="0" err="1"/>
              <a:t>індосамент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повним</a:t>
            </a:r>
            <a:r>
              <a:rPr lang="ru-RU" dirty="0"/>
              <a:t>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права за таким </a:t>
            </a:r>
            <a:r>
              <a:rPr lang="ru-RU" dirty="0" err="1"/>
              <a:t>ордерним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бланковим</a:t>
            </a:r>
            <a:r>
              <a:rPr lang="ru-RU" dirty="0"/>
              <a:t> (без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права за таким </a:t>
            </a:r>
            <a:r>
              <a:rPr lang="ru-RU" dirty="0" err="1"/>
              <a:t>ордерним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Права на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та права за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належать </a:t>
            </a:r>
            <a:r>
              <a:rPr lang="ru-RU" dirty="0" err="1"/>
              <a:t>власникові</a:t>
            </a:r>
            <a:r>
              <a:rPr lang="ru-RU" dirty="0"/>
              <a:t> </a:t>
            </a:r>
            <a:r>
              <a:rPr lang="ru-RU" dirty="0" err="1"/>
              <a:t>рахунка</a:t>
            </a:r>
            <a:r>
              <a:rPr lang="ru-RU" dirty="0"/>
              <a:t> в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паперах</a:t>
            </a:r>
            <a:r>
              <a:rPr lang="ru-RU" dirty="0"/>
              <a:t>, </a:t>
            </a:r>
            <a:r>
              <a:rPr lang="ru-RU" dirty="0" err="1"/>
              <a:t>відкритого</a:t>
            </a:r>
            <a:r>
              <a:rPr lang="ru-RU" dirty="0"/>
              <a:t> в </a:t>
            </a:r>
            <a:r>
              <a:rPr lang="ru-RU" dirty="0" err="1"/>
              <a:t>депозитарній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у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11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ru-RU" dirty="0" err="1"/>
              <a:t>Ордерні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r>
              <a:rPr lang="ru-RU" dirty="0" err="1" smtClean="0"/>
              <a:t>Емісійні</a:t>
            </a:r>
            <a:r>
              <a:rPr lang="ru-RU" dirty="0" smtClean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за формою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іменними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пред’явника</a:t>
            </a:r>
            <a:r>
              <a:rPr lang="ru-RU" dirty="0"/>
              <a:t>.</a:t>
            </a:r>
          </a:p>
          <a:p>
            <a:r>
              <a:rPr lang="ru-RU" dirty="0" err="1"/>
              <a:t>Іменні</a:t>
            </a:r>
            <a:r>
              <a:rPr lang="ru-RU" dirty="0"/>
              <a:t> </a:t>
            </a:r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на </a:t>
            </a:r>
            <a:r>
              <a:rPr lang="ru-RU" dirty="0" err="1"/>
              <a:t>пред’явника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та </a:t>
            </a:r>
            <a:r>
              <a:rPr lang="ru-RU" dirty="0" err="1"/>
              <a:t>електронній</a:t>
            </a:r>
            <a:r>
              <a:rPr lang="ru-RU" dirty="0"/>
              <a:t> формах.</a:t>
            </a:r>
          </a:p>
          <a:p>
            <a:r>
              <a:rPr lang="ru-RU" dirty="0" err="1"/>
              <a:t>Неемісійні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в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1950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540499"/>
              </p:ext>
            </p:extLst>
          </p:nvPr>
        </p:nvGraphicFramePr>
        <p:xfrm>
          <a:off x="655094" y="191069"/>
          <a:ext cx="10847932" cy="60260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5199"/>
                <a:gridCol w="3532733"/>
              </a:tblGrid>
              <a:tr h="669559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effectLst/>
                        </a:rPr>
                        <a:t>Групи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Види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відповідної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групи</a:t>
                      </a:r>
                      <a:endParaRPr lang="ru-RU" dirty="0" smtClean="0"/>
                    </a:p>
                  </a:txBody>
                  <a:tcPr/>
                </a:tc>
              </a:tr>
              <a:tr h="2391282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пайові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участь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таких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інвестора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у статутному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капіталі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та/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активах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(у тому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активах,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знаходяться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інвестору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право 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отримання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частини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прибутку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(доходу),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зокрема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вигляді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дивідендів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встановлені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законодавством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проспектом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для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інститутів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спільного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інвестування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проспектом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інституту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спільного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інвестування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інвестиційні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ФОН;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корпоративних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інвестиційних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965190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боргові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позики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передбачають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обов’язок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особи, яка видала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неемісійний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папір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сплатити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визначений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строк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кошти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обов’язки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облігаціями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корпоративні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місцевих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позик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казначейські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ґ)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ощадні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депозитні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векселі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є)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міжнародних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фінансових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організацій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764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220583"/>
              </p:ext>
            </p:extLst>
          </p:nvPr>
        </p:nvGraphicFramePr>
        <p:xfrm>
          <a:off x="655094" y="191069"/>
          <a:ext cx="10847932" cy="53315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5199"/>
                <a:gridCol w="3532733"/>
              </a:tblGrid>
              <a:tr h="535523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effectLst/>
                        </a:rPr>
                        <a:t>Групи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Види </a:t>
                      </a:r>
                      <a:r>
                        <a:rPr lang="ru-RU" sz="1800" kern="1200" dirty="0" err="1" smtClean="0">
                          <a:effectLst/>
                        </a:rPr>
                        <a:t>цінних</a:t>
                      </a:r>
                      <a:r>
                        <a:rPr lang="ru-RU" sz="1800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err="1" smtClean="0">
                          <a:effectLst/>
                        </a:rPr>
                        <a:t>паперів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відповідної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kern="1200" baseline="0" dirty="0" err="1" smtClean="0">
                          <a:effectLst/>
                        </a:rPr>
                        <a:t>групи</a:t>
                      </a:r>
                      <a:endParaRPr lang="ru-RU" dirty="0" smtClean="0"/>
                    </a:p>
                  </a:txBody>
                  <a:tcPr/>
                </a:tc>
              </a:tr>
              <a:tr h="765033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іпотечні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випуск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забезпечено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іпотечним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покриттям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отримання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належних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коштів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іпотечні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облігації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65375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деривативні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посвідчують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визначених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проспектом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випадках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порядку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вимагати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емітента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придбання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продажу базового активу та/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реалізації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встановлених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проспектом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емісію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прав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щодо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базового активу, та/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платежу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платежів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залежно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базового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опціонні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сертифікати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фондові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варанти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депозитарні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розписки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ґ)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деривативи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65375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товаророзпорядчі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цінні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папери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надають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держателю право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розпоряджатися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майном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зазначеним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документах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37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pPr marL="0" indent="0">
              <a:buNone/>
            </a:pPr>
            <a:r>
              <a:rPr lang="uk-UA" sz="1800" b="1" dirty="0"/>
              <a:t>1. Сутність та особливості функціонування грошового ринку</a:t>
            </a:r>
            <a:endParaRPr lang="ru-RU" sz="1400" b="1" dirty="0"/>
          </a:p>
          <a:p>
            <a:r>
              <a:rPr lang="ru-RU" sz="1800" dirty="0" err="1" smtClean="0"/>
              <a:t>Грошовий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ринок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</a:t>
            </a:r>
            <a:r>
              <a:rPr lang="uk-UA" sz="1800" dirty="0" smtClean="0"/>
              <a:t>є</a:t>
            </a:r>
            <a:r>
              <a:rPr lang="ru-RU" sz="1800" dirty="0" smtClean="0"/>
              <a:t> </a:t>
            </a:r>
            <a:r>
              <a:rPr lang="uk-UA" sz="1800" dirty="0" smtClean="0"/>
              <a:t>взаємозв’язки </a:t>
            </a:r>
            <a:r>
              <a:rPr lang="uk-UA" sz="1800" dirty="0"/>
              <a:t>між </a:t>
            </a:r>
            <a:r>
              <a:rPr lang="uk-UA" sz="1800" dirty="0" smtClean="0"/>
              <a:t>суб'єктами </a:t>
            </a:r>
            <a:r>
              <a:rPr lang="uk-UA" sz="1800" dirty="0"/>
              <a:t>та інструментами грошового </a:t>
            </a:r>
            <a:r>
              <a:rPr lang="uk-UA" sz="1800" dirty="0" smtClean="0"/>
              <a:t>ринку: назустріч </a:t>
            </a:r>
            <a:r>
              <a:rPr lang="uk-UA" sz="1800" dirty="0"/>
              <a:t>потокам грошей, що спрямовуються від продавців до покупців, переміщаються відповідні інструменти грошового ринку.</a:t>
            </a:r>
            <a:endParaRPr lang="ru-RU" sz="1800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576" y="1735550"/>
            <a:ext cx="5680346" cy="493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1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759356"/>
          </a:xfrm>
        </p:spPr>
        <p:txBody>
          <a:bodyPr anchor="t"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dirty="0" err="1"/>
              <a:t>Акція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іменний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права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(</a:t>
            </a:r>
            <a:r>
              <a:rPr lang="ru-RU" dirty="0" err="1"/>
              <a:t>акціонера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дивідендів</a:t>
            </a:r>
            <a:r>
              <a:rPr lang="ru-RU" dirty="0"/>
              <a:t> та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, право на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акціонерним</a:t>
            </a:r>
            <a:r>
              <a:rPr lang="ru-RU" dirty="0"/>
              <a:t> </a:t>
            </a:r>
            <a:r>
              <a:rPr lang="ru-RU" dirty="0" err="1"/>
              <a:t>товариством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права,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</a:t>
            </a:r>
          </a:p>
          <a:p>
            <a:r>
              <a:rPr lang="ru-RU" dirty="0" err="1"/>
              <a:t>Емітентом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є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акціонерне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Акція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номінальну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, </a:t>
            </a:r>
            <a:r>
              <a:rPr lang="ru-RU" dirty="0" err="1"/>
              <a:t>установлену</a:t>
            </a:r>
            <a:r>
              <a:rPr lang="ru-RU" dirty="0"/>
              <a:t> в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 </a:t>
            </a:r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номінальна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меншою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1 </a:t>
            </a:r>
            <a:r>
              <a:rPr lang="ru-RU" dirty="0" err="1"/>
              <a:t>копійка</a:t>
            </a:r>
            <a:r>
              <a:rPr lang="ru-RU" dirty="0"/>
              <a:t>.</a:t>
            </a:r>
          </a:p>
          <a:p>
            <a:r>
              <a:rPr lang="ru-RU" dirty="0" err="1" smtClean="0"/>
              <a:t>Акціонерне</a:t>
            </a:r>
            <a:r>
              <a:rPr lang="ru-RU" dirty="0" smtClean="0"/>
              <a:t> </a:t>
            </a:r>
            <a:r>
              <a:rPr lang="ru-RU" dirty="0" err="1"/>
              <a:t>товариство</a:t>
            </a:r>
            <a:r>
              <a:rPr lang="ru-RU" dirty="0"/>
              <a:t> </a:t>
            </a:r>
            <a:r>
              <a:rPr lang="ru-RU" dirty="0" err="1"/>
              <a:t>розміщує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іменні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.</a:t>
            </a:r>
          </a:p>
          <a:p>
            <a:r>
              <a:rPr lang="ru-RU" dirty="0" err="1" smtClean="0"/>
              <a:t>Акціонерне</a:t>
            </a:r>
            <a:r>
              <a:rPr lang="ru-RU" dirty="0" smtClean="0"/>
              <a:t> </a:t>
            </a:r>
            <a:r>
              <a:rPr lang="ru-RU" dirty="0" err="1"/>
              <a:t>товариство</a:t>
            </a:r>
            <a:r>
              <a:rPr lang="ru-RU" dirty="0"/>
              <a:t> </a:t>
            </a:r>
            <a:r>
              <a:rPr lang="ru-RU" dirty="0" err="1"/>
              <a:t>розміщує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- </a:t>
            </a:r>
            <a:r>
              <a:rPr lang="ru-RU" dirty="0" err="1"/>
              <a:t>прості</a:t>
            </a:r>
            <a:r>
              <a:rPr lang="ru-RU" dirty="0"/>
              <a:t> та </a:t>
            </a:r>
            <a:r>
              <a:rPr lang="ru-RU" dirty="0" err="1"/>
              <a:t>привілейовані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212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lnSpcReduction="10000"/>
          </a:bodyPr>
          <a:lstStyle/>
          <a:p>
            <a:r>
              <a:rPr lang="ru-RU" b="1" dirty="0" err="1"/>
              <a:t>Прості</a:t>
            </a:r>
            <a:r>
              <a:rPr lang="ru-RU" b="1" dirty="0"/>
              <a:t> </a:t>
            </a:r>
            <a:r>
              <a:rPr lang="ru-RU" b="1" dirty="0" err="1"/>
              <a:t>акції</a:t>
            </a:r>
            <a:r>
              <a:rPr lang="ru-RU" b="1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дивідендів</a:t>
            </a:r>
            <a:r>
              <a:rPr lang="ru-RU" dirty="0"/>
              <a:t>, на участь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акціонерним</a:t>
            </a:r>
            <a:r>
              <a:rPr lang="ru-RU" dirty="0"/>
              <a:t> </a:t>
            </a:r>
            <a:r>
              <a:rPr lang="ru-RU" dirty="0" err="1"/>
              <a:t>товариством</a:t>
            </a:r>
            <a:r>
              <a:rPr lang="ru-RU" dirty="0"/>
              <a:t>,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права, </a:t>
            </a:r>
            <a:r>
              <a:rPr lang="ru-RU" dirty="0" err="1"/>
              <a:t>передбачені</a:t>
            </a:r>
            <a:r>
              <a:rPr lang="ru-RU" dirty="0"/>
              <a:t> законом,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акціонерних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.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права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Привілейовані</a:t>
            </a:r>
            <a:r>
              <a:rPr lang="ru-RU" b="1" dirty="0"/>
              <a:t> </a:t>
            </a:r>
            <a:r>
              <a:rPr lang="ru-RU" b="1" dirty="0" err="1"/>
              <a:t>акції</a:t>
            </a:r>
            <a:r>
              <a:rPr lang="ru-RU" b="1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переважні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власниками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, права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дивідендів</a:t>
            </a:r>
            <a:r>
              <a:rPr lang="ru-RU" dirty="0"/>
              <a:t> та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права на участь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акціонерним</a:t>
            </a:r>
            <a:r>
              <a:rPr lang="ru-RU" dirty="0"/>
              <a:t> </a:t>
            </a:r>
            <a:r>
              <a:rPr lang="ru-RU" dirty="0" err="1"/>
              <a:t>товариством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статутом такого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і законом,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акціонерних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9476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6005015"/>
          </a:xfrm>
        </p:spPr>
        <p:txBody>
          <a:bodyPr anchor="t">
            <a:normAutofit fontScale="85000" lnSpcReduction="20000"/>
          </a:bodyPr>
          <a:lstStyle/>
          <a:p>
            <a:r>
              <a:rPr lang="ru-RU" b="1" dirty="0" err="1"/>
              <a:t>Облігація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першим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та </a:t>
            </a:r>
            <a:r>
              <a:rPr lang="ru-RU" dirty="0" err="1"/>
              <a:t>емітентом</a:t>
            </a:r>
            <a:r>
              <a:rPr lang="ru-RU" dirty="0"/>
              <a:t>,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емітента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номінальну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у </a:t>
            </a:r>
            <a:r>
              <a:rPr lang="ru-RU" dirty="0" err="1"/>
              <a:t>передбачений</a:t>
            </a:r>
            <a:r>
              <a:rPr lang="ru-RU" dirty="0"/>
              <a:t> проспектом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емісію</a:t>
            </a:r>
            <a:r>
              <a:rPr lang="ru-RU" dirty="0"/>
              <a:t> (для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) строк та </a:t>
            </a:r>
            <a:r>
              <a:rPr lang="ru-RU" dirty="0" err="1"/>
              <a:t>виплатити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за </a:t>
            </a:r>
            <a:r>
              <a:rPr lang="ru-RU" dirty="0" err="1"/>
              <a:t>облігацією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проспектом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емісію</a:t>
            </a:r>
            <a:r>
              <a:rPr lang="ru-RU" dirty="0"/>
              <a:t> (для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/>
              <a:t>1) </a:t>
            </a:r>
            <a:r>
              <a:rPr lang="ru-RU" dirty="0" err="1"/>
              <a:t>довгостроковими</a:t>
            </a:r>
            <a:r>
              <a:rPr lang="ru-RU" dirty="0"/>
              <a:t> 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середньостроковими</a:t>
            </a:r>
            <a:r>
              <a:rPr lang="ru-RU" dirty="0"/>
              <a:t> 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до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короткостроковими</a:t>
            </a:r>
            <a:r>
              <a:rPr lang="ru-RU" dirty="0"/>
              <a:t> 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до одного року.</a:t>
            </a:r>
          </a:p>
          <a:p>
            <a:pPr marL="0" indent="0">
              <a:buNone/>
            </a:pPr>
            <a:r>
              <a:rPr lang="ru-RU" b="1" dirty="0" err="1" smtClean="0"/>
              <a:t>Облігації</a:t>
            </a:r>
            <a:r>
              <a:rPr lang="ru-RU" b="1" dirty="0" smtClean="0"/>
              <a:t> </a:t>
            </a:r>
            <a:r>
              <a:rPr lang="ru-RU" b="1" dirty="0" err="1"/>
              <a:t>залежно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способу </a:t>
            </a:r>
            <a:r>
              <a:rPr lang="ru-RU" b="1" dirty="0" err="1"/>
              <a:t>виплати</a:t>
            </a:r>
            <a:r>
              <a:rPr lang="ru-RU" b="1" dirty="0"/>
              <a:t> доходу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smtClean="0"/>
              <a:t>бути: </a:t>
            </a:r>
          </a:p>
          <a:p>
            <a:r>
              <a:rPr lang="ru-RU" b="1" dirty="0" err="1"/>
              <a:t>Відсоткові</a:t>
            </a:r>
            <a:r>
              <a:rPr lang="ru-RU" b="1" dirty="0"/>
              <a:t> </a:t>
            </a:r>
            <a:r>
              <a:rPr lang="ru-RU" b="1" dirty="0" err="1"/>
              <a:t>облігації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відсоткових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відсоткова</a:t>
            </a:r>
            <a:r>
              <a:rPr lang="ru-RU" dirty="0"/>
              <a:t> ставка </a:t>
            </a:r>
            <a:r>
              <a:rPr lang="ru-RU" dirty="0" err="1"/>
              <a:t>дорівнює</a:t>
            </a:r>
            <a:r>
              <a:rPr lang="ru-RU" dirty="0"/>
              <a:t> нулю.</a:t>
            </a:r>
          </a:p>
          <a:p>
            <a:r>
              <a:rPr lang="ru-RU" b="1" dirty="0" err="1"/>
              <a:t>Дисконтні</a:t>
            </a:r>
            <a:r>
              <a:rPr lang="ru-RU" b="1" dirty="0"/>
              <a:t> </a:t>
            </a:r>
            <a:r>
              <a:rPr lang="ru-RU" b="1" dirty="0" err="1"/>
              <a:t>облігації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розміщуються</a:t>
            </a:r>
            <a:r>
              <a:rPr lang="ru-RU" dirty="0"/>
              <a:t> за </a:t>
            </a:r>
            <a:r>
              <a:rPr lang="ru-RU" dirty="0" err="1"/>
              <a:t>ціною</a:t>
            </a:r>
            <a:r>
              <a:rPr lang="ru-RU" dirty="0"/>
              <a:t>, </a:t>
            </a:r>
            <a:r>
              <a:rPr lang="ru-RU" dirty="0" err="1"/>
              <a:t>нижчою</a:t>
            </a:r>
            <a:r>
              <a:rPr lang="ru-RU" dirty="0"/>
              <a:t> за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номінальну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.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та </a:t>
            </a:r>
            <a:r>
              <a:rPr lang="ru-RU" dirty="0" err="1"/>
              <a:t>номінальною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, яка </a:t>
            </a:r>
            <a:r>
              <a:rPr lang="ru-RU" dirty="0" err="1"/>
              <a:t>виплачується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, становить </a:t>
            </a:r>
            <a:r>
              <a:rPr lang="ru-RU" dirty="0" err="1"/>
              <a:t>дохід</a:t>
            </a:r>
            <a:r>
              <a:rPr lang="ru-RU" dirty="0"/>
              <a:t> (дисконт) за </a:t>
            </a:r>
            <a:r>
              <a:rPr lang="ru-RU" dirty="0" err="1"/>
              <a:t>облігацією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638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745708"/>
          </a:xfrm>
        </p:spPr>
        <p:txBody>
          <a:bodyPr anchor="t">
            <a:normAutofit/>
          </a:bodyPr>
          <a:lstStyle/>
          <a:p>
            <a:r>
              <a:rPr lang="ru-RU" b="1" dirty="0" err="1"/>
              <a:t>Казначейське</a:t>
            </a:r>
            <a:r>
              <a:rPr lang="ru-RU" b="1" dirty="0"/>
              <a:t> </a:t>
            </a:r>
            <a:r>
              <a:rPr lang="ru-RU" b="1" dirty="0" err="1"/>
              <a:t>зобов’язання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розміщується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на </a:t>
            </a:r>
            <a:r>
              <a:rPr lang="ru-RU" dirty="0" err="1"/>
              <a:t>добровільних</a:t>
            </a:r>
            <a:r>
              <a:rPr lang="ru-RU" dirty="0"/>
              <a:t> засадах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посвідчує</a:t>
            </a:r>
            <a:r>
              <a:rPr lang="ru-RU" dirty="0"/>
              <a:t> факт </a:t>
            </a:r>
            <a:r>
              <a:rPr lang="ru-RU" dirty="0" err="1"/>
              <a:t>заборгованості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 перед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казначейського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грошового доходу та </a:t>
            </a:r>
            <a:r>
              <a:rPr lang="ru-RU" dirty="0" err="1"/>
              <a:t>погашається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умов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казначейських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Номінальна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казначейських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визначена</a:t>
            </a:r>
            <a:r>
              <a:rPr lang="ru-RU" dirty="0"/>
              <a:t> у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 smtClean="0"/>
              <a:t>.</a:t>
            </a:r>
          </a:p>
          <a:p>
            <a:r>
              <a:rPr lang="ru-RU" b="1" dirty="0"/>
              <a:t>Вексель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безумовне</a:t>
            </a:r>
            <a:r>
              <a:rPr lang="ru-RU" dirty="0"/>
              <a:t> </a:t>
            </a:r>
            <a:r>
              <a:rPr lang="ru-RU" dirty="0" err="1"/>
              <a:t>грошове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векселедавця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наказ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строку платежу </a:t>
            </a:r>
            <a:r>
              <a:rPr lang="ru-RU" dirty="0" err="1"/>
              <a:t>визначену</a:t>
            </a:r>
            <a:r>
              <a:rPr lang="ru-RU" dirty="0"/>
              <a:t> суму </a:t>
            </a:r>
            <a:r>
              <a:rPr lang="ru-RU" dirty="0" err="1"/>
              <a:t>власнику</a:t>
            </a:r>
            <a:r>
              <a:rPr lang="ru-RU" dirty="0"/>
              <a:t> векселя (векселедержателю).</a:t>
            </a:r>
          </a:p>
          <a:p>
            <a:pPr marL="0" indent="0">
              <a:buNone/>
            </a:pPr>
            <a:r>
              <a:rPr lang="ru-RU" dirty="0" err="1" smtClean="0"/>
              <a:t>Векселі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переказні</a:t>
            </a:r>
            <a:r>
              <a:rPr lang="ru-RU" dirty="0"/>
              <a:t> та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у </a:t>
            </a:r>
            <a:r>
              <a:rPr lang="ru-RU" dirty="0" err="1"/>
              <a:t>паперовій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140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професійної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на ринках </a:t>
            </a:r>
            <a:r>
              <a:rPr lang="ru-RU" b="1" dirty="0" err="1"/>
              <a:t>капіталу</a:t>
            </a:r>
            <a:r>
              <a:rPr lang="ru-RU" b="1" dirty="0"/>
              <a:t> та </a:t>
            </a:r>
            <a:r>
              <a:rPr lang="ru-RU" b="1" dirty="0" err="1"/>
              <a:t>організованих</a:t>
            </a:r>
            <a:r>
              <a:rPr lang="ru-RU" b="1" dirty="0"/>
              <a:t> </a:t>
            </a:r>
            <a:r>
              <a:rPr lang="ru-RU" b="1" dirty="0" err="1"/>
              <a:t>товарних</a:t>
            </a:r>
            <a:r>
              <a:rPr lang="ru-RU" b="1" dirty="0"/>
              <a:t> </a:t>
            </a:r>
            <a:r>
              <a:rPr lang="ru-RU" b="1" dirty="0" smtClean="0"/>
              <a:t>ринках</a:t>
            </a:r>
          </a:p>
          <a:p>
            <a:r>
              <a:rPr lang="ru-RU" b="1" dirty="0" err="1"/>
              <a:t>Професійна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на ринках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акціонерних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, </a:t>
            </a:r>
            <a:r>
              <a:rPr lang="ru-RU" dirty="0" err="1"/>
              <a:t>товариств</a:t>
            </a:r>
            <a:r>
              <a:rPr lang="ru-RU" dirty="0"/>
              <a:t>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 з </a:t>
            </a:r>
            <a:r>
              <a:rPr lang="ru-RU" dirty="0" err="1"/>
              <a:t>додатковою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з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на ринках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виду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На ринках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b="1" dirty="0" err="1"/>
              <a:t>здійснюються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професійної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клірингова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депозитарна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активами </a:t>
            </a:r>
            <a:r>
              <a:rPr lang="ru-RU" dirty="0" err="1"/>
              <a:t>інституційних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для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нерухомістю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адміністрування</a:t>
            </a:r>
            <a:r>
              <a:rPr lang="ru-RU" dirty="0"/>
              <a:t> </a:t>
            </a:r>
            <a:r>
              <a:rPr lang="ru-RU" dirty="0" err="1"/>
              <a:t>недержавних</a:t>
            </a:r>
            <a:r>
              <a:rPr lang="ru-RU" dirty="0"/>
              <a:t> </a:t>
            </a:r>
            <a:r>
              <a:rPr lang="ru-RU" dirty="0" err="1"/>
              <a:t>пенсійних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509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uk-UA" dirty="0"/>
              <a:t>3.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валютн</a:t>
            </a:r>
            <a:r>
              <a:rPr lang="uk-UA" dirty="0"/>
              <a:t>і </a:t>
            </a:r>
            <a:r>
              <a:rPr lang="uk-UA" dirty="0" smtClean="0"/>
              <a:t>операції</a:t>
            </a:r>
          </a:p>
          <a:p>
            <a:endParaRPr lang="uk-UA" sz="1800" dirty="0" smtClean="0"/>
          </a:p>
          <a:p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20000"/>
              </a:lnSpc>
            </a:pPr>
            <a:r>
              <a:rPr lang="uk-UA" sz="1800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уб’єкти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резиденти</a:t>
            </a:r>
            <a:r>
              <a:rPr lang="ru-RU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(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нерезиденти</a:t>
            </a:r>
            <a:r>
              <a:rPr lang="ru-RU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валютні</a:t>
            </a:r>
            <a:r>
              <a:rPr lang="ru-RU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sz="1800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уповноважені установи</a:t>
            </a:r>
            <a:r>
              <a:rPr lang="uk-UA" sz="1800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банки, небанківські фінансові установи та оператори поштового зв’язку, які отримали ліцензію Національного банку України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994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/>
          <a:lstStyle/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Валютна операція</a:t>
            </a: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операція, що має хоча б одну з таких ознак: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операція, пов’язана з переходом права власності на валютні цінності та (або) права вимоги і пов’язаних з цим зобов’язань, предметом яких є валютні цінності, між резидентами, нерезидентами, а також резидентами і нерезидентами, крім операцій, що здійснюються між резидентами, якщо такими валютними цінностями є національна валюта;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торгівля валютними цінностями;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транскордонний переказ валютних цінностей та транскордонне переміщення валютних цінностей;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48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41195"/>
            <a:ext cx="10018713" cy="599136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Торгівля валютними цінностями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операції з купівлі, продажу або обміну валютних цінностей, що здійснюються як у готівковій формі (для банківських металів - із фізичною поставкою), так і безготівковій формі (для банківських металів - без фізичної поставки);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Транскордонне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ввезення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пересилання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вивезення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пересилання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транзит 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готівкової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Транскордонне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еквівалент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курсом валют,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день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кордон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декларуванню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органам, у порядку,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Транскордонне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відправлень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відправлень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оголошеною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9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45660"/>
            <a:ext cx="10018713" cy="604595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Транскордонний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переказ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отримувача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готівковій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Транскордонний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переказ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уповноважені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Купівля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Продаж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продажу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(продажу)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валюту, одного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валюту.</a:t>
            </a: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валютно-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валютно-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3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744" y="268295"/>
            <a:ext cx="7492620" cy="641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1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uk-UA" dirty="0"/>
              <a:t>У загальному вигляді інституційну модель грошового ринку можна подати як схему потоків грошей та інструментів між трьома групами економічних суб’єктів: тими, що заощаджують гроші; тими, що запозичують гроші; </a:t>
            </a:r>
            <a:r>
              <a:rPr lang="uk-UA" dirty="0" smtClean="0"/>
              <a:t>фінансовими посередниками.</a:t>
            </a:r>
          </a:p>
          <a:p>
            <a:r>
              <a:rPr lang="uk-UA" dirty="0"/>
              <a:t>Кредиторами можуть бути будь-які економічні суб’єкти, що заощадили грошові кошти. Це насамперед сімейні господарства (населення), а також фірми, урядові структури, включаючи органи місцевого самоврядування, іноземні фізичні та юридичні особи. Позичальниками можуть бути ті ж види економічних суб’єктів, але на перше місце за частотою і обсягом запозичень слід поставити фірми, а потім – урядові структури, сімейні господарства, іноземців. Стрілки, що показують рух грошей, спрямовані від кредиторів до позичальників, а стрілки, що відображають рух інструментів, – від позичальників до кредиторів.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6268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45661"/>
            <a:ext cx="10018713" cy="6073252"/>
          </a:xfrm>
        </p:spPr>
        <p:txBody>
          <a:bodyPr>
            <a:normAutofit fontScale="85000" lnSpcReduction="20000"/>
          </a:bodyPr>
          <a:lstStyle/>
          <a:p>
            <a:pPr indent="0" algn="just" fontAlgn="base"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алютні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“своп”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договором,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купівлю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(продаж,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банківських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зворотним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продажем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купівлею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обміном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дату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фіксацією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укладення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договору;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“форвард”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форвардним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пізніше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день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дня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укладення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договору;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іноземною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валютою в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готівковій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(валютно-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обмінні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уповноваженими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банківськими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металами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банками.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валютно-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обмінних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належать: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купівля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резидентів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нерезидентів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готівки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/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готівкові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/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безготівкові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подальшим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зарахуванням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поточні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рахунки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продаж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особам - резидентам і нерезидентам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готівки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готівкові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готівки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готівку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валюти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0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>
            <a:normAutofit fontScale="92500" lnSpcReduction="10000"/>
          </a:bodyPr>
          <a:lstStyle/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Валютні цінності</a:t>
            </a: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національна валюта (гривня), іноземна валюта та банківські метали.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Об’єктами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валютного регулювання є процеси і явища валютних відносин: валютний курс національної грошової одиниці, операції з валютою і валютними цінностями.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Валютний нагляд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система заходів, спрямованих на забезпечення дотримання суб’єктами валютних операцій і уповноваженими установами валютного законодавства.</a:t>
            </a:r>
          </a:p>
          <a:p>
            <a:pPr indent="457200" algn="just">
              <a:lnSpc>
                <a:spcPct val="120000"/>
              </a:lnSpc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метали </a:t>
            </a:r>
            <a:r>
              <a:rPr lang="ru-RU" sz="1800" dirty="0"/>
              <a:t>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золото,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срібло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платина, метали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платинової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доведені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афіновані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найвищих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зливках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порошках,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сертифікат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монети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вироблені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дорогоцінних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74065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/>
              <a:t>іноземна</a:t>
            </a:r>
            <a:r>
              <a:rPr lang="ru-RU" b="1" dirty="0"/>
              <a:t> валюта: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банкнот,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монет,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банках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клірингових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номіновані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 та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 err="1"/>
              <a:t>національна</a:t>
            </a:r>
            <a:r>
              <a:rPr lang="ru-RU" b="1" dirty="0"/>
              <a:t> валюта (</a:t>
            </a:r>
            <a:r>
              <a:rPr lang="ru-RU" b="1" dirty="0" err="1"/>
              <a:t>гривня</a:t>
            </a:r>
            <a:r>
              <a:rPr lang="ru-RU" b="1" dirty="0"/>
              <a:t>):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банкнот, монет, 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ювілейних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монет,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банках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номіновані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919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>
            <a:normAutofit fontScale="85000" lnSpcReduction="20000"/>
          </a:bodyPr>
          <a:lstStyle/>
          <a:p>
            <a:pPr marL="457200" indent="0" algn="just">
              <a:lnSpc>
                <a:spcPct val="12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Торгівля валютними цінностями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операції з купівлі, продажу або обміну валютних цінностей, що здійснюються як у готівковій формі (для банківських металів - із фізичною поставкою), так і безготівковій формі (для банківських металів - без фізичної поставки)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Торгівля валютними цінностями здійснюється на валютному ринку України та на міжнародних валютних ринках.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Міжнародний валютний ринок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це сукупність відносин у сфері торгівлі іноземною валютою та банківськими металами за межами України між банками та іноземними контрагентами, між іноземними контрагентами;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Валютний ринок України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це сукупність відносин у сфері торгівлі валютними цінностями в Україні між суб’єктами валютного ринку України (далі - суб’єкти ринку), між суб’єктами ринку та їх клієнтами (уключаючи банки-нерезиденти), між суб’єктами ринку і Національним банком України (далі - Національний банк), а також між Національним банком і його клієнтами, у яких суб'єкти ринку або Національний банк є стороною договору з купівлі, продажу або обміну валютних цінностей.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1138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Торгівлю іноземною валютою та/або банківськими металами на валютному ринку України дозволяється здійснювати виключно Національному банку та суб’єктам ринку або через таких суб’єктів.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валютного ринку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включає в себе суб’єктів та об’єктів, операції та функції, що відбувається на даному ринку.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ринку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банки,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ліцензію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небанківські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ліцензію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3547110" algn="ctr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поштового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ліцензію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Небанківська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банку;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Уповноважені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банки,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небанківські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установи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поштового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ліцензію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7201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  <a:tabLst>
                <a:tab pos="3547110" algn="ctr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головних функцій валютних ринків можна віднести:</a:t>
            </a:r>
            <a:endParaRPr lang="ru-RU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tabLst>
                <a:tab pos="3547110" algn="ctr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 виконання міжнародних розрахунків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tabLst>
                <a:tab pos="3547110" algn="ctr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 ефективного функціонування світових кредитних та фінансових ринків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валютний ринок дозволяє суб'єктам МЕВ користуватися національними кредитними та фінансовими ринками для фінансування та проведення операцій по всьому світу;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tabLst>
                <a:tab pos="3547110" algn="ctr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страхування валютних та кредитних ризиків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—валютні ринки надають можливість суб'єктам МЕВ за допомогою відповідних інструментів (опціони, ф'ючерси, форвардні контракти, валютні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свопи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зменшити або зовсім уникнути валютних ризиків які пов'язані з проведенням операцій в різних валютах;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tabLst>
                <a:tab pos="3547110" algn="ctr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 спекулятивного прибутку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учасниками ринку у вигляді різниці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курсiв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валют;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tabLst>
                <a:tab pos="3547110" algn="ctr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валютних курсів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tabLst>
                <a:tab pos="3547110" algn="ctr"/>
              </a:tabLst>
            </a:pP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диверсифiкацiя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валютних резервів банків, підприємств, держав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суб'єкти МЕВ можуть певним чином застрахувати себе від змін валютних курсів шляхом розосередження своїх грошових активів в різних валютах;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tabLst>
                <a:tab pos="3547110" algn="ctr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 економіки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ця функція є похідною від функції визначення валютних курсів, бо через зміну валютного курсу відкрита економіка може регулювати диспропорції які виникають в ній.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5658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06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89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4726" y="83890"/>
            <a:ext cx="7877907" cy="625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7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/>
          <a:lstStyle/>
          <a:p>
            <a:r>
              <a:rPr lang="uk-UA" smtClean="0"/>
              <a:t>2. Структура грошового ринку</a:t>
            </a:r>
            <a:endParaRPr lang="ru-RU" sz="180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977" y="1308295"/>
            <a:ext cx="9169739" cy="43041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178" y="5791200"/>
            <a:ext cx="6122976" cy="3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3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Відповідно до ЗУ «</a:t>
            </a:r>
            <a:r>
              <a:rPr lang="ru-RU" b="1" dirty="0"/>
              <a:t>Про ринки </a:t>
            </a:r>
            <a:r>
              <a:rPr lang="ru-RU" b="1" dirty="0" err="1"/>
              <a:t>капіталу</a:t>
            </a:r>
            <a:r>
              <a:rPr lang="ru-RU" b="1" dirty="0"/>
              <a:t> та </a:t>
            </a:r>
            <a:r>
              <a:rPr lang="ru-RU" b="1" dirty="0" err="1"/>
              <a:t>організовані</a:t>
            </a:r>
            <a:r>
              <a:rPr lang="ru-RU" b="1" dirty="0"/>
              <a:t> </a:t>
            </a:r>
            <a:r>
              <a:rPr lang="ru-RU" b="1" dirty="0" err="1"/>
              <a:t>товарні</a:t>
            </a:r>
            <a:r>
              <a:rPr lang="ru-RU" b="1" dirty="0"/>
              <a:t> ринки</a:t>
            </a:r>
            <a:r>
              <a:rPr lang="uk-UA" dirty="0" smtClean="0"/>
              <a:t>» виділяють такі поняття:</a:t>
            </a:r>
          </a:p>
          <a:p>
            <a:r>
              <a:rPr lang="ru-RU" b="1" dirty="0"/>
              <a:t>Ринки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фондовий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грошовий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.</a:t>
            </a:r>
          </a:p>
          <a:p>
            <a:r>
              <a:rPr lang="ru-RU" b="1" dirty="0" err="1"/>
              <a:t>Фондовий</a:t>
            </a:r>
            <a:r>
              <a:rPr lang="ru-RU" b="1" dirty="0"/>
              <a:t> </a:t>
            </a:r>
            <a:r>
              <a:rPr lang="ru-RU" b="1" dirty="0" err="1"/>
              <a:t>ринок</a:t>
            </a:r>
            <a:r>
              <a:rPr lang="ru-RU" b="1" dirty="0"/>
              <a:t> (</a:t>
            </a:r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)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фондового ринку та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(</a:t>
            </a:r>
            <a:r>
              <a:rPr lang="ru-RU" dirty="0" err="1"/>
              <a:t>видачі</a:t>
            </a:r>
            <a:r>
              <a:rPr lang="ru-RU" dirty="0"/>
              <a:t>), </a:t>
            </a:r>
            <a:r>
              <a:rPr lang="ru-RU" dirty="0" err="1"/>
              <a:t>обігу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викупу</a:t>
            </a:r>
            <a:r>
              <a:rPr lang="ru-RU" dirty="0"/>
              <a:t> та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).</a:t>
            </a:r>
          </a:p>
          <a:p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b="1" dirty="0" err="1"/>
              <a:t>деривативних</a:t>
            </a:r>
            <a:r>
              <a:rPr lang="ru-RU" b="1" dirty="0"/>
              <a:t> </a:t>
            </a:r>
            <a:r>
              <a:rPr lang="ru-RU" b="1" dirty="0" err="1"/>
              <a:t>фінансових</a:t>
            </a:r>
            <a:r>
              <a:rPr lang="ru-RU" b="1" dirty="0"/>
              <a:t> </a:t>
            </a:r>
            <a:r>
              <a:rPr lang="ru-RU" b="1" dirty="0" err="1"/>
              <a:t>інструментів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емісії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вчинення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укладення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про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за </a:t>
            </a:r>
            <a:r>
              <a:rPr lang="ru-RU" dirty="0" err="1"/>
              <a:t>деривативними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 smtClean="0"/>
              <a:t>.(</a:t>
            </a:r>
            <a:r>
              <a:rPr lang="uk-UA" dirty="0" smtClean="0"/>
              <a:t>ф'ючерси</a:t>
            </a:r>
            <a:r>
              <a:rPr lang="ru-RU" dirty="0" smtClean="0"/>
              <a:t>, </a:t>
            </a:r>
            <a:r>
              <a:rPr lang="ru-RU" dirty="0" err="1" smtClean="0"/>
              <a:t>форварди</a:t>
            </a:r>
            <a:r>
              <a:rPr lang="ru-RU" dirty="0" smtClean="0"/>
              <a:t>, </a:t>
            </a:r>
            <a:r>
              <a:rPr lang="ru-RU" dirty="0" err="1" smtClean="0"/>
              <a:t>опціони</a:t>
            </a:r>
            <a:r>
              <a:rPr lang="ru-RU" dirty="0" smtClean="0"/>
              <a:t>, </a:t>
            </a:r>
            <a:r>
              <a:rPr lang="ru-RU" dirty="0" err="1" smtClean="0"/>
              <a:t>свопи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b="1" dirty="0" err="1"/>
              <a:t>Грошовий</a:t>
            </a:r>
            <a:r>
              <a:rPr lang="ru-RU" b="1" dirty="0"/>
              <a:t> </a:t>
            </a:r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грошового ринку та </a:t>
            </a:r>
            <a:r>
              <a:rPr lang="ru-RU" dirty="0" err="1"/>
              <a:t>правовідносин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грошового ринку та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07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Учасники ринків капіталу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Учасники</a:t>
            </a:r>
            <a:r>
              <a:rPr lang="ru-RU" b="1" dirty="0" smtClean="0"/>
              <a:t> </a:t>
            </a:r>
            <a:r>
              <a:rPr lang="ru-RU" b="1" dirty="0" err="1"/>
              <a:t>ринків</a:t>
            </a:r>
            <a:r>
              <a:rPr lang="ru-RU" b="1" dirty="0"/>
              <a:t>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фондового ринку, </a:t>
            </a:r>
            <a:r>
              <a:rPr lang="ru-RU" dirty="0" err="1"/>
              <a:t>учасники</a:t>
            </a:r>
            <a:r>
              <a:rPr lang="ru-RU" dirty="0"/>
              <a:t> ринку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учасники</a:t>
            </a:r>
            <a:r>
              <a:rPr lang="ru-RU" dirty="0"/>
              <a:t> грошового ринку.</a:t>
            </a:r>
          </a:p>
          <a:p>
            <a:r>
              <a:rPr lang="ru-RU" b="1" dirty="0" err="1"/>
              <a:t>Учасники</a:t>
            </a:r>
            <a:r>
              <a:rPr lang="ru-RU" b="1" dirty="0"/>
              <a:t> фондового ринку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емітенти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іноземні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видали </a:t>
            </a:r>
            <a:r>
              <a:rPr lang="ru-RU" dirty="0" err="1"/>
              <a:t>неемісійні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адміністратори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пов’язану</a:t>
            </a:r>
            <a:r>
              <a:rPr lang="ru-RU" dirty="0"/>
              <a:t> з ринками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організованими</a:t>
            </a:r>
            <a:r>
              <a:rPr lang="ru-RU" dirty="0"/>
              <a:t> </a:t>
            </a:r>
            <a:r>
              <a:rPr lang="ru-RU" dirty="0" err="1"/>
              <a:t>товарними</a:t>
            </a:r>
            <a:r>
              <a:rPr lang="ru-RU" dirty="0"/>
              <a:t> ринками,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  <a:p>
            <a:r>
              <a:rPr lang="ru-RU" b="1" dirty="0" err="1"/>
              <a:t>Учасники</a:t>
            </a:r>
            <a:r>
              <a:rPr lang="ru-RU" b="1" dirty="0"/>
              <a:t> ринку </a:t>
            </a:r>
            <a:r>
              <a:rPr lang="ru-RU" b="1" dirty="0" err="1"/>
              <a:t>деривативних</a:t>
            </a:r>
            <a:r>
              <a:rPr lang="ru-RU" b="1" dirty="0"/>
              <a:t> </a:t>
            </a:r>
            <a:r>
              <a:rPr lang="ru-RU" b="1" dirty="0" err="1"/>
              <a:t>фінансових</a:t>
            </a:r>
            <a:r>
              <a:rPr lang="ru-RU" b="1" dirty="0"/>
              <a:t> </a:t>
            </a:r>
            <a:r>
              <a:rPr lang="ru-RU" b="1" dirty="0" err="1"/>
              <a:t>інструментів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емітенти</a:t>
            </a:r>
            <a:r>
              <a:rPr lang="ru-RU" dirty="0"/>
              <a:t>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сторонами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деривативні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пов’язану</a:t>
            </a:r>
            <a:r>
              <a:rPr lang="ru-RU" dirty="0"/>
              <a:t> з ринками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організованими</a:t>
            </a:r>
            <a:r>
              <a:rPr lang="ru-RU" dirty="0"/>
              <a:t> </a:t>
            </a:r>
            <a:r>
              <a:rPr lang="ru-RU" dirty="0" err="1"/>
              <a:t>товарними</a:t>
            </a:r>
            <a:r>
              <a:rPr lang="ru-RU" dirty="0"/>
              <a:t> ринками,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 err="1" smtClean="0"/>
              <a:t>Учасники</a:t>
            </a:r>
            <a:r>
              <a:rPr lang="ru-RU" b="1" dirty="0" smtClean="0"/>
              <a:t> грошового ринку </a:t>
            </a:r>
            <a:r>
              <a:rPr lang="ru-RU" dirty="0" smtClean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емітенти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грошового ринку, особи, </a:t>
            </a:r>
            <a:r>
              <a:rPr lang="ru-RU" dirty="0" err="1"/>
              <a:t>які</a:t>
            </a:r>
            <a:r>
              <a:rPr lang="ru-RU" dirty="0"/>
              <a:t> видали </a:t>
            </a:r>
            <a:r>
              <a:rPr lang="ru-RU" dirty="0" err="1"/>
              <a:t>неемісійні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smtClean="0"/>
              <a:t>грошового </a:t>
            </a:r>
            <a:r>
              <a:rPr lang="ru-RU" dirty="0"/>
              <a:t>ринку,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інструменти</a:t>
            </a:r>
            <a:r>
              <a:rPr lang="ru-RU" dirty="0"/>
              <a:t> грошового ринку,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пов’язану</a:t>
            </a:r>
            <a:r>
              <a:rPr lang="ru-RU" dirty="0"/>
              <a:t> з ринками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організованими</a:t>
            </a:r>
            <a:r>
              <a:rPr lang="ru-RU" dirty="0"/>
              <a:t> </a:t>
            </a:r>
            <a:r>
              <a:rPr lang="ru-RU" dirty="0" err="1"/>
              <a:t>товарними</a:t>
            </a:r>
            <a:r>
              <a:rPr lang="ru-RU" dirty="0"/>
              <a:t> ринками.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38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5594" y="354842"/>
            <a:ext cx="10247429" cy="5991367"/>
          </a:xfrm>
        </p:spPr>
        <p:txBody>
          <a:bodyPr anchor="t">
            <a:normAutofit fontScale="70000" lnSpcReduction="20000"/>
          </a:bodyPr>
          <a:lstStyle/>
          <a:p>
            <a:r>
              <a:rPr lang="ru-RU" b="1" dirty="0" err="1"/>
              <a:t>Емітент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територіальна</a:t>
            </a:r>
            <a:r>
              <a:rPr lang="ru-RU" dirty="0"/>
              <a:t> громада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представницького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держава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нею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розміщують</a:t>
            </a:r>
            <a:r>
              <a:rPr lang="ru-RU" dirty="0"/>
              <a:t> </a:t>
            </a:r>
            <a:r>
              <a:rPr lang="ru-RU" dirty="0" err="1"/>
              <a:t>емісійні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та </a:t>
            </a:r>
            <a:r>
              <a:rPr lang="ru-RU" dirty="0" err="1"/>
              <a:t>беруть</a:t>
            </a:r>
            <a:r>
              <a:rPr lang="ru-RU" dirty="0"/>
              <a:t> на себе </a:t>
            </a:r>
            <a:r>
              <a:rPr lang="ru-RU" dirty="0" err="1"/>
              <a:t>зобов’язання</a:t>
            </a:r>
            <a:r>
              <a:rPr lang="ru-RU" dirty="0"/>
              <a:t> за такими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перед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власниками</a:t>
            </a:r>
            <a:r>
              <a:rPr lang="ru-RU" dirty="0"/>
              <a:t>.</a:t>
            </a:r>
          </a:p>
          <a:p>
            <a:r>
              <a:rPr lang="ru-RU" b="1" dirty="0" err="1"/>
              <a:t>Іноземний</a:t>
            </a:r>
            <a:r>
              <a:rPr lang="ru-RU" b="1" dirty="0"/>
              <a:t> </a:t>
            </a:r>
            <a:r>
              <a:rPr lang="ru-RU" b="1" dirty="0" err="1"/>
              <a:t>емітент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створена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емісію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зареєстровані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допуск до </a:t>
            </a:r>
            <a:r>
              <a:rPr lang="ru-RU" dirty="0" err="1"/>
              <a:t>обігу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ринку.</a:t>
            </a:r>
          </a:p>
          <a:p>
            <a:r>
              <a:rPr lang="ru-RU" b="1" dirty="0"/>
              <a:t>Особа, яка видала </a:t>
            </a:r>
            <a:r>
              <a:rPr lang="ru-RU" b="1" dirty="0" err="1"/>
              <a:t>неемісійний</a:t>
            </a:r>
            <a:r>
              <a:rPr lang="ru-RU" b="1" dirty="0"/>
              <a:t> </a:t>
            </a:r>
            <a:r>
              <a:rPr lang="ru-RU" b="1" dirty="0" err="1"/>
              <a:t>цінний</a:t>
            </a:r>
            <a:r>
              <a:rPr lang="ru-RU" b="1" dirty="0"/>
              <a:t> </a:t>
            </a:r>
            <a:r>
              <a:rPr lang="ru-RU" b="1" dirty="0" err="1"/>
              <a:t>папір</a:t>
            </a:r>
            <a:r>
              <a:rPr lang="ru-RU" dirty="0"/>
              <a:t>,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- </a:t>
            </a:r>
            <a:r>
              <a:rPr lang="ru-RU" dirty="0" err="1"/>
              <a:t>іноземець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іноземна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видає</a:t>
            </a:r>
            <a:r>
              <a:rPr lang="ru-RU" dirty="0"/>
              <a:t> (</a:t>
            </a:r>
            <a:r>
              <a:rPr lang="ru-RU" dirty="0" err="1"/>
              <a:t>заповнює</a:t>
            </a:r>
            <a:r>
              <a:rPr lang="ru-RU" dirty="0"/>
              <a:t>) </a:t>
            </a:r>
            <a:r>
              <a:rPr lang="ru-RU" dirty="0" err="1"/>
              <a:t>сертифікат</a:t>
            </a:r>
            <a:r>
              <a:rPr lang="ru-RU" dirty="0"/>
              <a:t> (бланк) </a:t>
            </a:r>
            <a:r>
              <a:rPr lang="ru-RU" dirty="0" err="1"/>
              <a:t>неемісійного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/>
              <a:t> </a:t>
            </a:r>
            <a:r>
              <a:rPr lang="ru-RU" dirty="0" err="1"/>
              <a:t>паперу</a:t>
            </a:r>
            <a:r>
              <a:rPr lang="ru-RU" dirty="0"/>
              <a:t> та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зобов’язання</a:t>
            </a:r>
            <a:r>
              <a:rPr lang="ru-RU" dirty="0"/>
              <a:t> за таким </a:t>
            </a:r>
            <a:r>
              <a:rPr lang="ru-RU" dirty="0" err="1"/>
              <a:t>цінним</a:t>
            </a:r>
            <a:r>
              <a:rPr lang="ru-RU" dirty="0"/>
              <a:t> </a:t>
            </a:r>
            <a:r>
              <a:rPr lang="ru-RU" dirty="0" err="1"/>
              <a:t>папером</a:t>
            </a:r>
            <a:r>
              <a:rPr lang="ru-RU" dirty="0"/>
              <a:t> перед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.</a:t>
            </a:r>
          </a:p>
          <a:p>
            <a:r>
              <a:rPr lang="ru-RU" b="1" dirty="0" err="1"/>
              <a:t>Інвестори</a:t>
            </a:r>
            <a:r>
              <a:rPr lang="ru-RU" b="1" dirty="0"/>
              <a:t> у </a:t>
            </a:r>
            <a:r>
              <a:rPr lang="ru-RU" b="1" dirty="0" err="1"/>
              <a:t>фінансові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іноземці</a:t>
            </a:r>
            <a:r>
              <a:rPr lang="ru-RU" dirty="0"/>
              <a:t> та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з метою </a:t>
            </a:r>
            <a:r>
              <a:rPr lang="ru-RU" dirty="0" err="1"/>
              <a:t>отримання</a:t>
            </a:r>
            <a:r>
              <a:rPr lang="ru-RU" dirty="0"/>
              <a:t> доходу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вкладених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вкладених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прав,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в межах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є сторонами </a:t>
            </a:r>
            <a:r>
              <a:rPr lang="ru-RU" dirty="0" err="1"/>
              <a:t>деривативних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/>
              <a:t>.</a:t>
            </a:r>
          </a:p>
          <a:p>
            <a:r>
              <a:rPr lang="ru-RU" b="1" dirty="0" err="1"/>
              <a:t>Інституційні</a:t>
            </a:r>
            <a:r>
              <a:rPr lang="ru-RU" b="1" dirty="0"/>
              <a:t> </a:t>
            </a:r>
            <a:r>
              <a:rPr lang="ru-RU" b="1" dirty="0" err="1"/>
              <a:t>інвестори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інститутами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(</a:t>
            </a:r>
            <a:r>
              <a:rPr lang="ru-RU" dirty="0" err="1"/>
              <a:t>пайовими</a:t>
            </a:r>
            <a:r>
              <a:rPr lang="ru-RU" dirty="0"/>
              <a:t> та </a:t>
            </a:r>
            <a:r>
              <a:rPr lang="ru-RU" dirty="0" err="1"/>
              <a:t>корпоративними</a:t>
            </a:r>
            <a:r>
              <a:rPr lang="ru-RU" dirty="0"/>
              <a:t> </a:t>
            </a:r>
            <a:r>
              <a:rPr lang="ru-RU" dirty="0" err="1"/>
              <a:t>інвестиційними</a:t>
            </a:r>
            <a:r>
              <a:rPr lang="ru-RU" dirty="0"/>
              <a:t> фондами), </a:t>
            </a:r>
            <a:r>
              <a:rPr lang="ru-RU" dirty="0" err="1"/>
              <a:t>інвестиційними</a:t>
            </a:r>
            <a:r>
              <a:rPr lang="ru-RU" dirty="0"/>
              <a:t> фондами, </a:t>
            </a:r>
            <a:r>
              <a:rPr lang="ru-RU" dirty="0" err="1"/>
              <a:t>взаємними</a:t>
            </a:r>
            <a:r>
              <a:rPr lang="ru-RU" dirty="0"/>
              <a:t> фондами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, </a:t>
            </a:r>
            <a:r>
              <a:rPr lang="ru-RU" dirty="0" err="1"/>
              <a:t>недержавними</a:t>
            </a:r>
            <a:r>
              <a:rPr lang="ru-RU" dirty="0"/>
              <a:t> </a:t>
            </a:r>
            <a:r>
              <a:rPr lang="ru-RU" dirty="0" err="1"/>
              <a:t>пенсійними</a:t>
            </a:r>
            <a:r>
              <a:rPr lang="ru-RU" dirty="0"/>
              <a:t> фондами, фондами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страховими</a:t>
            </a:r>
            <a:r>
              <a:rPr lang="ru-RU" dirty="0"/>
              <a:t> </a:t>
            </a:r>
            <a:r>
              <a:rPr lang="ru-RU" dirty="0" err="1"/>
              <a:t>компаніями</a:t>
            </a:r>
            <a:r>
              <a:rPr lang="ru-RU" dirty="0"/>
              <a:t>,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фінансовими</a:t>
            </a:r>
            <a:r>
              <a:rPr lang="ru-RU" dirty="0"/>
              <a:t> активами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таких </a:t>
            </a:r>
            <a:r>
              <a:rPr lang="ru-RU" dirty="0" err="1"/>
              <a:t>осіб</a:t>
            </a:r>
            <a:r>
              <a:rPr lang="ru-RU" dirty="0"/>
              <a:t>, а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-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4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91319"/>
            <a:ext cx="10018713" cy="5299881"/>
          </a:xfrm>
        </p:spPr>
        <p:txBody>
          <a:bodyPr anchor="t">
            <a:normAutofit fontScale="85000" lnSpcReduction="10000"/>
          </a:bodyPr>
          <a:lstStyle/>
          <a:p>
            <a:r>
              <a:rPr lang="ru-RU" b="1" dirty="0" err="1"/>
              <a:t>Кваліфіковані</a:t>
            </a:r>
            <a:r>
              <a:rPr lang="ru-RU" b="1" dirty="0"/>
              <a:t> </a:t>
            </a:r>
            <a:r>
              <a:rPr lang="ru-RU" b="1" dirty="0" err="1"/>
              <a:t>інвестори</a:t>
            </a:r>
            <a:r>
              <a:rPr lang="ru-RU" b="1" dirty="0"/>
              <a:t> у </a:t>
            </a:r>
            <a:r>
              <a:rPr lang="ru-RU" b="1" dirty="0" err="1"/>
              <a:t>фінансові</a:t>
            </a:r>
            <a:r>
              <a:rPr lang="ru-RU" b="1" dirty="0"/>
              <a:t> </a:t>
            </a:r>
            <a:r>
              <a:rPr lang="ru-RU" b="1" dirty="0" err="1"/>
              <a:t>інструменти</a:t>
            </a:r>
            <a:r>
              <a:rPr lang="ru-RU" b="1" dirty="0"/>
              <a:t> (</a:t>
            </a:r>
            <a:r>
              <a:rPr lang="ru-RU" b="1" dirty="0" err="1"/>
              <a:t>професійні</a:t>
            </a:r>
            <a:r>
              <a:rPr lang="ru-RU" b="1" dirty="0"/>
              <a:t> </a:t>
            </a:r>
            <a:r>
              <a:rPr lang="ru-RU" b="1" dirty="0" err="1"/>
              <a:t>клієнти</a:t>
            </a:r>
            <a:r>
              <a:rPr lang="ru-RU" b="1" dirty="0"/>
              <a:t>) </a:t>
            </a:r>
            <a:r>
              <a:rPr lang="ru-RU" dirty="0" smtClean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інвестори</a:t>
            </a:r>
            <a:r>
              <a:rPr lang="ru-RU" dirty="0"/>
              <a:t> у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вміннями</a:t>
            </a:r>
            <a:r>
              <a:rPr lang="ru-RU" dirty="0"/>
              <a:t>, </a:t>
            </a:r>
            <a:r>
              <a:rPr lang="ru-RU" dirty="0" err="1"/>
              <a:t>досвідом</a:t>
            </a:r>
            <a:r>
              <a:rPr lang="ru-RU" dirty="0"/>
              <a:t> та </a:t>
            </a:r>
            <a:r>
              <a:rPr lang="ru-RU" dirty="0" err="1"/>
              <a:t>знаннями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достатніми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ними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 </a:t>
            </a:r>
          </a:p>
          <a:p>
            <a:r>
              <a:rPr lang="ru-RU" b="1" dirty="0" err="1"/>
              <a:t>Саморегулівна</a:t>
            </a:r>
            <a:r>
              <a:rPr lang="ru-RU" b="1" dirty="0"/>
              <a:t> </a:t>
            </a:r>
            <a:r>
              <a:rPr lang="ru-RU" b="1" dirty="0" err="1"/>
              <a:t>організація</a:t>
            </a:r>
            <a:r>
              <a:rPr lang="ru-RU" b="1" dirty="0"/>
              <a:t> </a:t>
            </a:r>
            <a:r>
              <a:rPr lang="ru-RU" b="1" dirty="0" err="1"/>
              <a:t>професійних</a:t>
            </a:r>
            <a:r>
              <a:rPr lang="ru-RU" b="1" dirty="0"/>
              <a:t> </a:t>
            </a:r>
            <a:r>
              <a:rPr lang="ru-RU" b="1" dirty="0" err="1"/>
              <a:t>учасників</a:t>
            </a:r>
            <a:r>
              <a:rPr lang="ru-RU" b="1" dirty="0"/>
              <a:t> </a:t>
            </a:r>
            <a:r>
              <a:rPr lang="ru-RU" b="1" dirty="0" err="1"/>
              <a:t>ринків</a:t>
            </a:r>
            <a:r>
              <a:rPr lang="ru-RU" b="1" dirty="0"/>
              <a:t>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ринку.</a:t>
            </a:r>
          </a:p>
          <a:p>
            <a:r>
              <a:rPr lang="ru-RU" b="1" dirty="0" err="1"/>
              <a:t>Професійні</a:t>
            </a:r>
            <a:r>
              <a:rPr lang="ru-RU" b="1" dirty="0"/>
              <a:t> </a:t>
            </a:r>
            <a:r>
              <a:rPr lang="ru-RU" b="1" dirty="0" err="1"/>
              <a:t>учасники</a:t>
            </a:r>
            <a:r>
              <a:rPr lang="ru-RU" b="1" dirty="0"/>
              <a:t> </a:t>
            </a:r>
            <a:r>
              <a:rPr lang="ru-RU" b="1" dirty="0" err="1"/>
              <a:t>ринків</a:t>
            </a:r>
            <a:r>
              <a:rPr lang="ru-RU" b="1" dirty="0"/>
              <a:t>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в </a:t>
            </a:r>
            <a:r>
              <a:rPr lang="ru-RU" dirty="0" err="1"/>
              <a:t>організаційно-правовій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товариства</a:t>
            </a:r>
            <a:r>
              <a:rPr lang="ru-RU" dirty="0"/>
              <a:t>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з </a:t>
            </a:r>
            <a:r>
              <a:rPr lang="ru-RU" dirty="0" err="1"/>
              <a:t>додатковою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на ринках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законом.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депозитарій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статус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  <a:p>
            <a:r>
              <a:rPr lang="ru-RU" b="1" dirty="0" err="1"/>
              <a:t>Національний</a:t>
            </a:r>
            <a:r>
              <a:rPr lang="ru-RU" b="1" dirty="0"/>
              <a:t> банк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dirty="0" err="1"/>
              <a:t>провадить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на ринках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 за </a:t>
            </a:r>
            <a:r>
              <a:rPr lang="ru-RU" dirty="0" err="1"/>
              <a:t>погодженням</a:t>
            </a:r>
            <a:r>
              <a:rPr lang="ru-RU" dirty="0"/>
              <a:t> з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ринках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32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212</TotalTime>
  <Words>4469</Words>
  <Application>Microsoft Office PowerPoint</Application>
  <PresentationFormat>Широкоэкранный</PresentationFormat>
  <Paragraphs>213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16</cp:revision>
  <dcterms:created xsi:type="dcterms:W3CDTF">2021-10-28T11:53:33Z</dcterms:created>
  <dcterms:modified xsi:type="dcterms:W3CDTF">2022-09-22T10:01:53Z</dcterms:modified>
</cp:coreProperties>
</file>