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6" r:id="rId3"/>
  </p:sldMasterIdLst>
  <p:notesMasterIdLst>
    <p:notesMasterId r:id="rId5"/>
  </p:notesMasterIdLst>
  <p:sldIdLst>
    <p:sldId id="256" r:id="rId4"/>
    <p:sldId id="282" r:id="rId6"/>
    <p:sldId id="283" r:id="rId7"/>
    <p:sldId id="284" r:id="rId8"/>
    <p:sldId id="285" r:id="rId9"/>
    <p:sldId id="287" r:id="rId10"/>
    <p:sldId id="288" r:id="rId11"/>
    <p:sldId id="289" r:id="rId12"/>
    <p:sldId id="290" r:id="rId13"/>
    <p:sldId id="257" r:id="rId14"/>
    <p:sldId id="258" r:id="rId15"/>
    <p:sldId id="270" r:id="rId16"/>
    <p:sldId id="260" r:id="rId17"/>
    <p:sldId id="261" r:id="rId18"/>
    <p:sldId id="262" r:id="rId19"/>
    <p:sldId id="263" r:id="rId20"/>
    <p:sldId id="291" r:id="rId21"/>
    <p:sldId id="264" r:id="rId22"/>
    <p:sldId id="265" r:id="rId23"/>
    <p:sldId id="292" r:id="rId24"/>
    <p:sldId id="293" r:id="rId25"/>
    <p:sldId id="266" r:id="rId26"/>
    <p:sldId id="267" r:id="rId27"/>
    <p:sldId id="268" r:id="rId28"/>
    <p:sldId id="269" r:id="rId29"/>
    <p:sldId id="307" r:id="rId30"/>
  </p:sldIdLst>
  <p:sldSz cx="9144000" cy="5143500" type="screen16x9"/>
  <p:notesSz cx="6858000" cy="9144000"/>
  <p:embeddedFontLst>
    <p:embeddedFont>
      <p:font typeface="Helvetica Neue" panose="020B0604020202020204"/>
      <p:regular r:id="rId34"/>
      <p:bold r:id="rId35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Сучасний вимір доброчесності" id="{1FDE1AA5-D50B-4EEA-9E97-EE85C4E64EE8}">
          <p14:sldIdLst>
            <p14:sldId id="256"/>
            <p14:sldId id="282"/>
            <p14:sldId id="283"/>
            <p14:sldId id="284"/>
            <p14:sldId id="285"/>
            <p14:sldId id="287"/>
            <p14:sldId id="288"/>
            <p14:sldId id="289"/>
            <p14:sldId id="290"/>
            <p14:sldId id="257"/>
            <p14:sldId id="258"/>
            <p14:sldId id="270"/>
            <p14:sldId id="260"/>
          </p14:sldIdLst>
        </p14:section>
        <p14:section name="Доброчесність, суспільство і держава" id="{64100FFE-41C2-45F3-AF3E-0652FBDDD6E0}">
          <p14:sldIdLst>
            <p14:sldId id="261"/>
            <p14:sldId id="262"/>
            <p14:sldId id="263"/>
            <p14:sldId id="291"/>
            <p14:sldId id="264"/>
            <p14:sldId id="265"/>
            <p14:sldId id="292"/>
            <p14:sldId id="293"/>
            <p14:sldId id="266"/>
          </p14:sldIdLst>
        </p14:section>
        <p14:section name="Доброчесність та Ураїна" id="{B2D3D758-D8FD-4F16-984F-8C3960C7B2ED}">
          <p14:sldIdLst>
            <p14:sldId id="267"/>
            <p14:sldId id="268"/>
            <p14:sldId id="269"/>
            <p14:sldId id="3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59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D6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090" y="72"/>
      </p:cViewPr>
      <p:guideLst>
        <p:guide orient="horz" pos="159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5" Type="http://schemas.openxmlformats.org/officeDocument/2006/relationships/font" Target="fonts/font2.fntdata"/><Relationship Id="rId34" Type="http://schemas.openxmlformats.org/officeDocument/2006/relationships/font" Target="fonts/font1.fntdata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161d8f3bd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161d8f3bd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161d8f3bd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161d8f3bd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161d8f3bd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161d8f3bd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161d8f3bdf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161d8f3bdf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0e20c74642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0e20c74642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132c88ad62_1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132c88ad62_1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161d8f3bdf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161d8f3bdf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161d8f3bdf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161d8f3bdf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0e20c7464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0e20c7464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0e20c74642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0e20c74642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14e71ba30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14e71ba30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14e71ba301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14e71ba301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132c88ad62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132c88ad62_1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161d8f3bd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161d8f3bd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161d8f3bd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161d8f3bd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14e71ba30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14e71ba30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0100" y="1986497"/>
            <a:ext cx="7551420" cy="529591"/>
          </a:xfrm>
        </p:spPr>
        <p:txBody>
          <a:bodyPr anchor="ctr"/>
          <a:lstStyle>
            <a:lvl1pPr algn="ctr">
              <a:defRPr sz="45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800100" y="2576279"/>
            <a:ext cx="7551420" cy="529590"/>
          </a:xfrm>
        </p:spPr>
        <p:txBody>
          <a:bodyPr>
            <a:noAutofit/>
          </a:bodyPr>
          <a:lstStyle>
            <a:lvl1pPr marL="0" indent="0" algn="ctr"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dirty="0"/>
              <a:t>підзаголовок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54" y="422910"/>
            <a:ext cx="847166" cy="80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85" y="0"/>
            <a:ext cx="516815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/>
          <p:cNvSpPr/>
          <p:nvPr/>
        </p:nvSpPr>
        <p:spPr>
          <a:xfrm>
            <a:off x="-16538" y="4576275"/>
            <a:ext cx="3498878" cy="567225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04109" y="1490565"/>
            <a:ext cx="6978995" cy="737466"/>
          </a:xfrm>
        </p:spPr>
        <p:txBody>
          <a:bodyPr anchor="t">
            <a:normAutofit/>
          </a:bodyPr>
          <a:lstStyle>
            <a:lvl1pPr algn="l">
              <a:defRPr sz="3750" b="1"/>
            </a:lvl1pPr>
          </a:lstStyle>
          <a:p>
            <a:r>
              <a:rPr lang="uk-UA" dirty="0"/>
              <a:t>ЗАГОЛОВОК</a:t>
            </a:r>
            <a:endParaRPr lang="ru-RU" dirty="0"/>
          </a:p>
        </p:txBody>
      </p:sp>
      <p:pic>
        <p:nvPicPr>
          <p:cNvPr id="7" name="Google Shape;84;p15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04109" y="3897449"/>
            <a:ext cx="443063" cy="27913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3;p15"/>
          <p:cNvSpPr/>
          <p:nvPr/>
        </p:nvSpPr>
        <p:spPr>
          <a:xfrm>
            <a:off x="7787640" y="0"/>
            <a:ext cx="1356360" cy="5143500"/>
          </a:xfrm>
          <a:prstGeom prst="rect">
            <a:avLst/>
          </a:prstGeom>
          <a:solidFill>
            <a:srgbClr val="B9D6D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  <p:sp>
        <p:nvSpPr>
          <p:cNvPr id="9" name="Google Shape;85;p15"/>
          <p:cNvSpPr/>
          <p:nvPr/>
        </p:nvSpPr>
        <p:spPr>
          <a:xfrm>
            <a:off x="0" y="4587240"/>
            <a:ext cx="3505200" cy="55626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13793" y="350018"/>
            <a:ext cx="7632440" cy="349779"/>
          </a:xfrm>
        </p:spPr>
        <p:txBody>
          <a:bodyPr anchor="t">
            <a:norm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797767" y="964116"/>
            <a:ext cx="3717083" cy="3211645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8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Місце для діаграми 5"/>
          <p:cNvSpPr>
            <a:spLocks noGrp="1"/>
          </p:cNvSpPr>
          <p:nvPr>
            <p:ph type="chart" sz="quarter" idx="10" hasCustomPrompt="1"/>
          </p:nvPr>
        </p:nvSpPr>
        <p:spPr>
          <a:xfrm>
            <a:off x="4572000" y="964115"/>
            <a:ext cx="3774233" cy="3211644"/>
          </a:xfrm>
        </p:spPr>
        <p:txBody>
          <a:bodyPr/>
          <a:lstStyle/>
          <a:p>
            <a:r>
              <a:rPr lang="uk-UA"/>
              <a:t>Вставлення діаграми</a:t>
            </a:r>
            <a:endParaRPr lang="ru-RU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12470" y="11312"/>
            <a:ext cx="7886700" cy="994172"/>
          </a:xfrm>
        </p:spPr>
        <p:txBody>
          <a:bodyPr>
            <a:norm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pic>
        <p:nvPicPr>
          <p:cNvPr id="6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92480" y="411480"/>
            <a:ext cx="7566660" cy="541020"/>
          </a:xfrm>
        </p:spPr>
        <p:txBody>
          <a:bodyPr anchor="t">
            <a:no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quarter" idx="13" hasCustomPrompt="1"/>
          </p:nvPr>
        </p:nvSpPr>
        <p:spPr>
          <a:xfrm>
            <a:off x="792480" y="1234440"/>
            <a:ext cx="7566660" cy="3497580"/>
          </a:xfrm>
        </p:spPr>
        <p:txBody>
          <a:bodyPr>
            <a:normAutofit/>
          </a:bodyPr>
          <a:lstStyle>
            <a:lvl1pPr marL="257175" indent="-257175">
              <a:buClr>
                <a:srgbClr val="B9D6D5"/>
              </a:buClr>
              <a:buFont typeface="Wingdings" panose="05000000000000000000" pitchFamily="2" charset="2"/>
              <a:buChar char="l"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04109" y="1490565"/>
            <a:ext cx="6978995" cy="737466"/>
          </a:xfrm>
        </p:spPr>
        <p:txBody>
          <a:bodyPr anchor="t">
            <a:normAutofit/>
          </a:bodyPr>
          <a:lstStyle>
            <a:lvl1pPr algn="l">
              <a:defRPr sz="3750" b="1"/>
            </a:lvl1pPr>
          </a:lstStyle>
          <a:p>
            <a:r>
              <a:rPr lang="uk-UA" dirty="0"/>
              <a:t>ЗАГОЛОВОК</a:t>
            </a:r>
            <a:endParaRPr lang="ru-RU" dirty="0"/>
          </a:p>
        </p:txBody>
      </p:sp>
      <p:pic>
        <p:nvPicPr>
          <p:cNvPr id="7" name="Google Shape;84;p15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04109" y="3897449"/>
            <a:ext cx="443063" cy="27913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3;p15"/>
          <p:cNvSpPr/>
          <p:nvPr/>
        </p:nvSpPr>
        <p:spPr>
          <a:xfrm>
            <a:off x="7787640" y="0"/>
            <a:ext cx="1356360" cy="5143500"/>
          </a:xfrm>
          <a:prstGeom prst="rect">
            <a:avLst/>
          </a:prstGeom>
          <a:solidFill>
            <a:srgbClr val="B9D6D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  <p:sp>
        <p:nvSpPr>
          <p:cNvPr id="9" name="Google Shape;85;p15"/>
          <p:cNvSpPr/>
          <p:nvPr/>
        </p:nvSpPr>
        <p:spPr>
          <a:xfrm>
            <a:off x="0" y="4587240"/>
            <a:ext cx="3505200" cy="55626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13793" y="350018"/>
            <a:ext cx="7632440" cy="349779"/>
          </a:xfrm>
        </p:spPr>
        <p:txBody>
          <a:bodyPr anchor="t">
            <a:norm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797767" y="964116"/>
            <a:ext cx="3717083" cy="3211645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8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Місце для діаграми 5"/>
          <p:cNvSpPr>
            <a:spLocks noGrp="1"/>
          </p:cNvSpPr>
          <p:nvPr>
            <p:ph type="chart" sz="quarter" idx="10" hasCustomPrompt="1"/>
          </p:nvPr>
        </p:nvSpPr>
        <p:spPr>
          <a:xfrm>
            <a:off x="4572000" y="964115"/>
            <a:ext cx="3774233" cy="3211644"/>
          </a:xfrm>
        </p:spPr>
        <p:txBody>
          <a:bodyPr/>
          <a:lstStyle/>
          <a:p>
            <a:r>
              <a:rPr lang="uk-UA"/>
              <a:t>Вставлення діаграми</a:t>
            </a:r>
            <a:endParaRPr lang="ru-RU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12470" y="11312"/>
            <a:ext cx="7886700" cy="994172"/>
          </a:xfrm>
        </p:spPr>
        <p:txBody>
          <a:bodyPr>
            <a:norm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pic>
        <p:nvPicPr>
          <p:cNvPr id="6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0100" y="1986497"/>
            <a:ext cx="7551420" cy="529591"/>
          </a:xfrm>
        </p:spPr>
        <p:txBody>
          <a:bodyPr anchor="ctr"/>
          <a:lstStyle>
            <a:lvl1pPr algn="ctr">
              <a:defRPr sz="45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800100" y="2576279"/>
            <a:ext cx="7551420" cy="529590"/>
          </a:xfrm>
        </p:spPr>
        <p:txBody>
          <a:bodyPr>
            <a:noAutofit/>
          </a:bodyPr>
          <a:lstStyle>
            <a:lvl1pPr marL="0" indent="0" algn="ctr"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dirty="0"/>
              <a:t>підзаголовок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54" y="422910"/>
            <a:ext cx="847166" cy="80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85" y="0"/>
            <a:ext cx="516815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/>
          <p:cNvSpPr/>
          <p:nvPr/>
        </p:nvSpPr>
        <p:spPr>
          <a:xfrm>
            <a:off x="-16538" y="4576275"/>
            <a:ext cx="3498878" cy="567225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92480" y="411480"/>
            <a:ext cx="7566660" cy="541020"/>
          </a:xfrm>
        </p:spPr>
        <p:txBody>
          <a:bodyPr anchor="t">
            <a:noAutofit/>
          </a:bodyPr>
          <a:lstStyle>
            <a:lvl1pPr>
              <a:defRPr sz="225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quarter" idx="13" hasCustomPrompt="1"/>
          </p:nvPr>
        </p:nvSpPr>
        <p:spPr>
          <a:xfrm>
            <a:off x="792480" y="1234440"/>
            <a:ext cx="7566660" cy="3497580"/>
          </a:xfrm>
        </p:spPr>
        <p:txBody>
          <a:bodyPr>
            <a:normAutofit/>
          </a:bodyPr>
          <a:lstStyle>
            <a:lvl1pPr marL="257175" indent="-257175">
              <a:buClr>
                <a:srgbClr val="B9D6D5"/>
              </a:buClr>
              <a:buFont typeface="Wingdings" panose="05000000000000000000" pitchFamily="2" charset="2"/>
              <a:buChar char="l"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7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dirty="0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dirty="0"/>
              <a:t>Клацніть, щоб відредагувати стилі зразків тексту</a:t>
            </a:r>
            <a:endParaRPr lang="uk-UA" dirty="0"/>
          </a:p>
          <a:p>
            <a:pPr lvl="1"/>
            <a:r>
              <a:rPr lang="uk-UA" dirty="0"/>
              <a:t>Другий рівень</a:t>
            </a:r>
            <a:endParaRPr lang="uk-UA" dirty="0"/>
          </a:p>
          <a:p>
            <a:pPr lvl="2"/>
            <a:r>
              <a:rPr lang="uk-UA" dirty="0"/>
              <a:t>Третій рівень</a:t>
            </a:r>
            <a:endParaRPr lang="uk-UA" dirty="0"/>
          </a:p>
          <a:p>
            <a:pPr lvl="3"/>
            <a:r>
              <a:rPr lang="uk-UA" dirty="0"/>
              <a:t>Четвертий рівень</a:t>
            </a:r>
            <a:endParaRPr lang="uk-UA" dirty="0"/>
          </a:p>
          <a:p>
            <a:pPr lvl="4"/>
            <a:r>
              <a:rPr lang="uk-UA" dirty="0"/>
              <a:t>П’ятий рівень</a:t>
            </a:r>
            <a:endParaRPr lang="ru-RU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BB18DB3C-EDB9-479C-86A4-56F38AECDD14}" type="datetimeFigureOut">
              <a:rPr lang="ru-RU" smtClean="0"/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dirty="0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dirty="0"/>
              <a:t>Клацніть, щоб відредагувати стилі зразків тексту</a:t>
            </a:r>
            <a:endParaRPr lang="uk-UA" dirty="0"/>
          </a:p>
          <a:p>
            <a:pPr lvl="1"/>
            <a:r>
              <a:rPr lang="uk-UA" dirty="0"/>
              <a:t>Другий рівень</a:t>
            </a:r>
            <a:endParaRPr lang="uk-UA" dirty="0"/>
          </a:p>
          <a:p>
            <a:pPr lvl="2"/>
            <a:r>
              <a:rPr lang="uk-UA" dirty="0"/>
              <a:t>Третій рівень</a:t>
            </a:r>
            <a:endParaRPr lang="uk-UA" dirty="0"/>
          </a:p>
          <a:p>
            <a:pPr lvl="3"/>
            <a:r>
              <a:rPr lang="uk-UA" dirty="0"/>
              <a:t>Четвертий рівень</a:t>
            </a:r>
            <a:endParaRPr lang="uk-UA" dirty="0"/>
          </a:p>
          <a:p>
            <a:pPr lvl="4"/>
            <a:r>
              <a:rPr lang="uk-UA" dirty="0"/>
              <a:t>П’ятий рівень</a:t>
            </a:r>
            <a:endParaRPr lang="ru-RU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BB18DB3C-EDB9-479C-86A4-56F38AECDD14}" type="datetimeFigureOut">
              <a:rPr lang="ru-RU" smtClean="0"/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>
                <a:ea typeface="Roboto"/>
                <a:cs typeface="Arial" panose="020B0604020202020204" pitchFamily="34" charset="0"/>
                <a:sym typeface="Roboto"/>
              </a:rPr>
              <a:t>Сучасний вимір доброчесності</a:t>
            </a:r>
            <a:r>
              <a:rPr lang="uk-UA" altLang="en-US" sz="4800" b="1" dirty="0">
                <a:ea typeface="Roboto"/>
                <a:cs typeface="Arial" panose="020B0604020202020204" pitchFamily="34" charset="0"/>
                <a:sym typeface="Roboto"/>
              </a:rPr>
              <a:t>/</a:t>
            </a:r>
            <a:br>
              <a:rPr lang="uk-UA" altLang="en-US" sz="4800" b="1" dirty="0">
                <a:ea typeface="Roboto"/>
                <a:cs typeface="Arial" panose="020B0604020202020204" pitchFamily="34" charset="0"/>
                <a:sym typeface="Roboto"/>
              </a:rPr>
            </a:br>
            <a:r>
              <a:rPr lang="uk-UA" altLang="en-US" sz="4800" b="1" dirty="0">
                <a:ea typeface="Roboto"/>
                <a:cs typeface="Arial" panose="020B0604020202020204" pitchFamily="34" charset="0"/>
                <a:sym typeface="Roboto"/>
              </a:rPr>
              <a:t>(антикорупційні органи)</a:t>
            </a:r>
            <a:endParaRPr lang="uk-UA" altLang="en-US" sz="48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691515" y="321310"/>
            <a:ext cx="2704465" cy="7562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Доброчесність - ?</a:t>
            </a:r>
            <a:endParaRPr lang="uk-UA" sz="2400" b="1" dirty="0">
              <a:highlight>
                <a:srgbClr val="B9D6D5"/>
              </a:highlight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2" name="Google Shape;73;p14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7930170" y="177306"/>
            <a:ext cx="733653" cy="6528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1"/>
          <p:cNvSpPr/>
          <p:nvPr>
            <p:ph type="body" idx="1"/>
          </p:nvPr>
        </p:nvSpPr>
        <p:spPr>
          <a:xfrm>
            <a:off x="311700" y="991185"/>
            <a:ext cx="8520600" cy="3416400"/>
          </a:xfrm>
        </p:spPr>
        <p:txBody>
          <a:bodyPr>
            <a:noAutofit/>
          </a:bodyPr>
          <a:p>
            <a:pPr marL="114300" indent="0" algn="just">
              <a:buNone/>
            </a:pPr>
            <a:r>
              <a:rPr lang="en-US" sz="1800"/>
              <a:t>Слово </a:t>
            </a:r>
            <a:r>
              <a:rPr lang="en-US" sz="1800" b="1"/>
              <a:t>«доброчесність»</a:t>
            </a:r>
            <a:r>
              <a:rPr lang="en-US" sz="1800"/>
              <a:t> походить від латинського «іtegritas», що означає розсудливість, цілісність і завершеність. А у переносному значенні – чистоту, правильність</a:t>
            </a:r>
            <a:r>
              <a:rPr lang="uk-UA" altLang="en-US" sz="1800"/>
              <a:t> </a:t>
            </a:r>
            <a:r>
              <a:rPr lang="en-US" sz="1800"/>
              <a:t>та невинність.</a:t>
            </a:r>
            <a:endParaRPr lang="en-US" sz="1800"/>
          </a:p>
          <a:p>
            <a:pPr marL="114300" indent="0" algn="just">
              <a:buNone/>
            </a:pPr>
            <a:endParaRPr lang="en-US" sz="1800"/>
          </a:p>
          <a:p>
            <a:pPr marL="114300" indent="0" algn="just">
              <a:buNone/>
            </a:pPr>
            <a:r>
              <a:rPr lang="en-US" sz="1800"/>
              <a:t>В англійській мові зберігся корінь цього слова («integer» – цілий). Англійське «integrity» означає стан цілісності, об’єднання, а також якість чесної людини, яка має сильні моральні принципи. Так, наприклад, деякі науковці визначають </a:t>
            </a:r>
            <a:r>
              <a:rPr lang="en-US" sz="1800" b="1"/>
              <a:t>доброчесність, як «цілісність» або «повноту» в плані послідовності та узгодженості принципів і цінностей. </a:t>
            </a:r>
            <a:r>
              <a:rPr lang="en-US" sz="1800"/>
              <a:t>Проте не існує єдиного</a:t>
            </a:r>
            <a:r>
              <a:rPr lang="uk-UA" altLang="en-US" sz="1800"/>
              <a:t> </a:t>
            </a:r>
            <a:r>
              <a:rPr lang="en-US" sz="1800"/>
              <a:t>визначення доброчесності.и можемо розглядати її як набір певних цінностей (відповідальність, непідкупність, чесність), так і як ставлення людини до моральних норм, готовність їх дотримуватися й рефлексувати. </a:t>
            </a:r>
            <a:endParaRPr lang="en-US" sz="1800"/>
          </a:p>
          <a:p>
            <a:pPr marL="114300" indent="0" algn="just">
              <a:buNone/>
            </a:pPr>
            <a:endParaRPr lang="en-US" sz="1800"/>
          </a:p>
          <a:p>
            <a:pPr marL="114300" indent="0" algn="just">
              <a:buNone/>
            </a:pPr>
            <a:r>
              <a:rPr lang="en-US" sz="1800"/>
              <a:t>От ще декілька прикладів того, як можна визначатидоброчесність:</a:t>
            </a:r>
            <a:endParaRPr lang="en-US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5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443175" y="1155281"/>
            <a:ext cx="6040071" cy="345535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851345" y="164892"/>
            <a:ext cx="6538806" cy="8546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4000" b="1" dirty="0">
                <a:ea typeface="Roboto"/>
                <a:cs typeface="Arial" panose="020B0604020202020204" pitchFamily="34" charset="0"/>
                <a:sym typeface="Roboto"/>
              </a:rPr>
              <a:t>Поняття доброчесності</a:t>
            </a:r>
            <a:endParaRPr sz="40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80" name="Google Shape;80;p15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071325" y="423350"/>
            <a:ext cx="631225" cy="59615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5"/>
          <p:cNvSpPr txBox="1"/>
          <p:nvPr/>
        </p:nvSpPr>
        <p:spPr>
          <a:xfrm>
            <a:off x="443175" y="1228205"/>
            <a:ext cx="7793920" cy="3194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 panose="02020603050405020304"/>
              <a:buChar char="●"/>
            </a:pPr>
            <a:r>
              <a:rPr lang="en-US" sz="1200" b="1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Великий тлумачний словник: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– висока моральна чистота, чесність. А «доброчесним» є той, хто живе чесно, дотримується всіх правил моралі.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 panose="02020603050405020304"/>
              <a:buChar char="●"/>
            </a:pPr>
            <a:r>
              <a:rPr lang="en-US" sz="1200" b="1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Сучасний словник з етики: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– позитивна моральна якість, яка зумовлена свідомістю й волею людини, та є стійкою характеристикою її способу життя та вчинків. Під доброчесністю розуміється також готовність і здатність особистості свідомо, неухильно орієнтуватись у своїх діях та поведінці на принципи добра й справедливості. 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 panose="02020603050405020304"/>
              <a:buChar char="●"/>
            </a:pPr>
            <a:r>
              <a:rPr lang="en-US" sz="1200" b="1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Організація економічного співробітництва: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– послідовне узгодження та вірність загальноприйнятим етичним цінностям, принципам та нормам для обстоювання та визначення пріоритетності суспільних перед приватними інтересами в державному секторі.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 panose="02020603050405020304"/>
              <a:buChar char="●"/>
            </a:pPr>
            <a:r>
              <a:rPr lang="en-US" sz="1200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Офіс доброчесності НАЗК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пропонує використовувати таке визначення: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– чинити правильно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sym typeface="Times New Roman" panose="02020603050405020304"/>
              </a:rPr>
              <a:t>, навіть коли ніхто не бачить.</a:t>
            </a:r>
            <a:endParaRPr sz="12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  <a:sym typeface="Times New Roman" panose="020206030504050203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  <a:sym typeface="Times New Roman" panose="02020603050405020304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  <a:sym typeface="Times New Roman" panose="02020603050405020304"/>
            </a:endParaRPr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>
            <a:off x="6551300" y="3955736"/>
            <a:ext cx="1745756" cy="7644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dirty="0">
                <a:solidFill>
                  <a:schemeClr val="dk1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«</a:t>
            </a:r>
            <a:r>
              <a:rPr lang="en-US" sz="1000" b="1" dirty="0">
                <a:solidFill>
                  <a:schemeClr val="dk1"/>
                </a:solidFill>
                <a:ea typeface="Times New Roman" panose="02020603050405020304"/>
                <a:cs typeface="Arial" panose="020B0604020202020204" pitchFamily="34" charset="0"/>
                <a:sym typeface="Times New Roman" panose="02020603050405020304"/>
              </a:rPr>
              <a:t>Іntegritas</a:t>
            </a:r>
            <a:r>
              <a:rPr lang="en-US" sz="1000" b="1" dirty="0">
                <a:solidFill>
                  <a:schemeClr val="dk1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»</a:t>
            </a:r>
            <a:r>
              <a:rPr lang="en-US" sz="1000" dirty="0">
                <a:solidFill>
                  <a:schemeClr val="dk1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000" i="1" dirty="0">
                <a:solidFill>
                  <a:schemeClr val="dk1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(латиниця)</a:t>
            </a:r>
            <a:r>
              <a:rPr lang="en-US" sz="1000" dirty="0">
                <a:solidFill>
                  <a:schemeClr val="dk1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–</a:t>
            </a:r>
            <a:endParaRPr sz="1000" dirty="0">
              <a:solidFill>
                <a:schemeClr val="dk1"/>
              </a:solidFill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000" dirty="0"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розсудливість, цілісність, завершеність, правильність і невинність</a:t>
            </a:r>
            <a:endParaRPr sz="1000" dirty="0"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тексту 4"/>
          <p:cNvSpPr>
            <a:spLocks noGrp="1"/>
          </p:cNvSpPr>
          <p:nvPr>
            <p:ph type="body" sz="quarter" idx="13"/>
          </p:nvPr>
        </p:nvSpPr>
        <p:spPr>
          <a:xfrm>
            <a:off x="1701384" y="1174480"/>
            <a:ext cx="5741232" cy="2123356"/>
          </a:xfrm>
        </p:spPr>
        <p:txBody>
          <a:bodyPr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Доброчесність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у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житті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–</a:t>
            </a:r>
            <a:endParaRPr lang="ru-RU" sz="3000" b="1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нескінченне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поле,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довге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, </a:t>
            </a:r>
            <a:endParaRPr lang="ru-RU" sz="3000" b="1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як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саме</a:t>
            </a:r>
            <a:r>
              <a:rPr lang="ru-RU" sz="3000" b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</a:t>
            </a:r>
            <a:r>
              <a:rPr lang="ru-RU" sz="3000" b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життя</a:t>
            </a:r>
            <a:endParaRPr lang="ru-RU" sz="3000" b="1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800" i="1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ru-RU" sz="1800" i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</a:t>
            </a:r>
            <a:r>
              <a:rPr lang="ru-RU" sz="1800" i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Анжелос</a:t>
            </a:r>
            <a:r>
              <a:rPr lang="ru-RU" sz="1800" i="1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 </a:t>
            </a:r>
            <a:r>
              <a:rPr lang="ru-RU" sz="1800" i="1" dirty="0" err="1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Джаннакопулос</a:t>
            </a:r>
            <a:endParaRPr lang="ru-RU" sz="4000" dirty="0"/>
          </a:p>
        </p:txBody>
      </p:sp>
      <p:pic>
        <p:nvPicPr>
          <p:cNvPr id="6" name="Google Shape;101;p18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1305867" y="1174480"/>
            <a:ext cx="590750" cy="37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01;p18"/>
          <p:cNvPicPr preferRelativeResize="0"/>
          <p:nvPr/>
        </p:nvPicPr>
        <p:blipFill>
          <a:blip r:embed="rId1"/>
          <a:stretch>
            <a:fillRect/>
          </a:stretch>
        </p:blipFill>
        <p:spPr>
          <a:xfrm rot="10800000">
            <a:off x="7247383" y="2385662"/>
            <a:ext cx="590750" cy="37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>
            <a:off x="850144" y="212857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Погляди на доброчесність</a:t>
            </a:r>
            <a:endParaRPr sz="30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449705" y="1019500"/>
            <a:ext cx="7812846" cy="3370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як самоінтеграція: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— це питання інтеграції різних частин своєї особистості в гармонійне, неушкоджене ціле, збереження власного Я.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як ідентичність: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— вчинення дій у такий спосіб, що відображає уявлення людей про те, хто вони є.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як самоконструювання: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Жити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доброчесно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— це не просто мати послідовний життєвий план і реалізовувати його, це значить діяти так, щоб бути раціонально схваленим як самим собою, так і своїм майбутнім Я.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як відстоювання чогось: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люди не просто діють відповідно до своїх переконань, вони відстоюють щось: свої найкращі судження в спільноті людей.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як моральна мета: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такий погляд накладає моральні обмеження на ті зобов'язання, яким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доброчесна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людина повинна залишатися вірною. 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886555" y="845988"/>
            <a:ext cx="5251917" cy="27816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5200" b="1" dirty="0">
                <a:ea typeface="Roboto"/>
                <a:cs typeface="Arial" panose="020B0604020202020204" pitchFamily="34" charset="0"/>
                <a:sym typeface="Roboto"/>
              </a:rPr>
              <a:t>Доброчесність,</a:t>
            </a:r>
            <a:endParaRPr sz="5200" b="1" dirty="0"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5200" b="1" dirty="0">
                <a:ea typeface="Roboto"/>
                <a:cs typeface="Arial" panose="020B0604020202020204" pitchFamily="34" charset="0"/>
                <a:sym typeface="Roboto"/>
              </a:rPr>
              <a:t>суспільство і держава</a:t>
            </a:r>
            <a:endParaRPr sz="60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2" name="Google Shape;102;p18"/>
          <p:cNvSpPr/>
          <p:nvPr/>
        </p:nvSpPr>
        <p:spPr>
          <a:xfrm>
            <a:off x="0" y="4671475"/>
            <a:ext cx="3092100" cy="4722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pic>
        <p:nvPicPr>
          <p:cNvPr id="8" name="Google Shape;92;p17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6046892" y="460825"/>
            <a:ext cx="631225" cy="596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>
            <a:spLocks noGrp="1"/>
          </p:cNvSpPr>
          <p:nvPr>
            <p:ph type="title"/>
          </p:nvPr>
        </p:nvSpPr>
        <p:spPr>
          <a:xfrm>
            <a:off x="874926" y="249751"/>
            <a:ext cx="7566660" cy="8716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Зв’язок між соціально-політичними умовами та доброчесністю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479685" y="1553907"/>
            <a:ext cx="7764904" cy="2520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 panose="020B0604020202020204"/>
              </a:rPr>
              <a:t>Рішення діяти доброчесно людина приймає самостійно і будувати доброчесне середовище треба починати з себе.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Але соціальні (наприклад, сім’я, бізнес, релігія) та політичні (наприклад, політичний режим) структури і процеси суспільства мають вплив  на особисту доброчесність. Вони заохочують або блокують інструменти для розбудови доброчесного середовища.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Державні інститути, включаючи форми правління та економічні механізми, повинні сприяти доброчесності. Якщо суспільство побудоване так, що заважає усвідомлювати або діяти відповідно до своїх зобов'язань, цінностей та бажань – така структура ворожа до доброчесності, що впливає на  погіршення добробуту та появи в суспільстві стану відчудженності. </a:t>
            </a:r>
            <a:endParaRPr sz="1200"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>
            <a:spLocks noGrp="1"/>
          </p:cNvSpPr>
          <p:nvPr>
            <p:ph type="title"/>
          </p:nvPr>
        </p:nvSpPr>
        <p:spPr>
          <a:xfrm>
            <a:off x="868430" y="237752"/>
            <a:ext cx="7407140" cy="1026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Зв’язок між соціально-політичними умовами та доброчесністю </a:t>
            </a:r>
            <a:r>
              <a:rPr lang="en-US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929390" y="1393486"/>
            <a:ext cx="7234307" cy="1039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cs typeface="Arial" panose="020B0604020202020204" pitchFamily="34" charset="0"/>
                <a:sym typeface="Helvetica Neue" panose="020B0604020202020204"/>
              </a:rPr>
              <a:t>Демократичні режими</a:t>
            </a:r>
            <a:endParaRPr lang="en-US" b="1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cs typeface="Arial" panose="020B0604020202020204" pitchFamily="34" charset="0"/>
              <a:sym typeface="Helvetica Neue" panose="020B0604020202020204"/>
            </a:endParaRPr>
          </a:p>
          <a:p>
            <a:pPr marL="361950" lvl="0" indent="-361950" algn="just" rtl="0">
              <a:spcBef>
                <a:spcPts val="600"/>
              </a:spcBef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 panose="020B0604020202020204"/>
              </a:rPr>
              <a:t>сприяють розвитку доброчесності, адже вона є одним з їхніх ключових принципів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 panose="020B0604020202020204"/>
            </a:endParaRPr>
          </a:p>
          <a:p>
            <a:pPr marL="361950" lvl="0" indent="-361950" algn="just" rtl="0">
              <a:spcBef>
                <a:spcPts val="600"/>
              </a:spcBef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 panose="020B0604020202020204"/>
              </a:rPr>
              <a:t>люди в таких суспільствах більш вільні, а сама структура суспільства прозора.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9389" y="2530892"/>
            <a:ext cx="7234307" cy="1775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800" b="1" dirty="0" err="1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Авторитарні</a:t>
            </a:r>
            <a:r>
              <a:rPr lang="ru-RU" sz="1800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та </a:t>
            </a:r>
            <a:r>
              <a:rPr lang="ru-RU" sz="1800" b="1" dirty="0" err="1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тоталітарні</a:t>
            </a:r>
            <a:r>
              <a:rPr lang="ru-RU" sz="1800"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800" b="1" dirty="0" err="1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режими</a:t>
            </a:r>
            <a:endParaRPr lang="ru-RU" sz="1800" b="1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323850" lvl="0" indent="-317500" algn="just" rtl="0">
              <a:spcBef>
                <a:spcPts val="6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Можуть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використовувати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цінність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доброчесності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як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певний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«фасад» – вони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можуть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створювати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інституції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які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начебто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виховують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доброчесних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громадян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(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наприклад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піонери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), але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їхня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головна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мет –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підтримка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пропаганди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аж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ніяк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не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моральних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цінностей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. </a:t>
            </a:r>
            <a:endParaRPr lang="ru-RU"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323850" lvl="0" indent="-317500" algn="just" rtl="0">
              <a:spcBef>
                <a:spcPts val="1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Авторитарні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країни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бачать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в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реальній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доброчесності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загрозу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для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свого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існування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і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всіма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способами з нею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борються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чи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закладають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в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цей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термін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зовсім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іншу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суть. </a:t>
            </a:r>
            <a:endParaRPr lang="ru-RU"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323850" lvl="0" indent="-317500" algn="just" rtl="0">
              <a:spcBef>
                <a:spcPts val="1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Можливості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громадян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обмежені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 а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суспільні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процеси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– </a:t>
            </a:r>
            <a:r>
              <a:rPr lang="ru-RU" sz="1200" dirty="0" err="1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незрозумілі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.</a:t>
            </a:r>
            <a:endParaRPr lang="ru-RU"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>
            <a:spLocks noGrp="1"/>
          </p:cNvSpPr>
          <p:nvPr>
            <p:ph type="title"/>
          </p:nvPr>
        </p:nvSpPr>
        <p:spPr>
          <a:xfrm>
            <a:off x="868430" y="237752"/>
            <a:ext cx="7407140" cy="1026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ea typeface="Roboto"/>
                <a:cs typeface="Arial" panose="020B0604020202020204" pitchFamily="34" charset="0"/>
                <a:sym typeface="Roboto"/>
              </a:rPr>
              <a:t>Зв’язок між доброчесністю та корупцією. Як доброчесність впливає на ефективність боротьби з корупцією.</a:t>
            </a:r>
            <a:endParaRPr lang="en-US" sz="2000" b="1" dirty="0"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" y="1351915"/>
            <a:ext cx="7787640" cy="2712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Доброчесність та боротьба з корупцією тісно пов’язані. Відсутність корупції є одним із важливих елементів доброчесного середовища, так само як доброчесність робить боротьбу з корупцією ефективною.</a:t>
            </a:r>
            <a:endParaRPr lang="ru-RU" sz="180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Оскільки корупція завжди зачіпає не просто громадян, а й</a:t>
            </a:r>
            <a:r>
              <a:rPr lang="uk-UA" alt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посадових осіб, то, коли ми розглядаємо доброчесність у контексті корупції, маємо говорити</a:t>
            </a:r>
            <a:r>
              <a:rPr lang="uk-UA" alt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ru-RU" sz="180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не тільки про формування доброчесності на рівні всіх громадян, а й окремо розглядати інституційну доброчесність посадових осіб.</a:t>
            </a:r>
            <a:endParaRPr lang="ru-RU" sz="180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>
            <a:spLocks noGrp="1"/>
          </p:cNvSpPr>
          <p:nvPr>
            <p:ph type="title"/>
          </p:nvPr>
        </p:nvSpPr>
        <p:spPr>
          <a:xfrm>
            <a:off x="839775" y="223853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4A86E8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посадових осіб </a:t>
            </a:r>
            <a:r>
              <a:rPr lang="en-US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4" name="Google Shape;124;p21"/>
          <p:cNvSpPr txBox="1"/>
          <p:nvPr/>
        </p:nvSpPr>
        <p:spPr>
          <a:xfrm>
            <a:off x="529175" y="1627210"/>
            <a:ext cx="8127900" cy="774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  <a:sym typeface="Times New Roman" panose="02020603050405020304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25" name="Google Shape;125;p21"/>
          <p:cNvSpPr txBox="1"/>
          <p:nvPr/>
        </p:nvSpPr>
        <p:spPr>
          <a:xfrm>
            <a:off x="966866" y="1490123"/>
            <a:ext cx="7187783" cy="168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Інституції повинні мати </a:t>
            </a:r>
            <a:r>
              <a:rPr lang="en-US" sz="16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внутрішню стійкість</a:t>
            </a: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(налагодженні механізми роботи та внутрішню підзвітність) та </a:t>
            </a:r>
            <a:r>
              <a:rPr lang="en-US" sz="16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зовнішній контроль</a:t>
            </a: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(бути підзвітними, в першу чергу, громадянам)</a:t>
            </a:r>
            <a:endParaRPr sz="16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126" name="Google Shape;126;p21"/>
          <p:cNvSpPr txBox="1"/>
          <p:nvPr/>
        </p:nvSpPr>
        <p:spPr>
          <a:xfrm>
            <a:off x="989351" y="2652861"/>
            <a:ext cx="7187783" cy="1016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Організація економічного співробітництва (ОЕСР) </a:t>
            </a: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вважає, що </a:t>
            </a:r>
            <a:r>
              <a:rPr lang="en-US" sz="16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наявність чітких стандартів забезпечить доброчесність посадових осіб.</a:t>
            </a: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endParaRPr sz="16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6" name="Google Shape;161;p7"/>
          <p:cNvSpPr/>
          <p:nvPr/>
        </p:nvSpPr>
        <p:spPr>
          <a:xfrm>
            <a:off x="617838" y="1337752"/>
            <a:ext cx="7900086" cy="2467995"/>
          </a:xfrm>
          <a:prstGeom prst="rect">
            <a:avLst/>
          </a:prstGeom>
          <a:noFill/>
          <a:ln w="38100" cap="flat" cmpd="sng">
            <a:solidFill>
              <a:srgbClr val="B9D6D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851346" y="216627"/>
            <a:ext cx="676041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4A86E8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посадових осіб </a:t>
            </a:r>
            <a:r>
              <a:rPr lang="en-US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7" name="Google Shape;137;p22"/>
          <p:cNvSpPr txBox="1"/>
          <p:nvPr/>
        </p:nvSpPr>
        <p:spPr>
          <a:xfrm>
            <a:off x="851669" y="1196239"/>
            <a:ext cx="7255242" cy="2689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Шляхи досягнення </a:t>
            </a:r>
            <a:endParaRPr lang="en-US" sz="1300" b="1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br>
              <a:rPr lang="en-US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</a:br>
            <a:r>
              <a:rPr lang="en-US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Мотивація діяти чесно</a:t>
            </a:r>
            <a:endParaRPr lang="en-US" sz="1300" b="1" dirty="0"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endParaRPr sz="1300" b="1" dirty="0"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Дослідження показують, що коли справа доходить до етичного вибору, це постійна битва розуму між власним інтересом і мораллю, яка ніколи не вирішується раз і назавжди. </a:t>
            </a:r>
            <a:endParaRPr lang="en-US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Наш хитрий мозок не любить конфліктувати щодо рішень та докладе всіх зусиль, щоб уник</a:t>
            </a:r>
            <a:r>
              <a:rPr lang="uk-UA" alt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нути будь-якої невизначеності чи дискомфорту під час їх прийняття. Що можна зробити? </a:t>
            </a:r>
            <a:endParaRPr lang="en-US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Чесність – це питання самоповаги. Співробітникам державного сектора слід регулярно </a:t>
            </a:r>
            <a:r>
              <a:rPr lang="uk-UA" alt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нагадувати про довіру до них та очікувану чесність. Пріоритетність зобов’язань може </a:t>
            </a:r>
            <a:r>
              <a:rPr lang="uk-UA" alt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допомогти їм відмовитися від спокуси згорнути кут, збагатити друга чи обдурити систему</a:t>
            </a:r>
            <a:r>
              <a:rPr lang="uk-UA" alt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.</a:t>
            </a:r>
            <a:endParaRPr lang="uk-UA" altLang="en-US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ext Box 6"/>
          <p:cNvSpPr txBox="1"/>
          <p:nvPr/>
        </p:nvSpPr>
        <p:spPr>
          <a:xfrm>
            <a:off x="488950" y="920115"/>
            <a:ext cx="8165465" cy="3661410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sz="16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Національна рада з питань антикорупційної політики – консультативно-дорадчий </a:t>
            </a:r>
            <a:r>
              <a:rPr lang="en-US" sz="16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6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орган при Президентові України. </a:t>
            </a:r>
            <a:endParaRPr sz="16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 sz="16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indent="0" algn="just">
              <a:buFont typeface="Wingdings" panose="05000000000000000000" charset="0"/>
              <a:buNone/>
            </a:pPr>
            <a:r>
              <a:rPr lang="uk-UA" sz="16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ОСНОВНИМИ ЗАВДАННЯМИ Є:</a:t>
            </a:r>
            <a:endParaRPr sz="16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підготовка пропозицій щодо визначення, актуалізації та вдосконалення антикорупційної стратегії для Президента;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здійснення аналізу стану запобігання та протидії корупції в Україні, ефективності реалізації антикорупційної стратегії та відповідних заходів;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підготовка пропозицій щодо поліпшення координації та взаємодії між тими, хто працює у сфері запобігання і протидії корупції, та подання їх Президенту;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сприяння реалізації рекомендацій Групи держав проти корупції (GRECO), Організації економічної співпраці та розвитку (OECD) та інших провідних міжнародних організацій 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щодо запобігання та протидії корупції, а також підвищення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ефективності міжнародного 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співробітництва України в цій сфері;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сприяння науково-методичному забезпеченню з питань запобігання та протидії корупції.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171450" indent="-171450" algn="just">
              <a:buFont typeface="Wingdings" panose="05000000000000000000" charset="0"/>
              <a:buChar char="q"/>
            </a:pP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1004570" y="251460"/>
            <a:ext cx="7292975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algn="just">
              <a:buClrTx/>
              <a:buSzTx/>
              <a:buFontTx/>
            </a:pPr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НАЦІОНАЛЬНА РАДА З ПИТАНЬ АНТИКОРУПЦІЙНОЇ ПОЛІТИКИ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851346" y="216627"/>
            <a:ext cx="676041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4A86E8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посадових осіб </a:t>
            </a:r>
            <a:r>
              <a:rPr lang="en-US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5" name="Google Shape;135;p22"/>
          <p:cNvSpPr txBox="1"/>
          <p:nvPr/>
        </p:nvSpPr>
        <p:spPr>
          <a:xfrm>
            <a:off x="741680" y="967740"/>
            <a:ext cx="7891780" cy="3289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Індивідуальна відповідальність </a:t>
            </a:r>
            <a:endParaRPr lang="en-US" sz="1300" b="1" dirty="0"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sz="1300" b="1" dirty="0"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Проблема полягає в тому, що почуття провини різко зменшується, коли його поділяють. Залучення інших до корупційної схеми може навіть бути хорошою тактикою, щоб купити їхнє мовчання; це тонко розподіляє відповідальність на плечі багатьох і зменшує індивідуальну. Коли ми не відчуваємо особистої відповідальності, то схильні нічого з цим не робити, повністю ігноруючи свою совість. Людям часто важко думати та діяти незалежно в групах, що може завадити бачити корупційні дії та запобігати їм. Ми рідко ставимо під сумнів поведінку, поширену серед однолітків. І навіть якщо помітимо неетичну поведінку в безпосередньому</a:t>
            </a:r>
            <a:r>
              <a:rPr lang="uk-UA" alt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оточенні, чи повідомимо про неї?</a:t>
            </a:r>
            <a:endParaRPr lang="en-US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Говорячи про державних посадовців, ми повинні переконатися, що політика передбачає індивідуальну відповідальність. У державі мають бути передбачені такі процедури, які надають можливість повідомляти про неналежну поведінку інших. В Україні, наприклад, діє інститут викривачів.</a:t>
            </a:r>
            <a:endParaRPr lang="en-US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sz="1300"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851346" y="216627"/>
            <a:ext cx="676041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4A86E8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посадових осіб </a:t>
            </a:r>
            <a:r>
              <a:rPr lang="en-US" sz="3000" b="1" dirty="0">
                <a:solidFill>
                  <a:schemeClr val="lt1"/>
                </a:solidFill>
                <a:ea typeface="Roboto"/>
                <a:cs typeface="Arial" panose="020B0604020202020204" pitchFamily="34" charset="0"/>
                <a:sym typeface="Roboto"/>
              </a:rPr>
              <a:t> 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5" name="Google Shape;135;p22"/>
          <p:cNvSpPr txBox="1"/>
          <p:nvPr/>
        </p:nvSpPr>
        <p:spPr>
          <a:xfrm>
            <a:off x="852170" y="1198880"/>
            <a:ext cx="7704455" cy="2089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b="1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Об’єктивність</a:t>
            </a:r>
            <a:endParaRPr b="1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1300" b="1" dirty="0"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endParaRPr sz="1300" b="1" dirty="0"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Ми всі чутливі до понад 200 когнітивних упереджень, які впливають на наше етичне судження. Ці упередження можуть призвести до того, що етичні аспекти рішення зникнуть </a:t>
            </a:r>
            <a:r>
              <a:rPr lang="uk-UA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 поля зору і люди будуть відштовхуватися тільки від власних інтересів. Простіше кажучи, </a:t>
            </a:r>
            <a:r>
              <a:rPr lang="uk-UA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несвідомо ми бачимо лише те, що очікуємо побачити.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Держава й суспільство мають спонукати осіб, які приймають рішення, бути </a:t>
            </a:r>
            <a:r>
              <a:rPr lang="uk-UA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об’єктивними та захищати їх від ледь помітних конфліктів інтересів.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>
            <a:spLocks noGrp="1"/>
          </p:cNvSpPr>
          <p:nvPr>
            <p:ph type="title"/>
          </p:nvPr>
        </p:nvSpPr>
        <p:spPr>
          <a:xfrm>
            <a:off x="899409" y="220595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rgbClr val="4A86E8"/>
                </a:solidFill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3000" b="1" dirty="0">
                <a:ea typeface="Roboto"/>
                <a:cs typeface="Arial" panose="020B0604020202020204" pitchFamily="34" charset="0"/>
                <a:sym typeface="Roboto"/>
              </a:rPr>
              <a:t>Доброчесність громадян</a:t>
            </a:r>
            <a:endParaRPr sz="3000" b="1" dirty="0">
              <a:solidFill>
                <a:schemeClr val="lt1"/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5" name="Google Shape;145;p23"/>
          <p:cNvSpPr txBox="1"/>
          <p:nvPr/>
        </p:nvSpPr>
        <p:spPr>
          <a:xfrm>
            <a:off x="899410" y="942905"/>
            <a:ext cx="7322696" cy="3457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Щоб сприяти розвитку суспільної культури публічної доброчесності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треба співпрацювати з приватним сектором, громадянським суспільством та окремими особами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шляхом: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271780" lvl="0" indent="-27178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﻿﻿﻿визнання в системі публічної доброчесності ролі приватного сектору, громадянського суспільства та окремих осіб, шляхом заохочення підтримувати ці цінності як спільну відповідальність;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271780" lvl="0" indent="-27178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﻿﻿﻿залучення відповідних зацікавлених сторін до розробки, регулярного оновлення та імплементації системи публічної доброчесності;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271780" lvl="0" indent="-27178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﻿﻿﻿підвищення обізнаності в суспільстві про переваги публічної доброчесності та зменшення толерантності до порушень стандартів публічної доброчесності, а також проведення, за необхідності, кампаній з просування громадянської освіти з питань публічної доброчесності серед окремих осіб і, зокрема, в закладах освіти;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271780" lvl="0" indent="-27178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 panose="020B0604020202020204"/>
              <a:buChar char="●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залучення приватного сектору та громадянського суспільства до обговорення додаткових переваг публічної доброчесності, які виникають завдяки підтримці доброчесності в бізнесі та некомерційній діяльності, обміну досвідом, отриманим з передових практик, та його розвитку.</a:t>
            </a:r>
            <a:endParaRPr sz="1200"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19099" y="1033365"/>
            <a:ext cx="6978995" cy="737466"/>
          </a:xfrm>
        </p:spPr>
        <p:txBody>
          <a:bodyPr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6000" b="1" dirty="0" err="1">
                <a:ea typeface="Roboto"/>
                <a:cs typeface="Arial" panose="020B0604020202020204" pitchFamily="34" charset="0"/>
                <a:sym typeface="Roboto"/>
              </a:rPr>
              <a:t>Доброчесність</a:t>
            </a:r>
            <a:r>
              <a:rPr lang="ru-RU" sz="6000" b="1" dirty="0">
                <a:ea typeface="Roboto"/>
                <a:cs typeface="Arial" panose="020B0604020202020204" pitchFamily="34" charset="0"/>
                <a:sym typeface="Roboto"/>
              </a:rPr>
              <a:t> </a:t>
            </a:r>
            <a:br>
              <a:rPr lang="ru-RU" sz="6000" b="1" dirty="0">
                <a:ea typeface="Roboto"/>
                <a:cs typeface="Arial" panose="020B0604020202020204" pitchFamily="34" charset="0"/>
                <a:sym typeface="Roboto"/>
              </a:rPr>
            </a:br>
            <a:r>
              <a:rPr lang="ru-RU" sz="6000" b="1" dirty="0">
                <a:ea typeface="Roboto"/>
                <a:cs typeface="Arial" panose="020B0604020202020204" pitchFamily="34" charset="0"/>
                <a:sym typeface="Roboto"/>
              </a:rPr>
              <a:t>та </a:t>
            </a:r>
            <a:r>
              <a:rPr lang="ru-RU" sz="6000" b="1" dirty="0" err="1">
                <a:ea typeface="Roboto"/>
                <a:cs typeface="Arial" panose="020B0604020202020204" pitchFamily="34" charset="0"/>
                <a:sym typeface="Roboto"/>
              </a:rPr>
              <a:t>Україна</a:t>
            </a:r>
            <a:endParaRPr lang="ru-RU" sz="6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>
            <a:spLocks noGrp="1"/>
          </p:cNvSpPr>
          <p:nvPr>
            <p:ph type="title"/>
          </p:nvPr>
        </p:nvSpPr>
        <p:spPr>
          <a:xfrm>
            <a:off x="792479" y="239356"/>
            <a:ext cx="8194123" cy="10324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ea typeface="Roboto"/>
                <a:cs typeface="Arial" panose="020B0604020202020204" pitchFamily="34" charset="0"/>
                <a:sym typeface="Roboto"/>
              </a:rPr>
              <a:t>Доброчесність в українському законодавстві</a:t>
            </a:r>
            <a:endParaRPr sz="3000" b="1" dirty="0">
              <a:solidFill>
                <a:schemeClr val="tx1">
                  <a:lumMod val="95000"/>
                  <a:lumOff val="5000"/>
                </a:schemeClr>
              </a:solidFill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61" name="Google Shape;161;p25"/>
          <p:cNvSpPr txBox="1"/>
          <p:nvPr/>
        </p:nvSpPr>
        <p:spPr>
          <a:xfrm>
            <a:off x="7569500" y="3629350"/>
            <a:ext cx="17196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62" name="Google Shape;162;p25"/>
          <p:cNvSpPr txBox="1"/>
          <p:nvPr/>
        </p:nvSpPr>
        <p:spPr>
          <a:xfrm>
            <a:off x="-180750" y="3336975"/>
            <a:ext cx="7630500" cy="589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63" name="Google Shape;163;p25"/>
          <p:cNvSpPr txBox="1"/>
          <p:nvPr/>
        </p:nvSpPr>
        <p:spPr>
          <a:xfrm>
            <a:off x="442210" y="1421665"/>
            <a:ext cx="7787390" cy="3041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До 2000х років.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Був тільки термін «академічна доброчесність». У 2000 році затвердили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Загальні правила поведінки державного службовця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де доброчесність згадувалася як одна з обов’язкових умов для державних службовців.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2006 рік.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Затверджено Концепцію подолання корупції в Україні —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«На шляху до доброчесності».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2011 рік.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Стаття 3 Закону України «Про державну службу»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: одним із принципів держслужби названо доброчесність.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2015 рік.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У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Законі України «Про державну службу» 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з’явилося визначення доброчесності – спрямованість дій державного службовця на захист публічних інтересів та відмова від превалювання приватного інтересу під час здійснення наданих йому повноважень.</a:t>
            </a:r>
            <a:endParaRPr sz="12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100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200" b="1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2016 рік.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Доброчесність стала обов’язковою умовою для роботи суддею. Парламентарі внесли відповідні зміни до Конституції України. І того ж дня ухвалили </a:t>
            </a:r>
            <a:r>
              <a:rPr lang="en-US" sz="12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Закон України «Про Вищу раду правосуддя»</a:t>
            </a: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, який зобов’язував суддів щорічно подавати декларацію доброчесності.</a:t>
            </a:r>
            <a:endParaRPr sz="1200" dirty="0"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>
            <a:spLocks noGrp="1"/>
          </p:cNvSpPr>
          <p:nvPr>
            <p:ph type="title"/>
          </p:nvPr>
        </p:nvSpPr>
        <p:spPr>
          <a:xfrm>
            <a:off x="862640" y="228737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ea typeface="Roboto"/>
                <a:cs typeface="Arial" panose="020B0604020202020204" pitchFamily="34" charset="0"/>
                <a:sym typeface="Roboto"/>
              </a:rPr>
              <a:t>Доброчесність: 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що вже зроблено?</a:t>
            </a:r>
            <a:endParaRPr sz="3000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B9D6D5"/>
              </a:highlight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69" name="Google Shape;169;p26"/>
          <p:cNvSpPr txBox="1"/>
          <p:nvPr/>
        </p:nvSpPr>
        <p:spPr>
          <a:xfrm>
            <a:off x="7569500" y="3629350"/>
            <a:ext cx="17196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70" name="Google Shape;170;p26"/>
          <p:cNvSpPr txBox="1"/>
          <p:nvPr/>
        </p:nvSpPr>
        <p:spPr>
          <a:xfrm>
            <a:off x="-180750" y="3336975"/>
            <a:ext cx="7630500" cy="589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71" name="Google Shape;171;p26"/>
          <p:cNvSpPr txBox="1"/>
          <p:nvPr/>
        </p:nvSpPr>
        <p:spPr>
          <a:xfrm>
            <a:off x="479685" y="1052515"/>
            <a:ext cx="7762840" cy="3595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Функціонує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Єдиний державний реєстр декларацій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осіб, уповноважених на виконання функцій держави або місцевого самоврядування.  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Запровадження ефективної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системи запобігання й врегулювання конфлікту інтересів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 на публічній службі. </a:t>
            </a:r>
            <a:r>
              <a:rPr lang="en-US" sz="1300" dirty="0">
                <a:solidFill>
                  <a:schemeClr val="dk1"/>
                </a:solidFill>
                <a:highlight>
                  <a:srgbClr val="C0C0C0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Офіс доброчесності НАЗК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навчає публічних службовців  розпізнати конфлікт інтересів та врегулювати його.</a:t>
            </a:r>
            <a:endParaRPr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Існує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інститут викривачів</a:t>
            </a:r>
            <a:endParaRPr sz="13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750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 panose="020B0604020202020204"/>
              <a:buChar char="●"/>
            </a:pPr>
            <a:r>
              <a:rPr lang="en-US" sz="1300" dirty="0">
                <a:solidFill>
                  <a:schemeClr val="dk1"/>
                </a:solidFill>
                <a:highlight>
                  <a:srgbClr val="C0C0C0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Офіс доброчесності НАЗК 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працює над втіленням просвітницьких проєктів та відкритий до співпраці з представниками громадськості, аби спонукати до переосмислення та зміни поведінки для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формування «нульової» толерантності до корупції у суспільстві</a:t>
            </a:r>
            <a:endParaRPr sz="1300" dirty="0">
              <a:solidFill>
                <a:schemeClr val="dk1"/>
              </a:solidFill>
              <a:highlight>
                <a:srgbClr val="B9D6D5"/>
              </a:highlight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-31115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 panose="020B0604020202020204"/>
              <a:buChar char="●"/>
            </a:pP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в Українських компаніях, навчальних закладах тощо передбачені </a:t>
            </a:r>
            <a:r>
              <a:rPr lang="en-US" sz="1300" dirty="0">
                <a:solidFill>
                  <a:schemeClr val="dk1"/>
                </a:solidFill>
                <a:highlight>
                  <a:srgbClr val="B9D6D5"/>
                </a:highlight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кодекси етичної поведінки</a:t>
            </a:r>
            <a:r>
              <a:rPr lang="en-US" sz="1300" dirty="0">
                <a:solidFill>
                  <a:schemeClr val="dk1"/>
                </a:solidFill>
                <a:latin typeface="Arial" panose="020B0604020202020204" pitchFamily="34" charset="0"/>
                <a:ea typeface="Helvetica Neue" panose="020B0604020202020204"/>
                <a:cs typeface="Arial" panose="020B0604020202020204" pitchFamily="34" charset="0"/>
                <a:sym typeface="Helvetica Neue" panose="020B0604020202020204"/>
              </a:rPr>
              <a:t>.</a:t>
            </a:r>
            <a:endParaRPr lang="ru-RU" sz="1300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lang="ru-RU" sz="1200" b="1" dirty="0">
              <a:solidFill>
                <a:schemeClr val="dk1"/>
              </a:solidFill>
              <a:latin typeface="Arial" panose="020B0604020202020204" pitchFamily="34" charset="0"/>
              <a:ea typeface="Helvetica Neue" panose="020B0604020202020204"/>
              <a:cs typeface="Arial" panose="020B0604020202020204" pitchFamily="34" charset="0"/>
              <a:sym typeface="Helvetica Neue" panose="020B06040202020202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>
            <a:spLocks noGrp="1"/>
          </p:cNvSpPr>
          <p:nvPr>
            <p:ph type="title"/>
          </p:nvPr>
        </p:nvSpPr>
        <p:spPr>
          <a:xfrm>
            <a:off x="883595" y="1449842"/>
            <a:ext cx="7566660" cy="5410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ДЯКУЮ ЗА УВАГУ!</a:t>
            </a:r>
            <a:br>
              <a:rPr lang="uk-UA" alt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</a:br>
            <a:r>
              <a:rPr lang="uk-UA" alt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ДЯКУЮ ЗА ДОБРОЧЕСНІСТЬ</a:t>
            </a:r>
            <a:br>
              <a:rPr lang="uk-UA" alt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</a:br>
            <a:r>
              <a:rPr lang="uk-UA" alt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B9D6D5"/>
                </a:highlight>
                <a:ea typeface="Roboto"/>
                <a:cs typeface="Arial" panose="020B0604020202020204" pitchFamily="34" charset="0"/>
                <a:sym typeface="Roboto"/>
              </a:rPr>
              <a:t> НА ЗАНЯТТЯХ!</a:t>
            </a:r>
            <a:endParaRPr lang="uk-UA" altLang="en-US" sz="3000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B9D6D5"/>
              </a:highlight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69" name="Google Shape;169;p26"/>
          <p:cNvSpPr txBox="1"/>
          <p:nvPr/>
        </p:nvSpPr>
        <p:spPr>
          <a:xfrm>
            <a:off x="7569500" y="3629350"/>
            <a:ext cx="17196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70" name="Google Shape;170;p26"/>
          <p:cNvSpPr txBox="1"/>
          <p:nvPr/>
        </p:nvSpPr>
        <p:spPr>
          <a:xfrm>
            <a:off x="-180750" y="3336975"/>
            <a:ext cx="7630500" cy="589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45465" y="704215"/>
            <a:ext cx="7941310" cy="3564255"/>
          </a:xfrm>
          <a:prstGeom prst="rect">
            <a:avLst/>
          </a:prstGeom>
        </p:spPr>
        <p:txBody>
          <a:bodyPr wrap="square">
            <a:noAutofit/>
          </a:bodyPr>
          <a:p>
            <a:pPr algn="just"/>
            <a:r>
              <a:rPr lang="en-US" sz="1400" b="1">
                <a:solidFill>
                  <a:srgbClr val="003882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               </a:t>
            </a:r>
            <a:endParaRPr sz="1400">
              <a:solidFill>
                <a:srgbClr val="003882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Уповноважені підрозділи (уповноважені особи) з питань запобігання та виявлення корупції </a:t>
            </a:r>
            <a:endParaRPr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Наразі НАЗК не має територіальних відділів, але активно працює на місцях. Це відбувається завдяки координації роботи уповноважених підрозділів з питань запобігання та виявлення корупції.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Головна мета їхньої діяльності – організація та здійснення заходів із запобігання та виявлення корупції у кожній публічній сфері життя країни. </a:t>
            </a:r>
            <a:endParaRPr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Уповноважені підрозділи з питань запобігання та виявлення корупції </a:t>
            </a:r>
            <a:r>
              <a:rPr sz="1400" b="1" i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консультують працівників органів із питань повідомлення про корупцію, заповнення декларацій, а також здійснюють заходи для виявлення конфлікту інтересів і його подальшого врегулювання керівниками органів.</a:t>
            </a:r>
            <a:endParaRPr sz="1400" b="1" i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 i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endParaRPr sz="1400" b="1" i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Окремо варто згадати про </a:t>
            </a:r>
            <a:r>
              <a:rPr sz="1400" b="1" i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осіб, відповідальних за реалізацію антикорупційної програми юридичної особи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. Вони також не є працівниками НАЗК – їх призначають в юридичних особах (наприклад, на державних підприємствах), які зобов’язані затверджувати та реалізовувати антикорупційні програми.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Головними завданнями таких осіб є підготовка, забезпечення реалізації та контроль за здійсненням заходів щодо запобігання, протидії та виявлення корупції в юридичній особі. Крім того, вони аналізують корупційні ризики в них.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367155" y="287655"/>
            <a:ext cx="6529070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algn="just">
              <a:buClrTx/>
              <a:buSzTx/>
              <a:buFontTx/>
            </a:pPr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Окрім НАЗК, до органів, що займаються  превенцією корупції, можна віднести: 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43255" y="880110"/>
            <a:ext cx="7941310" cy="3383915"/>
          </a:xfrm>
          <a:prstGeom prst="rect">
            <a:avLst/>
          </a:prstGeom>
        </p:spPr>
        <p:txBody>
          <a:bodyPr wrap="square">
            <a:noAutofit/>
          </a:bodyPr>
          <a:p>
            <a:pPr algn="just"/>
            <a:r>
              <a:rPr lang="en-US" sz="1400" b="1">
                <a:solidFill>
                  <a:srgbClr val="003882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               </a:t>
            </a:r>
            <a:endParaRPr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НАЗК, формуючи антикорупційну політику держави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, розробляє </a:t>
            </a:r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Антикорупційну стратегію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й потім вносить її проєкт на розгляд </a:t>
            </a:r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Кабінету Міністрів України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як суб’єкту законодавчої ініціативи країни.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Кабінет Міністрів України після розгляду цього проєкту на засіданні </a:t>
            </a:r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вносить Антикорупційну стратегію до Верховної Ради України.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Коли Верховна Рада України ухвалює Антикорупційну стратегію, вона стає</a:t>
            </a:r>
            <a:r>
              <a:rPr lang="en-US"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Законом і обов’язковою для виконання всіма органами влади на місцевому та національному рівнях.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Це робить заходи із запобігання корупції системними, скоординованими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та ефективними.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Наступний крок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– розробка НАЗК проєкту Державної програми з виконання Антикорупційної стратегії, яка передбачає конкретні заходи та строки їх виконання для державних органів. 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Кабінет Міністрів України на засіданні приймає цю програму.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Виконання Державної програми є завданням усіх органів влади.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Своєю чергою НАЗК здійснює моніторинг та координує цей процес. Також Національне агентство може взаємодіяти з Кабінетом Міністрів України, щоб позитивно впливати на реалізацію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Державної програми.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297305" y="358140"/>
            <a:ext cx="7014210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algn="just">
              <a:buClrTx/>
              <a:buSzTx/>
              <a:buFontTx/>
            </a:pPr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Тепер розберемося, як взаємодіють усі ці органи під час формування та реалізації антикорупційної політики?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01345" y="1258570"/>
            <a:ext cx="7941310" cy="3215005"/>
          </a:xfrm>
          <a:prstGeom prst="rect">
            <a:avLst/>
          </a:prstGeom>
        </p:spPr>
        <p:txBody>
          <a:bodyPr wrap="square">
            <a:spAutoFit/>
          </a:bodyPr>
          <a:p>
            <a:pPr marL="285750" indent="-285750" algn="just">
              <a:buFont typeface="Wingdings" panose="05000000000000000000" charset="0"/>
              <a:buChar char="q"/>
            </a:pPr>
            <a:r>
              <a:rPr lang="en-US" sz="1400" b="1">
                <a:solidFill>
                  <a:srgbClr val="003882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злочин вчинено топпосадовцями;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розмір предмета злочину або завданої ним шкоди в 500 і більше разів перевищує розмір прожиткового мінімуму для працездатних осіб, встановленого законом на час</a:t>
            </a:r>
            <a:r>
              <a:rPr lang="uk-UA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вчинення злочину, якщо злочин вчинено публічним службовцем;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підкуп службової особи або вплив на прийняття нею рішення, вчинений щодо службової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особи іноземної держави або топпосадовців.</a:t>
            </a:r>
            <a:endParaRPr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indent="0" algn="just">
              <a:lnSpc>
                <a:spcPct val="150000"/>
              </a:lnSpc>
              <a:buFont typeface="Wingdings" panose="05000000000000000000" charset="0"/>
              <a:buNone/>
            </a:pP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Детективи НАБУ здійснюють досудове розслідування корупційних злочинів, а також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суміжних злочинів, зокрема таких, як протиправне заволодіння майном підприємства, установи чи організації; відмивання доходів, одержаних злочинним шляхом; та видання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нормативно-правових актів, що зменшують надходження бюджету або збільшують</a:t>
            </a:r>
            <a:r>
              <a:rPr lang="en-US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витрати бюджету всупереч закону</a:t>
            </a:r>
            <a:r>
              <a:rPr lang="uk-UA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.</a:t>
            </a:r>
            <a:endParaRPr lang="uk-UA"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359535" y="508635"/>
            <a:ext cx="6950710" cy="5835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algn="just">
              <a:buClrTx/>
              <a:buSzTx/>
              <a:buFontTx/>
            </a:pPr>
            <a:r>
              <a:rPr lang="en-US" sz="1400" b="1">
                <a:solidFill>
                  <a:srgbClr val="003882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  <a:sym typeface="+mn-ea"/>
              </a:rPr>
              <a:t>  </a:t>
            </a:r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НАБУ має право розслідувати злочини, якщо є хоча б одна з таких умов: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43890" y="1449070"/>
            <a:ext cx="7941310" cy="2891790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lang="uk-UA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У контексті антикорупційного законодавства ДБР здійснює досудове розслідування окремих корупційних злочинів, які не належать до компетенції НАБУ та Нацполіції (здебільшого вони вчинені правоохоронцями та організованими групами).</a:t>
            </a:r>
            <a:endParaRPr lang="uk-UA"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lang="uk-UA" sz="14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Відповідно до Кримінального процесуального кодексу України ДБР проводитьдосудове розслідування корупційних злочинів, учинених:</a:t>
            </a:r>
            <a:endParaRPr lang="uk-UA"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 lang="uk-UA" sz="14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buFont typeface="Wingdings" panose="05000000000000000000" charset="0"/>
              <a:buChar char="q"/>
            </a:pPr>
            <a:r>
              <a:rPr lang="uk-UA"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працівником правоохоронного органу, що обіймає посаду, яка є нижчою за посадувищого начальницького складу;</a:t>
            </a:r>
            <a:endParaRPr lang="uk-UA"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buFont typeface="Wingdings" panose="05000000000000000000" charset="0"/>
              <a:buChar char="q"/>
            </a:pPr>
            <a:r>
              <a:rPr lang="uk-UA"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прокурором, який обіймає посаду заступника керівника підрозділу обласної прокуратури та нижче;</a:t>
            </a:r>
            <a:endParaRPr lang="uk-UA"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buFont typeface="Wingdings" panose="05000000000000000000" charset="0"/>
              <a:buChar char="q"/>
            </a:pPr>
            <a:r>
              <a:rPr lang="uk-UA"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службовими особами НАБУ, крім випадків, визначених Кримінальним процесуальним кодексом;</a:t>
            </a:r>
            <a:endParaRPr lang="uk-UA"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285750" indent="-285750" algn="just">
              <a:buFont typeface="Wingdings" panose="05000000000000000000" charset="0"/>
              <a:buChar char="q"/>
            </a:pPr>
            <a:r>
              <a:rPr lang="uk-UA" sz="1400" b="1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керівником або іншими прокурорами САП.</a:t>
            </a:r>
            <a:endParaRPr lang="uk-UA" sz="1400" b="1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117090" y="299720"/>
            <a:ext cx="531495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uk-UA" sz="1400" b="1">
                <a:solidFill>
                  <a:srgbClr val="003882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  <a:sym typeface="+mn-ea"/>
              </a:rPr>
              <a:t>ЗАЛУЧЕНИМИ ДО РОЗСЛІДУВАННЯ ОРГАНАМИ Є :</a:t>
            </a:r>
            <a:endParaRPr lang="uk-UA" sz="1400" b="1">
              <a:solidFill>
                <a:srgbClr val="003882"/>
              </a:solidFill>
              <a:latin typeface="Times New Roman" panose="02020603050405020304" charset="0"/>
              <a:ea typeface="Arsenal"/>
              <a:cs typeface="Times New Roman" panose="02020603050405020304" charset="0"/>
              <a:sym typeface="+mn-ea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1289685" y="1000760"/>
            <a:ext cx="5034280" cy="3371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p>
            <a:pPr algn="just"/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ДЕРЖАВНЕ БЮРО РОЗСЛІДУВАНЬ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692150" y="620395"/>
            <a:ext cx="7759700" cy="384619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1600" b="1">
                <a:solidFill>
                  <a:srgbClr val="FFFFFF"/>
                </a:solidFill>
                <a:latin typeface="Arsenal"/>
                <a:ea typeface="Arsenal"/>
              </a:rPr>
              <a:t>Н</a:t>
            </a:r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</a:rPr>
              <a:t>До повноважень Національної поліції </a:t>
            </a:r>
            <a:r>
              <a:rPr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належить здійснення досудового розслідування злочинів, зокрема корупційних, які не належать до компетенції НАБУ та ДБР. Також</a:t>
            </a:r>
            <a:r>
              <a:rPr lang="uk-UA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Нацполіція складає адміністративні протоколи про вчинення правопорушень, пов’язаних з корупцією, стосовно осіб, які не є високопосадовцями. </a:t>
            </a:r>
            <a:endParaRPr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Слідчі Нацполіції здійснюють досудове розслідування корупційних злочинів у решті</a:t>
            </a:r>
            <a:r>
              <a:rPr lang="uk-UA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випадків, а саме коли такі злочини не належать до підслідності жодного іншого правоохоронного органу. </a:t>
            </a:r>
            <a:endParaRPr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endParaRPr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algn="just"/>
            <a:r>
              <a:rPr sz="16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</a:rPr>
              <a:t>Наприклад, корупційні злочини, вчинені службовими особами органів виконавчої влади, які не є правоохоронцями, якщо сума збитків менша за 500 прожиткових мінімумів для працездатної особи (2024 р - 3028 грн)</a:t>
            </a:r>
            <a:endParaRPr sz="16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1133475" y="374650"/>
            <a:ext cx="7416800" cy="8915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p>
            <a:r>
              <a:rPr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</a:rPr>
              <a:t>Служба безпеки України може здійснювати розслідування в справах про </a:t>
            </a:r>
            <a:r>
              <a:rPr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Arsenal"/>
                <a:cs typeface="Times New Roman" panose="02020603050405020304" charset="0"/>
              </a:rPr>
              <a:t>зловжи</a:t>
            </a:r>
            <a:r>
              <a:rPr lang="uk-UA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Arsenal"/>
                <a:cs typeface="Times New Roman" panose="02020603050405020304" charset="0"/>
              </a:rPr>
              <a:t>вання владою або службовим становищем, якщо цей злочин:</a:t>
            </a:r>
            <a:endParaRPr lang="uk-UA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782955" y="1761490"/>
            <a:ext cx="7669530" cy="255333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 algn="just">
              <a:buFont typeface="Wingdings" panose="05000000000000000000" charset="0"/>
              <a:buChar char="q"/>
            </a:pPr>
            <a:r>
              <a:rPr sz="20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встановлено під час розслідування злочинів щодо порушення державної таємниці; </a:t>
            </a:r>
            <a:endParaRPr sz="20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indent="0" algn="just">
              <a:buFont typeface="Wingdings" panose="05000000000000000000" charset="0"/>
              <a:buNone/>
            </a:pPr>
            <a:endParaRPr sz="20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sz="20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вчинений особою, щодо якої здійснюється досудове розслідування, або іншою особою, якщо вони пов’язані зі злочинами, вчиненими особою, стосовно якої здійснюється досудове розслідування злочинів щодо порушення державної таємниці та не підпадає </a:t>
            </a:r>
            <a:r>
              <a:rPr lang="en-US" sz="20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 </a:t>
            </a:r>
            <a:r>
              <a:rPr sz="20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під підслідність НАБУ</a:t>
            </a:r>
            <a:r>
              <a:rPr lang="en-US" sz="2000">
                <a:solidFill>
                  <a:srgbClr val="000000"/>
                </a:solidFill>
                <a:latin typeface="Times New Roman" panose="02020603050405020304" charset="0"/>
                <a:ea typeface="Arsenal"/>
                <a:cs typeface="Times New Roman" panose="02020603050405020304" charset="0"/>
              </a:rPr>
              <a:t>.</a:t>
            </a:r>
            <a:endParaRPr lang="en-US" sz="2000">
              <a:solidFill>
                <a:srgbClr val="000000"/>
              </a:solidFill>
              <a:latin typeface="Times New Roman" panose="02020603050405020304" charset="0"/>
              <a:ea typeface="Arsenal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2680970" y="577850"/>
            <a:ext cx="3782060" cy="4603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p>
            <a:r>
              <a:rPr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Структура лекції</a:t>
            </a:r>
            <a:endParaRPr lang="uk-UA" sz="2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cs typeface="Times New Roman" panose="02020603050405020304" charset="0"/>
              <a:sym typeface="+mn-ea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1626870" y="1705610"/>
            <a:ext cx="610044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І. Теоретичні засади</a:t>
            </a:r>
            <a:r>
              <a:rPr lang="en-US"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 </a:t>
            </a:r>
            <a:r>
              <a:rPr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доброчесності</a:t>
            </a:r>
            <a:endParaRPr sz="2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</a:endParaRPr>
          </a:p>
          <a:p>
            <a:r>
              <a:rPr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ІІ. Доброчесність, суспільство й держава</a:t>
            </a:r>
            <a:endParaRPr sz="2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</a:endParaRPr>
          </a:p>
          <a:p>
            <a:r>
              <a:rPr sz="24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senal"/>
                <a:ea typeface="Arsenal"/>
                <a:sym typeface="+mn-ea"/>
              </a:rPr>
              <a:t>ІІІ. Доброчесність та Україна</a:t>
            </a:r>
            <a:endParaRPr lang="en-US" sz="24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senal"/>
              <a:ea typeface="Arsenal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резентація1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Презентація1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Презентація1</Template>
  <TotalTime>0</TotalTime>
  <Words>16443</Words>
  <Application>WPS Presentation</Application>
  <PresentationFormat>Екран (16:9)</PresentationFormat>
  <Paragraphs>213</Paragraphs>
  <Slides>26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26</vt:i4>
      </vt:variant>
    </vt:vector>
  </HeadingPairs>
  <TitlesOfParts>
    <vt:vector size="42" baseType="lpstr">
      <vt:lpstr>Arial</vt:lpstr>
      <vt:lpstr>SimSun</vt:lpstr>
      <vt:lpstr>Wingdings</vt:lpstr>
      <vt:lpstr>Arial</vt:lpstr>
      <vt:lpstr>Roboto</vt:lpstr>
      <vt:lpstr>Times New Roman</vt:lpstr>
      <vt:lpstr>Arsenal</vt:lpstr>
      <vt:lpstr>Segoe Print</vt:lpstr>
      <vt:lpstr>Wingdings</vt:lpstr>
      <vt:lpstr>Microsoft YaHei</vt:lpstr>
      <vt:lpstr>Arial Unicode MS</vt:lpstr>
      <vt:lpstr>Times New Roman</vt:lpstr>
      <vt:lpstr>Helvetica Neue</vt:lpstr>
      <vt:lpstr>Calibri</vt:lpstr>
      <vt:lpstr>Презентація1</vt:lpstr>
      <vt:lpstr>1_Презентація1</vt:lpstr>
      <vt:lpstr>Сучасний вимір доброчесності/ (антикорупційні органи)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Доброчесність - ?</vt:lpstr>
      <vt:lpstr>Поняття доброчесності</vt:lpstr>
      <vt:lpstr>PowerPoint 演示文稿</vt:lpstr>
      <vt:lpstr>Погляди на доброчесність</vt:lpstr>
      <vt:lpstr>суспільство і держава</vt:lpstr>
      <vt:lpstr>Зв’язок між соціально-політичними умовами та доброчесністю</vt:lpstr>
      <vt:lpstr>Зв’язок між соціально-політичними умовами та доброчесністю   </vt:lpstr>
      <vt:lpstr>Зв’язок між доброчесністю та корупцією. Як доброчесність впливає на ефективність боротьби з корупцією.</vt:lpstr>
      <vt:lpstr> Доброчесність посадових осіб  </vt:lpstr>
      <vt:lpstr> Доброчесність посадових осіб  </vt:lpstr>
      <vt:lpstr> Доброчесність посадових осіб  </vt:lpstr>
      <vt:lpstr> Доброчесність посадових осіб  </vt:lpstr>
      <vt:lpstr> Доброчесність громадян</vt:lpstr>
      <vt:lpstr>Доброчесність  та Україна</vt:lpstr>
      <vt:lpstr>Доброчесність в українському законодавстві</vt:lpstr>
      <vt:lpstr>Доброчесність: що вже зроблено?</vt:lpstr>
      <vt:lpstr>ДЯКУЮ ЗА УВАГУ! ДЯКУЮ ЗА ДОБРОЧЕСНІСТЬ  НА ЗАНЯТТЯХ!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Сучасний вимір доброчесності</dc:title>
  <dc:creator>User</dc:creator>
  <cp:lastModifiedBy>Oksana</cp:lastModifiedBy>
  <cp:revision>12</cp:revision>
  <dcterms:created xsi:type="dcterms:W3CDTF">2024-10-08T06:04:00Z</dcterms:created>
  <dcterms:modified xsi:type="dcterms:W3CDTF">2024-10-15T11:47:15Z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104019A801D24BF38E552EA55BA4E8FC_12</vt:lpwstr>
  </property>
  <property fmtid="{D5CDD505-2E9C-101B-9397-08002B2CF9AE}" pid="3" name="KSOProductBuildVer">
    <vt:lpwstr>1033-12.2.0.18283</vt:lpwstr>
  </property>
</Properties>
</file>