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6" r:id="rId2"/>
    <p:sldId id="257" r:id="rId3"/>
    <p:sldId id="258" r:id="rId4"/>
    <p:sldId id="263" r:id="rId5"/>
    <p:sldId id="264" r:id="rId6"/>
    <p:sldId id="259" r:id="rId7"/>
    <p:sldId id="262" r:id="rId8"/>
    <p:sldId id="265" r:id="rId9"/>
    <p:sldId id="261" r:id="rId10"/>
    <p:sldId id="260" r:id="rId11"/>
    <p:sldId id="269" r:id="rId12"/>
    <p:sldId id="268" r:id="rId13"/>
    <p:sldId id="267" r:id="rId14"/>
    <p:sldId id="271" r:id="rId15"/>
    <p:sldId id="266" r:id="rId16"/>
    <p:sldId id="272" r:id="rId17"/>
    <p:sldId id="270" r:id="rId18"/>
    <p:sldId id="273" r:id="rId19"/>
    <p:sldId id="277" r:id="rId20"/>
    <p:sldId id="276" r:id="rId21"/>
    <p:sldId id="275" r:id="rId22"/>
    <p:sldId id="274" r:id="rId23"/>
    <p:sldId id="278" r:id="rId24"/>
    <p:sldId id="281" r:id="rId25"/>
    <p:sldId id="293" r:id="rId26"/>
    <p:sldId id="280" r:id="rId27"/>
    <p:sldId id="279" r:id="rId28"/>
    <p:sldId id="283" r:id="rId29"/>
    <p:sldId id="284" r:id="rId30"/>
    <p:sldId id="287" r:id="rId31"/>
    <p:sldId id="286" r:id="rId32"/>
    <p:sldId id="288" r:id="rId33"/>
    <p:sldId id="282" r:id="rId34"/>
    <p:sldId id="285" r:id="rId35"/>
    <p:sldId id="289" r:id="rId36"/>
    <p:sldId id="292" r:id="rId3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54"/>
    <p:restoredTop sz="94593"/>
  </p:normalViewPr>
  <p:slideViewPr>
    <p:cSldViewPr snapToGrid="0">
      <p:cViewPr varScale="1">
        <p:scale>
          <a:sx n="116" d="100"/>
          <a:sy n="116" d="100"/>
        </p:scale>
        <p:origin x="208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145534-D297-B04E-8ABA-2EB702D0A794}" type="datetimeFigureOut">
              <a:rPr lang="ru-UA" smtClean="0"/>
              <a:t>03.12.2025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441E7F-43EA-B142-A57D-E71F33FDC23D}" type="slidenum">
              <a:rPr lang="ru-UA" smtClean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95046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8B3731-292F-D09E-8CA4-AE7EFBF66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2935787"/>
          </a:xfrm>
        </p:spPr>
        <p:txBody>
          <a:bodyPr>
            <a:normAutofit fontScale="90000"/>
          </a:bodyPr>
          <a:lstStyle/>
          <a:p>
            <a:br>
              <a:rPr lang="uk-UA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1000" dirty="0">
                <a:solidFill>
                  <a:srgbClr val="000000"/>
                </a:solidFill>
                <a:effectLst/>
                <a:latin typeface="Helvetica" pitchFamily="2" charset="0"/>
              </a:rPr>
            </a:br>
            <a:br>
              <a:rPr lang="uk-UA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Операційний</a:t>
            </a:r>
            <a: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</a:t>
            </a:r>
            <a:br>
              <a:rPr lang="ru-RU" sz="1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br>
              <a:rPr lang="ru-RU" sz="1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uk-U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Лекція 13</a:t>
            </a:r>
            <a:br>
              <a:rPr lang="uk-UA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3138236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923672B-4238-FE93-8718-DC16A93640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1515" y="0"/>
            <a:ext cx="11715524" cy="5770563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вимоги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частоти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молоко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вершки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переробляються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масло).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розгортання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чотири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матриці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(рис.1):</a:t>
            </a: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43C5208-5B31-FC7E-094B-82549AB48C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592" y="1003126"/>
            <a:ext cx="7594307" cy="4262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1837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923672B-4238-FE93-8718-DC16A93640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1515" y="0"/>
            <a:ext cx="11715524" cy="5770563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Чотири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матриці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зображені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рис. 1,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будинками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Перша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чотирьох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матриць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структуру (рис. .2).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матриці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подібну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рис. 2 структуру.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Чотири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матриці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рис..1,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маркетологами, технологами та менеджерами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маркетологи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участь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матриці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 (рис. .2).</a:t>
            </a: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442E62E-C970-35FD-85BC-309566E64A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1658" y="1308648"/>
            <a:ext cx="6308987" cy="4461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3086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923672B-4238-FE93-8718-DC16A93640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1515" y="0"/>
            <a:ext cx="11715524" cy="5770563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виробу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так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інакше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споживними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властивостями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обумовлює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детального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Номенклатура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кожного конкретного товару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відрізняється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повязано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перерахованих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нижче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людину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навколишнє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теплозахисні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зимового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одягу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автомобілю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(велика вага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зимового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одягу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забруднення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автомобілем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навколишнього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708961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923672B-4238-FE93-8718-DC16A93640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1515" y="0"/>
            <a:ext cx="11715524" cy="5770563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2.1.1)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механічні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міцність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чинити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опір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деформації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руйнуванню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спричинені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деталі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конструкційна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міцність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надійної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служби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твердість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опиратися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проникненню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твердого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служби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паркету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обумовлюється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породою дерева);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деформація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твердого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сил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пшеничного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борошна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спиратися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деформуючому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стисканні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площинами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2.1.2)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вогнестійкість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будівель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чинити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опір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вогню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температурам,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несучі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захисні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піддаватися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загорянню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будівельних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межі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вогнестійкості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час опору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деформації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вогню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 температура товару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навколишнього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теплопровідність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металів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низька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пінопласту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86549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923672B-4238-FE93-8718-DC16A93640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1515" y="0"/>
            <a:ext cx="11715524" cy="5770563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2.1.3)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колір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прозорість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парфюмерно-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косметичних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напоїв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т.ч.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помутніння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лікеро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горілчаних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відбиття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2.1.4)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акустичні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(тембр,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звуку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2.1.5)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електропровідність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електричний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питомий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опір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2.1.6)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густина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пористість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хімічні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хімічних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агресивних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залежать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хімічної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складу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кислотостійкість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будівельних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погодних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умов);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фізико-хімічні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поєднують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прояв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супроводжується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хімічними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явищами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одночасно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2.3.1)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сорбційні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поглинати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гази, воду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розчинені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зерно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спроможністю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поглинати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вологу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навколишнього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вологу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гази, запахи);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177444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923672B-4238-FE93-8718-DC16A93640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1515" y="0"/>
            <a:ext cx="11715524" cy="5770563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2.3.2)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адгезійні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характеристика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злипання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склеювання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2.3.3)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-, водо-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пилопроникність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2.4)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біологічні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стійкість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мікроорганізмів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бактерії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цвілеві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грибки,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дріжджі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гниття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пліснявіння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комах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міль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таргани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.)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гризунів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пацюки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характеру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споживчу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3.1.1)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досконалість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мобільного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телефону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зв'язку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3.1.2)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універсальність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мобільного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телефону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спроможність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SIM-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карт);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3.1.3)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досконалість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допоміжних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мобільного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телефону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фотокамери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ергономічні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почуття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самопочуття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3.2.1)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гігієнічні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працездатність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(шум,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вібрація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пилоємність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3.2.2)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антропометричні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розмірним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форма,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977623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923672B-4238-FE93-8718-DC16A93640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1515" y="0"/>
            <a:ext cx="11715524" cy="5770563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3.2.3)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фізіологічні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фізіологічна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3.2.4)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психофізіологічні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особливостям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чуття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(смак, запах,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колір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звук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3.2.5)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психіці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пам'ять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мислення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естетичні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ідеалам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вимогам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стилю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смакам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виразність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знаковість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оригінальність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виразність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стилю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цілісність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композиції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досконалість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товарного виду;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3.4)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надійність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свою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3.4.1)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безвідмовність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безупинно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працездатний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деякого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3.4.2)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довговічність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працездатний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стан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граничного строку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ремонту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моральний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знос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строк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експлутації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ресурс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гранична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зафіксована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нормативно-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документах);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922457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923672B-4238-FE93-8718-DC16A93640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1515" y="0"/>
            <a:ext cx="11715524" cy="5770563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3.4.3)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ремонтопридатність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пристосованості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працездатного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стану шляхом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ремонту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ремонтопридатними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холодильники,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машини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неремонтопридатними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лампочки, батарейки);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3.4.4)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безвідмовність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довговічність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ремонтопридатність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3.5)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захищеності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навколишнього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небезпечних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шкідливих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3.5.1)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хімічна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загрози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токсичними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(солями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металів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хімічними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добавками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3.5.2)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механічна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шкоди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нанесена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проколів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ударів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одягу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взуття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побутових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радіоелектронних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апаратів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3.5.3)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термічна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загрозою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допустимої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електронагрівних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побутових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3.5.4)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шкоди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нанесена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радіоактивними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будівельних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цементу);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0821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6353E99-C299-55CD-BD10-26D98E056B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9487" y="141514"/>
            <a:ext cx="11617552" cy="5629049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3.5.5)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нешкідливість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харчових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токсичного, канцерогенного, мутагенного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несприятливого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вживанні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загальноприйнятій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3.5.6)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електромагнітна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шкоди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нанесена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екслуатації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складнотехнічних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електропечей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електричними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магнітними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полями;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3.5.7)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протипожежна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недопустимого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здоров'я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займистість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самозагорання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Більшість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властивостей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харчової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так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інакше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показниками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корисності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водою,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пластичними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вуглеводи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мінеральні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біологічно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ферменти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гормони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З продуктами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потрапити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попередники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ферментів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гормонів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вітаміни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700784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6353E99-C299-55CD-BD10-26D98E056B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9487" y="141514"/>
            <a:ext cx="11617552" cy="5629049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корисності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біологічна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наявності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незамінних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амінокислот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енергетична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 з точки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зору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калорійність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брутто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тепла,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повному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спалюванні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печах;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калорійність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нетто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фізіологічна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калорійність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тепла,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засвоєнні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біологічна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жирових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фізіологічна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травну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нервову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серцево-судинну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опиратися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органолептичні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вигляд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колір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смак, запах, склад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харчових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органами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чуттів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залежать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хімічного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складу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входять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складу;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60812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283F923-C5E6-29EF-9092-82F533891F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2277" y="225287"/>
            <a:ext cx="11684761" cy="5545276"/>
          </a:xfrm>
        </p:spPr>
        <p:txBody>
          <a:bodyPr/>
          <a:lstStyle/>
          <a:p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напрямки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операційного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процедура,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деталізоване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собівартості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умов продажу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операційного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прибутковості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досягнуто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такими 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методами: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собівартості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перейняття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передового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диференціації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сильних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акцентування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них;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комбінацією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двох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наведених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723477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6353E99-C299-55CD-BD10-26D98E056B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9487" y="141514"/>
            <a:ext cx="11617552" cy="5629049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доброякісність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обумовлена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присмаку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запаху,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сторонніх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шкідливих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готовність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ступенем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зручністю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затратами часу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приготування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їжі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строку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761780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6353E99-C299-55CD-BD10-26D98E056B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9487" y="141514"/>
            <a:ext cx="11617552" cy="5629049"/>
          </a:xfrm>
        </p:spPr>
        <p:txBody>
          <a:bodyPr/>
          <a:lstStyle/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Задачі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скорочення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строків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нового товару</a:t>
            </a:r>
          </a:p>
          <a:p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задачами та методами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скорочення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строків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нового товару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ескізного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затвердження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випуск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зразку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стендові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випробування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пробний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випробувань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коригування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випускається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7) запуск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серійне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551630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6353E99-C299-55CD-BD10-26D98E056B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9487" y="141514"/>
            <a:ext cx="11617552" cy="5629049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контролю за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розробкою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себе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наступніоперації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переліку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графічне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зазначених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сітьового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графіку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строку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мети;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строків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періодичний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коректив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стосовно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272894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F83D11D-C197-D8FF-E68F-EDB3231719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9743" y="130630"/>
            <a:ext cx="11737295" cy="5639934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бренду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Довгий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брендингом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використовувалося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вузьке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 першу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чергу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бренд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оголошував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права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володіння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мав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увазі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особливо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віддалених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шотландських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гленах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вузьких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долинах,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ідею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тримайте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подалі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мене». Бренд </a:t>
            </a:r>
            <a:r>
              <a:rPr lang="en-US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XX 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рішуче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заявляє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Тримай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руки до мене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ближче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брендинг —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великий аспект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великого, але й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малого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усвідомити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бренду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відповісти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бренд;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вигоди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брендів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брендом.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історія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брендингу далеко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обмежується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простим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академічним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інтересом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Вона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пояснює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всієї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тому в даний час стала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серцем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маркетингу. Минула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еволюція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бренду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зовсім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гарантує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бренд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Те,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розуміємо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бренд,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набути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зовсім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майбутньому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57077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F83D11D-C197-D8FF-E68F-EDB3231719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9743" y="130630"/>
            <a:ext cx="11737295" cy="5639934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усього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брендом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керувати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маркетолог,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захищати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підживлювати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покращувати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змінювати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Лише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маркетологи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займатися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бренду з самого початку;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них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етапі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подобається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зроблено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часу,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Успадкування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бренду схоже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спадок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великого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будинку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з одного боку,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добре, але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турботи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Бренди в тому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ми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знаємо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почали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своє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як знаки,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свідчать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автентичність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Бренди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фірмовими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знаками, 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фірмові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брендами.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список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брендів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XIX 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ст.,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все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успіхом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вражати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особливо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згадати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величезні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відбулися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список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входять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з'явилися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100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тому: косметика «</a:t>
            </a:r>
            <a:r>
              <a:rPr lang="en-US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Avon»,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цукерки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лікером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Bassett's </a:t>
            </a:r>
            <a:r>
              <a:rPr lang="en-US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Liquorice</a:t>
            </a:r>
            <a:r>
              <a:rPr lang="en-US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Allsorts</a:t>
            </a:r>
            <a:r>
              <a:rPr lang="en-US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м'яса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Bovril», 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чай «</a:t>
            </a:r>
            <a:r>
              <a:rPr lang="en-US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Brooke Bond», 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шоколад,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Coca-Cola»,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Heinz»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57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різновидів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одному виду),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присипка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Johnson»,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плівка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Kodak»,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годинник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Omega», 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ручки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Рагкег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Schweppes» (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строго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кажучи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тут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історія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йде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кінця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XVIII 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ст.),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жувальна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гумка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Wrigley's». </a:t>
            </a:r>
            <a:endParaRPr lang="uk-UA"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56997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178A134-FCEA-0FB6-0004-F4782E89E47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7287" y="209320"/>
            <a:ext cx="11669751" cy="5561243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згадати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історію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вітчизняної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одразу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спадають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думку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бренди: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харківські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трактори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ХТЗ,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запорізькі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автомобілі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Запорожець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потужні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трансформатори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ЗТР,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київські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літаки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«Антонов»,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дніпровські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ракети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КБ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Південне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вагони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Крюківського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вагонобудівного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заводу,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львівські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автобуси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ЛАЗ,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миколаївські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судна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Чорноморського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суднобудівного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заводу,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криворізький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метал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Криворіжсталі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маріупольські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гіганти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«Азовсталь» і ММК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імені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Ілліча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одеські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портові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крани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сумські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насоси та холодильники, 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легендарні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кондитерські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київської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фабрики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імені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Карла Маркса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Roshen</a:t>
            </a:r>
            <a:r>
              <a:rPr lang="en-US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 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львівської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Світоч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778675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F83D11D-C197-D8FF-E68F-EDB3231719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9743" y="130630"/>
            <a:ext cx="11737295" cy="5639934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Згадані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фірмові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знаки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живуть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позначають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зараз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стоїть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брендами,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змінилася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Сам факт,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фірмові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знаки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існують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зробив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настільки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цінними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стали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піддаватися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крадіжкам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Виникла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нова потреба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брендів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обмежувалися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автентичність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Вони почали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обіцянки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брендах.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обіцянками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могли бути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смак,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чистіші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інгредієнти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служби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кращі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але далеко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обіцянки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повністю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виконувалися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міру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того, як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ставали все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обізнаними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брендів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обіцянки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стати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скромними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рекламодавці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почали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вузькі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твердження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орієнтують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їхнього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бренду. 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1940-х роках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піонером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стала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Rosser Reeves», 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виступила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пропозиціями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USP), 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бренди стали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цілеспрямованими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торгові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забезпечили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таким брендам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таких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Так,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шведський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Volvo»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володіє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яка заявлена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автомобільному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характеристика стала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настільки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очевидною,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хоче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повідомлення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постаратися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готова в першу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чергу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сприймати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тему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19268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F83D11D-C197-D8FF-E68F-EDB3231719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9743" y="130630"/>
            <a:ext cx="11737295" cy="5639934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 1950-х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займаються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рекламою, почали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працювати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обмежуючись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простими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обіцянками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вони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хотіли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бренду.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просто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спритний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авторських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прав, а маркетинг в тому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сенсі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сучасній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бренду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довіру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себе,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оцінили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могли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дозволити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рекламодавці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менш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бренди ставали все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багатогранними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викликаючи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могли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цінову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надбавку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часу. Бренд став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засобом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але й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механізмом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Наприкінці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1960-х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агентство 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У. Томпсон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розробив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оригінальний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план,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інтелектуальну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ідея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бренд —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синтез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переконань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проекцій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словами, бренд —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те, про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знаємо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те,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підкріплено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фактичними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те,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охоплює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почуття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емоції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продуктом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торговою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пропозицією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бренди,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безсумнівно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роблять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пояснюється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багатьма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причинами.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звернути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те,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спонсорство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публічний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рілейшнз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плану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завантаженості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бренду</a:t>
            </a:r>
            <a:endParaRPr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02237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F83D11D-C197-D8FF-E68F-EDB3231719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9743" y="130630"/>
            <a:ext cx="11737295" cy="5639934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бренду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якраз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лояльності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 того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виду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брендом,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вищі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шанси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успіх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ось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бренди. Бренд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лояльності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донести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людей,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націлений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За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торкнутися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тих людей,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Хіба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ніколи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бачили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телевізійну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рекламу, через яку вам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хотілося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вибухнути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обурення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Але яка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ймовірність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аудиторією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Так, «</a:t>
            </a:r>
            <a:r>
              <a:rPr lang="en-US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Alco-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рор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алкогольний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лимонаду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коли, в 1990-х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рр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бурю 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прихованого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роздратування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маркетингу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буря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підлітки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перейшли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якусь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новинку. Бренди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сегментація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працюють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разом,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особливо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стосується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брендів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цінностям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Наскільки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все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стосується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брендів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працюють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«В2В»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буде позитивною, але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тут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несуть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бренд повинен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цінностям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 бренд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«В2В»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першу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чергу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тимчасовим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аспектам</a:t>
            </a:r>
            <a:endParaRPr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78892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2375A1D-7EA4-5868-3508-728616BB2E9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2401" y="239486"/>
            <a:ext cx="11704638" cy="5531077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Бренди в тому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знаємо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почали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існування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XIX 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ст. як знак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автентичності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зовсім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застиглим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брендингу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достатньо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нестабільному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трохи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посилилися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окремі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i="1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en-US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XX 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ст., коли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існувала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 СРСР,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говорили про те,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газована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мінеральна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вода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Боржомі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випускалася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Кавказі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республіці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Грузія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третім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популярністю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СРСР брендом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автомобіля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горьковського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автозаводу «Волга»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авіакомпанії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Аерофлот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рейтингу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займали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перші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два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1996 року,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приблизно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через десять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мірі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режиму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вільного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підприємництва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одним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стали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активізація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імітації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злочинності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90%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напоїв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продавалися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маркою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Боржомі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як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заявляють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підробкою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послідувала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кампанія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нагадали про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 упаковки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справжнього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Боржомі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велика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криза 1998 року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призвели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смерті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багатьох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імітаторів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базу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своєї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До 2000 року стали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стверджувати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90%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напоїв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маркою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Боржомі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справжніми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невідомо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дійсно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так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разом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зрозуміло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щастя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відродженої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випускає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воду і в даний час,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брендинг як знак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автентичності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тепер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працює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менш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схильний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підробок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043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923672B-4238-FE93-8718-DC16A93640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1515" y="0"/>
            <a:ext cx="11715524" cy="5770563"/>
          </a:xfrm>
        </p:spPr>
        <p:txBody>
          <a:bodyPr/>
          <a:lstStyle/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себе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проекту (-10%);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проекту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(-35%);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(-30%);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проекту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(-25%)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Приведені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Зрозуміло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прийнятих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після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проведення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впровадження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проекту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дуже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великими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продукту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властивостей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вимагає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коригування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), так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незначними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акцентів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поточній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рекламі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шляхом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посилення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якихось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властивостях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Аналогічно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узгодження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документів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яке регулярно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займається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бенчмаркінгом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буде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меншою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35% в силу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відпрацьованості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процедури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01654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2375A1D-7EA4-5868-3508-728616BB2E9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2401" y="239486"/>
            <a:ext cx="11704638" cy="5531077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увазі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бренд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обіцяє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бути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змозі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довести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Часто таким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доказом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сама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тривалість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існування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бренду,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деяких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обставин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стати проблемою.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Одним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найкращих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бренду,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символу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етикетка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пляшках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тих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напоїв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вина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Сам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вигляд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пляшки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впізнаємо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етикеткою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позитивно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сприймемо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сорт напою,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нас,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смак буде хорошим.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бренду —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передумова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широкого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типу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лояльності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видом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Само собою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зрозуміло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відомі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популярні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бренди, як правило,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рентабельними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маловідомі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i="1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показують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ринках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бренду номер один в кожному конкретному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секторі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маржа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дорівнює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близько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20%,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бренду номер два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перевищує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4%.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Зрозуміло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брендів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займають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друге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взагалі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зазнають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збитків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наведені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вище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висновок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але вони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побачити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бренди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винагороду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якістю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хороший бренд, то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ймовірність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доходи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забезпечать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хороший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зростає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8375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2375A1D-7EA4-5868-3508-728616BB2E9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2401" y="239486"/>
            <a:ext cx="11704638" cy="5531077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Популярні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бренди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тенденцію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хороший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цілого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ряду причин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До них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віднести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кращі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бренди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цінову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надбавку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емоції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змушують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розум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хороші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бренди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завоювати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лояльність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лояльні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менших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утримання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відомий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бренд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переговорів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стороною.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присутність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свою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чергу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приносить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своєчасно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створювати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Хороший бренд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засобом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можливостями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запитами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сильний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бренд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вираженням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результатом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всього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вищесказаного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реінвестовані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вдосконалення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бренду,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замкнуте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коло»</a:t>
            </a:r>
            <a:endParaRPr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03168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2375A1D-7EA4-5868-3508-728616BB2E9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2401" y="239486"/>
            <a:ext cx="11704638" cy="5531077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розробці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бренду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 бренду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перш за все, повинен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бренд повинен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змінитися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часом,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змінюється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бренди,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залишаються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колишніми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незважаючи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домінування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момент, через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деякий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зазнають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невдачі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зникне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Бренд —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сума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асоціацій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кожної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таких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асоціацій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часом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змінюється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Тому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брендів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вміти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позиціонувати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бренд,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займав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затребувані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але й при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перепозиціонувати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бренд, 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найскладніших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самого бренду.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Позиціонування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керований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ряду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свідомості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Початковий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через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маніпулювання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і, як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наслідок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цілеспрямовано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підготовленої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«упаковки»,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форму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002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F83D11D-C197-D8FF-E68F-EDB3231719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9743" y="130630"/>
            <a:ext cx="11737295" cy="5639934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уважним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надмірне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захоплення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позиціонуванням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завести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розробника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бренду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якусь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суб'єктивну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тому при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обговоренні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рамках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таких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аспектів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скористатися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якимись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універсальними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засобами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Основою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стати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суттєво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бренду з точки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зору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розробці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бренду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почати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особливостей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бренду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відновленої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Ідея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бренду —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зручний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привабливість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присутність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ринку.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тут мова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йде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скористатися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прийомами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сприяють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Попросіть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людей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відповісти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би ваш бренд,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якби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представлений 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відомих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людей;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письменників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телеведучих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sz="2000" b="0" dirty="0" err="1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1559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2375A1D-7EA4-5868-3508-728616BB2E9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2401" y="76200"/>
            <a:ext cx="11704638" cy="5694363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задати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чоловік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жінка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скільки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погляди;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релігійних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поглядів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дотримується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перебуває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вона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шлюбі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як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здоров’я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7) як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реагує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стреси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кризи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вийти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Чим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би бренд,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якби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прийняв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форму: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телевізійної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будівлі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ресторану;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тварини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74170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675B14B-8550-675A-E495-71EB55BE71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3287" y="174172"/>
            <a:ext cx="11693752" cy="5596392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дослідника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досвід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позиціонування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бренду)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формулювання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відповідей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бажано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профіль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створюваного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бренду.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сприймається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виробленої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не список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бажань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сформульований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маркетинговому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бенчмаркінговому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i="1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i="1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бренд таким,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бажано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бачити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зараз;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займає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хотіло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бренду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придатною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відповідності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пропозицією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запитами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жаль,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розрив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індивідуальністю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бренду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тією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індивідуальністю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хотілося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прямо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вказує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характер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вирішити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позиціонування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перепозиціонування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бренду.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роботу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знову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порівнюючи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тепер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уявлення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маркетолога про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бренд: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деякий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зайнятися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вдосконаленням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бренду, 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доцільніше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перепозиціонувати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212398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675B14B-8550-675A-E495-71EB55BE71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3287" y="174172"/>
            <a:ext cx="11693752" cy="5596392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Відомо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нові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бренди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позиціонування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існуючі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перепозиціонування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переробки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Яке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складніше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припустити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історія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спадщина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існуючому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бренду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силу,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стати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міцною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основою, 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якій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легше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працювати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тому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ним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легше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минуле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робить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перепозиціонування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настільки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складним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реальному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брендів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вмирають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того, як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починають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думати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перепозиціонування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Розробник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бренду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побачити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продовжити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аналогію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брендами і людьми і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звернути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те,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людей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проявляється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реферативних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сім'ї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спільноти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люди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хочуть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змінити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свою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особистість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вони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спробувати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сил,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члени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їхньої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сім'ї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друзі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все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дивитися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них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їхнього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попереднього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статусу,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рис характеру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факторами, робить особливо актуальною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бренду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засобами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особливо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відзначити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конкурентна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ринках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сировинних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матеріально-фінансових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накладає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жорсткі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вимоги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роботу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творців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брендів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до складу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обов'язковому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порядку,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художників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психологи, маркетологи,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000" b="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0165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923672B-4238-FE93-8718-DC16A93640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2399" y="152400"/>
            <a:ext cx="11704639" cy="5618163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собівартості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перейняття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передового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об’єктами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виступатимуть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сировина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випуску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нашою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конкурентом;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прямі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непрямі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трудові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науково-дослідні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дослідно-конструкторські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маркетинг;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адміністрацію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322779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923672B-4238-FE93-8718-DC16A93640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1515" y="0"/>
            <a:ext cx="11715524" cy="5770563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Історично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першим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поколінням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виступає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продукту.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напрямів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b="0" dirty="0">
              <a:solidFill>
                <a:srgbClr val="000000"/>
              </a:solidFill>
              <a:effectLst/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параметрами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перевершує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виняткового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марки.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І.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наступному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порядку.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Перший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підготовчий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значимих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покупку.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одним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двох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деякий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зразки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участю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проводиться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експертиза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опитування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9.1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пасажирських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залізничних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перевезень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ході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опитувань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значимих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входять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зручність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комфортабельність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салону,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провідників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спиртних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напоїв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білетів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09341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923672B-4238-FE93-8718-DC16A93640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1515" y="0"/>
            <a:ext cx="11715524" cy="5770563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Другий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етап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відбір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конкурентів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відбуватиметься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Відбір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марок,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представлених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конкретному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територіальному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Третій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етап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реінжиніринг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продукту конкурента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лабораторних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багатьох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ведучих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компаніях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лабораторії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займаються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розборкою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товарів-конкурентів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метою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параметрів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Відбувається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найкращих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аналогів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після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розбираються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зборки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запчастин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використовуваних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легкості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виготовлення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застосовуваних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конкурентом. Проводиться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досліджуваних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параметрами,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виділеними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підготовчому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заносяться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таблиці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вже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міститься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аналогічним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Четвертий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етап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порівняння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параметрів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нашого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продукту і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конкурентів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ru-RU" sz="2000" b="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Включає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параметрів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П’ятий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ета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виявлення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сильних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слабких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сторін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нашого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продукту.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740531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923672B-4238-FE93-8718-DC16A93640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1515" y="0"/>
            <a:ext cx="11715524" cy="5770563"/>
          </a:xfrm>
        </p:spPr>
        <p:txBody>
          <a:bodyPr/>
          <a:lstStyle/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9.2.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душової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кабіни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реінжинірингу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закупив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душові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кабіни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 і В. Характеристика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душової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кабіни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пластикове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покриття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ванночки;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металічний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шланг для душу;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клейончата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завіса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Характеристика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душової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кабіни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силіконове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покриття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ванночки;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силіконовий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шланг для душу;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клейончата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завіса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Характеристика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душової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кабіни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гумове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покриття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ванночки;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металічний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шланг для душу;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пластикові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реінжинірингу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проведено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типів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зібрано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кабіни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ідентифіковано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душової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кабіни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 (товару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пластику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покриття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ванночки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кабіни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недовговічність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гірше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шкірою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силіконовим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гумовим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покриттям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ванночок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кабін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 і В);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металу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душового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шлангу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(в т.ч. через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іржу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погане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шкірою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ІІ.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наступними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години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обслуговуючого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зручність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(телефон, факс,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тривалість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обслуговуючого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заявки;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гарантійного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ремонту;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604012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923672B-4238-FE93-8718-DC16A93640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1515" y="0"/>
            <a:ext cx="11715524" cy="5770563"/>
          </a:xfrm>
        </p:spPr>
        <p:txBody>
          <a:bodyPr/>
          <a:lstStyle/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обслуговуючого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книги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скарг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шляхи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опитування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(по телефону, через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існуючих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опитування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наявних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першочергово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враховувати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моменти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наших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ІІІ.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напрямкам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реклама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звернень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участь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семінарах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ярмарках;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лояльність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6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783685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923672B-4238-FE93-8718-DC16A93640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1515" y="0"/>
            <a:ext cx="11715524" cy="5770563"/>
          </a:xfrm>
        </p:spPr>
        <p:txBody>
          <a:bodyPr/>
          <a:lstStyle/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Будинок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розгортання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Quality Function Deployment - QFD)</a:t>
            </a:r>
            <a:r>
              <a:rPr lang="uk-UA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нового продукту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покращення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властивостей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існуючого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чіткого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QFD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Японії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1966 р.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використовувалася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заводах </a:t>
            </a:r>
            <a:r>
              <a:rPr lang="en-US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Mitsubishi.</a:t>
            </a:r>
            <a:endParaRPr lang="uk-UA" sz="2000" b="0" dirty="0">
              <a:solidFill>
                <a:srgbClr val="000000"/>
              </a:solidFill>
              <a:effectLst/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розгортанням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опитування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перелік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споживчих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характеристик,</a:t>
            </a:r>
            <a:r>
              <a:rPr lang="ru-RU" sz="2000" b="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точки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зору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володіти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 (смак,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колір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масла і т.д.),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перелік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технічних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масова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вологи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кислотність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масла і т.д.),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зазначених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 (смак масла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кислотності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харчового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 і т.д.);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переліку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технічних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розробляються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вимоги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сировини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напівфабрикатів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виробляється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 (смак масла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сировини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молока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вершків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сировини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виробляється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формуються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вимоги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сировина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перетворюється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переробці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молока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вершків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масло);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468322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5329</TotalTime>
  <Words>5753</Words>
  <Application>Microsoft Macintosh PowerPoint</Application>
  <PresentationFormat>Широкоэкранный</PresentationFormat>
  <Paragraphs>232</Paragraphs>
  <Slides>36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3" baseType="lpstr">
      <vt:lpstr>Arial</vt:lpstr>
      <vt:lpstr>Calibri</vt:lpstr>
      <vt:lpstr>Helvetica</vt:lpstr>
      <vt:lpstr>Montserrat</vt:lpstr>
      <vt:lpstr>Montserrat ExtraBold</vt:lpstr>
      <vt:lpstr>Times New Roman</vt:lpstr>
      <vt:lpstr>Тема Office</vt:lpstr>
      <vt:lpstr>   Операційний бенчмаркінг    Лекція 13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Александр Ткачук</cp:lastModifiedBy>
  <cp:revision>282</cp:revision>
  <dcterms:created xsi:type="dcterms:W3CDTF">2023-01-12T09:20:21Z</dcterms:created>
  <dcterms:modified xsi:type="dcterms:W3CDTF">2025-12-03T08:37:16Z</dcterms:modified>
</cp:coreProperties>
</file>