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sldIdLst>
    <p:sldId id="256" r:id="rId2"/>
    <p:sldId id="257" r:id="rId3"/>
    <p:sldId id="324" r:id="rId4"/>
    <p:sldId id="325" r:id="rId5"/>
    <p:sldId id="326" r:id="rId6"/>
    <p:sldId id="327" r:id="rId7"/>
    <p:sldId id="334" r:id="rId8"/>
    <p:sldId id="335" r:id="rId9"/>
    <p:sldId id="336" r:id="rId10"/>
    <p:sldId id="337" r:id="rId11"/>
    <p:sldId id="338" r:id="rId12"/>
    <p:sldId id="339" r:id="rId13"/>
    <p:sldId id="328" r:id="rId14"/>
    <p:sldId id="329" r:id="rId15"/>
    <p:sldId id="330" r:id="rId16"/>
    <p:sldId id="331" r:id="rId17"/>
    <p:sldId id="332" r:id="rId18"/>
    <p:sldId id="333" r:id="rId19"/>
    <p:sldId id="321" r:id="rId20"/>
    <p:sldId id="340" r:id="rId21"/>
    <p:sldId id="341" r:id="rId22"/>
    <p:sldId id="342" r:id="rId23"/>
    <p:sldId id="343" r:id="rId24"/>
    <p:sldId id="344" r:id="rId25"/>
    <p:sldId id="323" r:id="rId2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79" autoAdjust="0"/>
    <p:restoredTop sz="86232" autoAdjust="0"/>
  </p:normalViewPr>
  <p:slideViewPr>
    <p:cSldViewPr>
      <p:cViewPr>
        <p:scale>
          <a:sx n="97" d="100"/>
          <a:sy n="97" d="100"/>
        </p:scale>
        <p:origin x="-588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9262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125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2174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833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F7A7E1-E6EF-4640-B701-22EBC395CC1E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477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05.04.2026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915816" y="692696"/>
            <a:ext cx="5832648" cy="586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chemeClr val="tx1"/>
                </a:solidFill>
              </a:rPr>
              <a:t>Коли б дотримувався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транзитивності</a:t>
            </a:r>
            <a:r>
              <a:rPr lang="uk-UA" sz="2800" dirty="0">
                <a:solidFill>
                  <a:schemeClr val="tx1"/>
                </a:solidFill>
              </a:rPr>
              <a:t>, то суспільство надаючи переваги програмі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uk-UA" sz="2800" dirty="0">
                <a:solidFill>
                  <a:srgbClr val="FFFF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перед програмою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uk-UA" sz="2800" dirty="0">
                <a:solidFill>
                  <a:schemeClr val="tx1"/>
                </a:solidFill>
              </a:rPr>
              <a:t>, і програмі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uk-UA" sz="2800" dirty="0"/>
              <a:t> </a:t>
            </a:r>
            <a:r>
              <a:rPr lang="uk-UA" sz="2800" dirty="0">
                <a:solidFill>
                  <a:schemeClr val="tx1"/>
                </a:solidFill>
              </a:rPr>
              <a:t>перед програмою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dirty="0">
                <a:solidFill>
                  <a:schemeClr val="tx1"/>
                </a:solidFill>
              </a:rPr>
              <a:t>, мало б надати перевагу програмі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uk-UA" sz="2800" dirty="0">
                <a:solidFill>
                  <a:schemeClr val="tx1"/>
                </a:solidFill>
              </a:rPr>
              <a:t>перед програмою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В.</a:t>
            </a:r>
            <a:r>
              <a:rPr lang="uk-UA" sz="2800" dirty="0">
                <a:solidFill>
                  <a:schemeClr val="tx1"/>
                </a:solidFill>
              </a:rPr>
              <a:t> Але суспільство зробило суперечливий вибір – обравши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sz="2800" b="1" dirty="0">
                <a:solidFill>
                  <a:srgbClr val="FFC000"/>
                </a:solidFill>
              </a:rPr>
              <a:t>Парадокс </a:t>
            </a:r>
            <a:r>
              <a:rPr lang="uk-UA" sz="2800" b="1" dirty="0" err="1">
                <a:solidFill>
                  <a:srgbClr val="FFC000"/>
                </a:solidFill>
              </a:rPr>
              <a:t>Кондорсе</a:t>
            </a:r>
            <a:r>
              <a:rPr lang="uk-UA" sz="2800" b="1" dirty="0">
                <a:solidFill>
                  <a:srgbClr val="FFC000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вказує на непослідовність голосування простою більшістю голосів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92696"/>
            <a:ext cx="2526164" cy="33123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4077072"/>
            <a:ext cx="2556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 Антуан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Кондорсе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1743-1794)</a:t>
            </a:r>
          </a:p>
        </p:txBody>
      </p:sp>
    </p:spTree>
    <p:extLst>
      <p:ext uri="{BB962C8B-B14F-4D97-AF65-F5344CB8AC3E}">
        <p14:creationId xmlns:p14="http://schemas.microsoft.com/office/powerpoint/2010/main" val="3563974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Теорема неможливості </a:t>
            </a:r>
            <a:r>
              <a:rPr lang="uk-UA" sz="3200" dirty="0" err="1">
                <a:solidFill>
                  <a:srgbClr val="FFC000"/>
                </a:solidFill>
              </a:rPr>
              <a:t>Кенета</a:t>
            </a:r>
            <a:r>
              <a:rPr lang="uk-UA" sz="3200" dirty="0">
                <a:solidFill>
                  <a:srgbClr val="FFC000"/>
                </a:solidFill>
              </a:rPr>
              <a:t> </a:t>
            </a:r>
            <a:r>
              <a:rPr lang="uk-UA" sz="3200" dirty="0" err="1">
                <a:solidFill>
                  <a:srgbClr val="FFC000"/>
                </a:solidFill>
              </a:rPr>
              <a:t>Ерроу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</a:rPr>
              <a:t>Розумний колективний вибір неможливий, коли число можливих альтернатив перевищує дві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</a:rPr>
              <a:t>Суспільство не може віднайти процедуру прийняття несуперечливих, узгоджених рішень, якщо тільки ці рішення не залишені на розсуд однієї людини.</a:t>
            </a:r>
          </a:p>
          <a:p>
            <a:pPr>
              <a:buFont typeface="Wingdings" panose="05000000000000000000" pitchFamily="2" charset="2"/>
              <a:buChar char="v"/>
            </a:pPr>
            <a:endParaRPr lang="uk-UA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</a:rPr>
              <a:t>Державне регулювання необхідно здійснювати у певних межах, які встановлені невдачами (фіаско) ринку в цілому і конкретною економічною ситуацією</a:t>
            </a:r>
          </a:p>
          <a:p>
            <a:pPr marL="0" indent="0" algn="r">
              <a:buNone/>
            </a:pPr>
            <a:r>
              <a:rPr lang="uk-UA" dirty="0"/>
              <a:t> </a:t>
            </a:r>
            <a:r>
              <a:rPr lang="uk-UA" i="1" dirty="0" smtClean="0">
                <a:solidFill>
                  <a:srgbClr val="FFFF00"/>
                </a:solidFill>
              </a:rPr>
              <a:t>«Розумна мета держави полягає у тому, щоб надати людям те, що їм потрібно, але вони самостійно це не можуть зробити взагалі, або належним чином»</a:t>
            </a:r>
          </a:p>
          <a:p>
            <a:pPr marL="0" indent="0" algn="r">
              <a:buNone/>
            </a:pP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i="1" dirty="0" smtClean="0">
                <a:solidFill>
                  <a:srgbClr val="FFFF00"/>
                </a:solidFill>
              </a:rPr>
              <a:t>Аврам Лінкольн</a:t>
            </a:r>
          </a:p>
        </p:txBody>
      </p:sp>
    </p:spTree>
    <p:extLst>
      <p:ext uri="{BB962C8B-B14F-4D97-AF65-F5344CB8AC3E}">
        <p14:creationId xmlns:p14="http://schemas.microsoft.com/office/powerpoint/2010/main" val="1293410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Аксіоми К. </a:t>
            </a:r>
            <a:r>
              <a:rPr lang="uk-UA" sz="3200" dirty="0" err="1">
                <a:solidFill>
                  <a:srgbClr val="FFC000"/>
                </a:solidFill>
              </a:rPr>
              <a:t>Ерроу</a:t>
            </a:r>
            <a:r>
              <a:rPr lang="uk-UA" sz="3200" dirty="0">
                <a:solidFill>
                  <a:srgbClr val="FFC000"/>
                </a:solidFill>
              </a:rPr>
              <a:t> </a:t>
            </a:r>
            <a:r>
              <a:rPr lang="uk-UA" sz="3200" dirty="0" smtClean="0">
                <a:solidFill>
                  <a:srgbClr val="FFC000"/>
                </a:solidFill>
              </a:rPr>
              <a:t/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розумного </a:t>
            </a:r>
            <a:r>
              <a:rPr lang="uk-UA" sz="3200" dirty="0">
                <a:solidFill>
                  <a:srgbClr val="FFC000"/>
                </a:solidFill>
              </a:rPr>
              <a:t>колективного вибору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chemeClr val="tx1"/>
                </a:solidFill>
              </a:rPr>
              <a:t>1</a:t>
            </a:r>
            <a:r>
              <a:rPr lang="uk-UA" dirty="0">
                <a:solidFill>
                  <a:schemeClr val="tx1"/>
                </a:solidFill>
              </a:rPr>
              <a:t>) колективний вибір має бути </a:t>
            </a:r>
            <a:r>
              <a:rPr lang="uk-UA" dirty="0" smtClean="0">
                <a:solidFill>
                  <a:schemeClr val="tx1"/>
                </a:solidFill>
              </a:rPr>
              <a:t>зроблений </a:t>
            </a:r>
            <a:r>
              <a:rPr lang="uk-UA" dirty="0">
                <a:solidFill>
                  <a:schemeClr val="tx1"/>
                </a:solidFill>
              </a:rPr>
              <a:t>для </a:t>
            </a:r>
            <a:r>
              <a:rPr lang="uk-UA" dirty="0" smtClean="0">
                <a:solidFill>
                  <a:schemeClr val="tx1"/>
                </a:solidFill>
              </a:rPr>
              <a:t>будь-якої комбінації уподобань </a:t>
            </a:r>
            <a:r>
              <a:rPr lang="uk-UA" dirty="0">
                <a:solidFill>
                  <a:schemeClr val="tx1"/>
                </a:solidFill>
              </a:rPr>
              <a:t>учасників </a:t>
            </a:r>
            <a:r>
              <a:rPr lang="uk-UA" dirty="0" smtClean="0">
                <a:solidFill>
                  <a:schemeClr val="tx1"/>
                </a:solidFill>
              </a:rPr>
              <a:t>голосування (колективна раціональність); </a:t>
            </a:r>
            <a:endParaRPr lang="uk-UA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</a:rPr>
              <a:t>2) якщо одна з альтернатив вивершується у шкалі переваг </a:t>
            </a:r>
            <a:r>
              <a:rPr lang="uk-U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однієї</a:t>
            </a:r>
            <a:r>
              <a:rPr lang="uk-UA" dirty="0">
                <a:solidFill>
                  <a:schemeClr val="tx1"/>
                </a:solidFill>
              </a:rPr>
              <a:t> особистості, то вона має піднятися у </a:t>
            </a:r>
            <a:r>
              <a:rPr lang="uk-UA" dirty="0">
                <a:solidFill>
                  <a:srgbClr val="FFFF00"/>
                </a:solidFill>
              </a:rPr>
              <a:t>колективній шкалі переваг</a:t>
            </a:r>
            <a:r>
              <a:rPr lang="uk-UA" dirty="0">
                <a:solidFill>
                  <a:schemeClr val="tx1"/>
                </a:solidFill>
              </a:rPr>
              <a:t>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</a:rPr>
              <a:t>3) незалежності від зовнішніх </a:t>
            </a:r>
            <a:r>
              <a:rPr lang="uk-UA" dirty="0" smtClean="0">
                <a:solidFill>
                  <a:schemeClr val="tx1"/>
                </a:solidFill>
              </a:rPr>
              <a:t>альтернатив (коли вибирають між </a:t>
            </a:r>
            <a:r>
              <a:rPr lang="uk-UA" b="1" dirty="0" smtClean="0">
                <a:solidFill>
                  <a:srgbClr val="FFFF00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 і </a:t>
            </a:r>
            <a:r>
              <a:rPr lang="uk-UA" b="1" dirty="0">
                <a:solidFill>
                  <a:srgbClr val="FFFF00"/>
                </a:solidFill>
              </a:rPr>
              <a:t>Б</a:t>
            </a:r>
            <a:r>
              <a:rPr lang="uk-UA" dirty="0" smtClean="0">
                <a:solidFill>
                  <a:schemeClr val="tx1"/>
                </a:solidFill>
              </a:rPr>
              <a:t>, то байдуже, що думають про </a:t>
            </a:r>
            <a:r>
              <a:rPr lang="uk-UA" b="1" dirty="0">
                <a:solidFill>
                  <a:srgbClr val="FFFF00"/>
                </a:solidFill>
              </a:rPr>
              <a:t>В</a:t>
            </a:r>
            <a:r>
              <a:rPr lang="uk-UA" dirty="0" smtClean="0">
                <a:solidFill>
                  <a:schemeClr val="tx1"/>
                </a:solidFill>
              </a:rPr>
              <a:t>); </a:t>
            </a:r>
            <a:endParaRPr lang="uk-UA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>
                <a:solidFill>
                  <a:schemeClr val="tx1"/>
                </a:solidFill>
              </a:rPr>
              <a:t>4) </a:t>
            </a:r>
            <a:r>
              <a:rPr lang="uk-UA" dirty="0">
                <a:solidFill>
                  <a:schemeClr val="tx1"/>
                </a:solidFill>
              </a:rPr>
              <a:t>Принцип </a:t>
            </a:r>
            <a:r>
              <a:rPr lang="uk-UA" dirty="0" err="1" smtClean="0">
                <a:solidFill>
                  <a:schemeClr val="tx1"/>
                </a:solidFill>
              </a:rPr>
              <a:t>Парето</a:t>
            </a:r>
            <a:r>
              <a:rPr lang="uk-UA" dirty="0" smtClean="0">
                <a:solidFill>
                  <a:schemeClr val="tx1"/>
                </a:solidFill>
              </a:rPr>
              <a:t>: </a:t>
            </a:r>
            <a:r>
              <a:rPr lang="uk-UA" dirty="0" smtClean="0">
                <a:solidFill>
                  <a:schemeClr val="tx1"/>
                </a:solidFill>
              </a:rPr>
              <a:t>суверенітет </a:t>
            </a:r>
            <a:r>
              <a:rPr lang="uk-UA" dirty="0" smtClean="0">
                <a:solidFill>
                  <a:schemeClr val="tx1"/>
                </a:solidFill>
              </a:rPr>
              <a:t>громадян (якщо громадяни надали одностайну перевагу </a:t>
            </a:r>
            <a:r>
              <a:rPr lang="uk-UA" b="1" dirty="0">
                <a:solidFill>
                  <a:srgbClr val="FFFF00"/>
                </a:solidFill>
              </a:rPr>
              <a:t>Б</a:t>
            </a:r>
            <a:r>
              <a:rPr lang="uk-UA" dirty="0" smtClean="0">
                <a:solidFill>
                  <a:schemeClr val="tx1"/>
                </a:solidFill>
              </a:rPr>
              <a:t>, то суспільство не може прийняти альтернативу </a:t>
            </a:r>
            <a:r>
              <a:rPr lang="uk-UA" b="1" dirty="0">
                <a:solidFill>
                  <a:srgbClr val="FFFF00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). </a:t>
            </a:r>
            <a:endParaRPr lang="uk-UA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dirty="0" smtClean="0">
                <a:solidFill>
                  <a:schemeClr val="tx1"/>
                </a:solidFill>
              </a:rPr>
              <a:t>5</a:t>
            </a:r>
            <a:r>
              <a:rPr lang="uk-UA" dirty="0">
                <a:solidFill>
                  <a:schemeClr val="tx1"/>
                </a:solidFill>
              </a:rPr>
              <a:t>) недиктаторські вибори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1561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107504" y="332656"/>
            <a:ext cx="8928992" cy="6408712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3200" dirty="0" smtClean="0"/>
              <a:t>14.3. </a:t>
            </a:r>
            <a:r>
              <a:rPr lang="uk-UA" sz="3200" dirty="0"/>
              <a:t>Роль і функції держави у сучасній </a:t>
            </a:r>
            <a:r>
              <a:rPr lang="uk-UA" sz="3200" dirty="0" smtClean="0"/>
              <a:t>економіці</a:t>
            </a:r>
          </a:p>
          <a:p>
            <a:pPr marL="0" indent="0" algn="ctr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І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Функції, що мають на меті </a:t>
            </a:r>
            <a:r>
              <a:rPr lang="uk-UA" sz="2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підтримати і полегшити функціонування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ринкової системи:</a:t>
            </a:r>
            <a:endParaRPr lang="uk-UA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забезпечення правової бази та сприятливої суспільної атмосфери;</a:t>
            </a:r>
            <a:endParaRPr lang="uk-UA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захист конкуренції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  <a:endParaRPr lang="uk-UA" sz="26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tx1"/>
                </a:solidFill>
              </a:rPr>
              <a:t>ІІ. </a:t>
            </a:r>
            <a:r>
              <a:rPr lang="uk-UA" sz="2600" dirty="0">
                <a:solidFill>
                  <a:schemeClr val="tx1"/>
                </a:solidFill>
              </a:rPr>
              <a:t>Функції, що </a:t>
            </a:r>
            <a:r>
              <a:rPr lang="uk-UA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підсилюють і модифікують </a:t>
            </a:r>
            <a:r>
              <a:rPr lang="uk-UA" sz="2600" dirty="0" smtClean="0">
                <a:solidFill>
                  <a:schemeClr val="tx1"/>
                </a:solidFill>
              </a:rPr>
              <a:t>функціонування ринкової системи:</a:t>
            </a:r>
            <a:endParaRPr lang="uk-UA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перерозподіл доходу й багатства;</a:t>
            </a:r>
            <a:endParaRPr lang="uk-UA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2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</a:t>
            </a: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оригування розподілу ресурсів з метою зміни структури національного продукту;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6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стабілізація економіки (рівень зайнятості та інфляції) та забезпечення економічного зростання.</a:t>
            </a:r>
            <a:endParaRPr lang="uk-UA" sz="2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65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332656"/>
            <a:ext cx="8784976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Забезпечення правової бази та сприятливої суспільної атмосфери</a:t>
            </a:r>
            <a:endParaRPr lang="uk-UA" sz="2800" b="1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встановлення </a:t>
            </a:r>
            <a:r>
              <a:rPr lang="uk-UA" sz="2800" i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«правил гри»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 стосунках між підприємствами, постачальниками ресурсів і споживачами;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надання законного статусу приватним підприємствам (захист прав власності);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поліційні функції;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забезпечення стабільної грошової системи;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захист прав споживачів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8307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539552" y="116632"/>
            <a:ext cx="8496944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Захист конкуренції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Конкуренція</a:t>
            </a:r>
            <a:r>
              <a:rPr lang="uk-UA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основний регулюючий механізм в ринковій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економіці. </a:t>
            </a:r>
          </a:p>
          <a:p>
            <a:pPr marL="0" indent="0">
              <a:buNone/>
            </a:pPr>
            <a:r>
              <a:rPr lang="uk-UA" sz="28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Монополізація ринків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обмежує конкурентне середовище, обмежує суверенітет споживача та робить розподіл ресурсів неефективним. 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Держава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галузях де конкурентний ринок неможливий створює державні комісії з регулювання ціноутворення і стандарти на послуги;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впроваджує державну власність в галузях інфраструктури. </a:t>
            </a:r>
            <a:r>
              <a:rPr lang="uk-UA" sz="28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Наприклад,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на електроенергетику та водопостачання  (на місцевому рівні). 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464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332656"/>
            <a:ext cx="8784976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Перерозподіл доходу і багатства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Ринкова система має значну нерівність у розподілі грошового доходу та національного продукту між домогосподарствами.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Держава покладає на себе завдання зменшити цю нерівність за допомогою: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трансфертних платежів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(виплати з безробіття, інвалідам, малозабезпеченим тощо);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податкової системи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(втручання у процеси ціноутворення) 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66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188640"/>
            <a:ext cx="9108504" cy="6393097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Коригування </a:t>
            </a: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розподілу ресурсів з метою зміни структури національного </a:t>
            </a: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продукту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Відомо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два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випадки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різкого порушення функціонування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ринку:</a:t>
            </a:r>
          </a:p>
          <a:p>
            <a:pPr marL="514350" indent="-514350">
              <a:buClr>
                <a:srgbClr val="FFFF00"/>
              </a:buClr>
              <a:buFont typeface="+mj-lt"/>
              <a:buAutoNum type="arabicParenR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ринкова система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виробляє </a:t>
            </a:r>
            <a:r>
              <a:rPr lang="uk-UA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«</a:t>
            </a:r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не ті</a:t>
            </a:r>
            <a:r>
              <a:rPr lang="uk-UA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»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кількості товарів і послуг, що пов'язано з переливами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ресурсів 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spillovers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),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або побічними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ефектами</a:t>
            </a:r>
            <a:r>
              <a:rPr lang="en-US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externalities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;</a:t>
            </a:r>
          </a:p>
          <a:p>
            <a:pPr marL="514350" indent="-514350">
              <a:buClr>
                <a:srgbClr val="FFFF00"/>
              </a:buClr>
              <a:buFont typeface="+mj-lt"/>
              <a:buAutoNum type="arabicParenR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ринкова система не може взагалі виробляти певні товари та послуги, випуск яких не виправданий економічно, що пов'язано з існуванням </a:t>
            </a:r>
            <a:r>
              <a:rPr lang="uk-UA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суспільних (соціальних) благ</a:t>
            </a:r>
            <a:r>
              <a:rPr lang="uk-UA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. 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Вони складаються з таких великих одиниць, що не можуть бути продані індивідуальним споживачам.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9460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251520" y="116632"/>
            <a:ext cx="8784976" cy="648072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Стабілізація економіки</a:t>
            </a:r>
          </a:p>
          <a:p>
            <a:pPr marL="0" indent="0">
              <a:buNone/>
            </a:pPr>
            <a:r>
              <a:rPr lang="uk-UA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lang="uk-UA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Стабілізація економіки є основною функцією уряду, який має забезпечити у державі стабільну зайнятість та стабільний рівень цін.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Держава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долає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безробіття</a:t>
            </a:r>
            <a:r>
              <a:rPr lang="uk-UA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за допомогою: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а) державних видатків (на суспільні блага і послуг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и);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б) зниження рівня оподаткування для приватного сектору економіки.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Інфляцію</a:t>
            </a:r>
            <a:r>
              <a:rPr lang="uk-UA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  за допомогою: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а) ліквідації надмірних державних видатків 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б) зростання податків з метою скорочення видатків приватного сектору.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uk-UA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7814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14.4.</a:t>
            </a:r>
            <a:r>
              <a:rPr lang="uk-UA" dirty="0"/>
              <a:t> Державне регулювання економіки: основні цілі та інструменти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</p:spPr>
            <p:txBody>
              <a:bodyPr/>
              <a:lstStyle/>
              <a:p>
                <a:r>
                  <a:rPr lang="uk-UA" dirty="0" smtClean="0">
                    <a:solidFill>
                      <a:schemeClr val="tx1"/>
                    </a:solidFill>
                  </a:rPr>
                  <a:t>Послідовники теорії суспільного вибору вважають, що завдяки економічним причинам наявна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політична нерівність</a:t>
                </a:r>
                <a:r>
                  <a:rPr lang="uk-UA" dirty="0" smtClean="0"/>
                  <a:t> </a:t>
                </a:r>
                <a:r>
                  <a:rPr lang="uk-UA" dirty="0">
                    <a:solidFill>
                      <a:schemeClr val="tx1"/>
                    </a:solidFill>
                  </a:rPr>
                  <a:t>між окремими групами населення, а тому можливе</a:t>
                </a:r>
                <a:r>
                  <a:rPr lang="uk-UA" dirty="0" smtClean="0"/>
                  <a:t>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прийняття  неефективних рішень: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>
                    <a:solidFill>
                      <a:schemeClr val="tx1"/>
                    </a:solidFill>
                  </a:rPr>
                  <a:t>порушення пропорцій між граничними витратами і граничною корисністю </a:t>
                </a:r>
                <a:r>
                  <a:rPr lang="uk-UA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en-US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MC </a:t>
                </a:r>
                <a14:m>
                  <m:oMath xmlns:m="http://schemas.openxmlformats.org/officeDocument/2006/math">
                    <m:r>
                      <a:rPr lang="en-US" b="1" i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m:t>≠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MP</a:t>
                </a:r>
                <a:r>
                  <a:rPr lang="uk-UA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);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>
                    <a:solidFill>
                      <a:schemeClr val="tx1"/>
                    </a:solidFill>
                  </a:rPr>
                  <a:t>нерівність </a:t>
                </a:r>
                <a:r>
                  <a:rPr lang="uk-UA" dirty="0">
                    <a:solidFill>
                      <a:schemeClr val="tx1"/>
                    </a:solidFill>
                  </a:rPr>
                  <a:t>в отриманні інформації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(раціональне ігнорування);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>
                    <a:solidFill>
                      <a:schemeClr val="tx1"/>
                    </a:solidFill>
                  </a:rPr>
                  <a:t>державна бюрократія;</a:t>
                </a:r>
              </a:p>
              <a:p>
                <a:pPr marL="457200" indent="-457200">
                  <a:buFont typeface="+mj-lt"/>
                  <a:buAutoNum type="alphaLcPeriod"/>
                </a:pPr>
                <a:r>
                  <a:rPr lang="uk-UA" dirty="0">
                    <a:solidFill>
                      <a:schemeClr val="tx1"/>
                    </a:solidFill>
                  </a:rPr>
                  <a:t>несумісність у </a:t>
                </a:r>
                <a:r>
                  <a:rPr lang="uk-UA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часі</a:t>
                </a:r>
                <a:r>
                  <a:rPr lang="uk-UA" dirty="0" smtClean="0"/>
                  <a:t> </a:t>
                </a:r>
                <a:r>
                  <a:rPr lang="uk-UA" dirty="0">
                    <a:solidFill>
                      <a:schemeClr val="tx1"/>
                    </a:solidFill>
                  </a:rPr>
                  <a:t>між прийняттям управлінського рішення та  реакцією на нього ринку</a:t>
                </a:r>
                <a:endParaRPr lang="uk-UA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53136"/>
              </a:xfrm>
              <a:blipFill rotWithShape="1">
                <a:blip r:embed="rId2"/>
                <a:stretch>
                  <a:fillRect l="-1111" t="-100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3179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17632" cy="1944216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200" dirty="0"/>
              <a:t>Тема 14. Держава у системі макроекономічного регулювання 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97971"/>
          </a:xfrm>
        </p:spPr>
        <p:txBody>
          <a:bodyPr>
            <a:normAutofit/>
          </a:bodyPr>
          <a:lstStyle/>
          <a:p>
            <a:r>
              <a:rPr lang="uk-UA" sz="3200" dirty="0" smtClean="0"/>
              <a:t>14.1</a:t>
            </a:r>
            <a:r>
              <a:rPr lang="uk-UA" sz="3200" dirty="0"/>
              <a:t>. </a:t>
            </a:r>
            <a:r>
              <a:rPr lang="uk-UA" sz="3200" dirty="0" smtClean="0"/>
              <a:t>Недоліки ринкової саморегуляції економіки.</a:t>
            </a:r>
          </a:p>
          <a:p>
            <a:r>
              <a:rPr lang="uk-UA" sz="3200" dirty="0"/>
              <a:t>14.2. Теорія суспільного вибору.</a:t>
            </a:r>
          </a:p>
          <a:p>
            <a:r>
              <a:rPr lang="uk-UA" sz="3200" dirty="0" smtClean="0"/>
              <a:t>14.3. Роль і функції держави у сучасній економіці</a:t>
            </a:r>
            <a:endParaRPr lang="uk-UA" sz="3200" dirty="0"/>
          </a:p>
          <a:p>
            <a:r>
              <a:rPr lang="uk-UA" sz="3200" dirty="0" smtClean="0"/>
              <a:t>14.4.</a:t>
            </a:r>
            <a:r>
              <a:rPr lang="uk-UA" sz="3200" dirty="0"/>
              <a:t> Державне регулювання економіки: основні </a:t>
            </a:r>
            <a:r>
              <a:rPr lang="uk-UA" sz="3200" dirty="0" smtClean="0"/>
              <a:t>цілі та інструменти</a:t>
            </a:r>
            <a:r>
              <a:rPr lang="uk-UA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800" b="1" dirty="0" smtClean="0">
                <a:solidFill>
                  <a:schemeClr val="tx1"/>
                </a:solidFill>
              </a:rPr>
              <a:t>Сутність</a:t>
            </a:r>
            <a:r>
              <a:rPr lang="uk-UA" sz="2800" b="1" dirty="0">
                <a:solidFill>
                  <a:schemeClr val="tx1"/>
                </a:solidFill>
              </a:rPr>
              <a:t>, цілі та </a:t>
            </a:r>
            <a:r>
              <a:rPr lang="uk-UA" sz="2800" b="1" dirty="0" smtClean="0">
                <a:solidFill>
                  <a:schemeClr val="tx1"/>
                </a:solidFill>
              </a:rPr>
              <a:t>функції ДРЕ</a:t>
            </a:r>
            <a:endParaRPr lang="uk-UA" sz="2800" b="1" dirty="0" smtClean="0">
              <a:solidFill>
                <a:schemeClr val="tx1"/>
              </a:solidFill>
            </a:endParaRPr>
          </a:p>
          <a:p>
            <a:r>
              <a:rPr lang="uk-UA" sz="28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Державне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регулювання економіки </a:t>
            </a: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(ДРЕ)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є: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складовим елементом процесу відтворення;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метод управління економікою;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практична діяльність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ДРЕ як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складовий елемент процесу відтворення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пов’язане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з місцем і роллю держави у сучасній ринковій економіці. 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	З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такої точки зору воно є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суспільним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товаром,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попит на який формують суб’єкти економіки, а пропозицію – держава. 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0265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Об’єктивна 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необхідність </a:t>
            </a:r>
            <a:r>
              <a:rPr lang="uk-UA" sz="2800" b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ДРЕ обумовлена</a:t>
            </a:r>
            <a:r>
              <a:rPr lang="uk-UA" sz="28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endParaRPr lang="uk-UA" sz="28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узгодженням різнопланових інтересів суб’єктів економічної діяльності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б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забезпеченням ефективності функціонування ринкового механізму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модифікацією ринкового механізму з метою усунення його вад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;</a:t>
            </a:r>
            <a:endParaRPr lang="uk-UA" sz="28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захистом національних інтересів на зовнішніх ринках.</a:t>
            </a:r>
          </a:p>
          <a:p>
            <a:pPr>
              <a:buClr>
                <a:schemeClr val="tx1"/>
              </a:buClr>
            </a:pP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918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</a:t>
            </a: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як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метод управління економікою –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це система знань про сутність, закономірності дії та особливості застосування інструментів впливу держави на соціально-економічний розвиток з метою досягнення цілей економічної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політики.</a:t>
            </a:r>
          </a:p>
          <a:p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Об’єктом</a:t>
            </a:r>
            <a:r>
              <a:rPr lang="uk-UA" sz="2800" i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 є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економічна система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(національна економіка) та соціально-економічні процеси, які в ній відбуваються. </a:t>
            </a:r>
          </a:p>
          <a:p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як </a:t>
            </a:r>
            <a:r>
              <a:rPr lang="uk-UA" sz="2800" b="1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практична діяльність –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це цілеспрямований вплив держави на поведінку суб’єктів господарювання з метою втілення пріоритетів національної економічної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політики.</a:t>
            </a:r>
          </a:p>
          <a:p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Суб’єктом</a:t>
            </a:r>
            <a:r>
              <a:rPr lang="uk-UA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ДРЕ є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держава в особі органів законодавчої, виконавчої та судової влади.</a:t>
            </a:r>
          </a:p>
          <a:p>
            <a:endParaRPr lang="uk-UA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7954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Основні функції ДРЕ: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Цільова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визначення цілей, пріоритетів розвитку національної економіки;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Стимулююча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формування ефективних регуляторів впливу на діяльність економічних суб’єктів;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Нормативна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встановлення юридичних правил діяльності для суб’єктів економіки;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Коригуюча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 перерозподіл ресурсів з метою усунення негативних 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екстерналій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в економіці;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Соціальна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 перерозподіл доходів у суспільстві з метою забезпечення соціального захисту і соціальних гарантій;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Безпосереднє управління державним сектором економіки;</a:t>
            </a:r>
          </a:p>
          <a:p>
            <a:r>
              <a:rPr lang="uk-UA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Контролююча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державний нагляд за виконанням законів, нормативних актів, економічних, екологічних та соціальних стандартів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227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1"/>
          <p:cNvSpPr txBox="1">
            <a:spLocks/>
          </p:cNvSpPr>
          <p:nvPr/>
        </p:nvSpPr>
        <p:spPr>
          <a:xfrm>
            <a:off x="323528" y="332656"/>
            <a:ext cx="8640959" cy="6264696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Основні історичні етапи розвитку теорії регулювання </a:t>
            </a:r>
            <a:r>
              <a:rPr lang="uk-UA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економіки :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господарського життя до виникнення економічної </a:t>
            </a:r>
            <a:r>
              <a:rPr lang="uk-UA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науки;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Меркантилізм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(Х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 –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Х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ІІІ</a:t>
            </a:r>
            <a:r>
              <a:rPr lang="en-US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ст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, як перша спроба рекомендацій у галузі економічної політики;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Принцип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</a:t>
            </a:r>
            <a:r>
              <a:rPr lang="fr-FR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laiss</a:t>
            </a:r>
            <a:r>
              <a:rPr lang="en-US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ez</a:t>
            </a:r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faire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» класичної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др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пол.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Х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VIII 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– 70-і рр. ХІХ ст.) 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 неокласичної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(70-90-і рр. ХІХ – 30-і рр. </a:t>
            </a:r>
            <a:r>
              <a:rPr lang="uk-UA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ХХст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економічної теорії;</a:t>
            </a:r>
          </a:p>
          <a:p>
            <a:pPr lvl="0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Кейнсіанство,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як концепція активної ролі держави в регулюванні економічних процесів;</a:t>
            </a:r>
          </a:p>
          <a:p>
            <a:pPr>
              <a:buClr>
                <a:schemeClr val="tx1"/>
              </a:buClr>
              <a:buFont typeface="Wingdings" pitchFamily="2" charset="2"/>
              <a:buChar char="q"/>
            </a:pP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Сучасні</a:t>
            </a:r>
            <a:r>
              <a:rPr lang="uk-UA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неоліберальні концепції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регулювання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ринку: монетаризм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теорія «економіки пропозиції»,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теорія раціональних очікувань </a:t>
            </a:r>
            <a:r>
              <a:rPr lang="uk-UA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тощо. </a:t>
            </a:r>
            <a:endParaRPr lang="uk-UA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187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/>
            <a:r>
              <a:rPr lang="uk-UA" dirty="0" smtClean="0"/>
              <a:t>Методи державного регулювання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834107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Адміністративні  (прямі) методи </a:t>
            </a:r>
            <a:endParaRPr lang="uk-UA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Створення дієвого законодавства </a:t>
            </a:r>
            <a:r>
              <a:rPr lang="uk-UA" dirty="0">
                <a:solidFill>
                  <a:schemeClr val="tx1"/>
                </a:solidFill>
              </a:rPr>
              <a:t>с</a:t>
            </a:r>
            <a:r>
              <a:rPr lang="uk-UA" dirty="0" smtClean="0">
                <a:solidFill>
                  <a:schemeClr val="tx1"/>
                </a:solidFill>
              </a:rPr>
              <a:t>керованого на впорядкування і розвиток відносин між елементами ринкової системи 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834107"/>
          </a:xfrm>
        </p:spPr>
        <p:txBody>
          <a:bodyPr>
            <a:noAutofit/>
          </a:bodyPr>
          <a:lstStyle/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Економічні (непрямі) </a:t>
            </a:r>
          </a:p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204865"/>
            <a:ext cx="4041775" cy="3921298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1"/>
                </a:solidFill>
              </a:rPr>
              <a:t>Здійснення регулювання шляхом використання основних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інструментів економічної політики: </a:t>
            </a:r>
            <a:r>
              <a:rPr lang="uk-UA" dirty="0">
                <a:solidFill>
                  <a:schemeClr val="tx1"/>
                </a:solidFill>
              </a:rPr>
              <a:t>бюджетно-податкової + грошово-кредитної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dirty="0" smtClean="0"/>
              <a:t>14.1</a:t>
            </a:r>
            <a:r>
              <a:rPr lang="uk-UA" dirty="0"/>
              <a:t>. Недоліки ринкової саморегуляції </a:t>
            </a:r>
            <a:r>
              <a:rPr lang="uk-UA" dirty="0" smtClean="0"/>
              <a:t>економіки</a:t>
            </a:r>
            <a:endParaRPr lang="uk-UA" sz="36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5" cy="5256583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Суспільство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складається з індивідів, які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мають до нього відмінні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соціально-економічні 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вимоги,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що обумовлені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соціальним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статусом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видом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господарської діяльності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включенням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індивіда до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системи 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суспільного поділу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праці тощо. </a:t>
            </a:r>
            <a:endParaRPr lang="uk-UA" sz="28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Вимоги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можуть мати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взаємовиключний характер,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 ускладнює їх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реалізацію. Виникає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проблема регулювання економічного процесу.  </a:t>
            </a:r>
          </a:p>
        </p:txBody>
      </p:sp>
    </p:spTree>
    <p:extLst>
      <p:ext uri="{BB962C8B-B14F-4D97-AF65-F5344CB8AC3E}">
        <p14:creationId xmlns:p14="http://schemas.microsoft.com/office/powerpoint/2010/main" val="9127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476672"/>
            <a:ext cx="8784975" cy="6264695"/>
          </a:xfrm>
        </p:spPr>
        <p:txBody>
          <a:bodyPr>
            <a:noAutofit/>
          </a:bodyPr>
          <a:lstStyle/>
          <a:p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Сьогодні у порівнянні з минулим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проблема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регулювання значно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ускладнилась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 її життєва необхідність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зросла. </a:t>
            </a:r>
          </a:p>
          <a:p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масштабах національної економіки, заснованої на поділі праці, окрема людина вже не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спроможна осягнути господарський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процес в його цілісності. </a:t>
            </a:r>
          </a:p>
          <a:p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Німецький економіст </a:t>
            </a:r>
            <a:r>
              <a:rPr lang="uk-UA" sz="28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Вальтер </a:t>
            </a:r>
            <a:r>
              <a:rPr lang="uk-UA" sz="2800" dirty="0" err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Ойкен</a:t>
            </a:r>
            <a:r>
              <a:rPr lang="uk-UA" sz="28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вважає, </a:t>
            </a:r>
            <a:r>
              <a:rPr lang="uk-UA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що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вирішальну роль сьогодні відіграє економічний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порядок»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uk-UA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завдання якого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«узгодити кожну робочу годину всіх працюючих з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великою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кількістю матеріальних засобів виробництва таким чином, щоб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економічн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і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перешкоди були за нагоди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повністю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подолані»</a:t>
            </a:r>
            <a:endParaRPr lang="uk-UA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983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56263" cy="105425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/>
              <a:t>Невдачі ринку та необхідність державного регулювання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3285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	</a:t>
            </a:r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Порушення ефективного розподілу </a:t>
            </a:r>
            <a:r>
              <a:rPr lang="uk-UA" sz="2800" i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ресурсів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не забезпечується рівність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MC = MP</a:t>
            </a:r>
            <a:r>
              <a:rPr lang="en-US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або</a:t>
            </a:r>
            <a:r>
              <a:rPr lang="en-US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MC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=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спонукає до використання механізму державного регулювання з метою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мінімізації транскакційних витрат</a:t>
            </a:r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Нагадуємо!</a:t>
            </a:r>
            <a:r>
              <a:rPr lang="uk-UA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Трансакційні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</a:t>
            </a:r>
            <a:r>
              <a:rPr lang="uk-UA" sz="2800" dirty="0"/>
              <a:t> 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(англ.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transaction cost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) </a:t>
            </a:r>
            <a:r>
              <a:rPr lang="uk-UA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вміщують витрати на одержання необхідної інформації щодо ціни та якості товарів, а також витрати, пов'язані з веденням переговорів, оформленням контрактів та укладенням угод, контролем за їх виконанням і юридичним захистом прав власника у разі їх порушення.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196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476672"/>
            <a:ext cx="8784975" cy="6264695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Виконання такого завдання можливе за допомогою заходів економічної політики.</a:t>
            </a:r>
          </a:p>
          <a:p>
            <a:r>
              <a:rPr lang="uk-UA" sz="2800" i="1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Економічна політика </a:t>
            </a:r>
            <a:r>
              <a:rPr lang="uk-UA" sz="2800" dirty="0">
                <a:solidFill>
                  <a:srgbClr val="FFFF00"/>
                </a:solidFill>
              </a:rPr>
              <a:t>– </a:t>
            </a:r>
            <a:r>
              <a:rPr lang="uk-UA" sz="28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це сформовані на основі економічної теорії уявлення щодо макроекономічних цілей та засобів їх досягнення.</a:t>
            </a:r>
          </a:p>
          <a:p>
            <a:endParaRPr lang="uk-UA" sz="2800" b="1" i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37207"/>
            <a:ext cx="8064896" cy="358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17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922114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14.2.</a:t>
            </a:r>
            <a:r>
              <a:rPr lang="uk-UA" dirty="0"/>
              <a:t> Теорія суспільного вибору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2932235"/>
            <a:ext cx="1266825" cy="1800225"/>
          </a:xfrm>
        </p:spPr>
      </p:pic>
      <p:sp>
        <p:nvSpPr>
          <p:cNvPr id="8" name="TextBox 7"/>
          <p:cNvSpPr txBox="1"/>
          <p:nvPr/>
        </p:nvSpPr>
        <p:spPr>
          <a:xfrm>
            <a:off x="4211959" y="4909230"/>
            <a:ext cx="4392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Кеннет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Ерроу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(1921-2017)</a:t>
            </a:r>
            <a:endParaRPr lang="uk-UA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83" y="2564904"/>
            <a:ext cx="1224136" cy="179169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3592" y="4509119"/>
            <a:ext cx="3974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Дункан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Блек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(1883-1951)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520" y="5589240"/>
            <a:ext cx="83529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C000"/>
                </a:solidFill>
              </a:rPr>
              <a:t>Предмет </a:t>
            </a:r>
            <a:r>
              <a:rPr lang="uk-UA" sz="2400" b="1" dirty="0">
                <a:solidFill>
                  <a:srgbClr val="FFC000"/>
                </a:solidFill>
              </a:rPr>
              <a:t>теорії суспільного вибору </a:t>
            </a:r>
            <a:r>
              <a:rPr lang="uk-UA" sz="2400" dirty="0"/>
              <a:t>– </a:t>
            </a:r>
            <a:r>
              <a:rPr lang="uk-UA" sz="2400" dirty="0" smtClean="0"/>
              <a:t>дослідження взаємозв'язків </a:t>
            </a:r>
            <a:r>
              <a:rPr lang="uk-UA" sz="2400" dirty="0" smtClean="0"/>
              <a:t>політичних </a:t>
            </a:r>
            <a:r>
              <a:rPr lang="uk-UA" sz="2400" dirty="0"/>
              <a:t>і економічних явищ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3592" y="1268760"/>
            <a:ext cx="82948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 sz="2400" b="1">
                <a:solidFill>
                  <a:schemeClr val="tx2"/>
                </a:solidFill>
              </a:defRPr>
            </a:lvl1pPr>
          </a:lstStyle>
          <a:p>
            <a:pPr algn="ctr"/>
            <a:r>
              <a:rPr lang="uk-UA" b="0" dirty="0">
                <a:solidFill>
                  <a:schemeClr val="tx1"/>
                </a:solidFill>
              </a:rPr>
              <a:t>Запровадження методів </a:t>
            </a:r>
            <a:r>
              <a:rPr lang="uk-UA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економічного аналізу </a:t>
            </a:r>
          </a:p>
          <a:p>
            <a:pPr algn="ctr"/>
            <a:r>
              <a:rPr lang="uk-UA" b="0" dirty="0">
                <a:solidFill>
                  <a:schemeClr val="tx1"/>
                </a:solidFill>
              </a:rPr>
              <a:t>(витрати - корисність) до процесів прийняття </a:t>
            </a:r>
          </a:p>
          <a:p>
            <a:pPr algn="ctr"/>
            <a:r>
              <a:rPr lang="uk-UA" b="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політичних та економічних рішень уряду</a:t>
            </a:r>
          </a:p>
        </p:txBody>
      </p:sp>
    </p:spTree>
    <p:extLst>
      <p:ext uri="{BB962C8B-B14F-4D97-AF65-F5344CB8AC3E}">
        <p14:creationId xmlns:p14="http://schemas.microsoft.com/office/powerpoint/2010/main" val="131427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0" y="908720"/>
            <a:ext cx="2808312" cy="2808312"/>
          </a:xfrm>
        </p:spPr>
      </p:pic>
      <p:sp>
        <p:nvSpPr>
          <p:cNvPr id="5" name="TextBox 4"/>
          <p:cNvSpPr txBox="1"/>
          <p:nvPr/>
        </p:nvSpPr>
        <p:spPr>
          <a:xfrm>
            <a:off x="3059832" y="908720"/>
            <a:ext cx="58558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C000"/>
                </a:solidFill>
              </a:rPr>
              <a:t>«Попит </a:t>
            </a:r>
            <a:r>
              <a:rPr lang="ru-RU" sz="2400" i="1" dirty="0">
                <a:solidFill>
                  <a:srgbClr val="FFC000"/>
                </a:solidFill>
              </a:rPr>
              <a:t>і </a:t>
            </a:r>
            <a:r>
              <a:rPr lang="uk-UA" sz="2400" i="1" dirty="0" smtClean="0">
                <a:solidFill>
                  <a:srgbClr val="FFC000"/>
                </a:solidFill>
              </a:rPr>
              <a:t>пропозиція суспільних благ»</a:t>
            </a:r>
            <a:r>
              <a:rPr lang="ru-RU" sz="2400" i="1" dirty="0" smtClean="0">
                <a:solidFill>
                  <a:srgbClr val="FFC000"/>
                </a:solidFill>
              </a:rPr>
              <a:t>  (1968); </a:t>
            </a:r>
          </a:p>
          <a:p>
            <a:r>
              <a:rPr lang="ru-RU" sz="2400" i="1" dirty="0">
                <a:solidFill>
                  <a:srgbClr val="FFC000"/>
                </a:solidFill>
              </a:rPr>
              <a:t> </a:t>
            </a:r>
            <a:r>
              <a:rPr lang="uk-UA" sz="2400" i="1" dirty="0" smtClean="0">
                <a:solidFill>
                  <a:srgbClr val="FFC000"/>
                </a:solidFill>
              </a:rPr>
              <a:t>«Теорія суспільного вибору» (1972)</a:t>
            </a:r>
            <a:endParaRPr lang="uk-UA" sz="2400" i="1" dirty="0">
              <a:solidFill>
                <a:srgbClr val="FFC000"/>
              </a:solidFill>
            </a:endParaRPr>
          </a:p>
          <a:p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раціональної економічної поведінки</a:t>
            </a:r>
            <a:r>
              <a:rPr lang="uk-UA" sz="2400" b="1" dirty="0">
                <a:solidFill>
                  <a:schemeClr val="tx2"/>
                </a:solidFill>
              </a:rPr>
              <a:t> </a:t>
            </a:r>
            <a:r>
              <a:rPr lang="uk-UA" sz="2400" dirty="0"/>
              <a:t>можна </a:t>
            </a:r>
            <a:r>
              <a:rPr lang="uk-UA" sz="2400" dirty="0" smtClean="0"/>
              <a:t>використати </a:t>
            </a:r>
            <a:r>
              <a:rPr lang="uk-UA" sz="2400" dirty="0"/>
              <a:t>також і при дослідженні політичних </a:t>
            </a:r>
            <a:r>
              <a:rPr lang="uk-UA" sz="2400" dirty="0" smtClean="0"/>
              <a:t>процесів, коли розглядати політичну сферу як певний різновид ринку</a:t>
            </a:r>
            <a:endParaRPr lang="uk-U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4241418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/>
              <a:t>Споживач  </a:t>
            </a:r>
            <a:r>
              <a:rPr lang="uk-UA" sz="2400" dirty="0"/>
              <a:t>- максимізація корисності;</a:t>
            </a:r>
          </a:p>
          <a:p>
            <a:r>
              <a:rPr lang="uk-UA" sz="2400" dirty="0"/>
              <a:t>Бізнесмен – максимізація прибутку;</a:t>
            </a:r>
          </a:p>
          <a:p>
            <a:r>
              <a:rPr lang="uk-UA" sz="2400" dirty="0"/>
              <a:t>Представник політичної партії –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максимізація вигоди (переобрання на наступний термін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2400" b="1" dirty="0">
              <a:solidFill>
                <a:schemeClr val="tx2"/>
              </a:solidFill>
            </a:endParaRPr>
          </a:p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кожне рішення державних органів влади є оптимальним з економічної точки зору </a:t>
            </a:r>
            <a:endParaRPr lang="uk-U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58347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Джеймс </a:t>
            </a:r>
            <a:r>
              <a:rPr 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Макгілл</a:t>
            </a: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Б'юкенен</a:t>
            </a:r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(1919-2013)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341742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Парадокс </a:t>
            </a:r>
            <a:r>
              <a:rPr lang="uk-UA" dirty="0" err="1" smtClean="0">
                <a:solidFill>
                  <a:srgbClr val="FFC000"/>
                </a:solidFill>
              </a:rPr>
              <a:t>Кондорсе</a:t>
            </a:r>
            <a:endParaRPr lang="uk-UA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565212" y="1124744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uk-UA" sz="24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Переваги голосуючих при </a:t>
            </a:r>
            <a:r>
              <a:rPr lang="uk-UA" sz="2400" b="1" spc="50" dirty="0" smtClean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виборі </a:t>
            </a:r>
            <a:r>
              <a:rPr lang="uk-UA" sz="2400" b="1" spc="50" dirty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з трьох альтернатив</a:t>
            </a: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364608"/>
              </p:ext>
            </p:extLst>
          </p:nvPr>
        </p:nvGraphicFramePr>
        <p:xfrm>
          <a:off x="507087" y="1700808"/>
          <a:ext cx="8313386" cy="2384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292"/>
                <a:gridCol w="2295939"/>
                <a:gridCol w="2365513"/>
                <a:gridCol w="2302642"/>
              </a:tblGrid>
              <a:tr h="373085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Групи</a:t>
                      </a:r>
                      <a:r>
                        <a:rPr lang="uk-UA" baseline="0" dirty="0" smtClean="0"/>
                        <a:t> голосуючих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Ранги альтернатив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707035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 </a:t>
                      </a:r>
                    </a:p>
                    <a:p>
                      <a:pPr algn="ctr"/>
                      <a:r>
                        <a:rPr lang="uk-UA" dirty="0" smtClean="0"/>
                        <a:t>(боротьба з інфляцією)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</a:t>
                      </a:r>
                    </a:p>
                    <a:p>
                      <a:pPr algn="ctr"/>
                      <a:r>
                        <a:rPr lang="uk-UA" dirty="0" smtClean="0"/>
                        <a:t>(боротьба із злочинністю)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</a:t>
                      </a:r>
                    </a:p>
                    <a:p>
                      <a:pPr algn="ctr"/>
                      <a:r>
                        <a:rPr lang="uk-UA" dirty="0" smtClean="0"/>
                        <a:t>(боротьба з безробіттям)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</a:tr>
              <a:tr h="3110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10836" y="4149080"/>
            <a:ext cx="81216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i="1" dirty="0">
                <a:solidFill>
                  <a:srgbClr val="FFFF00"/>
                </a:solidFill>
              </a:rPr>
              <a:t>Завдання 1: Обрати між А і Б </a:t>
            </a:r>
            <a:r>
              <a:rPr lang="uk-UA" sz="2000" dirty="0"/>
              <a:t>1-а обирає А; 2-а обирає Б; 3-а обирає А. 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b="1" dirty="0">
                <a:solidFill>
                  <a:srgbClr val="FFFF00"/>
                </a:solidFill>
              </a:rPr>
              <a:t>А</a:t>
            </a:r>
            <a:r>
              <a:rPr lang="uk-UA" sz="2000" dirty="0">
                <a:solidFill>
                  <a:srgbClr val="FF0000"/>
                </a:solidFill>
              </a:rPr>
              <a:t> 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Завдання 2: Обрати між Б і В </a:t>
            </a:r>
            <a:r>
              <a:rPr lang="uk-UA" sz="2000" dirty="0"/>
              <a:t>1-а обирає Б; 2-а обирає Б; 3-а обирає В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b="1" dirty="0">
                <a:solidFill>
                  <a:srgbClr val="FFFF00"/>
                </a:solidFill>
              </a:rPr>
              <a:t>Б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Завдання 3: Обрати між А і В</a:t>
            </a:r>
            <a:r>
              <a:rPr lang="uk-UA" sz="2000" dirty="0">
                <a:solidFill>
                  <a:srgbClr val="FFFF00"/>
                </a:solidFill>
              </a:rPr>
              <a:t> </a:t>
            </a:r>
            <a:r>
              <a:rPr lang="uk-UA" sz="2000" dirty="0"/>
              <a:t>1-а обирає А; 2-а обирає В; 3-а обирає В</a:t>
            </a:r>
          </a:p>
          <a:p>
            <a:r>
              <a:rPr lang="uk-UA" sz="2000" i="1" dirty="0">
                <a:solidFill>
                  <a:srgbClr val="FFFF00"/>
                </a:solidFill>
              </a:rPr>
              <a:t>Вибір на користь </a:t>
            </a:r>
            <a:r>
              <a:rPr lang="uk-UA" sz="2000" b="1" dirty="0">
                <a:solidFill>
                  <a:srgbClr val="FFFF00"/>
                </a:solidFill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1161779798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1670</TotalTime>
  <Words>1317</Words>
  <Application>Microsoft Office PowerPoint</Application>
  <PresentationFormat>Экран (4:3)</PresentationFormat>
  <Paragraphs>180</Paragraphs>
  <Slides>25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Паркет</vt:lpstr>
      <vt:lpstr>ЕКОНОМІЧНА ТЕОРІЯ</vt:lpstr>
      <vt:lpstr>         Тема 14. Держава у системі макроекономічного регулювання  </vt:lpstr>
      <vt:lpstr>       14.1. Недоліки ринкової саморегуляції економіки</vt:lpstr>
      <vt:lpstr>Презентация PowerPoint</vt:lpstr>
      <vt:lpstr>Невдачі ринку та необхідність державного регулювання </vt:lpstr>
      <vt:lpstr>Презентация PowerPoint</vt:lpstr>
      <vt:lpstr>14.2. Теорія суспільного вибору</vt:lpstr>
      <vt:lpstr>Презентация PowerPoint</vt:lpstr>
      <vt:lpstr>Парадокс Кондорсе</vt:lpstr>
      <vt:lpstr>Презентация PowerPoint</vt:lpstr>
      <vt:lpstr>Теорема неможливості Кенета Ерроу</vt:lpstr>
      <vt:lpstr>Аксіоми К. Ерроу  розумного колективного вибору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14.4. Державне регулювання економіки: основні цілі та інструменти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 державного регулювання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147</cp:revision>
  <dcterms:created xsi:type="dcterms:W3CDTF">2022-09-14T17:34:50Z</dcterms:created>
  <dcterms:modified xsi:type="dcterms:W3CDTF">2026-04-05T08:49:59Z</dcterms:modified>
</cp:coreProperties>
</file>