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3" r:id="rId3"/>
    <p:sldId id="323" r:id="rId4"/>
    <p:sldId id="304" r:id="rId5"/>
    <p:sldId id="324" r:id="rId6"/>
    <p:sldId id="325" r:id="rId7"/>
    <p:sldId id="326" r:id="rId8"/>
    <p:sldId id="305" r:id="rId9"/>
    <p:sldId id="327" r:id="rId10"/>
    <p:sldId id="328" r:id="rId11"/>
    <p:sldId id="306" r:id="rId12"/>
    <p:sldId id="270" r:id="rId13"/>
    <p:sldId id="321" r:id="rId14"/>
    <p:sldId id="322" r:id="rId15"/>
    <p:sldId id="271" r:id="rId16"/>
    <p:sldId id="272" r:id="rId17"/>
    <p:sldId id="307" r:id="rId18"/>
    <p:sldId id="273" r:id="rId19"/>
    <p:sldId id="299" r:id="rId20"/>
    <p:sldId id="329" r:id="rId21"/>
    <p:sldId id="301" r:id="rId22"/>
    <p:sldId id="308" r:id="rId23"/>
    <p:sldId id="309" r:id="rId24"/>
    <p:sldId id="278" r:id="rId25"/>
    <p:sldId id="311" r:id="rId26"/>
    <p:sldId id="310" r:id="rId27"/>
    <p:sldId id="300" r:id="rId28"/>
    <p:sldId id="274" r:id="rId29"/>
    <p:sldId id="312" r:id="rId30"/>
    <p:sldId id="313" r:id="rId31"/>
    <p:sldId id="314" r:id="rId32"/>
    <p:sldId id="315" r:id="rId33"/>
    <p:sldId id="316" r:id="rId34"/>
    <p:sldId id="319" r:id="rId35"/>
    <p:sldId id="317" r:id="rId36"/>
    <p:sldId id="318" r:id="rId37"/>
    <p:sldId id="260" r:id="rId38"/>
    <p:sldId id="302" r:id="rId39"/>
    <p:sldId id="320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700" autoAdjust="0"/>
  </p:normalViewPr>
  <p:slideViewPr>
    <p:cSldViewPr>
      <p:cViewPr varScale="1">
        <p:scale>
          <a:sx n="82" d="100"/>
          <a:sy n="82" d="100"/>
        </p:scale>
        <p:origin x="-147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2234" y="332656"/>
            <a:ext cx="7772400" cy="1109985"/>
          </a:xfrm>
        </p:spPr>
        <p:txBody>
          <a:bodyPr>
            <a:normAutofit fontScale="90000"/>
          </a:bodyPr>
          <a:lstStyle/>
          <a:p>
            <a:r>
              <a:rPr lang="ru-RU" b="1" dirty="0" err="1" smtClean="0"/>
              <a:t>Вим</a:t>
            </a:r>
            <a:r>
              <a:rPr lang="uk-UA" b="1" dirty="0" smtClean="0"/>
              <a:t>і</a:t>
            </a:r>
            <a:r>
              <a:rPr lang="ru-RU" b="1" dirty="0" err="1" smtClean="0"/>
              <a:t>рювання</a:t>
            </a:r>
            <a:r>
              <a:rPr lang="ru-RU" b="1" dirty="0" smtClean="0"/>
              <a:t> </a:t>
            </a:r>
            <a:r>
              <a:rPr lang="ru-RU" b="1" dirty="0" err="1" smtClean="0"/>
              <a:t>вологост</a:t>
            </a:r>
            <a:r>
              <a:rPr lang="uk-UA" b="1" dirty="0" smtClean="0"/>
              <a:t>і повітря</a:t>
            </a:r>
            <a:endParaRPr lang="uk-UA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628800"/>
            <a:ext cx="8449813" cy="4556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77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8" y="0"/>
            <a:ext cx="909673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7318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65007" cy="68580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96303" y="2435752"/>
            <a:ext cx="7772400" cy="11099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600" b="1" dirty="0" smtClean="0">
                <a:solidFill>
                  <a:schemeClr val="bg1"/>
                </a:solidFill>
              </a:rPr>
              <a:t>Як називається прилад для вимірювання вологості повітря?</a:t>
            </a:r>
            <a:endParaRPr lang="uk-UA" sz="6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059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uk-UA" b="1" dirty="0" smtClean="0"/>
              <a:t>Історія</a:t>
            </a:r>
            <a:endParaRPr lang="uk-UA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53732"/>
            <a:ext cx="2867199" cy="38312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644" y="1153732"/>
            <a:ext cx="3466356" cy="34663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6504" y="3255466"/>
            <a:ext cx="3602534" cy="36025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8252" y="5332566"/>
            <a:ext cx="17463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Кардинал </a:t>
            </a:r>
          </a:p>
          <a:p>
            <a:r>
              <a:rPr lang="ru-RU" b="1" dirty="0" err="1" smtClean="0"/>
              <a:t>Ніколас</a:t>
            </a:r>
            <a:r>
              <a:rPr lang="ru-RU" b="1" dirty="0" smtClean="0"/>
              <a:t> да </a:t>
            </a:r>
            <a:r>
              <a:rPr lang="ru-RU" b="1" dirty="0" err="1" smtClean="0"/>
              <a:t>Куза</a:t>
            </a:r>
            <a:endParaRPr lang="uk-UA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410822" y="5275445"/>
            <a:ext cx="705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dirty="0"/>
          </a:p>
          <a:p>
            <a:r>
              <a:rPr lang="uk-UA" b="1" dirty="0"/>
              <a:t>1440 </a:t>
            </a:r>
          </a:p>
        </p:txBody>
      </p:sp>
    </p:spTree>
    <p:extLst>
      <p:ext uri="{BB962C8B-B14F-4D97-AF65-F5344CB8AC3E}">
        <p14:creationId xmlns:p14="http://schemas.microsoft.com/office/powerpoint/2010/main" val="191530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Іоган</a:t>
            </a:r>
            <a:r>
              <a:rPr lang="uk-UA" dirty="0" smtClean="0"/>
              <a:t> </a:t>
            </a:r>
            <a:r>
              <a:rPr lang="uk-UA" dirty="0" err="1" smtClean="0"/>
              <a:t>Генрих</a:t>
            </a:r>
            <a:r>
              <a:rPr lang="uk-UA" dirty="0" smtClean="0"/>
              <a:t> Ламберт (1728-1777)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- запропонував назвати </a:t>
            </a:r>
          </a:p>
          <a:p>
            <a:pPr marL="0" indent="0">
              <a:buNone/>
            </a:pPr>
            <a:r>
              <a:rPr lang="uk-UA" dirty="0" smtClean="0"/>
              <a:t>прилад гідрометром</a:t>
            </a:r>
          </a:p>
          <a:p>
            <a:pPr marL="0" indent="0">
              <a:buNone/>
            </a:pPr>
            <a:r>
              <a:rPr lang="uk-UA" dirty="0" smtClean="0"/>
              <a:t>- 1774 р – винайшов </a:t>
            </a:r>
          </a:p>
          <a:p>
            <a:pPr marL="0" indent="0">
              <a:buNone/>
            </a:pPr>
            <a:r>
              <a:rPr lang="uk-UA" dirty="0" smtClean="0"/>
              <a:t>гігрометр на основі </a:t>
            </a:r>
          </a:p>
          <a:p>
            <a:pPr marL="0" indent="0">
              <a:buNone/>
            </a:pPr>
            <a:r>
              <a:rPr lang="uk-UA" dirty="0" smtClean="0"/>
              <a:t>телячої шкіри</a:t>
            </a:r>
          </a:p>
          <a:p>
            <a:pPr marL="0" indent="0">
              <a:buNone/>
            </a:pPr>
            <a:r>
              <a:rPr lang="uk-UA" dirty="0" smtClean="0"/>
              <a:t>- визначив залежність </a:t>
            </a:r>
          </a:p>
          <a:p>
            <a:pPr marL="0" indent="0">
              <a:buNone/>
            </a:pPr>
            <a:r>
              <a:rPr lang="uk-UA" dirty="0" smtClean="0"/>
              <a:t>температурою і </a:t>
            </a:r>
          </a:p>
          <a:p>
            <a:pPr marL="0" indent="0">
              <a:buNone/>
            </a:pPr>
            <a:r>
              <a:rPr lang="uk-UA" dirty="0" smtClean="0"/>
              <a:t>вологістю</a:t>
            </a:r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308310"/>
            <a:ext cx="3552905" cy="4669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3017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Дессаусур</a:t>
            </a:r>
            <a:r>
              <a:rPr lang="uk-UA" dirty="0" smtClean="0"/>
              <a:t> (1740-1799)</a:t>
            </a:r>
            <a:endParaRPr lang="uk-U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289"/>
          <a:stretch/>
        </p:blipFill>
        <p:spPr bwMode="auto">
          <a:xfrm>
            <a:off x="4499992" y="1125701"/>
            <a:ext cx="4356695" cy="5486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1783 </a:t>
            </a:r>
            <a:r>
              <a:rPr lang="ru-RU" dirty="0" err="1" smtClean="0"/>
              <a:t>роц</a:t>
            </a:r>
            <a:r>
              <a:rPr lang="uk-UA" dirty="0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винайшов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 err="1" smtClean="0"/>
              <a:t>волосяний</a:t>
            </a:r>
            <a:r>
              <a:rPr lang="ru-RU" dirty="0" smtClean="0"/>
              <a:t> </a:t>
            </a:r>
            <a:r>
              <a:rPr lang="ru-RU" dirty="0" err="1" smtClean="0"/>
              <a:t>гігрометр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272018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12974"/>
          </a:xfrm>
        </p:spPr>
        <p:txBody>
          <a:bodyPr/>
          <a:lstStyle/>
          <a:p>
            <a:r>
              <a:rPr lang="uk-UA" b="1" dirty="0" smtClean="0"/>
              <a:t>Види гігрометрів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Autofit/>
          </a:bodyPr>
          <a:lstStyle/>
          <a:p>
            <a:pPr fontAlgn="base"/>
            <a:r>
              <a:rPr lang="ru-RU" sz="2000" dirty="0"/>
              <a:t>За способом </a:t>
            </a:r>
            <a:r>
              <a:rPr lang="ru-RU" sz="2000" dirty="0" err="1"/>
              <a:t>виведення</a:t>
            </a:r>
            <a:r>
              <a:rPr lang="ru-RU" sz="2000" dirty="0"/>
              <a:t> </a:t>
            </a:r>
            <a:r>
              <a:rPr lang="ru-RU" sz="2000" dirty="0" err="1"/>
              <a:t>інформації</a:t>
            </a:r>
            <a:r>
              <a:rPr lang="ru-RU" sz="2000" dirty="0"/>
              <a:t> гигрометр </a:t>
            </a:r>
            <a:r>
              <a:rPr lang="ru-RU" sz="2000" dirty="0" err="1"/>
              <a:t>буває</a:t>
            </a:r>
            <a:r>
              <a:rPr lang="ru-RU" sz="2000" dirty="0"/>
              <a:t>:</a:t>
            </a:r>
          </a:p>
          <a:p>
            <a:pPr fontAlgn="base"/>
            <a:r>
              <a:rPr lang="ru-RU" sz="2000" cap="all" dirty="0"/>
              <a:t>АНАЛОГОВИЙ</a:t>
            </a:r>
          </a:p>
          <a:p>
            <a:pPr fontAlgn="base"/>
            <a:r>
              <a:rPr lang="ru-RU" sz="2000" cap="all" dirty="0" smtClean="0"/>
              <a:t>ЦИФРОВИЙ</a:t>
            </a:r>
          </a:p>
          <a:p>
            <a:pPr fontAlgn="base"/>
            <a:endParaRPr lang="ru-RU" sz="2000" cap="all" dirty="0"/>
          </a:p>
          <a:p>
            <a:pPr fontAlgn="base"/>
            <a:r>
              <a:rPr lang="ru-RU" sz="2000" dirty="0" smtClean="0"/>
              <a:t>За </a:t>
            </a:r>
            <a:r>
              <a:rPr lang="ru-RU" sz="2000" dirty="0" err="1"/>
              <a:t>конструкцією</a:t>
            </a:r>
            <a:r>
              <a:rPr lang="ru-RU" sz="2000" dirty="0"/>
              <a:t> гигрометр </a:t>
            </a:r>
            <a:r>
              <a:rPr lang="ru-RU" sz="2000" dirty="0" err="1"/>
              <a:t>може</a:t>
            </a:r>
            <a:r>
              <a:rPr lang="ru-RU" sz="2000" dirty="0"/>
              <a:t> бути:</a:t>
            </a:r>
          </a:p>
          <a:p>
            <a:pPr fontAlgn="base"/>
            <a:r>
              <a:rPr lang="ru-RU" sz="2000" cap="all" dirty="0"/>
              <a:t>КОНТАКТНИЙ</a:t>
            </a:r>
          </a:p>
          <a:p>
            <a:pPr fontAlgn="base"/>
            <a:r>
              <a:rPr lang="ru-RU" sz="2000" cap="all" dirty="0" smtClean="0"/>
              <a:t>БЕЗКОНТАКТНИЙ</a:t>
            </a:r>
          </a:p>
          <a:p>
            <a:pPr fontAlgn="base"/>
            <a:endParaRPr lang="ru-RU" sz="2000" cap="all" dirty="0" smtClean="0"/>
          </a:p>
          <a:p>
            <a:pPr fontAlgn="base"/>
            <a:r>
              <a:rPr lang="ru-RU" sz="2000" cap="all" dirty="0"/>
              <a:t>НАСТІЛЬНИЙ</a:t>
            </a:r>
          </a:p>
          <a:p>
            <a:pPr fontAlgn="base"/>
            <a:r>
              <a:rPr lang="ru-RU" sz="2000" cap="all" dirty="0" smtClean="0"/>
              <a:t>НАСТІННИЙ</a:t>
            </a:r>
            <a:endParaRPr lang="ru-RU" sz="2000" cap="all" dirty="0"/>
          </a:p>
          <a:p>
            <a:pPr fontAlgn="base"/>
            <a:endParaRPr lang="ru-RU" sz="2000" cap="all" dirty="0" smtClean="0"/>
          </a:p>
          <a:p>
            <a:pPr fontAlgn="base"/>
            <a:r>
              <a:rPr lang="ru-RU" sz="2000" cap="all" dirty="0" smtClean="0"/>
              <a:t>ПОРТАТИВНИЙ</a:t>
            </a:r>
            <a:endParaRPr lang="ru-RU" sz="2000" cap="all" dirty="0"/>
          </a:p>
          <a:p>
            <a:pPr fontAlgn="base"/>
            <a:r>
              <a:rPr lang="ru-RU" sz="2000" cap="all" dirty="0" smtClean="0"/>
              <a:t>СТАЦІОНАРНИЙ</a:t>
            </a:r>
            <a:endParaRPr lang="ru-RU" sz="2000" cap="all" dirty="0"/>
          </a:p>
          <a:p>
            <a:pPr fontAlgn="base"/>
            <a:endParaRPr lang="ru-RU" sz="2000" cap="all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064" y="1844824"/>
            <a:ext cx="3781425" cy="473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32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704" y="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Волосяні гігрометри</a:t>
            </a:r>
            <a:endParaRPr lang="uk-UA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5127816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Визначає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рівень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вологи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в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кімнаті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за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допомогою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знежиреного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людського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волосся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. При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підвищенні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або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зниженні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водяної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пари в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повітрі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змінюється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сила натягу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чутливого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елемента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.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Це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призводить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в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рух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шків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який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змінює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розташування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стрілки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на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циферблаті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.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Діапазон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вологості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волосяного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гігрометра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- 30-100%.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AutoShape 2" descr="Гигрометр волосно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92696"/>
            <a:ext cx="6294892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471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Плівковий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5575" y="630932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solidFill>
                  <a:srgbClr val="222222"/>
                </a:solidFill>
                <a:latin typeface="Verdana" panose="020B0604030504040204" pitchFamily="34" charset="0"/>
              </a:rPr>
              <a:t>Діапазон</a:t>
            </a:r>
            <a:r>
              <a:rPr lang="ru-RU" dirty="0" smtClean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вимірювань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вологоміра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- 30-90%.</a:t>
            </a:r>
            <a:endParaRPr lang="ru-RU" dirty="0"/>
          </a:p>
        </p:txBody>
      </p:sp>
      <p:sp>
        <p:nvSpPr>
          <p:cNvPr id="6" name="AutoShape 2" descr="Плёночный гигромет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Плёночный гигрометр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Плёночный гигрометр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Плёночный гигрометр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1" name="Picture 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5"/>
          <a:stretch/>
        </p:blipFill>
        <p:spPr bwMode="auto">
          <a:xfrm>
            <a:off x="782011" y="654002"/>
            <a:ext cx="7438258" cy="5655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57689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2048"/>
            <a:ext cx="8229600" cy="850106"/>
          </a:xfrm>
        </p:spPr>
        <p:txBody>
          <a:bodyPr/>
          <a:lstStyle/>
          <a:p>
            <a:r>
              <a:rPr lang="uk-UA" b="1" dirty="0" smtClean="0"/>
              <a:t>Вагові (гігроскопічні)</a:t>
            </a:r>
            <a:endParaRPr lang="uk-UA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5780" t="8317" b="45445"/>
          <a:stretch/>
        </p:blipFill>
        <p:spPr>
          <a:xfrm>
            <a:off x="693912" y="851710"/>
            <a:ext cx="7776864" cy="406585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9856" y="4998559"/>
            <a:ext cx="87849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Прилад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який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складається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з </a:t>
            </a:r>
            <a:r>
              <a:rPr lang="en-US" dirty="0">
                <a:solidFill>
                  <a:srgbClr val="222222"/>
                </a:solidFill>
                <a:latin typeface="Verdana" panose="020B0604030504040204" pitchFamily="34" charset="0"/>
              </a:rPr>
              <a:t>U-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образних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трубок,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наповнених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гигроскопической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рідиною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.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Рівень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абсолютної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вологості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визначається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шляхом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протягування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повітря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через систему,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вимірювання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його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обсягу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і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маси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речовини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до і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після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процесу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.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Межі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вимірювань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вагового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влагомера - 30-100%.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0117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2730" y="32048"/>
            <a:ext cx="8229600" cy="778098"/>
          </a:xfrm>
        </p:spPr>
        <p:txBody>
          <a:bodyPr/>
          <a:lstStyle/>
          <a:p>
            <a:r>
              <a:rPr lang="uk-UA" b="1" dirty="0" smtClean="0"/>
              <a:t>Психрометричні</a:t>
            </a:r>
            <a:endParaRPr lang="uk-UA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9866" y="5375767"/>
            <a:ext cx="88924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Пристрій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що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визначає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кількість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водяної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пари в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повітрі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за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допомогою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вологого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і сухого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термометрів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. При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випаровуванні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вологи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в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квартирі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охолоджується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перший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прилад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, а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другий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фіксує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температуру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приміщення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.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Показання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вологого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термометра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віднімаються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з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даних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сухого.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13879"/>
            <a:ext cx="6984776" cy="467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308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65007" cy="68580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96303" y="2435752"/>
            <a:ext cx="7772400" cy="11099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600" b="1" dirty="0" smtClean="0">
                <a:solidFill>
                  <a:schemeClr val="bg1"/>
                </a:solidFill>
              </a:rPr>
              <a:t>Шо таке вологість повітря?</a:t>
            </a:r>
            <a:endParaRPr lang="uk-UA" sz="6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353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052"/>
            <a:ext cx="8229600" cy="1143000"/>
          </a:xfrm>
        </p:spPr>
        <p:txBody>
          <a:bodyPr>
            <a:normAutofit/>
          </a:bodyPr>
          <a:lstStyle/>
          <a:p>
            <a:r>
              <a:rPr lang="uk-UA" b="1" dirty="0"/>
              <a:t>Психрометр </a:t>
            </a:r>
            <a:r>
              <a:rPr lang="uk-UA" b="1" dirty="0" err="1"/>
              <a:t>аспіраційний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Психрометр аспирационный МВ-4М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30" b="16866"/>
          <a:stretch/>
        </p:blipFill>
        <p:spPr bwMode="auto">
          <a:xfrm>
            <a:off x="251520" y="1268760"/>
            <a:ext cx="8640960" cy="5375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81619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215" y="1064500"/>
            <a:ext cx="5184576" cy="4359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32048"/>
            <a:ext cx="8229600" cy="876672"/>
          </a:xfrm>
        </p:spPr>
        <p:txBody>
          <a:bodyPr/>
          <a:lstStyle/>
          <a:p>
            <a:r>
              <a:rPr lang="uk-UA" b="1" dirty="0" smtClean="0"/>
              <a:t>Конденсаційний</a:t>
            </a:r>
            <a:endParaRPr lang="uk-UA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-35497" y="5103674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Визначає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точку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роси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за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допомогою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дзеркала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. На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поверхню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скла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що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охолоджується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спеціальним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пристроєм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направляється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промінь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світла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. В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результаті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на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дзеркалі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утворюються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краплі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води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або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лід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.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Електротермометрія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розташований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під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склом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фіксує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температуру.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Ці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дані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автоматично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перераховуються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в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показник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відносної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вологості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.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Межі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вимірювань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конденсаційного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влагомера -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від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-70˚С до 100 ˚ С.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357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Термометр-гігрометр електронний з сенсором для тераріуму Trixie - купити  (Київ та Україна) - вигідні ціни від pet24.com.u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08720"/>
            <a:ext cx="5256584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32048"/>
            <a:ext cx="8229600" cy="876672"/>
          </a:xfrm>
        </p:spPr>
        <p:txBody>
          <a:bodyPr/>
          <a:lstStyle/>
          <a:p>
            <a:r>
              <a:rPr lang="ru-RU" b="1" dirty="0" err="1"/>
              <a:t>Електронний</a:t>
            </a:r>
            <a:r>
              <a:rPr lang="ru-RU" b="1" dirty="0"/>
              <a:t> </a:t>
            </a:r>
            <a:r>
              <a:rPr lang="ru-RU" b="1" dirty="0" smtClean="0"/>
              <a:t>(</a:t>
            </a:r>
            <a:r>
              <a:rPr lang="ru-RU" b="1" dirty="0" err="1" smtClean="0"/>
              <a:t>електролітичний</a:t>
            </a:r>
            <a:r>
              <a:rPr lang="ru-RU" b="1" dirty="0" smtClean="0"/>
              <a:t>)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5679531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Вимірювання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вологості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повітря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цим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приладом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грунтується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на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фіксації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опору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електроструму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при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зміні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концентрації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електроліту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яким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покрита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поверхня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пристрою.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Діапазон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вимірювань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електровологоміра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- 20-95%.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72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32048"/>
            <a:ext cx="8229600" cy="876672"/>
          </a:xfrm>
        </p:spPr>
        <p:txBody>
          <a:bodyPr/>
          <a:lstStyle/>
          <a:p>
            <a:r>
              <a:rPr lang="ru-RU" b="1" dirty="0" err="1" smtClean="0"/>
              <a:t>Керамічний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5380672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Гігрометр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вимірювати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вологи</a:t>
            </a:r>
            <a:r>
              <a:rPr lang="ru-RU" dirty="0"/>
              <a:t> шляхом </a:t>
            </a:r>
            <a:r>
              <a:rPr lang="ru-RU" dirty="0" err="1"/>
              <a:t>заміру</a:t>
            </a:r>
            <a:r>
              <a:rPr lang="ru-RU" dirty="0"/>
              <a:t> </a:t>
            </a:r>
            <a:r>
              <a:rPr lang="ru-RU" dirty="0" err="1"/>
              <a:t>електроопору</a:t>
            </a:r>
            <a:r>
              <a:rPr lang="ru-RU" dirty="0"/>
              <a:t> </a:t>
            </a:r>
            <a:r>
              <a:rPr lang="ru-RU" dirty="0" err="1"/>
              <a:t>маси</a:t>
            </a:r>
            <a:r>
              <a:rPr lang="ru-RU" dirty="0"/>
              <a:t>. </a:t>
            </a:r>
            <a:r>
              <a:rPr lang="ru-RU" dirty="0" err="1"/>
              <a:t>Прилад</a:t>
            </a:r>
            <a:r>
              <a:rPr lang="ru-RU" dirty="0"/>
              <a:t> </a:t>
            </a:r>
            <a:r>
              <a:rPr lang="ru-RU" dirty="0" err="1"/>
              <a:t>виготовляється</a:t>
            </a:r>
            <a:r>
              <a:rPr lang="ru-RU" dirty="0"/>
              <a:t> з </a:t>
            </a:r>
            <a:r>
              <a:rPr lang="ru-RU" dirty="0" err="1"/>
              <a:t>керамічної</a:t>
            </a:r>
            <a:r>
              <a:rPr lang="ru-RU" dirty="0"/>
              <a:t> </a:t>
            </a:r>
            <a:r>
              <a:rPr lang="ru-RU" dirty="0" err="1"/>
              <a:t>суміші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містить</a:t>
            </a:r>
            <a:r>
              <a:rPr lang="ru-RU" dirty="0"/>
              <a:t> </a:t>
            </a:r>
            <a:r>
              <a:rPr lang="ru-RU" dirty="0" err="1"/>
              <a:t>каолін</a:t>
            </a:r>
            <a:r>
              <a:rPr lang="ru-RU" dirty="0"/>
              <a:t>, </a:t>
            </a:r>
            <a:r>
              <a:rPr lang="ru-RU" dirty="0" err="1"/>
              <a:t>кремній</a:t>
            </a:r>
            <a:r>
              <a:rPr lang="ru-RU" dirty="0"/>
              <a:t>, глину, </a:t>
            </a:r>
            <a:r>
              <a:rPr lang="ru-RU" dirty="0" err="1"/>
              <a:t>окису</a:t>
            </a:r>
            <a:r>
              <a:rPr lang="ru-RU" dirty="0"/>
              <a:t> </a:t>
            </a:r>
            <a:r>
              <a:rPr lang="ru-RU" dirty="0" err="1"/>
              <a:t>металу</a:t>
            </a:r>
            <a:r>
              <a:rPr lang="ru-RU" dirty="0"/>
              <a:t>. При </a:t>
            </a:r>
            <a:r>
              <a:rPr lang="ru-RU" dirty="0" err="1"/>
              <a:t>зміні</a:t>
            </a:r>
            <a:r>
              <a:rPr lang="ru-RU" dirty="0"/>
              <a:t> </a:t>
            </a:r>
            <a:r>
              <a:rPr lang="ru-RU" dirty="0" err="1"/>
              <a:t>кількості</a:t>
            </a:r>
            <a:r>
              <a:rPr lang="ru-RU" dirty="0"/>
              <a:t> </a:t>
            </a:r>
            <a:r>
              <a:rPr lang="ru-RU" dirty="0" err="1"/>
              <a:t>водяної</a:t>
            </a:r>
            <a:r>
              <a:rPr lang="ru-RU" dirty="0"/>
              <a:t> пари </a:t>
            </a:r>
            <a:r>
              <a:rPr lang="ru-RU" dirty="0" err="1"/>
              <a:t>маса</a:t>
            </a:r>
            <a:r>
              <a:rPr lang="ru-RU" dirty="0"/>
              <a:t> </a:t>
            </a:r>
            <a:r>
              <a:rPr lang="ru-RU" dirty="0" err="1"/>
              <a:t>змінює</a:t>
            </a:r>
            <a:r>
              <a:rPr lang="ru-RU" dirty="0"/>
              <a:t> </a:t>
            </a:r>
            <a:r>
              <a:rPr lang="ru-RU" dirty="0" err="1"/>
              <a:t>опір</a:t>
            </a:r>
            <a:r>
              <a:rPr lang="ru-RU" dirty="0"/>
              <a:t>.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зміна</a:t>
            </a:r>
            <a:r>
              <a:rPr lang="ru-RU" dirty="0"/>
              <a:t> </a:t>
            </a:r>
            <a:r>
              <a:rPr lang="ru-RU" dirty="0" err="1"/>
              <a:t>відображає</a:t>
            </a:r>
            <a:r>
              <a:rPr lang="ru-RU" dirty="0"/>
              <a:t> </a:t>
            </a:r>
            <a:r>
              <a:rPr lang="ru-RU" dirty="0" err="1"/>
              <a:t>стрілка</a:t>
            </a:r>
            <a:r>
              <a:rPr lang="ru-RU" dirty="0"/>
              <a:t> пристрою, яка </a:t>
            </a:r>
            <a:r>
              <a:rPr lang="ru-RU" dirty="0" err="1"/>
              <a:t>змінює</a:t>
            </a:r>
            <a:r>
              <a:rPr lang="ru-RU" dirty="0"/>
              <a:t>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на </a:t>
            </a:r>
            <a:r>
              <a:rPr lang="ru-RU" dirty="0" err="1"/>
              <a:t>циферблаті</a:t>
            </a:r>
            <a:r>
              <a:rPr lang="ru-RU" dirty="0"/>
              <a:t>. </a:t>
            </a:r>
            <a:r>
              <a:rPr lang="ru-RU" dirty="0" err="1"/>
              <a:t>Діапазон</a:t>
            </a:r>
            <a:r>
              <a:rPr lang="ru-RU" dirty="0"/>
              <a:t> </a:t>
            </a:r>
            <a:r>
              <a:rPr lang="ru-RU" dirty="0" err="1"/>
              <a:t>вимірів</a:t>
            </a:r>
            <a:r>
              <a:rPr lang="ru-RU" dirty="0"/>
              <a:t> </a:t>
            </a:r>
            <a:r>
              <a:rPr lang="ru-RU" dirty="0" err="1"/>
              <a:t>керамічного</a:t>
            </a:r>
            <a:r>
              <a:rPr lang="ru-RU" dirty="0"/>
              <a:t> </a:t>
            </a:r>
            <a:r>
              <a:rPr lang="ru-RU" dirty="0" err="1"/>
              <a:t>визначника</a:t>
            </a:r>
            <a:r>
              <a:rPr lang="ru-RU" dirty="0"/>
              <a:t> </a:t>
            </a:r>
            <a:r>
              <a:rPr lang="ru-RU" dirty="0" err="1"/>
              <a:t>вологості</a:t>
            </a:r>
            <a:r>
              <a:rPr lang="ru-RU" dirty="0"/>
              <a:t> - 30-100%.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2941" r="66183" b="15390"/>
          <a:stretch/>
        </p:blipFill>
        <p:spPr>
          <a:xfrm>
            <a:off x="2447763" y="925133"/>
            <a:ext cx="4140461" cy="4387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7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956" y="165825"/>
            <a:ext cx="8229600" cy="796950"/>
          </a:xfrm>
        </p:spPr>
        <p:txBody>
          <a:bodyPr>
            <a:normAutofit/>
          </a:bodyPr>
          <a:lstStyle/>
          <a:p>
            <a:r>
              <a:rPr lang="uk-UA" b="1" dirty="0" smtClean="0"/>
              <a:t>Визначення вологості повітря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8730"/>
            <a:ext cx="8532440" cy="5688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97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5688" t="60453" r="28532" b="26182"/>
          <a:stretch/>
        </p:blipFill>
        <p:spPr>
          <a:xfrm>
            <a:off x="39558" y="403803"/>
            <a:ext cx="9144000" cy="20162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6164" t="35235" r="30534" b="38188"/>
          <a:stretch/>
        </p:blipFill>
        <p:spPr>
          <a:xfrm>
            <a:off x="199905" y="2368162"/>
            <a:ext cx="8944095" cy="401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3653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876672"/>
          </a:xfrm>
        </p:spPr>
        <p:txBody>
          <a:bodyPr>
            <a:normAutofit fontScale="90000"/>
          </a:bodyPr>
          <a:lstStyle/>
          <a:p>
            <a:r>
              <a:rPr lang="ru-RU" b="1" dirty="0" err="1" smtClean="0"/>
              <a:t>Визначення</a:t>
            </a:r>
            <a:r>
              <a:rPr lang="ru-RU" b="1" dirty="0" smtClean="0"/>
              <a:t> </a:t>
            </a:r>
            <a:r>
              <a:rPr lang="ru-RU" b="1" dirty="0" err="1" smtClean="0"/>
              <a:t>вологості</a:t>
            </a:r>
            <a:r>
              <a:rPr lang="ru-RU" b="1" dirty="0" smtClean="0"/>
              <a:t> </a:t>
            </a:r>
            <a:r>
              <a:rPr lang="ru-RU" b="1" dirty="0" err="1" smtClean="0"/>
              <a:t>побутових</a:t>
            </a:r>
            <a:r>
              <a:rPr lang="ru-RU" b="1" dirty="0" smtClean="0"/>
              <a:t> </a:t>
            </a:r>
            <a:r>
              <a:rPr lang="ru-RU" b="1" dirty="0" err="1" smtClean="0"/>
              <a:t>приміщень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484784"/>
            <a:ext cx="6809822" cy="5035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5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5631" y="1124744"/>
            <a:ext cx="8229600" cy="4525963"/>
          </a:xfrm>
        </p:spPr>
        <p:txBody>
          <a:bodyPr/>
          <a:lstStyle/>
          <a:p>
            <a:r>
              <a:rPr lang="ru-RU" dirty="0" err="1"/>
              <a:t>Саме</a:t>
            </a:r>
            <a:r>
              <a:rPr lang="ru-RU" dirty="0"/>
              <a:t> стан </a:t>
            </a:r>
            <a:r>
              <a:rPr lang="ru-RU" dirty="0" err="1"/>
              <a:t>відносної</a:t>
            </a:r>
            <a:r>
              <a:rPr lang="ru-RU" dirty="0"/>
              <a:t> </a:t>
            </a:r>
            <a:r>
              <a:rPr lang="ru-RU" dirty="0" err="1"/>
              <a:t>вологості</a:t>
            </a:r>
            <a:r>
              <a:rPr lang="ru-RU" dirty="0"/>
              <a:t>, </a:t>
            </a:r>
            <a:r>
              <a:rPr lang="ru-RU" dirty="0" err="1"/>
              <a:t>грає</a:t>
            </a:r>
            <a:r>
              <a:rPr lang="ru-RU" dirty="0"/>
              <a:t> </a:t>
            </a:r>
            <a:r>
              <a:rPr lang="ru-RU" dirty="0" err="1"/>
              <a:t>вирішальне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, для гарного </a:t>
            </a:r>
            <a:r>
              <a:rPr lang="ru-RU" dirty="0" err="1"/>
              <a:t>самопочуття</a:t>
            </a:r>
            <a:r>
              <a:rPr lang="ru-RU" dirty="0"/>
              <a:t> людей, </a:t>
            </a:r>
            <a:r>
              <a:rPr lang="ru-RU" dirty="0" err="1"/>
              <a:t>рослин</a:t>
            </a:r>
            <a:r>
              <a:rPr lang="ru-RU" dirty="0"/>
              <a:t>, </a:t>
            </a:r>
            <a:r>
              <a:rPr lang="ru-RU" dirty="0" err="1"/>
              <a:t>меблів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знаходяться</a:t>
            </a:r>
            <a:r>
              <a:rPr lang="ru-RU" dirty="0"/>
              <a:t> в </a:t>
            </a:r>
            <a:r>
              <a:rPr lang="ru-RU" dirty="0" err="1"/>
              <a:t>даному</a:t>
            </a:r>
            <a:r>
              <a:rPr lang="ru-RU" dirty="0"/>
              <a:t> </a:t>
            </a:r>
            <a:r>
              <a:rPr lang="ru-RU" dirty="0" err="1"/>
              <a:t>приміщенні</a:t>
            </a:r>
            <a:r>
              <a:rPr lang="ru-RU" dirty="0"/>
              <a:t>. Здорова, </a:t>
            </a:r>
            <a:r>
              <a:rPr lang="ru-RU" dirty="0" err="1"/>
              <a:t>сприятлива</a:t>
            </a:r>
            <a:r>
              <a:rPr lang="ru-RU" dirty="0"/>
              <a:t> </a:t>
            </a:r>
            <a:r>
              <a:rPr lang="ru-RU" dirty="0" err="1"/>
              <a:t>відносна</a:t>
            </a:r>
            <a:r>
              <a:rPr lang="ru-RU" dirty="0"/>
              <a:t> </a:t>
            </a:r>
            <a:r>
              <a:rPr lang="ru-RU" dirty="0" err="1"/>
              <a:t>вологість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 </a:t>
            </a:r>
            <a:r>
              <a:rPr lang="ru-RU" dirty="0" err="1"/>
              <a:t>знаходиться</a:t>
            </a:r>
            <a:r>
              <a:rPr lang="ru-RU" dirty="0"/>
              <a:t> в межах </a:t>
            </a:r>
            <a:r>
              <a:rPr lang="ru-RU" dirty="0" err="1"/>
              <a:t>від</a:t>
            </a:r>
            <a:r>
              <a:rPr lang="ru-RU" dirty="0"/>
              <a:t> 40% до 70%.</a:t>
            </a:r>
            <a:endParaRPr lang="uk-UA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89481" y="116632"/>
            <a:ext cx="8229600" cy="1143000"/>
          </a:xfrm>
        </p:spPr>
        <p:txBody>
          <a:bodyPr/>
          <a:lstStyle/>
          <a:p>
            <a:r>
              <a:rPr lang="uk-UA" b="1" dirty="0" smtClean="0"/>
              <a:t>Комфортні умови</a:t>
            </a:r>
            <a:endParaRPr lang="ru-RU" b="1" dirty="0"/>
          </a:p>
        </p:txBody>
      </p:sp>
      <p:pic>
        <p:nvPicPr>
          <p:cNvPr id="1026" name="Picture 2" descr="Картинки по запросу комфор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431" y="3822040"/>
            <a:ext cx="47625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504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1340768"/>
            <a:ext cx="7770193" cy="51740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3568" y="188640"/>
            <a:ext cx="84604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666666"/>
                </a:solidFill>
                <a:latin typeface="PT Sans"/>
              </a:rPr>
              <a:t>Шишка </a:t>
            </a:r>
            <a:r>
              <a:rPr lang="ru-RU" dirty="0" err="1">
                <a:solidFill>
                  <a:srgbClr val="666666"/>
                </a:solidFill>
                <a:latin typeface="PT Sans"/>
              </a:rPr>
              <a:t>розміщується</a:t>
            </a:r>
            <a:r>
              <a:rPr lang="ru-RU" dirty="0">
                <a:solidFill>
                  <a:srgbClr val="666666"/>
                </a:solidFill>
                <a:latin typeface="PT Sans"/>
              </a:rPr>
              <a:t> далеко </a:t>
            </a:r>
            <a:r>
              <a:rPr lang="ru-RU" dirty="0" err="1">
                <a:solidFill>
                  <a:srgbClr val="666666"/>
                </a:solidFill>
                <a:latin typeface="PT Sans"/>
              </a:rPr>
              <a:t>від</a:t>
            </a:r>
            <a:r>
              <a:rPr lang="ru-RU" dirty="0">
                <a:solidFill>
                  <a:srgbClr val="666666"/>
                </a:solidFill>
                <a:latin typeface="PT Sans"/>
              </a:rPr>
              <a:t> батарей і </a:t>
            </a:r>
            <a:r>
              <a:rPr lang="ru-RU" dirty="0" err="1">
                <a:solidFill>
                  <a:srgbClr val="666666"/>
                </a:solidFill>
                <a:latin typeface="PT Sans"/>
              </a:rPr>
              <a:t>спостерігається</a:t>
            </a:r>
            <a:r>
              <a:rPr lang="ru-RU" dirty="0">
                <a:solidFill>
                  <a:srgbClr val="666666"/>
                </a:solidFill>
                <a:latin typeface="PT Sans"/>
              </a:rPr>
              <a:t>. </a:t>
            </a:r>
            <a:r>
              <a:rPr lang="ru-RU" dirty="0" err="1">
                <a:solidFill>
                  <a:srgbClr val="666666"/>
                </a:solidFill>
                <a:latin typeface="PT Sans"/>
              </a:rPr>
              <a:t>Повітря</a:t>
            </a:r>
            <a:r>
              <a:rPr lang="ru-RU" dirty="0">
                <a:solidFill>
                  <a:srgbClr val="666666"/>
                </a:solidFill>
                <a:latin typeface="PT Sans"/>
              </a:rPr>
              <a:t> </a:t>
            </a:r>
            <a:r>
              <a:rPr lang="ru-RU" dirty="0" err="1">
                <a:solidFill>
                  <a:srgbClr val="666666"/>
                </a:solidFill>
                <a:latin typeface="PT Sans"/>
              </a:rPr>
              <a:t>сухе</a:t>
            </a:r>
            <a:r>
              <a:rPr lang="ru-RU" dirty="0">
                <a:solidFill>
                  <a:srgbClr val="666666"/>
                </a:solidFill>
                <a:latin typeface="PT Sans"/>
              </a:rPr>
              <a:t>, </a:t>
            </a:r>
            <a:r>
              <a:rPr lang="ru-RU" dirty="0" err="1">
                <a:solidFill>
                  <a:srgbClr val="666666"/>
                </a:solidFill>
                <a:latin typeface="PT Sans"/>
              </a:rPr>
              <a:t>якщо</a:t>
            </a:r>
            <a:r>
              <a:rPr lang="ru-RU" dirty="0">
                <a:solidFill>
                  <a:srgbClr val="666666"/>
                </a:solidFill>
                <a:latin typeface="PT Sans"/>
              </a:rPr>
              <a:t> </a:t>
            </a:r>
            <a:r>
              <a:rPr lang="ru-RU" dirty="0" err="1">
                <a:solidFill>
                  <a:srgbClr val="666666"/>
                </a:solidFill>
                <a:latin typeface="PT Sans"/>
              </a:rPr>
              <a:t>її</a:t>
            </a:r>
            <a:r>
              <a:rPr lang="ru-RU" dirty="0">
                <a:solidFill>
                  <a:srgbClr val="666666"/>
                </a:solidFill>
                <a:latin typeface="PT Sans"/>
              </a:rPr>
              <a:t> </a:t>
            </a:r>
            <a:r>
              <a:rPr lang="ru-RU" dirty="0" err="1">
                <a:solidFill>
                  <a:srgbClr val="666666"/>
                </a:solidFill>
                <a:latin typeface="PT Sans"/>
              </a:rPr>
              <a:t>лусочки</a:t>
            </a:r>
            <a:r>
              <a:rPr lang="ru-RU" dirty="0">
                <a:solidFill>
                  <a:srgbClr val="666666"/>
                </a:solidFill>
                <a:latin typeface="PT Sans"/>
              </a:rPr>
              <a:t> </a:t>
            </a:r>
            <a:r>
              <a:rPr lang="ru-RU" dirty="0" err="1">
                <a:solidFill>
                  <a:srgbClr val="666666"/>
                </a:solidFill>
                <a:latin typeface="PT Sans"/>
              </a:rPr>
              <a:t>відкрилися</a:t>
            </a:r>
            <a:r>
              <a:rPr lang="ru-RU" dirty="0">
                <a:solidFill>
                  <a:srgbClr val="666666"/>
                </a:solidFill>
                <a:latin typeface="PT Sans"/>
              </a:rPr>
              <a:t> і </a:t>
            </a:r>
            <a:r>
              <a:rPr lang="ru-RU" dirty="0" err="1">
                <a:solidFill>
                  <a:srgbClr val="666666"/>
                </a:solidFill>
                <a:latin typeface="PT Sans"/>
              </a:rPr>
              <a:t>вологий</a:t>
            </a:r>
            <a:r>
              <a:rPr lang="ru-RU" dirty="0">
                <a:solidFill>
                  <a:srgbClr val="666666"/>
                </a:solidFill>
                <a:latin typeface="PT Sans"/>
              </a:rPr>
              <a:t>, </a:t>
            </a:r>
            <a:r>
              <a:rPr lang="ru-RU" dirty="0" err="1">
                <a:solidFill>
                  <a:srgbClr val="666666"/>
                </a:solidFill>
                <a:latin typeface="PT Sans"/>
              </a:rPr>
              <a:t>якщо</a:t>
            </a:r>
            <a:r>
              <a:rPr lang="ru-RU" dirty="0">
                <a:solidFill>
                  <a:srgbClr val="666666"/>
                </a:solidFill>
                <a:latin typeface="PT Sans"/>
              </a:rPr>
              <a:t> вони </a:t>
            </a:r>
            <a:r>
              <a:rPr lang="ru-RU" dirty="0" err="1">
                <a:solidFill>
                  <a:srgbClr val="666666"/>
                </a:solidFill>
                <a:latin typeface="PT Sans"/>
              </a:rPr>
              <a:t>щільно</a:t>
            </a:r>
            <a:r>
              <a:rPr lang="ru-RU" dirty="0">
                <a:solidFill>
                  <a:srgbClr val="666666"/>
                </a:solidFill>
                <a:latin typeface="PT Sans"/>
              </a:rPr>
              <a:t> </a:t>
            </a:r>
            <a:r>
              <a:rPr lang="ru-RU" dirty="0" err="1">
                <a:solidFill>
                  <a:srgbClr val="666666"/>
                </a:solidFill>
                <a:latin typeface="PT Sans"/>
              </a:rPr>
              <a:t>притиснуті</a:t>
            </a:r>
            <a:r>
              <a:rPr lang="ru-RU" dirty="0">
                <a:solidFill>
                  <a:srgbClr val="666666"/>
                </a:solidFill>
                <a:latin typeface="PT Sans"/>
              </a:rPr>
              <a:t> до </a:t>
            </a:r>
            <a:r>
              <a:rPr lang="ru-RU" dirty="0" err="1">
                <a:solidFill>
                  <a:srgbClr val="666666"/>
                </a:solidFill>
                <a:latin typeface="PT Sans"/>
              </a:rPr>
              <a:t>основи</a:t>
            </a:r>
            <a:r>
              <a:rPr lang="ru-RU" dirty="0">
                <a:solidFill>
                  <a:srgbClr val="666666"/>
                </a:solidFill>
                <a:latin typeface="PT Sans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22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1760" y="2636912"/>
            <a:ext cx="6456873" cy="392729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3528" y="260648"/>
            <a:ext cx="88204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+mj-lt"/>
              <a:buAutoNum type="arabicPeriod"/>
            </a:pPr>
            <a:r>
              <a:rPr lang="ru-RU" dirty="0" err="1">
                <a:solidFill>
                  <a:srgbClr val="000000"/>
                </a:solidFill>
                <a:latin typeface="Open Sans"/>
              </a:rPr>
              <a:t>Наповнити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скляну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ємність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Open Sans"/>
              </a:rPr>
              <a:t>водою</a:t>
            </a:r>
          </a:p>
          <a:p>
            <a:pPr fontAlgn="base">
              <a:buFont typeface="+mj-lt"/>
              <a:buAutoNum type="arabicPeriod"/>
            </a:pPr>
            <a:r>
              <a:rPr lang="ru-RU" dirty="0" err="1" smtClean="0">
                <a:solidFill>
                  <a:srgbClr val="000000"/>
                </a:solidFill>
                <a:latin typeface="Open Sans"/>
              </a:rPr>
              <a:t>Встановити</a:t>
            </a:r>
            <a:r>
              <a:rPr lang="ru-RU" dirty="0" smtClean="0">
                <a:solidFill>
                  <a:srgbClr val="000000"/>
                </a:solidFill>
                <a:latin typeface="Open Sans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ємність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в холодильник на пару годин</a:t>
            </a:r>
            <a:r>
              <a:rPr lang="ru-RU" dirty="0" smtClean="0">
                <a:solidFill>
                  <a:srgbClr val="000000"/>
                </a:solidFill>
                <a:latin typeface="Open Sans"/>
              </a:rPr>
              <a:t>.</a:t>
            </a:r>
          </a:p>
          <a:p>
            <a:pPr fontAlgn="base">
              <a:buFont typeface="+mj-lt"/>
              <a:buAutoNum type="arabicPeriod"/>
            </a:pP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обов’язково</a:t>
            </a:r>
            <a:r>
              <a:rPr lang="ru-RU" dirty="0"/>
              <a:t> </a:t>
            </a:r>
            <a:r>
              <a:rPr lang="ru-RU" dirty="0" err="1"/>
              <a:t>засікти</a:t>
            </a:r>
            <a:r>
              <a:rPr lang="ru-RU" dirty="0"/>
              <a:t> час,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зробити</a:t>
            </a:r>
            <a:r>
              <a:rPr lang="ru-RU" dirty="0"/>
              <a:t> </a:t>
            </a:r>
            <a:r>
              <a:rPr lang="ru-RU" dirty="0" err="1"/>
              <a:t>спостереження</a:t>
            </a:r>
            <a:r>
              <a:rPr lang="ru-RU" dirty="0"/>
              <a:t> за </a:t>
            </a:r>
            <a:r>
              <a:rPr lang="ru-RU" dirty="0" err="1"/>
              <a:t>поведінкою</a:t>
            </a:r>
            <a:r>
              <a:rPr lang="ru-RU" dirty="0"/>
              <a:t> конденсату. На </a:t>
            </a:r>
            <a:r>
              <a:rPr lang="ru-RU" dirty="0" err="1"/>
              <a:t>це</a:t>
            </a:r>
            <a:r>
              <a:rPr lang="ru-RU" dirty="0"/>
              <a:t> буде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5 до 10 </a:t>
            </a:r>
            <a:r>
              <a:rPr lang="ru-RU" dirty="0" err="1"/>
              <a:t>хв</a:t>
            </a:r>
            <a:r>
              <a:rPr lang="ru-RU" dirty="0" smtClean="0"/>
              <a:t>.</a:t>
            </a:r>
          </a:p>
          <a:p>
            <a:pPr fontAlgn="base">
              <a:buFont typeface="+mj-lt"/>
              <a:buAutoNum type="arabicPeriod"/>
            </a:pPr>
            <a:r>
              <a:rPr lang="ru-RU" dirty="0" err="1">
                <a:solidFill>
                  <a:srgbClr val="000000"/>
                </a:solidFill>
                <a:latin typeface="Open Sans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накопичився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стінках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конденсат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висохне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означений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час, значить, в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приміщенні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сухо.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Мокре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скло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говорить про те,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що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кімнаті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оптимальні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умови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достатнім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рівнем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вологості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ж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краплі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конденсату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великі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струмочками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стікають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по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стінках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посудини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–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це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вказує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підвищену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кількість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водяної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пари в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приміщенні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.</a:t>
            </a:r>
            <a:endParaRPr lang="ru-RU" b="0" i="0" dirty="0">
              <a:solidFill>
                <a:srgbClr val="000000"/>
              </a:solidFill>
              <a:effectLst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972480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3" b="3398"/>
          <a:stretch/>
        </p:blipFill>
        <p:spPr bwMode="auto">
          <a:xfrm>
            <a:off x="1" y="-7302"/>
            <a:ext cx="9108504" cy="6820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14519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Види</a:t>
            </a:r>
            <a:r>
              <a:rPr lang="ru-RU" b="1" dirty="0"/>
              <a:t> </a:t>
            </a:r>
            <a:r>
              <a:rPr lang="ru-RU" b="1" dirty="0" err="1"/>
              <a:t>зволожувачів</a:t>
            </a:r>
            <a:r>
              <a:rPr lang="ru-RU" b="1" dirty="0"/>
              <a:t> </a:t>
            </a:r>
            <a:r>
              <a:rPr lang="ru-RU" b="1" dirty="0" err="1" smtClean="0"/>
              <a:t>повітря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83857"/>
            <a:ext cx="8229600" cy="6172686"/>
          </a:xfrm>
        </p:spPr>
        <p:txBody>
          <a:bodyPr>
            <a:normAutofit/>
          </a:bodyPr>
          <a:lstStyle/>
          <a:p>
            <a:r>
              <a:rPr lang="ru-RU" sz="2600" dirty="0" err="1" smtClean="0"/>
              <a:t>парові</a:t>
            </a:r>
            <a:r>
              <a:rPr lang="ru-RU" sz="2600" dirty="0" smtClean="0"/>
              <a:t> </a:t>
            </a:r>
            <a:r>
              <a:rPr lang="ru-RU" sz="2600" dirty="0"/>
              <a:t>(</a:t>
            </a:r>
            <a:r>
              <a:rPr lang="ru-RU" sz="2600" dirty="0" err="1"/>
              <a:t>зволожують</a:t>
            </a:r>
            <a:r>
              <a:rPr lang="ru-RU" sz="2600" dirty="0"/>
              <a:t> шляхом </a:t>
            </a:r>
            <a:r>
              <a:rPr lang="ru-RU" sz="2600" dirty="0" err="1"/>
              <a:t>випарів</a:t>
            </a:r>
            <a:r>
              <a:rPr lang="ru-RU" sz="2600" dirty="0"/>
              <a:t> </a:t>
            </a:r>
            <a:r>
              <a:rPr lang="ru-RU" sz="2600" dirty="0" err="1"/>
              <a:t>від</a:t>
            </a:r>
            <a:r>
              <a:rPr lang="ru-RU" sz="2600" dirty="0"/>
              <a:t> </a:t>
            </a:r>
            <a:r>
              <a:rPr lang="ru-RU" sz="2600" dirty="0" err="1"/>
              <a:t>нагрітого</a:t>
            </a:r>
            <a:r>
              <a:rPr lang="ru-RU" sz="2600" dirty="0"/>
              <a:t> водою пара);</a:t>
            </a:r>
          </a:p>
          <a:p>
            <a:r>
              <a:rPr lang="ru-RU" sz="2600" dirty="0" err="1"/>
              <a:t>традиційні</a:t>
            </a:r>
            <a:r>
              <a:rPr lang="ru-RU" sz="2600" dirty="0"/>
              <a:t> (</a:t>
            </a:r>
            <a:r>
              <a:rPr lang="ru-RU" sz="2600" dirty="0" err="1"/>
              <a:t>із</a:t>
            </a:r>
            <a:r>
              <a:rPr lang="ru-RU" sz="2600" dirty="0"/>
              <a:t> </a:t>
            </a:r>
            <a:r>
              <a:rPr lang="ru-RU" sz="2600" dirty="0" err="1"/>
              <a:t>застосуванням</a:t>
            </a:r>
            <a:r>
              <a:rPr lang="ru-RU" sz="2600" dirty="0"/>
              <a:t> </a:t>
            </a:r>
            <a:r>
              <a:rPr lang="ru-RU" sz="2600" dirty="0" err="1"/>
              <a:t>холодної</a:t>
            </a:r>
            <a:r>
              <a:rPr lang="ru-RU" sz="2600" dirty="0"/>
              <a:t> пари);</a:t>
            </a:r>
          </a:p>
          <a:p>
            <a:r>
              <a:rPr lang="ru-RU" sz="2600" dirty="0" err="1"/>
              <a:t>ультразвукові</a:t>
            </a:r>
            <a:r>
              <a:rPr lang="ru-RU" sz="2600" dirty="0"/>
              <a:t> (</a:t>
            </a:r>
            <a:r>
              <a:rPr lang="ru-RU" sz="2600" dirty="0" err="1"/>
              <a:t>працює</a:t>
            </a:r>
            <a:r>
              <a:rPr lang="ru-RU" sz="2600" dirty="0"/>
              <a:t> за </a:t>
            </a:r>
            <a:r>
              <a:rPr lang="ru-RU" sz="2600" dirty="0" err="1"/>
              <a:t>рахунок</a:t>
            </a:r>
            <a:r>
              <a:rPr lang="ru-RU" sz="2600" dirty="0"/>
              <a:t> </a:t>
            </a:r>
            <a:r>
              <a:rPr lang="ru-RU" sz="2600" dirty="0" err="1"/>
              <a:t>мембрани</a:t>
            </a:r>
            <a:r>
              <a:rPr lang="ru-RU" sz="2600" dirty="0"/>
              <a:t>, </a:t>
            </a:r>
            <a:r>
              <a:rPr lang="ru-RU" sz="2600" dirty="0" err="1"/>
              <a:t>вібруючої</a:t>
            </a:r>
            <a:r>
              <a:rPr lang="ru-RU" sz="2600" dirty="0"/>
              <a:t> </a:t>
            </a:r>
            <a:r>
              <a:rPr lang="ru-RU" sz="2600" dirty="0" err="1"/>
              <a:t>від</a:t>
            </a:r>
            <a:r>
              <a:rPr lang="ru-RU" sz="2600" dirty="0"/>
              <a:t> </a:t>
            </a:r>
            <a:r>
              <a:rPr lang="ru-RU" sz="2600" dirty="0" err="1"/>
              <a:t>попадання</a:t>
            </a:r>
            <a:r>
              <a:rPr lang="ru-RU" sz="2600" dirty="0"/>
              <a:t> на </a:t>
            </a:r>
            <a:r>
              <a:rPr lang="ru-RU" sz="2600" dirty="0" err="1"/>
              <a:t>неї</a:t>
            </a:r>
            <a:r>
              <a:rPr lang="ru-RU" sz="2600" dirty="0"/>
              <a:t> </a:t>
            </a:r>
            <a:r>
              <a:rPr lang="ru-RU" sz="2600" dirty="0" err="1"/>
              <a:t>демінералізованої</a:t>
            </a:r>
            <a:r>
              <a:rPr lang="ru-RU" sz="2600" dirty="0"/>
              <a:t> води);</a:t>
            </a:r>
          </a:p>
          <a:p>
            <a:r>
              <a:rPr lang="ru-RU" sz="2600" dirty="0" err="1" smtClean="0"/>
              <a:t>зволожувач-очищувач</a:t>
            </a:r>
            <a:endParaRPr lang="ru-RU" sz="2600" dirty="0" smtClean="0"/>
          </a:p>
          <a:p>
            <a:pPr marL="0" indent="0">
              <a:buNone/>
            </a:pPr>
            <a:r>
              <a:rPr lang="ru-RU" sz="2600" dirty="0" smtClean="0"/>
              <a:t> </a:t>
            </a:r>
            <a:r>
              <a:rPr lang="ru-RU" sz="2600" dirty="0" err="1"/>
              <a:t>повітря</a:t>
            </a:r>
            <a:r>
              <a:rPr lang="ru-RU" sz="2600" dirty="0"/>
              <a:t> (не </a:t>
            </a:r>
            <a:r>
              <a:rPr lang="ru-RU" sz="2600" dirty="0" err="1"/>
              <a:t>тільки</a:t>
            </a:r>
            <a:r>
              <a:rPr lang="ru-RU" sz="2600" dirty="0"/>
              <a:t> </a:t>
            </a:r>
            <a:endParaRPr lang="ru-RU" sz="2600" dirty="0" smtClean="0"/>
          </a:p>
          <a:p>
            <a:pPr marL="0" indent="0">
              <a:buNone/>
            </a:pPr>
            <a:r>
              <a:rPr lang="ru-RU" sz="2600" dirty="0" err="1" smtClean="0"/>
              <a:t>піднімає</a:t>
            </a:r>
            <a:r>
              <a:rPr lang="ru-RU" sz="2600" dirty="0" smtClean="0"/>
              <a:t> </a:t>
            </a:r>
            <a:r>
              <a:rPr lang="ru-RU" sz="2600" dirty="0" err="1" smtClean="0"/>
              <a:t>рівень</a:t>
            </a:r>
            <a:endParaRPr lang="ru-RU" sz="2600" dirty="0" smtClean="0"/>
          </a:p>
          <a:p>
            <a:pPr marL="0" indent="0">
              <a:buNone/>
            </a:pPr>
            <a:r>
              <a:rPr lang="ru-RU" sz="2600" dirty="0" smtClean="0"/>
              <a:t> </a:t>
            </a:r>
            <a:r>
              <a:rPr lang="ru-RU" sz="2600" dirty="0" err="1"/>
              <a:t>вологості</a:t>
            </a:r>
            <a:r>
              <a:rPr lang="ru-RU" sz="2600" dirty="0"/>
              <a:t>, але і </a:t>
            </a:r>
            <a:r>
              <a:rPr lang="ru-RU" sz="2600" dirty="0" err="1" smtClean="0"/>
              <a:t>очищає</a:t>
            </a:r>
            <a:endParaRPr lang="ru-RU" sz="2600" dirty="0" smtClean="0"/>
          </a:p>
          <a:p>
            <a:pPr marL="0" indent="0">
              <a:buNone/>
            </a:pPr>
            <a:r>
              <a:rPr lang="ru-RU" sz="2600" dirty="0" smtClean="0"/>
              <a:t> </a:t>
            </a:r>
            <a:r>
              <a:rPr lang="ru-RU" sz="2600" dirty="0" err="1"/>
              <a:t>від</a:t>
            </a:r>
            <a:r>
              <a:rPr lang="ru-RU" sz="2600" dirty="0"/>
              <a:t> пилу).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3540" y="3284984"/>
            <a:ext cx="5020460" cy="334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4207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60648"/>
            <a:ext cx="822960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smtClean="0"/>
              <a:t>Способи зволоження повітря</a:t>
            </a:r>
            <a:endParaRPr lang="ru-RU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3728" y="894195"/>
            <a:ext cx="4896544" cy="576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7567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332656"/>
            <a:ext cx="8229600" cy="4525963"/>
          </a:xfrm>
        </p:spPr>
        <p:txBody>
          <a:bodyPr/>
          <a:lstStyle/>
          <a:p>
            <a:r>
              <a:rPr lang="ru-RU" i="1" dirty="0" err="1"/>
              <a:t>часті</a:t>
            </a:r>
            <a:r>
              <a:rPr lang="ru-RU" i="1" dirty="0"/>
              <a:t> </a:t>
            </a:r>
            <a:r>
              <a:rPr lang="ru-RU" i="1" dirty="0" err="1"/>
              <a:t>провітрювання</a:t>
            </a:r>
            <a:r>
              <a:rPr lang="ru-RU" i="1" dirty="0"/>
              <a:t>.</a:t>
            </a:r>
            <a:r>
              <a:rPr lang="ru-RU" dirty="0"/>
              <a:t>   Особливо вони </a:t>
            </a:r>
            <a:r>
              <a:rPr lang="ru-RU" dirty="0" err="1"/>
              <a:t>хороші</a:t>
            </a:r>
            <a:r>
              <a:rPr lang="ru-RU" dirty="0"/>
              <a:t> </a:t>
            </a:r>
            <a:r>
              <a:rPr lang="ru-RU" dirty="0" err="1"/>
              <a:t>взимку</a:t>
            </a:r>
            <a:r>
              <a:rPr lang="ru-RU" dirty="0"/>
              <a:t>, </a:t>
            </a:r>
            <a:r>
              <a:rPr lang="ru-RU" dirty="0" err="1"/>
              <a:t>повітря</a:t>
            </a:r>
            <a:r>
              <a:rPr lang="ru-RU" dirty="0"/>
              <a:t> </a:t>
            </a:r>
            <a:r>
              <a:rPr lang="ru-RU" dirty="0" err="1"/>
              <a:t>холодне</a:t>
            </a:r>
            <a:r>
              <a:rPr lang="ru-RU" dirty="0"/>
              <a:t> і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 smtClean="0"/>
              <a:t>вологе</a:t>
            </a:r>
            <a:r>
              <a:rPr lang="ru-RU" dirty="0" smtClean="0"/>
              <a:t>, </a:t>
            </a:r>
            <a:r>
              <a:rPr lang="ru-RU" dirty="0" err="1"/>
              <a:t>відкривайте</a:t>
            </a:r>
            <a:r>
              <a:rPr lang="ru-RU" dirty="0"/>
              <a:t> </a:t>
            </a:r>
            <a:r>
              <a:rPr lang="ru-RU" dirty="0" err="1"/>
              <a:t>вікно</a:t>
            </a:r>
            <a:r>
              <a:rPr lang="ru-RU" dirty="0"/>
              <a:t> на </a:t>
            </a:r>
            <a:r>
              <a:rPr lang="ru-RU" dirty="0" err="1"/>
              <a:t>хвилини</a:t>
            </a:r>
            <a:r>
              <a:rPr lang="ru-RU" dirty="0"/>
              <a:t> три </a:t>
            </a:r>
            <a:r>
              <a:rPr lang="ru-RU" dirty="0" err="1"/>
              <a:t>щогодини</a:t>
            </a:r>
            <a:r>
              <a:rPr lang="ru-RU" dirty="0"/>
              <a:t> і про </a:t>
            </a:r>
            <a:r>
              <a:rPr lang="ru-RU" dirty="0" err="1"/>
              <a:t>сухе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 </a:t>
            </a:r>
            <a:r>
              <a:rPr lang="ru-RU" dirty="0" err="1"/>
              <a:t>зможете</a:t>
            </a:r>
            <a:r>
              <a:rPr lang="ru-RU" dirty="0"/>
              <a:t> забути;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0571" y="2852937"/>
            <a:ext cx="6193801" cy="3620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206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332656"/>
            <a:ext cx="8229600" cy="4525963"/>
          </a:xfrm>
        </p:spPr>
        <p:txBody>
          <a:bodyPr/>
          <a:lstStyle/>
          <a:p>
            <a:r>
              <a:rPr lang="ru-RU" dirty="0" err="1"/>
              <a:t>Деякі</a:t>
            </a:r>
            <a:r>
              <a:rPr lang="ru-RU" dirty="0"/>
              <a:t> </a:t>
            </a:r>
            <a:r>
              <a:rPr lang="ru-RU" dirty="0" err="1"/>
              <a:t>практикують</a:t>
            </a:r>
            <a:r>
              <a:rPr lang="ru-RU" dirty="0"/>
              <a:t> </a:t>
            </a:r>
            <a:r>
              <a:rPr lang="ru-RU" dirty="0" err="1"/>
              <a:t>розвішування</a:t>
            </a:r>
            <a:r>
              <a:rPr lang="ru-RU" dirty="0"/>
              <a:t> </a:t>
            </a:r>
            <a:r>
              <a:rPr lang="ru-RU" i="1" dirty="0" err="1"/>
              <a:t>мокрої</a:t>
            </a:r>
            <a:r>
              <a:rPr lang="ru-RU" i="1" dirty="0"/>
              <a:t> </a:t>
            </a:r>
            <a:r>
              <a:rPr lang="ru-RU" i="1" dirty="0" err="1"/>
              <a:t>тканини</a:t>
            </a:r>
            <a:r>
              <a:rPr lang="ru-RU" i="1" dirty="0"/>
              <a:t> </a:t>
            </a:r>
            <a:r>
              <a:rPr lang="ru-RU" dirty="0"/>
              <a:t>на систему </a:t>
            </a:r>
            <a:r>
              <a:rPr lang="ru-RU" dirty="0" err="1"/>
              <a:t>опалення</a:t>
            </a:r>
            <a:r>
              <a:rPr lang="ru-RU" dirty="0"/>
              <a:t>. </a:t>
            </a:r>
          </a:p>
          <a:p>
            <a:r>
              <a:rPr lang="ru-RU" i="1" dirty="0" err="1"/>
              <a:t>сушити</a:t>
            </a:r>
            <a:r>
              <a:rPr lang="ru-RU" i="1" dirty="0"/>
              <a:t> </a:t>
            </a:r>
            <a:r>
              <a:rPr lang="ru-RU" i="1" dirty="0" err="1"/>
              <a:t>білизну</a:t>
            </a:r>
            <a:r>
              <a:rPr lang="ru-RU" i="1" dirty="0"/>
              <a:t> в </a:t>
            </a:r>
            <a:r>
              <a:rPr lang="ru-RU" i="1" dirty="0" err="1"/>
              <a:t>кімнаті</a:t>
            </a:r>
            <a:r>
              <a:rPr lang="ru-RU" i="1" dirty="0"/>
              <a:t>.</a:t>
            </a:r>
            <a:r>
              <a:rPr lang="ru-RU" dirty="0"/>
              <a:t>   </a:t>
            </a:r>
            <a:r>
              <a:rPr lang="ru-RU" dirty="0" err="1"/>
              <a:t>Можливо</a:t>
            </a:r>
            <a:r>
              <a:rPr lang="ru-RU" dirty="0"/>
              <a:t> </a:t>
            </a:r>
            <a:r>
              <a:rPr lang="ru-RU" dirty="0" err="1"/>
              <a:t>естетично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не </a:t>
            </a:r>
            <a:r>
              <a:rPr lang="ru-RU" dirty="0" err="1"/>
              <a:t>найкращий</a:t>
            </a:r>
            <a:r>
              <a:rPr lang="ru-RU" dirty="0"/>
              <a:t> </a:t>
            </a:r>
            <a:r>
              <a:rPr lang="ru-RU" dirty="0" err="1"/>
              <a:t>спосіб</a:t>
            </a:r>
            <a:r>
              <a:rPr lang="ru-RU" dirty="0"/>
              <a:t>, </a:t>
            </a:r>
            <a:r>
              <a:rPr lang="ru-RU" dirty="0" err="1"/>
              <a:t>проте</a:t>
            </a:r>
            <a:r>
              <a:rPr lang="ru-RU" dirty="0"/>
              <a:t>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різкої</a:t>
            </a:r>
            <a:r>
              <a:rPr lang="ru-RU" dirty="0"/>
              <a:t> </a:t>
            </a:r>
            <a:r>
              <a:rPr lang="ru-RU" dirty="0" err="1"/>
              <a:t>необхідності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до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вдатися</a:t>
            </a:r>
            <a:r>
              <a:rPr lang="ru-RU" dirty="0"/>
              <a:t>;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865" y="2994073"/>
            <a:ext cx="5421288" cy="3607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7957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229600" cy="5793507"/>
          </a:xfrm>
        </p:spPr>
        <p:txBody>
          <a:bodyPr>
            <a:normAutofit/>
          </a:bodyPr>
          <a:lstStyle/>
          <a:p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/>
              <a:t>трохи</a:t>
            </a:r>
            <a:r>
              <a:rPr lang="ru-RU" dirty="0"/>
              <a:t> </a:t>
            </a:r>
            <a:r>
              <a:rPr lang="ru-RU" dirty="0" err="1"/>
              <a:t>допомагають</a:t>
            </a:r>
            <a:r>
              <a:rPr lang="ru-RU" dirty="0"/>
              <a:t> </a:t>
            </a:r>
            <a:r>
              <a:rPr lang="ru-RU" i="1" dirty="0" err="1"/>
              <a:t>ємності</a:t>
            </a:r>
            <a:r>
              <a:rPr lang="ru-RU" i="1" dirty="0"/>
              <a:t> з</a:t>
            </a:r>
            <a:r>
              <a:rPr lang="ru-RU" dirty="0"/>
              <a:t> водою, </a:t>
            </a:r>
            <a:r>
              <a:rPr lang="ru-RU" dirty="0" err="1"/>
              <a:t>розставлені</a:t>
            </a:r>
            <a:r>
              <a:rPr lang="ru-RU" dirty="0"/>
              <a:t> по </a:t>
            </a:r>
            <a:r>
              <a:rPr lang="ru-RU" dirty="0" err="1"/>
              <a:t>квартирі</a:t>
            </a:r>
            <a:r>
              <a:rPr lang="ru-RU" dirty="0"/>
              <a:t>. </a:t>
            </a:r>
            <a:endParaRPr lang="uk-UA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9443" y="1484784"/>
            <a:ext cx="6785389" cy="502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36690"/>
            <a:ext cx="8229600" cy="4525963"/>
          </a:xfrm>
        </p:spPr>
        <p:txBody>
          <a:bodyPr/>
          <a:lstStyle/>
          <a:p>
            <a:r>
              <a:rPr lang="ru-RU" i="1" dirty="0" err="1"/>
              <a:t>вирощування</a:t>
            </a:r>
            <a:r>
              <a:rPr lang="ru-RU" i="1" dirty="0"/>
              <a:t> </a:t>
            </a:r>
            <a:r>
              <a:rPr lang="ru-RU" i="1" dirty="0" err="1"/>
              <a:t>живих</a:t>
            </a:r>
            <a:r>
              <a:rPr lang="ru-RU" i="1" dirty="0"/>
              <a:t> </a:t>
            </a:r>
            <a:r>
              <a:rPr lang="ru-RU" i="1" dirty="0" err="1"/>
              <a:t>квітів</a:t>
            </a:r>
            <a:r>
              <a:rPr lang="ru-RU" i="1" dirty="0"/>
              <a:t>.</a:t>
            </a:r>
            <a:r>
              <a:rPr lang="ru-RU" dirty="0"/>
              <a:t>  </a:t>
            </a:r>
            <a:r>
              <a:rPr lang="ru-RU" dirty="0" err="1"/>
              <a:t>Встановіть</a:t>
            </a:r>
            <a:r>
              <a:rPr lang="ru-RU" dirty="0"/>
              <a:t> в </a:t>
            </a:r>
            <a:r>
              <a:rPr lang="ru-RU" dirty="0" err="1"/>
              <a:t>приміщенні</a:t>
            </a:r>
            <a:r>
              <a:rPr lang="ru-RU" dirty="0"/>
              <a:t>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вазонів</a:t>
            </a:r>
            <a:r>
              <a:rPr lang="ru-RU" dirty="0"/>
              <a:t> з </a:t>
            </a:r>
            <a:r>
              <a:rPr lang="ru-RU" dirty="0" err="1"/>
              <a:t>кімнатними</a:t>
            </a:r>
            <a:r>
              <a:rPr lang="ru-RU" dirty="0"/>
              <a:t> </a:t>
            </a:r>
            <a:r>
              <a:rPr lang="ru-RU" dirty="0" err="1"/>
              <a:t>рослинами</a:t>
            </a:r>
            <a:r>
              <a:rPr lang="ru-RU" dirty="0"/>
              <a:t>, вони не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будуть</a:t>
            </a:r>
            <a:r>
              <a:rPr lang="ru-RU" dirty="0"/>
              <a:t> </a:t>
            </a:r>
            <a:r>
              <a:rPr lang="ru-RU" dirty="0" err="1"/>
              <a:t>насичувати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 киснем, а й </a:t>
            </a:r>
            <a:r>
              <a:rPr lang="ru-RU" dirty="0" err="1"/>
              <a:t>підкажуть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в </a:t>
            </a:r>
            <a:r>
              <a:rPr lang="ru-RU" dirty="0" err="1"/>
              <a:t>кімнаті</a:t>
            </a:r>
            <a:r>
              <a:rPr lang="ru-RU" dirty="0"/>
              <a:t> стане </a:t>
            </a:r>
            <a:r>
              <a:rPr lang="ru-RU" dirty="0" err="1"/>
              <a:t>занадто</a:t>
            </a:r>
            <a:r>
              <a:rPr lang="ru-RU" dirty="0"/>
              <a:t> сухо (</a:t>
            </a:r>
            <a:r>
              <a:rPr lang="ru-RU" dirty="0" err="1"/>
              <a:t>листя</a:t>
            </a:r>
            <a:r>
              <a:rPr lang="ru-RU" dirty="0"/>
              <a:t> </a:t>
            </a:r>
            <a:r>
              <a:rPr lang="ru-RU" dirty="0" err="1"/>
              <a:t>зморщаться</a:t>
            </a:r>
            <a:r>
              <a:rPr lang="ru-RU" dirty="0"/>
              <a:t> і </a:t>
            </a:r>
            <a:r>
              <a:rPr lang="ru-RU" dirty="0" err="1"/>
              <a:t>пожовтіє</a:t>
            </a:r>
            <a:r>
              <a:rPr lang="ru-RU" dirty="0"/>
              <a:t>);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7904" y="3255541"/>
            <a:ext cx="5436096" cy="362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1632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4525963"/>
          </a:xfrm>
        </p:spPr>
        <p:txBody>
          <a:bodyPr/>
          <a:lstStyle/>
          <a:p>
            <a:r>
              <a:rPr lang="ru-RU" i="1" dirty="0"/>
              <a:t>установка </a:t>
            </a:r>
            <a:r>
              <a:rPr lang="ru-RU" i="1" dirty="0" err="1"/>
              <a:t>акваріума</a:t>
            </a:r>
            <a:r>
              <a:rPr lang="ru-RU" i="1" dirty="0"/>
              <a:t> точно </a:t>
            </a:r>
            <a:r>
              <a:rPr lang="ru-RU" i="1" dirty="0" err="1"/>
              <a:t>допоможе</a:t>
            </a:r>
            <a:r>
              <a:rPr lang="ru-RU" i="1" dirty="0"/>
              <a:t> </a:t>
            </a:r>
            <a:r>
              <a:rPr lang="ru-RU" i="1" dirty="0" err="1"/>
              <a:t>зволожити</a:t>
            </a:r>
            <a:r>
              <a:rPr lang="ru-RU" i="1" dirty="0"/>
              <a:t> </a:t>
            </a:r>
            <a:r>
              <a:rPr lang="ru-RU" i="1" dirty="0" err="1"/>
              <a:t>повітря</a:t>
            </a:r>
            <a:r>
              <a:rPr lang="ru-RU" dirty="0"/>
              <a:t>, Головне правильно за ним </a:t>
            </a:r>
            <a:r>
              <a:rPr lang="ru-RU" dirty="0" err="1"/>
              <a:t>доглядати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3730" y="2132857"/>
            <a:ext cx="6980270" cy="463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73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548680"/>
            <a:ext cx="8229600" cy="5793507"/>
          </a:xfrm>
        </p:spPr>
        <p:txBody>
          <a:bodyPr>
            <a:normAutofit/>
          </a:bodyPr>
          <a:lstStyle/>
          <a:p>
            <a:r>
              <a:rPr lang="ru-RU" dirty="0" err="1" smtClean="0"/>
              <a:t>Швидкий</a:t>
            </a:r>
            <a:r>
              <a:rPr lang="ru-RU" dirty="0"/>
              <a:t>, але не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ефективний</a:t>
            </a:r>
            <a:r>
              <a:rPr lang="ru-RU" dirty="0"/>
              <a:t> метод - </a:t>
            </a:r>
            <a:r>
              <a:rPr lang="ru-RU" i="1" dirty="0" err="1"/>
              <a:t>звичайний</a:t>
            </a:r>
            <a:r>
              <a:rPr lang="ru-RU" i="1" dirty="0"/>
              <a:t> </a:t>
            </a:r>
            <a:r>
              <a:rPr lang="ru-RU" i="1" dirty="0" smtClean="0"/>
              <a:t>пульверизатор.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936" y="1642511"/>
            <a:ext cx="4735413" cy="4735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03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Способи осушення повітря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i="1" dirty="0" err="1"/>
              <a:t>часті</a:t>
            </a:r>
            <a:r>
              <a:rPr lang="ru-RU" i="1" dirty="0"/>
              <a:t> </a:t>
            </a:r>
            <a:r>
              <a:rPr lang="ru-RU" i="1" dirty="0" err="1"/>
              <a:t>провітрювання</a:t>
            </a:r>
            <a:r>
              <a:rPr lang="ru-RU" dirty="0"/>
              <a:t>, Особливо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стосується</a:t>
            </a:r>
            <a:r>
              <a:rPr lang="ru-RU" dirty="0"/>
              <a:t> </a:t>
            </a:r>
            <a:r>
              <a:rPr lang="ru-RU" dirty="0" err="1"/>
              <a:t>кухні</a:t>
            </a:r>
            <a:r>
              <a:rPr lang="ru-RU" dirty="0"/>
              <a:t>, </a:t>
            </a:r>
            <a:r>
              <a:rPr lang="ru-RU" dirty="0" err="1"/>
              <a:t>ванній</a:t>
            </a:r>
            <a:r>
              <a:rPr lang="ru-RU" dirty="0"/>
              <a:t> і </a:t>
            </a:r>
            <a:r>
              <a:rPr lang="ru-RU" dirty="0" err="1"/>
              <a:t>приміщень</a:t>
            </a:r>
            <a:r>
              <a:rPr lang="ru-RU" dirty="0"/>
              <a:t> з </a:t>
            </a:r>
            <a:r>
              <a:rPr lang="ru-RU" dirty="0" err="1"/>
              <a:t>басейном</a:t>
            </a:r>
            <a:r>
              <a:rPr lang="ru-RU" dirty="0"/>
              <a:t>, де </a:t>
            </a:r>
            <a:r>
              <a:rPr lang="ru-RU" dirty="0" err="1"/>
              <a:t>випаровування</a:t>
            </a:r>
            <a:r>
              <a:rPr lang="ru-RU" dirty="0"/>
              <a:t> </a:t>
            </a:r>
            <a:r>
              <a:rPr lang="ru-RU" dirty="0" err="1"/>
              <a:t>відбувається</a:t>
            </a:r>
            <a:r>
              <a:rPr lang="ru-RU" dirty="0"/>
              <a:t> регулярно і у </a:t>
            </a:r>
            <a:r>
              <a:rPr lang="ru-RU" dirty="0" err="1"/>
              <a:t>великій</a:t>
            </a:r>
            <a:r>
              <a:rPr lang="ru-RU" dirty="0"/>
              <a:t> </a:t>
            </a:r>
            <a:r>
              <a:rPr lang="ru-RU" dirty="0" err="1"/>
              <a:t>кількості</a:t>
            </a:r>
            <a:r>
              <a:rPr lang="ru-RU" dirty="0"/>
              <a:t>;</a:t>
            </a:r>
          </a:p>
          <a:p>
            <a:r>
              <a:rPr lang="ru-RU" i="1" dirty="0" err="1"/>
              <a:t>сонячне</a:t>
            </a:r>
            <a:r>
              <a:rPr lang="ru-RU" i="1" dirty="0"/>
              <a:t> </a:t>
            </a:r>
            <a:r>
              <a:rPr lang="ru-RU" i="1" dirty="0" err="1"/>
              <a:t>світло</a:t>
            </a:r>
            <a:r>
              <a:rPr lang="ru-RU" i="1" dirty="0"/>
              <a:t> і </a:t>
            </a:r>
            <a:r>
              <a:rPr lang="ru-RU" i="1" dirty="0" err="1"/>
              <a:t>спекотний</a:t>
            </a:r>
            <a:r>
              <a:rPr lang="ru-RU" i="1" dirty="0"/>
              <a:t> </a:t>
            </a:r>
            <a:r>
              <a:rPr lang="ru-RU" i="1" dirty="0" err="1"/>
              <a:t>літній</a:t>
            </a:r>
            <a:r>
              <a:rPr lang="ru-RU" i="1" dirty="0"/>
              <a:t> </a:t>
            </a:r>
            <a:r>
              <a:rPr lang="ru-RU" i="1" dirty="0" err="1"/>
              <a:t>повітря</a:t>
            </a:r>
            <a:r>
              <a:rPr lang="ru-RU" dirty="0"/>
              <a:t>, Тому в теплу пору року не </a:t>
            </a:r>
            <a:r>
              <a:rPr lang="ru-RU" dirty="0" err="1"/>
              <a:t>варто</a:t>
            </a:r>
            <a:r>
              <a:rPr lang="ru-RU" dirty="0"/>
              <a:t> </a:t>
            </a:r>
            <a:r>
              <a:rPr lang="ru-RU" dirty="0" err="1"/>
              <a:t>закривати</a:t>
            </a:r>
            <a:r>
              <a:rPr lang="ru-RU" dirty="0"/>
              <a:t> </a:t>
            </a:r>
            <a:r>
              <a:rPr lang="ru-RU" dirty="0" err="1"/>
              <a:t>віконні</a:t>
            </a:r>
            <a:r>
              <a:rPr lang="ru-RU" dirty="0"/>
              <a:t> </a:t>
            </a:r>
            <a:r>
              <a:rPr lang="ru-RU" dirty="0" err="1"/>
              <a:t>прорізи</a:t>
            </a:r>
            <a:r>
              <a:rPr lang="ru-RU" dirty="0"/>
              <a:t>;</a:t>
            </a:r>
          </a:p>
          <a:p>
            <a:r>
              <a:rPr lang="ru-RU" i="1" dirty="0" err="1"/>
              <a:t>поглиначі</a:t>
            </a:r>
            <a:r>
              <a:rPr lang="ru-RU" i="1" dirty="0"/>
              <a:t> </a:t>
            </a:r>
            <a:r>
              <a:rPr lang="ru-RU" i="1" dirty="0" err="1"/>
              <a:t>вологості</a:t>
            </a:r>
            <a:r>
              <a:rPr lang="ru-RU" i="1" dirty="0"/>
              <a:t>.</a:t>
            </a:r>
            <a:r>
              <a:rPr lang="ru-RU" dirty="0"/>
              <a:t>  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спеціальні</a:t>
            </a:r>
            <a:r>
              <a:rPr lang="ru-RU" dirty="0"/>
              <a:t> </a:t>
            </a:r>
            <a:r>
              <a:rPr lang="ru-RU" dirty="0" err="1"/>
              <a:t>прилади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протилежну</a:t>
            </a:r>
            <a:r>
              <a:rPr lang="ru-RU" dirty="0"/>
              <a:t> </a:t>
            </a:r>
            <a:r>
              <a:rPr lang="ru-RU" dirty="0" err="1"/>
              <a:t>зволожувачу</a:t>
            </a:r>
            <a:r>
              <a:rPr lang="ru-RU" dirty="0"/>
              <a:t> </a:t>
            </a:r>
            <a:r>
              <a:rPr lang="ru-RU" dirty="0" err="1"/>
              <a:t>дією</a:t>
            </a:r>
            <a:r>
              <a:rPr lang="ru-RU" dirty="0"/>
              <a:t>.</a:t>
            </a:r>
          </a:p>
          <a:p>
            <a:r>
              <a:rPr lang="ru-RU" i="1" dirty="0" err="1"/>
              <a:t>використання</a:t>
            </a:r>
            <a:r>
              <a:rPr lang="ru-RU" i="1" dirty="0"/>
              <a:t> </a:t>
            </a:r>
            <a:r>
              <a:rPr lang="ru-RU" i="1" dirty="0" err="1"/>
              <a:t>кондиціонера</a:t>
            </a:r>
            <a:r>
              <a:rPr lang="ru-RU" i="1" dirty="0"/>
              <a:t>.</a:t>
            </a:r>
            <a:r>
              <a:rPr lang="ru-RU" dirty="0"/>
              <a:t>   Як дивно б не звучало, але </a:t>
            </a:r>
            <a:r>
              <a:rPr lang="ru-RU" dirty="0" err="1"/>
              <a:t>кондиціонер</a:t>
            </a:r>
            <a:r>
              <a:rPr lang="ru-RU" dirty="0"/>
              <a:t> не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охолоджує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, а й сушить, тому при </a:t>
            </a:r>
            <a:r>
              <a:rPr lang="ru-RU" dirty="0" err="1"/>
              <a:t>необхідності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використовувати</a:t>
            </a:r>
            <a:r>
              <a:rPr lang="ru-RU" dirty="0"/>
              <a:t> і для </a:t>
            </a:r>
            <a:r>
              <a:rPr lang="ru-RU" dirty="0" err="1"/>
              <a:t>підсушування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0303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5051"/>
          <a:stretch/>
        </p:blipFill>
        <p:spPr>
          <a:xfrm>
            <a:off x="0" y="24147"/>
            <a:ext cx="9144000" cy="6833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220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65007" cy="68580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96303" y="2435752"/>
            <a:ext cx="7772400" cy="11099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600" b="1" dirty="0" smtClean="0">
                <a:solidFill>
                  <a:schemeClr val="bg1"/>
                </a:solidFill>
              </a:rPr>
              <a:t>Шо називають абсолютною і відносною  вологістю повітря?</a:t>
            </a:r>
            <a:endParaRPr lang="uk-UA" sz="6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784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" y="-26978"/>
            <a:ext cx="9036497" cy="6840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5766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51001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8551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9011285" cy="676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2805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65007" cy="68580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96303" y="2435752"/>
            <a:ext cx="7772400" cy="11099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600" b="1" dirty="0" smtClean="0">
                <a:solidFill>
                  <a:schemeClr val="bg1"/>
                </a:solidFill>
              </a:rPr>
              <a:t>Шо таке точка роси?</a:t>
            </a:r>
            <a:endParaRPr lang="uk-UA" sz="6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888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0688"/>
            <a:ext cx="8928992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65482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714</Words>
  <Application>Microsoft Office PowerPoint</Application>
  <PresentationFormat>Экран (4:3)</PresentationFormat>
  <Paragraphs>82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Тема Office</vt:lpstr>
      <vt:lpstr>Вимірювання вологості повітря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Історія</vt:lpstr>
      <vt:lpstr>Іоган Генрих Ламберт (1728-1777)</vt:lpstr>
      <vt:lpstr>Дессаусур (1740-1799)</vt:lpstr>
      <vt:lpstr>Види гігрометрів</vt:lpstr>
      <vt:lpstr>Волосяні гігрометри</vt:lpstr>
      <vt:lpstr>Плівковий</vt:lpstr>
      <vt:lpstr>Вагові (гігроскопічні)</vt:lpstr>
      <vt:lpstr>Психрометричні</vt:lpstr>
      <vt:lpstr>Психрометр аспіраційний</vt:lpstr>
      <vt:lpstr>Конденсаційний</vt:lpstr>
      <vt:lpstr>Електронний (електролітичний)</vt:lpstr>
      <vt:lpstr>Керамічний</vt:lpstr>
      <vt:lpstr>Визначення вологості повітря</vt:lpstr>
      <vt:lpstr>Презентация PowerPoint</vt:lpstr>
      <vt:lpstr>Визначення вологості побутових приміщень</vt:lpstr>
      <vt:lpstr>Комфортні умови</vt:lpstr>
      <vt:lpstr>Презентация PowerPoint</vt:lpstr>
      <vt:lpstr>Презентация PowerPoint</vt:lpstr>
      <vt:lpstr>Види зволожувачів повітря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Способи осушення повітря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Вимірювання температури</dc:title>
  <dc:creator>Давидова Ірина Володимирівна</dc:creator>
  <cp:lastModifiedBy>ворона</cp:lastModifiedBy>
  <cp:revision>32</cp:revision>
  <dcterms:created xsi:type="dcterms:W3CDTF">2019-10-18T07:18:21Z</dcterms:created>
  <dcterms:modified xsi:type="dcterms:W3CDTF">2023-10-24T13:26:01Z</dcterms:modified>
</cp:coreProperties>
</file>