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1"/>
  </p:notesMasterIdLst>
  <p:sldIdLst>
    <p:sldId id="310" r:id="rId2"/>
    <p:sldId id="916" r:id="rId3"/>
    <p:sldId id="917" r:id="rId4"/>
    <p:sldId id="918" r:id="rId5"/>
    <p:sldId id="919" r:id="rId6"/>
    <p:sldId id="920" r:id="rId7"/>
    <p:sldId id="935" r:id="rId8"/>
    <p:sldId id="923" r:id="rId9"/>
    <p:sldId id="927" r:id="rId10"/>
    <p:sldId id="928" r:id="rId11"/>
    <p:sldId id="929" r:id="rId12"/>
    <p:sldId id="930" r:id="rId13"/>
    <p:sldId id="931" r:id="rId14"/>
    <p:sldId id="932" r:id="rId15"/>
    <p:sldId id="933" r:id="rId16"/>
    <p:sldId id="934" r:id="rId17"/>
    <p:sldId id="936" r:id="rId18"/>
    <p:sldId id="937" r:id="rId19"/>
    <p:sldId id="938" r:id="rId20"/>
    <p:sldId id="939" r:id="rId21"/>
    <p:sldId id="940" r:id="rId22"/>
    <p:sldId id="941" r:id="rId23"/>
    <p:sldId id="942" r:id="rId24"/>
    <p:sldId id="943" r:id="rId25"/>
    <p:sldId id="944" r:id="rId26"/>
    <p:sldId id="945" r:id="rId27"/>
    <p:sldId id="946" r:id="rId28"/>
    <p:sldId id="947" r:id="rId29"/>
    <p:sldId id="914" r:id="rId30"/>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1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5455" autoAdjust="0"/>
  </p:normalViewPr>
  <p:slideViewPr>
    <p:cSldViewPr>
      <p:cViewPr varScale="1">
        <p:scale>
          <a:sx n="111" d="100"/>
          <a:sy n="111" d="100"/>
        </p:scale>
        <p:origin x="-1614" y="-96"/>
      </p:cViewPr>
      <p:guideLst>
        <p:guide orient="horz" pos="2115"/>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22.07.2020</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4153878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15</a:t>
            </a:fld>
            <a:endParaRPr lang="ru-RU" altLang="uk-UA"/>
          </a:p>
        </p:txBody>
      </p:sp>
    </p:spTree>
    <p:extLst>
      <p:ext uri="{BB962C8B-B14F-4D97-AF65-F5344CB8AC3E}">
        <p14:creationId xmlns:p14="http://schemas.microsoft.com/office/powerpoint/2010/main" val="1669605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16</a:t>
            </a:fld>
            <a:endParaRPr lang="ru-RU" altLang="uk-UA"/>
          </a:p>
        </p:txBody>
      </p:sp>
    </p:spTree>
    <p:extLst>
      <p:ext uri="{BB962C8B-B14F-4D97-AF65-F5344CB8AC3E}">
        <p14:creationId xmlns:p14="http://schemas.microsoft.com/office/powerpoint/2010/main" val="2625906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7</a:t>
            </a:fld>
            <a:endParaRPr lang="ru-RU" altLang="uk-UA"/>
          </a:p>
        </p:txBody>
      </p:sp>
    </p:spTree>
    <p:extLst>
      <p:ext uri="{BB962C8B-B14F-4D97-AF65-F5344CB8AC3E}">
        <p14:creationId xmlns:p14="http://schemas.microsoft.com/office/powerpoint/2010/main" val="121061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8</a:t>
            </a:fld>
            <a:endParaRPr lang="ru-RU" altLang="uk-UA"/>
          </a:p>
        </p:txBody>
      </p:sp>
    </p:spTree>
    <p:extLst>
      <p:ext uri="{BB962C8B-B14F-4D97-AF65-F5344CB8AC3E}">
        <p14:creationId xmlns:p14="http://schemas.microsoft.com/office/powerpoint/2010/main" val="212463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9</a:t>
            </a:fld>
            <a:endParaRPr lang="ru-RU" altLang="uk-UA"/>
          </a:p>
        </p:txBody>
      </p:sp>
    </p:spTree>
    <p:extLst>
      <p:ext uri="{BB962C8B-B14F-4D97-AF65-F5344CB8AC3E}">
        <p14:creationId xmlns:p14="http://schemas.microsoft.com/office/powerpoint/2010/main" val="1288407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10</a:t>
            </a:fld>
            <a:endParaRPr lang="ru-RU" altLang="uk-UA"/>
          </a:p>
        </p:txBody>
      </p:sp>
    </p:spTree>
    <p:extLst>
      <p:ext uri="{BB962C8B-B14F-4D97-AF65-F5344CB8AC3E}">
        <p14:creationId xmlns:p14="http://schemas.microsoft.com/office/powerpoint/2010/main" val="43488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11</a:t>
            </a:fld>
            <a:endParaRPr lang="ru-RU" altLang="uk-UA"/>
          </a:p>
        </p:txBody>
      </p:sp>
    </p:spTree>
    <p:extLst>
      <p:ext uri="{BB962C8B-B14F-4D97-AF65-F5344CB8AC3E}">
        <p14:creationId xmlns:p14="http://schemas.microsoft.com/office/powerpoint/2010/main" val="1897360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12</a:t>
            </a:fld>
            <a:endParaRPr lang="ru-RU" altLang="uk-UA"/>
          </a:p>
        </p:txBody>
      </p:sp>
    </p:spTree>
    <p:extLst>
      <p:ext uri="{BB962C8B-B14F-4D97-AF65-F5344CB8AC3E}">
        <p14:creationId xmlns:p14="http://schemas.microsoft.com/office/powerpoint/2010/main" val="433876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13</a:t>
            </a:fld>
            <a:endParaRPr lang="ru-RU" altLang="uk-UA"/>
          </a:p>
        </p:txBody>
      </p:sp>
    </p:spTree>
    <p:extLst>
      <p:ext uri="{BB962C8B-B14F-4D97-AF65-F5344CB8AC3E}">
        <p14:creationId xmlns:p14="http://schemas.microsoft.com/office/powerpoint/2010/main" val="2243014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14</a:t>
            </a:fld>
            <a:endParaRPr lang="ru-RU" altLang="uk-UA"/>
          </a:p>
        </p:txBody>
      </p:sp>
    </p:spTree>
    <p:extLst>
      <p:ext uri="{BB962C8B-B14F-4D97-AF65-F5344CB8AC3E}">
        <p14:creationId xmlns:p14="http://schemas.microsoft.com/office/powerpoint/2010/main" val="289452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22.07.2020</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22.07.2020</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22.07.2020</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22.07.2020</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en-US" sz="5400" i="0" dirty="0" smtClean="0">
                <a:solidFill>
                  <a:schemeClr val="accent4">
                    <a:lumMod val="50000"/>
                  </a:schemeClr>
                </a:solidFill>
                <a:latin typeface="Bookman Old Style" pitchFamily="18" charset="0"/>
              </a:rPr>
              <a:t>4</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smtClean="0">
                <a:latin typeface="Bookman Old Style" pitchFamily="18" charset="0"/>
              </a:rPr>
              <a:t>Управ</a:t>
            </a:r>
            <a:r>
              <a:rPr lang="uk-UA" sz="4400" i="0" dirty="0" err="1" smtClean="0">
                <a:latin typeface="Bookman Old Style" pitchFamily="18" charset="0"/>
              </a:rPr>
              <a:t>ління</a:t>
            </a:r>
            <a:r>
              <a:rPr lang="uk-UA" sz="4400" i="0" dirty="0" smtClean="0">
                <a:latin typeface="Bookman Old Style" pitchFamily="18" charset="0"/>
              </a:rPr>
              <a:t> та адміністрування як галузь знань</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Нормативно-правове регулювання </a:t>
            </a:r>
            <a:br>
              <a:rPr lang="uk-UA" sz="2700" dirty="0" smtClean="0">
                <a:latin typeface="Bookman Old Style" panose="02050604050505020204" pitchFamily="18" charset="0"/>
              </a:rPr>
            </a:br>
            <a:r>
              <a:rPr lang="uk-UA" sz="2700" dirty="0" smtClean="0">
                <a:latin typeface="Bookman Old Style" panose="02050604050505020204" pitchFamily="18" charset="0"/>
              </a:rPr>
              <a:t>наукової діяльності </a:t>
            </a:r>
            <a:endParaRPr lang="uk-UA" sz="2700"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3569367613"/>
              </p:ext>
            </p:extLst>
          </p:nvPr>
        </p:nvGraphicFramePr>
        <p:xfrm>
          <a:off x="0" y="1052736"/>
          <a:ext cx="9144000" cy="5805263"/>
        </p:xfrm>
        <a:graphic>
          <a:graphicData uri="http://schemas.openxmlformats.org/drawingml/2006/table">
            <a:tbl>
              <a:tblPr firstRow="1" bandRow="1">
                <a:tableStyleId>{5C22544A-7EE6-4342-B048-85BDC9FD1C3A}</a:tableStyleId>
              </a:tblPr>
              <a:tblGrid>
                <a:gridCol w="3275857">
                  <a:extLst>
                    <a:ext uri="{9D8B030D-6E8A-4147-A177-3AD203B41FA5}">
                      <a16:colId xmlns="" xmlns:a16="http://schemas.microsoft.com/office/drawing/2014/main" val="1814523329"/>
                    </a:ext>
                  </a:extLst>
                </a:gridCol>
                <a:gridCol w="5868143">
                  <a:extLst>
                    <a:ext uri="{9D8B030D-6E8A-4147-A177-3AD203B41FA5}">
                      <a16:colId xmlns="" xmlns:a16="http://schemas.microsoft.com/office/drawing/2014/main" val="2819849798"/>
                    </a:ext>
                  </a:extLst>
                </a:gridCol>
              </a:tblGrid>
              <a:tr h="278226">
                <a:tc>
                  <a:txBody>
                    <a:bodyPr/>
                    <a:lstStyle/>
                    <a:p>
                      <a:pPr algn="ctr">
                        <a:spcAft>
                          <a:spcPts val="0"/>
                        </a:spcAft>
                      </a:pPr>
                      <a:r>
                        <a:rPr lang="uk-UA" sz="1800" i="1" dirty="0" smtClean="0">
                          <a:effectLst/>
                          <a:latin typeface="Bookman Old Style" panose="02050604050505020204" pitchFamily="18" charset="0"/>
                          <a:ea typeface="Calibri" panose="020F0502020204030204" pitchFamily="34" charset="0"/>
                          <a:cs typeface="Times New Roman" panose="02020603050405020304" pitchFamily="18" charset="0"/>
                        </a:rPr>
                        <a:t>1</a:t>
                      </a:r>
                      <a:endParaRPr lang="uk-UA" sz="180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uk-UA" sz="1800" i="1" dirty="0" smtClean="0">
                          <a:effectLst/>
                          <a:latin typeface="Bookman Old Style" panose="02050604050505020204" pitchFamily="18" charset="0"/>
                          <a:ea typeface="Calibri" panose="020F0502020204030204" pitchFamily="34" charset="0"/>
                          <a:cs typeface="Times New Roman" panose="02020603050405020304" pitchFamily="18" charset="0"/>
                        </a:rPr>
                        <a:t>2</a:t>
                      </a:r>
                      <a:endParaRPr lang="uk-UA" sz="180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91828277"/>
                  </a:ext>
                </a:extLst>
              </a:tr>
              <a:tr h="2364921">
                <a:tc>
                  <a:txBody>
                    <a:bodyPr/>
                    <a:lstStyle/>
                    <a:p>
                      <a:pPr>
                        <a:lnSpc>
                          <a:spcPct val="115000"/>
                        </a:lnSpc>
                        <a:spcAft>
                          <a:spcPts val="0"/>
                        </a:spcAft>
                      </a:pP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Постанова  Кабінету Міністрів України “Про затвердження Державної цільової науково-технічної та соціальної програми "Наука в </a:t>
                      </a:r>
                      <a:r>
                        <a:rPr lang="uk-UA" sz="1700" dirty="0" smtClean="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університетах</a:t>
                      </a: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на </a:t>
                      </a:r>
                      <a:r>
                        <a:rPr lang="uk-UA" sz="1700" dirty="0" smtClean="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2008–2012 </a:t>
                      </a: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рр.”</a:t>
                      </a:r>
                    </a:p>
                  </a:txBody>
                  <a:tcPr marL="68580" marR="68580" marT="0" marB="0"/>
                </a:tc>
                <a:tc>
                  <a:txBody>
                    <a:bodyPr/>
                    <a:lstStyle/>
                    <a:p>
                      <a:pPr>
                        <a:spcAft>
                          <a:spcPts val="0"/>
                        </a:spcAft>
                      </a:pPr>
                      <a:r>
                        <a:rPr lang="uk-UA" sz="17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Спрямована  на  активізацію  наукової  діяльності університетів  та поглиблення її взаємодії з навчальним процесом з метою підготовки нового  покоління  висококваліфікованих  фахівців для   наукомістких  галузей   національної  економіки  і  виконання конкурентоспроможних наукових розробок,  провадження  інноваційної діяльності  в  ринкових  умовах  з  урахуванням  цілей  і завдань розвитку національної інноваційної системи</a:t>
                      </a:r>
                      <a:endPar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161572480"/>
                  </a:ext>
                </a:extLst>
              </a:tr>
              <a:tr h="2115291">
                <a:tc>
                  <a:txBody>
                    <a:bodyPr/>
                    <a:lstStyle/>
                    <a:p>
                      <a:pPr>
                        <a:lnSpc>
                          <a:spcPct val="115000"/>
                        </a:lnSpc>
                        <a:spcAft>
                          <a:spcPts val="0"/>
                        </a:spcAft>
                      </a:pP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Положення  Національної Академії Наук України “Основні принципи організації та діяльності науково-дослідного інституту Національної Академії Наук України”</a:t>
                      </a:r>
                    </a:p>
                  </a:txBody>
                  <a:tcPr marL="68580" marR="68580" marT="0" marB="0"/>
                </a:tc>
                <a:tc>
                  <a:txBody>
                    <a:bodyPr/>
                    <a:lstStyle/>
                    <a:p>
                      <a:pPr>
                        <a:spcAft>
                          <a:spcPts val="0"/>
                        </a:spcAft>
                      </a:pPr>
                      <a:r>
                        <a:rPr lang="uk-UA" sz="17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Визначає наукову, науково-організаційну та господарську діяльність</a:t>
                      </a: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науково-дослідного</a:t>
                      </a:r>
                      <a:r>
                        <a:rPr lang="uk-UA" sz="17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інституту; статут і структуру </a:t>
                      </a: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науково-дослідного</a:t>
                      </a:r>
                      <a:r>
                        <a:rPr lang="uk-UA" sz="17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інституту; управління </a:t>
                      </a:r>
                      <a:r>
                        <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науково-дослідним</a:t>
                      </a:r>
                      <a:r>
                        <a:rPr lang="uk-UA" sz="170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інститутом</a:t>
                      </a:r>
                      <a:endParaRPr lang="uk-UA" sz="17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723432831"/>
                  </a:ext>
                </a:extLst>
              </a:tr>
              <a:tr h="1046825">
                <a:tc>
                  <a:txBody>
                    <a:bodyPr/>
                    <a:lstStyle/>
                    <a:p>
                      <a:pPr>
                        <a:spcAft>
                          <a:spcPts val="0"/>
                        </a:spcAft>
                      </a:pPr>
                      <a:r>
                        <a:rPr lang="uk-UA" sz="1700" b="0" dirty="0">
                          <a:effectLst/>
                          <a:latin typeface="Bookman Old Style" panose="02050604050505020204" pitchFamily="18" charset="0"/>
                          <a:ea typeface="Calibri" panose="020F0502020204030204" pitchFamily="34" charset="0"/>
                          <a:cs typeface="Times New Roman" panose="02020603050405020304" pitchFamily="18" charset="0"/>
                        </a:rPr>
                        <a:t>Закон України  “Про охорону прав на знаки для товарів і послуг”</a:t>
                      </a:r>
                      <a:endParaRPr lang="uk-UA" sz="17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700" b="0" dirty="0">
                          <a:effectLst/>
                          <a:latin typeface="Bookman Old Style" panose="02050604050505020204" pitchFamily="18" charset="0"/>
                          <a:ea typeface="Calibri" panose="020F0502020204030204" pitchFamily="34" charset="0"/>
                          <a:cs typeface="Times New Roman" panose="02020603050405020304" pitchFamily="18" charset="0"/>
                        </a:rPr>
                        <a:t>Регулює  відносини,  що  виникають  у  зв'язку з  набуттям і  здійсненням  права  власності  на  знаки для товарів і послуг в Україні</a:t>
                      </a:r>
                      <a:endParaRPr lang="uk-UA" sz="17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540835629"/>
                  </a:ext>
                </a:extLst>
              </a:tr>
            </a:tbl>
          </a:graphicData>
        </a:graphic>
      </p:graphicFrame>
    </p:spTree>
    <p:extLst>
      <p:ext uri="{BB962C8B-B14F-4D97-AF65-F5344CB8AC3E}">
        <p14:creationId xmlns:p14="http://schemas.microsoft.com/office/powerpoint/2010/main" val="2282115132"/>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Назви академії наук</a:t>
            </a:r>
            <a:endParaRPr lang="uk-UA" dirty="0">
              <a:latin typeface="Bookman Old Style" panose="02050604050505020204" pitchFamily="18"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1464955522"/>
              </p:ext>
            </p:extLst>
          </p:nvPr>
        </p:nvGraphicFramePr>
        <p:xfrm>
          <a:off x="0" y="1052738"/>
          <a:ext cx="9144000" cy="5805264"/>
        </p:xfrm>
        <a:graphic>
          <a:graphicData uri="http://schemas.openxmlformats.org/drawingml/2006/table">
            <a:tbl>
              <a:tblPr firstRow="1" bandRow="1">
                <a:tableStyleId>{5C22544A-7EE6-4342-B048-85BDC9FD1C3A}</a:tableStyleId>
              </a:tblPr>
              <a:tblGrid>
                <a:gridCol w="4572000">
                  <a:extLst>
                    <a:ext uri="{9D8B030D-6E8A-4147-A177-3AD203B41FA5}">
                      <a16:colId xmlns="" xmlns:a16="http://schemas.microsoft.com/office/drawing/2014/main" val="2940228242"/>
                    </a:ext>
                  </a:extLst>
                </a:gridCol>
                <a:gridCol w="4572000">
                  <a:extLst>
                    <a:ext uri="{9D8B030D-6E8A-4147-A177-3AD203B41FA5}">
                      <a16:colId xmlns="" xmlns:a16="http://schemas.microsoft.com/office/drawing/2014/main" val="2163560286"/>
                    </a:ext>
                  </a:extLst>
                </a:gridCol>
              </a:tblGrid>
              <a:tr h="967544">
                <a:tc>
                  <a:txBody>
                    <a:bodyPr/>
                    <a:lstStyle/>
                    <a:p>
                      <a:pPr algn="ct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Назви Академії Наук</a:t>
                      </a:r>
                    </a:p>
                  </a:txBody>
                  <a:tcPr marL="68580" marR="68580" marT="0" marB="0"/>
                </a:tc>
                <a:tc>
                  <a:txBody>
                    <a:bodyPr/>
                    <a:lstStyle/>
                    <a:p>
                      <a:pPr algn="ctr">
                        <a:spcAft>
                          <a:spcPts val="0"/>
                        </a:spcAft>
                      </a:pPr>
                      <a:r>
                        <a:rPr lang="uk-UA" sz="1800" b="0">
                          <a:effectLst/>
                          <a:latin typeface="Bookman Old Style" panose="02050604050505020204" pitchFamily="18" charset="0"/>
                          <a:ea typeface="Times New Roman" panose="02020603050405020304" pitchFamily="18" charset="0"/>
                          <a:cs typeface="Times New Roman" panose="02020603050405020304" pitchFamily="18" charset="0"/>
                        </a:rPr>
                        <a:t>Роки діяльності</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155557793"/>
                  </a:ext>
                </a:extLst>
              </a:tr>
              <a:tr h="967544">
                <a:tc>
                  <a:txBody>
                    <a:bodyPr/>
                    <a:lstStyle/>
                    <a:p>
                      <a:pPr algn="ct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Українська академія наук</a:t>
                      </a:r>
                    </a:p>
                  </a:txBody>
                  <a:tcPr marL="68580" marR="68580" marT="0" marB="0"/>
                </a:tc>
                <a:tc>
                  <a:txBody>
                    <a:bodyPr/>
                    <a:lstStyle/>
                    <a:p>
                      <a:pPr algn="ctr">
                        <a:spcAft>
                          <a:spcPts val="0"/>
                        </a:spcAft>
                      </a:pP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1918-1921</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027703227"/>
                  </a:ext>
                </a:extLst>
              </a:tr>
              <a:tr h="967544">
                <a:tc>
                  <a:txBody>
                    <a:bodyPr/>
                    <a:lstStyle/>
                    <a:p>
                      <a:pPr algn="ct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Всеукраїнська академія наук</a:t>
                      </a:r>
                    </a:p>
                  </a:txBody>
                  <a:tcPr marL="68580" marR="68580" marT="0" marB="0"/>
                </a:tc>
                <a:tc>
                  <a:txBody>
                    <a:bodyPr/>
                    <a:lstStyle/>
                    <a:p>
                      <a:pPr algn="ctr">
                        <a:spcAft>
                          <a:spcPts val="0"/>
                        </a:spcAft>
                      </a:pP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1921-1936</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835888755"/>
                  </a:ext>
                </a:extLst>
              </a:tr>
              <a:tr h="967544">
                <a:tc>
                  <a:txBody>
                    <a:bodyPr/>
                    <a:lstStyle/>
                    <a:p>
                      <a:pPr algn="ct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Академія наук УРСР</a:t>
                      </a:r>
                    </a:p>
                  </a:txBody>
                  <a:tcPr marL="68580" marR="68580" marT="0" marB="0"/>
                </a:tc>
                <a:tc>
                  <a:txBody>
                    <a:bodyPr/>
                    <a:lstStyle/>
                    <a:p>
                      <a:pPr algn="ctr">
                        <a:spcAft>
                          <a:spcPts val="0"/>
                        </a:spcAft>
                      </a:pP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1936-1991</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071569996"/>
                  </a:ext>
                </a:extLst>
              </a:tr>
              <a:tr h="967544">
                <a:tc>
                  <a:txBody>
                    <a:bodyPr/>
                    <a:lstStyle/>
                    <a:p>
                      <a:pPr algn="ctr">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Академія наук України</a:t>
                      </a:r>
                    </a:p>
                  </a:txBody>
                  <a:tcPr marL="68580" marR="68580" marT="0" marB="0"/>
                </a:tc>
                <a:tc>
                  <a:txBody>
                    <a:bodyPr/>
                    <a:lstStyle/>
                    <a:p>
                      <a:pPr algn="ctr">
                        <a:spcAft>
                          <a:spcPts val="0"/>
                        </a:spcAft>
                      </a:pP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1991-1993</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718201473"/>
                  </a:ext>
                </a:extLst>
              </a:tr>
              <a:tr h="967544">
                <a:tc>
                  <a:txBody>
                    <a:bodyPr/>
                    <a:lstStyle/>
                    <a:p>
                      <a:pPr algn="ctr">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Національна Академія Наук України</a:t>
                      </a:r>
                    </a:p>
                  </a:txBody>
                  <a:tcPr marL="68580" marR="68580" marT="0" marB="0"/>
                </a:tc>
                <a:tc>
                  <a:txBody>
                    <a:bodyPr/>
                    <a:lstStyle/>
                    <a:p>
                      <a:pPr algn="ct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1994 – до сьогодні</a:t>
                      </a:r>
                    </a:p>
                  </a:txBody>
                  <a:tcPr marL="68580" marR="68580" marT="0" marB="0"/>
                </a:tc>
                <a:extLst>
                  <a:ext uri="{0D108BD9-81ED-4DB2-BD59-A6C34878D82A}">
                    <a16:rowId xmlns="" xmlns:a16="http://schemas.microsoft.com/office/drawing/2014/main" val="2931503742"/>
                  </a:ext>
                </a:extLst>
              </a:tr>
            </a:tbl>
          </a:graphicData>
        </a:graphic>
      </p:graphicFrame>
    </p:spTree>
    <p:extLst>
      <p:ext uri="{BB962C8B-B14F-4D97-AF65-F5344CB8AC3E}">
        <p14:creationId xmlns:p14="http://schemas.microsoft.com/office/powerpoint/2010/main" val="1632422223"/>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Структура організації </a:t>
            </a:r>
            <a:br>
              <a:rPr lang="uk-UA" sz="2700" dirty="0" smtClean="0">
                <a:latin typeface="Bookman Old Style" panose="02050604050505020204" pitchFamily="18" charset="0"/>
              </a:rPr>
            </a:br>
            <a:r>
              <a:rPr lang="uk-UA" sz="2700" dirty="0" smtClean="0">
                <a:latin typeface="Bookman Old Style" panose="02050604050505020204" pitchFamily="18" charset="0"/>
              </a:rPr>
              <a:t>управління НДІ</a:t>
            </a:r>
            <a:endParaRPr lang="uk-UA" sz="2700" dirty="0">
              <a:latin typeface="Bookman Old Style" panose="02050604050505020204" pitchFamily="18" charset="0"/>
            </a:endParaRPr>
          </a:p>
        </p:txBody>
      </p:sp>
      <p:sp>
        <p:nvSpPr>
          <p:cNvPr id="4" name="Прямокутник 3"/>
          <p:cNvSpPr/>
          <p:nvPr/>
        </p:nvSpPr>
        <p:spPr bwMode="auto">
          <a:xfrm>
            <a:off x="251520" y="1786879"/>
            <a:ext cx="2160240" cy="93610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Заступник</a:t>
            </a:r>
            <a:r>
              <a:rPr kumimoji="0" lang="uk-UA" sz="1800" i="0" u="none" strike="noStrike" cap="none" normalizeH="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 директора з наукової роботи</a:t>
            </a:r>
            <a:endPar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endParaRPr>
          </a:p>
        </p:txBody>
      </p:sp>
      <p:sp>
        <p:nvSpPr>
          <p:cNvPr id="6" name="Прямокутник 5"/>
          <p:cNvSpPr/>
          <p:nvPr/>
        </p:nvSpPr>
        <p:spPr bwMode="auto">
          <a:xfrm>
            <a:off x="3347864" y="1786879"/>
            <a:ext cx="2448272" cy="93610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Директор науково-дослідного інституту</a:t>
            </a:r>
          </a:p>
        </p:txBody>
      </p:sp>
      <p:sp>
        <p:nvSpPr>
          <p:cNvPr id="7" name="Прямокутник 6"/>
          <p:cNvSpPr/>
          <p:nvPr/>
        </p:nvSpPr>
        <p:spPr bwMode="auto">
          <a:xfrm>
            <a:off x="6732240" y="1786879"/>
            <a:ext cx="2160240" cy="93610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endParaRPr>
          </a:p>
          <a:p>
            <a:pPr marL="0" marR="0" indent="0" algn="l"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effectLst>
                  <a:outerShdw blurRad="38100" dist="38100" dir="2700000" algn="tl">
                    <a:srgbClr val="000000">
                      <a:alpha val="43137"/>
                    </a:srgbClr>
                  </a:outerShdw>
                </a:effectLst>
                <a:latin typeface="Bookman Old Style" panose="02050604050505020204" pitchFamily="18" charset="0"/>
              </a:rPr>
              <a:t>Учений секретар</a:t>
            </a:r>
          </a:p>
        </p:txBody>
      </p:sp>
      <p:sp>
        <p:nvSpPr>
          <p:cNvPr id="8" name="Прямокутник 7"/>
          <p:cNvSpPr/>
          <p:nvPr/>
        </p:nvSpPr>
        <p:spPr bwMode="auto">
          <a:xfrm>
            <a:off x="2051720" y="3428333"/>
            <a:ext cx="504056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Вчена</a:t>
            </a:r>
            <a:r>
              <a:rPr kumimoji="0" lang="uk-UA" sz="1800" i="0" u="none" strike="noStrike" cap="none" normalizeH="0" dirty="0" smtClean="0">
                <a:ln>
                  <a:noFill/>
                </a:ln>
                <a:solidFill>
                  <a:schemeClr val="tx1"/>
                </a:solidFill>
                <a:latin typeface="Bookman Old Style" panose="02050604050505020204" pitchFamily="18" charset="0"/>
              </a:rPr>
              <a:t> рада</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9" name="Прямокутник 8"/>
          <p:cNvSpPr/>
          <p:nvPr/>
        </p:nvSpPr>
        <p:spPr bwMode="auto">
          <a:xfrm>
            <a:off x="2051720" y="4148413"/>
            <a:ext cx="504056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Завідувач наукового відділу</a:t>
            </a:r>
          </a:p>
        </p:txBody>
      </p:sp>
      <p:sp>
        <p:nvSpPr>
          <p:cNvPr id="10" name="Прямокутник 9"/>
          <p:cNvSpPr/>
          <p:nvPr/>
        </p:nvSpPr>
        <p:spPr bwMode="auto">
          <a:xfrm>
            <a:off x="2051720" y="5589907"/>
            <a:ext cx="504056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Керівник тематичної (проблемної) групи</a:t>
            </a:r>
          </a:p>
        </p:txBody>
      </p:sp>
      <p:sp>
        <p:nvSpPr>
          <p:cNvPr id="12" name="Прямокутник 11"/>
          <p:cNvSpPr/>
          <p:nvPr/>
        </p:nvSpPr>
        <p:spPr bwMode="auto">
          <a:xfrm>
            <a:off x="2051720" y="4869160"/>
            <a:ext cx="504056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1" hangingPunct="1"/>
            <a:r>
              <a:rPr lang="uk-UA" dirty="0">
                <a:latin typeface="Bookman Old Style" panose="02050604050505020204" pitchFamily="18" charset="0"/>
              </a:rPr>
              <a:t>Завідувач сектору (лабораторії)</a:t>
            </a:r>
          </a:p>
        </p:txBody>
      </p:sp>
      <p:cxnSp>
        <p:nvCxnSpPr>
          <p:cNvPr id="14" name="Пряма зі стрілкою 13"/>
          <p:cNvCxnSpPr>
            <a:stCxn id="8" idx="2"/>
            <a:endCxn id="9" idx="0"/>
          </p:cNvCxnSpPr>
          <p:nvPr/>
        </p:nvCxnSpPr>
        <p:spPr bwMode="auto">
          <a:xfrm>
            <a:off x="4572000" y="3788373"/>
            <a:ext cx="0" cy="36004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5" name="Пряма зі стрілкою 14"/>
          <p:cNvCxnSpPr/>
          <p:nvPr/>
        </p:nvCxnSpPr>
        <p:spPr bwMode="auto">
          <a:xfrm>
            <a:off x="4572000" y="4509120"/>
            <a:ext cx="0" cy="36004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6" name="Пряма зі стрілкою 15"/>
          <p:cNvCxnSpPr/>
          <p:nvPr/>
        </p:nvCxnSpPr>
        <p:spPr bwMode="auto">
          <a:xfrm>
            <a:off x="4572000" y="5229200"/>
            <a:ext cx="0" cy="36004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22" name="Пряма сполучна лінія 21"/>
          <p:cNvCxnSpPr>
            <a:stCxn id="4" idx="2"/>
          </p:cNvCxnSpPr>
          <p:nvPr/>
        </p:nvCxnSpPr>
        <p:spPr bwMode="auto">
          <a:xfrm>
            <a:off x="1331640" y="2722983"/>
            <a:ext cx="0" cy="345977"/>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24" name="Пряма сполучна лінія 23"/>
          <p:cNvCxnSpPr>
            <a:stCxn id="7" idx="2"/>
          </p:cNvCxnSpPr>
          <p:nvPr/>
        </p:nvCxnSpPr>
        <p:spPr bwMode="auto">
          <a:xfrm>
            <a:off x="7812360" y="2722983"/>
            <a:ext cx="0" cy="345977"/>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26" name="Пряма сполучна лінія 25"/>
          <p:cNvCxnSpPr/>
          <p:nvPr/>
        </p:nvCxnSpPr>
        <p:spPr bwMode="auto">
          <a:xfrm>
            <a:off x="1331640" y="3068960"/>
            <a:ext cx="6480720" cy="0"/>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32" name="Пряма зі стрілкою 31"/>
          <p:cNvCxnSpPr>
            <a:stCxn id="6" idx="2"/>
            <a:endCxn id="8" idx="0"/>
          </p:cNvCxnSpPr>
          <p:nvPr/>
        </p:nvCxnSpPr>
        <p:spPr bwMode="auto">
          <a:xfrm>
            <a:off x="4572000" y="2722983"/>
            <a:ext cx="0" cy="70535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3619554850"/>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Регіональні центри НАН України</a:t>
            </a:r>
            <a:endParaRPr lang="uk-UA" sz="2700" dirty="0">
              <a:latin typeface="Bookman Old Style" panose="02050604050505020204" pitchFamily="18" charset="0"/>
            </a:endParaRPr>
          </a:p>
        </p:txBody>
      </p:sp>
      <p:sp>
        <p:nvSpPr>
          <p:cNvPr id="7" name="Прямокутник 6"/>
          <p:cNvSpPr/>
          <p:nvPr/>
        </p:nvSpPr>
        <p:spPr bwMode="auto">
          <a:xfrm>
            <a:off x="6732240" y="1484784"/>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108 установ</a:t>
            </a:r>
          </a:p>
        </p:txBody>
      </p:sp>
      <p:sp>
        <p:nvSpPr>
          <p:cNvPr id="17" name="Прямокутник 16"/>
          <p:cNvSpPr/>
          <p:nvPr/>
        </p:nvSpPr>
        <p:spPr bwMode="auto">
          <a:xfrm>
            <a:off x="3851920" y="1484784"/>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a:latin typeface="Bookman Old Style" panose="02050604050505020204" pitchFamily="18" charset="0"/>
              </a:rPr>
              <a:t>м</a:t>
            </a:r>
            <a:r>
              <a:rPr kumimoji="0" lang="uk-UA" sz="1800" i="0" u="none" strike="noStrike" cap="none" normalizeH="0" baseline="0" dirty="0" smtClean="0">
                <a:ln>
                  <a:noFill/>
                </a:ln>
                <a:solidFill>
                  <a:schemeClr val="tx1"/>
                </a:solidFill>
                <a:latin typeface="Bookman Old Style" panose="02050604050505020204" pitchFamily="18" charset="0"/>
              </a:rPr>
              <a:t>. Київ</a:t>
            </a:r>
          </a:p>
        </p:txBody>
      </p:sp>
      <p:sp>
        <p:nvSpPr>
          <p:cNvPr id="18" name="Прямокутник 17"/>
          <p:cNvSpPr/>
          <p:nvPr/>
        </p:nvSpPr>
        <p:spPr bwMode="auto">
          <a:xfrm>
            <a:off x="6732240" y="2060848"/>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Львів – 15 </a:t>
            </a:r>
          </a:p>
        </p:txBody>
      </p:sp>
      <p:sp>
        <p:nvSpPr>
          <p:cNvPr id="19" name="Прямокутник 18"/>
          <p:cNvSpPr/>
          <p:nvPr/>
        </p:nvSpPr>
        <p:spPr bwMode="auto">
          <a:xfrm>
            <a:off x="6732240" y="2634427"/>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Чернівці – 2 </a:t>
            </a:r>
          </a:p>
        </p:txBody>
      </p:sp>
      <p:sp>
        <p:nvSpPr>
          <p:cNvPr id="20" name="Прямокутник 19"/>
          <p:cNvSpPr/>
          <p:nvPr/>
        </p:nvSpPr>
        <p:spPr bwMode="auto">
          <a:xfrm>
            <a:off x="6732240" y="3208006"/>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Ужгород – 1 </a:t>
            </a:r>
          </a:p>
        </p:txBody>
      </p:sp>
      <p:sp>
        <p:nvSpPr>
          <p:cNvPr id="21" name="Прямокутник 20"/>
          <p:cNvSpPr/>
          <p:nvPr/>
        </p:nvSpPr>
        <p:spPr bwMode="auto">
          <a:xfrm>
            <a:off x="3851920" y="2634427"/>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м. Львів</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23" name="Прямокутник 22"/>
          <p:cNvSpPr/>
          <p:nvPr/>
        </p:nvSpPr>
        <p:spPr bwMode="auto">
          <a:xfrm>
            <a:off x="251520" y="2634427"/>
            <a:ext cx="3240360" cy="360039"/>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Західний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28" name="Прямокутник 27"/>
          <p:cNvSpPr/>
          <p:nvPr/>
        </p:nvSpPr>
        <p:spPr bwMode="auto">
          <a:xfrm>
            <a:off x="6732240" y="3781584"/>
            <a:ext cx="2160240" cy="35780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Харків</a:t>
            </a:r>
            <a:r>
              <a:rPr kumimoji="0" lang="uk-UA" sz="1800" i="0" u="none" strike="noStrike" cap="none" normalizeH="0" dirty="0" smtClean="0">
                <a:ln>
                  <a:noFill/>
                </a:ln>
                <a:solidFill>
                  <a:schemeClr val="tx1"/>
                </a:solidFill>
                <a:latin typeface="Bookman Old Style" panose="02050604050505020204" pitchFamily="18" charset="0"/>
              </a:rPr>
              <a:t> – 15 </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29" name="Прямокутник 28"/>
          <p:cNvSpPr/>
          <p:nvPr/>
        </p:nvSpPr>
        <p:spPr bwMode="auto">
          <a:xfrm>
            <a:off x="6732240" y="4351768"/>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Суми – 1 </a:t>
            </a:r>
          </a:p>
        </p:txBody>
      </p:sp>
      <p:sp>
        <p:nvSpPr>
          <p:cNvPr id="30" name="Прямокутник 29"/>
          <p:cNvSpPr/>
          <p:nvPr/>
        </p:nvSpPr>
        <p:spPr bwMode="auto">
          <a:xfrm>
            <a:off x="6732240" y="4924186"/>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Полтава – 1 </a:t>
            </a:r>
          </a:p>
        </p:txBody>
      </p:sp>
      <p:sp>
        <p:nvSpPr>
          <p:cNvPr id="31" name="Прямокутник 30"/>
          <p:cNvSpPr/>
          <p:nvPr/>
        </p:nvSpPr>
        <p:spPr bwMode="auto">
          <a:xfrm>
            <a:off x="3851920" y="4351768"/>
            <a:ext cx="2160240" cy="360039"/>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a:latin typeface="Bookman Old Style" panose="02050604050505020204" pitchFamily="18" charset="0"/>
              </a:rPr>
              <a:t>м</a:t>
            </a:r>
            <a:r>
              <a:rPr kumimoji="0" lang="uk-UA" sz="1800" i="0" u="none" strike="noStrike" cap="none" normalizeH="0" baseline="0" dirty="0" smtClean="0">
                <a:ln>
                  <a:noFill/>
                </a:ln>
                <a:solidFill>
                  <a:schemeClr val="tx1"/>
                </a:solidFill>
                <a:latin typeface="Bookman Old Style" panose="02050604050505020204" pitchFamily="18" charset="0"/>
              </a:rPr>
              <a:t>. Харків</a:t>
            </a:r>
          </a:p>
        </p:txBody>
      </p:sp>
      <p:sp>
        <p:nvSpPr>
          <p:cNvPr id="33" name="Прямокутник 32"/>
          <p:cNvSpPr/>
          <p:nvPr/>
        </p:nvSpPr>
        <p:spPr bwMode="auto">
          <a:xfrm>
            <a:off x="251520" y="4203045"/>
            <a:ext cx="3240360" cy="65748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Північно-східний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34" name="Прямокутник 33"/>
          <p:cNvSpPr/>
          <p:nvPr/>
        </p:nvSpPr>
        <p:spPr bwMode="auto">
          <a:xfrm>
            <a:off x="6732240" y="5495530"/>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Донецьк – 7 </a:t>
            </a:r>
          </a:p>
        </p:txBody>
      </p:sp>
      <p:sp>
        <p:nvSpPr>
          <p:cNvPr id="35" name="Прямокутник 34"/>
          <p:cNvSpPr/>
          <p:nvPr/>
        </p:nvSpPr>
        <p:spPr bwMode="auto">
          <a:xfrm>
            <a:off x="6732240" y="6066874"/>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Луганськ – 2 </a:t>
            </a:r>
          </a:p>
        </p:txBody>
      </p:sp>
      <p:sp>
        <p:nvSpPr>
          <p:cNvPr id="38" name="Прямокутник 37"/>
          <p:cNvSpPr/>
          <p:nvPr/>
        </p:nvSpPr>
        <p:spPr bwMode="auto">
          <a:xfrm>
            <a:off x="3851920" y="5785767"/>
            <a:ext cx="2160240" cy="35091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a:latin typeface="Bookman Old Style" panose="02050604050505020204" pitchFamily="18" charset="0"/>
              </a:rPr>
              <a:t>м</a:t>
            </a:r>
            <a:r>
              <a:rPr kumimoji="0" lang="uk-UA" sz="1800" i="0" u="none" strike="noStrike" cap="none" normalizeH="0" baseline="0" dirty="0" smtClean="0">
                <a:ln>
                  <a:noFill/>
                </a:ln>
                <a:solidFill>
                  <a:schemeClr val="tx1"/>
                </a:solidFill>
                <a:latin typeface="Bookman Old Style" panose="02050604050505020204" pitchFamily="18" charset="0"/>
              </a:rPr>
              <a:t>. Донецьк</a:t>
            </a:r>
          </a:p>
        </p:txBody>
      </p:sp>
      <p:sp>
        <p:nvSpPr>
          <p:cNvPr id="40" name="Прямокутник 39"/>
          <p:cNvSpPr/>
          <p:nvPr/>
        </p:nvSpPr>
        <p:spPr bwMode="auto">
          <a:xfrm>
            <a:off x="251520" y="5632480"/>
            <a:ext cx="3240360" cy="65748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Донецький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cxnSp>
        <p:nvCxnSpPr>
          <p:cNvPr id="5" name="Пряма сполучна лінія 4"/>
          <p:cNvCxnSpPr>
            <a:stCxn id="23" idx="3"/>
            <a:endCxn id="21" idx="1"/>
          </p:cNvCxnSpPr>
          <p:nvPr/>
        </p:nvCxnSpPr>
        <p:spPr bwMode="auto">
          <a:xfrm>
            <a:off x="3491880" y="2814447"/>
            <a:ext cx="360040" cy="0"/>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13" name="Пряма сполучна лінія 12"/>
          <p:cNvCxnSpPr>
            <a:stCxn id="33" idx="3"/>
            <a:endCxn id="31" idx="1"/>
          </p:cNvCxnSpPr>
          <p:nvPr/>
        </p:nvCxnSpPr>
        <p:spPr bwMode="auto">
          <a:xfrm>
            <a:off x="3491880" y="4531787"/>
            <a:ext cx="360040" cy="1"/>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42" name="Пряма сполучна лінія 41"/>
          <p:cNvCxnSpPr>
            <a:stCxn id="40" idx="3"/>
            <a:endCxn id="38" idx="1"/>
          </p:cNvCxnSpPr>
          <p:nvPr/>
        </p:nvCxnSpPr>
        <p:spPr bwMode="auto">
          <a:xfrm>
            <a:off x="3491880" y="5961222"/>
            <a:ext cx="360040" cy="0"/>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44" name="Пряма зі стрілкою 43"/>
          <p:cNvCxnSpPr>
            <a:stCxn id="17" idx="3"/>
            <a:endCxn id="7" idx="1"/>
          </p:cNvCxnSpPr>
          <p:nvPr/>
        </p:nvCxnSpPr>
        <p:spPr bwMode="auto">
          <a:xfrm>
            <a:off x="6012160" y="1664804"/>
            <a:ext cx="720080"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6" name="Пряма зі стрілкою 45"/>
          <p:cNvCxnSpPr>
            <a:stCxn id="21" idx="3"/>
            <a:endCxn id="19" idx="1"/>
          </p:cNvCxnSpPr>
          <p:nvPr/>
        </p:nvCxnSpPr>
        <p:spPr bwMode="auto">
          <a:xfrm>
            <a:off x="6012160" y="2814447"/>
            <a:ext cx="720080"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7" name="Пряма зі стрілкою 46"/>
          <p:cNvCxnSpPr>
            <a:stCxn id="31" idx="3"/>
            <a:endCxn id="29" idx="1"/>
          </p:cNvCxnSpPr>
          <p:nvPr/>
        </p:nvCxnSpPr>
        <p:spPr bwMode="auto">
          <a:xfrm>
            <a:off x="6012160" y="4531788"/>
            <a:ext cx="720080" cy="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50" name="Пряма зі стрілкою 49"/>
          <p:cNvCxnSpPr>
            <a:stCxn id="21" idx="3"/>
          </p:cNvCxnSpPr>
          <p:nvPr/>
        </p:nvCxnSpPr>
        <p:spPr bwMode="auto">
          <a:xfrm flipV="1">
            <a:off x="6012160" y="2240869"/>
            <a:ext cx="720080" cy="573578"/>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52" name="Пряма зі стрілкою 51"/>
          <p:cNvCxnSpPr>
            <a:stCxn id="21" idx="3"/>
          </p:cNvCxnSpPr>
          <p:nvPr/>
        </p:nvCxnSpPr>
        <p:spPr bwMode="auto">
          <a:xfrm>
            <a:off x="6012160" y="2814447"/>
            <a:ext cx="706400" cy="586884"/>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 name="Пряма зі стрілкою 3"/>
          <p:cNvCxnSpPr>
            <a:stCxn id="31" idx="3"/>
            <a:endCxn id="28" idx="1"/>
          </p:cNvCxnSpPr>
          <p:nvPr/>
        </p:nvCxnSpPr>
        <p:spPr bwMode="auto">
          <a:xfrm flipV="1">
            <a:off x="6012160" y="3960487"/>
            <a:ext cx="720080" cy="571301"/>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8" name="Пряма зі стрілкою 7"/>
          <p:cNvCxnSpPr>
            <a:stCxn id="31" idx="3"/>
            <a:endCxn id="30" idx="1"/>
          </p:cNvCxnSpPr>
          <p:nvPr/>
        </p:nvCxnSpPr>
        <p:spPr bwMode="auto">
          <a:xfrm>
            <a:off x="6012160" y="4531788"/>
            <a:ext cx="720080" cy="572418"/>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4" name="Пряма зі стрілкою 13"/>
          <p:cNvCxnSpPr>
            <a:stCxn id="38" idx="3"/>
            <a:endCxn id="34" idx="1"/>
          </p:cNvCxnSpPr>
          <p:nvPr/>
        </p:nvCxnSpPr>
        <p:spPr bwMode="auto">
          <a:xfrm flipV="1">
            <a:off x="6012160" y="5675550"/>
            <a:ext cx="720080" cy="285672"/>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16" name="Пряма зі стрілкою 15"/>
          <p:cNvCxnSpPr>
            <a:stCxn id="38" idx="3"/>
            <a:endCxn id="35" idx="1"/>
          </p:cNvCxnSpPr>
          <p:nvPr/>
        </p:nvCxnSpPr>
        <p:spPr bwMode="auto">
          <a:xfrm>
            <a:off x="6012160" y="5961222"/>
            <a:ext cx="720080" cy="285672"/>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1756079623"/>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Регіональні центри НАН України</a:t>
            </a:r>
            <a:endParaRPr lang="uk-UA" sz="2700" dirty="0">
              <a:latin typeface="Bookman Old Style" panose="02050604050505020204" pitchFamily="18" charset="0"/>
            </a:endParaRPr>
          </a:p>
        </p:txBody>
      </p:sp>
      <p:sp>
        <p:nvSpPr>
          <p:cNvPr id="7" name="Прямокутник 6"/>
          <p:cNvSpPr/>
          <p:nvPr/>
        </p:nvSpPr>
        <p:spPr bwMode="auto">
          <a:xfrm>
            <a:off x="6732240" y="1484784"/>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Сімферополь – 4</a:t>
            </a:r>
          </a:p>
        </p:txBody>
      </p:sp>
      <p:sp>
        <p:nvSpPr>
          <p:cNvPr id="18" name="Прямокутник 17"/>
          <p:cNvSpPr/>
          <p:nvPr/>
        </p:nvSpPr>
        <p:spPr bwMode="auto">
          <a:xfrm>
            <a:off x="6732240" y="2060848"/>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Севастополь – 3</a:t>
            </a:r>
          </a:p>
        </p:txBody>
      </p:sp>
      <p:sp>
        <p:nvSpPr>
          <p:cNvPr id="19" name="Прямокутник 18"/>
          <p:cNvSpPr/>
          <p:nvPr/>
        </p:nvSpPr>
        <p:spPr bwMode="auto">
          <a:xfrm>
            <a:off x="6732240" y="2634427"/>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Керч –</a:t>
            </a:r>
            <a:r>
              <a:rPr kumimoji="0" lang="uk-UA" sz="1800" i="0" u="none" strike="noStrike" cap="none" normalizeH="0" dirty="0" smtClean="0">
                <a:ln>
                  <a:noFill/>
                </a:ln>
                <a:solidFill>
                  <a:schemeClr val="tx1"/>
                </a:solidFill>
                <a:latin typeface="Bookman Old Style" panose="02050604050505020204" pitchFamily="18" charset="0"/>
              </a:rPr>
              <a:t> 1</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20" name="Прямокутник 19"/>
          <p:cNvSpPr/>
          <p:nvPr/>
        </p:nvSpPr>
        <p:spPr bwMode="auto">
          <a:xfrm>
            <a:off x="6732241" y="3177543"/>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Дніпро - 5</a:t>
            </a:r>
          </a:p>
        </p:txBody>
      </p:sp>
      <p:sp>
        <p:nvSpPr>
          <p:cNvPr id="21" name="Прямокутник 20"/>
          <p:cNvSpPr/>
          <p:nvPr/>
        </p:nvSpPr>
        <p:spPr bwMode="auto">
          <a:xfrm>
            <a:off x="3851920" y="2060849"/>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м. Сімферополь</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28" name="Прямокутник 27"/>
          <p:cNvSpPr/>
          <p:nvPr/>
        </p:nvSpPr>
        <p:spPr bwMode="auto">
          <a:xfrm>
            <a:off x="6732240" y="3781584"/>
            <a:ext cx="2160240" cy="35780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Запоріжжя – 1</a:t>
            </a:r>
          </a:p>
        </p:txBody>
      </p:sp>
      <p:sp>
        <p:nvSpPr>
          <p:cNvPr id="29" name="Прямокутник 28"/>
          <p:cNvSpPr/>
          <p:nvPr/>
        </p:nvSpPr>
        <p:spPr bwMode="auto">
          <a:xfrm>
            <a:off x="6732240" y="4351768"/>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Кривий Ріг - 1</a:t>
            </a:r>
          </a:p>
        </p:txBody>
      </p:sp>
      <p:sp>
        <p:nvSpPr>
          <p:cNvPr id="30" name="Прямокутник 29"/>
          <p:cNvSpPr/>
          <p:nvPr/>
        </p:nvSpPr>
        <p:spPr bwMode="auto">
          <a:xfrm>
            <a:off x="6732240" y="4924186"/>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Одеса - 5</a:t>
            </a:r>
          </a:p>
        </p:txBody>
      </p:sp>
      <p:sp>
        <p:nvSpPr>
          <p:cNvPr id="31" name="Прямокутник 30"/>
          <p:cNvSpPr/>
          <p:nvPr/>
        </p:nvSpPr>
        <p:spPr bwMode="auto">
          <a:xfrm>
            <a:off x="3851920" y="3781585"/>
            <a:ext cx="2160240" cy="357806"/>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a:latin typeface="Bookman Old Style" panose="02050604050505020204" pitchFamily="18" charset="0"/>
              </a:rPr>
              <a:t>м</a:t>
            </a:r>
            <a:r>
              <a:rPr lang="uk-UA" dirty="0" smtClean="0">
                <a:latin typeface="Bookman Old Style" panose="02050604050505020204" pitchFamily="18" charset="0"/>
              </a:rPr>
              <a:t>. Дніпро</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33" name="Прямокутник 32"/>
          <p:cNvSpPr/>
          <p:nvPr/>
        </p:nvSpPr>
        <p:spPr bwMode="auto">
          <a:xfrm>
            <a:off x="251520" y="3631745"/>
            <a:ext cx="3240360" cy="65748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Придніпровський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34" name="Прямокутник 33"/>
          <p:cNvSpPr/>
          <p:nvPr/>
        </p:nvSpPr>
        <p:spPr bwMode="auto">
          <a:xfrm>
            <a:off x="6732240" y="5495530"/>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Миколаїв - 1</a:t>
            </a:r>
          </a:p>
        </p:txBody>
      </p:sp>
      <p:sp>
        <p:nvSpPr>
          <p:cNvPr id="35" name="Прямокутник 34"/>
          <p:cNvSpPr/>
          <p:nvPr/>
        </p:nvSpPr>
        <p:spPr bwMode="auto">
          <a:xfrm>
            <a:off x="6732240" y="6066874"/>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i="0" u="none" strike="noStrike" cap="none" normalizeH="0" baseline="0" dirty="0" smtClean="0">
                <a:ln>
                  <a:noFill/>
                </a:ln>
                <a:solidFill>
                  <a:schemeClr val="tx1"/>
                </a:solidFill>
                <a:latin typeface="Bookman Old Style" panose="02050604050505020204" pitchFamily="18" charset="0"/>
              </a:rPr>
              <a:t>Херсон - 1</a:t>
            </a:r>
          </a:p>
        </p:txBody>
      </p:sp>
      <p:sp>
        <p:nvSpPr>
          <p:cNvPr id="38" name="Прямокутник 37"/>
          <p:cNvSpPr/>
          <p:nvPr/>
        </p:nvSpPr>
        <p:spPr bwMode="auto">
          <a:xfrm>
            <a:off x="3851920" y="5495531"/>
            <a:ext cx="2160240" cy="360040"/>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м. Одеса</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40" name="Прямокутник 39"/>
          <p:cNvSpPr/>
          <p:nvPr/>
        </p:nvSpPr>
        <p:spPr bwMode="auto">
          <a:xfrm>
            <a:off x="262090" y="5345959"/>
            <a:ext cx="3240360" cy="65748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Південний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sp>
        <p:nvSpPr>
          <p:cNvPr id="32" name="Прямокутник 31"/>
          <p:cNvSpPr/>
          <p:nvPr/>
        </p:nvSpPr>
        <p:spPr bwMode="auto">
          <a:xfrm>
            <a:off x="251520" y="1912126"/>
            <a:ext cx="3240360" cy="657484"/>
          </a:xfrm>
          <a:prstGeom prst="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dirty="0" smtClean="0">
                <a:latin typeface="Bookman Old Style" panose="02050604050505020204" pitchFamily="18" charset="0"/>
              </a:rPr>
              <a:t>Кримський науковий центр</a:t>
            </a:r>
            <a:endParaRPr kumimoji="0" lang="uk-UA" sz="1800" i="0" u="none" strike="noStrike" cap="none" normalizeH="0" baseline="0" dirty="0" smtClean="0">
              <a:ln>
                <a:noFill/>
              </a:ln>
              <a:solidFill>
                <a:schemeClr val="tx1"/>
              </a:solidFill>
              <a:latin typeface="Bookman Old Style" panose="02050604050505020204" pitchFamily="18" charset="0"/>
            </a:endParaRPr>
          </a:p>
        </p:txBody>
      </p:sp>
      <p:cxnSp>
        <p:nvCxnSpPr>
          <p:cNvPr id="6" name="Пряма сполучна лінія 5"/>
          <p:cNvCxnSpPr>
            <a:stCxn id="32" idx="3"/>
            <a:endCxn id="21" idx="1"/>
          </p:cNvCxnSpPr>
          <p:nvPr/>
        </p:nvCxnSpPr>
        <p:spPr bwMode="auto">
          <a:xfrm>
            <a:off x="3491880" y="2240868"/>
            <a:ext cx="360040" cy="1"/>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10" name="Пряма сполучна лінія 9"/>
          <p:cNvCxnSpPr>
            <a:stCxn id="33" idx="3"/>
            <a:endCxn id="31" idx="1"/>
          </p:cNvCxnSpPr>
          <p:nvPr/>
        </p:nvCxnSpPr>
        <p:spPr bwMode="auto">
          <a:xfrm>
            <a:off x="3491880" y="3960487"/>
            <a:ext cx="360040" cy="1"/>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12" name="Пряма сполучна лінія 11"/>
          <p:cNvCxnSpPr>
            <a:stCxn id="40" idx="3"/>
            <a:endCxn id="38" idx="1"/>
          </p:cNvCxnSpPr>
          <p:nvPr/>
        </p:nvCxnSpPr>
        <p:spPr bwMode="auto">
          <a:xfrm>
            <a:off x="3502450" y="5674701"/>
            <a:ext cx="349470" cy="850"/>
          </a:xfrm>
          <a:prstGeom prst="line">
            <a:avLst/>
          </a:prstGeom>
          <a:solidFill>
            <a:schemeClr val="accent1"/>
          </a:solidFill>
          <a:ln w="9525" cap="flat" cmpd="sng" algn="ctr">
            <a:solidFill>
              <a:schemeClr val="tx2"/>
            </a:solidFill>
            <a:prstDash val="solid"/>
            <a:round/>
            <a:headEnd type="none" w="med" len="med"/>
            <a:tailEnd type="none" w="med" len="med"/>
          </a:ln>
          <a:effectLst/>
        </p:spPr>
      </p:cxnSp>
      <p:cxnSp>
        <p:nvCxnSpPr>
          <p:cNvPr id="24" name="Пряма зі стрілкою 23"/>
          <p:cNvCxnSpPr>
            <a:stCxn id="21" idx="3"/>
            <a:endCxn id="7" idx="1"/>
          </p:cNvCxnSpPr>
          <p:nvPr/>
        </p:nvCxnSpPr>
        <p:spPr bwMode="auto">
          <a:xfrm flipV="1">
            <a:off x="6012160" y="1664804"/>
            <a:ext cx="720080" cy="576065"/>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26" name="Пряма зі стрілкою 25"/>
          <p:cNvCxnSpPr>
            <a:stCxn id="21" idx="3"/>
            <a:endCxn id="18" idx="1"/>
          </p:cNvCxnSpPr>
          <p:nvPr/>
        </p:nvCxnSpPr>
        <p:spPr bwMode="auto">
          <a:xfrm flipV="1">
            <a:off x="6012160" y="2240868"/>
            <a:ext cx="720080" cy="1"/>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37" name="Пряма зі стрілкою 36"/>
          <p:cNvCxnSpPr>
            <a:stCxn id="21" idx="3"/>
            <a:endCxn id="19" idx="1"/>
          </p:cNvCxnSpPr>
          <p:nvPr/>
        </p:nvCxnSpPr>
        <p:spPr bwMode="auto">
          <a:xfrm>
            <a:off x="6012160" y="2240869"/>
            <a:ext cx="720080" cy="573578"/>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1" name="Пряма зі стрілкою 40"/>
          <p:cNvCxnSpPr>
            <a:stCxn id="31" idx="3"/>
            <a:endCxn id="20" idx="1"/>
          </p:cNvCxnSpPr>
          <p:nvPr/>
        </p:nvCxnSpPr>
        <p:spPr bwMode="auto">
          <a:xfrm flipV="1">
            <a:off x="6012160" y="3357563"/>
            <a:ext cx="720081" cy="602925"/>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5" name="Пряма зі стрілкою 44"/>
          <p:cNvCxnSpPr>
            <a:stCxn id="31" idx="3"/>
            <a:endCxn id="28" idx="1"/>
          </p:cNvCxnSpPr>
          <p:nvPr/>
        </p:nvCxnSpPr>
        <p:spPr bwMode="auto">
          <a:xfrm flipV="1">
            <a:off x="6012160" y="3960487"/>
            <a:ext cx="720080" cy="1"/>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49" name="Пряма зі стрілкою 48"/>
          <p:cNvCxnSpPr>
            <a:stCxn id="31" idx="3"/>
            <a:endCxn id="29" idx="1"/>
          </p:cNvCxnSpPr>
          <p:nvPr/>
        </p:nvCxnSpPr>
        <p:spPr bwMode="auto">
          <a:xfrm>
            <a:off x="6012160" y="3960488"/>
            <a:ext cx="720080" cy="571300"/>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53" name="Пряма зі стрілкою 52"/>
          <p:cNvCxnSpPr>
            <a:stCxn id="38" idx="3"/>
            <a:endCxn id="30" idx="1"/>
          </p:cNvCxnSpPr>
          <p:nvPr/>
        </p:nvCxnSpPr>
        <p:spPr bwMode="auto">
          <a:xfrm flipV="1">
            <a:off x="6012160" y="5104206"/>
            <a:ext cx="720080" cy="571345"/>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55" name="Пряма зі стрілкою 54"/>
          <p:cNvCxnSpPr>
            <a:stCxn id="38" idx="3"/>
            <a:endCxn id="34" idx="1"/>
          </p:cNvCxnSpPr>
          <p:nvPr/>
        </p:nvCxnSpPr>
        <p:spPr bwMode="auto">
          <a:xfrm flipV="1">
            <a:off x="6012160" y="5675550"/>
            <a:ext cx="720080" cy="1"/>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cxnSp>
        <p:nvCxnSpPr>
          <p:cNvPr id="57" name="Пряма зі стрілкою 56"/>
          <p:cNvCxnSpPr>
            <a:stCxn id="38" idx="3"/>
            <a:endCxn id="35" idx="1"/>
          </p:cNvCxnSpPr>
          <p:nvPr/>
        </p:nvCxnSpPr>
        <p:spPr bwMode="auto">
          <a:xfrm>
            <a:off x="6012160" y="5675551"/>
            <a:ext cx="720080" cy="571343"/>
          </a:xfrm>
          <a:prstGeom prst="straightConnector1">
            <a:avLst/>
          </a:prstGeom>
          <a:solidFill>
            <a:schemeClr val="accent1"/>
          </a:solidFill>
          <a:ln w="9525" cap="flat" cmpd="sng" algn="ctr">
            <a:solidFill>
              <a:schemeClr val="tx2"/>
            </a:solidFill>
            <a:prstDash val="solid"/>
            <a:round/>
            <a:headEnd type="none" w="med" len="med"/>
            <a:tailEnd type="triangle"/>
          </a:ln>
          <a:effectLst/>
        </p:spPr>
      </p:cxnSp>
    </p:spTree>
    <p:extLst>
      <p:ext uri="{BB962C8B-B14F-4D97-AF65-F5344CB8AC3E}">
        <p14:creationId xmlns:p14="http://schemas.microsoft.com/office/powerpoint/2010/main" val="4196506217"/>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Вищі державні наукові центри у країнах «Великої вісімки»</a:t>
            </a:r>
            <a:endParaRPr lang="uk-UA" sz="2700"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1274612139"/>
              </p:ext>
            </p:extLst>
          </p:nvPr>
        </p:nvGraphicFramePr>
        <p:xfrm>
          <a:off x="0" y="1052735"/>
          <a:ext cx="9144000" cy="5805264"/>
        </p:xfrm>
        <a:graphic>
          <a:graphicData uri="http://schemas.openxmlformats.org/drawingml/2006/table">
            <a:tbl>
              <a:tblPr firstRow="1" bandRow="1">
                <a:tableStyleId>{5C22544A-7EE6-4342-B048-85BDC9FD1C3A}</a:tableStyleId>
              </a:tblPr>
              <a:tblGrid>
                <a:gridCol w="1763688">
                  <a:extLst>
                    <a:ext uri="{9D8B030D-6E8A-4147-A177-3AD203B41FA5}">
                      <a16:colId xmlns="" xmlns:a16="http://schemas.microsoft.com/office/drawing/2014/main" val="1512893115"/>
                    </a:ext>
                  </a:extLst>
                </a:gridCol>
                <a:gridCol w="3096344">
                  <a:extLst>
                    <a:ext uri="{9D8B030D-6E8A-4147-A177-3AD203B41FA5}">
                      <a16:colId xmlns="" xmlns:a16="http://schemas.microsoft.com/office/drawing/2014/main" val="776091586"/>
                    </a:ext>
                  </a:extLst>
                </a:gridCol>
                <a:gridCol w="4283968">
                  <a:extLst>
                    <a:ext uri="{9D8B030D-6E8A-4147-A177-3AD203B41FA5}">
                      <a16:colId xmlns="" xmlns:a16="http://schemas.microsoft.com/office/drawing/2014/main" val="2659521899"/>
                    </a:ext>
                  </a:extLst>
                </a:gridCol>
              </a:tblGrid>
              <a:tr h="586959">
                <a:tc>
                  <a:txBody>
                    <a:bodyPr/>
                    <a:lstStyle/>
                    <a:p>
                      <a:pPr algn="ctr">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Країна</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Вищий державний науковий центр</a:t>
                      </a:r>
                    </a:p>
                  </a:txBody>
                  <a:tcPr marL="68580" marR="68580" marT="0" marB="0" anchor="ctr"/>
                </a:tc>
                <a:tc>
                  <a:txBody>
                    <a:bodyPr/>
                    <a:lstStyle/>
                    <a:p>
                      <a:pPr algn="ctr">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Характеристика</a:t>
                      </a:r>
                    </a:p>
                  </a:txBody>
                  <a:tcPr marL="68580" marR="68580" marT="0" marB="0" anchor="ctr"/>
                </a:tc>
                <a:extLst>
                  <a:ext uri="{0D108BD9-81ED-4DB2-BD59-A6C34878D82A}">
                    <a16:rowId xmlns="" xmlns:a16="http://schemas.microsoft.com/office/drawing/2014/main" val="87966515"/>
                  </a:ext>
                </a:extLst>
              </a:tr>
              <a:tr h="586959">
                <a:tc>
                  <a:txBody>
                    <a:bodyPr/>
                    <a:lstStyle/>
                    <a:p>
                      <a:pPr algn="ctr">
                        <a:spcAft>
                          <a:spcPts val="0"/>
                        </a:spcAft>
                      </a:pPr>
                      <a:r>
                        <a:rPr lang="uk-UA" sz="1800" b="0" i="1" dirty="0">
                          <a:effectLst/>
                          <a:latin typeface="Bookman Old Style" panose="02050604050505020204" pitchFamily="18" charset="0"/>
                          <a:ea typeface="Times New Roman" panose="02020603050405020304" pitchFamily="18" charset="0"/>
                          <a:cs typeface="Times New Roman" panose="02020603050405020304" pitchFamily="18" charset="0"/>
                        </a:rPr>
                        <a:t>1</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uk-UA" sz="1800" i="1">
                          <a:effectLst/>
                          <a:latin typeface="Bookman Old Style" panose="02050604050505020204" pitchFamily="18" charset="0"/>
                          <a:ea typeface="Times New Roman" panose="02020603050405020304" pitchFamily="18" charset="0"/>
                          <a:cs typeface="Times New Roman" panose="02020603050405020304" pitchFamily="18" charset="0"/>
                        </a:rPr>
                        <a:t>2</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uk-UA" sz="1800" i="1">
                          <a:effectLst/>
                          <a:latin typeface="Bookman Old Style" panose="02050604050505020204" pitchFamily="18" charset="0"/>
                          <a:ea typeface="Times New Roman" panose="02020603050405020304" pitchFamily="18" charset="0"/>
                          <a:cs typeface="Times New Roman" panose="02020603050405020304" pitchFamily="18" charset="0"/>
                        </a:rPr>
                        <a:t>3</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516444992"/>
                  </a:ext>
                </a:extLst>
              </a:tr>
              <a:tr h="1157836">
                <a:tc>
                  <a:txBody>
                    <a:bodyPr/>
                    <a:lstStyle/>
                    <a:p>
                      <a:pPr algn="just">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США</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Національна академія наук США</a:t>
                      </a:r>
                    </a:p>
                  </a:txBody>
                  <a:tcPr marL="68580" marR="68580" marT="0" marB="0"/>
                </a:tc>
                <a:tc>
                  <a:txBody>
                    <a:bodyPr/>
                    <a:lstStyle/>
                    <a:p>
                      <a:pPr algn="just">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Провідна наукова організація, «радник нації в питаннях науки</a:t>
                      </a: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 техніки і медицини.</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882690340"/>
                  </a:ext>
                </a:extLst>
              </a:tr>
              <a:tr h="868378">
                <a:tc>
                  <a:txBody>
                    <a:bodyPr/>
                    <a:lstStyle/>
                    <a:p>
                      <a:pPr algn="just">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Японія</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uk-UA" sz="1800" b="0" i="0" dirty="0">
                          <a:effectLst/>
                          <a:latin typeface="Bookman Old Style" panose="02050604050505020204" pitchFamily="18" charset="0"/>
                          <a:ea typeface="Times New Roman" panose="02020603050405020304" pitchFamily="18" charset="0"/>
                          <a:cs typeface="Times New Roman" panose="02020603050405020304" pitchFamily="18" charset="0"/>
                        </a:rPr>
                        <a:t>Академія наук Японії </a:t>
                      </a:r>
                    </a:p>
                  </a:txBody>
                  <a:tcPr marL="68580" marR="68580" marT="0" marB="0"/>
                </a:tc>
                <a:tc>
                  <a:txBody>
                    <a:bodyPr/>
                    <a:lstStyle/>
                    <a:p>
                      <a:pPr algn="just">
                        <a:spcAft>
                          <a:spcPts val="0"/>
                        </a:spcAft>
                      </a:pP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Почесна організація,</a:t>
                      </a:r>
                      <a:r>
                        <a:rPr lang="uk-UA" sz="1800" baseline="0" dirty="0" smtClean="0">
                          <a:effectLst/>
                          <a:latin typeface="Bookman Old Style" panose="02050604050505020204" pitchFamily="18" charset="0"/>
                          <a:ea typeface="Times New Roman" panose="02020603050405020304" pitchFamily="18" charset="0"/>
                          <a:cs typeface="Times New Roman" panose="02020603050405020304" pitchFamily="18" charset="0"/>
                        </a:rPr>
                        <a:t> </a:t>
                      </a: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що </a:t>
                      </a: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об'єднує провідних японських вчених</a:t>
                      </a:r>
                    </a:p>
                  </a:txBody>
                  <a:tcPr marL="68580" marR="68580" marT="0" marB="0"/>
                </a:tc>
                <a:extLst>
                  <a:ext uri="{0D108BD9-81ED-4DB2-BD59-A6C34878D82A}">
                    <a16:rowId xmlns="" xmlns:a16="http://schemas.microsoft.com/office/drawing/2014/main" val="1418899968"/>
                  </a:ext>
                </a:extLst>
              </a:tr>
              <a:tr h="1157836">
                <a:tc>
                  <a:txBody>
                    <a:bodyPr/>
                    <a:lstStyle/>
                    <a:p>
                      <a:pPr algn="just">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Франція</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uk-UA" sz="1800" b="0" i="0" dirty="0">
                          <a:effectLst/>
                          <a:latin typeface="Bookman Old Style" panose="02050604050505020204" pitchFamily="18" charset="0"/>
                          <a:ea typeface="Times New Roman" panose="02020603050405020304" pitchFamily="18" charset="0"/>
                          <a:cs typeface="Times New Roman" panose="02020603050405020304" pitchFamily="18" charset="0"/>
                        </a:rPr>
                        <a:t>Французька академія наук</a:t>
                      </a:r>
                    </a:p>
                  </a:txBody>
                  <a:tcPr marL="68580" marR="68580" marT="0" marB="0"/>
                </a:tc>
                <a:tc>
                  <a:txBody>
                    <a:bodyPr/>
                    <a:lstStyle/>
                    <a:p>
                      <a:pPr algn="just">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Наукове товариство для заохочення й захисту духу французьких наукових досліджень</a:t>
                      </a:r>
                    </a:p>
                  </a:txBody>
                  <a:tcPr marL="68580" marR="68580" marT="0" marB="0"/>
                </a:tc>
                <a:extLst>
                  <a:ext uri="{0D108BD9-81ED-4DB2-BD59-A6C34878D82A}">
                    <a16:rowId xmlns="" xmlns:a16="http://schemas.microsoft.com/office/drawing/2014/main" val="4211489035"/>
                  </a:ext>
                </a:extLst>
              </a:tr>
              <a:tr h="1447296">
                <a:tc>
                  <a:txBody>
                    <a:bodyPr/>
                    <a:lstStyle/>
                    <a:p>
                      <a:pPr algn="just">
                        <a:spcAft>
                          <a:spcPts val="0"/>
                        </a:spcAft>
                      </a:pPr>
                      <a:r>
                        <a:rPr lang="uk-UA" sz="1800" b="1">
                          <a:effectLst/>
                          <a:latin typeface="Bookman Old Style" panose="02050604050505020204" pitchFamily="18" charset="0"/>
                          <a:ea typeface="Times New Roman" panose="02020603050405020304" pitchFamily="18" charset="0"/>
                          <a:cs typeface="Times New Roman" panose="02020603050405020304" pitchFamily="18" charset="0"/>
                        </a:rPr>
                        <a:t>Німеччина </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uk-UA" sz="1800" b="0" i="0" dirty="0">
                          <a:effectLst/>
                          <a:latin typeface="Bookman Old Style" panose="02050604050505020204" pitchFamily="18" charset="0"/>
                          <a:ea typeface="Times New Roman" panose="02020603050405020304" pitchFamily="18" charset="0"/>
                          <a:cs typeface="Times New Roman" panose="02020603050405020304" pitchFamily="18" charset="0"/>
                        </a:rPr>
                        <a:t>Товариство </a:t>
                      </a:r>
                      <a:r>
                        <a:rPr lang="uk-UA" sz="1800" b="0" i="0" dirty="0" err="1">
                          <a:effectLst/>
                          <a:latin typeface="Bookman Old Style" panose="02050604050505020204" pitchFamily="18" charset="0"/>
                          <a:ea typeface="Times New Roman" panose="02020603050405020304" pitchFamily="18" charset="0"/>
                          <a:cs typeface="Times New Roman" panose="02020603050405020304" pitchFamily="18" charset="0"/>
                        </a:rPr>
                        <a:t>Лейбніца</a:t>
                      </a:r>
                      <a:endParaRPr lang="uk-UA" sz="1800" b="0" i="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Найбільше й найважливіше наукове товариство, що представляє 300-річну традицію Академії наук НДР.</a:t>
                      </a:r>
                    </a:p>
                  </a:txBody>
                  <a:tcPr marL="68580" marR="68580" marT="0" marB="0"/>
                </a:tc>
                <a:extLst>
                  <a:ext uri="{0D108BD9-81ED-4DB2-BD59-A6C34878D82A}">
                    <a16:rowId xmlns="" xmlns:a16="http://schemas.microsoft.com/office/drawing/2014/main" val="2615069992"/>
                  </a:ext>
                </a:extLst>
              </a:tr>
            </a:tbl>
          </a:graphicData>
        </a:graphic>
      </p:graphicFrame>
    </p:spTree>
    <p:extLst>
      <p:ext uri="{BB962C8B-B14F-4D97-AF65-F5344CB8AC3E}">
        <p14:creationId xmlns:p14="http://schemas.microsoft.com/office/powerpoint/2010/main" val="463564296"/>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Вищі державні наукові центри у країнах «Великої вісімки»</a:t>
            </a:r>
            <a:endParaRPr lang="uk-UA" sz="2700"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1046741796"/>
              </p:ext>
            </p:extLst>
          </p:nvPr>
        </p:nvGraphicFramePr>
        <p:xfrm>
          <a:off x="0" y="1052735"/>
          <a:ext cx="9144000" cy="5805265"/>
        </p:xfrm>
        <a:graphic>
          <a:graphicData uri="http://schemas.openxmlformats.org/drawingml/2006/table">
            <a:tbl>
              <a:tblPr firstRow="1" bandRow="1">
                <a:tableStyleId>{5C22544A-7EE6-4342-B048-85BDC9FD1C3A}</a:tableStyleId>
              </a:tblPr>
              <a:tblGrid>
                <a:gridCol w="1763688">
                  <a:extLst>
                    <a:ext uri="{9D8B030D-6E8A-4147-A177-3AD203B41FA5}">
                      <a16:colId xmlns="" xmlns:a16="http://schemas.microsoft.com/office/drawing/2014/main" val="1512893115"/>
                    </a:ext>
                  </a:extLst>
                </a:gridCol>
                <a:gridCol w="3096344">
                  <a:extLst>
                    <a:ext uri="{9D8B030D-6E8A-4147-A177-3AD203B41FA5}">
                      <a16:colId xmlns="" xmlns:a16="http://schemas.microsoft.com/office/drawing/2014/main" val="776091586"/>
                    </a:ext>
                  </a:extLst>
                </a:gridCol>
                <a:gridCol w="4283968">
                  <a:extLst>
                    <a:ext uri="{9D8B030D-6E8A-4147-A177-3AD203B41FA5}">
                      <a16:colId xmlns="" xmlns:a16="http://schemas.microsoft.com/office/drawing/2014/main" val="2659521899"/>
                    </a:ext>
                  </a:extLst>
                </a:gridCol>
              </a:tblGrid>
              <a:tr h="597129">
                <a:tc>
                  <a:txBody>
                    <a:bodyPr/>
                    <a:lstStyle/>
                    <a:p>
                      <a:pPr algn="ctr">
                        <a:spcAft>
                          <a:spcPts val="0"/>
                        </a:spcAft>
                      </a:pPr>
                      <a:r>
                        <a:rPr lang="uk-UA" sz="1800" b="0" i="1" dirty="0">
                          <a:effectLst/>
                          <a:latin typeface="Bookman Old Style" panose="02050604050505020204" pitchFamily="18" charset="0"/>
                          <a:ea typeface="Times New Roman" panose="02020603050405020304" pitchFamily="18" charset="0"/>
                          <a:cs typeface="Times New Roman" panose="02020603050405020304" pitchFamily="18" charset="0"/>
                        </a:rPr>
                        <a:t>1</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uk-UA" sz="1800" i="1">
                          <a:effectLst/>
                          <a:latin typeface="Bookman Old Style" panose="02050604050505020204" pitchFamily="18" charset="0"/>
                          <a:ea typeface="Times New Roman" panose="02020603050405020304" pitchFamily="18" charset="0"/>
                          <a:cs typeface="Times New Roman" panose="02020603050405020304" pitchFamily="18" charset="0"/>
                        </a:rPr>
                        <a:t>2</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uk-UA" sz="1800" i="1">
                          <a:effectLst/>
                          <a:latin typeface="Bookman Old Style" panose="02050604050505020204" pitchFamily="18" charset="0"/>
                          <a:ea typeface="Times New Roman" panose="02020603050405020304" pitchFamily="18" charset="0"/>
                          <a:cs typeface="Times New Roman" panose="02020603050405020304" pitchFamily="18" charset="0"/>
                        </a:rPr>
                        <a:t>3</a:t>
                      </a:r>
                      <a:endParaRPr lang="uk-UA" sz="18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516444992"/>
                  </a:ext>
                </a:extLst>
              </a:tr>
              <a:tr h="1674439">
                <a:tc>
                  <a:txBody>
                    <a:bodyPr/>
                    <a:lstStyle/>
                    <a:p>
                      <a:pPr algn="just">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Велика Британія</a:t>
                      </a:r>
                    </a:p>
                  </a:txBody>
                  <a:tcPr marL="68580" marR="68580" marT="0" marB="0"/>
                </a:tc>
                <a:tc>
                  <a:txBody>
                    <a:bodyPr/>
                    <a:lstStyle/>
                    <a:p>
                      <a:pPr algn="just">
                        <a:spcAft>
                          <a:spcPts val="0"/>
                        </a:spcAft>
                      </a:pPr>
                      <a:r>
                        <a:rPr lang="uk-UA" sz="1800" b="0" dirty="0">
                          <a:effectLst/>
                          <a:latin typeface="Bookman Old Style" panose="02050604050505020204" pitchFamily="18" charset="0"/>
                          <a:ea typeface="Times New Roman" panose="02020603050405020304" pitchFamily="18" charset="0"/>
                          <a:cs typeface="Times New Roman" panose="02020603050405020304" pitchFamily="18" charset="0"/>
                        </a:rPr>
                        <a:t>Лондонське королівське товариство</a:t>
                      </a:r>
                    </a:p>
                  </a:txBody>
                  <a:tcPr marL="68580" marR="68580" marT="0" marB="0"/>
                </a:tc>
                <a:tc>
                  <a:txBody>
                    <a:bodyPr/>
                    <a:lstStyle/>
                    <a:p>
                      <a:pPr algn="just">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Провідне наукове товариство, найстаріше у світі, діє як дорадчий орган при вирішенні основних питань наукової політики, виступаючи як національна академія наук.</a:t>
                      </a:r>
                    </a:p>
                  </a:txBody>
                  <a:tcPr marL="68580" marR="68580" marT="0" marB="0"/>
                </a:tc>
                <a:extLst>
                  <a:ext uri="{0D108BD9-81ED-4DB2-BD59-A6C34878D82A}">
                    <a16:rowId xmlns="" xmlns:a16="http://schemas.microsoft.com/office/drawing/2014/main" val="882690340"/>
                  </a:ext>
                </a:extLst>
              </a:tr>
              <a:tr h="883425">
                <a:tc>
                  <a:txBody>
                    <a:bodyPr/>
                    <a:lstStyle/>
                    <a:p>
                      <a:pPr>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Італія </a:t>
                      </a:r>
                    </a:p>
                  </a:txBody>
                  <a:tcPr marL="68580" marR="68580" marT="0" marB="0"/>
                </a:tc>
                <a:tc>
                  <a:txBody>
                    <a:bodyPr/>
                    <a:lstStyle/>
                    <a:p>
                      <a:pPr>
                        <a:spcAft>
                          <a:spcPts val="0"/>
                        </a:spcAft>
                      </a:pPr>
                      <a:r>
                        <a:rPr lang="uk-UA" sz="1800" b="0" dirty="0">
                          <a:effectLst/>
                          <a:latin typeface="Bookman Old Style" panose="02050604050505020204" pitchFamily="18" charset="0"/>
                          <a:ea typeface="Times New Roman" panose="02020603050405020304" pitchFamily="18" charset="0"/>
                          <a:cs typeface="Times New Roman" panose="02020603050405020304" pitchFamily="18" charset="0"/>
                        </a:rPr>
                        <a:t>Національна рада з досліджень</a:t>
                      </a:r>
                    </a:p>
                  </a:txBody>
                  <a:tcPr marL="68580" marR="68580" marT="0" marB="0"/>
                </a:tc>
                <a:tc>
                  <a:txBody>
                    <a:bodyPr/>
                    <a:lstStyle/>
                    <a:p>
                      <a:pP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Формує наукові традиції країни, співпрацює з науковими інститутами</a:t>
                      </a:r>
                    </a:p>
                  </a:txBody>
                  <a:tcPr marL="68580" marR="68580" marT="0" marB="0"/>
                </a:tc>
                <a:extLst>
                  <a:ext uri="{0D108BD9-81ED-4DB2-BD59-A6C34878D82A}">
                    <a16:rowId xmlns="" xmlns:a16="http://schemas.microsoft.com/office/drawing/2014/main" val="1418899968"/>
                  </a:ext>
                </a:extLst>
              </a:tr>
              <a:tr h="1177898">
                <a:tc>
                  <a:txBody>
                    <a:bodyPr/>
                    <a:lstStyle/>
                    <a:p>
                      <a:pPr>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Канада </a:t>
                      </a:r>
                    </a:p>
                  </a:txBody>
                  <a:tcPr marL="68580" marR="68580" marT="0" marB="0"/>
                </a:tc>
                <a:tc>
                  <a:txBody>
                    <a:bodyPr/>
                    <a:lstStyle/>
                    <a:p>
                      <a:pPr>
                        <a:spcAft>
                          <a:spcPts val="0"/>
                        </a:spcAft>
                      </a:pPr>
                      <a:r>
                        <a:rPr lang="uk-UA" sz="1800" b="0" dirty="0">
                          <a:effectLst/>
                          <a:latin typeface="Bookman Old Style" panose="02050604050505020204" pitchFamily="18" charset="0"/>
                          <a:ea typeface="Times New Roman" panose="02020603050405020304" pitchFamily="18" charset="0"/>
                          <a:cs typeface="Times New Roman" panose="02020603050405020304" pitchFamily="18" charset="0"/>
                        </a:rPr>
                        <a:t>Національна дослідницька Рада Канади</a:t>
                      </a:r>
                    </a:p>
                  </a:txBody>
                  <a:tcPr marL="68580" marR="68580" marT="0" marB="0"/>
                </a:tc>
                <a:tc>
                  <a:txBody>
                    <a:bodyPr/>
                    <a:lstStyle/>
                    <a:p>
                      <a:pP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Основна організація з питань досліджень та розвитку науки в країні</a:t>
                      </a:r>
                    </a:p>
                  </a:txBody>
                  <a:tcPr marL="68580" marR="68580" marT="0" marB="0"/>
                </a:tc>
                <a:extLst>
                  <a:ext uri="{0D108BD9-81ED-4DB2-BD59-A6C34878D82A}">
                    <a16:rowId xmlns="" xmlns:a16="http://schemas.microsoft.com/office/drawing/2014/main" val="4211489035"/>
                  </a:ext>
                </a:extLst>
              </a:tr>
              <a:tr h="1472374">
                <a:tc>
                  <a:txBody>
                    <a:bodyPr/>
                    <a:lstStyle/>
                    <a:p>
                      <a:pPr>
                        <a:spcAft>
                          <a:spcPts val="0"/>
                        </a:spcAft>
                      </a:pPr>
                      <a:r>
                        <a:rPr lang="uk-UA" sz="1800" b="1" dirty="0">
                          <a:effectLst/>
                          <a:latin typeface="Bookman Old Style" panose="02050604050505020204" pitchFamily="18" charset="0"/>
                          <a:ea typeface="Times New Roman" panose="02020603050405020304" pitchFamily="18" charset="0"/>
                          <a:cs typeface="Times New Roman" panose="02020603050405020304" pitchFamily="18" charset="0"/>
                        </a:rPr>
                        <a:t>Росія</a:t>
                      </a:r>
                    </a:p>
                  </a:txBody>
                  <a:tcPr marL="68580" marR="68580" marT="0" marB="0"/>
                </a:tc>
                <a:tc>
                  <a:txBody>
                    <a:bodyPr/>
                    <a:lstStyle/>
                    <a:p>
                      <a:pPr>
                        <a:spcAft>
                          <a:spcPts val="0"/>
                        </a:spcAft>
                      </a:pPr>
                      <a:r>
                        <a:rPr lang="uk-UA" sz="1800" b="0" dirty="0">
                          <a:effectLst/>
                          <a:latin typeface="Bookman Old Style" panose="02050604050505020204" pitchFamily="18" charset="0"/>
                          <a:ea typeface="Times New Roman" panose="02020603050405020304" pitchFamily="18" charset="0"/>
                          <a:cs typeface="Times New Roman" panose="02020603050405020304" pitchFamily="18" charset="0"/>
                        </a:rPr>
                        <a:t>Російська академія наук</a:t>
                      </a:r>
                    </a:p>
                  </a:txBody>
                  <a:tcPr marL="68580" marR="68580" marT="0" marB="0"/>
                </a:tc>
                <a:tc>
                  <a:txBody>
                    <a:bodyPr/>
                    <a:lstStyle/>
                    <a:p>
                      <a:pPr>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Вища наукова </a:t>
                      </a: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установа Російської Федерації, </a:t>
                      </a: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провідний </a:t>
                      </a:r>
                      <a:r>
                        <a:rPr lang="uk-UA" sz="1800" dirty="0" smtClean="0">
                          <a:effectLst/>
                          <a:latin typeface="Bookman Old Style" panose="02050604050505020204" pitchFamily="18" charset="0"/>
                          <a:ea typeface="Times New Roman" panose="02020603050405020304" pitchFamily="18" charset="0"/>
                          <a:cs typeface="Times New Roman" panose="02020603050405020304" pitchFamily="18" charset="0"/>
                        </a:rPr>
                        <a:t>центр фундаментальних</a:t>
                      </a:r>
                      <a:r>
                        <a:rPr lang="uk-UA" sz="1800" baseline="0" dirty="0" smtClean="0">
                          <a:effectLst/>
                          <a:latin typeface="Bookman Old Style" panose="02050604050505020204" pitchFamily="18" charset="0"/>
                          <a:ea typeface="Times New Roman" panose="02020603050405020304" pitchFamily="18" charset="0"/>
                          <a:cs typeface="Times New Roman" panose="02020603050405020304" pitchFamily="18" charset="0"/>
                        </a:rPr>
                        <a:t> наукових досліджень.</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615069992"/>
                  </a:ext>
                </a:extLst>
              </a:tr>
            </a:tbl>
          </a:graphicData>
        </a:graphic>
      </p:graphicFrame>
    </p:spTree>
    <p:extLst>
      <p:ext uri="{BB962C8B-B14F-4D97-AF65-F5344CB8AC3E}">
        <p14:creationId xmlns:p14="http://schemas.microsoft.com/office/powerpoint/2010/main" val="3370029861"/>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763687" y="2564904"/>
            <a:ext cx="5616624" cy="3930948"/>
          </a:xfrm>
          <a:prstGeom prst="rect">
            <a:avLst/>
          </a:prstGeom>
        </p:spPr>
      </p:pic>
      <p:sp>
        <p:nvSpPr>
          <p:cNvPr id="3" name="Прямокутник 2"/>
          <p:cNvSpPr/>
          <p:nvPr/>
        </p:nvSpPr>
        <p:spPr>
          <a:xfrm>
            <a:off x="-1" y="1484784"/>
            <a:ext cx="9144000" cy="646331"/>
          </a:xfrm>
          <a:prstGeom prst="rect">
            <a:avLst/>
          </a:prstGeom>
        </p:spPr>
        <p:txBody>
          <a:bodyPr wrap="square">
            <a:spAutoFit/>
          </a:bodyPr>
          <a:lstStyle/>
          <a:p>
            <a:pPr algn="ctr"/>
            <a:r>
              <a:rPr lang="uk-UA" sz="3600" dirty="0">
                <a:latin typeface="Bookman Old Style" panose="02050604050505020204" pitchFamily="18" charset="0"/>
              </a:rPr>
              <a:t>Герб бухгалтера</a:t>
            </a:r>
          </a:p>
        </p:txBody>
      </p:sp>
    </p:spTree>
    <p:extLst>
      <p:ext uri="{BB962C8B-B14F-4D97-AF65-F5344CB8AC3E}">
        <p14:creationId xmlns:p14="http://schemas.microsoft.com/office/powerpoint/2010/main" val="2111907889"/>
      </p:ext>
    </p:extLst>
  </p:cSld>
  <p:clrMapOvr>
    <a:masterClrMapping/>
  </p:clrMapOvr>
  <p:transition>
    <p:strips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388" y="4983"/>
            <a:ext cx="9144000" cy="584775"/>
          </a:xfrm>
          <a:prstGeom prst="rect">
            <a:avLst/>
          </a:prstGeom>
        </p:spPr>
        <p:txBody>
          <a:bodyPr wrap="square">
            <a:spAutoFit/>
          </a:bodyPr>
          <a:lstStyle/>
          <a:p>
            <a:pPr algn="ctr"/>
            <a:r>
              <a:rPr lang="uk-UA" sz="3200" dirty="0">
                <a:latin typeface="Bookman Old Style" panose="02050604050505020204" pitchFamily="18" charset="0"/>
              </a:rPr>
              <a:t>Класифікація теорій проф. Г.І. Рузавіна</a:t>
            </a:r>
          </a:p>
        </p:txBody>
      </p:sp>
      <p:graphicFrame>
        <p:nvGraphicFramePr>
          <p:cNvPr id="3" name="Таблиця 2"/>
          <p:cNvGraphicFramePr>
            <a:graphicFrameLocks noGrp="1"/>
          </p:cNvGraphicFramePr>
          <p:nvPr>
            <p:extLst>
              <p:ext uri="{D42A27DB-BD31-4B8C-83A1-F6EECF244321}">
                <p14:modId xmlns:p14="http://schemas.microsoft.com/office/powerpoint/2010/main" val="953166668"/>
              </p:ext>
            </p:extLst>
          </p:nvPr>
        </p:nvGraphicFramePr>
        <p:xfrm>
          <a:off x="-36511" y="1124744"/>
          <a:ext cx="9177123" cy="5669280"/>
        </p:xfrm>
        <a:graphic>
          <a:graphicData uri="http://schemas.openxmlformats.org/drawingml/2006/table">
            <a:tbl>
              <a:tblPr firstRow="1" firstCol="1">
                <a:tableStyleId>{7DF18680-E054-41AD-8BC1-D1AEF772440D}</a:tableStyleId>
              </a:tblPr>
              <a:tblGrid>
                <a:gridCol w="1944215">
                  <a:extLst>
                    <a:ext uri="{9D8B030D-6E8A-4147-A177-3AD203B41FA5}">
                      <a16:colId xmlns:a16="http://schemas.microsoft.com/office/drawing/2014/main" xmlns="" val="252569419"/>
                    </a:ext>
                  </a:extLst>
                </a:gridCol>
                <a:gridCol w="7232908">
                  <a:extLst>
                    <a:ext uri="{9D8B030D-6E8A-4147-A177-3AD203B41FA5}">
                      <a16:colId xmlns:a16="http://schemas.microsoft.com/office/drawing/2014/main" xmlns="" val="1723520428"/>
                    </a:ext>
                  </a:extLst>
                </a:gridCol>
              </a:tblGrid>
              <a:tr h="299757">
                <a:tc>
                  <a:txBody>
                    <a:bodyPr/>
                    <a:lstStyle/>
                    <a:p>
                      <a:pPr algn="ctr">
                        <a:lnSpc>
                          <a:spcPct val="100000"/>
                        </a:lnSpc>
                        <a:spcAft>
                          <a:spcPts val="0"/>
                        </a:spcAft>
                      </a:pPr>
                      <a:r>
                        <a:rPr lang="uk-UA" sz="2400" dirty="0" err="1" smtClean="0">
                          <a:solidFill>
                            <a:schemeClr val="tx1"/>
                          </a:solidFill>
                          <a:effectLst/>
                          <a:latin typeface="Bookman Old Style" panose="02050604050505020204" pitchFamily="18" charset="0"/>
                        </a:rPr>
                        <a:t>Класифіка-ція</a:t>
                      </a:r>
                      <a:r>
                        <a:rPr lang="uk-UA" sz="2400" dirty="0" smtClean="0">
                          <a:solidFill>
                            <a:schemeClr val="tx1"/>
                          </a:solidFill>
                          <a:effectLst/>
                          <a:latin typeface="Bookman Old Style" panose="02050604050505020204" pitchFamily="18" charset="0"/>
                        </a:rPr>
                        <a:t> </a:t>
                      </a:r>
                      <a:r>
                        <a:rPr lang="uk-UA" sz="2400" dirty="0">
                          <a:solidFill>
                            <a:schemeClr val="tx1"/>
                          </a:solidFill>
                          <a:effectLst/>
                          <a:latin typeface="Bookman Old Style" panose="02050604050505020204" pitchFamily="18" charset="0"/>
                        </a:rPr>
                        <a:t>теорій</a:t>
                      </a:r>
                      <a:endParaRPr lang="uk-UA" sz="24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tc>
                  <a:txBody>
                    <a:bodyPr/>
                    <a:lstStyle/>
                    <a:p>
                      <a:pPr algn="ctr">
                        <a:lnSpc>
                          <a:spcPct val="100000"/>
                        </a:lnSpc>
                        <a:spcAft>
                          <a:spcPts val="0"/>
                        </a:spcAft>
                      </a:pPr>
                      <a:r>
                        <a:rPr lang="uk-UA" sz="2200" dirty="0">
                          <a:solidFill>
                            <a:schemeClr val="tx1"/>
                          </a:solidFill>
                          <a:effectLst/>
                          <a:latin typeface="Bookman Old Style" panose="02050604050505020204" pitchFamily="18" charset="0"/>
                        </a:rPr>
                        <a:t>Характеристика</a:t>
                      </a:r>
                      <a:endParaRPr lang="uk-UA" sz="22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nchor="ctr"/>
                </a:tc>
                <a:extLst>
                  <a:ext uri="{0D108BD9-81ED-4DB2-BD59-A6C34878D82A}">
                    <a16:rowId xmlns:a16="http://schemas.microsoft.com/office/drawing/2014/main" xmlns="" val="2517767252"/>
                  </a:ext>
                </a:extLst>
              </a:tr>
              <a:tr h="4237032">
                <a:tc>
                  <a:txBody>
                    <a:bodyPr/>
                    <a:lstStyle/>
                    <a:p>
                      <a:pPr indent="-201295" algn="l">
                        <a:lnSpc>
                          <a:spcPct val="100000"/>
                        </a:lnSpc>
                        <a:spcAft>
                          <a:spcPts val="0"/>
                        </a:spcAft>
                      </a:pPr>
                      <a:r>
                        <a:rPr lang="uk-UA" sz="2000" dirty="0" err="1" smtClean="0">
                          <a:solidFill>
                            <a:schemeClr val="tx1"/>
                          </a:solidFill>
                          <a:effectLst/>
                          <a:latin typeface="Bookman Old Style" panose="02050604050505020204" pitchFamily="18" charset="0"/>
                        </a:rPr>
                        <a:t>Феноменоло-гічні</a:t>
                      </a:r>
                      <a:r>
                        <a:rPr lang="uk-UA" sz="2000" dirty="0" smtClean="0">
                          <a:solidFill>
                            <a:schemeClr val="tx1"/>
                          </a:solidFill>
                          <a:effectLst/>
                          <a:latin typeface="Bookman Old Style" panose="02050604050505020204" pitchFamily="18" charset="0"/>
                        </a:rPr>
                        <a:t> </a:t>
                      </a:r>
                      <a:r>
                        <a:rPr lang="uk-UA" sz="2000" dirty="0">
                          <a:solidFill>
                            <a:schemeClr val="tx1"/>
                          </a:solidFill>
                          <a:effectLst/>
                          <a:latin typeface="Bookman Old Style" panose="02050604050505020204" pitchFamily="18" charset="0"/>
                        </a:rPr>
                        <a:t>і </a:t>
                      </a:r>
                      <a:r>
                        <a:rPr lang="uk-UA" sz="2000" dirty="0" err="1" smtClean="0">
                          <a:solidFill>
                            <a:schemeClr val="tx1"/>
                          </a:solidFill>
                          <a:effectLst/>
                          <a:latin typeface="Bookman Old Style" panose="02050604050505020204" pitchFamily="18" charset="0"/>
                        </a:rPr>
                        <a:t>нефеномено</a:t>
                      </a:r>
                      <a:r>
                        <a:rPr lang="uk-UA" sz="2000" dirty="0" smtClean="0">
                          <a:solidFill>
                            <a:schemeClr val="tx1"/>
                          </a:solidFill>
                          <a:effectLst/>
                          <a:latin typeface="Bookman Old Style" panose="02050604050505020204" pitchFamily="18" charset="0"/>
                        </a:rPr>
                        <a:t>-логічні </a:t>
                      </a:r>
                      <a:endParaRPr lang="uk-UA" sz="200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1800" spc="20" dirty="0">
                          <a:solidFill>
                            <a:schemeClr val="tx1"/>
                          </a:solidFill>
                          <a:effectLst/>
                          <a:latin typeface="Bookman Old Style" panose="02050604050505020204" pitchFamily="18" charset="0"/>
                        </a:rPr>
                        <a:t>Ця класифікація ґрунтується на глибині розкриття специфічних особливостей і закономірностей процесів, що вивчаються. Вона передбачає розгляд поняття “теорія” у широкому розумінні, коли до теорій можна віднести певну групу принципів чи ідей, узагальнене знання тощо. Феноменологічні (емпіричні, описові) теорії характеризуються тим, що глибина пізнання в них обмежується сферою явищ. Саме тому проф. В.Ф. </a:t>
                      </a:r>
                      <a:r>
                        <a:rPr lang="uk-UA" sz="1800" spc="20" dirty="0" err="1">
                          <a:solidFill>
                            <a:schemeClr val="tx1"/>
                          </a:solidFill>
                          <a:effectLst/>
                          <a:latin typeface="Bookman Old Style" panose="02050604050505020204" pitchFamily="18" charset="0"/>
                        </a:rPr>
                        <a:t>Юлов</a:t>
                      </a:r>
                      <a:r>
                        <a:rPr lang="uk-UA" sz="1800" spc="20" dirty="0">
                          <a:solidFill>
                            <a:schemeClr val="tx1"/>
                          </a:solidFill>
                          <a:effectLst/>
                          <a:latin typeface="Bookman Old Style" panose="02050604050505020204" pitchFamily="18" charset="0"/>
                        </a:rPr>
                        <a:t> сукупність емпіричних законів називає феноменологічною теорією. Нефеноменологічні (пояснювальні, аналітичні) теорії характеризуються тим, що глибина пізнання в них стосується теоретичного рівня мислення. К. Поппер називає пояснювальними теорії, що описують визначені структурні властивості світу і дають нам змогу за допомогою початкових умов – </a:t>
                      </a:r>
                      <a:r>
                        <a:rPr lang="uk-UA" sz="1800" spc="20" dirty="0" err="1">
                          <a:solidFill>
                            <a:schemeClr val="tx1"/>
                          </a:solidFill>
                          <a:effectLst/>
                          <a:latin typeface="Bookman Old Style" panose="02050604050505020204" pitchFamily="18" charset="0"/>
                        </a:rPr>
                        <a:t>дедуктувати</a:t>
                      </a:r>
                      <a:r>
                        <a:rPr lang="uk-UA" sz="1800" spc="20" dirty="0">
                          <a:solidFill>
                            <a:schemeClr val="tx1"/>
                          </a:solidFill>
                          <a:effectLst/>
                          <a:latin typeface="Bookman Old Style" panose="02050604050505020204" pitchFamily="18" charset="0"/>
                        </a:rPr>
                        <a:t> наслідки, які повинні бути пояснені. К. Попперу також належить популяризація вислову, що теорії – це сітки, які закидають в океан незвіданого і одержують улов нових знань</a:t>
                      </a:r>
                      <a:endParaRPr lang="uk-UA" sz="18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a16="http://schemas.microsoft.com/office/drawing/2014/main" xmlns="" val="3262018838"/>
                  </a:ext>
                </a:extLst>
              </a:tr>
            </a:tbl>
          </a:graphicData>
        </a:graphic>
      </p:graphicFrame>
    </p:spTree>
    <p:extLst>
      <p:ext uri="{BB962C8B-B14F-4D97-AF65-F5344CB8AC3E}">
        <p14:creationId xmlns:p14="http://schemas.microsoft.com/office/powerpoint/2010/main" val="981171288"/>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388" y="4983"/>
            <a:ext cx="9144000" cy="584775"/>
          </a:xfrm>
          <a:prstGeom prst="rect">
            <a:avLst/>
          </a:prstGeom>
        </p:spPr>
        <p:txBody>
          <a:bodyPr wrap="square">
            <a:spAutoFit/>
          </a:bodyPr>
          <a:lstStyle/>
          <a:p>
            <a:pPr algn="ctr"/>
            <a:r>
              <a:rPr lang="uk-UA" sz="3200" dirty="0">
                <a:latin typeface="Bookman Old Style" panose="02050604050505020204" pitchFamily="18" charset="0"/>
              </a:rPr>
              <a:t>Класифікація теорій проф. Г.І. Рузавіна</a:t>
            </a:r>
          </a:p>
        </p:txBody>
      </p:sp>
      <p:graphicFrame>
        <p:nvGraphicFramePr>
          <p:cNvPr id="3" name="Таблиця 2"/>
          <p:cNvGraphicFramePr>
            <a:graphicFrameLocks noGrp="1"/>
          </p:cNvGraphicFramePr>
          <p:nvPr>
            <p:extLst>
              <p:ext uri="{D42A27DB-BD31-4B8C-83A1-F6EECF244321}">
                <p14:modId xmlns:p14="http://schemas.microsoft.com/office/powerpoint/2010/main" val="351923900"/>
              </p:ext>
            </p:extLst>
          </p:nvPr>
        </p:nvGraphicFramePr>
        <p:xfrm>
          <a:off x="-33123" y="762000"/>
          <a:ext cx="9177123" cy="6096000"/>
        </p:xfrm>
        <a:graphic>
          <a:graphicData uri="http://schemas.openxmlformats.org/drawingml/2006/table">
            <a:tbl>
              <a:tblPr firstCol="1">
                <a:tableStyleId>{7DF18680-E054-41AD-8BC1-D1AEF772440D}</a:tableStyleId>
              </a:tblPr>
              <a:tblGrid>
                <a:gridCol w="1544276">
                  <a:extLst>
                    <a:ext uri="{9D8B030D-6E8A-4147-A177-3AD203B41FA5}">
                      <a16:colId xmlns:a16="http://schemas.microsoft.com/office/drawing/2014/main" xmlns="" val="252569419"/>
                    </a:ext>
                  </a:extLst>
                </a:gridCol>
                <a:gridCol w="7632847">
                  <a:extLst>
                    <a:ext uri="{9D8B030D-6E8A-4147-A177-3AD203B41FA5}">
                      <a16:colId xmlns:a16="http://schemas.microsoft.com/office/drawing/2014/main" xmlns="" val="1723520428"/>
                    </a:ext>
                  </a:extLst>
                </a:gridCol>
              </a:tblGrid>
              <a:tr h="2154614">
                <a:tc>
                  <a:txBody>
                    <a:bodyPr/>
                    <a:lstStyle/>
                    <a:p>
                      <a:pPr indent="0" algn="l">
                        <a:lnSpc>
                          <a:spcPct val="100000"/>
                        </a:lnSpc>
                        <a:spcAft>
                          <a:spcPts val="0"/>
                        </a:spcAft>
                      </a:pPr>
                      <a:r>
                        <a:rPr lang="uk-UA" sz="2000" spc="-40" baseline="0" dirty="0" smtClean="0">
                          <a:solidFill>
                            <a:schemeClr val="tx1"/>
                          </a:solidFill>
                          <a:effectLst/>
                          <a:latin typeface="Bookman Old Style" panose="02050604050505020204" pitchFamily="18" charset="0"/>
                        </a:rPr>
                        <a:t>Детерміністичні </a:t>
                      </a:r>
                      <a:r>
                        <a:rPr lang="uk-UA" sz="2000" spc="-40" baseline="0" dirty="0">
                          <a:solidFill>
                            <a:schemeClr val="tx1"/>
                          </a:solidFill>
                          <a:effectLst/>
                          <a:latin typeface="Bookman Old Style" panose="02050604050505020204" pitchFamily="18" charset="0"/>
                        </a:rPr>
                        <a:t>і </a:t>
                      </a:r>
                      <a:r>
                        <a:rPr lang="uk-UA" sz="2000" spc="-40" baseline="0" dirty="0" err="1" smtClean="0">
                          <a:solidFill>
                            <a:schemeClr val="tx1"/>
                          </a:solidFill>
                          <a:effectLst/>
                          <a:latin typeface="Bookman Old Style" panose="02050604050505020204" pitchFamily="18" charset="0"/>
                        </a:rPr>
                        <a:t>стохасти-чні</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Виділяють за ступенем точності передбачень. Детерміністичні теорії визначають достовірні передбачення, а стохастичні (</a:t>
                      </a:r>
                      <a:r>
                        <a:rPr lang="uk-UA" sz="2000" dirty="0" err="1">
                          <a:effectLst/>
                          <a:latin typeface="Bookman Old Style" panose="02050604050505020204" pitchFamily="18" charset="0"/>
                        </a:rPr>
                        <a:t>імовірнісно</a:t>
                      </a:r>
                      <a:r>
                        <a:rPr lang="uk-UA" sz="2000" dirty="0">
                          <a:effectLst/>
                          <a:latin typeface="Bookman Old Style" panose="02050604050505020204" pitchFamily="18" charset="0"/>
                        </a:rPr>
                        <a:t>-статистичні) – імовірнісні, випадкові передбачення і стосуються сфер реальності, які характеризуються значною невизначеністю і ризиком. Стохастичні теорії будуються на основі статистичної інформації у формі статистичних узагальнень і гіпотез.</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a16="http://schemas.microsoft.com/office/drawing/2014/main" xmlns="" val="3907748551"/>
                  </a:ext>
                </a:extLst>
              </a:tr>
              <a:tr h="1346634">
                <a:tc>
                  <a:txBody>
                    <a:bodyPr/>
                    <a:lstStyle/>
                    <a:p>
                      <a:pPr indent="0" algn="l">
                        <a:lnSpc>
                          <a:spcPct val="100000"/>
                        </a:lnSpc>
                        <a:spcAft>
                          <a:spcPts val="0"/>
                        </a:spcAft>
                      </a:pPr>
                      <a:r>
                        <a:rPr lang="uk-UA" sz="2000" spc="-40" baseline="0" dirty="0" smtClean="0">
                          <a:solidFill>
                            <a:schemeClr val="tx1"/>
                          </a:solidFill>
                          <a:effectLst/>
                          <a:latin typeface="Bookman Old Style" panose="02050604050505020204" pitchFamily="18" charset="0"/>
                        </a:rPr>
                        <a:t>Динамічні </a:t>
                      </a:r>
                      <a:r>
                        <a:rPr lang="uk-UA" sz="2000" spc="-40" baseline="0" dirty="0">
                          <a:solidFill>
                            <a:schemeClr val="tx1"/>
                          </a:solidFill>
                          <a:effectLst/>
                          <a:latin typeface="Bookman Old Style" panose="02050604050505020204" pitchFamily="18" charset="0"/>
                        </a:rPr>
                        <a:t>і статичні</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В основі цієї класифікації – рівновага і рух природних чи соціальних систем. Статичні теорії описують взаємозв’язки між елементами систем на певний момент часу, а динамічні – характеризують аналіз системи при переході від одного стану до іншого</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a16="http://schemas.microsoft.com/office/drawing/2014/main" xmlns="" val="4213537489"/>
                  </a:ext>
                </a:extLst>
              </a:tr>
              <a:tr h="1885288">
                <a:tc>
                  <a:txBody>
                    <a:bodyPr/>
                    <a:lstStyle/>
                    <a:p>
                      <a:pPr indent="0" algn="l">
                        <a:lnSpc>
                          <a:spcPct val="100000"/>
                        </a:lnSpc>
                        <a:spcAft>
                          <a:spcPts val="0"/>
                        </a:spcAft>
                      </a:pPr>
                      <a:r>
                        <a:rPr lang="uk-UA" sz="2000" spc="-40" baseline="0" dirty="0">
                          <a:solidFill>
                            <a:schemeClr val="tx1"/>
                          </a:solidFill>
                          <a:effectLst/>
                          <a:latin typeface="Bookman Old Style" panose="02050604050505020204" pitchFamily="18" charset="0"/>
                        </a:rPr>
                        <a:t>Формальні і змістові </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Такий поділ здійснюють за глибиною охоплення явища. Як зазначає проф. В.І. </a:t>
                      </a:r>
                      <a:r>
                        <a:rPr lang="uk-UA" sz="2000" dirty="0" err="1">
                          <a:effectLst/>
                          <a:latin typeface="Bookman Old Style" panose="02050604050505020204" pitchFamily="18" charset="0"/>
                        </a:rPr>
                        <a:t>Моісеєв</a:t>
                      </a:r>
                      <a:r>
                        <a:rPr lang="uk-UA" sz="2000" dirty="0">
                          <a:effectLst/>
                          <a:latin typeface="Bookman Old Style" panose="02050604050505020204" pitchFamily="18" charset="0"/>
                        </a:rPr>
                        <a:t>, його виникнення пов’язане з вирішенням “парадоксу” категоричності. Формальні теорії досліджують загальну структуру чи форму явищ, предметів і процесів на основі абстрагування від конкретного, а змістовні – конкретні властивості і відношення</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a16="http://schemas.microsoft.com/office/drawing/2014/main" xmlns="" val="1873177692"/>
                  </a:ext>
                </a:extLst>
              </a:tr>
            </a:tbl>
          </a:graphicData>
        </a:graphic>
      </p:graphicFrame>
    </p:spTree>
    <p:extLst>
      <p:ext uri="{BB962C8B-B14F-4D97-AF65-F5344CB8AC3E}">
        <p14:creationId xmlns:p14="http://schemas.microsoft.com/office/powerpoint/2010/main" val="1270724622"/>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Bookman Old Style" panose="02050604050505020204" pitchFamily="18" charset="0"/>
              </a:rPr>
              <a:t>ЗМІСТ</a:t>
            </a:r>
            <a:endParaRPr lang="uk-UA" sz="5000" i="0" dirty="0">
              <a:solidFill>
                <a:schemeClr val="accent4">
                  <a:lumMod val="50000"/>
                </a:schemeClr>
              </a:solidFill>
              <a:latin typeface="Bookman Old Style" panose="02050604050505020204" pitchFamily="18" charset="0"/>
            </a:endParaRPr>
          </a:p>
        </p:txBody>
      </p:sp>
      <p:sp>
        <p:nvSpPr>
          <p:cNvPr id="3" name="Місце для вмісту 2"/>
          <p:cNvSpPr>
            <a:spLocks noGrp="1"/>
          </p:cNvSpPr>
          <p:nvPr>
            <p:ph idx="1"/>
          </p:nvPr>
        </p:nvSpPr>
        <p:spPr>
          <a:xfrm>
            <a:off x="395228" y="1628800"/>
            <a:ext cx="8353425" cy="4104456"/>
          </a:xfrm>
        </p:spPr>
        <p:txBody>
          <a:bodyPr/>
          <a:lstStyle/>
          <a:p>
            <a:pPr marL="0" indent="0">
              <a:spcBef>
                <a:spcPts val="0"/>
              </a:spcBef>
              <a:spcAft>
                <a:spcPts val="0"/>
              </a:spcAft>
              <a:buClr>
                <a:schemeClr val="accent1"/>
              </a:buClr>
              <a:buNone/>
              <a:defRPr/>
            </a:pPr>
            <a:r>
              <a:rPr lang="uk-UA" dirty="0">
                <a:solidFill>
                  <a:schemeClr val="accent4">
                    <a:lumMod val="75000"/>
                  </a:schemeClr>
                </a:solidFill>
                <a:latin typeface="Bookman Old Style" panose="02050604050505020204" pitchFamily="18" charset="0"/>
              </a:rPr>
              <a:t>3.1</a:t>
            </a:r>
            <a:r>
              <a:rPr lang="uk-UA" dirty="0">
                <a:solidFill>
                  <a:schemeClr val="accent4">
                    <a:lumMod val="75000"/>
                  </a:schemeClr>
                </a:solidFill>
                <a:latin typeface="Bookman Old Style" panose="02050604050505020204" pitchFamily="18" charset="0"/>
              </a:rPr>
              <a:t>. Особливості управління та адміністрування як галузі </a:t>
            </a:r>
            <a:r>
              <a:rPr lang="uk-UA" dirty="0">
                <a:solidFill>
                  <a:schemeClr val="accent4">
                    <a:lumMod val="75000"/>
                  </a:schemeClr>
                </a:solidFill>
                <a:latin typeface="Bookman Old Style" panose="02050604050505020204" pitchFamily="18" charset="0"/>
              </a:rPr>
              <a:t>знань</a:t>
            </a:r>
          </a:p>
          <a:p>
            <a:pPr marL="0" indent="0">
              <a:spcBef>
                <a:spcPts val="0"/>
              </a:spcBef>
              <a:spcAft>
                <a:spcPts val="0"/>
              </a:spcAft>
              <a:buClr>
                <a:schemeClr val="accent1"/>
              </a:buClr>
              <a:buNone/>
              <a:defRPr/>
            </a:pPr>
            <a:r>
              <a:rPr lang="uk-UA" dirty="0">
                <a:solidFill>
                  <a:schemeClr val="accent4">
                    <a:lumMod val="75000"/>
                  </a:schemeClr>
                </a:solidFill>
                <a:latin typeface="Bookman Old Style" panose="02050604050505020204" pitchFamily="18" charset="0"/>
              </a:rPr>
              <a:t/>
            </a:r>
            <a:br>
              <a:rPr lang="uk-UA" dirty="0">
                <a:solidFill>
                  <a:schemeClr val="accent4">
                    <a:lumMod val="75000"/>
                  </a:schemeClr>
                </a:solidFill>
                <a:latin typeface="Bookman Old Style" panose="02050604050505020204" pitchFamily="18" charset="0"/>
              </a:rPr>
            </a:br>
            <a:r>
              <a:rPr lang="uk-UA" dirty="0">
                <a:solidFill>
                  <a:schemeClr val="accent4">
                    <a:lumMod val="75000"/>
                  </a:schemeClr>
                </a:solidFill>
                <a:latin typeface="Bookman Old Style" panose="02050604050505020204" pitchFamily="18" charset="0"/>
              </a:rPr>
              <a:t>3.2. Теорії та методологія управління та </a:t>
            </a:r>
            <a:r>
              <a:rPr lang="uk-UA" dirty="0">
                <a:solidFill>
                  <a:schemeClr val="accent4">
                    <a:lumMod val="75000"/>
                  </a:schemeClr>
                </a:solidFill>
                <a:latin typeface="Bookman Old Style" panose="02050604050505020204" pitchFamily="18" charset="0"/>
              </a:rPr>
              <a:t>адміністрування</a:t>
            </a:r>
          </a:p>
          <a:p>
            <a:pPr marL="0" indent="0">
              <a:spcBef>
                <a:spcPts val="0"/>
              </a:spcBef>
              <a:spcAft>
                <a:spcPts val="0"/>
              </a:spcAft>
              <a:buClr>
                <a:schemeClr val="accent1"/>
              </a:buClr>
              <a:buNone/>
              <a:defRPr/>
            </a:pPr>
            <a:r>
              <a:rPr lang="uk-UA" dirty="0">
                <a:solidFill>
                  <a:schemeClr val="accent4">
                    <a:lumMod val="75000"/>
                  </a:schemeClr>
                </a:solidFill>
                <a:latin typeface="Bookman Old Style" panose="02050604050505020204" pitchFamily="18" charset="0"/>
              </a:rPr>
              <a:t/>
            </a:r>
            <a:br>
              <a:rPr lang="uk-UA" dirty="0">
                <a:solidFill>
                  <a:schemeClr val="accent4">
                    <a:lumMod val="75000"/>
                  </a:schemeClr>
                </a:solidFill>
                <a:latin typeface="Bookman Old Style" panose="02050604050505020204" pitchFamily="18" charset="0"/>
              </a:rPr>
            </a:br>
            <a:r>
              <a:rPr lang="uk-UA" dirty="0">
                <a:solidFill>
                  <a:schemeClr val="accent4">
                    <a:lumMod val="75000"/>
                  </a:schemeClr>
                </a:solidFill>
                <a:latin typeface="Bookman Old Style" panose="02050604050505020204" pitchFamily="18" charset="0"/>
              </a:rPr>
              <a:t>3.3. Українські вчені – творці управління та адміністрування </a:t>
            </a:r>
            <a:r>
              <a:rPr lang="uk-UA" dirty="0"/>
              <a:t/>
            </a:r>
            <a:br>
              <a:rPr lang="uk-UA" dirty="0"/>
            </a:br>
            <a:endParaRPr lang="uk-UA" dirty="0" smtClean="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174991824"/>
              </p:ext>
            </p:extLst>
          </p:nvPr>
        </p:nvGraphicFramePr>
        <p:xfrm>
          <a:off x="0" y="587625"/>
          <a:ext cx="9144000" cy="6379464"/>
        </p:xfrm>
        <a:graphic>
          <a:graphicData uri="http://schemas.openxmlformats.org/drawingml/2006/table">
            <a:tbl>
              <a:tblPr>
                <a:tableStyleId>{35758FB7-9AC5-4552-8A53-C91805E547FA}</a:tableStyleId>
              </a:tblPr>
              <a:tblGrid>
                <a:gridCol w="1942202">
                  <a:extLst>
                    <a:ext uri="{9D8B030D-6E8A-4147-A177-3AD203B41FA5}">
                      <a16:colId xmlns:a16="http://schemas.microsoft.com/office/drawing/2014/main" xmlns="" val="3487098769"/>
                    </a:ext>
                  </a:extLst>
                </a:gridCol>
                <a:gridCol w="7201798">
                  <a:extLst>
                    <a:ext uri="{9D8B030D-6E8A-4147-A177-3AD203B41FA5}">
                      <a16:colId xmlns:a16="http://schemas.microsoft.com/office/drawing/2014/main" xmlns="" val="3374819023"/>
                    </a:ext>
                  </a:extLst>
                </a:gridCol>
              </a:tblGrid>
              <a:tr h="294599">
                <a:tc>
                  <a:txBody>
                    <a:bodyPr/>
                    <a:lstStyle/>
                    <a:p>
                      <a:pPr algn="ctr">
                        <a:lnSpc>
                          <a:spcPct val="115000"/>
                        </a:lnSpc>
                        <a:spcAft>
                          <a:spcPts val="0"/>
                        </a:spcAft>
                      </a:pPr>
                      <a:r>
                        <a:rPr lang="uk-UA" sz="2400" b="1" dirty="0">
                          <a:effectLst/>
                          <a:latin typeface="Bookman Old Style" panose="02050604050505020204" pitchFamily="18" charset="0"/>
                        </a:rPr>
                        <a:t>Теорія</a:t>
                      </a:r>
                      <a:r>
                        <a:rPr lang="uk-UA" sz="2200" b="1" dirty="0">
                          <a:effectLst/>
                          <a:latin typeface="Bookman Old Style" panose="02050604050505020204" pitchFamily="18" charset="0"/>
                        </a:rPr>
                        <a:t> </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537405455"/>
                  </a:ext>
                </a:extLst>
              </a:tr>
              <a:tr h="2112289">
                <a:tc>
                  <a:txBody>
                    <a:bodyPr/>
                    <a:lstStyle/>
                    <a:p>
                      <a:pPr algn="ctr">
                        <a:lnSpc>
                          <a:spcPct val="115000"/>
                        </a:lnSpc>
                        <a:spcAft>
                          <a:spcPts val="0"/>
                        </a:spcAft>
                      </a:pPr>
                      <a:r>
                        <a:rPr lang="uk-UA" sz="2200" dirty="0">
                          <a:effectLst/>
                          <a:latin typeface="Bookman Old Style" panose="02050604050505020204" pitchFamily="18" charset="0"/>
                        </a:rPr>
                        <a:t>Обмінна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000" dirty="0">
                          <a:effectLst/>
                          <a:latin typeface="Bookman Old Style" panose="02050604050505020204" pitchFamily="18" charset="0"/>
                        </a:rPr>
                        <a:t>Була висунута у ХХ ст. Є. Є. </a:t>
                      </a:r>
                      <a:r>
                        <a:rPr lang="uk-UA" sz="2000" dirty="0" err="1">
                          <a:effectLst/>
                          <a:latin typeface="Bookman Old Style" panose="02050604050505020204" pitchFamily="18" charset="0"/>
                        </a:rPr>
                        <a:t>Сиверсом</a:t>
                      </a:r>
                      <a:r>
                        <a:rPr lang="uk-UA" sz="2000" dirty="0">
                          <a:effectLst/>
                          <a:latin typeface="Bookman Old Style" panose="02050604050505020204" pitchFamily="18" charset="0"/>
                        </a:rPr>
                        <a:t> і А. М. Вольфом, розвинена в подальшому М. А. </a:t>
                      </a:r>
                      <a:r>
                        <a:rPr lang="uk-UA" sz="2000" dirty="0" err="1">
                          <a:effectLst/>
                          <a:latin typeface="Bookman Old Style" panose="02050604050505020204" pitchFamily="18" charset="0"/>
                        </a:rPr>
                        <a:t>Блатовим</a:t>
                      </a:r>
                      <a:r>
                        <a:rPr lang="uk-UA" sz="2000" dirty="0">
                          <a:effectLst/>
                          <a:latin typeface="Bookman Old Style" panose="02050604050505020204" pitchFamily="18" charset="0"/>
                        </a:rPr>
                        <a:t>. Виокремлює три головних групи цінностей: речові, грошові й умовні. Під умовними розуміють зобов’язання провести сплату. Цінності розглядають як потоки у формі міни – обміну одних цінностей на інші, але обмін має бути завжди еквівалентним. Подвійний запис є природним наслідком обміну (міни)</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303807625"/>
                  </a:ext>
                </a:extLst>
              </a:tr>
              <a:tr h="2378703">
                <a:tc>
                  <a:txBody>
                    <a:bodyPr/>
                    <a:lstStyle/>
                    <a:p>
                      <a:pPr algn="ctr">
                        <a:lnSpc>
                          <a:spcPct val="115000"/>
                        </a:lnSpc>
                        <a:spcAft>
                          <a:spcPts val="0"/>
                        </a:spcAft>
                      </a:pPr>
                      <a:r>
                        <a:rPr lang="uk-UA" sz="2200" dirty="0">
                          <a:effectLst/>
                          <a:latin typeface="Bookman Old Style" panose="02050604050505020204" pitchFamily="18" charset="0"/>
                        </a:rPr>
                        <a:t>Логічна або </a:t>
                      </a:r>
                      <a:r>
                        <a:rPr lang="uk-UA" sz="2200" dirty="0" smtClean="0">
                          <a:effectLst/>
                          <a:latin typeface="Bookman Old Style" panose="02050604050505020204" pitchFamily="18" charset="0"/>
                        </a:rPr>
                        <a:t>філософська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000" dirty="0">
                          <a:effectLst/>
                          <a:latin typeface="Bookman Old Style" panose="02050604050505020204" pitchFamily="18" charset="0"/>
                        </a:rPr>
                        <a:t>Передбачає виникнення причинно-наслідкових зв’язків (ХІХ ХХ ст. – Л. </a:t>
                      </a:r>
                      <a:r>
                        <a:rPr lang="uk-UA" sz="2000" dirty="0" err="1">
                          <a:effectLst/>
                          <a:latin typeface="Bookman Old Style" panose="02050604050505020204" pitchFamily="18" charset="0"/>
                        </a:rPr>
                        <a:t>Гомберг</a:t>
                      </a:r>
                      <a:r>
                        <a:rPr lang="uk-UA" sz="2000" dirty="0">
                          <a:effectLst/>
                          <a:latin typeface="Bookman Old Style" panose="02050604050505020204" pitchFamily="18" charset="0"/>
                        </a:rPr>
                        <a:t>, М.С. </a:t>
                      </a:r>
                      <a:r>
                        <a:rPr lang="uk-UA" sz="2000" dirty="0" err="1">
                          <a:effectLst/>
                          <a:latin typeface="Bookman Old Style" panose="02050604050505020204" pitchFamily="18" charset="0"/>
                        </a:rPr>
                        <a:t>Помазков</a:t>
                      </a:r>
                      <a:r>
                        <a:rPr lang="uk-UA" sz="2000" dirty="0">
                          <a:effectLst/>
                          <a:latin typeface="Bookman Old Style" panose="02050604050505020204" pitchFamily="18" charset="0"/>
                        </a:rPr>
                        <a:t> називав її філософською). Її сутність полягала в тому, що всі господарські операції розглядались незалежно від того, хто їх виконує (суб'єкт) і з яким майном ці операції проводяться (об'єкт). Автор вважав, що завданням облікових наук є дослідження господарської діяльності з метою з'ясування раціональності економіки</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835409649"/>
                  </a:ext>
                </a:extLst>
              </a:tr>
            </a:tbl>
          </a:graphicData>
        </a:graphic>
      </p:graphicFrame>
    </p:spTree>
    <p:extLst>
      <p:ext uri="{BB962C8B-B14F-4D97-AF65-F5344CB8AC3E}">
        <p14:creationId xmlns:p14="http://schemas.microsoft.com/office/powerpoint/2010/main" val="3034460507"/>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3117800419"/>
              </p:ext>
            </p:extLst>
          </p:nvPr>
        </p:nvGraphicFramePr>
        <p:xfrm>
          <a:off x="0" y="587625"/>
          <a:ext cx="9144000" cy="6291071"/>
        </p:xfrm>
        <a:graphic>
          <a:graphicData uri="http://schemas.openxmlformats.org/drawingml/2006/table">
            <a:tbl>
              <a:tblPr>
                <a:tableStyleId>{35758FB7-9AC5-4552-8A53-C91805E547FA}</a:tableStyleId>
              </a:tblPr>
              <a:tblGrid>
                <a:gridCol w="1942202">
                  <a:extLst>
                    <a:ext uri="{9D8B030D-6E8A-4147-A177-3AD203B41FA5}">
                      <a16:colId xmlns:a16="http://schemas.microsoft.com/office/drawing/2014/main" xmlns="" val="3487098769"/>
                    </a:ext>
                  </a:extLst>
                </a:gridCol>
                <a:gridCol w="7201798">
                  <a:extLst>
                    <a:ext uri="{9D8B030D-6E8A-4147-A177-3AD203B41FA5}">
                      <a16:colId xmlns:a16="http://schemas.microsoft.com/office/drawing/2014/main" xmlns="" val="3374819023"/>
                    </a:ext>
                  </a:extLst>
                </a:gridCol>
              </a:tblGrid>
              <a:tr h="399928">
                <a:tc>
                  <a:txBody>
                    <a:bodyPr/>
                    <a:lstStyle/>
                    <a:p>
                      <a:pPr algn="ctr">
                        <a:lnSpc>
                          <a:spcPct val="115000"/>
                        </a:lnSpc>
                        <a:spcAft>
                          <a:spcPts val="0"/>
                        </a:spcAft>
                      </a:pPr>
                      <a:r>
                        <a:rPr lang="uk-UA" sz="2400" b="1" dirty="0">
                          <a:effectLst/>
                          <a:latin typeface="Bookman Old Style" panose="02050604050505020204" pitchFamily="18" charset="0"/>
                        </a:rPr>
                        <a:t>Теорія</a:t>
                      </a:r>
                      <a:r>
                        <a:rPr lang="uk-UA" sz="2200" b="1" dirty="0">
                          <a:effectLst/>
                          <a:latin typeface="Bookman Old Style" panose="02050604050505020204" pitchFamily="18" charset="0"/>
                        </a:rPr>
                        <a:t> </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537405455"/>
                  </a:ext>
                </a:extLst>
              </a:tr>
              <a:tr h="3340145">
                <a:tc>
                  <a:txBody>
                    <a:bodyPr/>
                    <a:lstStyle/>
                    <a:p>
                      <a:pPr algn="ctr">
                        <a:lnSpc>
                          <a:spcPct val="115000"/>
                        </a:lnSpc>
                        <a:spcAft>
                          <a:spcPts val="0"/>
                        </a:spcAft>
                      </a:pPr>
                      <a:r>
                        <a:rPr lang="uk-UA" sz="2200" dirty="0">
                          <a:effectLst/>
                          <a:latin typeface="Bookman Old Style" panose="02050604050505020204" pitchFamily="18" charset="0"/>
                        </a:rPr>
                        <a:t>Балансова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spcAft>
                          <a:spcPts val="0"/>
                        </a:spcAft>
                      </a:pPr>
                      <a:r>
                        <a:rPr lang="uk-UA" sz="2400" dirty="0" err="1">
                          <a:effectLst/>
                          <a:latin typeface="Bookman Old Style" panose="02050604050505020204" pitchFamily="18" charset="0"/>
                        </a:rPr>
                        <a:t>Грунтується</a:t>
                      </a:r>
                      <a:r>
                        <a:rPr lang="uk-UA" sz="2400" dirty="0">
                          <a:effectLst/>
                          <a:latin typeface="Bookman Old Style" panose="02050604050505020204" pitchFamily="18" charset="0"/>
                        </a:rPr>
                        <a:t> на рівності активу й пасиву (ХІХ ст. – Ф. </a:t>
                      </a:r>
                      <a:r>
                        <a:rPr lang="uk-UA" sz="2400" dirty="0" err="1">
                          <a:effectLst/>
                          <a:latin typeface="Bookman Old Style" panose="02050604050505020204" pitchFamily="18" charset="0"/>
                        </a:rPr>
                        <a:t>Гюглі</a:t>
                      </a:r>
                      <a:r>
                        <a:rPr lang="uk-UA" sz="2400" dirty="0">
                          <a:effectLst/>
                          <a:latin typeface="Bookman Old Style" panose="02050604050505020204" pitchFamily="18" charset="0"/>
                        </a:rPr>
                        <a:t>, І. Ф. </a:t>
                      </a:r>
                      <a:r>
                        <a:rPr lang="uk-UA" sz="2400" dirty="0" err="1">
                          <a:effectLst/>
                          <a:latin typeface="Bookman Old Style" panose="02050604050505020204" pitchFamily="18" charset="0"/>
                        </a:rPr>
                        <a:t>Шерр</a:t>
                      </a:r>
                      <a:r>
                        <a:rPr lang="uk-UA" sz="2400" dirty="0">
                          <a:effectLst/>
                          <a:latin typeface="Bookman Old Style" panose="02050604050505020204" pitchFamily="18" charset="0"/>
                        </a:rPr>
                        <a:t>). В основу обліку І.Ф. </a:t>
                      </a:r>
                      <a:r>
                        <a:rPr lang="uk-UA" sz="2400" dirty="0" err="1">
                          <a:effectLst/>
                          <a:latin typeface="Bookman Old Style" panose="02050604050505020204" pitchFamily="18" charset="0"/>
                        </a:rPr>
                        <a:t>Шер</a:t>
                      </a:r>
                      <a:r>
                        <a:rPr lang="uk-UA" sz="2400" dirty="0">
                          <a:effectLst/>
                          <a:latin typeface="Bookman Old Style" panose="02050604050505020204" pitchFamily="18" charset="0"/>
                        </a:rPr>
                        <a:t> поклав баланс. В основі балансу лежить рівняння капіталу, а сам баланс розуміється як засіб для розкриття стадій </a:t>
                      </a:r>
                      <a:r>
                        <a:rPr lang="uk-UA" sz="2400" u="none" dirty="0">
                          <a:effectLst/>
                          <a:latin typeface="Bookman Old Style" panose="02050604050505020204" pitchFamily="18" charset="0"/>
                        </a:rPr>
                        <a:t>кругообігу</a:t>
                      </a:r>
                      <a:r>
                        <a:rPr lang="uk-UA" sz="2400" dirty="0">
                          <a:effectLst/>
                          <a:latin typeface="Bookman Old Style" panose="02050604050505020204" pitchFamily="18" charset="0"/>
                        </a:rPr>
                        <a:t> капіталу. “Баланс, – писав він, – являє собою рівність між активом і пасивом, побудовану у формі рахунків у заключний день операційного періоду”</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303807625"/>
                  </a:ext>
                </a:extLst>
              </a:tr>
              <a:tr h="2530302">
                <a:tc>
                  <a:txBody>
                    <a:bodyPr/>
                    <a:lstStyle/>
                    <a:p>
                      <a:pPr algn="ctr">
                        <a:lnSpc>
                          <a:spcPct val="115000"/>
                        </a:lnSpc>
                        <a:spcAft>
                          <a:spcPts val="0"/>
                        </a:spcAft>
                      </a:pPr>
                      <a:r>
                        <a:rPr lang="uk-UA" sz="2200" dirty="0">
                          <a:effectLst/>
                          <a:latin typeface="Bookman Old Style" panose="02050604050505020204" pitchFamily="18" charset="0"/>
                        </a:rPr>
                        <a:t>Теорія одного ряду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400" dirty="0">
                          <a:effectLst/>
                          <a:latin typeface="Bookman Old Style" panose="02050604050505020204" pitchFamily="18" charset="0"/>
                        </a:rPr>
                        <a:t>Використовує трактування дебету і кредиту будь-якого рахунку як якісно однорідних полів (М. </a:t>
                      </a:r>
                      <a:r>
                        <a:rPr lang="uk-UA" sz="2400" dirty="0" err="1">
                          <a:effectLst/>
                          <a:latin typeface="Bookman Old Style" panose="02050604050505020204" pitchFamily="18" charset="0"/>
                        </a:rPr>
                        <a:t>Берлінер</a:t>
                      </a:r>
                      <a:r>
                        <a:rPr lang="uk-UA" sz="2400" dirty="0">
                          <a:effectLst/>
                          <a:latin typeface="Bookman Old Style" panose="02050604050505020204" pitchFamily="18" charset="0"/>
                        </a:rPr>
                        <a:t>). Усі рахунки належать до одного ряду, в якому однаково відображають зміни на дебетовій стороні статті зі знаком (+), а на кредитовій – зі знаком (–)</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835409649"/>
                  </a:ext>
                </a:extLst>
              </a:tr>
            </a:tbl>
          </a:graphicData>
        </a:graphic>
      </p:graphicFrame>
    </p:spTree>
    <p:extLst>
      <p:ext uri="{BB962C8B-B14F-4D97-AF65-F5344CB8AC3E}">
        <p14:creationId xmlns:p14="http://schemas.microsoft.com/office/powerpoint/2010/main" val="3366770729"/>
      </p:ext>
    </p:extLst>
  </p:cSld>
  <p:clrMapOvr>
    <a:masterClrMapping/>
  </p:clrMapOvr>
  <p:transition>
    <p:strips dir="l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1414481411"/>
              </p:ext>
            </p:extLst>
          </p:nvPr>
        </p:nvGraphicFramePr>
        <p:xfrm>
          <a:off x="0" y="587624"/>
          <a:ext cx="9144000" cy="6285996"/>
        </p:xfrm>
        <a:graphic>
          <a:graphicData uri="http://schemas.openxmlformats.org/drawingml/2006/table">
            <a:tbl>
              <a:tblPr>
                <a:tableStyleId>{35758FB7-9AC5-4552-8A53-C91805E547FA}</a:tableStyleId>
              </a:tblPr>
              <a:tblGrid>
                <a:gridCol w="1942202">
                  <a:extLst>
                    <a:ext uri="{9D8B030D-6E8A-4147-A177-3AD203B41FA5}">
                      <a16:colId xmlns:a16="http://schemas.microsoft.com/office/drawing/2014/main" xmlns="" val="3487098769"/>
                    </a:ext>
                  </a:extLst>
                </a:gridCol>
                <a:gridCol w="7201798">
                  <a:extLst>
                    <a:ext uri="{9D8B030D-6E8A-4147-A177-3AD203B41FA5}">
                      <a16:colId xmlns:a16="http://schemas.microsoft.com/office/drawing/2014/main" xmlns="" val="3374819023"/>
                    </a:ext>
                  </a:extLst>
                </a:gridCol>
              </a:tblGrid>
              <a:tr h="405003">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537405455"/>
                  </a:ext>
                </a:extLst>
              </a:tr>
              <a:tr h="3454598">
                <a:tc>
                  <a:txBody>
                    <a:bodyPr/>
                    <a:lstStyle/>
                    <a:p>
                      <a:pPr indent="-859790" algn="ctr">
                        <a:lnSpc>
                          <a:spcPts val="1680"/>
                        </a:lnSpc>
                        <a:spcAft>
                          <a:spcPts val="0"/>
                        </a:spcAft>
                      </a:pPr>
                      <a:r>
                        <a:rPr lang="uk-UA" sz="2200" dirty="0" smtClean="0">
                          <a:effectLst/>
                          <a:latin typeface="Bookman Old Style" panose="02050604050505020204" pitchFamily="18" charset="0"/>
                        </a:rPr>
                        <a:t>Теорія </a:t>
                      </a:r>
                      <a:r>
                        <a:rPr lang="uk-UA" sz="2200" dirty="0">
                          <a:effectLst/>
                          <a:latin typeface="Bookman Old Style" panose="02050604050505020204" pitchFamily="18" charset="0"/>
                        </a:rPr>
                        <a:t>двох</a:t>
                      </a:r>
                    </a:p>
                    <a:p>
                      <a:pPr algn="ctr">
                        <a:lnSpc>
                          <a:spcPct val="115000"/>
                        </a:lnSpc>
                        <a:spcAft>
                          <a:spcPts val="0"/>
                        </a:spcAft>
                      </a:pPr>
                      <a:r>
                        <a:rPr lang="uk-UA" sz="2200" dirty="0">
                          <a:effectLst/>
                          <a:latin typeface="Bookman Old Style" panose="02050604050505020204" pitchFamily="18" charset="0"/>
                        </a:rPr>
                        <a:t>рядів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1900" dirty="0">
                          <a:effectLst/>
                          <a:latin typeface="Bookman Old Style" panose="02050604050505020204" pitchFamily="18" charset="0"/>
                        </a:rPr>
                        <a:t>Має на увазі, що значення дебету і кредиту змінюється залежно від того про який рахунок йде мова –активний чи пасивний (Ф. </a:t>
                      </a:r>
                      <a:r>
                        <a:rPr lang="uk-UA" sz="1900" dirty="0" err="1">
                          <a:effectLst/>
                          <a:latin typeface="Bookman Old Style" panose="02050604050505020204" pitchFamily="18" charset="0"/>
                        </a:rPr>
                        <a:t>Гюглі</a:t>
                      </a:r>
                      <a:r>
                        <a:rPr lang="uk-UA" sz="1900" dirty="0">
                          <a:effectLst/>
                          <a:latin typeface="Bookman Old Style" panose="02050604050505020204" pitchFamily="18" charset="0"/>
                        </a:rPr>
                        <a:t>, І. </a:t>
                      </a:r>
                      <a:r>
                        <a:rPr lang="uk-UA" sz="1900" dirty="0" err="1">
                          <a:effectLst/>
                          <a:latin typeface="Bookman Old Style" panose="02050604050505020204" pitchFamily="18" charset="0"/>
                        </a:rPr>
                        <a:t>Шер</a:t>
                      </a:r>
                      <a:r>
                        <a:rPr lang="uk-UA" sz="1900" dirty="0">
                          <a:effectLst/>
                          <a:latin typeface="Bookman Old Style" panose="02050604050505020204" pitchFamily="18" charset="0"/>
                        </a:rPr>
                        <a:t>, І. </a:t>
                      </a:r>
                      <a:r>
                        <a:rPr lang="uk-UA" sz="1900" dirty="0" err="1">
                          <a:effectLst/>
                          <a:latin typeface="Bookman Old Style" panose="02050604050505020204" pitchFamily="18" charset="0"/>
                        </a:rPr>
                        <a:t>Крайбіг</a:t>
                      </a:r>
                      <a:r>
                        <a:rPr lang="uk-UA" sz="1900" dirty="0">
                          <a:effectLst/>
                          <a:latin typeface="Bookman Old Style" panose="02050604050505020204" pitchFamily="18" charset="0"/>
                        </a:rPr>
                        <a:t>). У подвійній системі обліку виділялись два ряди рахунків: майнові та рахунки чистого капіталу. Майнові рахунки на дебетовій стороні містять відомості про збільшення, а на кредитовій – про зменшення складових частин майна. Рахунки чистого капіталу, навпаки, на дебетовій стороні містять дані про зменшення, а на кредитовій – про збільшення чистого капіталу</a:t>
                      </a:r>
                      <a:endParaRPr lang="uk-UA" sz="19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303807625"/>
                  </a:ext>
                </a:extLst>
              </a:tr>
              <a:tr h="2410774">
                <a:tc>
                  <a:txBody>
                    <a:bodyPr/>
                    <a:lstStyle/>
                    <a:p>
                      <a:pPr algn="ctr">
                        <a:lnSpc>
                          <a:spcPct val="115000"/>
                        </a:lnSpc>
                        <a:spcAft>
                          <a:spcPts val="0"/>
                        </a:spcAft>
                      </a:pPr>
                      <a:r>
                        <a:rPr lang="uk-UA" sz="2200" dirty="0">
                          <a:effectLst/>
                          <a:latin typeface="Bookman Old Style" panose="02050604050505020204" pitchFamily="18" charset="0"/>
                        </a:rPr>
                        <a:t>Теорія трьох рядів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1900" dirty="0">
                          <a:effectLst/>
                          <a:latin typeface="Bookman Old Style" panose="02050604050505020204" pitchFamily="18" charset="0"/>
                        </a:rPr>
                        <a:t>Передбачає, що в основі обліку лежить рівність між активною майновою масою господарства (актив) і правами третіх осіб (пасив) та власника цього господарства (капітал), які поширюються на цю майнову масу. Така рівність визначається рівнянням А=П+К, яке одночасно є вираженням балансу господарства (Ф. </a:t>
                      </a:r>
                      <a:r>
                        <a:rPr lang="uk-UA" sz="1900" dirty="0" err="1">
                          <a:effectLst/>
                          <a:latin typeface="Bookman Old Style" panose="02050604050505020204" pitchFamily="18" charset="0"/>
                        </a:rPr>
                        <a:t>Ляйтнер</a:t>
                      </a:r>
                      <a:r>
                        <a:rPr lang="uk-UA" sz="1900" dirty="0">
                          <a:effectLst/>
                          <a:latin typeface="Bookman Old Style" panose="02050604050505020204" pitchFamily="18" charset="0"/>
                        </a:rPr>
                        <a:t>, Ж.Б. </a:t>
                      </a:r>
                      <a:r>
                        <a:rPr lang="uk-UA" sz="1900" dirty="0" err="1">
                          <a:effectLst/>
                          <a:latin typeface="Bookman Old Style" panose="02050604050505020204" pitchFamily="18" charset="0"/>
                        </a:rPr>
                        <a:t>Дюмарше</a:t>
                      </a:r>
                      <a:r>
                        <a:rPr lang="uk-UA" sz="1900" dirty="0" smtClean="0">
                          <a:effectLst/>
                          <a:latin typeface="Bookman Old Style" panose="02050604050505020204" pitchFamily="18" charset="0"/>
                        </a:rPr>
                        <a:t>).</a:t>
                      </a:r>
                      <a:endParaRPr lang="uk-UA" sz="19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835409649"/>
                  </a:ext>
                </a:extLst>
              </a:tr>
            </a:tbl>
          </a:graphicData>
        </a:graphic>
      </p:graphicFrame>
    </p:spTree>
    <p:extLst>
      <p:ext uri="{BB962C8B-B14F-4D97-AF65-F5344CB8AC3E}">
        <p14:creationId xmlns:p14="http://schemas.microsoft.com/office/powerpoint/2010/main" val="2190541333"/>
      </p:ext>
    </p:extLst>
  </p:cSld>
  <p:clrMapOvr>
    <a:masterClrMapping/>
  </p:clrMapOvr>
  <p:transition>
    <p:strips dir="l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2557321471"/>
              </p:ext>
            </p:extLst>
          </p:nvPr>
        </p:nvGraphicFramePr>
        <p:xfrm>
          <a:off x="0" y="587624"/>
          <a:ext cx="9144000" cy="6281704"/>
        </p:xfrm>
        <a:graphic>
          <a:graphicData uri="http://schemas.openxmlformats.org/drawingml/2006/table">
            <a:tbl>
              <a:tblPr>
                <a:tableStyleId>{35758FB7-9AC5-4552-8A53-C91805E547FA}</a:tableStyleId>
              </a:tblPr>
              <a:tblGrid>
                <a:gridCol w="2123728">
                  <a:extLst>
                    <a:ext uri="{9D8B030D-6E8A-4147-A177-3AD203B41FA5}">
                      <a16:colId xmlns:a16="http://schemas.microsoft.com/office/drawing/2014/main" xmlns="" val="3487098769"/>
                    </a:ext>
                  </a:extLst>
                </a:gridCol>
                <a:gridCol w="7020272">
                  <a:extLst>
                    <a:ext uri="{9D8B030D-6E8A-4147-A177-3AD203B41FA5}">
                      <a16:colId xmlns:a16="http://schemas.microsoft.com/office/drawing/2014/main" xmlns="" val="3374819023"/>
                    </a:ext>
                  </a:extLst>
                </a:gridCol>
              </a:tblGrid>
              <a:tr h="409296">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537405455"/>
                  </a:ext>
                </a:extLst>
              </a:tr>
              <a:tr h="2180602">
                <a:tc>
                  <a:txBody>
                    <a:bodyPr/>
                    <a:lstStyle/>
                    <a:p>
                      <a:pPr indent="-859790" algn="ctr">
                        <a:lnSpc>
                          <a:spcPct val="100000"/>
                        </a:lnSpc>
                        <a:spcAft>
                          <a:spcPts val="0"/>
                        </a:spcAft>
                      </a:pPr>
                      <a:r>
                        <a:rPr lang="uk-UA" sz="2400" b="0" i="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абсолютного балансу</a:t>
                      </a:r>
                    </a:p>
                  </a:txBody>
                  <a:tcPr marL="68580" marR="68580" marT="0" marB="0" anchor="ctr"/>
                </a:tc>
                <a:tc>
                  <a:txBody>
                    <a:bodyPr/>
                    <a:lstStyle/>
                    <a:p>
                      <a:pPr algn="just">
                        <a:lnSpc>
                          <a:spcPct val="100000"/>
                        </a:lnSpc>
                        <a:spcAft>
                          <a:spcPts val="0"/>
                        </a:spcAft>
                      </a:pP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Передбачає подвійний поділ засобів за складом і </a:t>
                      </a:r>
                      <a:r>
                        <a:rPr lang="uk-UA" sz="2400" u="none" spc="3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джерелами.</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  Ця ідея цікава тим, що змушує сумніватися у відправній точці балансової теорії – подвійний запис випливає з </a:t>
                      </a:r>
                      <a:r>
                        <a:rPr lang="uk-UA" sz="2400" spc="30" dirty="0" smtClean="0">
                          <a:effectLst/>
                          <a:latin typeface="Bookman Old Style" panose="02050604050505020204" pitchFamily="18" charset="0"/>
                          <a:ea typeface="Calibri" panose="020F0502020204030204" pitchFamily="34" charset="0"/>
                          <a:cs typeface="Times New Roman" panose="02020603050405020304" pitchFamily="18" charset="0"/>
                        </a:rPr>
                        <a:t>балансу (М.С</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 </a:t>
                      </a:r>
                      <a:r>
                        <a:rPr lang="uk-UA" sz="2400" spc="30" dirty="0" err="1">
                          <a:effectLst/>
                          <a:latin typeface="Bookman Old Style" panose="02050604050505020204" pitchFamily="18" charset="0"/>
                          <a:ea typeface="Calibri" panose="020F0502020204030204" pitchFamily="34" charset="0"/>
                          <a:cs typeface="Times New Roman" panose="02020603050405020304" pitchFamily="18" charset="0"/>
                        </a:rPr>
                        <a:t>Помазков</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303807625"/>
                  </a:ext>
                </a:extLst>
              </a:tr>
              <a:tr h="3680478">
                <a:tc>
                  <a:txBody>
                    <a:bodyPr/>
                    <a:lstStyle/>
                    <a:p>
                      <a:pPr indent="-859790" algn="ctr">
                        <a:lnSpc>
                          <a:spcPct val="100000"/>
                        </a:lnSpc>
                        <a:spcAft>
                          <a:spcPts val="0"/>
                        </a:spcAft>
                      </a:pPr>
                      <a:r>
                        <a:rPr lang="uk-UA" sz="2400" b="0" i="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динамічного балансу</a:t>
                      </a:r>
                    </a:p>
                    <a:p>
                      <a:pPr indent="-859790" algn="ctr">
                        <a:lnSpc>
                          <a:spcPct val="100000"/>
                        </a:lnSpc>
                        <a:spcAft>
                          <a:spcPts val="0"/>
                        </a:spcAft>
                      </a:pP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балансу</a:t>
                      </a:r>
                    </a:p>
                  </a:txBody>
                  <a:tcPr marL="68580" marR="68580" marT="0" marB="0" anchor="ctr"/>
                </a:tc>
                <a:tc>
                  <a:txBody>
                    <a:bodyPr/>
                    <a:lstStyle/>
                    <a:p>
                      <a:pPr algn="just">
                        <a:lnSpc>
                          <a:spcPct val="100000"/>
                        </a:lnSpc>
                        <a:spcAft>
                          <a:spcPts val="0"/>
                        </a:spcAft>
                      </a:pPr>
                      <a:r>
                        <a:rPr lang="uk-UA" sz="2400" dirty="0">
                          <a:effectLst/>
                          <a:latin typeface="Bookman Old Style" panose="02050604050505020204" pitchFamily="18" charset="0"/>
                          <a:ea typeface="Calibri" panose="020F0502020204030204" pitchFamily="34" charset="0"/>
                          <a:cs typeface="Times New Roman" panose="02020603050405020304" pitchFamily="18" charset="0"/>
                        </a:rPr>
                        <a:t>Це періодичне вимірювання ефективності, тобто визначення показника рентабельності, передусім,  рентабельності капіталу. Мета полягає в захисті пріоритетів власників. Усі розрахунки зводять до підготовки звітності, що відображає фінансовий результат, який може спотворювати (і спотворює) майнову оцінку (Е. </a:t>
                      </a:r>
                      <a:r>
                        <a:rPr lang="uk-UA" sz="2400" dirty="0" err="1">
                          <a:effectLst/>
                          <a:latin typeface="Bookman Old Style" panose="02050604050505020204" pitchFamily="18" charset="0"/>
                          <a:ea typeface="Calibri" panose="020F0502020204030204" pitchFamily="34" charset="0"/>
                          <a:cs typeface="Times New Roman" panose="02020603050405020304" pitchFamily="18" charset="0"/>
                        </a:rPr>
                        <a:t>Шмаленбах</a:t>
                      </a:r>
                      <a:r>
                        <a:rPr lang="uk-UA" sz="2400" dirty="0">
                          <a:effectLst/>
                          <a:latin typeface="Bookman Old Style" panose="02050604050505020204" pitchFamily="18" charset="0"/>
                          <a:ea typeface="Calibri" panose="020F0502020204030204" pitchFamily="34" charset="0"/>
                          <a:cs typeface="Times New Roman" panose="02020603050405020304" pitchFamily="18" charset="0"/>
                        </a:rPr>
                        <a:t>)</a:t>
                      </a:r>
                    </a:p>
                  </a:txBody>
                  <a:tcPr marL="68580" marR="68580" marT="0" marB="0"/>
                </a:tc>
                <a:extLst>
                  <a:ext uri="{0D108BD9-81ED-4DB2-BD59-A6C34878D82A}">
                    <a16:rowId xmlns:a16="http://schemas.microsoft.com/office/drawing/2014/main" xmlns="" val="835409649"/>
                  </a:ext>
                </a:extLst>
              </a:tr>
            </a:tbl>
          </a:graphicData>
        </a:graphic>
      </p:graphicFrame>
    </p:spTree>
    <p:extLst>
      <p:ext uri="{BB962C8B-B14F-4D97-AF65-F5344CB8AC3E}">
        <p14:creationId xmlns:p14="http://schemas.microsoft.com/office/powerpoint/2010/main" val="2265657742"/>
      </p:ext>
    </p:extLst>
  </p:cSld>
  <p:clrMapOvr>
    <a:masterClrMapping/>
  </p:clrMapOvr>
  <p:transition>
    <p:strips dir="l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3883841202"/>
              </p:ext>
            </p:extLst>
          </p:nvPr>
        </p:nvGraphicFramePr>
        <p:xfrm>
          <a:off x="0" y="587624"/>
          <a:ext cx="9144000" cy="6297651"/>
        </p:xfrm>
        <a:graphic>
          <a:graphicData uri="http://schemas.openxmlformats.org/drawingml/2006/table">
            <a:tbl>
              <a:tblPr>
                <a:tableStyleId>{35758FB7-9AC5-4552-8A53-C91805E547FA}</a:tableStyleId>
              </a:tblPr>
              <a:tblGrid>
                <a:gridCol w="1691680">
                  <a:extLst>
                    <a:ext uri="{9D8B030D-6E8A-4147-A177-3AD203B41FA5}">
                      <a16:colId xmlns:a16="http://schemas.microsoft.com/office/drawing/2014/main" xmlns="" val="3487098769"/>
                    </a:ext>
                  </a:extLst>
                </a:gridCol>
                <a:gridCol w="7452320">
                  <a:extLst>
                    <a:ext uri="{9D8B030D-6E8A-4147-A177-3AD203B41FA5}">
                      <a16:colId xmlns:a16="http://schemas.microsoft.com/office/drawing/2014/main" xmlns="" val="3374819023"/>
                    </a:ext>
                  </a:extLst>
                </a:gridCol>
              </a:tblGrid>
              <a:tr h="393348">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a16="http://schemas.microsoft.com/office/drawing/2014/main" xmlns="" val="3537405455"/>
                  </a:ext>
                </a:extLst>
              </a:tr>
              <a:tr h="3232365">
                <a:tc>
                  <a:txBody>
                    <a:bodyPr/>
                    <a:lstStyle/>
                    <a:p>
                      <a:pPr indent="-859790" algn="ctr">
                        <a:lnSpc>
                          <a:spcPct val="100000"/>
                        </a:lnSpc>
                        <a:spcAft>
                          <a:spcPts val="0"/>
                        </a:spcAft>
                      </a:pPr>
                      <a:r>
                        <a:rPr lang="uk-UA" sz="200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000" dirty="0">
                          <a:effectLst/>
                          <a:latin typeface="Bookman Old Style" panose="02050604050505020204" pitchFamily="18" charset="0"/>
                          <a:ea typeface="Times New Roman" panose="02020603050405020304" pitchFamily="18" charset="0"/>
                          <a:cs typeface="Times New Roman" panose="02020603050405020304" pitchFamily="18" charset="0"/>
                        </a:rPr>
                        <a:t>статичного балансу</a:t>
                      </a:r>
                    </a:p>
                  </a:txBody>
                  <a:tcPr marL="68580" marR="68580" marT="0" marB="0" anchor="ctr"/>
                </a:tc>
                <a:tc>
                  <a:txBody>
                    <a:bodyPr/>
                    <a:lstStyle/>
                    <a:p>
                      <a:pPr algn="just">
                        <a:lnSpc>
                          <a:spcPct val="100000"/>
                        </a:lnSpc>
                        <a:spcAft>
                          <a:spcPts val="0"/>
                        </a:spcAft>
                      </a:pPr>
                      <a:r>
                        <a:rPr lang="uk-UA" sz="1900" dirty="0">
                          <a:effectLst/>
                          <a:latin typeface="Bookman Old Style" panose="02050604050505020204" pitchFamily="18" charset="0"/>
                          <a:ea typeface="Calibri" panose="020F0502020204030204" pitchFamily="34" charset="0"/>
                          <a:cs typeface="Times New Roman" panose="02020603050405020304" pitchFamily="18" charset="0"/>
                        </a:rPr>
                        <a:t>Визначає, що у періодично заданому тимчасовому інтервалі проводиться інвентаризація активів власника, оцінка яких здійснюється за поточними ринковими цінами так, ніби ці активи в поточному періоді одномоментно продавалися. З розрахованої таким чином вартості активів віднімали кредиторські зобов'язання власника. Отриманий результат відображав поточне значення чистих активів і показував: по-перше, рівень стійкості фінансового стану організації; по-друге – рівень приросту чистих активів (капіталу власника) порівняно з відповідними показниками попереднього періоду</a:t>
                      </a:r>
                    </a:p>
                  </a:txBody>
                  <a:tcPr marL="68580" marR="68580" marT="0" marB="0"/>
                </a:tc>
                <a:extLst>
                  <a:ext uri="{0D108BD9-81ED-4DB2-BD59-A6C34878D82A}">
                    <a16:rowId xmlns:a16="http://schemas.microsoft.com/office/drawing/2014/main" xmlns="" val="3303807625"/>
                  </a:ext>
                </a:extLst>
              </a:tr>
              <a:tr h="2644662">
                <a:tc>
                  <a:txBody>
                    <a:bodyPr/>
                    <a:lstStyle/>
                    <a:p>
                      <a:pPr indent="-859790" algn="ctr">
                        <a:lnSpc>
                          <a:spcPct val="100000"/>
                        </a:lnSpc>
                        <a:spcAft>
                          <a:spcPts val="0"/>
                        </a:spcAft>
                      </a:pPr>
                      <a:r>
                        <a:rPr lang="uk-UA" sz="200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000" dirty="0">
                          <a:effectLst/>
                          <a:latin typeface="Bookman Old Style" panose="02050604050505020204" pitchFamily="18" charset="0"/>
                          <a:ea typeface="Times New Roman" panose="02020603050405020304" pitchFamily="18" charset="0"/>
                          <a:cs typeface="Times New Roman" panose="02020603050405020304" pitchFamily="18" charset="0"/>
                        </a:rPr>
                        <a:t>органічного балансу</a:t>
                      </a:r>
                    </a:p>
                  </a:txBody>
                  <a:tcPr marL="68580" marR="68580" marT="0" marB="0" anchor="ctr"/>
                </a:tc>
                <a:tc>
                  <a:txBody>
                    <a:bodyPr/>
                    <a:lstStyle/>
                    <a:p>
                      <a:pPr algn="just">
                        <a:lnSpc>
                          <a:spcPct val="100000"/>
                        </a:lnSpc>
                        <a:spcAft>
                          <a:spcPts val="0"/>
                        </a:spcAft>
                      </a:pPr>
                      <a:r>
                        <a:rPr lang="uk-UA" sz="1900" dirty="0">
                          <a:effectLst/>
                          <a:latin typeface="Bookman Old Style" panose="02050604050505020204" pitchFamily="18" charset="0"/>
                          <a:ea typeface="Calibri" panose="020F0502020204030204" pitchFamily="34" charset="0"/>
                          <a:cs typeface="Times New Roman" panose="02020603050405020304" pitchFamily="18" charset="0"/>
                        </a:rPr>
                        <a:t>Розглядає кожну організацію як клітину “в організмі ринкового господарства” (Ф. Шмідт). Організація має передумови до отримання позитивного результату діяльності за її здатності до збереження свого економічного потенціалу. Тому центральна ідея полягає в тому, що при підвищенні цін на майно, що перебуває в розпорядженні організації, необхідно частину прибутку використовувати для підтримки його потенціалу на колишньому рівні</a:t>
                      </a:r>
                    </a:p>
                  </a:txBody>
                  <a:tcPr marL="68580" marR="68580" marT="0" marB="0"/>
                </a:tc>
                <a:extLst>
                  <a:ext uri="{0D108BD9-81ED-4DB2-BD59-A6C34878D82A}">
                    <a16:rowId xmlns:a16="http://schemas.microsoft.com/office/drawing/2014/main" xmlns="" val="835409649"/>
                  </a:ext>
                </a:extLst>
              </a:tr>
            </a:tbl>
          </a:graphicData>
        </a:graphic>
      </p:graphicFrame>
    </p:spTree>
    <p:extLst>
      <p:ext uri="{BB962C8B-B14F-4D97-AF65-F5344CB8AC3E}">
        <p14:creationId xmlns:p14="http://schemas.microsoft.com/office/powerpoint/2010/main" val="2925186270"/>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1400"/>
            <a:ext cx="9144000" cy="1077218"/>
          </a:xfrm>
          <a:prstGeom prst="rect">
            <a:avLst/>
          </a:prstGeom>
        </p:spPr>
        <p:txBody>
          <a:bodyPr wrap="square">
            <a:spAutoFit/>
          </a:bodyPr>
          <a:lstStyle/>
          <a:p>
            <a:pPr algn="ctr"/>
            <a:r>
              <a:rPr lang="ru-RU" sz="3200" dirty="0" err="1">
                <a:latin typeface="Bookman Old Style" panose="02050604050505020204" pitchFamily="18" charset="0"/>
              </a:rPr>
              <a:t>Класифікація</a:t>
            </a:r>
            <a:r>
              <a:rPr lang="ru-RU" sz="3200" dirty="0">
                <a:latin typeface="Bookman Old Style" panose="02050604050505020204" pitchFamily="18" charset="0"/>
              </a:rPr>
              <a:t> </a:t>
            </a:r>
            <a:r>
              <a:rPr lang="ru-RU" sz="3200" dirty="0" err="1">
                <a:latin typeface="Bookman Old Style" panose="02050604050505020204" pitchFamily="18" charset="0"/>
              </a:rPr>
              <a:t>видів</a:t>
            </a:r>
            <a:r>
              <a:rPr lang="ru-RU" sz="3200" dirty="0">
                <a:latin typeface="Bookman Old Style" panose="02050604050505020204" pitchFamily="18" charset="0"/>
              </a:rPr>
              <a:t> </a:t>
            </a:r>
            <a:r>
              <a:rPr lang="ru-RU" sz="3200" dirty="0" err="1">
                <a:latin typeface="Bookman Old Style" panose="02050604050505020204" pitchFamily="18" charset="0"/>
              </a:rPr>
              <a:t>наукових</a:t>
            </a:r>
            <a:r>
              <a:rPr lang="ru-RU" sz="3200" dirty="0">
                <a:latin typeface="Bookman Old Style" panose="02050604050505020204" pitchFamily="18" charset="0"/>
              </a:rPr>
              <a:t> </a:t>
            </a:r>
            <a:r>
              <a:rPr lang="ru-RU" sz="3200" dirty="0" err="1">
                <a:latin typeface="Bookman Old Style" panose="02050604050505020204" pitchFamily="18" charset="0"/>
              </a:rPr>
              <a:t>досліджень</a:t>
            </a:r>
            <a:r>
              <a:rPr lang="ru-RU" sz="3200" dirty="0">
                <a:latin typeface="Bookman Old Style" panose="02050604050505020204" pitchFamily="18" charset="0"/>
              </a:rPr>
              <a:t>  у </a:t>
            </a:r>
            <a:r>
              <a:rPr lang="ru-RU" sz="3200" dirty="0" err="1">
                <a:latin typeface="Bookman Old Style" panose="02050604050505020204" pitchFamily="18" charset="0"/>
              </a:rPr>
              <a:t>бухгалтерському</a:t>
            </a:r>
            <a:r>
              <a:rPr lang="ru-RU" sz="3200" dirty="0">
                <a:latin typeface="Bookman Old Style" panose="02050604050505020204" pitchFamily="18" charset="0"/>
              </a:rPr>
              <a:t> </a:t>
            </a:r>
            <a:r>
              <a:rPr lang="ru-RU" sz="3200" dirty="0" err="1">
                <a:latin typeface="Bookman Old Style" panose="02050604050505020204" pitchFamily="18" charset="0"/>
              </a:rPr>
              <a:t>обліку</a:t>
            </a:r>
            <a:endParaRPr lang="uk-UA" sz="3200" dirty="0">
              <a:latin typeface="Bookman Old Style" panose="02050604050505020204" pitchFamily="18" charset="0"/>
            </a:endParaRPr>
          </a:p>
        </p:txBody>
      </p:sp>
      <p:sp>
        <p:nvSpPr>
          <p:cNvPr id="8" name="Округлений прямокутник 7"/>
          <p:cNvSpPr/>
          <p:nvPr/>
        </p:nvSpPr>
        <p:spPr bwMode="auto">
          <a:xfrm>
            <a:off x="16422" y="2638969"/>
            <a:ext cx="2179313" cy="64807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smtClean="0">
                <a:solidFill>
                  <a:schemeClr val="tx1"/>
                </a:solidFill>
                <a:latin typeface="Bookman Old Style" panose="02050604050505020204" pitchFamily="18" charset="0"/>
              </a:rPr>
              <a:t>Аналітичні</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9" name="Округлений прямокутник 8"/>
          <p:cNvSpPr/>
          <p:nvPr/>
        </p:nvSpPr>
        <p:spPr bwMode="auto">
          <a:xfrm>
            <a:off x="16422" y="5539768"/>
            <a:ext cx="2179313" cy="64807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Архівні</a:t>
            </a:r>
          </a:p>
        </p:txBody>
      </p:sp>
      <p:sp>
        <p:nvSpPr>
          <p:cNvPr id="12" name="Округлений прямокутник 11"/>
          <p:cNvSpPr/>
          <p:nvPr/>
        </p:nvSpPr>
        <p:spPr bwMode="auto">
          <a:xfrm>
            <a:off x="2682353" y="1236647"/>
            <a:ext cx="6444206" cy="3452717"/>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200" dirty="0">
                <a:solidFill>
                  <a:schemeClr val="tx1"/>
                </a:solidFill>
                <a:latin typeface="Bookman Old Style" panose="02050604050505020204" pitchFamily="18" charset="0"/>
              </a:rPr>
              <a:t>Дослідження, у яких використовують аналітичні методи для аналізу та формулювання висновків про формальне моделювання теорії або обґрунтовані ідеї в математичних термінах. Ці аналітичні дослідження використовують математику, щоб </a:t>
            </a:r>
            <a:r>
              <a:rPr lang="uk-UA" sz="2200" dirty="0" smtClean="0">
                <a:solidFill>
                  <a:schemeClr val="tx1"/>
                </a:solidFill>
                <a:latin typeface="Bookman Old Style" panose="02050604050505020204" pitchFamily="18" charset="0"/>
              </a:rPr>
              <a:t>передбачити, пояснити </a:t>
            </a:r>
            <a:r>
              <a:rPr lang="uk-UA" sz="2200" dirty="0">
                <a:solidFill>
                  <a:schemeClr val="tx1"/>
                </a:solidFill>
                <a:latin typeface="Bookman Old Style" panose="02050604050505020204" pitchFamily="18" charset="0"/>
              </a:rPr>
              <a:t>або запропонувати нове поняття для теорії</a:t>
            </a:r>
            <a:endParaRPr kumimoji="0" lang="uk-UA" sz="2200" i="0" u="none" strike="noStrike" cap="none" normalizeH="0" baseline="0" dirty="0" smtClean="0">
              <a:ln>
                <a:noFill/>
              </a:ln>
              <a:solidFill>
                <a:schemeClr val="tx1"/>
              </a:solidFill>
              <a:effectLst/>
              <a:latin typeface="Bookman Old Style" panose="02050604050505020204" pitchFamily="18" charset="0"/>
            </a:endParaRPr>
          </a:p>
        </p:txBody>
      </p:sp>
      <p:sp>
        <p:nvSpPr>
          <p:cNvPr id="13" name="Округлений прямокутник 12"/>
          <p:cNvSpPr/>
          <p:nvPr/>
        </p:nvSpPr>
        <p:spPr bwMode="auto">
          <a:xfrm>
            <a:off x="2674700" y="5013400"/>
            <a:ext cx="6444208" cy="1700808"/>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200" dirty="0">
                <a:solidFill>
                  <a:schemeClr val="tx1"/>
                </a:solidFill>
                <a:latin typeface="Bookman Old Style" panose="02050604050505020204" pitchFamily="18" charset="0"/>
              </a:rPr>
              <a:t>Дослідження, у </a:t>
            </a:r>
            <a:r>
              <a:rPr lang="uk-UA" sz="2200" dirty="0" smtClean="0">
                <a:solidFill>
                  <a:schemeClr val="tx1"/>
                </a:solidFill>
                <a:latin typeface="Bookman Old Style" panose="02050604050505020204" pitchFamily="18" charset="0"/>
              </a:rPr>
              <a:t>яких використовують </a:t>
            </a:r>
            <a:r>
              <a:rPr lang="uk-UA" sz="2200" dirty="0">
                <a:solidFill>
                  <a:schemeClr val="tx1"/>
                </a:solidFill>
                <a:latin typeface="Bookman Old Style" panose="02050604050505020204" pitchFamily="18" charset="0"/>
              </a:rPr>
              <a:t>архівні методи для аналізу і формулювання висновків на основі об'єктивних даних, зібраних з </a:t>
            </a:r>
            <a:r>
              <a:rPr lang="uk-UA" sz="2200" dirty="0" err="1">
                <a:solidFill>
                  <a:schemeClr val="tx1"/>
                </a:solidFill>
                <a:latin typeface="Bookman Old Style" panose="02050604050505020204" pitchFamily="18" charset="0"/>
              </a:rPr>
              <a:t>репозитаріїв</a:t>
            </a:r>
            <a:r>
              <a:rPr lang="uk-UA" sz="2200" dirty="0">
                <a:solidFill>
                  <a:schemeClr val="tx1"/>
                </a:solidFill>
                <a:latin typeface="Bookman Old Style" panose="02050604050505020204" pitchFamily="18" charset="0"/>
              </a:rPr>
              <a:t> третіх осіб</a:t>
            </a:r>
            <a:endParaRPr kumimoji="0" lang="uk-UA" sz="2200" i="0" u="none" strike="noStrike" cap="none" normalizeH="0" baseline="0" dirty="0" smtClean="0">
              <a:ln>
                <a:noFill/>
              </a:ln>
              <a:solidFill>
                <a:schemeClr val="tx1"/>
              </a:solidFill>
              <a:effectLst/>
              <a:latin typeface="Bookman Old Style" panose="02050604050505020204" pitchFamily="18" charset="0"/>
            </a:endParaRPr>
          </a:p>
        </p:txBody>
      </p:sp>
      <p:cxnSp>
        <p:nvCxnSpPr>
          <p:cNvPr id="18" name="Пряма зі стрілкою 17"/>
          <p:cNvCxnSpPr>
            <a:stCxn id="8" idx="3"/>
            <a:endCxn id="12" idx="1"/>
          </p:cNvCxnSpPr>
          <p:nvPr/>
        </p:nvCxnSpPr>
        <p:spPr bwMode="auto">
          <a:xfrm>
            <a:off x="2195735" y="2963005"/>
            <a:ext cx="486618" cy="1"/>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21" name="Пряма зі стрілкою 20"/>
          <p:cNvCxnSpPr>
            <a:stCxn id="9" idx="3"/>
            <a:endCxn id="13" idx="1"/>
          </p:cNvCxnSpPr>
          <p:nvPr/>
        </p:nvCxnSpPr>
        <p:spPr bwMode="auto">
          <a:xfrm>
            <a:off x="2195735" y="5863804"/>
            <a:ext cx="478965" cy="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966897694"/>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1400"/>
            <a:ext cx="9144000" cy="1077218"/>
          </a:xfrm>
          <a:prstGeom prst="rect">
            <a:avLst/>
          </a:prstGeom>
        </p:spPr>
        <p:txBody>
          <a:bodyPr wrap="square">
            <a:spAutoFit/>
          </a:bodyPr>
          <a:lstStyle/>
          <a:p>
            <a:pPr algn="ctr"/>
            <a:r>
              <a:rPr lang="ru-RU" sz="3200" dirty="0" err="1">
                <a:latin typeface="Bookman Old Style" panose="02050604050505020204" pitchFamily="18" charset="0"/>
              </a:rPr>
              <a:t>Класифікація</a:t>
            </a:r>
            <a:r>
              <a:rPr lang="ru-RU" sz="3200" dirty="0">
                <a:latin typeface="Bookman Old Style" panose="02050604050505020204" pitchFamily="18" charset="0"/>
              </a:rPr>
              <a:t> </a:t>
            </a:r>
            <a:r>
              <a:rPr lang="ru-RU" sz="3200" dirty="0" err="1">
                <a:latin typeface="Bookman Old Style" panose="02050604050505020204" pitchFamily="18" charset="0"/>
              </a:rPr>
              <a:t>видів</a:t>
            </a:r>
            <a:r>
              <a:rPr lang="ru-RU" sz="3200" dirty="0">
                <a:latin typeface="Bookman Old Style" panose="02050604050505020204" pitchFamily="18" charset="0"/>
              </a:rPr>
              <a:t> </a:t>
            </a:r>
            <a:r>
              <a:rPr lang="ru-RU" sz="3200" dirty="0" err="1">
                <a:latin typeface="Bookman Old Style" panose="02050604050505020204" pitchFamily="18" charset="0"/>
              </a:rPr>
              <a:t>наукових</a:t>
            </a:r>
            <a:r>
              <a:rPr lang="ru-RU" sz="3200" dirty="0">
                <a:latin typeface="Bookman Old Style" panose="02050604050505020204" pitchFamily="18" charset="0"/>
              </a:rPr>
              <a:t> </a:t>
            </a:r>
            <a:r>
              <a:rPr lang="ru-RU" sz="3200" dirty="0" err="1">
                <a:latin typeface="Bookman Old Style" panose="02050604050505020204" pitchFamily="18" charset="0"/>
              </a:rPr>
              <a:t>досліджень</a:t>
            </a:r>
            <a:r>
              <a:rPr lang="ru-RU" sz="3200" dirty="0">
                <a:latin typeface="Bookman Old Style" panose="02050604050505020204" pitchFamily="18" charset="0"/>
              </a:rPr>
              <a:t>  у </a:t>
            </a:r>
            <a:r>
              <a:rPr lang="ru-RU" sz="3200" dirty="0" err="1">
                <a:latin typeface="Bookman Old Style" panose="02050604050505020204" pitchFamily="18" charset="0"/>
              </a:rPr>
              <a:t>бухгалтерському</a:t>
            </a:r>
            <a:r>
              <a:rPr lang="ru-RU" sz="3200" dirty="0">
                <a:latin typeface="Bookman Old Style" panose="02050604050505020204" pitchFamily="18" charset="0"/>
              </a:rPr>
              <a:t> </a:t>
            </a:r>
            <a:r>
              <a:rPr lang="ru-RU" sz="3200" dirty="0" err="1">
                <a:latin typeface="Bookman Old Style" panose="02050604050505020204" pitchFamily="18" charset="0"/>
              </a:rPr>
              <a:t>обліку</a:t>
            </a:r>
            <a:endParaRPr lang="uk-UA" sz="3200" dirty="0">
              <a:latin typeface="Bookman Old Style" panose="02050604050505020204" pitchFamily="18" charset="0"/>
            </a:endParaRPr>
          </a:p>
        </p:txBody>
      </p:sp>
      <p:sp>
        <p:nvSpPr>
          <p:cNvPr id="8" name="Округлений прямокутник 7"/>
          <p:cNvSpPr/>
          <p:nvPr/>
        </p:nvSpPr>
        <p:spPr bwMode="auto">
          <a:xfrm>
            <a:off x="29477" y="2088980"/>
            <a:ext cx="2447145" cy="807832"/>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err="1" smtClean="0">
                <a:solidFill>
                  <a:schemeClr val="tx1"/>
                </a:solidFill>
                <a:latin typeface="Bookman Old Style" panose="02050604050505020204" pitchFamily="18" charset="0"/>
              </a:rPr>
              <a:t>Експеримен-тальні</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9" name="Округлений прямокутник 8"/>
          <p:cNvSpPr/>
          <p:nvPr/>
        </p:nvSpPr>
        <p:spPr bwMode="auto">
          <a:xfrm>
            <a:off x="29477" y="4941168"/>
            <a:ext cx="2310329" cy="807833"/>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Інші підходи</a:t>
            </a:r>
          </a:p>
        </p:txBody>
      </p:sp>
      <p:sp>
        <p:nvSpPr>
          <p:cNvPr id="12" name="Округлений прямокутник 11"/>
          <p:cNvSpPr/>
          <p:nvPr/>
        </p:nvSpPr>
        <p:spPr bwMode="auto">
          <a:xfrm>
            <a:off x="2915816" y="1196752"/>
            <a:ext cx="6228181" cy="2592288"/>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spcAft>
                <a:spcPts val="0"/>
              </a:spcAft>
            </a:pPr>
            <a:r>
              <a:rPr lang="uk-UA" sz="2200" dirty="0">
                <a:latin typeface="Bookman Old Style" panose="02050604050505020204" pitchFamily="18" charset="0"/>
                <a:ea typeface="Calibri" panose="020F0502020204030204" pitchFamily="34" charset="0"/>
              </a:rPr>
              <a:t>Здійснюються для аналізу і </a:t>
            </a:r>
            <a:r>
              <a:rPr lang="uk-UA" sz="2200" dirty="0" smtClean="0">
                <a:latin typeface="Bookman Old Style" panose="02050604050505020204" pitchFamily="18" charset="0"/>
                <a:ea typeface="Calibri" panose="020F0502020204030204" pitchFamily="34" charset="0"/>
              </a:rPr>
              <a:t>формулювання висновків на основі даних, які дослідник зібрав шляхом здійснення дослідницько-облікових </a:t>
            </a:r>
            <a:r>
              <a:rPr lang="uk-UA" sz="2200" dirty="0">
                <a:latin typeface="Bookman Old Style" panose="02050604050505020204" pitchFamily="18" charset="0"/>
                <a:ea typeface="Calibri" panose="020F0502020204030204" pitchFamily="34" charset="0"/>
              </a:rPr>
              <a:t>процедур </a:t>
            </a:r>
            <a:r>
              <a:rPr lang="uk-UA" sz="2200" dirty="0" smtClean="0">
                <a:latin typeface="Bookman Old Style" panose="02050604050505020204" pitchFamily="18" charset="0"/>
                <a:ea typeface="Calibri" panose="020F0502020204030204" pitchFamily="34" charset="0"/>
              </a:rPr>
              <a:t>для </a:t>
            </a:r>
            <a:r>
              <a:rPr lang="uk-UA" sz="2200" dirty="0">
                <a:latin typeface="Bookman Old Style" panose="02050604050505020204" pitchFamily="18" charset="0"/>
                <a:ea typeface="Calibri" panose="020F0502020204030204" pitchFamily="34" charset="0"/>
              </a:rPr>
              <a:t>суб'єктів. Можуть включати в себе аналіз як економічних, так і поведінкових факторів </a:t>
            </a:r>
          </a:p>
        </p:txBody>
      </p:sp>
      <p:sp>
        <p:nvSpPr>
          <p:cNvPr id="13" name="Округлений прямокутник 12"/>
          <p:cNvSpPr/>
          <p:nvPr/>
        </p:nvSpPr>
        <p:spPr bwMode="auto">
          <a:xfrm>
            <a:off x="2915816" y="4012936"/>
            <a:ext cx="6228182" cy="2656424"/>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eaLnBrk="1" hangingPunct="1"/>
            <a:r>
              <a:rPr lang="uk-UA" sz="2200" dirty="0">
                <a:solidFill>
                  <a:schemeClr val="tx1"/>
                </a:solidFill>
                <a:latin typeface="Bookman Old Style" panose="02050604050505020204" pitchFamily="18" charset="0"/>
              </a:rPr>
              <a:t>Дослідження, які не входять у жодну з наведених вище методологічних категорій. Методології в цих дослідженнях істотно вирізняються і включають в себе обстеження, тематичні дослідження, польові дослідження, моделювання, переконливі </a:t>
            </a:r>
            <a:r>
              <a:rPr lang="uk-UA" sz="2200" dirty="0" smtClean="0">
                <a:solidFill>
                  <a:schemeClr val="tx1"/>
                </a:solidFill>
                <a:latin typeface="Bookman Old Style" panose="02050604050505020204" pitchFamily="18" charset="0"/>
              </a:rPr>
              <a:t>аргументи</a:t>
            </a:r>
            <a:endParaRPr lang="uk-UA" sz="2200" dirty="0">
              <a:solidFill>
                <a:schemeClr val="tx1"/>
              </a:solidFill>
              <a:latin typeface="Bookman Old Style" panose="02050604050505020204" pitchFamily="18" charset="0"/>
            </a:endParaRPr>
          </a:p>
        </p:txBody>
      </p:sp>
      <p:cxnSp>
        <p:nvCxnSpPr>
          <p:cNvPr id="18" name="Пряма зі стрілкою 17"/>
          <p:cNvCxnSpPr>
            <a:stCxn id="8" idx="3"/>
            <a:endCxn id="12" idx="1"/>
          </p:cNvCxnSpPr>
          <p:nvPr/>
        </p:nvCxnSpPr>
        <p:spPr bwMode="auto">
          <a:xfrm>
            <a:off x="2476622" y="2492896"/>
            <a:ext cx="439194" cy="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21" name="Пряма зі стрілкою 20"/>
          <p:cNvCxnSpPr>
            <a:stCxn id="9" idx="3"/>
            <a:endCxn id="13" idx="1"/>
          </p:cNvCxnSpPr>
          <p:nvPr/>
        </p:nvCxnSpPr>
        <p:spPr bwMode="auto">
          <a:xfrm flipV="1">
            <a:off x="2339806" y="5341148"/>
            <a:ext cx="576010" cy="3937"/>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32537243"/>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Сполучна лінія уступом 16"/>
          <p:cNvCxnSpPr>
            <a:stCxn id="3" idx="1"/>
            <a:endCxn id="5" idx="1"/>
          </p:cNvCxnSpPr>
          <p:nvPr/>
        </p:nvCxnSpPr>
        <p:spPr bwMode="auto">
          <a:xfrm rot="10800000" flipH="1" flipV="1">
            <a:off x="89755" y="1598845"/>
            <a:ext cx="953853" cy="800834"/>
          </a:xfrm>
          <a:prstGeom prst="bentConnector3">
            <a:avLst>
              <a:gd name="adj1" fmla="val 45989"/>
            </a:avLst>
          </a:prstGeom>
          <a:ln>
            <a:headEnd type="none" w="med" len="med"/>
            <a:tailEnd type="triangle"/>
          </a:ln>
        </p:spPr>
        <p:style>
          <a:lnRef idx="3">
            <a:schemeClr val="dk1"/>
          </a:lnRef>
          <a:fillRef idx="0">
            <a:schemeClr val="dk1"/>
          </a:fillRef>
          <a:effectRef idx="2">
            <a:schemeClr val="dk1"/>
          </a:effectRef>
          <a:fontRef idx="minor">
            <a:schemeClr val="tx1"/>
          </a:fontRef>
        </p:style>
      </p:cxnSp>
      <p:sp>
        <p:nvSpPr>
          <p:cNvPr id="2" name="Прямокутник 1"/>
          <p:cNvSpPr/>
          <p:nvPr/>
        </p:nvSpPr>
        <p:spPr>
          <a:xfrm>
            <a:off x="0" y="-171400"/>
            <a:ext cx="9144000" cy="954107"/>
          </a:xfrm>
          <a:prstGeom prst="rect">
            <a:avLst/>
          </a:prstGeom>
        </p:spPr>
        <p:txBody>
          <a:bodyPr wrap="square">
            <a:spAutoFit/>
          </a:bodyPr>
          <a:lstStyle/>
          <a:p>
            <a:pPr algn="ctr"/>
            <a:r>
              <a:rPr lang="ru-RU" sz="2800" dirty="0" err="1">
                <a:latin typeface="Bookman Old Style" panose="02050604050505020204" pitchFamily="18" charset="0"/>
              </a:rPr>
              <a:t>Основні</a:t>
            </a:r>
            <a:r>
              <a:rPr lang="ru-RU" sz="2800" dirty="0">
                <a:latin typeface="Bookman Old Style" panose="02050604050505020204" pitchFamily="18" charset="0"/>
              </a:rPr>
              <a:t> </a:t>
            </a:r>
            <a:r>
              <a:rPr lang="ru-RU" sz="2800" dirty="0" err="1">
                <a:latin typeface="Bookman Old Style" panose="02050604050505020204" pitchFamily="18" charset="0"/>
              </a:rPr>
              <a:t>напрями</a:t>
            </a:r>
            <a:r>
              <a:rPr lang="ru-RU" sz="2800" dirty="0">
                <a:latin typeface="Bookman Old Style" panose="02050604050505020204" pitchFamily="18" charset="0"/>
              </a:rPr>
              <a:t> використання </a:t>
            </a:r>
            <a:r>
              <a:rPr lang="ru-RU" sz="2800" dirty="0" err="1">
                <a:latin typeface="Bookman Old Style" panose="02050604050505020204" pitchFamily="18" charset="0"/>
              </a:rPr>
              <a:t>результатів</a:t>
            </a:r>
            <a:r>
              <a:rPr lang="ru-RU" sz="2800" dirty="0">
                <a:latin typeface="Bookman Old Style" panose="02050604050505020204" pitchFamily="18" charset="0"/>
              </a:rPr>
              <a:t> </a:t>
            </a:r>
            <a:r>
              <a:rPr lang="ru-RU" sz="2800" dirty="0" err="1">
                <a:latin typeface="Bookman Old Style" panose="02050604050505020204" pitchFamily="18" charset="0"/>
              </a:rPr>
              <a:t>бухгалтерських</a:t>
            </a:r>
            <a:r>
              <a:rPr lang="ru-RU" sz="2800" dirty="0">
                <a:latin typeface="Bookman Old Style" panose="02050604050505020204" pitchFamily="18" charset="0"/>
              </a:rPr>
              <a:t> </a:t>
            </a:r>
            <a:r>
              <a:rPr lang="ru-RU" sz="2800" dirty="0" err="1" smtClean="0">
                <a:latin typeface="Bookman Old Style" panose="02050604050505020204" pitchFamily="18" charset="0"/>
              </a:rPr>
              <a:t>наукових</a:t>
            </a:r>
            <a:r>
              <a:rPr lang="ru-RU" sz="2800" dirty="0" smtClean="0">
                <a:latin typeface="Bookman Old Style" panose="02050604050505020204" pitchFamily="18" charset="0"/>
              </a:rPr>
              <a:t> </a:t>
            </a:r>
            <a:r>
              <a:rPr lang="ru-RU" sz="2800" dirty="0" err="1">
                <a:latin typeface="Bookman Old Style" panose="02050604050505020204" pitchFamily="18" charset="0"/>
              </a:rPr>
              <a:t>досліджень</a:t>
            </a:r>
            <a:endParaRPr lang="ru-RU" sz="2800" dirty="0">
              <a:latin typeface="Bookman Old Style" panose="02050604050505020204" pitchFamily="18" charset="0"/>
            </a:endParaRPr>
          </a:p>
        </p:txBody>
      </p:sp>
      <p:sp>
        <p:nvSpPr>
          <p:cNvPr id="3" name="Округлений прямокутник 2"/>
          <p:cNvSpPr/>
          <p:nvPr/>
        </p:nvSpPr>
        <p:spPr bwMode="auto">
          <a:xfrm>
            <a:off x="89756" y="1154202"/>
            <a:ext cx="8964488" cy="889286"/>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400" b="1">
                <a:solidFill>
                  <a:schemeClr val="tx1"/>
                </a:solidFill>
                <a:latin typeface="Bookman Old Style" panose="02050604050505020204" pitchFamily="18" charset="0"/>
              </a:rPr>
              <a:t>Результати бухгалтерських наукових досліджень використовують для:</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5" name="Округлений прямокутник 4"/>
          <p:cNvSpPr/>
          <p:nvPr/>
        </p:nvSpPr>
        <p:spPr bwMode="auto">
          <a:xfrm>
            <a:off x="1043609" y="2075643"/>
            <a:ext cx="7986297" cy="64807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Розробки</a:t>
            </a:r>
            <a:r>
              <a:rPr lang="ru-RU" sz="2000" b="1" dirty="0">
                <a:solidFill>
                  <a:schemeClr val="tx1"/>
                </a:solidFill>
                <a:latin typeface="Bookman Old Style" panose="02050604050505020204" pitchFamily="18" charset="0"/>
              </a:rPr>
              <a:t> та </a:t>
            </a:r>
            <a:r>
              <a:rPr lang="ru-RU" sz="2000" b="1" dirty="0" err="1">
                <a:solidFill>
                  <a:schemeClr val="tx1"/>
                </a:solidFill>
                <a:latin typeface="Bookman Old Style" panose="02050604050505020204" pitchFamily="18" charset="0"/>
              </a:rPr>
              <a:t>впровадження</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нових</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стандартів</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бухгалтерського</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обліку</a:t>
            </a:r>
            <a:r>
              <a:rPr lang="ru-RU" sz="2000" b="1" dirty="0">
                <a:solidFill>
                  <a:schemeClr val="tx1"/>
                </a:solidFill>
                <a:latin typeface="Bookman Old Style" panose="02050604050505020204" pitchFamily="18" charset="0"/>
              </a:rPr>
              <a:t> та аудиту </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sp>
        <p:nvSpPr>
          <p:cNvPr id="6" name="Округлений прямокутник 5"/>
          <p:cNvSpPr/>
          <p:nvPr/>
        </p:nvSpPr>
        <p:spPr bwMode="auto">
          <a:xfrm>
            <a:off x="1019270" y="2817771"/>
            <a:ext cx="7986300" cy="64807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Відображення</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нетипових</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господарських</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операцій</a:t>
            </a:r>
            <a:r>
              <a:rPr lang="ru-RU" sz="2000" b="1" dirty="0">
                <a:solidFill>
                  <a:schemeClr val="tx1"/>
                </a:solidFill>
                <a:latin typeface="Bookman Old Style" panose="02050604050505020204" pitchFamily="18" charset="0"/>
              </a:rPr>
              <a:t> у </a:t>
            </a:r>
            <a:r>
              <a:rPr lang="ru-RU" sz="2000" b="1" dirty="0" err="1">
                <a:solidFill>
                  <a:schemeClr val="tx1"/>
                </a:solidFill>
                <a:latin typeface="Bookman Old Style" panose="02050604050505020204" pitchFamily="18" charset="0"/>
              </a:rPr>
              <a:t>фінансовій</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звітності</a:t>
            </a:r>
            <a:r>
              <a:rPr lang="ru-RU" sz="2000" b="1" dirty="0">
                <a:solidFill>
                  <a:schemeClr val="tx1"/>
                </a:solidFill>
                <a:latin typeface="Bookman Old Style" panose="02050604050505020204" pitchFamily="18" charset="0"/>
              </a:rPr>
              <a:t> </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sp>
        <p:nvSpPr>
          <p:cNvPr id="7" name="Округлений прямокутник 6"/>
          <p:cNvSpPr/>
          <p:nvPr/>
        </p:nvSpPr>
        <p:spPr bwMode="auto">
          <a:xfrm>
            <a:off x="1043609" y="3559899"/>
            <a:ext cx="7961962" cy="763368"/>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Вивчення</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питань</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впливу</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податкового</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законодавства</a:t>
            </a:r>
            <a:r>
              <a:rPr lang="ru-RU" sz="2000" b="1" dirty="0">
                <a:solidFill>
                  <a:schemeClr val="tx1"/>
                </a:solidFill>
                <a:latin typeface="Bookman Old Style" panose="02050604050505020204" pitchFamily="18" charset="0"/>
              </a:rPr>
              <a:t> на </a:t>
            </a:r>
            <a:r>
              <a:rPr lang="ru-RU" sz="2000" b="1" dirty="0" err="1">
                <a:solidFill>
                  <a:schemeClr val="tx1"/>
                </a:solidFill>
                <a:latin typeface="Bookman Old Style" panose="02050604050505020204" pitchFamily="18" charset="0"/>
              </a:rPr>
              <a:t>формування</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бухгалтерських</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показників</a:t>
            </a:r>
            <a:r>
              <a:rPr lang="ru-RU" sz="2000" b="1" dirty="0">
                <a:solidFill>
                  <a:schemeClr val="tx1"/>
                </a:solidFill>
                <a:latin typeface="Bookman Old Style" panose="02050604050505020204" pitchFamily="18" charset="0"/>
              </a:rPr>
              <a:t> </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sp>
        <p:nvSpPr>
          <p:cNvPr id="8" name="Округлений прямокутник 7"/>
          <p:cNvSpPr/>
          <p:nvPr/>
        </p:nvSpPr>
        <p:spPr bwMode="auto">
          <a:xfrm>
            <a:off x="1043609" y="4417323"/>
            <a:ext cx="7986297" cy="95613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uk-UA" sz="2000" b="1" dirty="0">
                <a:solidFill>
                  <a:schemeClr val="tx1"/>
                </a:solidFill>
                <a:latin typeface="Bookman Old Style" panose="02050604050505020204" pitchFamily="18" charset="0"/>
              </a:rPr>
              <a:t>Порівняння балансової та ринкової вартості підприємств та аналізу її динаміки під впливом змін облікової політики</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sp>
        <p:nvSpPr>
          <p:cNvPr id="9" name="Округлений прямокутник 8"/>
          <p:cNvSpPr/>
          <p:nvPr/>
        </p:nvSpPr>
        <p:spPr bwMode="auto">
          <a:xfrm>
            <a:off x="1043610" y="5467511"/>
            <a:ext cx="7961960" cy="650767"/>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Розробки</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сучасної</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системи</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обліково-аналітичного</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забезпечення</a:t>
            </a:r>
            <a:r>
              <a:rPr lang="ru-RU" sz="2000" b="1" dirty="0">
                <a:solidFill>
                  <a:schemeClr val="tx1"/>
                </a:solidFill>
                <a:latin typeface="Bookman Old Style" panose="02050604050505020204" pitchFamily="18" charset="0"/>
              </a:rPr>
              <a:t> діяльності </a:t>
            </a:r>
            <a:r>
              <a:rPr lang="ru-RU" sz="2000" b="1" dirty="0" err="1">
                <a:solidFill>
                  <a:schemeClr val="tx1"/>
                </a:solidFill>
                <a:latin typeface="Bookman Old Style" panose="02050604050505020204" pitchFamily="18" charset="0"/>
              </a:rPr>
              <a:t>підприємств</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sp>
        <p:nvSpPr>
          <p:cNvPr id="11" name="Округлений прямокутник 10"/>
          <p:cNvSpPr/>
          <p:nvPr/>
        </p:nvSpPr>
        <p:spPr bwMode="auto">
          <a:xfrm>
            <a:off x="1043609" y="6212334"/>
            <a:ext cx="7961961" cy="64807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eaLnBrk="1" hangingPunct="1"/>
            <a:r>
              <a:rPr lang="ru-RU" sz="2000" b="1" dirty="0" err="1">
                <a:solidFill>
                  <a:schemeClr val="tx1"/>
                </a:solidFill>
                <a:latin typeface="Bookman Old Style" panose="02050604050505020204" pitchFamily="18" charset="0"/>
              </a:rPr>
              <a:t>Удосконалення</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професійної</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підготовки</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працівників</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обліково-аналітичної</a:t>
            </a:r>
            <a:r>
              <a:rPr lang="ru-RU" sz="2000" b="1" dirty="0">
                <a:solidFill>
                  <a:schemeClr val="tx1"/>
                </a:solidFill>
                <a:latin typeface="Bookman Old Style" panose="02050604050505020204" pitchFamily="18" charset="0"/>
              </a:rPr>
              <a:t> </a:t>
            </a:r>
            <a:r>
              <a:rPr lang="ru-RU" sz="2000" b="1" dirty="0" err="1">
                <a:solidFill>
                  <a:schemeClr val="tx1"/>
                </a:solidFill>
                <a:latin typeface="Bookman Old Style" panose="02050604050505020204" pitchFamily="18" charset="0"/>
              </a:rPr>
              <a:t>сфери</a:t>
            </a:r>
            <a:endParaRPr kumimoji="0" lang="uk-UA" sz="2000" b="1" i="0" u="none" strike="noStrike" cap="none" normalizeH="0" baseline="0" dirty="0" smtClean="0">
              <a:ln>
                <a:noFill/>
              </a:ln>
              <a:solidFill>
                <a:schemeClr val="tx1"/>
              </a:solidFill>
              <a:effectLst/>
              <a:latin typeface="Bookman Old Style" panose="02050604050505020204" pitchFamily="18" charset="0"/>
            </a:endParaRPr>
          </a:p>
        </p:txBody>
      </p:sp>
      <p:cxnSp>
        <p:nvCxnSpPr>
          <p:cNvPr id="20" name="Сполучна лінія уступом 19"/>
          <p:cNvCxnSpPr>
            <a:stCxn id="5" idx="1"/>
            <a:endCxn id="6" idx="1"/>
          </p:cNvCxnSpPr>
          <p:nvPr/>
        </p:nvCxnSpPr>
        <p:spPr bwMode="auto">
          <a:xfrm rot="10800000" flipV="1">
            <a:off x="1019271" y="2399679"/>
            <a:ext cx="24339" cy="742128"/>
          </a:xfrm>
          <a:prstGeom prst="bentConnector3">
            <a:avLst>
              <a:gd name="adj1" fmla="val 2054620"/>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25" name="Сполучна лінія уступом 24"/>
          <p:cNvCxnSpPr>
            <a:stCxn id="6" idx="1"/>
            <a:endCxn id="7" idx="1"/>
          </p:cNvCxnSpPr>
          <p:nvPr/>
        </p:nvCxnSpPr>
        <p:spPr bwMode="auto">
          <a:xfrm rot="10800000" flipH="1" flipV="1">
            <a:off x="1019269" y="3141807"/>
            <a:ext cx="24339" cy="799776"/>
          </a:xfrm>
          <a:prstGeom prst="bentConnector3">
            <a:avLst>
              <a:gd name="adj1" fmla="val -1954620"/>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27" name="Сполучна лінія уступом 26"/>
          <p:cNvCxnSpPr>
            <a:stCxn id="7" idx="1"/>
            <a:endCxn id="8" idx="1"/>
          </p:cNvCxnSpPr>
          <p:nvPr/>
        </p:nvCxnSpPr>
        <p:spPr bwMode="auto">
          <a:xfrm rot="10800000" flipV="1">
            <a:off x="1043609" y="3941583"/>
            <a:ext cx="12700" cy="953806"/>
          </a:xfrm>
          <a:prstGeom prst="bentConnector3">
            <a:avLst>
              <a:gd name="adj1" fmla="val 3940543"/>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1" name="Сполучна лінія уступом 30"/>
          <p:cNvCxnSpPr>
            <a:endCxn id="9" idx="1"/>
          </p:cNvCxnSpPr>
          <p:nvPr/>
        </p:nvCxnSpPr>
        <p:spPr bwMode="auto">
          <a:xfrm rot="16200000" flipH="1">
            <a:off x="371048" y="5120332"/>
            <a:ext cx="868193" cy="476931"/>
          </a:xfrm>
          <a:prstGeom prst="bentConnector2">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3" name="Сполучна лінія уступом 32"/>
          <p:cNvCxnSpPr>
            <a:endCxn id="11" idx="1"/>
          </p:cNvCxnSpPr>
          <p:nvPr/>
        </p:nvCxnSpPr>
        <p:spPr bwMode="auto">
          <a:xfrm rot="16200000" flipH="1">
            <a:off x="276334" y="5769094"/>
            <a:ext cx="1057621" cy="476930"/>
          </a:xfrm>
          <a:prstGeom prst="bentConnector2">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514187163"/>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31640" y="116632"/>
            <a:ext cx="6048672" cy="576064"/>
          </a:xfrm>
        </p:spPr>
        <p:txBody>
          <a:bodyPr/>
          <a:lstStyle/>
          <a:p>
            <a:r>
              <a:rPr lang="uk-UA" sz="2800" kern="1200" dirty="0">
                <a:latin typeface="Bookman Old Style" panose="02050604050505020204" pitchFamily="18" charset="0"/>
                <a:cs typeface="Arial" panose="020B0604020202020204" pitchFamily="34" charset="0"/>
              </a:rPr>
              <a:t>Наукові </a:t>
            </a:r>
            <a:r>
              <a:rPr lang="uk-UA" sz="2800" kern="1200" dirty="0">
                <a:latin typeface="Bookman Old Style" panose="02050604050505020204" pitchFamily="18" charset="0"/>
                <a:cs typeface="Arial" panose="020B0604020202020204" pitchFamily="34" charset="0"/>
              </a:rPr>
              <a:t>облікові</a:t>
            </a:r>
            <a:r>
              <a:rPr lang="uk-UA" sz="2800" kern="1200" dirty="0">
                <a:latin typeface="Bookman Old Style" panose="02050604050505020204" pitchFamily="18" charset="0"/>
                <a:cs typeface="Arial" panose="020B0604020202020204" pitchFamily="34" charset="0"/>
              </a:rPr>
              <a:t> школи України</a:t>
            </a:r>
            <a:endParaRPr lang="uk-UA" sz="2800" kern="1200" dirty="0">
              <a:latin typeface="Bookman Old Style" panose="02050604050505020204" pitchFamily="18" charset="0"/>
              <a:cs typeface="Arial" panose="020B0604020202020204" pitchFamily="34" charset="0"/>
            </a:endParaRPr>
          </a:p>
        </p:txBody>
      </p:sp>
      <p:sp>
        <p:nvSpPr>
          <p:cNvPr id="4" name="Прямоугольник 3"/>
          <p:cNvSpPr/>
          <p:nvPr/>
        </p:nvSpPr>
        <p:spPr>
          <a:xfrm>
            <a:off x="395536" y="1268760"/>
            <a:ext cx="7560840" cy="3600986"/>
          </a:xfrm>
          <a:prstGeom prst="rect">
            <a:avLst/>
          </a:prstGeom>
        </p:spPr>
        <p:txBody>
          <a:bodyPr wrap="square">
            <a:spAutoFit/>
          </a:bodyPr>
          <a:lstStyle/>
          <a:p>
            <a:pPr marL="342900" indent="-342900">
              <a:lnSpc>
                <a:spcPct val="150000"/>
              </a:lnSpc>
              <a:buFont typeface="Arial" pitchFamily="34" charset="0"/>
              <a:buChar char="•"/>
            </a:pPr>
            <a:r>
              <a:rPr lang="uk-UA" sz="2000" b="1" dirty="0">
                <a:latin typeface="Bookman Old Style" panose="02050604050505020204" pitchFamily="18" charset="0"/>
              </a:rPr>
              <a:t>Київська школа (КНЕУ, КНТЕУ, </a:t>
            </a:r>
            <a:r>
              <a:rPr lang="uk-UA" sz="2000" b="1" dirty="0" smtClean="0">
                <a:latin typeface="Bookman Old Style" panose="02050604050505020204" pitchFamily="18" charset="0"/>
              </a:rPr>
              <a:t>НАСОА, ННЦ ІАЕ УАААН);</a:t>
            </a:r>
            <a:endParaRPr lang="uk-UA" sz="2000" b="1" dirty="0">
              <a:latin typeface="Bookman Old Style" panose="02050604050505020204" pitchFamily="18" charset="0"/>
            </a:endParaRPr>
          </a:p>
          <a:p>
            <a:pPr marL="342900" indent="-342900">
              <a:lnSpc>
                <a:spcPct val="150000"/>
              </a:lnSpc>
              <a:buFont typeface="Arial" pitchFamily="34" charset="0"/>
              <a:buChar char="•"/>
            </a:pPr>
            <a:r>
              <a:rPr lang="uk-UA" sz="2000" b="1" dirty="0">
                <a:latin typeface="Bookman Old Style" panose="02050604050505020204" pitchFamily="18" charset="0"/>
              </a:rPr>
              <a:t>Житомирська </a:t>
            </a:r>
            <a:r>
              <a:rPr lang="uk-UA" sz="2000" b="1" dirty="0" smtClean="0">
                <a:latin typeface="Bookman Old Style" panose="02050604050505020204" pitchFamily="18" charset="0"/>
              </a:rPr>
              <a:t>школа (Житомирська політехніка)</a:t>
            </a:r>
          </a:p>
          <a:p>
            <a:pPr marL="342900" indent="-342900">
              <a:lnSpc>
                <a:spcPct val="150000"/>
              </a:lnSpc>
              <a:buFont typeface="Arial" pitchFamily="34" charset="0"/>
              <a:buChar char="•"/>
            </a:pPr>
            <a:r>
              <a:rPr lang="uk-UA" sz="2000" b="1" dirty="0" smtClean="0">
                <a:latin typeface="Bookman Old Style" panose="02050604050505020204" pitchFamily="18" charset="0"/>
              </a:rPr>
              <a:t>Тернопільська школа (ТНЕУ);</a:t>
            </a:r>
          </a:p>
          <a:p>
            <a:pPr marL="342900" indent="-342900">
              <a:lnSpc>
                <a:spcPct val="150000"/>
              </a:lnSpc>
              <a:buFont typeface="Arial" pitchFamily="34" charset="0"/>
              <a:buChar char="•"/>
            </a:pPr>
            <a:r>
              <a:rPr lang="uk-UA" sz="2000" b="1" dirty="0" smtClean="0">
                <a:latin typeface="Bookman Old Style" panose="02050604050505020204" pitchFamily="18" charset="0"/>
              </a:rPr>
              <a:t>Львівська школа (Львівська політехніка, ЛТЕУ);</a:t>
            </a:r>
          </a:p>
          <a:p>
            <a:pPr marL="342900" indent="-342900">
              <a:lnSpc>
                <a:spcPct val="150000"/>
              </a:lnSpc>
              <a:buFont typeface="Arial" pitchFamily="34" charset="0"/>
              <a:buChar char="•"/>
            </a:pPr>
            <a:r>
              <a:rPr lang="uk-UA" sz="2000" b="1" dirty="0" smtClean="0">
                <a:latin typeface="Bookman Old Style" panose="02050604050505020204" pitchFamily="18" charset="0"/>
              </a:rPr>
              <a:t>Одеська школа (ОНЕУ);</a:t>
            </a:r>
          </a:p>
          <a:p>
            <a:pPr marL="342900" indent="-342900">
              <a:lnSpc>
                <a:spcPct val="150000"/>
              </a:lnSpc>
              <a:buFont typeface="Arial" pitchFamily="34" charset="0"/>
              <a:buChar char="•"/>
            </a:pPr>
            <a:r>
              <a:rPr lang="uk-UA" sz="2000" b="1" dirty="0" smtClean="0">
                <a:latin typeface="Bookman Old Style" panose="02050604050505020204" pitchFamily="18" charset="0"/>
              </a:rPr>
              <a:t>Харківська школа (ХДУХТ).</a:t>
            </a:r>
            <a:endParaRPr lang="uk-UA" b="1" dirty="0">
              <a:latin typeface="Bookman Old Style" panose="02050604050505020204" pitchFamily="18" charset="0"/>
            </a:endParaRPr>
          </a:p>
          <a:p>
            <a:endParaRPr lang="uk-UA" b="1" dirty="0">
              <a:latin typeface="Bookman Old Style" panose="02050604050505020204" pitchFamily="18" charset="0"/>
            </a:endParaRPr>
          </a:p>
        </p:txBody>
      </p:sp>
    </p:spTree>
    <p:extLst>
      <p:ext uri="{BB962C8B-B14F-4D97-AF65-F5344CB8AC3E}">
        <p14:creationId xmlns:p14="http://schemas.microsoft.com/office/powerpoint/2010/main" val="1336231345"/>
      </p:ext>
    </p:extLst>
  </p:cSld>
  <p:clrMapOvr>
    <a:overrideClrMapping bg1="lt1" tx1="dk1" bg2="lt2" tx2="dk2" accent1="accent1" accent2="accent2" accent3="accent3" accent4="accent4" accent5="accent5" accent6="accent6" hlink="hlink" folHlink="folHlink"/>
  </p:clrMapOvr>
  <p:transition>
    <p:strips dir="l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Дякую </a:t>
            </a:r>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за увагу! </a:t>
            </a:r>
            <a:endParaRPr lang="uk-UA" sz="8000" b="1" dirty="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Класифікація наук</a:t>
            </a:r>
            <a:endParaRPr lang="uk-UA" dirty="0">
              <a:latin typeface="Bookman Old Style" panose="02050604050505020204" pitchFamily="18" charset="0"/>
            </a:endParaRPr>
          </a:p>
        </p:txBody>
      </p:sp>
      <p:graphicFrame>
        <p:nvGraphicFramePr>
          <p:cNvPr id="6" name="Таблиця 5"/>
          <p:cNvGraphicFramePr>
            <a:graphicFrameLocks noGrp="1"/>
          </p:cNvGraphicFramePr>
          <p:nvPr>
            <p:extLst>
              <p:ext uri="{D42A27DB-BD31-4B8C-83A1-F6EECF244321}">
                <p14:modId xmlns:p14="http://schemas.microsoft.com/office/powerpoint/2010/main" val="4259457505"/>
              </p:ext>
            </p:extLst>
          </p:nvPr>
        </p:nvGraphicFramePr>
        <p:xfrm>
          <a:off x="0" y="1052739"/>
          <a:ext cx="9144000" cy="5805259"/>
        </p:xfrm>
        <a:graphic>
          <a:graphicData uri="http://schemas.openxmlformats.org/drawingml/2006/table">
            <a:tbl>
              <a:tblPr firstRow="1" bandRow="1">
                <a:tableStyleId>{5C22544A-7EE6-4342-B048-85BDC9FD1C3A}</a:tableStyleId>
              </a:tblPr>
              <a:tblGrid>
                <a:gridCol w="2339752">
                  <a:extLst>
                    <a:ext uri="{9D8B030D-6E8A-4147-A177-3AD203B41FA5}">
                      <a16:colId xmlns="" xmlns:a16="http://schemas.microsoft.com/office/drawing/2014/main" val="1506042869"/>
                    </a:ext>
                  </a:extLst>
                </a:gridCol>
                <a:gridCol w="6804248">
                  <a:extLst>
                    <a:ext uri="{9D8B030D-6E8A-4147-A177-3AD203B41FA5}">
                      <a16:colId xmlns="" xmlns:a16="http://schemas.microsoft.com/office/drawing/2014/main" val="2683197707"/>
                    </a:ext>
                  </a:extLst>
                </a:gridCol>
              </a:tblGrid>
              <a:tr h="483549">
                <a:tc>
                  <a:txBody>
                    <a:bodyPr/>
                    <a:lstStyle/>
                    <a:p>
                      <a:pPr algn="ctr">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Учений</a:t>
                      </a:r>
                    </a:p>
                  </a:txBody>
                  <a:tcPr marL="68580" marR="68580" marT="0" marB="0"/>
                </a:tc>
                <a:tc>
                  <a:txBody>
                    <a:bodyPr/>
                    <a:lstStyle/>
                    <a:p>
                      <a:pPr algn="ctr">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Класифікаційні групи</a:t>
                      </a:r>
                    </a:p>
                  </a:txBody>
                  <a:tcPr marL="68580" marR="68580" marT="0" marB="0"/>
                </a:tc>
                <a:extLst>
                  <a:ext uri="{0D108BD9-81ED-4DB2-BD59-A6C34878D82A}">
                    <a16:rowId xmlns="" xmlns:a16="http://schemas.microsoft.com/office/drawing/2014/main" val="562878957"/>
                  </a:ext>
                </a:extLst>
              </a:tr>
              <a:tr h="409362">
                <a:tc>
                  <a:txBody>
                    <a:bodyPr/>
                    <a:lstStyle/>
                    <a:p>
                      <a:pPr algn="ctr">
                        <a:lnSpc>
                          <a:spcPct val="100000"/>
                        </a:lnSpc>
                      </a:pP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lnSpc>
                          <a:spcPct val="100000"/>
                        </a:lnSpc>
                      </a:pP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749488374"/>
                  </a:ext>
                </a:extLst>
              </a:tr>
              <a:tr h="1228087">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Аристотель</a:t>
                      </a: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Теоретичні (фізика і філософія), практичні (дає керівні ідеї для поведінки людини, етика і політика) і творчі, поетичні                           (пізнання ведеться для досягнення чого-небудь прекрасного, естетика)</a:t>
                      </a:r>
                    </a:p>
                  </a:txBody>
                  <a:tcPr marL="68580" marR="68580" marT="0" marB="0"/>
                </a:tc>
                <a:extLst>
                  <a:ext uri="{0D108BD9-81ED-4DB2-BD59-A6C34878D82A}">
                    <a16:rowId xmlns="" xmlns:a16="http://schemas.microsoft.com/office/drawing/2014/main" val="467487451"/>
                  </a:ext>
                </a:extLst>
              </a:tr>
              <a:tr h="921065">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Марк </a:t>
                      </a: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Варрон</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Граматика, діалектика, риторика, геометрія, арифметика, астрологія, музика, медицина та архітектура</a:t>
                      </a:r>
                    </a:p>
                  </a:txBody>
                  <a:tcPr marL="68580" marR="68580" marT="0" marB="0"/>
                </a:tc>
                <a:extLst>
                  <a:ext uri="{0D108BD9-81ED-4DB2-BD59-A6C34878D82A}">
                    <a16:rowId xmlns="" xmlns:a16="http://schemas.microsoft.com/office/drawing/2014/main" val="1585778309"/>
                  </a:ext>
                </a:extLst>
              </a:tr>
              <a:tr h="614044">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Мусульманські арабські вчені</a:t>
                      </a: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Арабські (поетика, ораторське мистецтво) та іноземні науки (астрономія, медицина, математика)</a:t>
                      </a:r>
                    </a:p>
                  </a:txBody>
                  <a:tcPr marL="68580" marR="68580" marT="0" marB="0"/>
                </a:tc>
                <a:extLst>
                  <a:ext uri="{0D108BD9-81ED-4DB2-BD59-A6C34878D82A}">
                    <a16:rowId xmlns="" xmlns:a16="http://schemas.microsoft.com/office/drawing/2014/main" val="1317271078"/>
                  </a:ext>
                </a:extLst>
              </a:tr>
              <a:tr h="1228087">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Гуго Сен-Вікторський</a:t>
                      </a:r>
                    </a:p>
                  </a:txBody>
                  <a:tcPr marL="68580" marR="68580" marT="0" marB="0"/>
                </a:tc>
                <a:tc>
                  <a:txBody>
                    <a:bodyPr/>
                    <a:lstStyle/>
                    <a:p>
                      <a:pPr algn="just">
                        <a:lnSpc>
                          <a:spcPct val="100000"/>
                        </a:lnSpc>
                        <a:spcAft>
                          <a:spcPts val="0"/>
                        </a:spcAft>
                      </a:pPr>
                      <a:r>
                        <a:rPr lang="uk-UA" sz="1800" spc="20" dirty="0">
                          <a:effectLst/>
                          <a:latin typeface="Bookman Old Style" panose="02050604050505020204" pitchFamily="18" charset="0"/>
                          <a:ea typeface="Times New Roman" panose="02020603050405020304" pitchFamily="18" charset="0"/>
                          <a:cs typeface="Times New Roman" panose="02020603050405020304" pitchFamily="18" charset="0"/>
                        </a:rPr>
                        <a:t>Теоретичні науки (математика, фізика); практичні науки; механічні науки (навігація, сільське господарство, мисливство, медицина, театр); логіка, що включає граматику і риторику</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101376201"/>
                  </a:ext>
                </a:extLst>
              </a:tr>
              <a:tr h="921065">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Ф. Бекон</a:t>
                      </a: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Історія як опис фактів (у. </a:t>
                      </a: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т.ч</a:t>
                      </a: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 природна і громадянська); теоретичні науки, або “філософія” в широкому сенсі слова; поезія, література, мистецтво взагалі</a:t>
                      </a:r>
                    </a:p>
                  </a:txBody>
                  <a:tcPr marL="68580" marR="68580" marT="0" marB="0"/>
                </a:tc>
                <a:extLst>
                  <a:ext uri="{0D108BD9-81ED-4DB2-BD59-A6C34878D82A}">
                    <a16:rowId xmlns="" xmlns:a16="http://schemas.microsoft.com/office/drawing/2014/main" val="2826695153"/>
                  </a:ext>
                </a:extLst>
              </a:tr>
            </a:tbl>
          </a:graphicData>
        </a:graphic>
      </p:graphicFrame>
    </p:spTree>
    <p:extLst>
      <p:ext uri="{BB962C8B-B14F-4D97-AF65-F5344CB8AC3E}">
        <p14:creationId xmlns:p14="http://schemas.microsoft.com/office/powerpoint/2010/main" val="2807461201"/>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Класифікація наук</a:t>
            </a:r>
            <a:endParaRPr lang="uk-UA" dirty="0">
              <a:latin typeface="Bookman Old Style" panose="02050604050505020204" pitchFamily="18" charset="0"/>
            </a:endParaRPr>
          </a:p>
        </p:txBody>
      </p:sp>
      <p:graphicFrame>
        <p:nvGraphicFramePr>
          <p:cNvPr id="6" name="Таблиця 5"/>
          <p:cNvGraphicFramePr>
            <a:graphicFrameLocks noGrp="1"/>
          </p:cNvGraphicFramePr>
          <p:nvPr>
            <p:extLst>
              <p:ext uri="{D42A27DB-BD31-4B8C-83A1-F6EECF244321}">
                <p14:modId xmlns:p14="http://schemas.microsoft.com/office/powerpoint/2010/main" val="94101594"/>
              </p:ext>
            </p:extLst>
          </p:nvPr>
        </p:nvGraphicFramePr>
        <p:xfrm>
          <a:off x="0" y="1052739"/>
          <a:ext cx="9144000" cy="5805262"/>
        </p:xfrm>
        <a:graphic>
          <a:graphicData uri="http://schemas.openxmlformats.org/drawingml/2006/table">
            <a:tbl>
              <a:tblPr firstRow="1" bandRow="1">
                <a:tableStyleId>{5C22544A-7EE6-4342-B048-85BDC9FD1C3A}</a:tableStyleId>
              </a:tblPr>
              <a:tblGrid>
                <a:gridCol w="2339752">
                  <a:extLst>
                    <a:ext uri="{9D8B030D-6E8A-4147-A177-3AD203B41FA5}">
                      <a16:colId xmlns="" xmlns:a16="http://schemas.microsoft.com/office/drawing/2014/main" val="1506042869"/>
                    </a:ext>
                  </a:extLst>
                </a:gridCol>
                <a:gridCol w="6804248">
                  <a:extLst>
                    <a:ext uri="{9D8B030D-6E8A-4147-A177-3AD203B41FA5}">
                      <a16:colId xmlns="" xmlns:a16="http://schemas.microsoft.com/office/drawing/2014/main" val="2683197707"/>
                    </a:ext>
                  </a:extLst>
                </a:gridCol>
              </a:tblGrid>
              <a:tr h="479461">
                <a:tc>
                  <a:txBody>
                    <a:bodyPr/>
                    <a:lstStyle/>
                    <a:p>
                      <a:pPr algn="ctr">
                        <a:lnSpc>
                          <a:spcPct val="100000"/>
                        </a:lnSpc>
                      </a:pPr>
                      <a:r>
                        <a:rPr lang="uk-UA" sz="1800" i="1" dirty="0" smtClean="0">
                          <a:latin typeface="Bookman Old Style" panose="02050604050505020204" pitchFamily="18" charset="0"/>
                        </a:rPr>
                        <a:t>1</a:t>
                      </a:r>
                      <a:endParaRPr lang="uk-UA" sz="1800" i="1" dirty="0">
                        <a:latin typeface="Bookman Old Style" panose="02050604050505020204" pitchFamily="18" charset="0"/>
                      </a:endParaRPr>
                    </a:p>
                  </a:txBody>
                  <a:tcPr/>
                </a:tc>
                <a:tc>
                  <a:txBody>
                    <a:bodyPr/>
                    <a:lstStyle/>
                    <a:p>
                      <a:pPr algn="ctr">
                        <a:lnSpc>
                          <a:spcPct val="100000"/>
                        </a:lnSpc>
                      </a:pPr>
                      <a:r>
                        <a:rPr lang="uk-UA" sz="1800" i="1" dirty="0" smtClean="0">
                          <a:latin typeface="Bookman Old Style" panose="02050604050505020204" pitchFamily="18" charset="0"/>
                        </a:rPr>
                        <a:t>2</a:t>
                      </a:r>
                      <a:endParaRPr lang="uk-UA" sz="1800" i="1" dirty="0">
                        <a:latin typeface="Bookman Old Style" panose="02050604050505020204" pitchFamily="18" charset="0"/>
                      </a:endParaRPr>
                    </a:p>
                  </a:txBody>
                  <a:tcPr/>
                </a:tc>
                <a:extLst>
                  <a:ext uri="{0D108BD9-81ED-4DB2-BD59-A6C34878D82A}">
                    <a16:rowId xmlns="" xmlns:a16="http://schemas.microsoft.com/office/drawing/2014/main" val="749488374"/>
                  </a:ext>
                </a:extLst>
              </a:tr>
              <a:tr h="759795">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О. Конт</a:t>
                      </a:r>
                    </a:p>
                  </a:txBody>
                  <a:tcPr marL="68580" marR="68580" marT="0" marB="0"/>
                </a:tc>
                <a:tc>
                  <a:txBody>
                    <a:bodyPr/>
                    <a:lstStyle/>
                    <a:p>
                      <a:pPr algn="just">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Математика, фізика, хімія, біологія і соціологія </a:t>
                      </a:r>
                    </a:p>
                  </a:txBody>
                  <a:tcPr marL="68580" marR="68580" marT="0" marB="0"/>
                </a:tc>
                <a:extLst>
                  <a:ext uri="{0D108BD9-81ED-4DB2-BD59-A6C34878D82A}">
                    <a16:rowId xmlns="" xmlns:a16="http://schemas.microsoft.com/office/drawing/2014/main" val="467487451"/>
                  </a:ext>
                </a:extLst>
              </a:tr>
              <a:tr h="569847">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Гегель</a:t>
                      </a:r>
                    </a:p>
                  </a:txBody>
                  <a:tcPr marL="68580" marR="68580" marT="0" marB="0"/>
                </a:tc>
                <a:tc>
                  <a:txBody>
                    <a:bodyPr/>
                    <a:lstStyle/>
                    <a:p>
                      <a:pPr algn="just">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Логіка, філософія природи і філософія духу</a:t>
                      </a:r>
                    </a:p>
                  </a:txBody>
                  <a:tcPr marL="68580" marR="68580" marT="0" marB="0"/>
                </a:tc>
                <a:extLst>
                  <a:ext uri="{0D108BD9-81ED-4DB2-BD59-A6C34878D82A}">
                    <a16:rowId xmlns="" xmlns:a16="http://schemas.microsoft.com/office/drawing/2014/main" val="1585778309"/>
                  </a:ext>
                </a:extLst>
              </a:tr>
              <a:tr h="719192">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Роджер Бекон</a:t>
                      </a:r>
                    </a:p>
                  </a:txBody>
                  <a:tcPr marL="68580" marR="68580" marT="0" marB="0"/>
                </a:tc>
                <a:tc>
                  <a:txBody>
                    <a:bodyPr/>
                    <a:lstStyle/>
                    <a:p>
                      <a:pPr algn="just">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Граматика і логіка, математика, натурфілософія, метафізика і етика</a:t>
                      </a:r>
                    </a:p>
                  </a:txBody>
                  <a:tcPr marL="68580" marR="68580" marT="0" marB="0"/>
                </a:tc>
                <a:extLst>
                  <a:ext uri="{0D108BD9-81ED-4DB2-BD59-A6C34878D82A}">
                    <a16:rowId xmlns="" xmlns:a16="http://schemas.microsoft.com/office/drawing/2014/main" val="1317271078"/>
                  </a:ext>
                </a:extLst>
              </a:tr>
              <a:tr h="759795">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Ф. Енгельс</a:t>
                      </a: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Механіка, фізика, хімія, біологія</a:t>
                      </a:r>
                    </a:p>
                  </a:txBody>
                  <a:tcPr marL="68580" marR="68580" marT="0" marB="0"/>
                </a:tc>
                <a:extLst>
                  <a:ext uri="{0D108BD9-81ED-4DB2-BD59-A6C34878D82A}">
                    <a16:rowId xmlns="" xmlns:a16="http://schemas.microsoft.com/office/drawing/2014/main" val="3101376201"/>
                  </a:ext>
                </a:extLst>
              </a:tr>
              <a:tr h="359596">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 </a:t>
                      </a: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Дільтей</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Наука, що вивчає життя природи і наука про людей</a:t>
                      </a:r>
                    </a:p>
                  </a:txBody>
                  <a:tcPr marL="68580" marR="68580" marT="0" marB="0"/>
                </a:tc>
                <a:extLst>
                  <a:ext uri="{0D108BD9-81ED-4DB2-BD59-A6C34878D82A}">
                    <a16:rowId xmlns="" xmlns:a16="http://schemas.microsoft.com/office/drawing/2014/main" val="2826695153"/>
                  </a:ext>
                </a:extLst>
              </a:tr>
              <a:tr h="719192">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 </a:t>
                      </a: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Віндельбанд</a:t>
                      </a: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                      Г. </a:t>
                      </a: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Ріккерт</a:t>
                      </a:r>
                      <a:endParaRPr lang="uk-UA" sz="18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Історичні і природні науки</a:t>
                      </a:r>
                    </a:p>
                  </a:txBody>
                  <a:tcPr marL="68580" marR="68580" marT="0" marB="0"/>
                </a:tc>
                <a:extLst>
                  <a:ext uri="{0D108BD9-81ED-4DB2-BD59-A6C34878D82A}">
                    <a16:rowId xmlns="" xmlns:a16="http://schemas.microsoft.com/office/drawing/2014/main" val="224535852"/>
                  </a:ext>
                </a:extLst>
              </a:tr>
              <a:tr h="1438384">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В. І. Вернадський</a:t>
                      </a:r>
                    </a:p>
                  </a:txBody>
                  <a:tcPr marL="68580" marR="68580" marT="0" marB="0"/>
                </a:tc>
                <a:tc>
                  <a:txBody>
                    <a:bodyPr/>
                    <a:lstStyle/>
                    <a:p>
                      <a:pPr algn="just">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Наука, об’єкти (і закони) якої охоплюють усю реальність – як нашу планету і її біосферу, так і космічні простори; наука, об’єкти (і закони) якої притаманні тільки для нашої Землі</a:t>
                      </a:r>
                    </a:p>
                  </a:txBody>
                  <a:tcPr marL="68580" marR="68580" marT="0" marB="0"/>
                </a:tc>
                <a:extLst>
                  <a:ext uri="{0D108BD9-81ED-4DB2-BD59-A6C34878D82A}">
                    <a16:rowId xmlns="" xmlns:a16="http://schemas.microsoft.com/office/drawing/2014/main" val="235325369"/>
                  </a:ext>
                </a:extLst>
              </a:tr>
            </a:tbl>
          </a:graphicData>
        </a:graphic>
      </p:graphicFrame>
    </p:spTree>
    <p:extLst>
      <p:ext uri="{BB962C8B-B14F-4D97-AF65-F5344CB8AC3E}">
        <p14:creationId xmlns:p14="http://schemas.microsoft.com/office/powerpoint/2010/main" val="16255700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Критерії відмінностей між природничими </a:t>
            </a:r>
            <a:br>
              <a:rPr lang="uk-UA" sz="2700" dirty="0" smtClean="0">
                <a:latin typeface="Bookman Old Style" panose="02050604050505020204" pitchFamily="18" charset="0"/>
              </a:rPr>
            </a:br>
            <a:r>
              <a:rPr lang="uk-UA" sz="2700" dirty="0" smtClean="0">
                <a:latin typeface="Bookman Old Style" panose="02050604050505020204" pitchFamily="18" charset="0"/>
              </a:rPr>
              <a:t>та гуманітарними науками</a:t>
            </a:r>
            <a:endParaRPr lang="uk-UA" sz="2700"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1077990911"/>
              </p:ext>
            </p:extLst>
          </p:nvPr>
        </p:nvGraphicFramePr>
        <p:xfrm>
          <a:off x="0" y="1066240"/>
          <a:ext cx="9144000" cy="5791758"/>
        </p:xfrm>
        <a:graphic>
          <a:graphicData uri="http://schemas.openxmlformats.org/drawingml/2006/table">
            <a:tbl>
              <a:tblPr firstRow="1" bandRow="1">
                <a:tableStyleId>{5C22544A-7EE6-4342-B048-85BDC9FD1C3A}</a:tableStyleId>
              </a:tblPr>
              <a:tblGrid>
                <a:gridCol w="2880320">
                  <a:extLst>
                    <a:ext uri="{9D8B030D-6E8A-4147-A177-3AD203B41FA5}">
                      <a16:colId xmlns="" xmlns:a16="http://schemas.microsoft.com/office/drawing/2014/main" val="3501636990"/>
                    </a:ext>
                  </a:extLst>
                </a:gridCol>
                <a:gridCol w="3024336">
                  <a:extLst>
                    <a:ext uri="{9D8B030D-6E8A-4147-A177-3AD203B41FA5}">
                      <a16:colId xmlns="" xmlns:a16="http://schemas.microsoft.com/office/drawing/2014/main" val="491333214"/>
                    </a:ext>
                  </a:extLst>
                </a:gridCol>
                <a:gridCol w="3239344">
                  <a:extLst>
                    <a:ext uri="{9D8B030D-6E8A-4147-A177-3AD203B41FA5}">
                      <a16:colId xmlns="" xmlns:a16="http://schemas.microsoft.com/office/drawing/2014/main" val="375618159"/>
                    </a:ext>
                  </a:extLst>
                </a:gridCol>
              </a:tblGrid>
              <a:tr h="275798">
                <a:tc>
                  <a:txBody>
                    <a:bodyPr/>
                    <a:lstStyle/>
                    <a:p>
                      <a:pPr algn="ctr">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Критерії розрізнення</a:t>
                      </a:r>
                    </a:p>
                  </a:txBody>
                  <a:tcPr marL="68580" marR="68580" marT="0" marB="0"/>
                </a:tc>
                <a:tc>
                  <a:txBody>
                    <a:bodyPr/>
                    <a:lstStyle/>
                    <a:p>
                      <a:pPr algn="ctr">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Природничі науки</a:t>
                      </a:r>
                    </a:p>
                  </a:txBody>
                  <a:tcPr marL="68580" marR="68580" marT="0" marB="0"/>
                </a:tc>
                <a:tc>
                  <a:txBody>
                    <a:bodyPr/>
                    <a:lstStyle/>
                    <a:p>
                      <a:pPr algn="ctr">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Гуманітарні науки</a:t>
                      </a:r>
                    </a:p>
                  </a:txBody>
                  <a:tcPr marL="68580" marR="68580" marT="0" marB="0"/>
                </a:tc>
                <a:extLst>
                  <a:ext uri="{0D108BD9-81ED-4DB2-BD59-A6C34878D82A}">
                    <a16:rowId xmlns="" xmlns:a16="http://schemas.microsoft.com/office/drawing/2014/main" val="690253534"/>
                  </a:ext>
                </a:extLst>
              </a:tr>
              <a:tr h="275798">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Об'єкт дослідження</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Природа</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Людина, суспільство</a:t>
                      </a:r>
                    </a:p>
                  </a:txBody>
                  <a:tcPr marL="68580" marR="68580" marT="0" marB="0"/>
                </a:tc>
                <a:extLst>
                  <a:ext uri="{0D108BD9-81ED-4DB2-BD59-A6C34878D82A}">
                    <a16:rowId xmlns="" xmlns:a16="http://schemas.microsoft.com/office/drawing/2014/main" val="2476502157"/>
                  </a:ext>
                </a:extLst>
              </a:tr>
              <a:tr h="551596">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Провідна функція</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Пояснення (істини доводяться)</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Розуміння (істини тлумачаться)</a:t>
                      </a:r>
                    </a:p>
                  </a:txBody>
                  <a:tcPr marL="68580" marR="68580" marT="0" marB="0"/>
                </a:tc>
                <a:extLst>
                  <a:ext uri="{0D108BD9-81ED-4DB2-BD59-A6C34878D82A}">
                    <a16:rowId xmlns="" xmlns:a16="http://schemas.microsoft.com/office/drawing/2014/main" val="3326803936"/>
                  </a:ext>
                </a:extLst>
              </a:tr>
              <a:tr h="551596">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Характер методології</a:t>
                      </a:r>
                    </a:p>
                  </a:txBody>
                  <a:tcPr marL="68580" marR="68580" marT="0" marB="0"/>
                </a:tc>
                <a:tc>
                  <a:txBody>
                    <a:bodyPr/>
                    <a:lstStyle/>
                    <a:p>
                      <a:pPr algn="l">
                        <a:lnSpc>
                          <a:spcPct val="100000"/>
                        </a:lnSpc>
                        <a:spcAft>
                          <a:spcPts val="0"/>
                        </a:spcAft>
                      </a:pPr>
                      <a:r>
                        <a:rPr lang="uk-UA" sz="1800" dirty="0" err="1">
                          <a:effectLst/>
                          <a:latin typeface="Bookman Old Style" panose="02050604050505020204" pitchFamily="18" charset="0"/>
                          <a:ea typeface="Times New Roman" panose="02020603050405020304" pitchFamily="18" charset="0"/>
                          <a:cs typeface="Times New Roman" panose="02020603050405020304" pitchFamily="18" charset="0"/>
                        </a:rPr>
                        <a:t>Генералізуючий</a:t>
                      </a: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 (узагальнюючий)</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Індивідуалізуючий</a:t>
                      </a:r>
                    </a:p>
                  </a:txBody>
                  <a:tcPr marL="68580" marR="68580" marT="0" marB="0"/>
                </a:tc>
                <a:extLst>
                  <a:ext uri="{0D108BD9-81ED-4DB2-BD59-A6C34878D82A}">
                    <a16:rowId xmlns="" xmlns:a16="http://schemas.microsoft.com/office/drawing/2014/main" val="1312186388"/>
                  </a:ext>
                </a:extLst>
              </a:tr>
              <a:tr h="275798">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Вплив цінностей</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Малопомітний, неявний</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Істотний, відкритий</a:t>
                      </a:r>
                    </a:p>
                  </a:txBody>
                  <a:tcPr marL="68580" marR="68580" marT="0" marB="0"/>
                </a:tc>
                <a:extLst>
                  <a:ext uri="{0D108BD9-81ED-4DB2-BD59-A6C34878D82A}">
                    <a16:rowId xmlns="" xmlns:a16="http://schemas.microsoft.com/office/drawing/2014/main" val="1458406765"/>
                  </a:ext>
                </a:extLst>
              </a:tr>
              <a:tr h="275798">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Антропоцентризм</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Виключений</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Неминучий</a:t>
                      </a:r>
                    </a:p>
                  </a:txBody>
                  <a:tcPr marL="68580" marR="68580" marT="0" marB="0"/>
                </a:tc>
                <a:extLst>
                  <a:ext uri="{0D108BD9-81ED-4DB2-BD59-A6C34878D82A}">
                    <a16:rowId xmlns="" xmlns:a16="http://schemas.microsoft.com/office/drawing/2014/main" val="1074903570"/>
                  </a:ext>
                </a:extLst>
              </a:tr>
              <a:tr h="551596">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Ідеологічне навантаження</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Ідеологічний нейтралітет</a:t>
                      </a:r>
                    </a:p>
                  </a:txBody>
                  <a:tcPr marL="68580" marR="68580" marT="0" marB="0"/>
                </a:tc>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Ідеологічна завантаженість</a:t>
                      </a:r>
                    </a:p>
                  </a:txBody>
                  <a:tcPr marL="68580" marR="68580" marT="0" marB="0"/>
                </a:tc>
                <a:extLst>
                  <a:ext uri="{0D108BD9-81ED-4DB2-BD59-A6C34878D82A}">
                    <a16:rowId xmlns="" xmlns:a16="http://schemas.microsoft.com/office/drawing/2014/main" val="828313108"/>
                  </a:ext>
                </a:extLst>
              </a:tr>
              <a:tr h="827394">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Взаємовідносини суб'єкта та об'єкта пізнання</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Строго розділені</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Частково збігаються</a:t>
                      </a:r>
                    </a:p>
                  </a:txBody>
                  <a:tcPr marL="68580" marR="68580" marT="0" marB="0"/>
                </a:tc>
                <a:extLst>
                  <a:ext uri="{0D108BD9-81ED-4DB2-BD59-A6C34878D82A}">
                    <a16:rowId xmlns="" xmlns:a16="http://schemas.microsoft.com/office/drawing/2014/main" val="1803077258"/>
                  </a:ext>
                </a:extLst>
              </a:tr>
              <a:tr h="551596">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Кількісно-якісні характеристики</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Переважання кількісних оцінок</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Переважання якісних оцінок</a:t>
                      </a:r>
                    </a:p>
                  </a:txBody>
                  <a:tcPr marL="68580" marR="68580" marT="0" marB="0"/>
                </a:tc>
                <a:extLst>
                  <a:ext uri="{0D108BD9-81ED-4DB2-BD59-A6C34878D82A}">
                    <a16:rowId xmlns="" xmlns:a16="http://schemas.microsoft.com/office/drawing/2014/main" val="2760351980"/>
                  </a:ext>
                </a:extLst>
              </a:tr>
              <a:tr h="827394">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Застосування експериментальних методів</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Становить основу методології</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Відсутнє</a:t>
                      </a:r>
                    </a:p>
                  </a:txBody>
                  <a:tcPr marL="68580" marR="68580" marT="0" marB="0"/>
                </a:tc>
                <a:extLst>
                  <a:ext uri="{0D108BD9-81ED-4DB2-BD59-A6C34878D82A}">
                    <a16:rowId xmlns="" xmlns:a16="http://schemas.microsoft.com/office/drawing/2014/main" val="178688197"/>
                  </a:ext>
                </a:extLst>
              </a:tr>
              <a:tr h="827394">
                <a:tc>
                  <a:txBody>
                    <a:bodyPr/>
                    <a:lstStyle/>
                    <a:p>
                      <a:pPr algn="l">
                        <a:lnSpc>
                          <a:spcPct val="100000"/>
                        </a:lnSpc>
                        <a:spcAft>
                          <a:spcPts val="0"/>
                        </a:spcAft>
                      </a:pPr>
                      <a:r>
                        <a:rPr lang="uk-UA" sz="1800">
                          <a:effectLst/>
                          <a:latin typeface="Bookman Old Style" panose="02050604050505020204" pitchFamily="18" charset="0"/>
                          <a:ea typeface="Times New Roman" panose="02020603050405020304" pitchFamily="18" charset="0"/>
                          <a:cs typeface="Times New Roman" panose="02020603050405020304" pitchFamily="18" charset="0"/>
                        </a:rPr>
                        <a:t>Характер об'єкта дослідження</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а) матеріальний</a:t>
                      </a:r>
                    </a:p>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б) відносно стійкий</a:t>
                      </a:r>
                    </a:p>
                  </a:txBody>
                  <a:tcPr marL="68580" marR="68580" marT="0" marB="0"/>
                </a:tc>
                <a:tc>
                  <a:txBody>
                    <a:bodyPr/>
                    <a:lstStyle/>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а) більше ідеальний, ніж матеріальний</a:t>
                      </a:r>
                    </a:p>
                    <a:p>
                      <a:pPr algn="l">
                        <a:lnSpc>
                          <a:spcPct val="100000"/>
                        </a:lnSpc>
                        <a:spcAft>
                          <a:spcPts val="0"/>
                        </a:spcAft>
                      </a:pPr>
                      <a:r>
                        <a:rPr lang="uk-UA" sz="1800" dirty="0">
                          <a:effectLst/>
                          <a:latin typeface="Bookman Old Style" panose="02050604050505020204" pitchFamily="18" charset="0"/>
                          <a:ea typeface="Times New Roman" panose="02020603050405020304" pitchFamily="18" charset="0"/>
                          <a:cs typeface="Times New Roman" panose="02020603050405020304" pitchFamily="18" charset="0"/>
                        </a:rPr>
                        <a:t>б) відносно мінливий</a:t>
                      </a:r>
                    </a:p>
                  </a:txBody>
                  <a:tcPr marL="68580" marR="68580" marT="0" marB="0"/>
                </a:tc>
                <a:extLst>
                  <a:ext uri="{0D108BD9-81ED-4DB2-BD59-A6C34878D82A}">
                    <a16:rowId xmlns="" xmlns:a16="http://schemas.microsoft.com/office/drawing/2014/main" val="4174224467"/>
                  </a:ext>
                </a:extLst>
              </a:tr>
            </a:tbl>
          </a:graphicData>
        </a:graphic>
      </p:graphicFrame>
    </p:spTree>
    <p:extLst>
      <p:ext uri="{BB962C8B-B14F-4D97-AF65-F5344CB8AC3E}">
        <p14:creationId xmlns:p14="http://schemas.microsoft.com/office/powerpoint/2010/main" val="524526755"/>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Основні галузі </a:t>
            </a:r>
            <a:r>
              <a:rPr lang="uk-UA" dirty="0" smtClean="0">
                <a:latin typeface="Bookman Old Style" panose="02050604050505020204" pitchFamily="18" charset="0"/>
              </a:rPr>
              <a:t>науки </a:t>
            </a:r>
            <a:br>
              <a:rPr lang="uk-UA" dirty="0" smtClean="0">
                <a:latin typeface="Bookman Old Style" panose="02050604050505020204" pitchFamily="18" charset="0"/>
              </a:rPr>
            </a:br>
            <a:r>
              <a:rPr lang="uk-UA" dirty="0" smtClean="0">
                <a:latin typeface="Bookman Old Style" panose="02050604050505020204" pitchFamily="18" charset="0"/>
              </a:rPr>
              <a:t>(для захисту </a:t>
            </a:r>
            <a:r>
              <a:rPr lang="uk-UA" dirty="0" err="1" smtClean="0">
                <a:latin typeface="Bookman Old Style" panose="02050604050505020204" pitchFamily="18" charset="0"/>
              </a:rPr>
              <a:t>к.е</a:t>
            </a:r>
            <a:r>
              <a:rPr lang="uk-UA" dirty="0" err="1" smtClean="0">
                <a:latin typeface="Bookman Old Style" panose="02050604050505020204" pitchFamily="18" charset="0"/>
              </a:rPr>
              <a:t>.н</a:t>
            </a:r>
            <a:r>
              <a:rPr lang="uk-UA" dirty="0" smtClean="0">
                <a:latin typeface="Bookman Old Style" panose="02050604050505020204" pitchFamily="18" charset="0"/>
              </a:rPr>
              <a:t>. та </a:t>
            </a:r>
            <a:r>
              <a:rPr lang="uk-UA" dirty="0" err="1" smtClean="0">
                <a:latin typeface="Bookman Old Style" panose="02050604050505020204" pitchFamily="18" charset="0"/>
              </a:rPr>
              <a:t>д.е.н</a:t>
            </a:r>
            <a:r>
              <a:rPr lang="uk-UA" dirty="0" smtClean="0">
                <a:latin typeface="Bookman Old Style" panose="02050604050505020204" pitchFamily="18" charset="0"/>
              </a:rPr>
              <a:t>)</a:t>
            </a:r>
            <a:endParaRPr lang="uk-UA" dirty="0">
              <a:latin typeface="Bookman Old Style" panose="02050604050505020204" pitchFamily="18"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1298198423"/>
              </p:ext>
            </p:extLst>
          </p:nvPr>
        </p:nvGraphicFramePr>
        <p:xfrm>
          <a:off x="0" y="1052729"/>
          <a:ext cx="9144000" cy="5805270"/>
        </p:xfrm>
        <a:graphic>
          <a:graphicData uri="http://schemas.openxmlformats.org/drawingml/2006/table">
            <a:tbl>
              <a:tblPr firstRow="1" bandRow="1">
                <a:tableStyleId>{5C22544A-7EE6-4342-B048-85BDC9FD1C3A}</a:tableStyleId>
              </a:tblPr>
              <a:tblGrid>
                <a:gridCol w="971600">
                  <a:extLst>
                    <a:ext uri="{9D8B030D-6E8A-4147-A177-3AD203B41FA5}">
                      <a16:colId xmlns="" xmlns:a16="http://schemas.microsoft.com/office/drawing/2014/main" val="3695140200"/>
                    </a:ext>
                  </a:extLst>
                </a:gridCol>
                <a:gridCol w="3600400">
                  <a:extLst>
                    <a:ext uri="{9D8B030D-6E8A-4147-A177-3AD203B41FA5}">
                      <a16:colId xmlns="" xmlns:a16="http://schemas.microsoft.com/office/drawing/2014/main" val="1028274455"/>
                    </a:ext>
                  </a:extLst>
                </a:gridCol>
                <a:gridCol w="1008112">
                  <a:extLst>
                    <a:ext uri="{9D8B030D-6E8A-4147-A177-3AD203B41FA5}">
                      <a16:colId xmlns="" xmlns:a16="http://schemas.microsoft.com/office/drawing/2014/main" val="1960589123"/>
                    </a:ext>
                  </a:extLst>
                </a:gridCol>
                <a:gridCol w="3563888">
                  <a:extLst>
                    <a:ext uri="{9D8B030D-6E8A-4147-A177-3AD203B41FA5}">
                      <a16:colId xmlns="" xmlns:a16="http://schemas.microsoft.com/office/drawing/2014/main" val="1856548760"/>
                    </a:ext>
                  </a:extLst>
                </a:gridCol>
              </a:tblGrid>
              <a:tr h="387018">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Код</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Основні галузі науки</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Код</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Основні галузі науки</a:t>
                      </a:r>
                    </a:p>
                  </a:txBody>
                  <a:tcPr marL="68580" marR="68580" marT="0" marB="0"/>
                </a:tc>
                <a:extLst>
                  <a:ext uri="{0D108BD9-81ED-4DB2-BD59-A6C34878D82A}">
                    <a16:rowId xmlns="" xmlns:a16="http://schemas.microsoft.com/office/drawing/2014/main" val="1442880932"/>
                  </a:ext>
                </a:extLst>
              </a:tr>
              <a:tr h="387018">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01</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Фізико-математичні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15</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Фармацевтичні </a:t>
                      </a:r>
                    </a:p>
                  </a:txBody>
                  <a:tcPr marL="68580" marR="68580" marT="0" marB="0"/>
                </a:tc>
                <a:extLst>
                  <a:ext uri="{0D108BD9-81ED-4DB2-BD59-A6C34878D82A}">
                    <a16:rowId xmlns="" xmlns:a16="http://schemas.microsoft.com/office/drawing/2014/main" val="1532924416"/>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02</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Хімічні </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16</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Ветеринарні</a:t>
                      </a:r>
                    </a:p>
                  </a:txBody>
                  <a:tcPr marL="68580" marR="68580" marT="0" marB="0"/>
                </a:tc>
                <a:extLst>
                  <a:ext uri="{0D108BD9-81ED-4DB2-BD59-A6C34878D82A}">
                    <a16:rowId xmlns="" xmlns:a16="http://schemas.microsoft.com/office/drawing/2014/main" val="3052083022"/>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03</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Біологічні </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17</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Мистецтвознавство</a:t>
                      </a:r>
                    </a:p>
                  </a:txBody>
                  <a:tcPr marL="68580" marR="68580" marT="0" marB="0"/>
                </a:tc>
                <a:extLst>
                  <a:ext uri="{0D108BD9-81ED-4DB2-BD59-A6C34878D82A}">
                    <a16:rowId xmlns="" xmlns:a16="http://schemas.microsoft.com/office/drawing/2014/main" val="3586326640"/>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04</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Геологічні </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18</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Архітектура</a:t>
                      </a:r>
                    </a:p>
                  </a:txBody>
                  <a:tcPr marL="68580" marR="68580" marT="0" marB="0"/>
                </a:tc>
                <a:extLst>
                  <a:ext uri="{0D108BD9-81ED-4DB2-BD59-A6C34878D82A}">
                    <a16:rowId xmlns="" xmlns:a16="http://schemas.microsoft.com/office/drawing/2014/main" val="3031352064"/>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05</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Технічні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19</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Психологічні </a:t>
                      </a:r>
                    </a:p>
                  </a:txBody>
                  <a:tcPr marL="68580" marR="68580" marT="0" marB="0"/>
                </a:tc>
                <a:extLst>
                  <a:ext uri="{0D108BD9-81ED-4DB2-BD59-A6C34878D82A}">
                    <a16:rowId xmlns="" xmlns:a16="http://schemas.microsoft.com/office/drawing/2014/main" val="405813404"/>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06</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Сільськогосподарські </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20</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Військові </a:t>
                      </a:r>
                    </a:p>
                  </a:txBody>
                  <a:tcPr marL="68580" marR="68580" marT="0" marB="0"/>
                </a:tc>
                <a:extLst>
                  <a:ext uri="{0D108BD9-81ED-4DB2-BD59-A6C34878D82A}">
                    <a16:rowId xmlns="" xmlns:a16="http://schemas.microsoft.com/office/drawing/2014/main" val="3554517708"/>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07</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Історичні </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21</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Національна безпека</a:t>
                      </a:r>
                    </a:p>
                  </a:txBody>
                  <a:tcPr marL="68580" marR="68580" marT="0" marB="0"/>
                </a:tc>
                <a:extLst>
                  <a:ext uri="{0D108BD9-81ED-4DB2-BD59-A6C34878D82A}">
                    <a16:rowId xmlns="" xmlns:a16="http://schemas.microsoft.com/office/drawing/2014/main" val="1721694367"/>
                  </a:ext>
                </a:extLst>
              </a:tr>
              <a:tr h="387018">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08</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Економічні науки</a:t>
                      </a:r>
                    </a:p>
                  </a:txBody>
                  <a:tcPr marL="68580" marR="68580" marT="0" marB="0"/>
                </a:tc>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22</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Соціологічні науки</a:t>
                      </a:r>
                    </a:p>
                  </a:txBody>
                  <a:tcPr marL="68580" marR="68580" marT="0" marB="0"/>
                </a:tc>
                <a:extLst>
                  <a:ext uri="{0D108BD9-81ED-4DB2-BD59-A6C34878D82A}">
                    <a16:rowId xmlns="" xmlns:a16="http://schemas.microsoft.com/office/drawing/2014/main" val="3005961420"/>
                  </a:ext>
                </a:extLst>
              </a:tr>
              <a:tr h="387018">
                <a:tc>
                  <a:txBody>
                    <a:bodyPr/>
                    <a:lstStyle/>
                    <a:p>
                      <a:pPr algn="ct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09</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Філософські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23</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Політичні </a:t>
                      </a:r>
                    </a:p>
                  </a:txBody>
                  <a:tcPr marL="68580" marR="68580" marT="0" marB="0"/>
                </a:tc>
                <a:extLst>
                  <a:ext uri="{0D108BD9-81ED-4DB2-BD59-A6C34878D82A}">
                    <a16:rowId xmlns="" xmlns:a16="http://schemas.microsoft.com/office/drawing/2014/main" val="1546548172"/>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10</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Філологічні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24</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Фізичне виховання та спорт</a:t>
                      </a:r>
                    </a:p>
                  </a:txBody>
                  <a:tcPr marL="68580" marR="68580" marT="0" marB="0"/>
                </a:tc>
                <a:extLst>
                  <a:ext uri="{0D108BD9-81ED-4DB2-BD59-A6C34878D82A}">
                    <a16:rowId xmlns="" xmlns:a16="http://schemas.microsoft.com/office/drawing/2014/main" val="2608934119"/>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11</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Географічні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25</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Державне управління</a:t>
                      </a:r>
                    </a:p>
                  </a:txBody>
                  <a:tcPr marL="68580" marR="68580" marT="0" marB="0"/>
                </a:tc>
                <a:extLst>
                  <a:ext uri="{0D108BD9-81ED-4DB2-BD59-A6C34878D82A}">
                    <a16:rowId xmlns="" xmlns:a16="http://schemas.microsoft.com/office/drawing/2014/main" val="3808845315"/>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12</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Юридичні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26</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Культурологія</a:t>
                      </a:r>
                    </a:p>
                  </a:txBody>
                  <a:tcPr marL="68580" marR="68580" marT="0" marB="0"/>
                </a:tc>
                <a:extLst>
                  <a:ext uri="{0D108BD9-81ED-4DB2-BD59-A6C34878D82A}">
                    <a16:rowId xmlns="" xmlns:a16="http://schemas.microsoft.com/office/drawing/2014/main" val="2246336655"/>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13</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Педагогічні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27</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Соціальні комунікації</a:t>
                      </a:r>
                    </a:p>
                  </a:txBody>
                  <a:tcPr marL="68580" marR="68580" marT="0" marB="0"/>
                </a:tc>
                <a:extLst>
                  <a:ext uri="{0D108BD9-81ED-4DB2-BD59-A6C34878D82A}">
                    <a16:rowId xmlns="" xmlns:a16="http://schemas.microsoft.com/office/drawing/2014/main" val="2657153184"/>
                  </a:ext>
                </a:extLst>
              </a:tr>
              <a:tr h="387018">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14</a:t>
                      </a:r>
                    </a:p>
                  </a:txBody>
                  <a:tcPr marL="68580" marR="68580" marT="0" marB="0"/>
                </a:tc>
                <a:tc>
                  <a:txBody>
                    <a:bodyPr/>
                    <a:lstStyle/>
                    <a:p>
                      <a:pP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Медичні </a:t>
                      </a:r>
                    </a:p>
                  </a:txBody>
                  <a:tcPr marL="68580" marR="68580" marT="0" marB="0"/>
                </a:tc>
                <a:tc>
                  <a:txBody>
                    <a:bodyPr/>
                    <a:lstStyle/>
                    <a:p>
                      <a:pPr algn="ctr">
                        <a:lnSpc>
                          <a:spcPct val="115000"/>
                        </a:lnSpc>
                        <a:spcAft>
                          <a:spcPts val="0"/>
                        </a:spcAft>
                      </a:pPr>
                      <a:r>
                        <a:rPr lang="uk-UA" sz="1800">
                          <a:effectLst/>
                          <a:latin typeface="Bookman Old Style" panose="02050604050505020204" pitchFamily="18" charset="0"/>
                          <a:ea typeface="Calibri" panose="020F0502020204030204" pitchFamily="34" charset="0"/>
                          <a:cs typeface="Times New Roman" panose="02020603050405020304" pitchFamily="18" charset="0"/>
                        </a:rPr>
                        <a:t> </a:t>
                      </a:r>
                    </a:p>
                  </a:txBody>
                  <a:tcPr marL="68580" marR="68580" marT="0" marB="0"/>
                </a:tc>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 xmlns:a16="http://schemas.microsoft.com/office/drawing/2014/main" val="165103811"/>
                  </a:ext>
                </a:extLst>
              </a:tr>
            </a:tbl>
          </a:graphicData>
        </a:graphic>
      </p:graphicFrame>
    </p:spTree>
    <p:extLst>
      <p:ext uri="{BB962C8B-B14F-4D97-AF65-F5344CB8AC3E}">
        <p14:creationId xmlns:p14="http://schemas.microsoft.com/office/powerpoint/2010/main" val="3924053841"/>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400" dirty="0" smtClean="0">
                <a:latin typeface="Bookman Old Style" panose="02050604050505020204" pitchFamily="18" charset="0"/>
              </a:rPr>
              <a:t>Характеристика </a:t>
            </a:r>
            <a:r>
              <a:rPr lang="uk-UA" sz="2400" dirty="0" smtClean="0">
                <a:latin typeface="Bookman Old Style" panose="02050604050505020204" pitchFamily="18" charset="0"/>
              </a:rPr>
              <a:t>наук, що входять до складу галузі знань «Управління та адміністрування</a:t>
            </a:r>
            <a:r>
              <a:rPr lang="uk-UA" dirty="0" smtClean="0">
                <a:latin typeface="Bookman Old Style" panose="02050604050505020204" pitchFamily="18" charset="0"/>
              </a:rPr>
              <a:t>»</a:t>
            </a:r>
            <a:endParaRPr lang="uk-UA" dirty="0">
              <a:latin typeface="Bookman Old Style" panose="02050604050505020204" pitchFamily="18" charset="0"/>
            </a:endParaRPr>
          </a:p>
        </p:txBody>
      </p:sp>
      <p:graphicFrame>
        <p:nvGraphicFramePr>
          <p:cNvPr id="6" name="Таблиця 5"/>
          <p:cNvGraphicFramePr>
            <a:graphicFrameLocks noGrp="1"/>
          </p:cNvGraphicFramePr>
          <p:nvPr>
            <p:extLst>
              <p:ext uri="{D42A27DB-BD31-4B8C-83A1-F6EECF244321}">
                <p14:modId xmlns:p14="http://schemas.microsoft.com/office/powerpoint/2010/main" val="3604860403"/>
              </p:ext>
            </p:extLst>
          </p:nvPr>
        </p:nvGraphicFramePr>
        <p:xfrm>
          <a:off x="0" y="1052731"/>
          <a:ext cx="8748464" cy="4315549"/>
        </p:xfrm>
        <a:graphic>
          <a:graphicData uri="http://schemas.openxmlformats.org/drawingml/2006/table">
            <a:tbl>
              <a:tblPr firstRow="1" bandRow="1">
                <a:tableStyleId>{5C22544A-7EE6-4342-B048-85BDC9FD1C3A}</a:tableStyleId>
              </a:tblPr>
              <a:tblGrid>
                <a:gridCol w="1187624">
                  <a:extLst>
                    <a:ext uri="{9D8B030D-6E8A-4147-A177-3AD203B41FA5}">
                      <a16:colId xmlns="" xmlns:a16="http://schemas.microsoft.com/office/drawing/2014/main" val="4180730994"/>
                    </a:ext>
                  </a:extLst>
                </a:gridCol>
                <a:gridCol w="7560840">
                  <a:extLst>
                    <a:ext uri="{9D8B030D-6E8A-4147-A177-3AD203B41FA5}">
                      <a16:colId xmlns="" xmlns:a16="http://schemas.microsoft.com/office/drawing/2014/main" val="2808323095"/>
                    </a:ext>
                  </a:extLst>
                </a:gridCol>
              </a:tblGrid>
              <a:tr h="1032587">
                <a:tc>
                  <a:txBody>
                    <a:bodyPr/>
                    <a:lstStyle/>
                    <a:p>
                      <a:pPr algn="ctr">
                        <a:lnSpc>
                          <a:spcPct val="115000"/>
                        </a:lnSpc>
                        <a:spcAft>
                          <a:spcPts val="0"/>
                        </a:spcAft>
                      </a:pPr>
                      <a:r>
                        <a:rPr lang="uk-UA" sz="1800" i="0" dirty="0">
                          <a:effectLst/>
                          <a:latin typeface="Bookman Old Style" panose="02050604050505020204" pitchFamily="18" charset="0"/>
                          <a:ea typeface="Calibri" panose="020F0502020204030204" pitchFamily="34" charset="0"/>
                          <a:cs typeface="Times New Roman" panose="02020603050405020304" pitchFamily="18" charset="0"/>
                        </a:rPr>
                        <a:t>Код </a:t>
                      </a:r>
                    </a:p>
                  </a:txBody>
                  <a:tcPr marL="68580" marR="68580" marT="0" marB="0"/>
                </a:tc>
                <a:tc>
                  <a:txBody>
                    <a:bodyPr/>
                    <a:lstStyle/>
                    <a:p>
                      <a:pPr algn="ctr">
                        <a:lnSpc>
                          <a:spcPct val="115000"/>
                        </a:lnSpc>
                        <a:spcAft>
                          <a:spcPts val="0"/>
                        </a:spcAft>
                      </a:pPr>
                      <a:r>
                        <a:rPr lang="uk-UA" sz="1800" dirty="0" smtClean="0">
                          <a:latin typeface="Bookman Old Style" panose="02050604050505020204" pitchFamily="18" charset="0"/>
                        </a:rPr>
                        <a:t>Науки, що входять до складу галузі знань «Управління та адміністрування</a:t>
                      </a:r>
                      <a:endParaRPr lang="uk-UA" sz="1800" i="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97725646"/>
                  </a:ext>
                </a:extLst>
              </a:tr>
              <a:tr h="329563">
                <a:tc>
                  <a:txBody>
                    <a:bodyPr/>
                    <a:lstStyle/>
                    <a:p>
                      <a:pPr algn="ctr">
                        <a:lnSpc>
                          <a:spcPct val="115000"/>
                        </a:lnSpc>
                        <a:spcAft>
                          <a:spcPts val="0"/>
                        </a:spcAft>
                      </a:pPr>
                      <a:r>
                        <a:rPr lang="uk-UA" sz="1800" i="1" dirty="0" smtClean="0">
                          <a:effectLst/>
                          <a:latin typeface="Bookman Old Style" panose="02050604050505020204" pitchFamily="18" charset="0"/>
                          <a:ea typeface="Calibri" panose="020F0502020204030204" pitchFamily="34" charset="0"/>
                          <a:cs typeface="Times New Roman" panose="02020603050405020304" pitchFamily="18" charset="0"/>
                        </a:rPr>
                        <a:t>1</a:t>
                      </a:r>
                      <a:endParaRPr lang="uk-UA" sz="180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800" i="1" dirty="0" smtClean="0">
                          <a:effectLst/>
                          <a:latin typeface="Bookman Old Style" panose="02050604050505020204" pitchFamily="18" charset="0"/>
                          <a:ea typeface="Calibri" panose="020F0502020204030204" pitchFamily="34" charset="0"/>
                          <a:cs typeface="Times New Roman" panose="02020603050405020304" pitchFamily="18" charset="0"/>
                        </a:rPr>
                        <a:t>2</a:t>
                      </a:r>
                      <a:endParaRPr lang="uk-UA" sz="180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937447847"/>
                  </a:ext>
                </a:extLst>
              </a:tr>
              <a:tr h="328140">
                <a:tc>
                  <a:txBody>
                    <a:bodyPr/>
                    <a:lstStyle/>
                    <a:p>
                      <a:pPr algn="ctr">
                        <a:lnSpc>
                          <a:spcPct val="115000"/>
                        </a:lnSpc>
                        <a:spcAft>
                          <a:spcPts val="0"/>
                        </a:spcAft>
                      </a:pPr>
                      <a:r>
                        <a:rPr lang="uk-UA" sz="1800" i="0" dirty="0" smtClean="0">
                          <a:effectLst/>
                          <a:latin typeface="Bookman Old Style" panose="02050604050505020204" pitchFamily="18" charset="0"/>
                          <a:ea typeface="Calibri" panose="020F0502020204030204" pitchFamily="34" charset="0"/>
                          <a:cs typeface="Times New Roman" panose="02020603050405020304" pitchFamily="18" charset="0"/>
                        </a:rPr>
                        <a:t>07    </a:t>
                      </a:r>
                      <a:endParaRPr lang="uk-UA" sz="1800" i="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800" i="0" dirty="0" smtClean="0">
                          <a:effectLst/>
                          <a:latin typeface="Bookman Old Style" panose="02050604050505020204" pitchFamily="18" charset="0"/>
                          <a:ea typeface="Calibri" panose="020F0502020204030204" pitchFamily="34" charset="0"/>
                          <a:cs typeface="Times New Roman" panose="02020603050405020304" pitchFamily="18" charset="0"/>
                        </a:rPr>
                        <a:t>Управління та адміністрування</a:t>
                      </a:r>
                      <a:endParaRPr lang="uk-UA" sz="1800" i="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695080564"/>
                  </a:ext>
                </a:extLst>
              </a:tr>
              <a:tr h="681608">
                <a:tc>
                  <a:txBody>
                    <a:bodyPr/>
                    <a:lstStyle/>
                    <a:p>
                      <a:pPr algn="ctr">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071</a:t>
                      </a:r>
                    </a:p>
                  </a:txBody>
                  <a:tcPr marL="0" marR="0" marT="0" marB="0" anchor="ctr"/>
                </a:tc>
                <a:tc>
                  <a:txBody>
                    <a:bodyPr/>
                    <a:lstStyle/>
                    <a:p>
                      <a:pPr algn="just">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Облік і оподаткування</a:t>
                      </a:r>
                    </a:p>
                  </a:txBody>
                  <a:tcPr marL="0" marR="0" marT="0" marB="0" anchor="ctr"/>
                </a:tc>
                <a:extLst>
                  <a:ext uri="{0D108BD9-81ED-4DB2-BD59-A6C34878D82A}">
                    <a16:rowId xmlns="" xmlns:a16="http://schemas.microsoft.com/office/drawing/2014/main" val="1277338345"/>
                  </a:ext>
                </a:extLst>
              </a:tr>
              <a:tr h="580435">
                <a:tc>
                  <a:txBody>
                    <a:bodyPr/>
                    <a:lstStyle/>
                    <a:p>
                      <a:pPr algn="ctr">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072</a:t>
                      </a:r>
                    </a:p>
                  </a:txBody>
                  <a:tcPr marL="0" marR="0" marT="0" marB="0" anchor="ctr"/>
                </a:tc>
                <a:tc>
                  <a:txBody>
                    <a:bodyPr/>
                    <a:lstStyle/>
                    <a:p>
                      <a:pPr algn="just">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Фінанси, банківська справа та страхування</a:t>
                      </a:r>
                    </a:p>
                  </a:txBody>
                  <a:tcPr marL="0" marR="0" marT="0" marB="0" anchor="ctr"/>
                </a:tc>
                <a:extLst>
                  <a:ext uri="{0D108BD9-81ED-4DB2-BD59-A6C34878D82A}">
                    <a16:rowId xmlns="" xmlns:a16="http://schemas.microsoft.com/office/drawing/2014/main" val="2372152825"/>
                  </a:ext>
                </a:extLst>
              </a:tr>
              <a:tr h="681608">
                <a:tc>
                  <a:txBody>
                    <a:bodyPr/>
                    <a:lstStyle/>
                    <a:p>
                      <a:pPr algn="ctr">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073</a:t>
                      </a:r>
                    </a:p>
                  </a:txBody>
                  <a:tcPr marL="0" marR="0" marT="0" marB="0" anchor="ctr"/>
                </a:tc>
                <a:tc>
                  <a:txBody>
                    <a:bodyPr/>
                    <a:lstStyle/>
                    <a:p>
                      <a:pPr algn="just">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Менеджмент</a:t>
                      </a:r>
                    </a:p>
                  </a:txBody>
                  <a:tcPr marL="0" marR="0" marT="0" marB="0" anchor="ctr"/>
                </a:tc>
                <a:extLst>
                  <a:ext uri="{0D108BD9-81ED-4DB2-BD59-A6C34878D82A}">
                    <a16:rowId xmlns="" xmlns:a16="http://schemas.microsoft.com/office/drawing/2014/main" val="1052844822"/>
                  </a:ext>
                </a:extLst>
              </a:tr>
              <a:tr h="681608">
                <a:tc>
                  <a:txBody>
                    <a:bodyPr/>
                    <a:lstStyle/>
                    <a:p>
                      <a:pPr algn="ctr">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075</a:t>
                      </a:r>
                    </a:p>
                  </a:txBody>
                  <a:tcPr marL="0" marR="0" marT="0" marB="0" anchor="ctr"/>
                </a:tc>
                <a:tc>
                  <a:txBody>
                    <a:bodyPr/>
                    <a:lstStyle/>
                    <a:p>
                      <a:pPr algn="just">
                        <a:lnSpc>
                          <a:spcPts val="1470"/>
                        </a:lnSpc>
                        <a:spcBef>
                          <a:spcPts val="750"/>
                        </a:spcBef>
                        <a:spcAft>
                          <a:spcPts val="1125"/>
                        </a:spcAft>
                      </a:pPr>
                      <a:r>
                        <a:rPr lang="uk-UA" sz="1800" i="0" kern="1200" dirty="0">
                          <a:solidFill>
                            <a:schemeClr val="dk1"/>
                          </a:solidFill>
                          <a:effectLst/>
                          <a:latin typeface="Bookman Old Style" panose="02050604050505020204" pitchFamily="18" charset="0"/>
                          <a:ea typeface="Calibri" panose="020F0502020204030204" pitchFamily="34" charset="0"/>
                          <a:cs typeface="Times New Roman" panose="02020603050405020304" pitchFamily="18" charset="0"/>
                        </a:rPr>
                        <a:t>Маркетинг</a:t>
                      </a:r>
                    </a:p>
                  </a:txBody>
                  <a:tcPr marL="0" marR="0" marT="0" marB="0" anchor="ctr"/>
                </a:tc>
                <a:extLst>
                  <a:ext uri="{0D108BD9-81ED-4DB2-BD59-A6C34878D82A}">
                    <a16:rowId xmlns="" xmlns:a16="http://schemas.microsoft.com/office/drawing/2014/main" val="3322084574"/>
                  </a:ext>
                </a:extLst>
              </a:tr>
            </a:tbl>
          </a:graphicData>
        </a:graphic>
      </p:graphicFrame>
    </p:spTree>
    <p:extLst>
      <p:ext uri="{BB962C8B-B14F-4D97-AF65-F5344CB8AC3E}">
        <p14:creationId xmlns:p14="http://schemas.microsoft.com/office/powerpoint/2010/main" val="95485756"/>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dirty="0" smtClean="0">
                <a:latin typeface="Bookman Old Style" panose="02050604050505020204" pitchFamily="18" charset="0"/>
              </a:rPr>
              <a:t>Напрями підготовки</a:t>
            </a:r>
            <a:endParaRPr lang="uk-UA"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3138831691"/>
              </p:ext>
            </p:extLst>
          </p:nvPr>
        </p:nvGraphicFramePr>
        <p:xfrm>
          <a:off x="0" y="1052736"/>
          <a:ext cx="9144000" cy="6044881"/>
        </p:xfrm>
        <a:graphic>
          <a:graphicData uri="http://schemas.openxmlformats.org/drawingml/2006/table">
            <a:tbl>
              <a:tblPr firstRow="1" bandRow="1">
                <a:tableStyleId>{5C22544A-7EE6-4342-B048-85BDC9FD1C3A}</a:tableStyleId>
              </a:tblPr>
              <a:tblGrid>
                <a:gridCol w="1475656">
                  <a:extLst>
                    <a:ext uri="{9D8B030D-6E8A-4147-A177-3AD203B41FA5}">
                      <a16:colId xmlns="" xmlns:a16="http://schemas.microsoft.com/office/drawing/2014/main" val="1377951464"/>
                    </a:ext>
                  </a:extLst>
                </a:gridCol>
                <a:gridCol w="7668344">
                  <a:extLst>
                    <a:ext uri="{9D8B030D-6E8A-4147-A177-3AD203B41FA5}">
                      <a16:colId xmlns="" xmlns:a16="http://schemas.microsoft.com/office/drawing/2014/main" val="3406340614"/>
                    </a:ext>
                  </a:extLst>
                </a:gridCol>
              </a:tblGrid>
              <a:tr h="299990">
                <a:tc>
                  <a:txBody>
                    <a:bodyPr/>
                    <a:lstStyle/>
                    <a:p>
                      <a:pPr algn="ct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Код</a:t>
                      </a:r>
                    </a:p>
                  </a:txBody>
                  <a:tcPr marL="68580" marR="68580" marT="0" marB="0"/>
                </a:tc>
                <a:tc>
                  <a:txBody>
                    <a:bodyPr/>
                    <a:lstStyle/>
                    <a:p>
                      <a:pPr algn="ct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Напрями підготовки</a:t>
                      </a:r>
                    </a:p>
                  </a:txBody>
                  <a:tcPr marL="68580" marR="68580" marT="0" marB="0"/>
                </a:tc>
                <a:extLst>
                  <a:ext uri="{0D108BD9-81ED-4DB2-BD59-A6C34878D82A}">
                    <a16:rowId xmlns="" xmlns:a16="http://schemas.microsoft.com/office/drawing/2014/main" val="3896634391"/>
                  </a:ext>
                </a:extLst>
              </a:tr>
              <a:tr h="366457">
                <a:tc>
                  <a:txBody>
                    <a:bodyPr/>
                    <a:lstStyle/>
                    <a:p>
                      <a:pPr algn="ctr"/>
                      <a:r>
                        <a:rPr lang="uk-UA" sz="1800" i="1" u="none" dirty="0" smtClean="0">
                          <a:latin typeface="Bookman Old Style" panose="02050604050505020204" pitchFamily="18" charset="0"/>
                        </a:rPr>
                        <a:t>1</a:t>
                      </a:r>
                      <a:endParaRPr lang="uk-UA" sz="1800" i="1" u="none" dirty="0">
                        <a:latin typeface="Bookman Old Style" panose="02050604050505020204" pitchFamily="18" charset="0"/>
                      </a:endParaRPr>
                    </a:p>
                  </a:txBody>
                  <a:tcPr/>
                </a:tc>
                <a:tc>
                  <a:txBody>
                    <a:bodyPr/>
                    <a:lstStyle/>
                    <a:p>
                      <a:pPr algn="ctr"/>
                      <a:r>
                        <a:rPr lang="uk-UA" sz="1800" i="1" u="none" dirty="0" smtClean="0">
                          <a:latin typeface="Bookman Old Style" panose="02050604050505020204" pitchFamily="18" charset="0"/>
                        </a:rPr>
                        <a:t>2</a:t>
                      </a:r>
                      <a:endParaRPr lang="uk-UA" sz="1800" i="1" u="none" dirty="0">
                        <a:latin typeface="Bookman Old Style" panose="02050604050505020204" pitchFamily="18" charset="0"/>
                      </a:endParaRPr>
                    </a:p>
                  </a:txBody>
                  <a:tcPr/>
                </a:tc>
                <a:extLst>
                  <a:ext uri="{0D108BD9-81ED-4DB2-BD59-A6C34878D82A}">
                    <a16:rowId xmlns="" xmlns:a16="http://schemas.microsoft.com/office/drawing/2014/main" val="1746416243"/>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0101</a:t>
                      </a:r>
                    </a:p>
                  </a:txBody>
                  <a:tcPr marL="68580" marR="68580" marT="0" marB="0"/>
                </a:tc>
                <a:tc>
                  <a:txBody>
                    <a:bodyPr/>
                    <a:lstStyle/>
                    <a:p>
                      <a:r>
                        <a:rPr lang="uk-UA" dirty="0" smtClean="0">
                          <a:latin typeface="Bookman Old Style" panose="02050604050505020204" pitchFamily="18" charset="0"/>
                        </a:rPr>
                        <a:t>Педагогічна освіта</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249307045"/>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0102</a:t>
                      </a:r>
                    </a:p>
                  </a:txBody>
                  <a:tcPr marL="68580" marR="68580" marT="0" marB="0"/>
                </a:tc>
                <a:tc>
                  <a:txBody>
                    <a:bodyPr/>
                    <a:lstStyle/>
                    <a:p>
                      <a:r>
                        <a:rPr lang="uk-UA" dirty="0" smtClean="0">
                          <a:latin typeface="Bookman Old Style" panose="02050604050505020204" pitchFamily="18" charset="0"/>
                        </a:rPr>
                        <a:t>Фізичне виховання, спорт і здоров’я людини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179746363"/>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0201</a:t>
                      </a:r>
                    </a:p>
                  </a:txBody>
                  <a:tcPr marL="68580" marR="68580" marT="0" marB="0"/>
                </a:tc>
                <a:tc>
                  <a:txBody>
                    <a:bodyPr/>
                    <a:lstStyle/>
                    <a:p>
                      <a:r>
                        <a:rPr lang="uk-UA" dirty="0" smtClean="0">
                          <a:latin typeface="Bookman Old Style" panose="02050604050505020204" pitchFamily="18" charset="0"/>
                        </a:rPr>
                        <a:t>Культура</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416098886"/>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0202</a:t>
                      </a:r>
                    </a:p>
                  </a:txBody>
                  <a:tcPr marL="68580" marR="68580" marT="0" marB="0"/>
                </a:tc>
                <a:tc>
                  <a:txBody>
                    <a:bodyPr/>
                    <a:lstStyle/>
                    <a:p>
                      <a:r>
                        <a:rPr lang="uk-UA" dirty="0" smtClean="0">
                          <a:latin typeface="Bookman Old Style" panose="02050604050505020204" pitchFamily="18" charset="0"/>
                        </a:rPr>
                        <a:t>Мистецтво</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1737414728"/>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0203</a:t>
                      </a:r>
                    </a:p>
                  </a:txBody>
                  <a:tcPr marL="68580" marR="68580" marT="0" marB="0"/>
                </a:tc>
                <a:tc>
                  <a:txBody>
                    <a:bodyPr/>
                    <a:lstStyle/>
                    <a:p>
                      <a:r>
                        <a:rPr lang="uk-UA" dirty="0" smtClean="0">
                          <a:latin typeface="Bookman Old Style" panose="02050604050505020204" pitchFamily="18" charset="0"/>
                        </a:rPr>
                        <a:t>Гуманітарні науки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708312819"/>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0301</a:t>
                      </a:r>
                    </a:p>
                  </a:txBody>
                  <a:tcPr marL="68580" marR="68580" marT="0" marB="0"/>
                </a:tc>
                <a:tc>
                  <a:txBody>
                    <a:bodyPr/>
                    <a:lstStyle/>
                    <a:p>
                      <a:r>
                        <a:rPr lang="uk-UA" dirty="0" smtClean="0">
                          <a:latin typeface="Bookman Old Style" panose="02050604050505020204" pitchFamily="18" charset="0"/>
                        </a:rPr>
                        <a:t>Соціально-політичні науки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2501291857"/>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0302</a:t>
                      </a:r>
                    </a:p>
                  </a:txBody>
                  <a:tcPr marL="68580" marR="68580" marT="0" marB="0"/>
                </a:tc>
                <a:tc>
                  <a:txBody>
                    <a:bodyPr/>
                    <a:lstStyle/>
                    <a:p>
                      <a:r>
                        <a:rPr lang="uk-UA" dirty="0" smtClean="0">
                          <a:latin typeface="Bookman Old Style" panose="02050604050505020204" pitchFamily="18" charset="0"/>
                        </a:rPr>
                        <a:t>Міжнародні відносини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1881782633"/>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0303</a:t>
                      </a:r>
                    </a:p>
                  </a:txBody>
                  <a:tcPr marL="68580" marR="68580" marT="0" marB="0"/>
                </a:tc>
                <a:tc>
                  <a:txBody>
                    <a:bodyPr/>
                    <a:lstStyle/>
                    <a:p>
                      <a:r>
                        <a:rPr lang="uk-UA" dirty="0" smtClean="0">
                          <a:latin typeface="Bookman Old Style" panose="02050604050505020204" pitchFamily="18" charset="0"/>
                        </a:rPr>
                        <a:t>Журналістика та інформація</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958163969"/>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0304</a:t>
                      </a:r>
                    </a:p>
                  </a:txBody>
                  <a:tcPr marL="68580" marR="68580" marT="0" marB="0"/>
                </a:tc>
                <a:tc>
                  <a:txBody>
                    <a:bodyPr/>
                    <a:lstStyle/>
                    <a:p>
                      <a:r>
                        <a:rPr lang="uk-UA" dirty="0" smtClean="0">
                          <a:latin typeface="Bookman Old Style" panose="02050604050505020204" pitchFamily="18" charset="0"/>
                        </a:rPr>
                        <a:t>Право</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1052154701"/>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0305</a:t>
                      </a:r>
                    </a:p>
                  </a:txBody>
                  <a:tcPr marL="68580" marR="68580" marT="0" marB="0"/>
                </a:tc>
                <a:tc>
                  <a:txBody>
                    <a:bodyPr/>
                    <a:lstStyle/>
                    <a:p>
                      <a:r>
                        <a:rPr lang="uk-UA" dirty="0" smtClean="0">
                          <a:latin typeface="Bookman Old Style" panose="02050604050505020204" pitchFamily="18" charset="0"/>
                        </a:rPr>
                        <a:t>Економіка та підприємництво</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669113856"/>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0306</a:t>
                      </a:r>
                    </a:p>
                  </a:txBody>
                  <a:tcPr marL="68580" marR="68580" marT="0" marB="0"/>
                </a:tc>
                <a:tc>
                  <a:txBody>
                    <a:bodyPr/>
                    <a:lstStyle/>
                    <a:p>
                      <a:r>
                        <a:rPr lang="uk-UA" dirty="0" smtClean="0">
                          <a:latin typeface="Bookman Old Style" panose="02050604050505020204" pitchFamily="18" charset="0"/>
                        </a:rPr>
                        <a:t>Менеджмент і</a:t>
                      </a:r>
                      <a:r>
                        <a:rPr lang="uk-UA" baseline="0" dirty="0" smtClean="0">
                          <a:latin typeface="Bookman Old Style" panose="02050604050505020204" pitchFamily="18" charset="0"/>
                        </a:rPr>
                        <a:t> адміністрування</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1094172559"/>
                  </a:ext>
                </a:extLst>
              </a:tr>
              <a:tr h="302283">
                <a:tc>
                  <a:txBody>
                    <a:bodyPr/>
                    <a:lstStyle/>
                    <a:p>
                      <a:pPr>
                        <a:lnSpc>
                          <a:spcPct val="115000"/>
                        </a:lnSpc>
                        <a:spcAft>
                          <a:spcPts val="0"/>
                        </a:spcAft>
                      </a:pPr>
                      <a:r>
                        <a:rPr lang="uk-UA" sz="1800" u="none" dirty="0">
                          <a:effectLst/>
                          <a:latin typeface="Bookman Old Style" panose="02050604050505020204" pitchFamily="18" charset="0"/>
                          <a:ea typeface="Calibri" panose="020F0502020204030204" pitchFamily="34" charset="0"/>
                          <a:cs typeface="Times New Roman" panose="02020603050405020304" pitchFamily="18" charset="0"/>
                        </a:rPr>
                        <a:t>0401</a:t>
                      </a:r>
                    </a:p>
                  </a:txBody>
                  <a:tcPr marL="68580" marR="68580" marT="0" marB="0"/>
                </a:tc>
                <a:tc>
                  <a:txBody>
                    <a:bodyPr/>
                    <a:lstStyle/>
                    <a:p>
                      <a:r>
                        <a:rPr lang="uk-UA" dirty="0" smtClean="0">
                          <a:latin typeface="Bookman Old Style" panose="02050604050505020204" pitchFamily="18" charset="0"/>
                        </a:rPr>
                        <a:t>Природничі науки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2137821329"/>
                  </a:ext>
                </a:extLst>
              </a:tr>
              <a:tr h="302283">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uk-UA" sz="1800" u="none" dirty="0" smtClean="0">
                          <a:effectLst/>
                          <a:latin typeface="Bookman Old Style" panose="02050604050505020204" pitchFamily="18" charset="0"/>
                          <a:ea typeface="Calibri" panose="020F0502020204030204" pitchFamily="34" charset="0"/>
                          <a:cs typeface="Times New Roman" panose="02020603050405020304" pitchFamily="18" charset="0"/>
                        </a:rPr>
                        <a:t>0402</a:t>
                      </a:r>
                    </a:p>
                  </a:txBody>
                  <a:tcPr marL="68580" marR="68580" marT="0" marB="0"/>
                </a:tc>
                <a:tc>
                  <a:txBody>
                    <a:bodyPr/>
                    <a:lstStyle/>
                    <a:p>
                      <a:r>
                        <a:rPr lang="uk-UA" dirty="0" smtClean="0">
                          <a:latin typeface="Bookman Old Style" panose="02050604050505020204" pitchFamily="18" charset="0"/>
                        </a:rPr>
                        <a:t>Фізико-математичні науки</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555879764"/>
                  </a:ext>
                </a:extLst>
              </a:tr>
              <a:tr h="302283">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0403</a:t>
                      </a:r>
                    </a:p>
                  </a:txBody>
                  <a:tcPr marL="68580" marR="68580" marT="0" marB="0"/>
                </a:tc>
                <a:tc>
                  <a:txBody>
                    <a:bodyPr/>
                    <a:lstStyle/>
                    <a:p>
                      <a:r>
                        <a:rPr lang="uk-UA" dirty="0" smtClean="0">
                          <a:latin typeface="Bookman Old Style" panose="02050604050505020204" pitchFamily="18" charset="0"/>
                        </a:rPr>
                        <a:t>Системі науки та кібернетика</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017128978"/>
                  </a:ext>
                </a:extLst>
              </a:tr>
              <a:tr h="302283">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0501</a:t>
                      </a:r>
                    </a:p>
                  </a:txBody>
                  <a:tcPr marL="68580" marR="68580" marT="0" marB="0"/>
                </a:tc>
                <a:tc>
                  <a:txBody>
                    <a:bodyPr/>
                    <a:lstStyle/>
                    <a:p>
                      <a:r>
                        <a:rPr lang="uk-UA" dirty="0" smtClean="0">
                          <a:latin typeface="Bookman Old Style" panose="02050604050505020204" pitchFamily="18" charset="0"/>
                        </a:rPr>
                        <a:t>Інформатика та обчислювальна техніка</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3506765113"/>
                  </a:ext>
                </a:extLst>
              </a:tr>
              <a:tr h="302283">
                <a:tc>
                  <a:txBody>
                    <a:bodyPr/>
                    <a:lstStyle/>
                    <a:p>
                      <a:pPr>
                        <a:lnSpc>
                          <a:spcPct val="115000"/>
                        </a:lnSpc>
                        <a:spcAft>
                          <a:spcPts val="0"/>
                        </a:spcAft>
                      </a:pPr>
                      <a:r>
                        <a:rPr lang="uk-UA" sz="1800" dirty="0">
                          <a:effectLst/>
                          <a:latin typeface="Bookman Old Style" panose="02050604050505020204" pitchFamily="18" charset="0"/>
                          <a:ea typeface="Calibri" panose="020F0502020204030204" pitchFamily="34" charset="0"/>
                          <a:cs typeface="Times New Roman" panose="02020603050405020304" pitchFamily="18" charset="0"/>
                        </a:rPr>
                        <a:t>0502</a:t>
                      </a:r>
                    </a:p>
                  </a:txBody>
                  <a:tcPr marL="68580" marR="68580" marT="0" marB="0"/>
                </a:tc>
                <a:tc>
                  <a:txBody>
                    <a:bodyPr/>
                    <a:lstStyle/>
                    <a:p>
                      <a:r>
                        <a:rPr lang="uk-UA" dirty="0" smtClean="0">
                          <a:latin typeface="Bookman Old Style" panose="02050604050505020204" pitchFamily="18" charset="0"/>
                        </a:rPr>
                        <a:t>Автоматика та управління</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931253176"/>
                  </a:ext>
                </a:extLst>
              </a:tr>
              <a:tr h="302283">
                <a:tc>
                  <a:txBody>
                    <a:bodyPr/>
                    <a:lstStyle/>
                    <a:p>
                      <a:pPr>
                        <a:lnSpc>
                          <a:spcPct val="115000"/>
                        </a:lnSpc>
                        <a:spcAft>
                          <a:spcPts val="0"/>
                        </a:spcAft>
                      </a:pPr>
                      <a:r>
                        <a:rPr lang="uk-UA" sz="1800" dirty="0" smtClean="0">
                          <a:effectLst/>
                          <a:latin typeface="Bookman Old Style" panose="02050604050505020204" pitchFamily="18" charset="0"/>
                          <a:ea typeface="Calibri" panose="020F0502020204030204" pitchFamily="34" charset="0"/>
                          <a:cs typeface="Times New Roman" panose="02020603050405020304" pitchFamily="18" charset="0"/>
                        </a:rPr>
                        <a:t>0503</a:t>
                      </a:r>
                      <a:endParaRPr lang="uk-UA" sz="18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uk-UA" dirty="0" smtClean="0">
                          <a:latin typeface="Bookman Old Style" panose="02050604050505020204" pitchFamily="18" charset="0"/>
                        </a:rPr>
                        <a:t>Розробка корисних копалин</a:t>
                      </a:r>
                      <a:endParaRPr lang="uk-UA" dirty="0">
                        <a:latin typeface="Bookman Old Style" panose="02050604050505020204" pitchFamily="18" charset="0"/>
                      </a:endParaRPr>
                    </a:p>
                  </a:txBody>
                  <a:tcPr marL="68580" marR="68580" marT="0" marB="0"/>
                </a:tc>
                <a:extLst>
                  <a:ext uri="{0D108BD9-81ED-4DB2-BD59-A6C34878D82A}">
                    <a16:rowId xmlns="" xmlns:a16="http://schemas.microsoft.com/office/drawing/2014/main" val="418337092"/>
                  </a:ext>
                </a:extLst>
              </a:tr>
            </a:tbl>
          </a:graphicData>
        </a:graphic>
      </p:graphicFrame>
    </p:spTree>
    <p:extLst>
      <p:ext uri="{BB962C8B-B14F-4D97-AF65-F5344CB8AC3E}">
        <p14:creationId xmlns:p14="http://schemas.microsoft.com/office/powerpoint/2010/main" val="1773479453"/>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92163"/>
          </a:xfrm>
        </p:spPr>
        <p:txBody>
          <a:bodyPr/>
          <a:lstStyle/>
          <a:p>
            <a:pPr algn="ctr"/>
            <a:r>
              <a:rPr lang="uk-UA" sz="2700" dirty="0" smtClean="0">
                <a:latin typeface="Bookman Old Style" panose="02050604050505020204" pitchFamily="18" charset="0"/>
              </a:rPr>
              <a:t>Нормативно-правове регулювання </a:t>
            </a:r>
            <a:br>
              <a:rPr lang="uk-UA" sz="2700" dirty="0" smtClean="0">
                <a:latin typeface="Bookman Old Style" panose="02050604050505020204" pitchFamily="18" charset="0"/>
              </a:rPr>
            </a:br>
            <a:r>
              <a:rPr lang="uk-UA" sz="2700" dirty="0" smtClean="0">
                <a:latin typeface="Bookman Old Style" panose="02050604050505020204" pitchFamily="18" charset="0"/>
              </a:rPr>
              <a:t>наукової діяльності </a:t>
            </a:r>
            <a:endParaRPr lang="uk-UA" sz="2700" dirty="0">
              <a:latin typeface="Bookman Old Style" panose="02050604050505020204" pitchFamily="18" charset="0"/>
            </a:endParaRPr>
          </a:p>
        </p:txBody>
      </p:sp>
      <p:graphicFrame>
        <p:nvGraphicFramePr>
          <p:cNvPr id="4" name="Таблиця 3"/>
          <p:cNvGraphicFramePr>
            <a:graphicFrameLocks noGrp="1"/>
          </p:cNvGraphicFramePr>
          <p:nvPr>
            <p:extLst>
              <p:ext uri="{D42A27DB-BD31-4B8C-83A1-F6EECF244321}">
                <p14:modId xmlns:p14="http://schemas.microsoft.com/office/powerpoint/2010/main" val="433526900"/>
              </p:ext>
            </p:extLst>
          </p:nvPr>
        </p:nvGraphicFramePr>
        <p:xfrm>
          <a:off x="0" y="1052736"/>
          <a:ext cx="9144000" cy="5805264"/>
        </p:xfrm>
        <a:graphic>
          <a:graphicData uri="http://schemas.openxmlformats.org/drawingml/2006/table">
            <a:tbl>
              <a:tblPr firstRow="1" bandRow="1">
                <a:tableStyleId>{5C22544A-7EE6-4342-B048-85BDC9FD1C3A}</a:tableStyleId>
              </a:tblPr>
              <a:tblGrid>
                <a:gridCol w="3275857">
                  <a:extLst>
                    <a:ext uri="{9D8B030D-6E8A-4147-A177-3AD203B41FA5}">
                      <a16:colId xmlns="" xmlns:a16="http://schemas.microsoft.com/office/drawing/2014/main" val="1814523329"/>
                    </a:ext>
                  </a:extLst>
                </a:gridCol>
                <a:gridCol w="5868143">
                  <a:extLst>
                    <a:ext uri="{9D8B030D-6E8A-4147-A177-3AD203B41FA5}">
                      <a16:colId xmlns="" xmlns:a16="http://schemas.microsoft.com/office/drawing/2014/main" val="2819849798"/>
                    </a:ext>
                  </a:extLst>
                </a:gridCol>
              </a:tblGrid>
              <a:tr h="252403">
                <a:tc>
                  <a:txBody>
                    <a:bodyPr/>
                    <a:lstStyle/>
                    <a:p>
                      <a:pPr algn="ct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Нормативно-правовий акт</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Характеристика</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494933619"/>
                  </a:ext>
                </a:extLst>
              </a:tr>
              <a:tr h="252403">
                <a:tc>
                  <a:txBody>
                    <a:bodyPr/>
                    <a:lstStyle/>
                    <a:p>
                      <a:pPr algn="ctr">
                        <a:spcAft>
                          <a:spcPts val="0"/>
                        </a:spcAft>
                      </a:pPr>
                      <a:r>
                        <a:rPr lang="uk-UA" sz="1620" i="1" dirty="0" smtClean="0">
                          <a:effectLst/>
                          <a:latin typeface="Bookman Old Style" panose="02050604050505020204" pitchFamily="18" charset="0"/>
                          <a:ea typeface="Calibri" panose="020F0502020204030204" pitchFamily="34" charset="0"/>
                          <a:cs typeface="Times New Roman" panose="02020603050405020304" pitchFamily="18" charset="0"/>
                        </a:rPr>
                        <a:t>1</a:t>
                      </a:r>
                      <a:endParaRPr lang="uk-UA" sz="162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uk-UA" sz="1620" i="1" dirty="0" smtClean="0">
                          <a:effectLst/>
                          <a:latin typeface="Bookman Old Style" panose="02050604050505020204" pitchFamily="18" charset="0"/>
                          <a:ea typeface="Calibri" panose="020F0502020204030204" pitchFamily="34" charset="0"/>
                          <a:cs typeface="Times New Roman" panose="02020603050405020304" pitchFamily="18" charset="0"/>
                        </a:rPr>
                        <a:t>2</a:t>
                      </a:r>
                      <a:endParaRPr lang="uk-UA" sz="1620" i="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91828277"/>
                  </a:ext>
                </a:extLst>
              </a:tr>
              <a:tr h="1262014">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Закон України “Про наукову і науково-технічну діяльність”</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Визначає правові, організаційні та фінансові засади функціонування  і розвитку науково-технічної сфери, створює умови для наукової і науково-технічної діяльності, забезпечення  потреб суспільства і держави у технологічному розвитку</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4161572480"/>
                  </a:ext>
                </a:extLst>
              </a:tr>
              <a:tr h="1262014">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Закон України  “Про охорону прав на винаходи і корисні моделі”</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Визначає правову охорону винаходів (корисних моделей), право та порядок одержання патенту, права та обов'язки, що випливають з патенту, припинення дії патенту та визнання його недійсним, захист прав </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723432831"/>
                  </a:ext>
                </a:extLst>
              </a:tr>
              <a:tr h="1009611">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Закон України  “Про науково-технічну інформацію”</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620" b="0" dirty="0">
                          <a:effectLst/>
                          <a:latin typeface="Bookman Old Style" panose="02050604050505020204" pitchFamily="18" charset="0"/>
                          <a:ea typeface="Calibri" panose="020F0502020204030204" pitchFamily="34" charset="0"/>
                          <a:cs typeface="Times New Roman" panose="02020603050405020304" pitchFamily="18" charset="0"/>
                        </a:rPr>
                        <a:t>Визначає  основи  державної  політики в галузі науково-технічної інформації, порядок її формування і реалізації в інтересах науково-технічного, економічного і соціального  прогресу країни</a:t>
                      </a:r>
                      <a:endParaRPr lang="uk-UA" sz="162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14538874"/>
                  </a:ext>
                </a:extLst>
              </a:tr>
              <a:tr h="1766819">
                <a:tc>
                  <a:txBody>
                    <a:bodyPr/>
                    <a:lstStyle/>
                    <a:p>
                      <a:pPr>
                        <a:lnSpc>
                          <a:spcPct val="115000"/>
                        </a:lnSpc>
                        <a:spcAft>
                          <a:spcPts val="0"/>
                        </a:spcAft>
                      </a:pPr>
                      <a:r>
                        <a:rPr lang="uk-UA" sz="162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Рішення Міністерства освіти і науки, молоді та спорту України “Вища освіта і наука </a:t>
                      </a:r>
                      <a:r>
                        <a:rPr lang="uk-UA" sz="1620" dirty="0" smtClean="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 пріоритетні </a:t>
                      </a:r>
                      <a:r>
                        <a:rPr lang="uk-UA" sz="162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сфери розвитку суспільства у ХХІ столітті”             </a:t>
                      </a:r>
                    </a:p>
                  </a:txBody>
                  <a:tcPr marL="68580" marR="68580" marT="0" marB="0"/>
                </a:tc>
                <a:tc>
                  <a:txBody>
                    <a:bodyPr/>
                    <a:lstStyle/>
                    <a:p>
                      <a:pPr>
                        <a:spcAft>
                          <a:spcPts val="0"/>
                        </a:spcAft>
                      </a:pPr>
                      <a:r>
                        <a:rPr lang="uk-UA" sz="1620" b="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Освіта і  наука проголошені  на державному рівні  пріоритетними,   зорієнтованими   на  потреби особистості,  регіонів,  держави,  сприяють   формуванню   базових цінностей:  державності,  суспільної  свідомості  та  національної безпеки, забезпечують нарощення інтелектуального потенціалу нації</a:t>
                      </a:r>
                      <a:endParaRPr lang="uk-UA" sz="162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755570477"/>
                  </a:ext>
                </a:extLst>
              </a:tr>
            </a:tbl>
          </a:graphicData>
        </a:graphic>
      </p:graphicFrame>
    </p:spTree>
    <p:extLst>
      <p:ext uri="{BB962C8B-B14F-4D97-AF65-F5344CB8AC3E}">
        <p14:creationId xmlns:p14="http://schemas.microsoft.com/office/powerpoint/2010/main" val="1541491185"/>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themeOverride>
</file>

<file path=docProps/app.xml><?xml version="1.0" encoding="utf-8"?>
<Properties xmlns="http://schemas.openxmlformats.org/officeDocument/2006/extended-properties" xmlns:vt="http://schemas.openxmlformats.org/officeDocument/2006/docPropsVTypes">
  <Template/>
  <TotalTime>10591</TotalTime>
  <Words>2496</Words>
  <Application>Microsoft Office PowerPoint</Application>
  <PresentationFormat>Экран (4:3)</PresentationFormat>
  <Paragraphs>395</Paragraphs>
  <Slides>29</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cdb2004100l</vt:lpstr>
      <vt:lpstr>Тема 4. Управління та адміністрування як галузь знань</vt:lpstr>
      <vt:lpstr>ЗМІСТ</vt:lpstr>
      <vt:lpstr>Класифікація наук</vt:lpstr>
      <vt:lpstr>Класифікація наук</vt:lpstr>
      <vt:lpstr>Критерії відмінностей між природничими  та гуманітарними науками</vt:lpstr>
      <vt:lpstr>Основні галузі науки  (для захисту к.е.н. та д.е.н)</vt:lpstr>
      <vt:lpstr>Характеристика наук, що входять до складу галузі знань «Управління та адміністрування»</vt:lpstr>
      <vt:lpstr>Напрями підготовки</vt:lpstr>
      <vt:lpstr>Нормативно-правове регулювання  наукової діяльності </vt:lpstr>
      <vt:lpstr>Нормативно-правове регулювання  наукової діяльності </vt:lpstr>
      <vt:lpstr>Назви академії наук</vt:lpstr>
      <vt:lpstr>Структура організації  управління НДІ</vt:lpstr>
      <vt:lpstr>Регіональні центри НАН України</vt:lpstr>
      <vt:lpstr>Регіональні центри НАН України</vt:lpstr>
      <vt:lpstr>Вищі державні наукові центри у країнах «Великої вісімки»</vt:lpstr>
      <vt:lpstr>Вищі державні наукові центри у країнах «Великої вісімки»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Легенчук Сергій Федорович</cp:lastModifiedBy>
  <cp:revision>913</cp:revision>
  <dcterms:modified xsi:type="dcterms:W3CDTF">2020-07-22T11:21:20Z</dcterms:modified>
</cp:coreProperties>
</file>