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7" autoAdjust="0"/>
    <p:restoredTop sz="94660"/>
  </p:normalViewPr>
  <p:slideViewPr>
    <p:cSldViewPr snapToGrid="0">
      <p:cViewPr varScale="1">
        <p:scale>
          <a:sx n="86" d="100"/>
          <a:sy n="86" d="100"/>
        </p:scale>
        <p:origin x="4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11/15/2022</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1720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11/15/2022</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519379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11/15/2022</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21567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11/15/2022</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4798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11/15/2022</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50102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11/15/2022</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37527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11/15/2022</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5766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11/15/2022</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63425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11/15/2022</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34830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11/15/2022</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821206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11/15/2022</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9908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11/15/2022</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145919947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15">
            <a:extLst>
              <a:ext uri="{FF2B5EF4-FFF2-40B4-BE49-F238E27FC236}">
                <a16:creationId xmlns:a16="http://schemas.microsoft.com/office/drawing/2014/main" id="{4DA4374D-F270-4C02-88D7-B751FD9BD6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pic>
        <p:nvPicPr>
          <p:cNvPr id="4" name="Picture 3" descr="Мозаика от цветных геометрических фигур">
            <a:extLst>
              <a:ext uri="{FF2B5EF4-FFF2-40B4-BE49-F238E27FC236}">
                <a16:creationId xmlns:a16="http://schemas.microsoft.com/office/drawing/2014/main" id="{8396DFD3-FD69-58A2-454F-49EC15DF2D37}"/>
              </a:ext>
            </a:extLst>
          </p:cNvPr>
          <p:cNvPicPr>
            <a:picLocks noChangeAspect="1"/>
          </p:cNvPicPr>
          <p:nvPr/>
        </p:nvPicPr>
        <p:blipFill rotWithShape="1">
          <a:blip r:embed="rId2">
            <a:alphaModFix amt="60000"/>
          </a:blip>
          <a:srcRect t="17107" b="4222"/>
          <a:stretch/>
        </p:blipFill>
        <p:spPr>
          <a:xfrm>
            <a:off x="20" y="10"/>
            <a:ext cx="12191979" cy="6857989"/>
          </a:xfrm>
          <a:prstGeom prst="rect">
            <a:avLst/>
          </a:prstGeom>
        </p:spPr>
      </p:pic>
      <p:sp>
        <p:nvSpPr>
          <p:cNvPr id="57" name="Rectangle 19">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8762" y="1247775"/>
            <a:ext cx="9144000" cy="3007447"/>
          </a:xfrm>
          <a:prstGeom prst="rect">
            <a:avLst/>
          </a:prstGeom>
          <a:solidFill>
            <a:schemeClr val="bg1">
              <a:alpha val="95000"/>
            </a:schemeClr>
          </a:solidFill>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90179693-28DA-4585-B2EE-C85CFC70F162}"/>
              </a:ext>
            </a:extLst>
          </p:cNvPr>
          <p:cNvSpPr>
            <a:spLocks noGrp="1"/>
          </p:cNvSpPr>
          <p:nvPr>
            <p:ph type="ctrTitle"/>
          </p:nvPr>
        </p:nvSpPr>
        <p:spPr>
          <a:xfrm>
            <a:off x="1804988" y="1442172"/>
            <a:ext cx="8582025" cy="2177328"/>
          </a:xfrm>
        </p:spPr>
        <p:txBody>
          <a:bodyPr anchor="ctr">
            <a:normAutofit/>
          </a:bodyPr>
          <a:lstStyle/>
          <a:p>
            <a:pPr algn="ctr"/>
            <a:r>
              <a:rPr lang="uk-UA" sz="5000"/>
              <a:t>Побудова внутрішньо економічних відносин на підприємстві. Частина 2</a:t>
            </a:r>
            <a:endParaRPr lang="uk-UA" sz="5000" dirty="0"/>
          </a:p>
        </p:txBody>
      </p:sp>
      <p:sp>
        <p:nvSpPr>
          <p:cNvPr id="58" name="Rectangle: Rounded Corners 21">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7872" y="3912322"/>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3" name="Подзаголовок 2">
            <a:extLst>
              <a:ext uri="{FF2B5EF4-FFF2-40B4-BE49-F238E27FC236}">
                <a16:creationId xmlns:a16="http://schemas.microsoft.com/office/drawing/2014/main" id="{462AF15F-4F4C-45E9-B065-23BA9942DC1B}"/>
              </a:ext>
            </a:extLst>
          </p:cNvPr>
          <p:cNvSpPr>
            <a:spLocks noGrp="1"/>
          </p:cNvSpPr>
          <p:nvPr>
            <p:ph type="subTitle" idx="1"/>
          </p:nvPr>
        </p:nvSpPr>
        <p:spPr>
          <a:xfrm>
            <a:off x="2566988" y="3962400"/>
            <a:ext cx="7058025" cy="581025"/>
          </a:xfrm>
        </p:spPr>
        <p:txBody>
          <a:bodyPr anchor="ctr">
            <a:normAutofit fontScale="92500"/>
          </a:bodyPr>
          <a:lstStyle/>
          <a:p>
            <a:pPr algn="ctr"/>
            <a:r>
              <a:rPr lang="uk-UA" dirty="0">
                <a:solidFill>
                  <a:srgbClr val="FFFFFF"/>
                </a:solidFill>
              </a:rPr>
              <a:t>Лекція з навчальної дисципліни «Контролінг»</a:t>
            </a:r>
          </a:p>
        </p:txBody>
      </p:sp>
    </p:spTree>
    <p:extLst>
      <p:ext uri="{BB962C8B-B14F-4D97-AF65-F5344CB8AC3E}">
        <p14:creationId xmlns:p14="http://schemas.microsoft.com/office/powerpoint/2010/main" val="323334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A0C179B-9C56-424D-B48D-7011B82253A5}"/>
              </a:ext>
            </a:extLst>
          </p:cNvPr>
          <p:cNvSpPr/>
          <p:nvPr/>
        </p:nvSpPr>
        <p:spPr>
          <a:xfrm>
            <a:off x="2352583" y="1720840"/>
            <a:ext cx="7146524" cy="2862322"/>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На підприємствах, зорієнтованих на виробництво, існує тенденція до ціноутворення на основі витрат виробництва (внутрішня ціна дорівнює витратам виробництва плюс прибуток). На підприємствах, орієнтованих на ринок, внутрішня ціна напівфабри­катів та готової продукції частіше встановлюється як різниця між ринковою ціною та витратами реалізації. Саме таку систему застосовують провідні компанії світу. Кожна система внутрішніх цін має свої недоліки та переваги, однак підхід, заснований на ринкових цінах, здається найбільш ризикованим. Існує також проміжний варіант внутрішнього ціноутворення — використання договірних цін</a:t>
            </a:r>
            <a:endParaRPr lang="uk-UA" dirty="0"/>
          </a:p>
        </p:txBody>
      </p:sp>
    </p:spTree>
    <p:extLst>
      <p:ext uri="{BB962C8B-B14F-4D97-AF65-F5344CB8AC3E}">
        <p14:creationId xmlns:p14="http://schemas.microsoft.com/office/powerpoint/2010/main" val="1117484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F89A649-8937-4F09-8E15-4EB113EB50B1}"/>
              </a:ext>
            </a:extLst>
          </p:cNvPr>
          <p:cNvSpPr/>
          <p:nvPr/>
        </p:nvSpPr>
        <p:spPr>
          <a:xfrm>
            <a:off x="2296357" y="1859339"/>
            <a:ext cx="7599285" cy="3139321"/>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 умовах розширення економічної самостійності структурних підрозділів виникає потреба у використанні внутрішніх цін як економічного елемента управління структурними підрозділами з боку адміністрації підприємства. Такі ціни замінюють цілу систему директивних показників (випуск продукції у вартісному вимірі, фонд заробітної плати тощо) і дають можливість управляти господарською діяльністю підрозділів підприємства, не використовуючи надто жорсткої регламентації. За допомогою цілеспрямованого формування рівнів цін адміністрація центрального апарату управління ставить перед структурними підрозділами орієн­тири їхньої господарської діяльності виходячи зі стратегічних завдань усього підприємства</a:t>
            </a:r>
            <a:endParaRPr lang="uk-UA" dirty="0"/>
          </a:p>
        </p:txBody>
      </p:sp>
    </p:spTree>
    <p:extLst>
      <p:ext uri="{BB962C8B-B14F-4D97-AF65-F5344CB8AC3E}">
        <p14:creationId xmlns:p14="http://schemas.microsoft.com/office/powerpoint/2010/main" val="280217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AC572B0-1578-417B-8586-FC299B9DA69F}"/>
              </a:ext>
            </a:extLst>
          </p:cNvPr>
          <p:cNvSpPr/>
          <p:nvPr/>
        </p:nvSpPr>
        <p:spPr>
          <a:xfrm>
            <a:off x="2325948" y="2127462"/>
            <a:ext cx="7350711" cy="2031325"/>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Структурні підрозділи підприємства в умовах відносної економічної самостійності дістають можливість самостійно виконувати замовлення сторонніх організацій, а також здійснювати спільну діяльність на принципах прямих договірних відносин. В останньому випадку внутрішні ціни формуються без участі адміністрації підприємства і є критеріями вартісної оцінки роботи окремого підрозділу з боку інших підрозділів, які беруть участь у спільному виконанні замовлення</a:t>
            </a:r>
            <a:endParaRPr lang="uk-UA" dirty="0"/>
          </a:p>
        </p:txBody>
      </p:sp>
    </p:spTree>
    <p:extLst>
      <p:ext uri="{BB962C8B-B14F-4D97-AF65-F5344CB8AC3E}">
        <p14:creationId xmlns:p14="http://schemas.microsoft.com/office/powerpoint/2010/main" val="3979382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756F80D-3EE6-4287-ABF6-1E6C46557FFB}"/>
              </a:ext>
            </a:extLst>
          </p:cNvPr>
          <p:cNvSpPr/>
          <p:nvPr/>
        </p:nvSpPr>
        <p:spPr>
          <a:xfrm>
            <a:off x="2500543" y="2321018"/>
            <a:ext cx="7190913" cy="1477328"/>
          </a:xfrm>
          <a:prstGeom prst="rect">
            <a:avLst/>
          </a:prstGeom>
        </p:spPr>
        <p:txBody>
          <a:bodyPr wrap="square">
            <a:spAutoFit/>
          </a:bodyPr>
          <a:lstStyle/>
          <a:p>
            <a:r>
              <a:rPr lang="ru-RU" spc="-10" dirty="0" err="1">
                <a:latin typeface="Times New Roman" panose="02020603050405020304" pitchFamily="18" charset="0"/>
                <a:ea typeface="Times New Roman" panose="02020603050405020304" pitchFamily="18" charset="0"/>
              </a:rPr>
              <a:t>Внутрішні</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ціни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формуються</a:t>
            </a:r>
            <a:r>
              <a:rPr lang="ru-RU" spc="-10" dirty="0">
                <a:latin typeface="Times New Roman" panose="02020603050405020304" pitchFamily="18" charset="0"/>
                <a:ea typeface="Times New Roman" panose="02020603050405020304" pitchFamily="18" charset="0"/>
              </a:rPr>
              <a:t> з </a:t>
            </a:r>
            <a:r>
              <a:rPr lang="ru-RU" spc="-10" dirty="0" err="1">
                <a:latin typeface="Times New Roman" panose="02020603050405020304" pitchFamily="18" charset="0"/>
                <a:ea typeface="Times New Roman" panose="02020603050405020304" pitchFamily="18" charset="0"/>
              </a:rPr>
              <a:t>урахуванням</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взаємозв’язку</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загальнозаводських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критеріїв</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оцінки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роботи</a:t>
            </a:r>
            <a:r>
              <a:rPr lang="ru-RU" spc="-10" dirty="0">
                <a:latin typeface="Times New Roman" panose="02020603050405020304" pitchFamily="18" charset="0"/>
                <a:ea typeface="Times New Roman" panose="02020603050405020304" pitchFamily="18" charset="0"/>
              </a:rPr>
              <a:t> з </a:t>
            </a:r>
            <a:r>
              <a:rPr lang="ru-RU" spc="-10" dirty="0" err="1">
                <a:latin typeface="Times New Roman" panose="02020603050405020304" pitchFamily="18" charset="0"/>
                <a:ea typeface="Times New Roman" panose="02020603050405020304" pitchFamily="18" charset="0"/>
              </a:rPr>
              <a:t>критеріями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що</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характеризують</a:t>
            </a:r>
            <a:r>
              <a:rPr lang="ru-RU" spc="-10" dirty="0">
                <a:latin typeface="Times New Roman" panose="02020603050405020304" pitchFamily="18" charset="0"/>
                <a:ea typeface="Times New Roman" panose="02020603050405020304" pitchFamily="18" charset="0"/>
              </a:rPr>
              <a:t> роботу </a:t>
            </a:r>
            <a:r>
              <a:rPr lang="ru-RU" spc="-10" dirty="0" err="1">
                <a:latin typeface="Times New Roman" panose="02020603050405020304" pitchFamily="18" charset="0"/>
                <a:ea typeface="Times New Roman" panose="02020603050405020304" pitchFamily="18" charset="0"/>
              </a:rPr>
              <a:t>окремих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підрозділів</a:t>
            </a:r>
            <a:r>
              <a:rPr lang="ru-RU" spc="-10" dirty="0">
                <a:latin typeface="Times New Roman" panose="02020603050405020304" pitchFamily="18" charset="0"/>
                <a:ea typeface="Times New Roman" panose="02020603050405020304" pitchFamily="18" charset="0"/>
              </a:rPr>
              <a:t>. Через систему </a:t>
            </a:r>
            <a:r>
              <a:rPr lang="ru-RU" spc="-10" dirty="0" err="1">
                <a:latin typeface="Times New Roman" panose="02020603050405020304" pitchFamily="18" charset="0"/>
                <a:ea typeface="Times New Roman" panose="02020603050405020304" pitchFamily="18" charset="0"/>
              </a:rPr>
              <a:t>внутрішніх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цін</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визначаються</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орієнтири</a:t>
            </a:r>
            <a:r>
              <a:rPr lang="ru-RU" spc="-10" dirty="0">
                <a:latin typeface="Times New Roman" panose="02020603050405020304" pitchFamily="18" charset="0"/>
                <a:ea typeface="Times New Roman" panose="02020603050405020304" pitchFamily="18" charset="0"/>
              </a:rPr>
              <a:t> для </a:t>
            </a:r>
            <a:r>
              <a:rPr lang="ru-RU" spc="-10" dirty="0" err="1">
                <a:latin typeface="Times New Roman" panose="02020603050405020304" pitchFamily="18" charset="0"/>
                <a:ea typeface="Times New Roman" panose="02020603050405020304" pitchFamily="18" charset="0"/>
              </a:rPr>
              <a:t>роботи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структурних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підрозділів</a:t>
            </a:r>
            <a:r>
              <a:rPr lang="ru-RU" spc="-10" dirty="0">
                <a:latin typeface="Times New Roman" panose="02020603050405020304" pitchFamily="18" charset="0"/>
                <a:ea typeface="Times New Roman" panose="02020603050405020304" pitchFamily="18" charset="0"/>
              </a:rPr>
              <a:t>, і </a:t>
            </a:r>
            <a:r>
              <a:rPr lang="ru-RU" spc="-10" dirty="0" err="1">
                <a:latin typeface="Times New Roman" panose="02020603050405020304" pitchFamily="18" charset="0"/>
                <a:ea typeface="Times New Roman" panose="02020603050405020304" pitchFamily="18" charset="0"/>
              </a:rPr>
              <a:t>цим</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опосередковано</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регламентуються</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всі</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дії</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підрозділів</a:t>
            </a:r>
            <a:endParaRPr lang="uk-UA" dirty="0"/>
          </a:p>
        </p:txBody>
      </p:sp>
    </p:spTree>
    <p:extLst>
      <p:ext uri="{BB962C8B-B14F-4D97-AF65-F5344CB8AC3E}">
        <p14:creationId xmlns:p14="http://schemas.microsoft.com/office/powerpoint/2010/main" val="4063898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0409455-EF6D-430D-B28F-6113AAADAB77}"/>
              </a:ext>
            </a:extLst>
          </p:cNvPr>
          <p:cNvSpPr/>
          <p:nvPr/>
        </p:nvSpPr>
        <p:spPr>
          <a:xfrm>
            <a:off x="3048000" y="2356740"/>
            <a:ext cx="6096000" cy="1477328"/>
          </a:xfrm>
          <a:prstGeom prst="rect">
            <a:avLst/>
          </a:prstGeom>
        </p:spPr>
        <p:txBody>
          <a:bodyPr>
            <a:spAutoFit/>
          </a:bodyPr>
          <a:lstStyle/>
          <a:p>
            <a:pPr algn="ctr"/>
            <a:r>
              <a:rPr lang="uk-UA" b="1" cap="all" dirty="0">
                <a:latin typeface="Times New Roman" panose="02020603050405020304" pitchFamily="18" charset="0"/>
                <a:ea typeface="Times New Roman" panose="02020603050405020304" pitchFamily="18" charset="0"/>
              </a:rPr>
              <a:t>5. Методи формування внутрішніх цін</a:t>
            </a:r>
          </a:p>
          <a:p>
            <a:pPr algn="ctr"/>
            <a:endParaRPr lang="uk-UA" b="1" cap="all" dirty="0">
              <a:latin typeface="Times New Roman" panose="02020603050405020304" pitchFamily="18" charset="0"/>
              <a:ea typeface="Times New Roman" panose="02020603050405020304" pitchFamily="18" charset="0"/>
            </a:endParaRPr>
          </a:p>
          <a:p>
            <a:r>
              <a:rPr lang="uk-UA" cap="all" dirty="0">
                <a:latin typeface="Times New Roman" panose="02020603050405020304" pitchFamily="18" charset="0"/>
                <a:ea typeface="Times New Roman" panose="02020603050405020304" pitchFamily="18" charset="0"/>
              </a:rPr>
              <a:t>У</a:t>
            </a:r>
            <a:r>
              <a:rPr lang="uk-UA" dirty="0">
                <a:latin typeface="Times New Roman" panose="02020603050405020304" pitchFamily="18" charset="0"/>
                <a:ea typeface="Times New Roman" panose="02020603050405020304" pitchFamily="18" charset="0"/>
              </a:rPr>
              <a:t> практиці </a:t>
            </a:r>
            <a:r>
              <a:rPr lang="uk-UA" dirty="0" err="1">
                <a:latin typeface="Times New Roman" panose="02020603050405020304" pitchFamily="18" charset="0"/>
                <a:ea typeface="Times New Roman" panose="02020603050405020304" pitchFamily="18" charset="0"/>
              </a:rPr>
              <a:t>внутрішньофірмових</a:t>
            </a:r>
            <a:r>
              <a:rPr lang="uk-UA" dirty="0">
                <a:latin typeface="Times New Roman" panose="02020603050405020304" pitchFamily="18" charset="0"/>
                <a:ea typeface="Times New Roman" panose="02020603050405020304" pitchFamily="18" charset="0"/>
              </a:rPr>
              <a:t> відносин внутрішні ціни можуть формуватися на рівні ринкових цін, на договірній основі та на основі витрат виробництва</a:t>
            </a:r>
            <a:endParaRPr lang="uk-UA" dirty="0"/>
          </a:p>
        </p:txBody>
      </p:sp>
    </p:spTree>
    <p:extLst>
      <p:ext uri="{BB962C8B-B14F-4D97-AF65-F5344CB8AC3E}">
        <p14:creationId xmlns:p14="http://schemas.microsoft.com/office/powerpoint/2010/main" val="19652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908285C-8460-4D34-AFE8-D93DAEEA1AD8}"/>
              </a:ext>
            </a:extLst>
          </p:cNvPr>
          <p:cNvSpPr/>
          <p:nvPr/>
        </p:nvSpPr>
        <p:spPr>
          <a:xfrm>
            <a:off x="1597980" y="2058153"/>
            <a:ext cx="9206144" cy="3139321"/>
          </a:xfrm>
          <a:prstGeom prst="rect">
            <a:avLst/>
          </a:prstGeom>
        </p:spPr>
        <p:txBody>
          <a:bodyPr wrap="square">
            <a:spAutoFit/>
          </a:bodyPr>
          <a:lstStyle/>
          <a:p>
            <a:r>
              <a:rPr lang="uk-UA" b="1" i="1" dirty="0">
                <a:latin typeface="Times New Roman" panose="02020603050405020304" pitchFamily="18" charset="0"/>
                <a:ea typeface="Times New Roman" panose="02020603050405020304" pitchFamily="18" charset="0"/>
              </a:rPr>
              <a:t>Внутрішні ціни, визначені за ринковими цінами</a:t>
            </a:r>
            <a:r>
              <a:rPr lang="uk-UA" dirty="0">
                <a:latin typeface="Times New Roman" panose="02020603050405020304" pitchFamily="18" charset="0"/>
                <a:ea typeface="Times New Roman" panose="02020603050405020304" pitchFamily="18" charset="0"/>
              </a:rPr>
              <a:t>. За базу внутрішніх цін беруться поточні або усереднені ринкові ціни на </a:t>
            </a:r>
            <a:r>
              <a:rPr lang="uk-UA" dirty="0" err="1">
                <a:latin typeface="Times New Roman" panose="02020603050405020304" pitchFamily="18" charset="0"/>
                <a:ea typeface="Times New Roman" panose="02020603050405020304" pitchFamily="18" charset="0"/>
              </a:rPr>
              <a:t>внутрішньофірмові</a:t>
            </a:r>
            <a:r>
              <a:rPr lang="uk-UA" dirty="0">
                <a:latin typeface="Times New Roman" panose="02020603050405020304" pitchFamily="18" charset="0"/>
                <a:ea typeface="Times New Roman" panose="02020603050405020304" pitchFamily="18" charset="0"/>
              </a:rPr>
              <a:t> матеріали та комплектуючі вироби, які, з точки зору підприємства, є проміжною продукцією. За відсутності таких цін використовують ціни на аналогічну продукцію. У внутрішніх відносинах між підрозділами практикується також використання ринкових цін зі знижками, що свідчить про економію партнерів за внутрішньою угодою на витратах, пов’язаних з реалізацією (на рекламу, транспортування, фінансові розрахунки та ін.). </a:t>
            </a:r>
            <a:r>
              <a:rPr lang="uk-UA" cap="all" dirty="0">
                <a:latin typeface="Times New Roman" panose="02020603050405020304" pitchFamily="18" charset="0"/>
                <a:ea typeface="Times New Roman" panose="02020603050405020304" pitchFamily="18" charset="0"/>
              </a:rPr>
              <a:t>п</a:t>
            </a:r>
            <a:r>
              <a:rPr lang="uk-UA" dirty="0">
                <a:latin typeface="Times New Roman" panose="02020603050405020304" pitchFamily="18" charset="0"/>
                <a:ea typeface="Times New Roman" panose="02020603050405020304" pitchFamily="18" charset="0"/>
              </a:rPr>
              <a:t>ри цьому найчастіше компанії використовують поточні ринкові ціни. Усереднені ринкові ціни застосовуються тоді, коли підприємства не вважають за доцільне витрачати час та кошти на збір  поточної цінової інформації. </a:t>
            </a:r>
            <a:r>
              <a:rPr lang="uk-UA" dirty="0" err="1">
                <a:latin typeface="Times New Roman" panose="02020603050405020304" pitchFamily="18" charset="0"/>
                <a:ea typeface="Times New Roman" panose="02020603050405020304" pitchFamily="18" charset="0"/>
              </a:rPr>
              <a:t>Рідко</a:t>
            </a:r>
            <a:r>
              <a:rPr lang="uk-UA" dirty="0">
                <a:latin typeface="Times New Roman" panose="02020603050405020304" pitchFamily="18" charset="0"/>
                <a:ea typeface="Times New Roman" panose="02020603050405020304" pitchFamily="18" charset="0"/>
              </a:rPr>
              <a:t> у внутрішньому ціноутворенні використовуються ціни ринкових аналогів номенклатури товарів і послуг </a:t>
            </a:r>
            <a:r>
              <a:rPr lang="uk-UA" dirty="0" err="1">
                <a:latin typeface="Times New Roman" panose="02020603050405020304" pitchFamily="18" charset="0"/>
                <a:ea typeface="Times New Roman" panose="02020603050405020304" pitchFamily="18" charset="0"/>
              </a:rPr>
              <a:t>внутрішньофірмового</a:t>
            </a:r>
            <a:r>
              <a:rPr lang="uk-UA" dirty="0">
                <a:latin typeface="Times New Roman" panose="02020603050405020304" pitchFamily="18" charset="0"/>
                <a:ea typeface="Times New Roman" panose="02020603050405020304" pitchFamily="18" charset="0"/>
              </a:rPr>
              <a:t> обігу</a:t>
            </a:r>
            <a:endParaRPr lang="uk-UA" dirty="0"/>
          </a:p>
        </p:txBody>
      </p:sp>
    </p:spTree>
    <p:extLst>
      <p:ext uri="{BB962C8B-B14F-4D97-AF65-F5344CB8AC3E}">
        <p14:creationId xmlns:p14="http://schemas.microsoft.com/office/powerpoint/2010/main" val="1075257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0A604D7-0E7A-4039-9897-C872281794DF}"/>
              </a:ext>
            </a:extLst>
          </p:cNvPr>
          <p:cNvSpPr/>
          <p:nvPr/>
        </p:nvSpPr>
        <p:spPr>
          <a:xfrm>
            <a:off x="2272683" y="1818495"/>
            <a:ext cx="7368466" cy="2862322"/>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На думку західних економістів, існує кілька переваг ринкових цін як бази для формування внутрішніх цін, а саме: вони забезпечують стабільну основу господарської взаємодії підрозділів; дають змогу об’єктивно оцінити ефективність діяльності підрозділів, оскільки саме ринкові ціни є об’єктивним вимірником витрат і прибутку. Вони створюють належні стимули до підвищення ефективності роботи підрозділів за допомогою прибутку, що входить у структуру ринкових цін. Крім того, західні економісти вважають, що основана на ринковій внутрішня ціна позитивно впливає на продуктивність праці і конкурентоспроможність внутрішньої продукції</a:t>
            </a:r>
            <a:endParaRPr lang="uk-UA" dirty="0"/>
          </a:p>
        </p:txBody>
      </p:sp>
    </p:spTree>
    <p:extLst>
      <p:ext uri="{BB962C8B-B14F-4D97-AF65-F5344CB8AC3E}">
        <p14:creationId xmlns:p14="http://schemas.microsoft.com/office/powerpoint/2010/main" val="106140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710A7A2-C679-4AEF-9823-79C14C831203}"/>
              </a:ext>
            </a:extLst>
          </p:cNvPr>
          <p:cNvSpPr/>
          <p:nvPr/>
        </p:nvSpPr>
        <p:spPr>
          <a:xfrm>
            <a:off x="2568606" y="1711962"/>
            <a:ext cx="7054788" cy="2862322"/>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Проте внутрішні ціни, визначені на базі ринкових, не є оптимальним інструментом внутрішніх розрахунків. Так, не завжди можна визначити ринкову ціну на внутрішню продукцію або ціну аналога. В окремих випадках внутрішні товари через свою специфіку взагалі виключені з ринкового обігу. Це стосується, зокрема, товарів, які компанії виробляють із застосуванням секретних технологій. Також має місце певна умовність ринкових цін, які публікуються. За відомими оцінками, розбіжність між опублікованими та фактичними ринковими цінами становить 10—15% і більше. Вибір бази ціни значно </a:t>
            </a:r>
            <a:r>
              <a:rPr lang="uk-UA" dirty="0" err="1">
                <a:latin typeface="Times New Roman" panose="02020603050405020304" pitchFamily="18" charset="0"/>
                <a:ea typeface="Times New Roman" panose="02020603050405020304" pitchFamily="18" charset="0"/>
              </a:rPr>
              <a:t>ускладнюється</a:t>
            </a:r>
            <a:r>
              <a:rPr lang="uk-UA" dirty="0">
                <a:latin typeface="Times New Roman" panose="02020603050405020304" pitchFamily="18" charset="0"/>
                <a:ea typeface="Times New Roman" panose="02020603050405020304" pitchFamily="18" charset="0"/>
              </a:rPr>
              <a:t>, якщо ринок монополізований</a:t>
            </a:r>
            <a:endParaRPr lang="uk-UA" dirty="0"/>
          </a:p>
        </p:txBody>
      </p:sp>
    </p:spTree>
    <p:extLst>
      <p:ext uri="{BB962C8B-B14F-4D97-AF65-F5344CB8AC3E}">
        <p14:creationId xmlns:p14="http://schemas.microsoft.com/office/powerpoint/2010/main" val="2507194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327063F-19A5-4B0A-9D4A-EA0DD20B1815}"/>
              </a:ext>
            </a:extLst>
          </p:cNvPr>
          <p:cNvSpPr/>
          <p:nvPr/>
        </p:nvSpPr>
        <p:spPr>
          <a:xfrm>
            <a:off x="2269724" y="1985419"/>
            <a:ext cx="7652552" cy="2031325"/>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 окремих випадках ринкові ціни можуть неточно відображати (у тому числі й завищувати) виробничі витрати підрозділу-постачальника у внутрішньому обігу. Це може статися як через обмеженість конкретного ринку порівняно з обсягом внутрішньовиробничого обігу, так і в разі неповного врахування рівня завантаження потужностей. На конкурентному ринку фірми скла­дають кошторис витрат виходячи з неповного завантаження потужностей (як правило, не більш як на 80%). </a:t>
            </a:r>
            <a:endParaRPr lang="uk-UA" dirty="0"/>
          </a:p>
        </p:txBody>
      </p:sp>
    </p:spTree>
    <p:extLst>
      <p:ext uri="{BB962C8B-B14F-4D97-AF65-F5344CB8AC3E}">
        <p14:creationId xmlns:p14="http://schemas.microsoft.com/office/powerpoint/2010/main" val="2241667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518706F-1638-423A-AD40-C0D37D27A5FE}"/>
              </a:ext>
            </a:extLst>
          </p:cNvPr>
          <p:cNvSpPr/>
          <p:nvPr/>
        </p:nvSpPr>
        <p:spPr>
          <a:xfrm>
            <a:off x="2095129" y="1910815"/>
            <a:ext cx="7670307" cy="2862322"/>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У децентралізованій компанії внаслідок вищої </a:t>
            </a:r>
            <a:r>
              <a:rPr lang="uk-UA" dirty="0" err="1">
                <a:latin typeface="Times New Roman" panose="02020603050405020304" pitchFamily="18" charset="0"/>
                <a:ea typeface="Times New Roman" panose="02020603050405020304" pitchFamily="18" charset="0"/>
              </a:rPr>
              <a:t>регульованості</a:t>
            </a:r>
            <a:r>
              <a:rPr lang="uk-UA" dirty="0">
                <a:latin typeface="Times New Roman" panose="02020603050405020304" pitchFamily="18" charset="0"/>
                <a:ea typeface="Times New Roman" panose="02020603050405020304" pitchFamily="18" charset="0"/>
              </a:rPr>
              <a:t> виробництва рівень завантаження потужностей може бути вищим. У цьому разі механічне перенесення ринкової ціни у </a:t>
            </a:r>
            <a:r>
              <a:rPr lang="uk-UA" dirty="0" err="1">
                <a:latin typeface="Times New Roman" panose="02020603050405020304" pitchFamily="18" charset="0"/>
                <a:ea typeface="Times New Roman" panose="02020603050405020304" pitchFamily="18" charset="0"/>
              </a:rPr>
              <a:t>внутрішньоекономічні</a:t>
            </a:r>
            <a:r>
              <a:rPr lang="uk-UA" dirty="0">
                <a:latin typeface="Times New Roman" panose="02020603050405020304" pitchFamily="18" charset="0"/>
                <a:ea typeface="Times New Roman" panose="02020603050405020304" pitchFamily="18" charset="0"/>
              </a:rPr>
              <a:t> відносини призведе до штучного збільшення внутрішньої ціни виробів підрозділу-постачальника, що стане причиною збільшення цін у внутрішньому обігу. За подібної ситуації часто приймаються неправильні рішення, наприклад збіль­шується ціна на кінцеву продукцію, що, у свою чергу, веде до зниження конкурентоспроможності продукції підприємства. Таким чином, внутрішні ціни, сформовані на ринкових цінах, не завжди сприяють узгодженню інтересів підрозділів та підприємства в цілому</a:t>
            </a:r>
            <a:endParaRPr lang="uk-UA" dirty="0"/>
          </a:p>
        </p:txBody>
      </p:sp>
    </p:spTree>
    <p:extLst>
      <p:ext uri="{BB962C8B-B14F-4D97-AF65-F5344CB8AC3E}">
        <p14:creationId xmlns:p14="http://schemas.microsoft.com/office/powerpoint/2010/main" val="401753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C5FBD92C-7C88-4C38-8111-A6E42C015A64}"/>
              </a:ext>
            </a:extLst>
          </p:cNvPr>
          <p:cNvSpPr/>
          <p:nvPr/>
        </p:nvSpPr>
        <p:spPr>
          <a:xfrm>
            <a:off x="1848035" y="2107915"/>
            <a:ext cx="8495930" cy="2308324"/>
          </a:xfrm>
          <a:prstGeom prst="rect">
            <a:avLst/>
          </a:prstGeom>
        </p:spPr>
        <p:txBody>
          <a:bodyPr wrap="square">
            <a:spAutoFit/>
          </a:bodyPr>
          <a:lstStyle/>
          <a:p>
            <a:pPr algn="ctr"/>
            <a:r>
              <a:rPr lang="ru-RU" dirty="0">
                <a:ea typeface="Times New Roman" panose="02020603050405020304" pitchFamily="18" charset="0"/>
              </a:rPr>
              <a:t>ПЛАН</a:t>
            </a:r>
          </a:p>
          <a:p>
            <a:r>
              <a:rPr lang="ru-RU" dirty="0">
                <a:ea typeface="Times New Roman" panose="02020603050405020304" pitchFamily="18" charset="0"/>
              </a:rPr>
              <a:t>1. Структура </a:t>
            </a:r>
            <a:r>
              <a:rPr lang="ru-RU" dirty="0" err="1">
                <a:ea typeface="Times New Roman" panose="02020603050405020304" pitchFamily="18" charset="0"/>
              </a:rPr>
              <a:t>внутрішнього</a:t>
            </a:r>
            <a:r>
              <a:rPr lang="ru-RU" dirty="0">
                <a:ea typeface="Times New Roman" panose="02020603050405020304" pitchFamily="18" charset="0"/>
              </a:rPr>
              <a:t> </a:t>
            </a:r>
            <a:r>
              <a:rPr lang="ru-RU" dirty="0" err="1">
                <a:ea typeface="Times New Roman" panose="02020603050405020304" pitchFamily="18" charset="0"/>
              </a:rPr>
              <a:t>економічного</a:t>
            </a:r>
            <a:r>
              <a:rPr lang="ru-RU" dirty="0">
                <a:ea typeface="Times New Roman" panose="02020603050405020304" pitchFamily="18" charset="0"/>
              </a:rPr>
              <a:t> </a:t>
            </a:r>
            <a:r>
              <a:rPr lang="ru-RU" dirty="0" err="1">
                <a:ea typeface="Times New Roman" panose="02020603050405020304" pitchFamily="18" charset="0"/>
              </a:rPr>
              <a:t>механізму</a:t>
            </a:r>
            <a:r>
              <a:rPr lang="ru-RU" dirty="0">
                <a:ea typeface="Times New Roman" panose="02020603050405020304" pitchFamily="18" charset="0"/>
              </a:rPr>
              <a:t> та </a:t>
            </a:r>
            <a:r>
              <a:rPr lang="ru-RU" dirty="0" err="1">
                <a:ea typeface="Times New Roman" panose="02020603050405020304" pitchFamily="18" charset="0"/>
              </a:rPr>
              <a:t>принципи</a:t>
            </a:r>
            <a:r>
              <a:rPr lang="ru-RU" dirty="0">
                <a:ea typeface="Times New Roman" panose="02020603050405020304" pitchFamily="18" charset="0"/>
              </a:rPr>
              <a:t> </a:t>
            </a:r>
            <a:r>
              <a:rPr lang="ru-RU" dirty="0" err="1">
                <a:ea typeface="Times New Roman" panose="02020603050405020304" pitchFamily="18" charset="0"/>
              </a:rPr>
              <a:t>його</a:t>
            </a:r>
            <a:r>
              <a:rPr lang="ru-RU" dirty="0">
                <a:ea typeface="Times New Roman" panose="02020603050405020304" pitchFamily="18" charset="0"/>
              </a:rPr>
              <a:t> </a:t>
            </a:r>
            <a:r>
              <a:rPr lang="ru-RU" dirty="0" err="1">
                <a:ea typeface="Times New Roman" panose="02020603050405020304" pitchFamily="18" charset="0"/>
              </a:rPr>
              <a:t>побудови</a:t>
            </a:r>
            <a:endParaRPr lang="ru-RU" dirty="0">
              <a:ea typeface="Times New Roman" panose="02020603050405020304" pitchFamily="18" charset="0"/>
            </a:endParaRPr>
          </a:p>
          <a:p>
            <a:r>
              <a:rPr lang="uk-UA" dirty="0"/>
              <a:t>2. </a:t>
            </a:r>
            <a:r>
              <a:rPr lang="ru-RU" dirty="0" err="1"/>
              <a:t>Організаційні</a:t>
            </a:r>
            <a:r>
              <a:rPr lang="ru-RU" dirty="0"/>
              <a:t> </a:t>
            </a:r>
            <a:r>
              <a:rPr lang="ru-RU" dirty="0" err="1"/>
              <a:t>передумови</a:t>
            </a:r>
            <a:r>
              <a:rPr lang="ru-RU" dirty="0"/>
              <a:t> </a:t>
            </a:r>
            <a:r>
              <a:rPr lang="ru-RU" dirty="0" err="1"/>
              <a:t>функціонування</a:t>
            </a:r>
            <a:r>
              <a:rPr lang="ru-RU" dirty="0"/>
              <a:t> </a:t>
            </a:r>
            <a:r>
              <a:rPr lang="ru-RU" dirty="0" err="1"/>
              <a:t>внутрішнього</a:t>
            </a:r>
            <a:r>
              <a:rPr lang="ru-RU" dirty="0"/>
              <a:t> </a:t>
            </a:r>
            <a:r>
              <a:rPr lang="ru-RU" dirty="0" err="1"/>
              <a:t>економічного</a:t>
            </a:r>
            <a:r>
              <a:rPr lang="ru-RU" dirty="0"/>
              <a:t> </a:t>
            </a:r>
            <a:r>
              <a:rPr lang="ru-RU" dirty="0" err="1"/>
              <a:t>механізму</a:t>
            </a:r>
            <a:endParaRPr lang="ru-RU" dirty="0"/>
          </a:p>
          <a:p>
            <a:r>
              <a:rPr lang="ru-RU" dirty="0"/>
              <a:t>3. </a:t>
            </a:r>
            <a:r>
              <a:rPr lang="ru-RU" dirty="0" err="1"/>
              <a:t>Форми</a:t>
            </a:r>
            <a:r>
              <a:rPr lang="ru-RU" dirty="0"/>
              <a:t> </a:t>
            </a:r>
            <a:r>
              <a:rPr lang="ru-RU" dirty="0" err="1"/>
              <a:t>функціонування</a:t>
            </a:r>
            <a:r>
              <a:rPr lang="ru-RU" dirty="0"/>
              <a:t> </a:t>
            </a:r>
            <a:r>
              <a:rPr lang="ru-RU" dirty="0" err="1"/>
              <a:t>внутрішнього</a:t>
            </a:r>
            <a:r>
              <a:rPr lang="ru-RU" dirty="0"/>
              <a:t> </a:t>
            </a:r>
            <a:r>
              <a:rPr lang="ru-RU" dirty="0" err="1"/>
              <a:t>економічного</a:t>
            </a:r>
            <a:r>
              <a:rPr lang="ru-RU" dirty="0"/>
              <a:t> </a:t>
            </a:r>
            <a:r>
              <a:rPr lang="ru-RU" dirty="0" err="1"/>
              <a:t>механізму</a:t>
            </a:r>
            <a:endParaRPr lang="ru-RU" dirty="0"/>
          </a:p>
          <a:p>
            <a:r>
              <a:rPr lang="uk-UA" b="1" dirty="0"/>
              <a:t>4. </a:t>
            </a:r>
            <a:r>
              <a:rPr lang="ru-RU" b="1" dirty="0" err="1"/>
              <a:t>Функції</a:t>
            </a:r>
            <a:r>
              <a:rPr lang="ru-RU" b="1" dirty="0"/>
              <a:t> і система </a:t>
            </a:r>
            <a:r>
              <a:rPr lang="ru-RU" b="1" dirty="0" err="1"/>
              <a:t>внутрішніх</a:t>
            </a:r>
            <a:r>
              <a:rPr lang="ru-RU" b="1" dirty="0"/>
              <a:t> </a:t>
            </a:r>
            <a:r>
              <a:rPr lang="ru-RU" b="1" dirty="0" err="1"/>
              <a:t>цін</a:t>
            </a:r>
            <a:r>
              <a:rPr lang="ru-RU" b="1" dirty="0"/>
              <a:t> на </a:t>
            </a:r>
            <a:r>
              <a:rPr lang="ru-RU" b="1" dirty="0" err="1"/>
              <a:t>підприємстві</a:t>
            </a:r>
            <a:endParaRPr lang="ru-RU" b="1" dirty="0"/>
          </a:p>
          <a:p>
            <a:r>
              <a:rPr lang="ru-RU" b="1" dirty="0"/>
              <a:t>5. </a:t>
            </a:r>
            <a:r>
              <a:rPr lang="ru-RU" b="1" dirty="0" err="1"/>
              <a:t>Методи</a:t>
            </a:r>
            <a:r>
              <a:rPr lang="ru-RU" b="1" dirty="0"/>
              <a:t> </a:t>
            </a:r>
            <a:r>
              <a:rPr lang="ru-RU" b="1" dirty="0" err="1"/>
              <a:t>формування</a:t>
            </a:r>
            <a:r>
              <a:rPr lang="ru-RU" b="1" dirty="0"/>
              <a:t> </a:t>
            </a:r>
            <a:r>
              <a:rPr lang="ru-RU" b="1" dirty="0" err="1"/>
              <a:t>внутрішніх</a:t>
            </a:r>
            <a:r>
              <a:rPr lang="ru-RU" b="1" dirty="0"/>
              <a:t> </a:t>
            </a:r>
            <a:r>
              <a:rPr lang="ru-RU" b="1" dirty="0" err="1"/>
              <a:t>цін</a:t>
            </a:r>
            <a:endParaRPr lang="ru-RU" b="1" dirty="0"/>
          </a:p>
          <a:p>
            <a:r>
              <a:rPr lang="ru-RU" b="1" dirty="0"/>
              <a:t>6. </a:t>
            </a:r>
            <a:r>
              <a:rPr lang="ru-RU" b="1" dirty="0" err="1"/>
              <a:t>Внутрішні</a:t>
            </a:r>
            <a:r>
              <a:rPr lang="ru-RU" b="1" dirty="0"/>
              <a:t> </a:t>
            </a:r>
            <a:r>
              <a:rPr lang="ru-RU" b="1" dirty="0" err="1"/>
              <a:t>ціни</a:t>
            </a:r>
            <a:r>
              <a:rPr lang="ru-RU" b="1" dirty="0"/>
              <a:t> як </a:t>
            </a:r>
            <a:r>
              <a:rPr lang="ru-RU" b="1" dirty="0" err="1"/>
              <a:t>інструмент</a:t>
            </a:r>
            <a:r>
              <a:rPr lang="ru-RU" b="1" dirty="0"/>
              <a:t> </a:t>
            </a:r>
            <a:r>
              <a:rPr lang="ru-RU" b="1" dirty="0" err="1"/>
              <a:t>організації</a:t>
            </a:r>
            <a:r>
              <a:rPr lang="ru-RU" b="1" dirty="0"/>
              <a:t> </a:t>
            </a:r>
            <a:r>
              <a:rPr lang="ru-RU" b="1" dirty="0" err="1"/>
              <a:t>внутрішньовиробничих</a:t>
            </a:r>
            <a:r>
              <a:rPr lang="ru-RU" b="1" dirty="0"/>
              <a:t> </a:t>
            </a:r>
            <a:r>
              <a:rPr lang="ru-RU" b="1" dirty="0" err="1"/>
              <a:t>економічних</a:t>
            </a:r>
            <a:r>
              <a:rPr lang="ru-RU" b="1" dirty="0"/>
              <a:t> </a:t>
            </a:r>
            <a:r>
              <a:rPr lang="ru-RU" b="1" dirty="0" err="1"/>
              <a:t>відносин</a:t>
            </a:r>
            <a:endParaRPr lang="uk-UA" b="1" dirty="0"/>
          </a:p>
        </p:txBody>
      </p:sp>
    </p:spTree>
    <p:extLst>
      <p:ext uri="{BB962C8B-B14F-4D97-AF65-F5344CB8AC3E}">
        <p14:creationId xmlns:p14="http://schemas.microsoft.com/office/powerpoint/2010/main" val="1623265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830A4E0-3BD3-41F5-ACE6-CE4429154465}"/>
              </a:ext>
            </a:extLst>
          </p:cNvPr>
          <p:cNvSpPr/>
          <p:nvPr/>
        </p:nvSpPr>
        <p:spPr>
          <a:xfrm>
            <a:off x="1953087" y="1720840"/>
            <a:ext cx="8558074" cy="2308324"/>
          </a:xfrm>
          <a:prstGeom prst="rect">
            <a:avLst/>
          </a:prstGeom>
        </p:spPr>
        <p:txBody>
          <a:bodyPr wrap="square">
            <a:spAutoFit/>
          </a:bodyPr>
          <a:lstStyle/>
          <a:p>
            <a:r>
              <a:rPr lang="uk-UA" b="1" i="1" dirty="0">
                <a:latin typeface="Times New Roman" panose="02020603050405020304" pitchFamily="18" charset="0"/>
                <a:ea typeface="Times New Roman" panose="02020603050405020304" pitchFamily="18" charset="0"/>
              </a:rPr>
              <a:t>Внутрішні ціни, визначені на базі фактичної ціни готової </a:t>
            </a:r>
            <a:r>
              <a:rPr lang="uk-UA" b="1" i="1" spc="-10" dirty="0">
                <a:latin typeface="Times New Roman" panose="02020603050405020304" pitchFamily="18" charset="0"/>
                <a:ea typeface="Times New Roman" panose="02020603050405020304" pitchFamily="18" charset="0"/>
              </a:rPr>
              <a:t>(кінцевої) продукції</a:t>
            </a:r>
            <a:r>
              <a:rPr lang="uk-UA" spc="-10" dirty="0">
                <a:latin typeface="Times New Roman" panose="02020603050405020304" pitchFamily="18" charset="0"/>
                <a:ea typeface="Times New Roman" panose="02020603050405020304" pitchFamily="18" charset="0"/>
              </a:rPr>
              <a:t>. Своєрідною альтернативою викладеному вище методу внутрішнього ціноутворення може бути такий метод установлення цін на внутрішні деталі та вузли, який базується на фактичній ціні реалізації готової продукції підприємства. При визначенні внутрішніх цін на проміжні продукти з фактичної ціни готової продукції віднімають витрати виробництва та прибутки підрозділів-постачальників. Процес розрахунку здійснюється у зворотному порядку послідовності технологічного процесу виробництва. </a:t>
            </a:r>
            <a:endParaRPr lang="uk-UA" dirty="0"/>
          </a:p>
        </p:txBody>
      </p:sp>
    </p:spTree>
    <p:extLst>
      <p:ext uri="{BB962C8B-B14F-4D97-AF65-F5344CB8AC3E}">
        <p14:creationId xmlns:p14="http://schemas.microsoft.com/office/powerpoint/2010/main" val="528804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4F1494F-9355-4E0E-A901-5818CD08FE2C}"/>
              </a:ext>
            </a:extLst>
          </p:cNvPr>
          <p:cNvSpPr/>
          <p:nvPr/>
        </p:nvSpPr>
        <p:spPr>
          <a:xfrm>
            <a:off x="2503503" y="1941031"/>
            <a:ext cx="7017798" cy="2308324"/>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При формуванні внутрішніх цін на базі ринкових цін на кінцеву продукцію виникає проблема визначення величини прибутку у внутрішній ціні. Вирішуючи цю проблему на практиці, орієнтуються на галузеву норму прибутку або здійснюють це </a:t>
            </a:r>
            <a:r>
              <a:rPr lang="uk-UA" dirty="0" err="1">
                <a:latin typeface="Times New Roman" panose="02020603050405020304" pitchFamily="18" charset="0"/>
                <a:ea typeface="Times New Roman" panose="02020603050405020304" pitchFamily="18" charset="0"/>
              </a:rPr>
              <a:t>пропорційно</a:t>
            </a:r>
            <a:r>
              <a:rPr lang="uk-UA" dirty="0">
                <a:latin typeface="Times New Roman" panose="02020603050405020304" pitchFamily="18" charset="0"/>
                <a:ea typeface="Times New Roman" panose="02020603050405020304" pitchFamily="18" charset="0"/>
              </a:rPr>
              <a:t> витратам виробництва або обсягу товарообігу. Але в будь-якому з названих варіантів не виключається можливість довільного розподілу прибутку, що може стати причиною зниження ефективності корпоративної системи управління</a:t>
            </a:r>
            <a:endParaRPr lang="uk-UA" dirty="0"/>
          </a:p>
        </p:txBody>
      </p:sp>
    </p:spTree>
    <p:extLst>
      <p:ext uri="{BB962C8B-B14F-4D97-AF65-F5344CB8AC3E}">
        <p14:creationId xmlns:p14="http://schemas.microsoft.com/office/powerpoint/2010/main" val="2300420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B549FDD-E436-4D42-841E-71EBF01E7838}"/>
              </a:ext>
            </a:extLst>
          </p:cNvPr>
          <p:cNvSpPr/>
          <p:nvPr/>
        </p:nvSpPr>
        <p:spPr>
          <a:xfrm>
            <a:off x="2580443" y="2443514"/>
            <a:ext cx="7031114" cy="1754326"/>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Слід зазначити, що внутрішні ціни, визначені на базі ринкової ціни кінцевої продукції підприємства, часто призводять до викривлення сутності внутрішньогосподарських відносин унаслідок виникнення </a:t>
            </a:r>
            <a:r>
              <a:rPr lang="uk-UA" dirty="0" err="1">
                <a:latin typeface="Times New Roman" panose="02020603050405020304" pitchFamily="18" charset="0"/>
                <a:ea typeface="Times New Roman" panose="02020603050405020304" pitchFamily="18" charset="0"/>
              </a:rPr>
              <a:t>внутрішньофірмової</a:t>
            </a:r>
            <a:r>
              <a:rPr lang="uk-UA" dirty="0">
                <a:latin typeface="Times New Roman" panose="02020603050405020304" pitchFamily="18" charset="0"/>
                <a:ea typeface="Times New Roman" panose="02020603050405020304" pitchFamily="18" charset="0"/>
              </a:rPr>
              <a:t> ринкової стихії, яка негативно впливає на налагоджений корпоративний механізм. Це може спричинити небажану конкуренцію між підрозділами компанії</a:t>
            </a:r>
            <a:endParaRPr lang="uk-UA" dirty="0"/>
          </a:p>
        </p:txBody>
      </p:sp>
    </p:spTree>
    <p:extLst>
      <p:ext uri="{BB962C8B-B14F-4D97-AF65-F5344CB8AC3E}">
        <p14:creationId xmlns:p14="http://schemas.microsoft.com/office/powerpoint/2010/main" val="2708199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E898A93-40FD-4F2F-AB0E-8B81E4DFFEBC}"/>
              </a:ext>
            </a:extLst>
          </p:cNvPr>
          <p:cNvSpPr/>
          <p:nvPr/>
        </p:nvSpPr>
        <p:spPr>
          <a:xfrm>
            <a:off x="2325949" y="1859340"/>
            <a:ext cx="7297445" cy="2585323"/>
          </a:xfrm>
          <a:prstGeom prst="rect">
            <a:avLst/>
          </a:prstGeom>
        </p:spPr>
        <p:txBody>
          <a:bodyPr wrap="square">
            <a:spAutoFit/>
          </a:bodyPr>
          <a:lstStyle/>
          <a:p>
            <a:r>
              <a:rPr lang="uk-UA" b="1" i="1" dirty="0">
                <a:latin typeface="Times New Roman" panose="02020603050405020304" pitchFamily="18" charset="0"/>
                <a:ea typeface="Times New Roman" panose="02020603050405020304" pitchFamily="18" charset="0"/>
              </a:rPr>
              <a:t>Внутрішні ціни, сформовані на договірній основі</a:t>
            </a:r>
            <a:r>
              <a:rPr lang="uk-UA" dirty="0">
                <a:latin typeface="Times New Roman" panose="02020603050405020304" pitchFamily="18" charset="0"/>
                <a:ea typeface="Times New Roman" panose="02020603050405020304" pitchFamily="18" charset="0"/>
              </a:rPr>
              <a:t>. На прак</a:t>
            </a:r>
            <a:r>
              <a:rPr lang="uk-UA" spc="-10" dirty="0">
                <a:latin typeface="Times New Roman" panose="02020603050405020304" pitchFamily="18" charset="0"/>
                <a:ea typeface="Times New Roman" panose="02020603050405020304" pitchFamily="18" charset="0"/>
              </a:rPr>
              <a:t>тиці підприємства часто узгоджують ринкові ціни на кінцеву про­</a:t>
            </a:r>
            <a:r>
              <a:rPr lang="uk-UA" dirty="0">
                <a:latin typeface="Times New Roman" panose="02020603050405020304" pitchFamily="18" charset="0"/>
                <a:ea typeface="Times New Roman" panose="02020603050405020304" pitchFamily="18" charset="0"/>
              </a:rPr>
              <a:t>дукцію, сформовані на договірній основі, з особливостями </a:t>
            </a:r>
            <a:r>
              <a:rPr lang="uk-UA" spc="-10" dirty="0">
                <a:latin typeface="Times New Roman" panose="02020603050405020304" pitchFamily="18" charset="0"/>
                <a:ea typeface="Times New Roman" panose="02020603050405020304" pitchFamily="18" charset="0"/>
              </a:rPr>
              <a:t>внутрішніх відносин, визначаючи внутрішню ціну на проміжну продукцію виходячи з існуючого рівня ринкових цін. Зауважимо, що ряд фахівців з внутрішнього ціноутворення виключають будь-яку можливість використання альтернативних баз розрахунку, крім договірної ціни. При цьому як аргумент висувається небезпека послаблення ефективності корпоративної системи управління</a:t>
            </a:r>
            <a:endParaRPr lang="uk-UA" dirty="0"/>
          </a:p>
        </p:txBody>
      </p:sp>
    </p:spTree>
    <p:extLst>
      <p:ext uri="{BB962C8B-B14F-4D97-AF65-F5344CB8AC3E}">
        <p14:creationId xmlns:p14="http://schemas.microsoft.com/office/powerpoint/2010/main" val="3454654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D59FFC2-7613-4466-8069-F3BAA1FB7299}"/>
              </a:ext>
            </a:extLst>
          </p:cNvPr>
          <p:cNvSpPr/>
          <p:nvPr/>
        </p:nvSpPr>
        <p:spPr>
          <a:xfrm>
            <a:off x="2719526" y="2188441"/>
            <a:ext cx="6096000" cy="2862322"/>
          </a:xfrm>
          <a:prstGeom prst="rect">
            <a:avLst/>
          </a:prstGeom>
        </p:spPr>
        <p:txBody>
          <a:bodyPr>
            <a:spAutoFit/>
          </a:bodyPr>
          <a:lstStyle/>
          <a:p>
            <a:pPr indent="191135" algn="just"/>
            <a:r>
              <a:rPr lang="uk-UA" dirty="0">
                <a:latin typeface="Times New Roman" panose="02020603050405020304" pitchFamily="18" charset="0"/>
                <a:ea typeface="Times New Roman" panose="02020603050405020304" pitchFamily="18" charset="0"/>
              </a:rPr>
              <a:t>При визначенні внутрішніх цін на основі угоди між підрозділами-постачальниками та підрозділами-споживачами доцільно дотримуватися таких правил:</a:t>
            </a:r>
          </a:p>
          <a:p>
            <a:pPr lvl="0" indent="-342900" algn="jus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підрозділам-партнерам за </a:t>
            </a:r>
            <a:r>
              <a:rPr lang="uk-UA" dirty="0" err="1">
                <a:latin typeface="Times New Roman" panose="02020603050405020304" pitchFamily="18" charset="0"/>
                <a:ea typeface="Times New Roman" panose="02020603050405020304" pitchFamily="18" charset="0"/>
              </a:rPr>
              <a:t>внутрішньофірмовою</a:t>
            </a:r>
            <a:r>
              <a:rPr lang="uk-UA" dirty="0">
                <a:latin typeface="Times New Roman" panose="02020603050405020304" pitchFamily="18" charset="0"/>
                <a:ea typeface="Times New Roman" panose="02020603050405020304" pitchFamily="18" charset="0"/>
              </a:rPr>
              <a:t> угодою надається свобода вибору в реалізації або придбанні продукції як у внутрішнього підрозділу, так і на стороні;</a:t>
            </a:r>
          </a:p>
          <a:p>
            <a:pPr lvl="0" indent="-342900" algn="jus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допускається мінімальне втручання арбітражного комітету компанії;</a:t>
            </a:r>
          </a:p>
          <a:p>
            <a:pPr lvl="0" indent="-342900" algn="jus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сторони зобов’язані інформувати одна одну про можливі альтернативні закупівлі та продаж</a:t>
            </a:r>
            <a:endParaRPr lang="uk-UA" dirty="0"/>
          </a:p>
        </p:txBody>
      </p:sp>
    </p:spTree>
    <p:extLst>
      <p:ext uri="{BB962C8B-B14F-4D97-AF65-F5344CB8AC3E}">
        <p14:creationId xmlns:p14="http://schemas.microsoft.com/office/powerpoint/2010/main" val="2617468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CFF836E-CF12-480F-9471-9D48C3E45FCB}"/>
              </a:ext>
            </a:extLst>
          </p:cNvPr>
          <p:cNvSpPr/>
          <p:nvPr/>
        </p:nvSpPr>
        <p:spPr>
          <a:xfrm>
            <a:off x="2038905" y="1601849"/>
            <a:ext cx="8114190" cy="3139321"/>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Досвід практичної діяльності децентралізованих компаній свідчить про те, що внутрішні ціни, сформовані на договірній основі, не вирішують усіх проблем. Так, якщо в договір включається умова не купувати продукцію у «зовнішніх» постачальників, то у випадку, коли ринкова ціна менша за прямі витрати підрозділу-постачальника, підприємство зазнає прямих збитків. Слід відзначити певний суб’єктивізм договірного підходу до встановлення внутрішніх цін, тому що вибір необхідної ціни значною мірою залежить від особистих якостей керівників підрозділів, які здійснюють переговори. Крім того, як і будь-яка договірна форма прийняття рішень, процедура визначення внутрішніх договірних цін — це дуже тривалий процес, пов’язаний з великими втратами часу та ризиком виникнення конфліктних ситуацій між керівниками підрозділів</a:t>
            </a:r>
            <a:endParaRPr lang="uk-UA" dirty="0"/>
          </a:p>
        </p:txBody>
      </p:sp>
    </p:spTree>
    <p:extLst>
      <p:ext uri="{BB962C8B-B14F-4D97-AF65-F5344CB8AC3E}">
        <p14:creationId xmlns:p14="http://schemas.microsoft.com/office/powerpoint/2010/main" val="26804055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BAF9D0F-ECAA-47E5-B437-8570DDF4F2C4}"/>
              </a:ext>
            </a:extLst>
          </p:cNvPr>
          <p:cNvSpPr/>
          <p:nvPr/>
        </p:nvSpPr>
        <p:spPr>
          <a:xfrm>
            <a:off x="2238652" y="1720840"/>
            <a:ext cx="7714695" cy="3416320"/>
          </a:xfrm>
          <a:prstGeom prst="rect">
            <a:avLst/>
          </a:prstGeom>
        </p:spPr>
        <p:txBody>
          <a:bodyPr wrap="square">
            <a:spAutoFit/>
          </a:bodyPr>
          <a:lstStyle/>
          <a:p>
            <a:r>
              <a:rPr lang="uk-UA" b="1" i="1" dirty="0">
                <a:latin typeface="Times New Roman" panose="02020603050405020304" pitchFamily="18" charset="0"/>
                <a:ea typeface="Times New Roman" panose="02020603050405020304" pitchFamily="18" charset="0"/>
              </a:rPr>
              <a:t>Внутрішні ціни, визначені на основі витрат виробництва</a:t>
            </a:r>
            <a:r>
              <a:rPr lang="uk-UA" dirty="0">
                <a:latin typeface="Times New Roman" panose="02020603050405020304" pitchFamily="18" charset="0"/>
                <a:ea typeface="Times New Roman" panose="02020603050405020304" pitchFamily="18" charset="0"/>
              </a:rPr>
              <a:t>. Цей метод внутрішнього ціноутворення найбільш широко використовують у практиці організації </a:t>
            </a:r>
            <a:r>
              <a:rPr lang="uk-UA" dirty="0" err="1">
                <a:latin typeface="Times New Roman" panose="02020603050405020304" pitchFamily="18" charset="0"/>
                <a:ea typeface="Times New Roman" panose="02020603050405020304" pitchFamily="18" charset="0"/>
              </a:rPr>
              <a:t>внутрішньофірмових</a:t>
            </a:r>
            <a:r>
              <a:rPr lang="uk-UA" dirty="0">
                <a:latin typeface="Times New Roman" panose="02020603050405020304" pitchFamily="18" charset="0"/>
                <a:ea typeface="Times New Roman" panose="02020603050405020304" pitchFamily="18" charset="0"/>
              </a:rPr>
              <a:t> відносин вітчизняні підприємства. У зарубіжних компаніях</a:t>
            </a:r>
            <a:r>
              <a:rPr lang="uk-UA" cap="all"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при розрахунках внутрішніх цін витрати є менш поширеною їх базою. Це пояснюється тим, що на своїх традиційних ринках збуту підприємства повинні постійно порівнювати конкурентоспроможність про­дукції підрозділів з об’єктивним зовнішнім критерієм, яким є ринкова ціна. Проте іноді підприємства вважають за доцільне використовувати затратну базу у </a:t>
            </a:r>
            <a:r>
              <a:rPr lang="uk-UA" dirty="0" err="1">
                <a:latin typeface="Times New Roman" panose="02020603050405020304" pitchFamily="18" charset="0"/>
                <a:ea typeface="Times New Roman" panose="02020603050405020304" pitchFamily="18" charset="0"/>
              </a:rPr>
              <a:t>внутрішньофірмовому</a:t>
            </a:r>
            <a:r>
              <a:rPr lang="uk-UA" dirty="0">
                <a:latin typeface="Times New Roman" panose="02020603050405020304" pitchFamily="18" charset="0"/>
                <a:ea typeface="Times New Roman" panose="02020603050405020304" pitchFamily="18" charset="0"/>
              </a:rPr>
              <a:t> ціноутворенні і застосовують різні варіанти затратного методу встановлення внутрішніх цін. В їх основу можуть бути покладені повні, виробничі, прямі (непрямі), змінні та граничні витрати</a:t>
            </a:r>
            <a:endParaRPr lang="uk-UA" dirty="0"/>
          </a:p>
        </p:txBody>
      </p:sp>
    </p:spTree>
    <p:extLst>
      <p:ext uri="{BB962C8B-B14F-4D97-AF65-F5344CB8AC3E}">
        <p14:creationId xmlns:p14="http://schemas.microsoft.com/office/powerpoint/2010/main" val="2471261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79A6CF0-EC42-4DC5-A673-C3F9495C4359}"/>
              </a:ext>
            </a:extLst>
          </p:cNvPr>
          <p:cNvSpPr/>
          <p:nvPr/>
        </p:nvSpPr>
        <p:spPr>
          <a:xfrm>
            <a:off x="2327429" y="2070612"/>
            <a:ext cx="7537142" cy="2862322"/>
          </a:xfrm>
          <a:prstGeom prst="rect">
            <a:avLst/>
          </a:prstGeom>
        </p:spPr>
        <p:txBody>
          <a:bodyPr wrap="square">
            <a:spAutoFit/>
          </a:bodyPr>
          <a:lstStyle/>
          <a:p>
            <a:r>
              <a:rPr lang="ru-RU" spc="-10" dirty="0">
                <a:latin typeface="Times New Roman" panose="02020603050405020304" pitchFamily="18" charset="0"/>
                <a:ea typeface="Times New Roman" panose="02020603050405020304" pitchFamily="18" charset="0"/>
              </a:rPr>
              <a:t>На думку </a:t>
            </a:r>
            <a:r>
              <a:rPr lang="ru-RU" spc="-10" dirty="0" err="1">
                <a:latin typeface="Times New Roman" panose="02020603050405020304" pitchFamily="18" charset="0"/>
                <a:ea typeface="Times New Roman" panose="02020603050405020304" pitchFamily="18" charset="0"/>
              </a:rPr>
              <a:t>багатьох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західних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економістів</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використання</a:t>
            </a:r>
            <a:r>
              <a:rPr lang="ru-RU" spc="-10" dirty="0">
                <a:latin typeface="Times New Roman" panose="02020603050405020304" pitchFamily="18" charset="0"/>
                <a:ea typeface="Times New Roman" panose="02020603050405020304" pitchFamily="18" charset="0"/>
              </a:rPr>
              <a:t> затратного методу при </a:t>
            </a:r>
            <a:r>
              <a:rPr lang="ru-RU" spc="-10" dirty="0" err="1">
                <a:latin typeface="Times New Roman" panose="02020603050405020304" pitchFamily="18" charset="0"/>
                <a:ea typeface="Times New Roman" panose="02020603050405020304" pitchFamily="18" charset="0"/>
              </a:rPr>
              <a:t>встановленні</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внутрішніх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цін</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може</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призводити</a:t>
            </a:r>
            <a:r>
              <a:rPr lang="ru-RU" spc="-10" dirty="0">
                <a:latin typeface="Times New Roman" panose="02020603050405020304" pitchFamily="18" charset="0"/>
                <a:ea typeface="Times New Roman" panose="02020603050405020304" pitchFamily="18" charset="0"/>
              </a:rPr>
              <a:t> до </a:t>
            </a:r>
            <a:r>
              <a:rPr lang="ru-RU" spc="-10" dirty="0" err="1">
                <a:latin typeface="Times New Roman" panose="02020603050405020304" pitchFamily="18" charset="0"/>
                <a:ea typeface="Times New Roman" panose="02020603050405020304" pitchFamily="18" charset="0"/>
              </a:rPr>
              <a:t>неефективних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управлінських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рішень</a:t>
            </a:r>
            <a:r>
              <a:rPr lang="ru-RU" spc="-10" dirty="0">
                <a:latin typeface="Times New Roman" panose="02020603050405020304" pitchFamily="18" charset="0"/>
                <a:ea typeface="Times New Roman" panose="02020603050405020304" pitchFamily="18" charset="0"/>
              </a:rPr>
              <a:t>. Так, </a:t>
            </a:r>
            <a:r>
              <a:rPr lang="ru-RU" spc="-10" dirty="0" err="1">
                <a:latin typeface="Times New Roman" panose="02020603050405020304" pitchFamily="18" charset="0"/>
                <a:ea typeface="Times New Roman" panose="02020603050405020304" pitchFamily="18" charset="0"/>
              </a:rPr>
              <a:t>внутрішні</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ціни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визначені</a:t>
            </a:r>
            <a:r>
              <a:rPr lang="ru-RU" spc="-10" dirty="0">
                <a:latin typeface="Times New Roman" panose="02020603050405020304" pitchFamily="18" charset="0"/>
                <a:ea typeface="Times New Roman" panose="02020603050405020304" pitchFamily="18" charset="0"/>
              </a:rPr>
              <a:t> на </a:t>
            </a:r>
            <a:r>
              <a:rPr lang="ru-RU" spc="-10" dirty="0" err="1">
                <a:latin typeface="Times New Roman" panose="02020603050405020304" pitchFamily="18" charset="0"/>
                <a:ea typeface="Times New Roman" panose="02020603050405020304" pitchFamily="18" charset="0"/>
              </a:rPr>
              <a:t>основі</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повних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витрат</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нерідко</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зумовлюють</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завищення</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витрат</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підрозділів</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Така</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ситуація</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виникає</a:t>
            </a:r>
            <a:r>
              <a:rPr lang="ru-RU" spc="-10" dirty="0">
                <a:latin typeface="Times New Roman" panose="02020603050405020304" pitchFamily="18" charset="0"/>
                <a:ea typeface="Times New Roman" panose="02020603050405020304" pitchFamily="18" charset="0"/>
              </a:rPr>
              <a:t> при </a:t>
            </a:r>
            <a:r>
              <a:rPr lang="ru-RU" spc="-10" dirty="0" err="1">
                <a:latin typeface="Times New Roman" panose="02020603050405020304" pitchFamily="18" charset="0"/>
                <a:ea typeface="Times New Roman" panose="02020603050405020304" pitchFamily="18" charset="0"/>
              </a:rPr>
              <a:t>повній</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або</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близькій</a:t>
            </a:r>
            <a:r>
              <a:rPr lang="ru-RU" spc="-10" dirty="0">
                <a:latin typeface="Times New Roman" panose="02020603050405020304" pitchFamily="18" charset="0"/>
                <a:ea typeface="Times New Roman" panose="02020603050405020304" pitchFamily="18" charset="0"/>
              </a:rPr>
              <a:t> до </a:t>
            </a:r>
            <a:r>
              <a:rPr lang="ru-RU" spc="-10" dirty="0" err="1">
                <a:latin typeface="Times New Roman" panose="02020603050405020304" pitchFamily="18" charset="0"/>
                <a:ea typeface="Times New Roman" panose="02020603050405020304" pitchFamily="18" charset="0"/>
              </a:rPr>
              <a:t>неї</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завантаженості</a:t>
            </a:r>
            <a:r>
              <a:rPr lang="ru-RU" spc="-10" dirty="0">
                <a:latin typeface="Times New Roman" panose="02020603050405020304" pitchFamily="18" charset="0"/>
                <a:ea typeface="Times New Roman" panose="02020603050405020304" pitchFamily="18" charset="0"/>
              </a:rPr>
              <a:t> потужностей </a:t>
            </a:r>
            <a:r>
              <a:rPr lang="ru-RU" spc="-10" dirty="0" err="1">
                <a:latin typeface="Times New Roman" panose="02020603050405020304" pitchFamily="18" charset="0"/>
                <a:ea typeface="Times New Roman" panose="02020603050405020304" pitchFamily="18" charset="0"/>
              </a:rPr>
              <a:t>підрозділу</a:t>
            </a:r>
            <a:r>
              <a:rPr lang="ru-RU" spc="-10" dirty="0">
                <a:latin typeface="Times New Roman" panose="02020603050405020304" pitchFamily="18" charset="0"/>
                <a:ea typeface="Times New Roman" panose="02020603050405020304" pitchFamily="18" charset="0"/>
              </a:rPr>
              <a:t>, коли </a:t>
            </a:r>
            <a:r>
              <a:rPr lang="ru-RU" spc="-10" dirty="0" err="1">
                <a:latin typeface="Times New Roman" panose="02020603050405020304" pitchFamily="18" charset="0"/>
                <a:ea typeface="Times New Roman" panose="02020603050405020304" pitchFamily="18" charset="0"/>
              </a:rPr>
              <a:t>внутрішня</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ціна</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обчислена</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виходячи</a:t>
            </a:r>
            <a:r>
              <a:rPr lang="ru-RU" spc="-10" dirty="0">
                <a:latin typeface="Times New Roman" panose="02020603050405020304" pitchFamily="18" charset="0"/>
                <a:ea typeface="Times New Roman" panose="02020603050405020304" pitchFamily="18" charset="0"/>
              </a:rPr>
              <a:t> з умов нормального </a:t>
            </a:r>
            <a:r>
              <a:rPr lang="ru-RU" spc="-10" dirty="0" err="1">
                <a:latin typeface="Times New Roman" panose="02020603050405020304" pitchFamily="18" charset="0"/>
                <a:ea typeface="Times New Roman" panose="02020603050405020304" pitchFamily="18" charset="0"/>
              </a:rPr>
              <a:t>завантаження</a:t>
            </a:r>
            <a:r>
              <a:rPr lang="ru-RU" spc="-10" dirty="0">
                <a:latin typeface="Times New Roman" panose="02020603050405020304" pitchFamily="18" charset="0"/>
                <a:ea typeface="Times New Roman" panose="02020603050405020304" pitchFamily="18" charset="0"/>
              </a:rPr>
              <a:t> потужностей. Як </a:t>
            </a:r>
            <a:r>
              <a:rPr lang="ru-RU" spc="-10" dirty="0" err="1">
                <a:latin typeface="Times New Roman" panose="02020603050405020304" pitchFamily="18" charset="0"/>
                <a:ea typeface="Times New Roman" panose="02020603050405020304" pitchFamily="18" charset="0"/>
              </a:rPr>
              <a:t>наслідок</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підрозділу-споживачу</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котрий</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використовує</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внутрішню</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продукцію</a:t>
            </a:r>
            <a:r>
              <a:rPr lang="ru-RU" spc="-10" dirty="0">
                <a:latin typeface="Times New Roman" panose="02020603050405020304" pitchFamily="18" charset="0"/>
                <a:ea typeface="Times New Roman" panose="02020603050405020304" pitchFamily="18" charset="0"/>
              </a:rPr>
              <a:t>, буде </a:t>
            </a:r>
            <a:r>
              <a:rPr lang="ru-RU" spc="-10" dirty="0" err="1">
                <a:latin typeface="Times New Roman" panose="02020603050405020304" pitchFamily="18" charset="0"/>
                <a:ea typeface="Times New Roman" panose="02020603050405020304" pitchFamily="18" charset="0"/>
              </a:rPr>
              <a:t>вигідніше</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купувати</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її</a:t>
            </a:r>
            <a:r>
              <a:rPr lang="ru-RU" spc="-10" dirty="0">
                <a:latin typeface="Times New Roman" panose="02020603050405020304" pitchFamily="18" charset="0"/>
                <a:ea typeface="Times New Roman" panose="02020603050405020304" pitchFamily="18" charset="0"/>
              </a:rPr>
              <a:t> у </a:t>
            </a:r>
            <a:r>
              <a:rPr lang="ru-RU" spc="-10" dirty="0" err="1">
                <a:latin typeface="Times New Roman" panose="02020603050405020304" pitchFamily="18" charset="0"/>
                <a:ea typeface="Times New Roman" panose="02020603050405020304" pitchFamily="18" charset="0"/>
              </a:rPr>
              <a:t>зовнішніх</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постачальників</a:t>
            </a:r>
            <a:r>
              <a:rPr lang="ru-RU" spc="-10" dirty="0">
                <a:latin typeface="Times New Roman" panose="02020603050405020304" pitchFamily="18" charset="0"/>
                <a:ea typeface="Times New Roman" panose="02020603050405020304" pitchFamily="18" charset="0"/>
              </a:rPr>
              <a:t>. У </a:t>
            </a:r>
            <a:r>
              <a:rPr lang="ru-RU" spc="-10" dirty="0" err="1">
                <a:latin typeface="Times New Roman" panose="02020603050405020304" pitchFamily="18" charset="0"/>
                <a:ea typeface="Times New Roman" panose="02020603050405020304" pitchFamily="18" charset="0"/>
              </a:rPr>
              <a:t>цьому</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випадку</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підприємство</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зазнає</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збитків</a:t>
            </a:r>
            <a:r>
              <a:rPr lang="ru-RU" spc="-10" dirty="0">
                <a:latin typeface="Times New Roman" panose="02020603050405020304" pitchFamily="18" charset="0"/>
                <a:ea typeface="Times New Roman" panose="02020603050405020304" pitchFamily="18" charset="0"/>
              </a:rPr>
              <a:t> та </a:t>
            </a:r>
            <a:r>
              <a:rPr lang="ru-RU" spc="-10" dirty="0" err="1">
                <a:latin typeface="Times New Roman" panose="02020603050405020304" pitchFamily="18" charset="0"/>
                <a:ea typeface="Times New Roman" panose="02020603050405020304" pitchFamily="18" charset="0"/>
              </a:rPr>
              <a:t>спла­чує</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додатковий</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прибуток</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зовнішньому</a:t>
            </a:r>
            <a:r>
              <a:rPr lang="ru-RU" spc="-10" dirty="0">
                <a:latin typeface="Times New Roman" panose="02020603050405020304" pitchFamily="18" charset="0"/>
                <a:ea typeface="Times New Roman" panose="02020603050405020304" pitchFamily="18" charset="0"/>
              </a:rPr>
              <a:t>» </a:t>
            </a:r>
            <a:r>
              <a:rPr lang="ru-RU" spc="-10" dirty="0" err="1">
                <a:latin typeface="Times New Roman" panose="02020603050405020304" pitchFamily="18" charset="0"/>
                <a:ea typeface="Times New Roman" panose="02020603050405020304" pitchFamily="18" charset="0"/>
              </a:rPr>
              <a:t>постачальнику</a:t>
            </a:r>
            <a:endParaRPr lang="uk-UA" dirty="0"/>
          </a:p>
        </p:txBody>
      </p:sp>
    </p:spTree>
    <p:extLst>
      <p:ext uri="{BB962C8B-B14F-4D97-AF65-F5344CB8AC3E}">
        <p14:creationId xmlns:p14="http://schemas.microsoft.com/office/powerpoint/2010/main" val="34538074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1E014F4-DFE7-4E3C-ABDF-BE0EAE955CE2}"/>
              </a:ext>
            </a:extLst>
          </p:cNvPr>
          <p:cNvSpPr/>
          <p:nvPr/>
        </p:nvSpPr>
        <p:spPr>
          <a:xfrm>
            <a:off x="2272684" y="2306806"/>
            <a:ext cx="7182034" cy="1754326"/>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За рахунок зменшення постійних (змінних) витрат при збільшенні обсягу виробництва може бути знижена внутрішня ціна, що базується на прямих витратах. Але й у цьому разі зберігається головний негативний наслідок, притаманний усім варіантам витратного методу внутрішнього ціноутворення — відсутність стимулів у підрозділів підприємства зменшувати ціну</a:t>
            </a:r>
            <a:endParaRPr lang="uk-UA" dirty="0"/>
          </a:p>
        </p:txBody>
      </p:sp>
    </p:spTree>
    <p:extLst>
      <p:ext uri="{BB962C8B-B14F-4D97-AF65-F5344CB8AC3E}">
        <p14:creationId xmlns:p14="http://schemas.microsoft.com/office/powerpoint/2010/main" val="3226233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B0C7C06-9F56-4C5E-A87B-B15CBF588594}"/>
              </a:ext>
            </a:extLst>
          </p:cNvPr>
          <p:cNvSpPr/>
          <p:nvPr/>
        </p:nvSpPr>
        <p:spPr>
          <a:xfrm>
            <a:off x="1961965" y="2004925"/>
            <a:ext cx="7776839" cy="2585323"/>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Використання підприємствами внутрішніх цін на базі нормативних витрат нерідко перешкоджає зростанню ефективності роботи підрозділів. Так, якщо нові нормативи вводяться на підприємстві з 1 січня, то підрозділи, які впровадили раціоналізаторські пропозиції з 1 грудня попереднього року, отримують від цього вигоду лише протягом місяця. Тому вони, як правило, намагаються впроваджувати новації з моменту введення підприємством нових нормативів з тим, щоб якомога довше одержувати додаткові доходи. Такий варіант формування внутрішніх цін досить часто використовується в практиці американських децентралізованих компаній</a:t>
            </a:r>
            <a:endParaRPr lang="uk-UA" dirty="0"/>
          </a:p>
        </p:txBody>
      </p:sp>
    </p:spTree>
    <p:extLst>
      <p:ext uri="{BB962C8B-B14F-4D97-AF65-F5344CB8AC3E}">
        <p14:creationId xmlns:p14="http://schemas.microsoft.com/office/powerpoint/2010/main" val="2482103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13E26D1-74D5-42A5-BA06-451DB585EC54}"/>
              </a:ext>
            </a:extLst>
          </p:cNvPr>
          <p:cNvSpPr/>
          <p:nvPr/>
        </p:nvSpPr>
        <p:spPr>
          <a:xfrm>
            <a:off x="1606858" y="1797784"/>
            <a:ext cx="8424909" cy="3139321"/>
          </a:xfrm>
          <a:prstGeom prst="rect">
            <a:avLst/>
          </a:prstGeom>
        </p:spPr>
        <p:txBody>
          <a:bodyPr wrap="square">
            <a:spAutoFit/>
          </a:bodyPr>
          <a:lstStyle/>
          <a:p>
            <a:pPr algn="ctr"/>
            <a:r>
              <a:rPr lang="uk-UA" b="1" cap="all" dirty="0">
                <a:latin typeface="Times New Roman" panose="02020603050405020304" pitchFamily="18" charset="0"/>
                <a:ea typeface="Times New Roman" panose="02020603050405020304" pitchFamily="18" charset="0"/>
              </a:rPr>
              <a:t>4. Функції і система внутрішніх </a:t>
            </a:r>
            <a:br>
              <a:rPr lang="ru-RU" b="1" cap="all" dirty="0">
                <a:latin typeface="Times New Roman" panose="02020603050405020304" pitchFamily="18" charset="0"/>
                <a:ea typeface="Times New Roman" panose="02020603050405020304" pitchFamily="18" charset="0"/>
              </a:rPr>
            </a:br>
            <a:r>
              <a:rPr lang="uk-UA" b="1" cap="all" dirty="0">
                <a:latin typeface="Times New Roman" panose="02020603050405020304" pitchFamily="18" charset="0"/>
                <a:ea typeface="Times New Roman" panose="02020603050405020304" pitchFamily="18" charset="0"/>
              </a:rPr>
              <a:t>цін на підприємстві	</a:t>
            </a:r>
          </a:p>
          <a:p>
            <a:pPr algn="just"/>
            <a:r>
              <a:rPr lang="uk-UA" b="1" cap="all" dirty="0">
                <a:latin typeface="Times New Roman" panose="02020603050405020304" pitchFamily="18" charset="0"/>
                <a:ea typeface="Times New Roman" panose="02020603050405020304" pitchFamily="18" charset="0"/>
              </a:rPr>
              <a:t>	</a:t>
            </a:r>
            <a:r>
              <a:rPr lang="uk-UA" dirty="0">
                <a:latin typeface="Times New Roman" panose="02020603050405020304" pitchFamily="18" charset="0"/>
                <a:ea typeface="Times New Roman" panose="02020603050405020304" pitchFamily="18" charset="0"/>
              </a:rPr>
              <a:t>В основі системи внутрішньовиробничих відносин лежать внутрішні ціни. Вони являють собою умовно-розрахункові ціни, за якими підрозділи передають один одному товари або надають послуги. Ніякі реальні платежі при цьому не здійснюються. </a:t>
            </a:r>
          </a:p>
          <a:p>
            <a:r>
              <a:rPr lang="uk-UA" dirty="0">
                <a:latin typeface="Times New Roman" panose="02020603050405020304" pitchFamily="18" charset="0"/>
                <a:ea typeface="Times New Roman" panose="02020603050405020304" pitchFamily="18" charset="0"/>
              </a:rPr>
              <a:t>	Внутрішні планово-розрахункові ціни створюють основу договірних відносин між підприємством та його підрозділами щодо матеріально-технічного постачання останніх та поставки готової продукції на склад підприємства, а також між самими підрозділами відносно поставок продукції (робіт, послуг) за </a:t>
            </a:r>
            <a:r>
              <a:rPr lang="uk-UA" dirty="0" err="1">
                <a:latin typeface="Times New Roman" panose="02020603050405020304" pitchFamily="18" charset="0"/>
                <a:ea typeface="Times New Roman" panose="02020603050405020304" pitchFamily="18" charset="0"/>
              </a:rPr>
              <a:t>внутрішньофірмовою</a:t>
            </a:r>
            <a:r>
              <a:rPr lang="uk-UA" dirty="0">
                <a:latin typeface="Times New Roman" panose="02020603050405020304" pitchFamily="18" charset="0"/>
                <a:ea typeface="Times New Roman" panose="02020603050405020304" pitchFamily="18" charset="0"/>
              </a:rPr>
              <a:t> кооперацією</a:t>
            </a:r>
            <a:endParaRPr lang="uk-UA" dirty="0"/>
          </a:p>
        </p:txBody>
      </p:sp>
    </p:spTree>
    <p:extLst>
      <p:ext uri="{BB962C8B-B14F-4D97-AF65-F5344CB8AC3E}">
        <p14:creationId xmlns:p14="http://schemas.microsoft.com/office/powerpoint/2010/main" val="32061446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B4345CF-234F-43EE-9EF0-3E212F0C35E6}"/>
              </a:ext>
            </a:extLst>
          </p:cNvPr>
          <p:cNvSpPr/>
          <p:nvPr/>
        </p:nvSpPr>
        <p:spPr>
          <a:xfrm>
            <a:off x="3048000" y="2210340"/>
            <a:ext cx="6584272" cy="2031325"/>
          </a:xfrm>
          <a:prstGeom prst="rect">
            <a:avLst/>
          </a:prstGeom>
        </p:spPr>
        <p:txBody>
          <a:bodyPr wrap="square">
            <a:spAutoFit/>
          </a:bodyPr>
          <a:lstStyle/>
          <a:p>
            <a:pPr indent="191135" algn="just"/>
            <a:r>
              <a:rPr lang="uk-UA" dirty="0">
                <a:latin typeface="Times New Roman" panose="02020603050405020304" pitchFamily="18" charset="0"/>
                <a:ea typeface="Times New Roman" panose="02020603050405020304" pitchFamily="18" charset="0"/>
              </a:rPr>
              <a:t>	З теоретичної точки зору оптимальним визнається варіант ціноутворення на базі граничних витрат. Особливо це стосується підприємств з капіталомістким виробництвом. Однак на практиці він використовується дуже </a:t>
            </a:r>
            <a:r>
              <a:rPr lang="uk-UA" dirty="0" err="1">
                <a:latin typeface="Times New Roman" panose="02020603050405020304" pitchFamily="18" charset="0"/>
                <a:ea typeface="Times New Roman" panose="02020603050405020304" pitchFamily="18" charset="0"/>
              </a:rPr>
              <a:t>рідко</a:t>
            </a:r>
            <a:r>
              <a:rPr lang="uk-UA" dirty="0">
                <a:latin typeface="Times New Roman" panose="02020603050405020304" pitchFamily="18" charset="0"/>
                <a:ea typeface="Times New Roman" panose="02020603050405020304" pitchFamily="18" charset="0"/>
              </a:rPr>
              <a:t>.</a:t>
            </a:r>
          </a:p>
          <a:p>
            <a:r>
              <a:rPr lang="uk-UA" dirty="0">
                <a:latin typeface="Times New Roman" panose="02020603050405020304" pitchFamily="18" charset="0"/>
                <a:ea typeface="Times New Roman" panose="02020603050405020304" pitchFamily="18" charset="0"/>
              </a:rPr>
              <a:t>	Модифікацією витратного методу ціноутворення є внутрішні ціни з надбавкою на прибуток. У такому вигляді внутрішня ціна наближається за своєю структурою до ринкової</a:t>
            </a:r>
            <a:endParaRPr lang="uk-UA" dirty="0"/>
          </a:p>
        </p:txBody>
      </p:sp>
    </p:spTree>
    <p:extLst>
      <p:ext uri="{BB962C8B-B14F-4D97-AF65-F5344CB8AC3E}">
        <p14:creationId xmlns:p14="http://schemas.microsoft.com/office/powerpoint/2010/main" val="90859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EA593F3-128B-4F9A-BEE2-5B90903A0CF4}"/>
              </a:ext>
            </a:extLst>
          </p:cNvPr>
          <p:cNvSpPr/>
          <p:nvPr/>
        </p:nvSpPr>
        <p:spPr>
          <a:xfrm>
            <a:off x="2376256" y="2308596"/>
            <a:ext cx="7439487" cy="1200329"/>
          </a:xfrm>
          <a:prstGeom prst="rect">
            <a:avLst/>
          </a:prstGeom>
        </p:spPr>
        <p:txBody>
          <a:bodyPr wrap="square">
            <a:spAutoFit/>
          </a:bodyPr>
          <a:lstStyle/>
          <a:p>
            <a:r>
              <a:rPr lang="uk-UA" b="1" i="1" dirty="0">
                <a:latin typeface="Times New Roman" panose="02020603050405020304" pitchFamily="18" charset="0"/>
                <a:ea typeface="Times New Roman" panose="02020603050405020304" pitchFamily="18" charset="0"/>
              </a:rPr>
              <a:t>Комбіновані методи внутрішнього ціноутворення</a:t>
            </a:r>
            <a:r>
              <a:rPr lang="uk-UA" dirty="0">
                <a:latin typeface="Times New Roman" panose="02020603050405020304" pitchFamily="18" charset="0"/>
                <a:ea typeface="Times New Roman" panose="02020603050405020304" pitchFamily="18" charset="0"/>
              </a:rPr>
              <a:t>. Виходячи з викладеного вище можна зробити висновок, що в системі внутрішнього ціноутворення необхідний поступовий перехід до розрахунків, що ґрунтуються на ринкових цінах</a:t>
            </a:r>
            <a:endParaRPr lang="uk-UA" dirty="0"/>
          </a:p>
        </p:txBody>
      </p:sp>
    </p:spTree>
    <p:extLst>
      <p:ext uri="{BB962C8B-B14F-4D97-AF65-F5344CB8AC3E}">
        <p14:creationId xmlns:p14="http://schemas.microsoft.com/office/powerpoint/2010/main" val="2443537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1F7EBA0-ADC0-40B1-832E-15998B65A653}"/>
              </a:ext>
            </a:extLst>
          </p:cNvPr>
          <p:cNvSpPr/>
          <p:nvPr/>
        </p:nvSpPr>
        <p:spPr>
          <a:xfrm>
            <a:off x="2420645" y="2184270"/>
            <a:ext cx="7350710" cy="2308324"/>
          </a:xfrm>
          <a:prstGeom prst="rect">
            <a:avLst/>
          </a:prstGeom>
        </p:spPr>
        <p:txBody>
          <a:bodyPr wrap="square">
            <a:spAutoFit/>
          </a:bodyPr>
          <a:lstStyle/>
          <a:p>
            <a:r>
              <a:rPr lang="ru-RU" dirty="0" err="1">
                <a:latin typeface="Times New Roman" panose="02020603050405020304" pitchFamily="18" charset="0"/>
                <a:ea typeface="Times New Roman" panose="02020603050405020304" pitchFamily="18" charset="0"/>
              </a:rPr>
              <a:t>Особливістю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внутрішніх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розрахунків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середньої</a:t>
            </a:r>
            <a:r>
              <a:rPr lang="ru-RU" dirty="0">
                <a:latin typeface="Times New Roman" panose="02020603050405020304" pitchFamily="18" charset="0"/>
                <a:ea typeface="Times New Roman" panose="02020603050405020304" pitchFamily="18" charset="0"/>
              </a:rPr>
              <a:t> ланки </a:t>
            </a:r>
            <a:r>
              <a:rPr lang="ru-RU" dirty="0" err="1">
                <a:latin typeface="Times New Roman" panose="02020603050405020304" pitchFamily="18" charset="0"/>
                <a:ea typeface="Times New Roman" panose="02020603050405020304" pitchFamily="18" charset="0"/>
              </a:rPr>
              <a:t>управління</a:t>
            </a:r>
            <a:r>
              <a:rPr lang="ru-RU" dirty="0">
                <a:latin typeface="Times New Roman" panose="02020603050405020304" pitchFamily="18" charset="0"/>
                <a:ea typeface="Times New Roman" panose="02020603050405020304" pitchFamily="18" charset="0"/>
              </a:rPr>
              <a:t> є те, </a:t>
            </a:r>
            <a:r>
              <a:rPr lang="ru-RU" dirty="0" err="1">
                <a:latin typeface="Times New Roman" panose="02020603050405020304" pitchFamily="18" charset="0"/>
                <a:ea typeface="Times New Roman" panose="02020603050405020304" pitchFamily="18" charset="0"/>
              </a:rPr>
              <a:t>що</a:t>
            </a:r>
            <a:r>
              <a:rPr lang="ru-RU" dirty="0">
                <a:latin typeface="Times New Roman" panose="02020603050405020304" pitchFamily="18" charset="0"/>
                <a:ea typeface="Times New Roman" panose="02020603050405020304" pitchFamily="18" charset="0"/>
              </a:rPr>
              <a:t> вони практично не </a:t>
            </a:r>
            <a:r>
              <a:rPr lang="ru-RU" dirty="0" err="1">
                <a:latin typeface="Times New Roman" panose="02020603050405020304" pitchFamily="18" charset="0"/>
                <a:ea typeface="Times New Roman" panose="02020603050405020304" pitchFamily="18" charset="0"/>
              </a:rPr>
              <a:t>обговорюються</a:t>
            </a:r>
            <a:r>
              <a:rPr lang="ru-RU" dirty="0">
                <a:latin typeface="Times New Roman" panose="02020603050405020304" pitchFamily="18" charset="0"/>
                <a:ea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rPr>
              <a:t>пресі</a:t>
            </a:r>
            <a:r>
              <a:rPr lang="ru-RU" dirty="0">
                <a:latin typeface="Times New Roman" panose="02020603050405020304" pitchFamily="18" charset="0"/>
                <a:ea typeface="Times New Roman" panose="02020603050405020304" pitchFamily="18" charset="0"/>
              </a:rPr>
              <a:t>, не </a:t>
            </a:r>
            <a:r>
              <a:rPr lang="ru-RU" dirty="0" err="1">
                <a:latin typeface="Times New Roman" panose="02020603050405020304" pitchFamily="18" charset="0"/>
                <a:ea typeface="Times New Roman" panose="02020603050405020304" pitchFamily="18" charset="0"/>
              </a:rPr>
              <a:t>існує</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статистичних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даних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які</a:t>
            </a:r>
            <a:r>
              <a:rPr lang="ru-RU" dirty="0">
                <a:latin typeface="Times New Roman" panose="02020603050405020304" pitchFamily="18" charset="0"/>
                <a:ea typeface="Times New Roman" panose="02020603050405020304" pitchFamily="18" charset="0"/>
              </a:rPr>
              <a:t> б регулярно </a:t>
            </a:r>
            <a:r>
              <a:rPr lang="ru-RU" dirty="0" err="1">
                <a:latin typeface="Times New Roman" panose="02020603050405020304" pitchFamily="18" charset="0"/>
                <a:ea typeface="Times New Roman" panose="02020603050405020304" pitchFamily="18" charset="0"/>
              </a:rPr>
              <a:t>публікувалися</a:t>
            </a:r>
            <a:r>
              <a:rPr lang="ru-RU" dirty="0">
                <a:latin typeface="Times New Roman" panose="02020603050405020304" pitchFamily="18" charset="0"/>
                <a:ea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rPr>
              <a:t>багатьох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випадках</a:t>
            </a:r>
            <a:r>
              <a:rPr lang="ru-RU" dirty="0">
                <a:latin typeface="Times New Roman" panose="02020603050405020304" pitchFamily="18" charset="0"/>
                <a:ea typeface="Times New Roman" panose="02020603050405020304" pitchFamily="18" charset="0"/>
              </a:rPr>
              <a:t> система </a:t>
            </a:r>
            <a:r>
              <a:rPr lang="ru-RU" dirty="0" err="1">
                <a:latin typeface="Times New Roman" panose="02020603050405020304" pitchFamily="18" charset="0"/>
                <a:ea typeface="Times New Roman" panose="02020603050405020304" pitchFamily="18" charset="0"/>
              </a:rPr>
              <a:t>внутрішнього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ціноутворення</a:t>
            </a:r>
            <a:r>
              <a:rPr lang="ru-RU" dirty="0">
                <a:latin typeface="Times New Roman" panose="02020603050405020304" pitchFamily="18" charset="0"/>
                <a:ea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rPr>
              <a:t>підприємстві</a:t>
            </a:r>
            <a:r>
              <a:rPr lang="ru-RU" dirty="0">
                <a:latin typeface="Times New Roman" panose="02020603050405020304" pitchFamily="18" charset="0"/>
                <a:ea typeface="Times New Roman" panose="02020603050405020304" pitchFamily="18" charset="0"/>
              </a:rPr>
              <a:t> становить </a:t>
            </a:r>
            <a:r>
              <a:rPr lang="ru-RU" dirty="0" err="1">
                <a:latin typeface="Times New Roman" panose="02020603050405020304" pitchFamily="18" charset="0"/>
                <a:ea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комерційну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таємницю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Однак</a:t>
            </a:r>
            <a:r>
              <a:rPr lang="ru-RU" dirty="0">
                <a:latin typeface="Times New Roman" panose="02020603050405020304" pitchFamily="18" charset="0"/>
                <a:ea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rPr>
              <a:t>останні</a:t>
            </a:r>
            <a:r>
              <a:rPr lang="ru-RU" dirty="0">
                <a:latin typeface="Times New Roman" panose="02020603050405020304" pitchFamily="18" charset="0"/>
                <a:ea typeface="Times New Roman" panose="02020603050405020304" pitchFamily="18" charset="0"/>
              </a:rPr>
              <a:t> роки </a:t>
            </a:r>
            <a:r>
              <a:rPr lang="ru-RU" dirty="0" err="1">
                <a:latin typeface="Times New Roman" panose="02020603050405020304" pitchFamily="18" charset="0"/>
                <a:ea typeface="Times New Roman" panose="02020603050405020304" pitchFamily="18" charset="0"/>
              </a:rPr>
              <a:t>спостерігається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поступовий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відхід</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від</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витратних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методів</a:t>
            </a:r>
            <a:r>
              <a:rPr lang="ru-RU" dirty="0">
                <a:latin typeface="Times New Roman" panose="02020603050405020304" pitchFamily="18" charset="0"/>
                <a:ea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rPr>
              <a:t>внутрішньофірмовому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ціноутворенні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Взагалі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підприємства</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практикують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диференційований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вибір</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бази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розрахунку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внутрішньої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залежно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від</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конкретної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ситуації</a:t>
            </a:r>
            <a:endParaRPr lang="uk-UA" dirty="0"/>
          </a:p>
        </p:txBody>
      </p:sp>
    </p:spTree>
    <p:extLst>
      <p:ext uri="{BB962C8B-B14F-4D97-AF65-F5344CB8AC3E}">
        <p14:creationId xmlns:p14="http://schemas.microsoft.com/office/powerpoint/2010/main" val="39845384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58CE09-EFCF-4300-8C24-477332266B4E}"/>
              </a:ext>
            </a:extLst>
          </p:cNvPr>
          <p:cNvSpPr/>
          <p:nvPr/>
        </p:nvSpPr>
        <p:spPr>
          <a:xfrm>
            <a:off x="2432482" y="2660160"/>
            <a:ext cx="6871317" cy="1200329"/>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З метою поєднання переваг різних методів внутрішніх розрахунків підприємства намагаються використовувати комбіновані (змішані) методи внутрішнього ціноутворення в корпоративному механізмі управління</a:t>
            </a:r>
            <a:endParaRPr lang="uk-UA" dirty="0"/>
          </a:p>
        </p:txBody>
      </p:sp>
    </p:spTree>
    <p:extLst>
      <p:ext uri="{BB962C8B-B14F-4D97-AF65-F5344CB8AC3E}">
        <p14:creationId xmlns:p14="http://schemas.microsoft.com/office/powerpoint/2010/main" val="30466468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E4C09D-D3FD-4DAA-B604-985967CA336B}"/>
              </a:ext>
            </a:extLst>
          </p:cNvPr>
          <p:cNvSpPr/>
          <p:nvPr/>
        </p:nvSpPr>
        <p:spPr>
          <a:xfrm>
            <a:off x="2034466" y="1582340"/>
            <a:ext cx="8123068" cy="3693319"/>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У всіх існуючих методах внутрішніх розрахунків нижньою межею ціни є витрати (повні, виробничі, прямі, додані) підрозділу-постачальника, а верхньою межею — ринкова ціна. З точки зору партнерів внутрішніх угод (підрозділів-постачальників та підрозділів-споживачів проміжної продукції) такий діапазон внутрішніх цін загалом виправданий. Підрозділу-постачальнику не має сенсу реалізовувати свою продукцію за ціною, меншою за виробничі витрати, тоді як підрозділ-споживач не заінтересований купувати внутрішню проміжну продукцію за ціною, вищою від ринкової. Існування підрозділів у вертикально-інтегрованій компанії передбачає активне використання внутрішніх цін як інструмента корпоративної системи управління з метою формування розрахункового прибутку підрозділів. Використання показника прибутку у внутрішніх відносинах має об’єктивне підґрунтя. Прибуток вважається дійовим показником оцінки ефективності роботи структурної одиниці підприємства</a:t>
            </a:r>
            <a:endParaRPr lang="uk-UA" dirty="0"/>
          </a:p>
        </p:txBody>
      </p:sp>
    </p:spTree>
    <p:extLst>
      <p:ext uri="{BB962C8B-B14F-4D97-AF65-F5344CB8AC3E}">
        <p14:creationId xmlns:p14="http://schemas.microsoft.com/office/powerpoint/2010/main" val="5555832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D3E39DF-B702-4EE1-AC2E-0BB26D5E9161}"/>
              </a:ext>
            </a:extLst>
          </p:cNvPr>
          <p:cNvSpPr/>
          <p:nvPr/>
        </p:nvSpPr>
        <p:spPr>
          <a:xfrm>
            <a:off x="3048000" y="2136339"/>
            <a:ext cx="6096000" cy="2585323"/>
          </a:xfrm>
          <a:prstGeom prst="rect">
            <a:avLst/>
          </a:prstGeom>
        </p:spPr>
        <p:txBody>
          <a:bodyPr>
            <a:spAutoFit/>
          </a:bodyPr>
          <a:lstStyle/>
          <a:p>
            <a:r>
              <a:rPr lang="ru-RU" dirty="0" err="1">
                <a:latin typeface="Times New Roman" panose="02020603050405020304" pitchFamily="18" charset="0"/>
                <a:ea typeface="Times New Roman" panose="02020603050405020304" pitchFamily="18" charset="0"/>
              </a:rPr>
              <a:t>Прихильники</a:t>
            </a:r>
            <a:r>
              <a:rPr lang="ru-RU" dirty="0">
                <a:latin typeface="Times New Roman" panose="02020603050405020304" pitchFamily="18" charset="0"/>
                <a:ea typeface="Times New Roman" panose="02020603050405020304" pitchFamily="18" charset="0"/>
              </a:rPr>
              <a:t> такого </a:t>
            </a:r>
            <a:r>
              <a:rPr lang="ru-RU" dirty="0" err="1">
                <a:latin typeface="Times New Roman" panose="02020603050405020304" pitchFamily="18" charset="0"/>
                <a:ea typeface="Times New Roman" panose="02020603050405020304" pitchFamily="18" charset="0"/>
              </a:rPr>
              <a:t>підходу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вважають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що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використання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прибутку</a:t>
            </a:r>
            <a:r>
              <a:rPr lang="ru-RU" dirty="0">
                <a:latin typeface="Times New Roman" panose="02020603050405020304" pitchFamily="18" charset="0"/>
                <a:ea typeface="Times New Roman" panose="02020603050405020304" pitchFamily="18" charset="0"/>
              </a:rPr>
              <a:t> як основного </a:t>
            </a:r>
            <a:r>
              <a:rPr lang="ru-RU" dirty="0" err="1">
                <a:latin typeface="Times New Roman" panose="02020603050405020304" pitchFamily="18" charset="0"/>
                <a:ea typeface="Times New Roman" panose="02020603050405020304" pitchFamily="18" charset="0"/>
              </a:rPr>
              <a:t>інструмента</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фінансового</a:t>
            </a:r>
            <a:r>
              <a:rPr lang="ru-RU" dirty="0">
                <a:latin typeface="Times New Roman" panose="02020603050405020304" pitchFamily="18" charset="0"/>
                <a:ea typeface="Times New Roman" panose="02020603050405020304" pitchFamily="18" charset="0"/>
              </a:rPr>
              <a:t> контролю </a:t>
            </a:r>
            <a:r>
              <a:rPr lang="ru-RU" dirty="0" err="1">
                <a:latin typeface="Times New Roman" panose="02020603050405020304" pitchFamily="18" charset="0"/>
                <a:ea typeface="Times New Roman" panose="02020603050405020304" pitchFamily="18" charset="0"/>
              </a:rPr>
              <a:t>створює</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стимули</a:t>
            </a:r>
            <a:r>
              <a:rPr lang="ru-RU" dirty="0">
                <a:latin typeface="Times New Roman" panose="02020603050405020304" pitchFamily="18" charset="0"/>
                <a:ea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rPr>
              <a:t>збільшення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ефективності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роботи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підрозділів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визначається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чітка</a:t>
            </a:r>
            <a:r>
              <a:rPr lang="ru-RU" dirty="0">
                <a:latin typeface="Times New Roman" panose="02020603050405020304" pitchFamily="18" charset="0"/>
                <a:ea typeface="Times New Roman" panose="02020603050405020304" pitchFamily="18" charset="0"/>
              </a:rPr>
              <a:t> межа </a:t>
            </a:r>
            <a:r>
              <a:rPr lang="ru-RU" dirty="0" err="1">
                <a:latin typeface="Times New Roman" panose="02020603050405020304" pitchFamily="18" charset="0"/>
                <a:ea typeface="Times New Roman" panose="02020603050405020304" pitchFamily="18" charset="0"/>
              </a:rPr>
              <a:t>між</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прибутковими</a:t>
            </a:r>
            <a:r>
              <a:rPr lang="ru-RU" dirty="0">
                <a:latin typeface="Times New Roman" panose="02020603050405020304" pitchFamily="18" charset="0"/>
                <a:ea typeface="Times New Roman" panose="02020603050405020304" pitchFamily="18" charset="0"/>
              </a:rPr>
              <a:t> та </a:t>
            </a:r>
            <a:r>
              <a:rPr lang="ru-RU" dirty="0" err="1">
                <a:latin typeface="Times New Roman" panose="02020603050405020304" pitchFamily="18" charset="0"/>
                <a:ea typeface="Times New Roman" panose="02020603050405020304" pitchFamily="18" charset="0"/>
              </a:rPr>
              <a:t>неприбутковими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дільницями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внутрішньовиробничої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діяльності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Цьому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значною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мірою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сприяють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внутрішні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ціни</a:t>
            </a:r>
            <a:r>
              <a:rPr lang="ru-RU" dirty="0">
                <a:latin typeface="Times New Roman" panose="02020603050405020304" pitchFamily="18" charset="0"/>
                <a:ea typeface="Times New Roman" panose="02020603050405020304" pitchFamily="18" charset="0"/>
              </a:rPr>
              <a:t>, базою </a:t>
            </a:r>
            <a:r>
              <a:rPr lang="ru-RU" dirty="0" err="1">
                <a:latin typeface="Times New Roman" panose="02020603050405020304" pitchFamily="18" charset="0"/>
                <a:ea typeface="Times New Roman" panose="02020603050405020304" pitchFamily="18" charset="0"/>
              </a:rPr>
              <a:t>яких</a:t>
            </a:r>
            <a:r>
              <a:rPr lang="ru-RU" dirty="0">
                <a:latin typeface="Times New Roman" panose="02020603050405020304" pitchFamily="18" charset="0"/>
                <a:ea typeface="Times New Roman" panose="02020603050405020304" pitchFamily="18" charset="0"/>
              </a:rPr>
              <a:t> є </a:t>
            </a:r>
            <a:r>
              <a:rPr lang="ru-RU" dirty="0" err="1">
                <a:latin typeface="Times New Roman" panose="02020603050405020304" pitchFamily="18" charset="0"/>
                <a:ea typeface="Times New Roman" panose="02020603050405020304" pitchFamily="18" charset="0"/>
              </a:rPr>
              <a:t>ринкові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причому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рівень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ринкової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ціни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може</a:t>
            </a:r>
            <a:r>
              <a:rPr lang="ru-RU" dirty="0">
                <a:latin typeface="Times New Roman" panose="02020603050405020304" pitchFamily="18" charset="0"/>
                <a:ea typeface="Times New Roman" panose="02020603050405020304" pitchFamily="18" charset="0"/>
              </a:rPr>
              <a:t> бути </a:t>
            </a:r>
            <a:r>
              <a:rPr lang="ru-RU" dirty="0" err="1">
                <a:latin typeface="Times New Roman" panose="02020603050405020304" pitchFamily="18" charset="0"/>
                <a:ea typeface="Times New Roman" panose="02020603050405020304" pitchFamily="18" charset="0"/>
              </a:rPr>
              <a:t>скоригований</a:t>
            </a:r>
            <a:r>
              <a:rPr lang="ru-RU" dirty="0">
                <a:latin typeface="Times New Roman" panose="02020603050405020304" pitchFamily="18" charset="0"/>
                <a:ea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rPr>
              <a:t>договірній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основі</a:t>
            </a:r>
            <a:r>
              <a:rPr lang="ru-RU" dirty="0">
                <a:latin typeface="Times New Roman" panose="02020603050405020304" pitchFamily="18" charset="0"/>
                <a:ea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rPr>
              <a:t>урахуванням</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специфіки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внутрішніх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відносин</a:t>
            </a:r>
            <a:endParaRPr lang="uk-UA" dirty="0"/>
          </a:p>
        </p:txBody>
      </p:sp>
    </p:spTree>
    <p:extLst>
      <p:ext uri="{BB962C8B-B14F-4D97-AF65-F5344CB8AC3E}">
        <p14:creationId xmlns:p14="http://schemas.microsoft.com/office/powerpoint/2010/main" val="2175565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127F7C5-6DFF-470C-B714-3C2122CE4393}"/>
              </a:ext>
            </a:extLst>
          </p:cNvPr>
          <p:cNvSpPr/>
          <p:nvPr/>
        </p:nvSpPr>
        <p:spPr>
          <a:xfrm>
            <a:off x="2272683" y="2274838"/>
            <a:ext cx="7359589" cy="2031325"/>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Таким чином, внутрішні ціни, які дають змогу приймати об</a:t>
            </a:r>
            <a:r>
              <a:rPr lang="uk-UA" spc="-10" dirty="0">
                <a:latin typeface="Times New Roman" panose="02020603050405020304" pitchFamily="18" charset="0"/>
                <a:ea typeface="Times New Roman" panose="02020603050405020304" pitchFamily="18" charset="0"/>
              </a:rPr>
              <a:t>ґрунтовані управлінські рішення, базуються на конкурентній ринковій інформації про витрати та прибуток. У межах удосконалення корпоративних систем управління, що здійснюється в останній час у практиці функціонування зарубіжних (а частково і вітчизняних) компаній, слід очікувати зрушення основного масиву внутрішніх цін у бік використання ринкової розрахункової бази</a:t>
            </a:r>
            <a:endParaRPr lang="uk-UA" dirty="0"/>
          </a:p>
        </p:txBody>
      </p:sp>
    </p:spTree>
    <p:extLst>
      <p:ext uri="{BB962C8B-B14F-4D97-AF65-F5344CB8AC3E}">
        <p14:creationId xmlns:p14="http://schemas.microsoft.com/office/powerpoint/2010/main" val="3193041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4F0A0EC-7264-43DB-B5FC-D4D228D46CCE}"/>
              </a:ext>
            </a:extLst>
          </p:cNvPr>
          <p:cNvSpPr/>
          <p:nvPr/>
        </p:nvSpPr>
        <p:spPr>
          <a:xfrm>
            <a:off x="2204622" y="1498886"/>
            <a:ext cx="7072544" cy="3693319"/>
          </a:xfrm>
          <a:prstGeom prst="rect">
            <a:avLst/>
          </a:prstGeom>
        </p:spPr>
        <p:txBody>
          <a:bodyPr wrap="square">
            <a:spAutoFit/>
          </a:bodyPr>
          <a:lstStyle/>
          <a:p>
            <a:pPr algn="ctr"/>
            <a:r>
              <a:rPr lang="uk-UA" b="1" cap="all" dirty="0">
                <a:latin typeface="Times New Roman" panose="02020603050405020304" pitchFamily="18" charset="0"/>
                <a:ea typeface="Times New Roman" panose="02020603050405020304" pitchFamily="18" charset="0"/>
              </a:rPr>
              <a:t>6. внутрішні ціни як інструмент організації </a:t>
            </a:r>
            <a:br>
              <a:rPr lang="uk-UA" b="1" cap="all" dirty="0">
                <a:latin typeface="Times New Roman" panose="02020603050405020304" pitchFamily="18" charset="0"/>
                <a:ea typeface="Times New Roman" panose="02020603050405020304" pitchFamily="18" charset="0"/>
              </a:rPr>
            </a:br>
            <a:r>
              <a:rPr lang="uk-UA" b="1" cap="all" dirty="0">
                <a:latin typeface="Times New Roman" panose="02020603050405020304" pitchFamily="18" charset="0"/>
                <a:ea typeface="Times New Roman" panose="02020603050405020304" pitchFamily="18" charset="0"/>
              </a:rPr>
              <a:t>внутрішньовиробничих економічних відносин</a:t>
            </a:r>
          </a:p>
          <a:p>
            <a:endParaRPr lang="uk-UA" cap="all" spc="-20" dirty="0">
              <a:latin typeface="Times New Roman" panose="02020603050405020304" pitchFamily="18" charset="0"/>
              <a:ea typeface="Times New Roman" panose="02020603050405020304" pitchFamily="18" charset="0"/>
            </a:endParaRPr>
          </a:p>
          <a:p>
            <a:r>
              <a:rPr lang="uk-UA" cap="all" spc="-20" dirty="0">
                <a:latin typeface="Times New Roman" panose="02020603050405020304" pitchFamily="18" charset="0"/>
                <a:ea typeface="Times New Roman" panose="02020603050405020304" pitchFamily="18" charset="0"/>
              </a:rPr>
              <a:t>	я</a:t>
            </a:r>
            <a:r>
              <a:rPr lang="uk-UA" spc="-20" dirty="0">
                <a:latin typeface="Times New Roman" panose="02020603050405020304" pitchFamily="18" charset="0"/>
                <a:ea typeface="Times New Roman" panose="02020603050405020304" pitchFamily="18" charset="0"/>
              </a:rPr>
              <a:t>к уже зазначалося, внутрішні ціни є важливим інструментом економічних відносин між підрозділами підприємства, між останніми і апаратом управління. В основі таких відносин лежить економічний інтерес, що реалізується через прибуток. Звідси виникає проблема визначення величини прибутку в ціні виробів, що виготов­ляються підрозділами. Вона стосується передусім цін на продукцію </a:t>
            </a:r>
            <a:r>
              <a:rPr lang="uk-UA" spc="-20" dirty="0" err="1">
                <a:latin typeface="Times New Roman" panose="02020603050405020304" pitchFamily="18" charset="0"/>
                <a:ea typeface="Times New Roman" panose="02020603050405020304" pitchFamily="18" charset="0"/>
              </a:rPr>
              <a:t>внутрішньокоопераційного</a:t>
            </a:r>
            <a:r>
              <a:rPr lang="uk-UA" spc="-20" dirty="0">
                <a:latin typeface="Times New Roman" panose="02020603050405020304" pitchFamily="18" charset="0"/>
                <a:ea typeface="Times New Roman" panose="02020603050405020304" pitchFamily="18" charset="0"/>
              </a:rPr>
              <a:t> призначення, що формується не на ринкових цінах, а на основі витрат. Ця проблема вирішується шляхом попереднього базового розподілу частини прибутку підприємства між його підрозділами, на продукцію яких установлюються ціни</a:t>
            </a:r>
            <a:endParaRPr lang="uk-UA" dirty="0"/>
          </a:p>
        </p:txBody>
      </p:sp>
    </p:spTree>
    <p:extLst>
      <p:ext uri="{BB962C8B-B14F-4D97-AF65-F5344CB8AC3E}">
        <p14:creationId xmlns:p14="http://schemas.microsoft.com/office/powerpoint/2010/main" val="9220902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36EF128-1D74-4425-ABF6-493717D07981}"/>
              </a:ext>
            </a:extLst>
          </p:cNvPr>
          <p:cNvSpPr/>
          <p:nvPr/>
        </p:nvSpPr>
        <p:spPr>
          <a:xfrm>
            <a:off x="2396972" y="2297929"/>
            <a:ext cx="6738151" cy="1754326"/>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Існують різні способи розподілу прибутку підприємства між його підрозділами. Однак такому розподілу може підлягати лише та частина прибутку від реалізації, яка залишається після всіх розрахунків підприємства з державним бюджетом, державним та комерційними банками, іншими кредиторами, виплати дивідендів та створення фондів на рівні підприємства</a:t>
            </a:r>
            <a:endParaRPr lang="uk-UA" dirty="0"/>
          </a:p>
        </p:txBody>
      </p:sp>
    </p:spTree>
    <p:extLst>
      <p:ext uri="{BB962C8B-B14F-4D97-AF65-F5344CB8AC3E}">
        <p14:creationId xmlns:p14="http://schemas.microsoft.com/office/powerpoint/2010/main" val="10978452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41B4401-6779-4534-9333-AE77FE73C0F6}"/>
              </a:ext>
            </a:extLst>
          </p:cNvPr>
          <p:cNvSpPr/>
          <p:nvPr/>
        </p:nvSpPr>
        <p:spPr>
          <a:xfrm>
            <a:off x="2352582" y="2147008"/>
            <a:ext cx="7102136" cy="1754326"/>
          </a:xfrm>
          <a:prstGeom prst="rect">
            <a:avLst/>
          </a:prstGeom>
        </p:spPr>
        <p:txBody>
          <a:bodyPr wrap="square">
            <a:spAutoFit/>
          </a:bodyPr>
          <a:lstStyle/>
          <a:p>
            <a:r>
              <a:rPr lang="ru-RU" spc="-20" dirty="0" err="1">
                <a:latin typeface="Times New Roman" panose="02020603050405020304" pitchFamily="18" charset="0"/>
                <a:ea typeface="Times New Roman" panose="02020603050405020304" pitchFamily="18" charset="0"/>
              </a:rPr>
              <a:t>Залишковий</a:t>
            </a:r>
            <a:r>
              <a:rPr lang="ru-RU" spc="-20" dirty="0">
                <a:latin typeface="Times New Roman" panose="02020603050405020304" pitchFamily="18" charset="0"/>
                <a:ea typeface="Times New Roman" panose="02020603050405020304" pitchFamily="18" charset="0"/>
              </a:rPr>
              <a:t> принцип </a:t>
            </a:r>
            <a:r>
              <a:rPr lang="ru-RU" spc="-20" dirty="0" err="1">
                <a:latin typeface="Times New Roman" panose="02020603050405020304" pitchFamily="18" charset="0"/>
                <a:ea typeface="Times New Roman" panose="02020603050405020304" pitchFamily="18" charset="0"/>
              </a:rPr>
              <a:t>розподілу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прибутку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підприємства</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дає</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змогу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акумулювати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частину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коштів</a:t>
            </a:r>
            <a:r>
              <a:rPr lang="ru-RU" spc="-20" dirty="0">
                <a:latin typeface="Times New Roman" panose="02020603050405020304" pitchFamily="18" charset="0"/>
                <a:ea typeface="Times New Roman" panose="02020603050405020304" pitchFamily="18" charset="0"/>
              </a:rPr>
              <a:t> на </a:t>
            </a:r>
            <a:r>
              <a:rPr lang="ru-RU" spc="-20" dirty="0" err="1">
                <a:latin typeface="Times New Roman" panose="02020603050405020304" pitchFamily="18" charset="0"/>
                <a:ea typeface="Times New Roman" panose="02020603050405020304" pitchFamily="18" charset="0"/>
              </a:rPr>
              <a:t>рівні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підприємства</a:t>
            </a:r>
            <a:r>
              <a:rPr lang="ru-RU" spc="-20" dirty="0">
                <a:latin typeface="Times New Roman" panose="02020603050405020304" pitchFamily="18" charset="0"/>
                <a:ea typeface="Times New Roman" panose="02020603050405020304" pitchFamily="18" charset="0"/>
              </a:rPr>
              <a:t> з метою </a:t>
            </a:r>
            <a:r>
              <a:rPr lang="ru-RU" spc="-20" dirty="0" err="1">
                <a:latin typeface="Times New Roman" panose="02020603050405020304" pitchFamily="18" charset="0"/>
                <a:ea typeface="Times New Roman" panose="02020603050405020304" pitchFamily="18" charset="0"/>
              </a:rPr>
              <a:t>централізованого</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розв’язання</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деяких</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важливих</a:t>
            </a:r>
            <a:r>
              <a:rPr lang="ru-RU" spc="-20" dirty="0">
                <a:latin typeface="Times New Roman" panose="02020603050405020304" pitchFamily="18" charset="0"/>
                <a:ea typeface="Times New Roman" panose="02020603050405020304" pitchFamily="18" charset="0"/>
              </a:rPr>
              <a:t> проблем перспективного </a:t>
            </a:r>
            <a:r>
              <a:rPr lang="ru-RU" spc="-20" dirty="0" err="1">
                <a:latin typeface="Times New Roman" panose="02020603050405020304" pitchFamily="18" charset="0"/>
                <a:ea typeface="Times New Roman" panose="02020603050405020304" pitchFamily="18" charset="0"/>
              </a:rPr>
              <a:t>розвитку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підприємства</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реконструкція</a:t>
            </a:r>
            <a:r>
              <a:rPr lang="ru-RU" spc="-20" dirty="0">
                <a:latin typeface="Times New Roman" panose="02020603050405020304" pitchFamily="18" charset="0"/>
                <a:ea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rPr>
              <a:t>технічне</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переозброєння</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освоєння</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нових</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видів</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продукції</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розширене</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відновлення</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виробничих</a:t>
            </a:r>
            <a:r>
              <a:rPr lang="ru-RU" spc="-20" dirty="0">
                <a:latin typeface="Times New Roman" panose="02020603050405020304" pitchFamily="18" charset="0"/>
                <a:ea typeface="Times New Roman" panose="02020603050405020304" pitchFamily="18" charset="0"/>
              </a:rPr>
              <a:t> потужностей, </a:t>
            </a:r>
            <a:r>
              <a:rPr lang="ru-RU" spc="-20" dirty="0" err="1">
                <a:latin typeface="Times New Roman" panose="02020603050405020304" pitchFamily="18" charset="0"/>
                <a:ea typeface="Times New Roman" panose="02020603050405020304" pitchFamily="18" charset="0"/>
              </a:rPr>
              <a:t>здійснення</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заходів</a:t>
            </a:r>
            <a:r>
              <a:rPr lang="ru-RU" spc="-20" dirty="0">
                <a:latin typeface="Times New Roman" panose="02020603050405020304" pitchFamily="18" charset="0"/>
                <a:ea typeface="Times New Roman" panose="02020603050405020304" pitchFamily="18" charset="0"/>
              </a:rPr>
              <a:t> у </a:t>
            </a:r>
            <a:r>
              <a:rPr lang="ru-RU" spc="-20" dirty="0" err="1">
                <a:latin typeface="Times New Roman" panose="02020603050405020304" pitchFamily="18" charset="0"/>
                <a:ea typeface="Times New Roman" panose="02020603050405020304" pitchFamily="18" charset="0"/>
              </a:rPr>
              <a:t>соціальній</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сфері</a:t>
            </a:r>
            <a:r>
              <a:rPr lang="ru-RU" spc="-20" dirty="0">
                <a:latin typeface="Times New Roman" panose="02020603050405020304" pitchFamily="18" charset="0"/>
                <a:ea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rPr>
              <a:t>ін</a:t>
            </a:r>
            <a:r>
              <a:rPr lang="ru-RU" spc="-20" dirty="0">
                <a:latin typeface="Times New Roman" panose="02020603050405020304" pitchFamily="18" charset="0"/>
                <a:ea typeface="Times New Roman" panose="02020603050405020304" pitchFamily="18" charset="0"/>
              </a:rPr>
              <a:t>.)</a:t>
            </a:r>
            <a:endParaRPr lang="uk-UA" dirty="0"/>
          </a:p>
        </p:txBody>
      </p:sp>
    </p:spTree>
    <p:extLst>
      <p:ext uri="{BB962C8B-B14F-4D97-AF65-F5344CB8AC3E}">
        <p14:creationId xmlns:p14="http://schemas.microsoft.com/office/powerpoint/2010/main" val="3921155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9F47E52-CB31-4450-AE8E-C8CD722A3650}"/>
              </a:ext>
            </a:extLst>
          </p:cNvPr>
          <p:cNvSpPr/>
          <p:nvPr/>
        </p:nvSpPr>
        <p:spPr>
          <a:xfrm>
            <a:off x="2240131" y="2131004"/>
            <a:ext cx="7401017" cy="2031325"/>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Внутрішня ціна в практиці внутрішнього обігу виконує ті самі функції, що і ринкова ціна. Серед цих функцій найбільш вагомими є </a:t>
            </a:r>
            <a:r>
              <a:rPr lang="uk-UA" i="1" dirty="0" err="1">
                <a:latin typeface="Times New Roman" panose="02020603050405020304" pitchFamily="18" charset="0"/>
                <a:ea typeface="Times New Roman" panose="02020603050405020304" pitchFamily="18" charset="0"/>
              </a:rPr>
              <a:t>вимірююча</a:t>
            </a:r>
            <a:r>
              <a:rPr lang="uk-UA" dirty="0">
                <a:latin typeface="Times New Roman" panose="02020603050405020304" pitchFamily="18" charset="0"/>
                <a:ea typeface="Times New Roman" panose="02020603050405020304" pitchFamily="18" charset="0"/>
              </a:rPr>
              <a:t> та </a:t>
            </a:r>
            <a:r>
              <a:rPr lang="uk-UA" i="1" dirty="0">
                <a:latin typeface="Times New Roman" panose="02020603050405020304" pitchFamily="18" charset="0"/>
                <a:ea typeface="Times New Roman" panose="02020603050405020304" pitchFamily="18" charset="0"/>
              </a:rPr>
              <a:t>стимулююча</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Вимірююча</a:t>
            </a:r>
            <a:r>
              <a:rPr lang="uk-UA" dirty="0">
                <a:latin typeface="Times New Roman" panose="02020603050405020304" pitchFamily="18" charset="0"/>
                <a:ea typeface="Times New Roman" panose="02020603050405020304" pitchFamily="18" charset="0"/>
              </a:rPr>
              <a:t> функція виявляється через облік витрат виробництва, стимулююча — через формування частки прибутку згідно зі структурою внутрішньої ціни. Основна мета внутрішніх розрахунків досягається в тому разі, якщо рівень внутрішніх цін забезпечує найбільш ефективне функціонування існуючої системи управління підприємством</a:t>
            </a:r>
            <a:endParaRPr lang="uk-UA" dirty="0"/>
          </a:p>
        </p:txBody>
      </p:sp>
    </p:spTree>
    <p:extLst>
      <p:ext uri="{BB962C8B-B14F-4D97-AF65-F5344CB8AC3E}">
        <p14:creationId xmlns:p14="http://schemas.microsoft.com/office/powerpoint/2010/main" val="12120751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FAC0994-CABE-427B-B38C-75FC5D7F3B1E}"/>
              </a:ext>
            </a:extLst>
          </p:cNvPr>
          <p:cNvSpPr/>
          <p:nvPr/>
        </p:nvSpPr>
        <p:spPr>
          <a:xfrm>
            <a:off x="2343705" y="2129252"/>
            <a:ext cx="7039992" cy="2031325"/>
          </a:xfrm>
          <a:prstGeom prst="rect">
            <a:avLst/>
          </a:prstGeom>
        </p:spPr>
        <p:txBody>
          <a:bodyPr wrap="square">
            <a:spAutoFit/>
          </a:bodyPr>
          <a:lstStyle/>
          <a:p>
            <a:r>
              <a:rPr lang="uk-UA" spc="-10" dirty="0">
                <a:latin typeface="Times New Roman" panose="02020603050405020304" pitchFamily="18" charset="0"/>
                <a:ea typeface="Times New Roman" panose="02020603050405020304" pitchFamily="18" charset="0"/>
              </a:rPr>
              <a:t>За критерій розподілу частини прибутку підприємства між його виробничими підрозділами можна брати виробничу собівар</a:t>
            </a:r>
            <a:r>
              <a:rPr lang="uk-UA" dirty="0">
                <a:latin typeface="Times New Roman" panose="02020603050405020304" pitchFamily="18" charset="0"/>
                <a:ea typeface="Times New Roman" panose="02020603050405020304" pitchFamily="18" charset="0"/>
              </a:rPr>
              <a:t>тість або додані витрати (вартість обробки). Додані витрати підрозділів включають власні витрати даного виробничого підрозділу та витрати (додані витрати) допоміжних, обслуговуючих та </a:t>
            </a:r>
            <a:r>
              <a:rPr lang="uk-UA" dirty="0" err="1">
                <a:latin typeface="Times New Roman" panose="02020603050405020304" pitchFamily="18" charset="0"/>
                <a:ea typeface="Times New Roman" panose="02020603050405020304" pitchFamily="18" charset="0"/>
              </a:rPr>
              <a:t>забезпечуючих</a:t>
            </a:r>
            <a:r>
              <a:rPr lang="uk-UA" dirty="0">
                <a:latin typeface="Times New Roman" panose="02020603050405020304" pitchFamily="18" charset="0"/>
                <a:ea typeface="Times New Roman" panose="02020603050405020304" pitchFamily="18" charset="0"/>
              </a:rPr>
              <a:t> підрозділів, які співпрацюють на договірній основі з даним підрозділом</a:t>
            </a:r>
            <a:endParaRPr lang="uk-UA" dirty="0"/>
          </a:p>
        </p:txBody>
      </p:sp>
    </p:spTree>
    <p:extLst>
      <p:ext uri="{BB962C8B-B14F-4D97-AF65-F5344CB8AC3E}">
        <p14:creationId xmlns:p14="http://schemas.microsoft.com/office/powerpoint/2010/main" val="1831273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EDB1F2F-878C-41C9-B975-85B37211A976}"/>
              </a:ext>
            </a:extLst>
          </p:cNvPr>
          <p:cNvSpPr/>
          <p:nvPr/>
        </p:nvSpPr>
        <p:spPr>
          <a:xfrm>
            <a:off x="2311154" y="1051950"/>
            <a:ext cx="6096000" cy="923330"/>
          </a:xfrm>
          <a:prstGeom prst="rect">
            <a:avLst/>
          </a:prstGeom>
        </p:spPr>
        <p:txBody>
          <a:bodyPr>
            <a:spAutoFit/>
          </a:bodyPr>
          <a:lstStyle/>
          <a:p>
            <a:pPr indent="191135" algn="just">
              <a:spcAft>
                <a:spcPts val="0"/>
              </a:spcAft>
            </a:pPr>
            <a:r>
              <a:rPr lang="uk-UA" dirty="0">
                <a:latin typeface="Times New Roman" panose="02020603050405020304" pitchFamily="18" charset="0"/>
                <a:ea typeface="Times New Roman" panose="02020603050405020304" pitchFamily="18" charset="0"/>
              </a:rPr>
              <a:t>Якщо за базу розподілу частини прибутку підприємства між його виробничими підрозділами взяти додані витрати, то спочатку обчислюється коефіцієнт розподілу:</a:t>
            </a:r>
            <a:endParaRPr lang="uk-UA" sz="1200" dirty="0">
              <a:effectLst/>
              <a:latin typeface="Times New Roman" panose="02020603050405020304" pitchFamily="18" charset="0"/>
              <a:ea typeface="Times New Roman" panose="02020603050405020304" pitchFamily="18" charset="0"/>
            </a:endParaRPr>
          </a:p>
        </p:txBody>
      </p:sp>
      <p:pic>
        <p:nvPicPr>
          <p:cNvPr id="4" name="Рисунок 3">
            <a:extLst>
              <a:ext uri="{FF2B5EF4-FFF2-40B4-BE49-F238E27FC236}">
                <a16:creationId xmlns:a16="http://schemas.microsoft.com/office/drawing/2014/main" id="{2841438F-2249-445E-94FB-8CE3B8F3EF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0946" y="2192785"/>
            <a:ext cx="2200371" cy="1127463"/>
          </a:xfrm>
          <a:prstGeom prst="rect">
            <a:avLst/>
          </a:prstGeom>
        </p:spPr>
      </p:pic>
      <p:sp>
        <p:nvSpPr>
          <p:cNvPr id="5" name="Прямоугольник 4">
            <a:extLst>
              <a:ext uri="{FF2B5EF4-FFF2-40B4-BE49-F238E27FC236}">
                <a16:creationId xmlns:a16="http://schemas.microsoft.com/office/drawing/2014/main" id="{0CFED927-27F3-4E7D-83AC-DC5BA368A2FE}"/>
              </a:ext>
            </a:extLst>
          </p:cNvPr>
          <p:cNvSpPr/>
          <p:nvPr/>
        </p:nvSpPr>
        <p:spPr>
          <a:xfrm>
            <a:off x="2192784" y="3537753"/>
            <a:ext cx="6776347" cy="1200329"/>
          </a:xfrm>
          <a:prstGeom prst="rect">
            <a:avLst/>
          </a:prstGeom>
        </p:spPr>
        <p:txBody>
          <a:bodyPr wrap="square">
            <a:spAutoFit/>
          </a:bodyPr>
          <a:lstStyle/>
          <a:p>
            <a:pPr algn="just"/>
            <a:r>
              <a:rPr lang="uk-UA" dirty="0">
                <a:latin typeface="Times New Roman" panose="02020603050405020304" pitchFamily="18" charset="0"/>
                <a:ea typeface="Times New Roman" panose="02020603050405020304" pitchFamily="18" charset="0"/>
              </a:rPr>
              <a:t>де </a:t>
            </a:r>
            <a:r>
              <a:rPr lang="uk-UA" dirty="0" err="1">
                <a:latin typeface="Times New Roman" panose="02020603050405020304" pitchFamily="18" charset="0"/>
                <a:ea typeface="Times New Roman" panose="02020603050405020304" pitchFamily="18" charset="0"/>
              </a:rPr>
              <a:t>П</a:t>
            </a:r>
            <a:r>
              <a:rPr lang="uk-UA" baseline="-25000" dirty="0" err="1">
                <a:latin typeface="Times New Roman" panose="02020603050405020304" pitchFamily="18" charset="0"/>
                <a:ea typeface="Times New Roman" panose="02020603050405020304" pitchFamily="18" charset="0"/>
              </a:rPr>
              <a:t>р</a:t>
            </a:r>
            <a:r>
              <a:rPr lang="uk-UA" dirty="0">
                <a:latin typeface="Times New Roman" panose="02020603050405020304" pitchFamily="18" charset="0"/>
                <a:ea typeface="Times New Roman" panose="02020603050405020304" pitchFamily="18" charset="0"/>
              </a:rPr>
              <a:t> — частина прибутку від реалізації, яка підлягає розподілу між його виробничими підрозділами;</a:t>
            </a:r>
          </a:p>
          <a:p>
            <a:r>
              <a:rPr lang="uk-UA"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uk-UA" dirty="0" err="1">
                <a:latin typeface="Times New Roman" panose="02020603050405020304" pitchFamily="18" charset="0"/>
                <a:ea typeface="Times New Roman" panose="02020603050405020304" pitchFamily="18" charset="0"/>
              </a:rPr>
              <a:t>С</a:t>
            </a:r>
            <a:r>
              <a:rPr lang="uk-UA" baseline="-25000" dirty="0" err="1">
                <a:latin typeface="Times New Roman" panose="02020603050405020304" pitchFamily="18" charset="0"/>
                <a:ea typeface="Times New Roman" panose="02020603050405020304" pitchFamily="18" charset="0"/>
              </a:rPr>
              <a:t>д</a:t>
            </a:r>
            <a:r>
              <a:rPr lang="uk-UA" dirty="0">
                <a:latin typeface="Times New Roman" panose="02020603050405020304" pitchFamily="18" charset="0"/>
                <a:ea typeface="Times New Roman" panose="02020603050405020304" pitchFamily="18" charset="0"/>
              </a:rPr>
              <a:t> — сумарні додані витрати виробництва в повній собівартості продукції, що реалізується підприємством</a:t>
            </a:r>
            <a:endParaRPr lang="uk-UA" dirty="0"/>
          </a:p>
        </p:txBody>
      </p:sp>
    </p:spTree>
    <p:extLst>
      <p:ext uri="{BB962C8B-B14F-4D97-AF65-F5344CB8AC3E}">
        <p14:creationId xmlns:p14="http://schemas.microsoft.com/office/powerpoint/2010/main" val="6251544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BAB7F77-2C70-4A39-A0A5-6BDB4E83DD10}"/>
              </a:ext>
            </a:extLst>
          </p:cNvPr>
          <p:cNvSpPr/>
          <p:nvPr/>
        </p:nvSpPr>
        <p:spPr>
          <a:xfrm>
            <a:off x="2636668" y="1276913"/>
            <a:ext cx="6516210" cy="261867"/>
          </a:xfrm>
          <a:prstGeom prst="rect">
            <a:avLst/>
          </a:prstGeom>
        </p:spPr>
        <p:txBody>
          <a:bodyPr wrap="square">
            <a:spAutoFit/>
          </a:bodyPr>
          <a:lstStyle/>
          <a:p>
            <a:pPr indent="191135" algn="just">
              <a:lnSpc>
                <a:spcPts val="1165"/>
              </a:lnSpc>
              <a:spcAft>
                <a:spcPts val="0"/>
              </a:spcAft>
            </a:pPr>
            <a:r>
              <a:rPr lang="uk-UA" spc="-10" dirty="0">
                <a:latin typeface="Times New Roman" panose="02020603050405020304" pitchFamily="18" charset="0"/>
                <a:ea typeface="Times New Roman" panose="02020603050405020304" pitchFamily="18" charset="0"/>
              </a:rPr>
              <a:t>Звідси внутрішня планово-розрахункова ціна визначається так:</a:t>
            </a:r>
            <a:endParaRPr lang="uk-UA" dirty="0">
              <a:latin typeface="Times New Roman" panose="02020603050405020304" pitchFamily="18" charset="0"/>
              <a:ea typeface="Times New Roman" panose="02020603050405020304" pitchFamily="18" charset="0"/>
            </a:endParaRPr>
          </a:p>
        </p:txBody>
      </p:sp>
      <p:pic>
        <p:nvPicPr>
          <p:cNvPr id="6" name="Рисунок 5">
            <a:extLst>
              <a:ext uri="{FF2B5EF4-FFF2-40B4-BE49-F238E27FC236}">
                <a16:creationId xmlns:a16="http://schemas.microsoft.com/office/drawing/2014/main" id="{14652517-0993-4D8A-97EB-C19128A58A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5973" y="1732618"/>
            <a:ext cx="3364636" cy="637510"/>
          </a:xfrm>
          <a:prstGeom prst="rect">
            <a:avLst/>
          </a:prstGeom>
        </p:spPr>
      </p:pic>
      <p:pic>
        <p:nvPicPr>
          <p:cNvPr id="35" name="Рисунок 34">
            <a:extLst>
              <a:ext uri="{FF2B5EF4-FFF2-40B4-BE49-F238E27FC236}">
                <a16:creationId xmlns:a16="http://schemas.microsoft.com/office/drawing/2014/main" id="{C0CCC3C6-FFED-45DC-819B-1C1E5C53F9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1571" y="2734764"/>
            <a:ext cx="6828858" cy="2032545"/>
          </a:xfrm>
          <a:prstGeom prst="rect">
            <a:avLst/>
          </a:prstGeom>
        </p:spPr>
      </p:pic>
    </p:spTree>
    <p:extLst>
      <p:ext uri="{BB962C8B-B14F-4D97-AF65-F5344CB8AC3E}">
        <p14:creationId xmlns:p14="http://schemas.microsoft.com/office/powerpoint/2010/main" val="42547014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D324B05-0B8A-41A8-983D-788C8C8D36FF}"/>
              </a:ext>
            </a:extLst>
          </p:cNvPr>
          <p:cNvSpPr/>
          <p:nvPr/>
        </p:nvSpPr>
        <p:spPr>
          <a:xfrm>
            <a:off x="1935331" y="1071058"/>
            <a:ext cx="7981025" cy="923330"/>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Такий підхід дає змогу економічному (фінансовому) управлінню підприємства встановити об’єктивні планово-розрахункові ціни на внутрішньовиробничому рівні, а виробничим підрозділам — формувати прибуток</a:t>
            </a:r>
            <a:endParaRPr lang="uk-UA" dirty="0"/>
          </a:p>
        </p:txBody>
      </p:sp>
      <p:pic>
        <p:nvPicPr>
          <p:cNvPr id="4" name="Рисунок 3">
            <a:extLst>
              <a:ext uri="{FF2B5EF4-FFF2-40B4-BE49-F238E27FC236}">
                <a16:creationId xmlns:a16="http://schemas.microsoft.com/office/drawing/2014/main" id="{52CBB1D5-0B45-4781-9F12-69A71868B5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886" y="2211659"/>
            <a:ext cx="4406799" cy="923329"/>
          </a:xfrm>
          <a:prstGeom prst="rect">
            <a:avLst/>
          </a:prstGeom>
        </p:spPr>
      </p:pic>
      <p:pic>
        <p:nvPicPr>
          <p:cNvPr id="9" name="Рисунок 8">
            <a:extLst>
              <a:ext uri="{FF2B5EF4-FFF2-40B4-BE49-F238E27FC236}">
                <a16:creationId xmlns:a16="http://schemas.microsoft.com/office/drawing/2014/main" id="{85C8928C-08D9-4E13-B0CA-AF45CA9F4B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129" y="3451064"/>
            <a:ext cx="7981025" cy="607252"/>
          </a:xfrm>
          <a:prstGeom prst="rect">
            <a:avLst/>
          </a:prstGeom>
        </p:spPr>
      </p:pic>
    </p:spTree>
    <p:extLst>
      <p:ext uri="{BB962C8B-B14F-4D97-AF65-F5344CB8AC3E}">
        <p14:creationId xmlns:p14="http://schemas.microsoft.com/office/powerpoint/2010/main" val="16187688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868FF32-C566-4D98-89BB-BFAE1EEF3DE3}"/>
              </a:ext>
            </a:extLst>
          </p:cNvPr>
          <p:cNvSpPr/>
          <p:nvPr/>
        </p:nvSpPr>
        <p:spPr>
          <a:xfrm>
            <a:off x="2380695" y="1605430"/>
            <a:ext cx="7430610" cy="2585323"/>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Зі свого чистого прибутку підрозділи можуть створювати власні фонди накопичення та споживання, а також резервний фонд. Кошти з фонду накопичення можуть спрямовуватися на фінансування розвитку виробництва; кошти фонду споживання, як правило, використовують для фінансування соціального розвитку та матеріального заохочення трудового колективу; кошти резервного фонду необхідні підрозділам, наприклад, для формування оборотних виробничих фондів понад централізовано встановлені ліміти. Збільшення цих фондів проти встановлених лімітів здійс­нюється за рахунок прибутку підрозділу</a:t>
            </a:r>
            <a:endParaRPr lang="uk-UA" dirty="0"/>
          </a:p>
        </p:txBody>
      </p:sp>
    </p:spTree>
    <p:extLst>
      <p:ext uri="{BB962C8B-B14F-4D97-AF65-F5344CB8AC3E}">
        <p14:creationId xmlns:p14="http://schemas.microsoft.com/office/powerpoint/2010/main" val="15545687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9D1812C-4219-459A-BF56-EBCD1F7DB46C}"/>
              </a:ext>
            </a:extLst>
          </p:cNvPr>
          <p:cNvSpPr/>
          <p:nvPr/>
        </p:nvSpPr>
        <p:spPr>
          <a:xfrm>
            <a:off x="2414726" y="2062362"/>
            <a:ext cx="6968971" cy="2862322"/>
          </a:xfrm>
          <a:prstGeom prst="rect">
            <a:avLst/>
          </a:prstGeom>
        </p:spPr>
        <p:txBody>
          <a:bodyPr wrap="square">
            <a:spAutoFit/>
          </a:bodyPr>
          <a:lstStyle/>
          <a:p>
            <a:pPr indent="191135" algn="just"/>
            <a:r>
              <a:rPr lang="uk-UA" dirty="0">
                <a:latin typeface="Times New Roman" panose="02020603050405020304" pitchFamily="18" charset="0"/>
                <a:ea typeface="Times New Roman" panose="02020603050405020304" pitchFamily="18" charset="0"/>
              </a:rPr>
              <a:t>Цей підхід до формування прибутку виробничих підрозділів дає змогу:</a:t>
            </a:r>
          </a:p>
          <a:p>
            <a:pPr marL="342900" lvl="0" indent="-342900" algn="just">
              <a:buClr>
                <a:srgbClr val="808080"/>
              </a:buClr>
              <a:buSzPts val="1150"/>
              <a:buFont typeface="Symbol" panose="05050102010706020507" pitchFamily="18" charset="2"/>
              <a:buChar char=""/>
              <a:tabLst>
                <a:tab pos="270510" algn="l"/>
              </a:tabLst>
            </a:pPr>
            <a:r>
              <a:rPr lang="uk-UA" spc="-10" dirty="0">
                <a:latin typeface="Times New Roman" panose="02020603050405020304" pitchFamily="18" charset="0"/>
                <a:ea typeface="Times New Roman" panose="02020603050405020304" pitchFamily="18" charset="0"/>
              </a:rPr>
              <a:t>на рівні планування розподіляти між виробничими підрозділами частину прибутку підприємства від реалізації </a:t>
            </a:r>
            <a:r>
              <a:rPr lang="uk-UA" spc="-10" dirty="0" err="1">
                <a:latin typeface="Times New Roman" panose="02020603050405020304" pitchFamily="18" charset="0"/>
                <a:ea typeface="Times New Roman" panose="02020603050405020304" pitchFamily="18" charset="0"/>
              </a:rPr>
              <a:t>пропорційно</a:t>
            </a:r>
            <a:r>
              <a:rPr lang="uk-UA" spc="-10" dirty="0">
                <a:latin typeface="Times New Roman" panose="02020603050405020304" pitchFamily="18" charset="0"/>
                <a:ea typeface="Times New Roman" panose="02020603050405020304" pitchFamily="18" charset="0"/>
              </a:rPr>
              <a:t> доданим витратам виробництва, що встановлює пряму залежність валового та чистого прибутку підрозділів від результатів роботи підрозділу з виконання планових і договірних зобов’язань;</a:t>
            </a:r>
          </a:p>
          <a:p>
            <a:pPr marL="342900" lvl="0" indent="-342900" algn="just">
              <a:buClr>
                <a:srgbClr val="808080"/>
              </a:buClr>
              <a:buSzPts val="1150"/>
              <a:buFont typeface="Symbol" panose="05050102010706020507" pitchFamily="18" charset="2"/>
              <a:buChar char=""/>
              <a:tabLst>
                <a:tab pos="270510" algn="l"/>
              </a:tabLst>
            </a:pPr>
            <a:r>
              <a:rPr lang="uk-UA" dirty="0">
                <a:latin typeface="Times New Roman" panose="02020603050405020304" pitchFamily="18" charset="0"/>
                <a:ea typeface="Times New Roman" panose="02020603050405020304" pitchFamily="18" charset="0"/>
              </a:rPr>
              <a:t>формувати планово-розрахункові ціни на продукцію (роботи, послуги) підрозділів, що дає змогу впроваджувати елементи товарно-грошових відносин на </a:t>
            </a:r>
            <a:r>
              <a:rPr lang="uk-UA" dirty="0" err="1">
                <a:latin typeface="Times New Roman" panose="02020603050405020304" pitchFamily="18" charset="0"/>
                <a:ea typeface="Times New Roman" panose="02020603050405020304" pitchFamily="18" charset="0"/>
              </a:rPr>
              <a:t>внутрішньофірмовому</a:t>
            </a:r>
            <a:r>
              <a:rPr lang="uk-UA" dirty="0">
                <a:latin typeface="Times New Roman" panose="02020603050405020304" pitchFamily="18" charset="0"/>
                <a:ea typeface="Times New Roman" panose="02020603050405020304" pitchFamily="18" charset="0"/>
              </a:rPr>
              <a:t> рівні</a:t>
            </a:r>
            <a:endParaRPr lang="uk-UA" dirty="0"/>
          </a:p>
        </p:txBody>
      </p:sp>
    </p:spTree>
    <p:extLst>
      <p:ext uri="{BB962C8B-B14F-4D97-AF65-F5344CB8AC3E}">
        <p14:creationId xmlns:p14="http://schemas.microsoft.com/office/powerpoint/2010/main" val="18865827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E414715-F796-4BF7-A6E8-3CFC82FF7F14}"/>
              </a:ext>
            </a:extLst>
          </p:cNvPr>
          <p:cNvSpPr/>
          <p:nvPr/>
        </p:nvSpPr>
        <p:spPr>
          <a:xfrm>
            <a:off x="2104008" y="2495027"/>
            <a:ext cx="7723573" cy="1200329"/>
          </a:xfrm>
          <a:prstGeom prst="rect">
            <a:avLst/>
          </a:prstGeom>
        </p:spPr>
        <p:txBody>
          <a:bodyPr wrap="square">
            <a:spAutoFit/>
          </a:bodyPr>
          <a:lstStyle/>
          <a:p>
            <a:r>
              <a:rPr lang="ru-RU" spc="-20" dirty="0" err="1">
                <a:latin typeface="Times New Roman" panose="02020603050405020304" pitchFamily="18" charset="0"/>
                <a:ea typeface="Times New Roman" panose="02020603050405020304" pitchFamily="18" charset="0"/>
              </a:rPr>
              <a:t>Слід</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зазначити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що</a:t>
            </a:r>
            <a:r>
              <a:rPr lang="ru-RU" spc="-20" dirty="0">
                <a:latin typeface="Times New Roman" panose="02020603050405020304" pitchFamily="18" charset="0"/>
                <a:ea typeface="Times New Roman" panose="02020603050405020304" pitchFamily="18" charset="0"/>
              </a:rPr>
              <a:t> при </a:t>
            </a:r>
            <a:r>
              <a:rPr lang="ru-RU" spc="-20" dirty="0" err="1">
                <a:latin typeface="Times New Roman" panose="02020603050405020304" pitchFamily="18" charset="0"/>
                <a:ea typeface="Times New Roman" panose="02020603050405020304" pitchFamily="18" charset="0"/>
              </a:rPr>
              <a:t>формуванні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внутрішніх</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цін</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можна</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застосовувати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різні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коригуючі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коефіцієнти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які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дають</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змогу</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враховувати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специфіку</a:t>
            </a:r>
            <a:r>
              <a:rPr lang="ru-RU" spc="-20" dirty="0">
                <a:latin typeface="Times New Roman" panose="02020603050405020304" pitchFamily="18" charset="0"/>
                <a:ea typeface="Times New Roman" panose="02020603050405020304" pitchFamily="18" charset="0"/>
              </a:rPr>
              <a:t> кожного </a:t>
            </a:r>
            <a:r>
              <a:rPr lang="ru-RU" spc="-20" dirty="0" err="1">
                <a:latin typeface="Times New Roman" panose="02020603050405020304" pitchFamily="18" charset="0"/>
                <a:ea typeface="Times New Roman" panose="02020603050405020304" pitchFamily="18" charset="0"/>
              </a:rPr>
              <a:t>підрозділу</a:t>
            </a:r>
            <a:r>
              <a:rPr lang="ru-RU" spc="-20" dirty="0">
                <a:latin typeface="Times New Roman" panose="02020603050405020304" pitchFamily="18" charset="0"/>
                <a:ea typeface="Times New Roman" panose="02020603050405020304" pitchFamily="18" charset="0"/>
              </a:rPr>
              <a:t> та </a:t>
            </a:r>
            <a:r>
              <a:rPr lang="ru-RU" spc="-20" dirty="0" err="1">
                <a:latin typeface="Times New Roman" panose="02020603050405020304" pitchFamily="18" charset="0"/>
                <a:ea typeface="Times New Roman" panose="02020603050405020304" pitchFamily="18" charset="0"/>
              </a:rPr>
              <a:t>об’єктивно</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відображати</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її</a:t>
            </a:r>
            <a:r>
              <a:rPr lang="ru-RU" spc="-20" dirty="0">
                <a:latin typeface="Times New Roman" panose="02020603050405020304" pitchFamily="18" charset="0"/>
                <a:ea typeface="Times New Roman" panose="02020603050405020304" pitchFamily="18" charset="0"/>
              </a:rPr>
              <a:t> в </a:t>
            </a:r>
            <a:r>
              <a:rPr lang="ru-RU" spc="-20" dirty="0" err="1">
                <a:latin typeface="Times New Roman" panose="02020603050405020304" pitchFamily="18" charset="0"/>
                <a:ea typeface="Times New Roman" panose="02020603050405020304" pitchFamily="18" charset="0"/>
              </a:rPr>
              <a:t>рівні</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внутрішньої</a:t>
            </a:r>
            <a:r>
              <a:rPr lang="ru-RU" spc="-20" dirty="0">
                <a:latin typeface="Times New Roman" panose="02020603050405020304" pitchFamily="18" charset="0"/>
                <a:ea typeface="Times New Roman" panose="02020603050405020304" pitchFamily="18" charset="0"/>
              </a:rPr>
              <a:t> планово-</a:t>
            </a:r>
            <a:r>
              <a:rPr lang="ru-RU" spc="-20" dirty="0" err="1">
                <a:latin typeface="Times New Roman" panose="02020603050405020304" pitchFamily="18" charset="0"/>
                <a:ea typeface="Times New Roman" panose="02020603050405020304" pitchFamily="18" charset="0"/>
              </a:rPr>
              <a:t>розрахункової</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ціни</a:t>
            </a:r>
            <a:r>
              <a:rPr lang="ru-RU" spc="-20" dirty="0">
                <a:latin typeface="Times New Roman" panose="02020603050405020304" pitchFamily="18" charset="0"/>
                <a:ea typeface="Times New Roman" panose="02020603050405020304" pitchFamily="18" charset="0"/>
              </a:rPr>
              <a:t> на </a:t>
            </a:r>
            <a:r>
              <a:rPr lang="ru-RU" spc="-20" dirty="0" err="1">
                <a:latin typeface="Times New Roman" panose="02020603050405020304" pitchFamily="18" charset="0"/>
                <a:ea typeface="Times New Roman" panose="02020603050405020304" pitchFamily="18" charset="0"/>
              </a:rPr>
              <a:t>його</a:t>
            </a:r>
            <a:r>
              <a:rPr lang="ru-RU" spc="-20" dirty="0">
                <a:latin typeface="Times New Roman" panose="02020603050405020304" pitchFamily="18" charset="0"/>
                <a:ea typeface="Times New Roman" panose="02020603050405020304" pitchFamily="18" charset="0"/>
              </a:rPr>
              <a:t> </a:t>
            </a:r>
            <a:r>
              <a:rPr lang="ru-RU" spc="-20" dirty="0" err="1">
                <a:latin typeface="Times New Roman" panose="02020603050405020304" pitchFamily="18" charset="0"/>
                <a:ea typeface="Times New Roman" panose="02020603050405020304" pitchFamily="18" charset="0"/>
              </a:rPr>
              <a:t>продукцію</a:t>
            </a:r>
            <a:endParaRPr lang="uk-UA" dirty="0"/>
          </a:p>
        </p:txBody>
      </p:sp>
    </p:spTree>
    <p:extLst>
      <p:ext uri="{BB962C8B-B14F-4D97-AF65-F5344CB8AC3E}">
        <p14:creationId xmlns:p14="http://schemas.microsoft.com/office/powerpoint/2010/main" val="36900260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A0DED07-6C3E-4D5A-BCC9-E90FB614C83F}"/>
              </a:ext>
            </a:extLst>
          </p:cNvPr>
          <p:cNvSpPr/>
          <p:nvPr/>
        </p:nvSpPr>
        <p:spPr>
          <a:xfrm>
            <a:off x="2707689" y="2589139"/>
            <a:ext cx="6906827" cy="1200329"/>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Аналітичні дослідження практики господарювання вітчизняних підприємств показали, що внутрішні ціни не відображають змін у якісних параметрах продукції при виробництві різних її модифікацій</a:t>
            </a:r>
            <a:endParaRPr lang="uk-UA" dirty="0"/>
          </a:p>
        </p:txBody>
      </p:sp>
    </p:spTree>
    <p:extLst>
      <p:ext uri="{BB962C8B-B14F-4D97-AF65-F5344CB8AC3E}">
        <p14:creationId xmlns:p14="http://schemas.microsoft.com/office/powerpoint/2010/main" val="23868505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F39BD6C-D495-4590-851F-A2928574EE7E}"/>
              </a:ext>
            </a:extLst>
          </p:cNvPr>
          <p:cNvSpPr/>
          <p:nvPr/>
        </p:nvSpPr>
        <p:spPr>
          <a:xfrm>
            <a:off x="1828800" y="1443841"/>
            <a:ext cx="8043169" cy="3970318"/>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Відсутність взаємозв’язку між рівнем цін та якісними параме</a:t>
            </a:r>
            <a:r>
              <a:rPr lang="uk-UA" spc="-10" dirty="0">
                <a:latin typeface="Times New Roman" panose="02020603050405020304" pitchFamily="18" charset="0"/>
                <a:ea typeface="Times New Roman" panose="02020603050405020304" pitchFamily="18" charset="0"/>
              </a:rPr>
              <a:t>трами кінцевої продукції підприємства не заінтересовує структур­</a:t>
            </a:r>
            <a:r>
              <a:rPr lang="uk-UA" dirty="0">
                <a:latin typeface="Times New Roman" panose="02020603050405020304" pitchFamily="18" charset="0"/>
                <a:ea typeface="Times New Roman" panose="02020603050405020304" pitchFamily="18" charset="0"/>
              </a:rPr>
              <a:t>ні підрозділи вживати спільних заходів, спрямованих на забезпечення додаткових якісних параметрів готової продукції. Ця проблема може бути вирішена через упровадження механізму формування надбавок та знижок до внутрішньогосподарських цін за критерієм якісних параметрів продукції, який базується на бальній оцінці впливу якісних параметрів окремого виду продукції структурного підрозділу на якісні параметри готової продукції підприємства. Бальна оцінка установлюється методом експертного аналізу, який здійснює комісія в складі служби головного конструктора і головного технолога, а також виробника. Ця комісія на основі конструкторської і технологічної документації визначає ступінь впливу окремого підрозділу на якісні параметри готової продукції. На її основі визначається рівень надбавок (знижок) за якісні параметри певного виду продукції структурного підрозділу за формулою:</a:t>
            </a:r>
            <a:endParaRPr lang="uk-UA" dirty="0"/>
          </a:p>
        </p:txBody>
      </p:sp>
    </p:spTree>
    <p:extLst>
      <p:ext uri="{BB962C8B-B14F-4D97-AF65-F5344CB8AC3E}">
        <p14:creationId xmlns:p14="http://schemas.microsoft.com/office/powerpoint/2010/main" val="14335548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10EE5D2-1ED1-48E9-AB00-D6C3461391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5345" y="1910918"/>
            <a:ext cx="6936278" cy="3036164"/>
          </a:xfrm>
          <a:prstGeom prst="rect">
            <a:avLst/>
          </a:prstGeom>
        </p:spPr>
      </p:pic>
    </p:spTree>
    <p:extLst>
      <p:ext uri="{BB962C8B-B14F-4D97-AF65-F5344CB8AC3E}">
        <p14:creationId xmlns:p14="http://schemas.microsoft.com/office/powerpoint/2010/main" val="3371775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1A05DF9-3475-443D-B2E7-1E4F5E447543}"/>
              </a:ext>
            </a:extLst>
          </p:cNvPr>
          <p:cNvSpPr/>
          <p:nvPr/>
        </p:nvSpPr>
        <p:spPr>
          <a:xfrm>
            <a:off x="2408806" y="2012052"/>
            <a:ext cx="6664171" cy="2308324"/>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Установлення внутрішніх цін, особливо у великих компаніях, — складне та трудомістке завдання. Оскільки рух коштів згідно з цінами є лише документальним і не створює реального прибутку для підприємства, складається враження, що встановлення рівня внутрішніх цін — виключно облікова операція, яка не впливає на реальні господарські рішення. Проте практичний досвід показує, що багато часу витрачається на формування та узгодження внутрішніх цін</a:t>
            </a:r>
            <a:endParaRPr lang="uk-UA" dirty="0"/>
          </a:p>
        </p:txBody>
      </p:sp>
    </p:spTree>
    <p:extLst>
      <p:ext uri="{BB962C8B-B14F-4D97-AF65-F5344CB8AC3E}">
        <p14:creationId xmlns:p14="http://schemas.microsoft.com/office/powerpoint/2010/main" val="15776484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021E630-8C99-481E-AA06-F0103F42A618}"/>
              </a:ext>
            </a:extLst>
          </p:cNvPr>
          <p:cNvSpPr/>
          <p:nvPr/>
        </p:nvSpPr>
        <p:spPr>
          <a:xfrm>
            <a:off x="2728404" y="2020929"/>
            <a:ext cx="6735192" cy="2031325"/>
          </a:xfrm>
          <a:prstGeom prst="rect">
            <a:avLst/>
          </a:prstGeom>
        </p:spPr>
        <p:txBody>
          <a:bodyPr wrap="square">
            <a:spAutoFit/>
          </a:bodyPr>
          <a:lstStyle/>
          <a:p>
            <a:r>
              <a:rPr lang="ru-RU" dirty="0" err="1">
                <a:latin typeface="Times New Roman" panose="02020603050405020304" pitchFamily="18" charset="0"/>
                <a:ea typeface="Times New Roman" panose="02020603050405020304" pitchFamily="18" charset="0"/>
              </a:rPr>
              <a:t>Подібний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механізм</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формування</a:t>
            </a:r>
            <a:r>
              <a:rPr lang="ru-RU" dirty="0">
                <a:latin typeface="Times New Roman" panose="02020603050405020304" pitchFamily="18" charset="0"/>
                <a:ea typeface="Times New Roman" panose="02020603050405020304" pitchFamily="18" charset="0"/>
              </a:rPr>
              <a:t> надбавок і </a:t>
            </a:r>
            <a:r>
              <a:rPr lang="ru-RU" dirty="0" err="1">
                <a:latin typeface="Times New Roman" panose="02020603050405020304" pitchFamily="18" charset="0"/>
                <a:ea typeface="Times New Roman" panose="02020603050405020304" pitchFamily="18" charset="0"/>
              </a:rPr>
              <a:t>знижок</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дає</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змогу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забезпечити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взаємозв’язок</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між</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якісними</a:t>
            </a:r>
            <a:r>
              <a:rPr lang="ru-RU" dirty="0">
                <a:latin typeface="Times New Roman" panose="02020603050405020304" pitchFamily="18" charset="0"/>
                <a:ea typeface="Times New Roman" panose="02020603050405020304" pitchFamily="18" charset="0"/>
              </a:rPr>
              <a:t> параметрами </a:t>
            </a:r>
            <a:r>
              <a:rPr lang="ru-RU" dirty="0" err="1">
                <a:latin typeface="Times New Roman" panose="02020603050405020304" pitchFamily="18" charset="0"/>
                <a:ea typeface="Times New Roman" panose="02020603050405020304" pitchFamily="18" charset="0"/>
              </a:rPr>
              <a:t>готової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продукції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підприємства</a:t>
            </a:r>
            <a:r>
              <a:rPr lang="ru-RU" dirty="0">
                <a:latin typeface="Times New Roman" panose="02020603050405020304" pitchFamily="18" charset="0"/>
                <a:ea typeface="Times New Roman" panose="02020603050405020304" pitchFamily="18" charset="0"/>
              </a:rPr>
              <a:t> і </a:t>
            </a:r>
            <a:r>
              <a:rPr lang="ru-RU" dirty="0" err="1">
                <a:latin typeface="Times New Roman" panose="02020603050405020304" pitchFamily="18" charset="0"/>
                <a:ea typeface="Times New Roman" panose="02020603050405020304" pitchFamily="18" charset="0"/>
              </a:rPr>
              <a:t>продукції</a:t>
            </a:r>
            <a:r>
              <a:rPr lang="ru-RU" dirty="0">
                <a:latin typeface="Times New Roman" panose="02020603050405020304" pitchFamily="18" charset="0"/>
                <a:ea typeface="Times New Roman" panose="02020603050405020304" pitchFamily="18" charset="0"/>
              </a:rPr>
              <a:t> кожного </a:t>
            </a:r>
            <a:r>
              <a:rPr lang="ru-RU" dirty="0" err="1">
                <a:latin typeface="Times New Roman" panose="02020603050405020304" pitchFamily="18" charset="0"/>
                <a:ea typeface="Times New Roman" panose="02020603050405020304" pitchFamily="18" charset="0"/>
              </a:rPr>
              <a:t>окремого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підрозділу</a:t>
            </a:r>
            <a:r>
              <a:rPr lang="ru-RU" dirty="0">
                <a:latin typeface="Times New Roman" panose="02020603050405020304" pitchFamily="18" charset="0"/>
                <a:ea typeface="Times New Roman" panose="02020603050405020304" pitchFamily="18" charset="0"/>
              </a:rPr>
              <a:t>, результатом </a:t>
            </a:r>
            <a:r>
              <a:rPr lang="ru-RU" dirty="0" err="1">
                <a:latin typeface="Times New Roman" panose="02020603050405020304" pitchFamily="18" charset="0"/>
                <a:ea typeface="Times New Roman" panose="02020603050405020304" pitchFamily="18" charset="0"/>
              </a:rPr>
              <a:t>чого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має</a:t>
            </a:r>
            <a:r>
              <a:rPr lang="ru-RU" dirty="0">
                <a:latin typeface="Times New Roman" panose="02020603050405020304" pitchFamily="18" charset="0"/>
                <a:ea typeface="Times New Roman" panose="02020603050405020304" pitchFamily="18" charset="0"/>
              </a:rPr>
              <a:t> стати </a:t>
            </a:r>
            <a:r>
              <a:rPr lang="ru-RU" dirty="0" err="1">
                <a:latin typeface="Times New Roman" panose="02020603050405020304" pitchFamily="18" charset="0"/>
                <a:ea typeface="Times New Roman" panose="02020603050405020304" pitchFamily="18" charset="0"/>
              </a:rPr>
              <a:t>формування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мотиваційного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механізму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господарської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діяльності</a:t>
            </a:r>
            <a:r>
              <a:rPr lang="ru-RU" dirty="0">
                <a:latin typeface="Times New Roman" panose="02020603050405020304" pitchFamily="18" charset="0"/>
                <a:ea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rPr>
              <a:t>забезпечення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якості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готової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продукції</a:t>
            </a:r>
            <a:r>
              <a:rPr lang="ru-RU" dirty="0">
                <a:latin typeface="Times New Roman" panose="02020603050405020304" pitchFamily="18" charset="0"/>
                <a:ea typeface="Times New Roman" panose="02020603050405020304" pitchFamily="18" charset="0"/>
              </a:rPr>
              <a:t> без </a:t>
            </a:r>
            <a:r>
              <a:rPr lang="ru-RU" dirty="0" err="1">
                <a:latin typeface="Times New Roman" panose="02020603050405020304" pitchFamily="18" charset="0"/>
                <a:ea typeface="Times New Roman" panose="02020603050405020304" pitchFamily="18" charset="0"/>
              </a:rPr>
              <a:t>додаткового</a:t>
            </a:r>
            <a:r>
              <a:rPr lang="ru-RU" dirty="0">
                <a:latin typeface="Times New Roman" panose="02020603050405020304" pitchFamily="18" charset="0"/>
                <a:ea typeface="Times New Roman" panose="02020603050405020304" pitchFamily="18" charset="0"/>
              </a:rPr>
              <a:t> контролю й </a:t>
            </a:r>
            <a:r>
              <a:rPr lang="ru-RU" dirty="0" err="1">
                <a:latin typeface="Times New Roman" panose="02020603050405020304" pitchFamily="18" charset="0"/>
                <a:ea typeface="Times New Roman" panose="02020603050405020304" pitchFamily="18" charset="0"/>
              </a:rPr>
              <a:t>управління</a:t>
            </a:r>
            <a:r>
              <a:rPr lang="ru-RU" dirty="0">
                <a:latin typeface="Times New Roman" panose="02020603050405020304" pitchFamily="18" charset="0"/>
                <a:ea typeface="Times New Roman" panose="02020603050405020304" pitchFamily="18" charset="0"/>
              </a:rPr>
              <a:t> з боку </a:t>
            </a:r>
            <a:r>
              <a:rPr lang="ru-RU" dirty="0" err="1">
                <a:latin typeface="Times New Roman" panose="02020603050405020304" pitchFamily="18" charset="0"/>
                <a:ea typeface="Times New Roman" panose="02020603050405020304" pitchFamily="18" charset="0"/>
              </a:rPr>
              <a:t>адміністративно-управлінського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апарату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підприємства</a:t>
            </a:r>
            <a:endParaRPr lang="uk-UA" dirty="0"/>
          </a:p>
        </p:txBody>
      </p:sp>
    </p:spTree>
    <p:extLst>
      <p:ext uri="{BB962C8B-B14F-4D97-AF65-F5344CB8AC3E}">
        <p14:creationId xmlns:p14="http://schemas.microsoft.com/office/powerpoint/2010/main" val="32187319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ED20D16-E551-4FA2-8956-BF90D0259DBD}"/>
              </a:ext>
            </a:extLst>
          </p:cNvPr>
          <p:cNvSpPr/>
          <p:nvPr/>
        </p:nvSpPr>
        <p:spPr>
          <a:xfrm>
            <a:off x="2531615" y="2509240"/>
            <a:ext cx="7128769" cy="1200329"/>
          </a:xfrm>
          <a:prstGeom prst="rect">
            <a:avLst/>
          </a:prstGeom>
        </p:spPr>
        <p:txBody>
          <a:bodyPr wrap="square">
            <a:spAutoFit/>
          </a:bodyPr>
          <a:lstStyle/>
          <a:p>
            <a:r>
              <a:rPr lang="uk-UA" spc="-10" dirty="0">
                <a:latin typeface="Times New Roman" panose="02020603050405020304" pitchFamily="18" charset="0"/>
                <a:ea typeface="Times New Roman" panose="02020603050405020304" pitchFamily="18" charset="0"/>
              </a:rPr>
              <a:t>Таким чином, використовуючи систему внутрішніх цін підроз­</a:t>
            </a:r>
            <a:r>
              <a:rPr lang="uk-UA" dirty="0">
                <a:latin typeface="Times New Roman" panose="02020603050405020304" pitchFamily="18" charset="0"/>
                <a:ea typeface="Times New Roman" panose="02020603050405020304" pitchFamily="18" charset="0"/>
              </a:rPr>
              <a:t>діли дістають реальну можливість здійснювати свою виробничо-господарську діяльність на принципах самоокупності та часткового самофінансування</a:t>
            </a:r>
            <a:endParaRPr lang="uk-UA" dirty="0"/>
          </a:p>
        </p:txBody>
      </p:sp>
    </p:spTree>
    <p:extLst>
      <p:ext uri="{BB962C8B-B14F-4D97-AF65-F5344CB8AC3E}">
        <p14:creationId xmlns:p14="http://schemas.microsoft.com/office/powerpoint/2010/main" val="39907009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02D7C963-2AAF-478B-8DBD-944458FFC5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5344" y="536740"/>
            <a:ext cx="6454065" cy="5900859"/>
          </a:xfrm>
          <a:prstGeom prst="rect">
            <a:avLst/>
          </a:prstGeom>
        </p:spPr>
      </p:pic>
    </p:spTree>
    <p:extLst>
      <p:ext uri="{BB962C8B-B14F-4D97-AF65-F5344CB8AC3E}">
        <p14:creationId xmlns:p14="http://schemas.microsoft.com/office/powerpoint/2010/main" val="136598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DBA1D68-D651-402B-B4E6-20B1E093066A}"/>
              </a:ext>
            </a:extLst>
          </p:cNvPr>
          <p:cNvSpPr/>
          <p:nvPr/>
        </p:nvSpPr>
        <p:spPr>
          <a:xfrm>
            <a:off x="2843813" y="2303262"/>
            <a:ext cx="6504373" cy="1477328"/>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Кожне підприємство формує свою власну систему внутрішніх цін. Однак можна виділити два основні чинники, які впливають на вибір системи </a:t>
            </a:r>
            <a:r>
              <a:rPr lang="uk-UA" dirty="0" err="1">
                <a:latin typeface="Times New Roman" panose="02020603050405020304" pitchFamily="18" charset="0"/>
                <a:ea typeface="Times New Roman" panose="02020603050405020304" pitchFamily="18" charset="0"/>
              </a:rPr>
              <a:t>внутрішньофірмового</a:t>
            </a:r>
            <a:r>
              <a:rPr lang="uk-UA" dirty="0">
                <a:latin typeface="Times New Roman" panose="02020603050405020304" pitchFamily="18" charset="0"/>
                <a:ea typeface="Times New Roman" panose="02020603050405020304" pitchFamily="18" charset="0"/>
              </a:rPr>
              <a:t> ціноутворення: стиль управління вищого керівництва та професійна орієнтація керівництва підприємства</a:t>
            </a:r>
            <a:endParaRPr lang="uk-UA" dirty="0"/>
          </a:p>
        </p:txBody>
      </p:sp>
    </p:spTree>
    <p:extLst>
      <p:ext uri="{BB962C8B-B14F-4D97-AF65-F5344CB8AC3E}">
        <p14:creationId xmlns:p14="http://schemas.microsoft.com/office/powerpoint/2010/main" val="226449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50C4951-DAE2-4084-8986-68802E3E18D8}"/>
              </a:ext>
            </a:extLst>
          </p:cNvPr>
          <p:cNvSpPr/>
          <p:nvPr/>
        </p:nvSpPr>
        <p:spPr>
          <a:xfrm>
            <a:off x="2781670" y="2091950"/>
            <a:ext cx="6628660" cy="2308324"/>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Стиль управління проявляється в ступені його централізації. Коли підприємство як організація має централізовану структуру і можливості кожного структурного підрозділу щодо прийняття рішень обмежені, система внутрішніх цін формується зверху. Вона єдина для всіх структурних підрозділів підприємства. Утім, застосування такого принципу має одну перевагу — відсутність численних внутрішніх переговорів та узгоджень щодо встановлення внутрішніх цін</a:t>
            </a:r>
            <a:endParaRPr lang="uk-UA" dirty="0"/>
          </a:p>
        </p:txBody>
      </p:sp>
    </p:spTree>
    <p:extLst>
      <p:ext uri="{BB962C8B-B14F-4D97-AF65-F5344CB8AC3E}">
        <p14:creationId xmlns:p14="http://schemas.microsoft.com/office/powerpoint/2010/main" val="412198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24F27F9-8B10-4177-9CF7-AB780B0389B6}"/>
              </a:ext>
            </a:extLst>
          </p:cNvPr>
          <p:cNvSpPr/>
          <p:nvPr/>
        </p:nvSpPr>
        <p:spPr>
          <a:xfrm>
            <a:off x="2299317" y="1474018"/>
            <a:ext cx="7324078" cy="3416320"/>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У разі децентралізованої структури управління кожний структурний підрозділ функціонує в умовах більшої свободи вибору, а відтак він має можливість обирати відповідну систему внутрішнього ціноутворення. Автономний структурний підрозділ, природно, прагне якнайкраще захистити свої інтереси; «сильні» структурні підрозділи (наприклад, за складом кадрів) у цьому випадку перебувають у кращому становищі, ніж «слабкі» або нові структурні підрозділи. Підрозділ, який виготовляє кінцеву продукцію та вимушений сплачувати високу внутрішню ціну за комплектуючі вироби, може опинитися в ситуації, коли не зможе реалізувати свою продукцію на ринку через її високу ціну. Як наслідок, прибуток, урахований у внутрішній ціні, не буде реалізований, що призведе до збитку для підприємства взагалі</a:t>
            </a:r>
            <a:endParaRPr lang="uk-UA" dirty="0"/>
          </a:p>
        </p:txBody>
      </p:sp>
    </p:spTree>
    <p:extLst>
      <p:ext uri="{BB962C8B-B14F-4D97-AF65-F5344CB8AC3E}">
        <p14:creationId xmlns:p14="http://schemas.microsoft.com/office/powerpoint/2010/main" val="2267487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310998F-155C-4275-8B90-74BC16D3D422}"/>
              </a:ext>
            </a:extLst>
          </p:cNvPr>
          <p:cNvSpPr/>
          <p:nvPr/>
        </p:nvSpPr>
        <p:spPr>
          <a:xfrm>
            <a:off x="2794986" y="2374284"/>
            <a:ext cx="6602027" cy="1477328"/>
          </a:xfrm>
          <a:prstGeom prst="rect">
            <a:avLst/>
          </a:prstGeom>
        </p:spPr>
        <p:txBody>
          <a:bodyPr wrap="square">
            <a:spAutoFit/>
          </a:bodyPr>
          <a:lstStyle/>
          <a:p>
            <a:r>
              <a:rPr lang="uk-UA" dirty="0">
                <a:latin typeface="Times New Roman" panose="02020603050405020304" pitchFamily="18" charset="0"/>
                <a:ea typeface="Times New Roman" panose="02020603050405020304" pitchFamily="18" charset="0"/>
              </a:rPr>
              <a:t>Що стосується професійної орієнтації керівництва компанії, то залежно від професійної підготовки менеджерів та їх практичного досвіду можна виокремити менеджерів, які більш схильні до виробництва та техніки, ніж до маркетингу, і навпаки. Усе це впливає на вибір системи внутрішніх цін</a:t>
            </a:r>
            <a:endParaRPr lang="uk-UA" dirty="0"/>
          </a:p>
        </p:txBody>
      </p:sp>
    </p:spTree>
    <p:extLst>
      <p:ext uri="{BB962C8B-B14F-4D97-AF65-F5344CB8AC3E}">
        <p14:creationId xmlns:p14="http://schemas.microsoft.com/office/powerpoint/2010/main" val="975027266"/>
      </p:ext>
    </p:extLst>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64</TotalTime>
  <Words>3240</Words>
  <Application>Microsoft Office PowerPoint</Application>
  <PresentationFormat>Широкоэкранный</PresentationFormat>
  <Paragraphs>71</Paragraphs>
  <Slides>52</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52</vt:i4>
      </vt:variant>
    </vt:vector>
  </HeadingPairs>
  <TitlesOfParts>
    <vt:vector size="60" baseType="lpstr">
      <vt:lpstr>Arial</vt:lpstr>
      <vt:lpstr>Avenir Next LT Pro</vt:lpstr>
      <vt:lpstr>Calibri</vt:lpstr>
      <vt:lpstr>Neue Haas Grotesk Text Pro</vt:lpstr>
      <vt:lpstr>Symbol</vt:lpstr>
      <vt:lpstr>Times New Roman</vt:lpstr>
      <vt:lpstr>AccentBoxVTI</vt:lpstr>
      <vt:lpstr>Equation.3</vt:lpstr>
      <vt:lpstr>Побудова внутрішньо економічних відносин на підприємстві. Частина 2</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Побудова внутрішньо економічних відносин на підприємстві. Частина 2</dc:title>
  <dc:creator>Катерина Бужимська</dc:creator>
  <cp:lastModifiedBy>Катерина Бужимська</cp:lastModifiedBy>
  <cp:revision>40</cp:revision>
  <dcterms:created xsi:type="dcterms:W3CDTF">2022-11-15T06:40:25Z</dcterms:created>
  <dcterms:modified xsi:type="dcterms:W3CDTF">2022-11-15T07:48:50Z</dcterms:modified>
</cp:coreProperties>
</file>