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4"/>
  </p:notesMasterIdLst>
  <p:sldIdLst>
    <p:sldId id="267" r:id="rId2"/>
    <p:sldId id="274" r:id="rId3"/>
    <p:sldId id="459" r:id="rId4"/>
    <p:sldId id="383" r:id="rId5"/>
    <p:sldId id="421" r:id="rId6"/>
    <p:sldId id="456" r:id="rId7"/>
    <p:sldId id="425" r:id="rId8"/>
    <p:sldId id="457" r:id="rId9"/>
    <p:sldId id="458" r:id="rId10"/>
    <p:sldId id="450" r:id="rId11"/>
    <p:sldId id="451" r:id="rId12"/>
    <p:sldId id="452" r:id="rId13"/>
    <p:sldId id="453" r:id="rId14"/>
    <p:sldId id="454" r:id="rId15"/>
    <p:sldId id="455" r:id="rId16"/>
    <p:sldId id="411" r:id="rId17"/>
    <p:sldId id="432" r:id="rId18"/>
    <p:sldId id="433" r:id="rId19"/>
    <p:sldId id="446" r:id="rId20"/>
    <p:sldId id="423" r:id="rId21"/>
    <p:sldId id="434" r:id="rId22"/>
    <p:sldId id="435" r:id="rId23"/>
    <p:sldId id="447" r:id="rId24"/>
    <p:sldId id="426" r:id="rId25"/>
    <p:sldId id="436" r:id="rId26"/>
    <p:sldId id="437" r:id="rId27"/>
    <p:sldId id="448" r:id="rId28"/>
    <p:sldId id="428" r:id="rId29"/>
    <p:sldId id="438" r:id="rId30"/>
    <p:sldId id="439" r:id="rId31"/>
    <p:sldId id="449" r:id="rId32"/>
    <p:sldId id="266" r:id="rId33"/>
  </p:sldIdLst>
  <p:sldSz cx="9144000" cy="6858000" type="screen4x3"/>
  <p:notesSz cx="6735763" cy="9869488"/>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94694" autoAdjust="0"/>
  </p:normalViewPr>
  <p:slideViewPr>
    <p:cSldViewPr>
      <p:cViewPr varScale="1">
        <p:scale>
          <a:sx n="121" d="100"/>
          <a:sy n="121" d="100"/>
        </p:scale>
        <p:origin x="186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11EB11AA-CFA4-B50A-B221-EC4B6C685F5E}"/>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uk-UA"/>
          </a:p>
        </p:txBody>
      </p:sp>
      <p:sp>
        <p:nvSpPr>
          <p:cNvPr id="3" name="Дата 2">
            <a:extLst>
              <a:ext uri="{FF2B5EF4-FFF2-40B4-BE49-F238E27FC236}">
                <a16:creationId xmlns:a16="http://schemas.microsoft.com/office/drawing/2014/main" id="{39BDCF1A-27CD-AC5E-CA65-645A2D96E6BC}"/>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atin typeface="Arial" charset="0"/>
                <a:cs typeface="Arial" charset="0"/>
              </a:defRPr>
            </a:lvl1pPr>
          </a:lstStyle>
          <a:p>
            <a:pPr>
              <a:defRPr/>
            </a:pPr>
            <a:fld id="{B95B0068-5E17-CC40-BCD7-5698DB152497}" type="datetimeFigureOut">
              <a:rPr lang="uk-UA"/>
              <a:pPr>
                <a:defRPr/>
              </a:pPr>
              <a:t>22.09.25</a:t>
            </a:fld>
            <a:endParaRPr lang="uk-UA"/>
          </a:p>
        </p:txBody>
      </p:sp>
      <p:sp>
        <p:nvSpPr>
          <p:cNvPr id="4" name="Образ слайда 3">
            <a:extLst>
              <a:ext uri="{FF2B5EF4-FFF2-40B4-BE49-F238E27FC236}">
                <a16:creationId xmlns:a16="http://schemas.microsoft.com/office/drawing/2014/main" id="{6FA0FD6C-13B7-A4B5-10E7-92E1EB085E0E}"/>
              </a:ext>
            </a:extLst>
          </p:cNvPr>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Заметки 4">
            <a:extLst>
              <a:ext uri="{FF2B5EF4-FFF2-40B4-BE49-F238E27FC236}">
                <a16:creationId xmlns:a16="http://schemas.microsoft.com/office/drawing/2014/main" id="{640518EC-74C1-082F-3AF3-7EC81463BF81}"/>
              </a:ext>
            </a:extLst>
          </p:cNvPr>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endParaRPr lang="uk-UA" noProof="0"/>
          </a:p>
        </p:txBody>
      </p:sp>
      <p:sp>
        <p:nvSpPr>
          <p:cNvPr id="6" name="Нижний колонтитул 5">
            <a:extLst>
              <a:ext uri="{FF2B5EF4-FFF2-40B4-BE49-F238E27FC236}">
                <a16:creationId xmlns:a16="http://schemas.microsoft.com/office/drawing/2014/main" id="{75653261-4DD2-F4B3-CC25-6C3059B382DA}"/>
              </a:ext>
            </a:extLst>
          </p:cNvPr>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uk-UA"/>
          </a:p>
        </p:txBody>
      </p:sp>
      <p:sp>
        <p:nvSpPr>
          <p:cNvPr id="7" name="Номер слайда 6">
            <a:extLst>
              <a:ext uri="{FF2B5EF4-FFF2-40B4-BE49-F238E27FC236}">
                <a16:creationId xmlns:a16="http://schemas.microsoft.com/office/drawing/2014/main" id="{11A6039C-3887-746A-A9C3-4D55B507231E}"/>
              </a:ext>
            </a:extLst>
          </p:cNvPr>
          <p:cNvSpPr>
            <a:spLocks noGrp="1"/>
          </p:cNvSpPr>
          <p:nvPr>
            <p:ph type="sldNum" sz="quarter" idx="5"/>
          </p:nvPr>
        </p:nvSpPr>
        <p:spPr>
          <a:xfrm>
            <a:off x="3814763" y="9374188"/>
            <a:ext cx="2919412" cy="49371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9A59CEE-8AF6-3246-B2C7-40093F4EA759}" type="slidenum">
              <a:rPr lang="uk-UA" altLang="ru-UA"/>
              <a:pPr/>
              <a:t>‹#›</a:t>
            </a:fld>
            <a:endParaRPr lang="uk-UA" altLang="ru-U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Равнобедренный треугольник 9">
            <a:extLst>
              <a:ext uri="{FF2B5EF4-FFF2-40B4-BE49-F238E27FC236}">
                <a16:creationId xmlns:a16="http://schemas.microsoft.com/office/drawing/2014/main" id="{F50364A1-3EFC-57ED-130C-D657C65371B7}"/>
              </a:ext>
            </a:extLst>
          </p:cNvPr>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540544" y="776288"/>
            <a:ext cx="8062912" cy="1470025"/>
          </a:xfrm>
        </p:spPr>
        <p:txBody>
          <a:bodyPr anchor="b"/>
          <a:lstStyle>
            <a:lvl1pPr algn="r">
              <a:defRPr sz="4400"/>
            </a:lvl1pPr>
          </a:lstStyle>
          <a:p>
            <a:r>
              <a:rPr lang="ru-RU"/>
              <a:t>Образец заголовка</a:t>
            </a:r>
            <a:endParaRPr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t>Образец подзаголовка</a:t>
            </a:r>
            <a:endParaRPr lang="en-US"/>
          </a:p>
        </p:txBody>
      </p:sp>
      <p:sp>
        <p:nvSpPr>
          <p:cNvPr id="3" name="Дата 27">
            <a:extLst>
              <a:ext uri="{FF2B5EF4-FFF2-40B4-BE49-F238E27FC236}">
                <a16:creationId xmlns:a16="http://schemas.microsoft.com/office/drawing/2014/main" id="{24DEA56D-6D01-51D7-F521-247194C0D910}"/>
              </a:ext>
            </a:extLst>
          </p:cNvPr>
          <p:cNvSpPr>
            <a:spLocks noGrp="1"/>
          </p:cNvSpPr>
          <p:nvPr>
            <p:ph type="dt" sz="half" idx="10"/>
          </p:nvPr>
        </p:nvSpPr>
        <p:spPr>
          <a:xfrm>
            <a:off x="1371600" y="6011863"/>
            <a:ext cx="5791200" cy="365125"/>
          </a:xfrm>
        </p:spPr>
        <p:txBody>
          <a:bodyPr tIns="0" bIns="0" anchor="t"/>
          <a:lstStyle>
            <a:lvl1pPr algn="r">
              <a:defRPr sz="1000"/>
            </a:lvl1pPr>
          </a:lstStyle>
          <a:p>
            <a:pPr>
              <a:defRPr/>
            </a:pPr>
            <a:fld id="{0FCD613B-CC4B-724D-AB32-059A6E3E0361}" type="datetimeFigureOut">
              <a:rPr lang="ru-RU"/>
              <a:pPr>
                <a:defRPr/>
              </a:pPr>
              <a:t>22.09.2025</a:t>
            </a:fld>
            <a:endParaRPr lang="ru-RU"/>
          </a:p>
        </p:txBody>
      </p:sp>
      <p:sp>
        <p:nvSpPr>
          <p:cNvPr id="4" name="Нижний колонтитул 16">
            <a:extLst>
              <a:ext uri="{FF2B5EF4-FFF2-40B4-BE49-F238E27FC236}">
                <a16:creationId xmlns:a16="http://schemas.microsoft.com/office/drawing/2014/main" id="{7C516BA4-D32C-004A-9F93-EE0068821356}"/>
              </a:ext>
            </a:extLst>
          </p:cNvPr>
          <p:cNvSpPr>
            <a:spLocks noGrp="1"/>
          </p:cNvSpPr>
          <p:nvPr>
            <p:ph type="ftr" sz="quarter" idx="11"/>
          </p:nvPr>
        </p:nvSpPr>
        <p:spPr>
          <a:xfrm>
            <a:off x="1371600" y="5649913"/>
            <a:ext cx="5791200" cy="365125"/>
          </a:xfrm>
        </p:spPr>
        <p:txBody>
          <a:bodyPr tIns="0" bIns="0"/>
          <a:lstStyle>
            <a:lvl1pPr algn="r">
              <a:defRPr sz="1100"/>
            </a:lvl1pPr>
          </a:lstStyle>
          <a:p>
            <a:pPr>
              <a:defRPr/>
            </a:pPr>
            <a:endParaRPr lang="ru-RU"/>
          </a:p>
        </p:txBody>
      </p:sp>
      <p:sp>
        <p:nvSpPr>
          <p:cNvPr id="5" name="Номер слайда 28">
            <a:extLst>
              <a:ext uri="{FF2B5EF4-FFF2-40B4-BE49-F238E27FC236}">
                <a16:creationId xmlns:a16="http://schemas.microsoft.com/office/drawing/2014/main" id="{EABE3764-AE6C-37E7-00E8-CBDE6DFD6BFE}"/>
              </a:ext>
            </a:extLst>
          </p:cNvPr>
          <p:cNvSpPr>
            <a:spLocks noGrp="1"/>
          </p:cNvSpPr>
          <p:nvPr>
            <p:ph type="sldNum" sz="quarter" idx="12"/>
          </p:nvPr>
        </p:nvSpPr>
        <p:spPr>
          <a:xfrm>
            <a:off x="8391525" y="5753100"/>
            <a:ext cx="503238" cy="365125"/>
          </a:xfrm>
        </p:spPr>
        <p:txBody>
          <a:bodyPr anchor="ctr"/>
          <a:lstStyle>
            <a:lvl1pPr>
              <a:defRPr sz="1300">
                <a:solidFill>
                  <a:srgbClr val="FFFFFF"/>
                </a:solidFill>
              </a:defRPr>
            </a:lvl1pPr>
          </a:lstStyle>
          <a:p>
            <a:fld id="{78FEA618-2188-6240-B3DE-B5D5F8321DA8}" type="slidenum">
              <a:rPr lang="ru-RU" altLang="ru-UA"/>
              <a:pPr/>
              <a:t>‹#›</a:t>
            </a:fld>
            <a:endParaRPr lang="ru-RU" altLang="ru-UA"/>
          </a:p>
        </p:txBody>
      </p:sp>
    </p:spTree>
    <p:extLst>
      <p:ext uri="{BB962C8B-B14F-4D97-AF65-F5344CB8AC3E}">
        <p14:creationId xmlns:p14="http://schemas.microsoft.com/office/powerpoint/2010/main" val="1950891258"/>
      </p:ext>
    </p:extLst>
  </p:cSld>
  <p:clrMapOvr>
    <a:masterClrMapping/>
  </p:clrMapOvr>
  <p:transition>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3">
            <a:extLst>
              <a:ext uri="{FF2B5EF4-FFF2-40B4-BE49-F238E27FC236}">
                <a16:creationId xmlns:a16="http://schemas.microsoft.com/office/drawing/2014/main" id="{3F307D33-C075-9E00-398A-56925E7DC17F}"/>
              </a:ext>
            </a:extLst>
          </p:cNvPr>
          <p:cNvSpPr>
            <a:spLocks noGrp="1"/>
          </p:cNvSpPr>
          <p:nvPr>
            <p:ph type="dt" sz="half" idx="10"/>
          </p:nvPr>
        </p:nvSpPr>
        <p:spPr/>
        <p:txBody>
          <a:bodyPr/>
          <a:lstStyle>
            <a:lvl1pPr>
              <a:defRPr/>
            </a:lvl1pPr>
          </a:lstStyle>
          <a:p>
            <a:pPr>
              <a:defRPr/>
            </a:pPr>
            <a:fld id="{A4873011-EE08-6A4D-8D23-2045596705BF}" type="datetimeFigureOut">
              <a:rPr lang="ru-RU"/>
              <a:pPr>
                <a:defRPr/>
              </a:pPr>
              <a:t>22.09.2025</a:t>
            </a:fld>
            <a:endParaRPr lang="ru-RU"/>
          </a:p>
        </p:txBody>
      </p:sp>
      <p:sp>
        <p:nvSpPr>
          <p:cNvPr id="5" name="Нижний колонтитул 2">
            <a:extLst>
              <a:ext uri="{FF2B5EF4-FFF2-40B4-BE49-F238E27FC236}">
                <a16:creationId xmlns:a16="http://schemas.microsoft.com/office/drawing/2014/main" id="{8DBDC13D-5002-A9F2-E6E5-61112FAA8BE9}"/>
              </a:ext>
            </a:extLst>
          </p:cNvPr>
          <p:cNvSpPr>
            <a:spLocks noGrp="1"/>
          </p:cNvSpPr>
          <p:nvPr>
            <p:ph type="ftr" sz="quarter" idx="11"/>
          </p:nvPr>
        </p:nvSpPr>
        <p:spPr/>
        <p:txBody>
          <a:bodyPr/>
          <a:lstStyle>
            <a:lvl1pPr>
              <a:defRPr/>
            </a:lvl1pPr>
          </a:lstStyle>
          <a:p>
            <a:pPr>
              <a:defRPr/>
            </a:pPr>
            <a:endParaRPr lang="ru-RU"/>
          </a:p>
        </p:txBody>
      </p:sp>
      <p:sp>
        <p:nvSpPr>
          <p:cNvPr id="6" name="Номер слайда 22">
            <a:extLst>
              <a:ext uri="{FF2B5EF4-FFF2-40B4-BE49-F238E27FC236}">
                <a16:creationId xmlns:a16="http://schemas.microsoft.com/office/drawing/2014/main" id="{2B3CF873-EF6C-E1A6-C8F0-E32231C9C745}"/>
              </a:ext>
            </a:extLst>
          </p:cNvPr>
          <p:cNvSpPr>
            <a:spLocks noGrp="1"/>
          </p:cNvSpPr>
          <p:nvPr>
            <p:ph type="sldNum" sz="quarter" idx="12"/>
          </p:nvPr>
        </p:nvSpPr>
        <p:spPr/>
        <p:txBody>
          <a:bodyPr/>
          <a:lstStyle>
            <a:lvl1pPr>
              <a:defRPr/>
            </a:lvl1pPr>
          </a:lstStyle>
          <a:p>
            <a:fld id="{E22C82A6-F260-2A4B-81E8-4875D8962B16}" type="slidenum">
              <a:rPr lang="ru-RU" altLang="ru-UA"/>
              <a:pPr/>
              <a:t>‹#›</a:t>
            </a:fld>
            <a:endParaRPr lang="ru-RU" altLang="ru-UA"/>
          </a:p>
        </p:txBody>
      </p:sp>
    </p:spTree>
    <p:extLst>
      <p:ext uri="{BB962C8B-B14F-4D97-AF65-F5344CB8AC3E}">
        <p14:creationId xmlns:p14="http://schemas.microsoft.com/office/powerpoint/2010/main" val="3651016837"/>
      </p:ext>
    </p:extLst>
  </p:cSld>
  <p:clrMapOvr>
    <a:masterClrMapping/>
  </p:clrMapOvr>
  <p:transition>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13">
            <a:extLst>
              <a:ext uri="{FF2B5EF4-FFF2-40B4-BE49-F238E27FC236}">
                <a16:creationId xmlns:a16="http://schemas.microsoft.com/office/drawing/2014/main" id="{92F1E09A-EE62-D25F-7535-858C78F0F4D4}"/>
              </a:ext>
            </a:extLst>
          </p:cNvPr>
          <p:cNvSpPr>
            <a:spLocks noGrp="1"/>
          </p:cNvSpPr>
          <p:nvPr>
            <p:ph type="dt" sz="half" idx="10"/>
          </p:nvPr>
        </p:nvSpPr>
        <p:spPr/>
        <p:txBody>
          <a:bodyPr/>
          <a:lstStyle>
            <a:lvl1pPr>
              <a:defRPr/>
            </a:lvl1pPr>
          </a:lstStyle>
          <a:p>
            <a:pPr>
              <a:defRPr/>
            </a:pPr>
            <a:fld id="{B6652158-ED0A-4D44-A899-BB1978C658B9}" type="datetimeFigureOut">
              <a:rPr lang="ru-RU"/>
              <a:pPr>
                <a:defRPr/>
              </a:pPr>
              <a:t>22.09.2025</a:t>
            </a:fld>
            <a:endParaRPr lang="ru-RU"/>
          </a:p>
        </p:txBody>
      </p:sp>
      <p:sp>
        <p:nvSpPr>
          <p:cNvPr id="5" name="Нижний колонтитул 2">
            <a:extLst>
              <a:ext uri="{FF2B5EF4-FFF2-40B4-BE49-F238E27FC236}">
                <a16:creationId xmlns:a16="http://schemas.microsoft.com/office/drawing/2014/main" id="{44EF38BC-E48D-3021-9610-1878449E77F1}"/>
              </a:ext>
            </a:extLst>
          </p:cNvPr>
          <p:cNvSpPr>
            <a:spLocks noGrp="1"/>
          </p:cNvSpPr>
          <p:nvPr>
            <p:ph type="ftr" sz="quarter" idx="11"/>
          </p:nvPr>
        </p:nvSpPr>
        <p:spPr/>
        <p:txBody>
          <a:bodyPr/>
          <a:lstStyle>
            <a:lvl1pPr>
              <a:defRPr/>
            </a:lvl1pPr>
          </a:lstStyle>
          <a:p>
            <a:pPr>
              <a:defRPr/>
            </a:pPr>
            <a:endParaRPr lang="ru-RU"/>
          </a:p>
        </p:txBody>
      </p:sp>
      <p:sp>
        <p:nvSpPr>
          <p:cNvPr id="6" name="Номер слайда 22">
            <a:extLst>
              <a:ext uri="{FF2B5EF4-FFF2-40B4-BE49-F238E27FC236}">
                <a16:creationId xmlns:a16="http://schemas.microsoft.com/office/drawing/2014/main" id="{E1D92895-2840-B996-0040-2E78C9AF6199}"/>
              </a:ext>
            </a:extLst>
          </p:cNvPr>
          <p:cNvSpPr>
            <a:spLocks noGrp="1"/>
          </p:cNvSpPr>
          <p:nvPr>
            <p:ph type="sldNum" sz="quarter" idx="12"/>
          </p:nvPr>
        </p:nvSpPr>
        <p:spPr/>
        <p:txBody>
          <a:bodyPr/>
          <a:lstStyle>
            <a:lvl1pPr>
              <a:defRPr/>
            </a:lvl1pPr>
          </a:lstStyle>
          <a:p>
            <a:fld id="{A00476C8-D6A2-F54B-8FBF-1662242E191E}" type="slidenum">
              <a:rPr lang="ru-RU" altLang="ru-UA"/>
              <a:pPr/>
              <a:t>‹#›</a:t>
            </a:fld>
            <a:endParaRPr lang="ru-RU" altLang="ru-UA"/>
          </a:p>
        </p:txBody>
      </p:sp>
    </p:spTree>
    <p:extLst>
      <p:ext uri="{BB962C8B-B14F-4D97-AF65-F5344CB8AC3E}">
        <p14:creationId xmlns:p14="http://schemas.microsoft.com/office/powerpoint/2010/main" val="1903964167"/>
      </p:ext>
    </p:extLst>
  </p:cSld>
  <p:clrMapOvr>
    <a:masterClrMapping/>
  </p:clrMapOvr>
  <p:transition>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lang="ru-RU"/>
              <a:t>Образец заголовка</a:t>
            </a:r>
            <a:endParaRPr lang="en-US"/>
          </a:p>
        </p:txBody>
      </p:sp>
      <p:sp>
        <p:nvSpPr>
          <p:cNvPr id="3" name="Содержимое 2"/>
          <p:cNvSpPr>
            <a:spLocks noGrp="1"/>
          </p:cNvSpPr>
          <p:nvPr>
            <p:ph idx="1"/>
          </p:nvPr>
        </p:nvSpPr>
        <p:spPr>
          <a:xfrm>
            <a:off x="457200" y="1882808"/>
            <a:ext cx="8229600" cy="45720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a:extLst>
              <a:ext uri="{FF2B5EF4-FFF2-40B4-BE49-F238E27FC236}">
                <a16:creationId xmlns:a16="http://schemas.microsoft.com/office/drawing/2014/main" id="{562560D7-A80A-AA3B-8742-14118AA4D5C9}"/>
              </a:ext>
            </a:extLst>
          </p:cNvPr>
          <p:cNvSpPr>
            <a:spLocks noGrp="1"/>
          </p:cNvSpPr>
          <p:nvPr>
            <p:ph type="dt" sz="half" idx="10"/>
          </p:nvPr>
        </p:nvSpPr>
        <p:spPr>
          <a:xfrm>
            <a:off x="4791075" y="6480175"/>
            <a:ext cx="2133600" cy="301625"/>
          </a:xfrm>
        </p:spPr>
        <p:txBody>
          <a:bodyPr/>
          <a:lstStyle>
            <a:lvl1pPr>
              <a:defRPr/>
            </a:lvl1pPr>
          </a:lstStyle>
          <a:p>
            <a:pPr>
              <a:defRPr/>
            </a:pPr>
            <a:fld id="{36701D92-6B99-A847-8D71-CFB7155B8F91}" type="datetimeFigureOut">
              <a:rPr lang="ru-RU"/>
              <a:pPr>
                <a:defRPr/>
              </a:pPr>
              <a:t>22.09.2025</a:t>
            </a:fld>
            <a:endParaRPr lang="ru-RU"/>
          </a:p>
        </p:txBody>
      </p:sp>
      <p:sp>
        <p:nvSpPr>
          <p:cNvPr id="5" name="Нижний колонтитул 4">
            <a:extLst>
              <a:ext uri="{FF2B5EF4-FFF2-40B4-BE49-F238E27FC236}">
                <a16:creationId xmlns:a16="http://schemas.microsoft.com/office/drawing/2014/main" id="{4BA6CF47-25FA-ECD2-FA2A-D9B7B1677BC5}"/>
              </a:ext>
            </a:extLst>
          </p:cNvPr>
          <p:cNvSpPr>
            <a:spLocks noGrp="1"/>
          </p:cNvSpPr>
          <p:nvPr>
            <p:ph type="ftr" sz="quarter" idx="11"/>
          </p:nvPr>
        </p:nvSpPr>
        <p:spPr>
          <a:xfrm>
            <a:off x="457200" y="6481763"/>
            <a:ext cx="4259263" cy="300037"/>
          </a:xfrm>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3E7DC35D-78A7-0159-0044-0D7373E7245E}"/>
              </a:ext>
            </a:extLst>
          </p:cNvPr>
          <p:cNvSpPr>
            <a:spLocks noGrp="1"/>
          </p:cNvSpPr>
          <p:nvPr>
            <p:ph type="sldNum" sz="quarter" idx="12"/>
          </p:nvPr>
        </p:nvSpPr>
        <p:spPr/>
        <p:txBody>
          <a:bodyPr/>
          <a:lstStyle>
            <a:lvl1pPr>
              <a:defRPr/>
            </a:lvl1pPr>
          </a:lstStyle>
          <a:p>
            <a:fld id="{171FC690-472A-AB4E-B869-0FE45BEDA7C9}" type="slidenum">
              <a:rPr lang="ru-RU" altLang="ru-UA"/>
              <a:pPr/>
              <a:t>‹#›</a:t>
            </a:fld>
            <a:endParaRPr lang="ru-RU" altLang="ru-UA"/>
          </a:p>
        </p:txBody>
      </p:sp>
    </p:spTree>
    <p:extLst>
      <p:ext uri="{BB962C8B-B14F-4D97-AF65-F5344CB8AC3E}">
        <p14:creationId xmlns:p14="http://schemas.microsoft.com/office/powerpoint/2010/main" val="420076765"/>
      </p:ext>
    </p:extLst>
  </p:cSld>
  <p:clrMapOvr>
    <a:masterClrMapping/>
  </p:clrMapOvr>
  <p:transition>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4" name="Прямоугольный треугольник 3">
            <a:extLst>
              <a:ext uri="{FF2B5EF4-FFF2-40B4-BE49-F238E27FC236}">
                <a16:creationId xmlns:a16="http://schemas.microsoft.com/office/drawing/2014/main" id="{3A3D940E-2D1B-EFE4-C25D-B6236AF0AFAB}"/>
              </a:ext>
            </a:extLst>
          </p:cNvPr>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Равнобедренный треугольник 11">
            <a:extLst>
              <a:ext uri="{FF2B5EF4-FFF2-40B4-BE49-F238E27FC236}">
                <a16:creationId xmlns:a16="http://schemas.microsoft.com/office/drawing/2014/main" id="{AAB06D0A-F1B1-6469-A952-DE05CDF9FA16}"/>
              </a:ext>
            </a:extLst>
          </p:cNvPr>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Прямая соединительная линия 5">
            <a:extLst>
              <a:ext uri="{FF2B5EF4-FFF2-40B4-BE49-F238E27FC236}">
                <a16:creationId xmlns:a16="http://schemas.microsoft.com/office/drawing/2014/main" id="{B20B7DB1-87F6-0E54-521E-9799C4CF2881}"/>
              </a:ext>
            </a:extLst>
          </p:cNvPr>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Прямая соединительная линия 6">
            <a:extLst>
              <a:ext uri="{FF2B5EF4-FFF2-40B4-BE49-F238E27FC236}">
                <a16:creationId xmlns:a16="http://schemas.microsoft.com/office/drawing/2014/main" id="{E0666DFF-038F-7157-4351-8D84125FC944}"/>
              </a:ext>
            </a:extLst>
          </p:cNvPr>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lstStyle>
            <a:lvl1pPr marL="0" algn="l">
              <a:buNone/>
              <a:defRPr sz="3600" b="1" cap="none" baseline="0"/>
            </a:lvl1pPr>
          </a:lstStyle>
          <a:p>
            <a:r>
              <a:rPr lang="ru-RU"/>
              <a:t>Образец заголовка</a:t>
            </a:r>
            <a:endParaRPr lang="en-US"/>
          </a:p>
        </p:txBody>
      </p:sp>
      <p:sp>
        <p:nvSpPr>
          <p:cNvPr id="3" name="Текст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p:txBody>
      </p:sp>
      <p:sp>
        <p:nvSpPr>
          <p:cNvPr id="8" name="Дата 3">
            <a:extLst>
              <a:ext uri="{FF2B5EF4-FFF2-40B4-BE49-F238E27FC236}">
                <a16:creationId xmlns:a16="http://schemas.microsoft.com/office/drawing/2014/main" id="{8977CE6E-28BC-A07F-482B-FA83517BBAAF}"/>
              </a:ext>
            </a:extLst>
          </p:cNvPr>
          <p:cNvSpPr>
            <a:spLocks noGrp="1"/>
          </p:cNvSpPr>
          <p:nvPr>
            <p:ph type="dt" sz="half" idx="10"/>
          </p:nvPr>
        </p:nvSpPr>
        <p:spPr>
          <a:xfrm>
            <a:off x="6956425" y="6477000"/>
            <a:ext cx="2133600" cy="304800"/>
          </a:xfrm>
        </p:spPr>
        <p:txBody>
          <a:bodyPr/>
          <a:lstStyle>
            <a:lvl1pPr>
              <a:defRPr/>
            </a:lvl1pPr>
          </a:lstStyle>
          <a:p>
            <a:pPr>
              <a:defRPr/>
            </a:pPr>
            <a:fld id="{9397ADD4-AB1A-C142-A1C1-A8767E2E2B42}" type="datetimeFigureOut">
              <a:rPr lang="ru-RU"/>
              <a:pPr>
                <a:defRPr/>
              </a:pPr>
              <a:t>22.09.2025</a:t>
            </a:fld>
            <a:endParaRPr lang="ru-RU"/>
          </a:p>
        </p:txBody>
      </p:sp>
      <p:sp>
        <p:nvSpPr>
          <p:cNvPr id="9" name="Нижний колонтитул 4">
            <a:extLst>
              <a:ext uri="{FF2B5EF4-FFF2-40B4-BE49-F238E27FC236}">
                <a16:creationId xmlns:a16="http://schemas.microsoft.com/office/drawing/2014/main" id="{5C3AC397-A14B-2EC1-25CE-3DD28F9E826D}"/>
              </a:ext>
            </a:extLst>
          </p:cNvPr>
          <p:cNvSpPr>
            <a:spLocks noGrp="1"/>
          </p:cNvSpPr>
          <p:nvPr>
            <p:ph type="ftr" sz="quarter" idx="11"/>
          </p:nvPr>
        </p:nvSpPr>
        <p:spPr>
          <a:xfrm>
            <a:off x="2619375" y="6481763"/>
            <a:ext cx="4260850" cy="300037"/>
          </a:xfrm>
        </p:spPr>
        <p:txBody>
          <a:bodyPr/>
          <a:lstStyle>
            <a:lvl1pPr>
              <a:defRPr/>
            </a:lvl1pPr>
          </a:lstStyle>
          <a:p>
            <a:pPr>
              <a:defRPr/>
            </a:pPr>
            <a:endParaRPr lang="ru-RU"/>
          </a:p>
        </p:txBody>
      </p:sp>
      <p:sp>
        <p:nvSpPr>
          <p:cNvPr id="10" name="Номер слайда 5">
            <a:extLst>
              <a:ext uri="{FF2B5EF4-FFF2-40B4-BE49-F238E27FC236}">
                <a16:creationId xmlns:a16="http://schemas.microsoft.com/office/drawing/2014/main" id="{9E0E3EB9-94B6-5DCF-EA88-AC2E6B2F8498}"/>
              </a:ext>
            </a:extLst>
          </p:cNvPr>
          <p:cNvSpPr>
            <a:spLocks noGrp="1"/>
          </p:cNvSpPr>
          <p:nvPr>
            <p:ph type="sldNum" sz="quarter" idx="12"/>
          </p:nvPr>
        </p:nvSpPr>
        <p:spPr>
          <a:xfrm>
            <a:off x="8450263" y="809625"/>
            <a:ext cx="503237" cy="300038"/>
          </a:xfrm>
        </p:spPr>
        <p:txBody>
          <a:bodyPr/>
          <a:lstStyle>
            <a:lvl1pPr>
              <a:defRPr/>
            </a:lvl1pPr>
          </a:lstStyle>
          <a:p>
            <a:fld id="{53356488-6A9F-8C47-9744-AF93CEC9150D}" type="slidenum">
              <a:rPr lang="ru-RU" altLang="ru-UA"/>
              <a:pPr/>
              <a:t>‹#›</a:t>
            </a:fld>
            <a:endParaRPr lang="ru-RU" altLang="ru-UA"/>
          </a:p>
        </p:txBody>
      </p:sp>
    </p:spTree>
    <p:extLst>
      <p:ext uri="{BB962C8B-B14F-4D97-AF65-F5344CB8AC3E}">
        <p14:creationId xmlns:p14="http://schemas.microsoft.com/office/powerpoint/2010/main" val="4161102912"/>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lang="ru-RU"/>
              <a:t>Образец заголовка</a:t>
            </a:r>
            <a:endParaRPr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13">
            <a:extLst>
              <a:ext uri="{FF2B5EF4-FFF2-40B4-BE49-F238E27FC236}">
                <a16:creationId xmlns:a16="http://schemas.microsoft.com/office/drawing/2014/main" id="{F9150DAD-A49E-DA6E-F696-BB3AA9B9891C}"/>
              </a:ext>
            </a:extLst>
          </p:cNvPr>
          <p:cNvSpPr>
            <a:spLocks noGrp="1"/>
          </p:cNvSpPr>
          <p:nvPr>
            <p:ph type="dt" sz="half" idx="10"/>
          </p:nvPr>
        </p:nvSpPr>
        <p:spPr/>
        <p:txBody>
          <a:bodyPr/>
          <a:lstStyle>
            <a:lvl1pPr>
              <a:defRPr/>
            </a:lvl1pPr>
          </a:lstStyle>
          <a:p>
            <a:pPr>
              <a:defRPr/>
            </a:pPr>
            <a:fld id="{FD8B592E-8D60-A14C-A734-C31A74F14641}" type="datetimeFigureOut">
              <a:rPr lang="ru-RU"/>
              <a:pPr>
                <a:defRPr/>
              </a:pPr>
              <a:t>22.09.2025</a:t>
            </a:fld>
            <a:endParaRPr lang="ru-RU"/>
          </a:p>
        </p:txBody>
      </p:sp>
      <p:sp>
        <p:nvSpPr>
          <p:cNvPr id="6" name="Нижний колонтитул 2">
            <a:extLst>
              <a:ext uri="{FF2B5EF4-FFF2-40B4-BE49-F238E27FC236}">
                <a16:creationId xmlns:a16="http://schemas.microsoft.com/office/drawing/2014/main" id="{4954D03A-EA2C-E0B6-A9DC-CC0AD0E5E693}"/>
              </a:ext>
            </a:extLst>
          </p:cNvPr>
          <p:cNvSpPr>
            <a:spLocks noGrp="1"/>
          </p:cNvSpPr>
          <p:nvPr>
            <p:ph type="ftr" sz="quarter" idx="11"/>
          </p:nvPr>
        </p:nvSpPr>
        <p:spPr/>
        <p:txBody>
          <a:bodyPr/>
          <a:lstStyle>
            <a:lvl1pPr>
              <a:defRPr/>
            </a:lvl1pPr>
          </a:lstStyle>
          <a:p>
            <a:pPr>
              <a:defRPr/>
            </a:pPr>
            <a:endParaRPr lang="ru-RU"/>
          </a:p>
        </p:txBody>
      </p:sp>
      <p:sp>
        <p:nvSpPr>
          <p:cNvPr id="7" name="Номер слайда 22">
            <a:extLst>
              <a:ext uri="{FF2B5EF4-FFF2-40B4-BE49-F238E27FC236}">
                <a16:creationId xmlns:a16="http://schemas.microsoft.com/office/drawing/2014/main" id="{52229FEC-24C2-36FF-8E52-92B5E1489D6F}"/>
              </a:ext>
            </a:extLst>
          </p:cNvPr>
          <p:cNvSpPr>
            <a:spLocks noGrp="1"/>
          </p:cNvSpPr>
          <p:nvPr>
            <p:ph type="sldNum" sz="quarter" idx="12"/>
          </p:nvPr>
        </p:nvSpPr>
        <p:spPr/>
        <p:txBody>
          <a:bodyPr/>
          <a:lstStyle>
            <a:lvl1pPr>
              <a:defRPr/>
            </a:lvl1pPr>
          </a:lstStyle>
          <a:p>
            <a:fld id="{0E3D7D56-C999-0D4C-BD05-FBE31A0D44C2}" type="slidenum">
              <a:rPr lang="ru-RU" altLang="ru-UA"/>
              <a:pPr/>
              <a:t>‹#›</a:t>
            </a:fld>
            <a:endParaRPr lang="ru-RU" altLang="ru-UA"/>
          </a:p>
        </p:txBody>
      </p:sp>
    </p:spTree>
    <p:extLst>
      <p:ext uri="{BB962C8B-B14F-4D97-AF65-F5344CB8AC3E}">
        <p14:creationId xmlns:p14="http://schemas.microsoft.com/office/powerpoint/2010/main" val="3046931538"/>
      </p:ext>
    </p:extLst>
  </p:cSld>
  <p:clrMapOvr>
    <a:masterClrMapping/>
  </p:clrMapOvr>
  <p:transition>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ru-RU"/>
              <a:t>Образец заголовка</a:t>
            </a:r>
            <a:endParaRPr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a:extLst>
              <a:ext uri="{FF2B5EF4-FFF2-40B4-BE49-F238E27FC236}">
                <a16:creationId xmlns:a16="http://schemas.microsoft.com/office/drawing/2014/main" id="{92A8BEB6-4B6D-C84E-6ED5-7ECB539C74A1}"/>
              </a:ext>
            </a:extLst>
          </p:cNvPr>
          <p:cNvSpPr>
            <a:spLocks noGrp="1"/>
          </p:cNvSpPr>
          <p:nvPr>
            <p:ph type="dt" sz="half" idx="10"/>
          </p:nvPr>
        </p:nvSpPr>
        <p:spPr>
          <a:xfrm>
            <a:off x="4791075" y="6481763"/>
            <a:ext cx="2130425" cy="301625"/>
          </a:xfrm>
        </p:spPr>
        <p:txBody>
          <a:bodyPr/>
          <a:lstStyle>
            <a:lvl1pPr>
              <a:defRPr/>
            </a:lvl1pPr>
          </a:lstStyle>
          <a:p>
            <a:pPr>
              <a:defRPr/>
            </a:pPr>
            <a:fld id="{889CF4CF-1167-F442-B30C-6B1357A77D63}" type="datetimeFigureOut">
              <a:rPr lang="ru-RU"/>
              <a:pPr>
                <a:defRPr/>
              </a:pPr>
              <a:t>22.09.2025</a:t>
            </a:fld>
            <a:endParaRPr lang="ru-RU"/>
          </a:p>
        </p:txBody>
      </p:sp>
      <p:sp>
        <p:nvSpPr>
          <p:cNvPr id="8" name="Нижний колонтитул 7">
            <a:extLst>
              <a:ext uri="{FF2B5EF4-FFF2-40B4-BE49-F238E27FC236}">
                <a16:creationId xmlns:a16="http://schemas.microsoft.com/office/drawing/2014/main" id="{EF8DCAF0-FFF2-B709-5624-6B954C916CA8}"/>
              </a:ext>
            </a:extLst>
          </p:cNvPr>
          <p:cNvSpPr>
            <a:spLocks noGrp="1"/>
          </p:cNvSpPr>
          <p:nvPr>
            <p:ph type="ftr" sz="quarter" idx="11"/>
          </p:nvPr>
        </p:nvSpPr>
        <p:spPr>
          <a:xfrm>
            <a:off x="457200" y="6481763"/>
            <a:ext cx="4260850" cy="301625"/>
          </a:xfrm>
        </p:spPr>
        <p:txBody>
          <a:bodyPr/>
          <a:lstStyle>
            <a:lvl1pPr>
              <a:defRPr/>
            </a:lvl1pPr>
          </a:lstStyle>
          <a:p>
            <a:pPr>
              <a:defRPr/>
            </a:pPr>
            <a:endParaRPr lang="ru-RU"/>
          </a:p>
        </p:txBody>
      </p:sp>
      <p:sp>
        <p:nvSpPr>
          <p:cNvPr id="9" name="Номер слайда 8">
            <a:extLst>
              <a:ext uri="{FF2B5EF4-FFF2-40B4-BE49-F238E27FC236}">
                <a16:creationId xmlns:a16="http://schemas.microsoft.com/office/drawing/2014/main" id="{757C3911-2BCE-7CDF-7627-71D89C57A637}"/>
              </a:ext>
            </a:extLst>
          </p:cNvPr>
          <p:cNvSpPr>
            <a:spLocks noGrp="1"/>
          </p:cNvSpPr>
          <p:nvPr>
            <p:ph type="sldNum" sz="quarter" idx="12"/>
          </p:nvPr>
        </p:nvSpPr>
        <p:spPr>
          <a:xfrm>
            <a:off x="7589838" y="6483350"/>
            <a:ext cx="503237" cy="301625"/>
          </a:xfrm>
        </p:spPr>
        <p:txBody>
          <a:bodyPr/>
          <a:lstStyle>
            <a:lvl1pPr>
              <a:defRPr/>
            </a:lvl1pPr>
          </a:lstStyle>
          <a:p>
            <a:fld id="{9CCA7D5B-0924-F443-81C2-DC178AE082E5}" type="slidenum">
              <a:rPr lang="ru-RU" altLang="ru-UA"/>
              <a:pPr/>
              <a:t>‹#›</a:t>
            </a:fld>
            <a:endParaRPr lang="ru-RU" altLang="ru-UA"/>
          </a:p>
        </p:txBody>
      </p:sp>
    </p:spTree>
    <p:extLst>
      <p:ext uri="{BB962C8B-B14F-4D97-AF65-F5344CB8AC3E}">
        <p14:creationId xmlns:p14="http://schemas.microsoft.com/office/powerpoint/2010/main" val="3237814826"/>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lang="ru-RU"/>
              <a:t>Образец заголовка</a:t>
            </a:r>
            <a:endParaRPr lang="en-US"/>
          </a:p>
        </p:txBody>
      </p:sp>
      <p:sp>
        <p:nvSpPr>
          <p:cNvPr id="3" name="Дата 13">
            <a:extLst>
              <a:ext uri="{FF2B5EF4-FFF2-40B4-BE49-F238E27FC236}">
                <a16:creationId xmlns:a16="http://schemas.microsoft.com/office/drawing/2014/main" id="{6B9618FD-47E1-5F9A-C1CD-C063A9B25D08}"/>
              </a:ext>
            </a:extLst>
          </p:cNvPr>
          <p:cNvSpPr>
            <a:spLocks noGrp="1"/>
          </p:cNvSpPr>
          <p:nvPr>
            <p:ph type="dt" sz="half" idx="10"/>
          </p:nvPr>
        </p:nvSpPr>
        <p:spPr/>
        <p:txBody>
          <a:bodyPr/>
          <a:lstStyle>
            <a:lvl1pPr>
              <a:defRPr/>
            </a:lvl1pPr>
          </a:lstStyle>
          <a:p>
            <a:pPr>
              <a:defRPr/>
            </a:pPr>
            <a:fld id="{31F87032-D85E-6641-A519-8F072D58EC76}" type="datetimeFigureOut">
              <a:rPr lang="ru-RU"/>
              <a:pPr>
                <a:defRPr/>
              </a:pPr>
              <a:t>22.09.2025</a:t>
            </a:fld>
            <a:endParaRPr lang="ru-RU"/>
          </a:p>
        </p:txBody>
      </p:sp>
      <p:sp>
        <p:nvSpPr>
          <p:cNvPr id="4" name="Нижний колонтитул 2">
            <a:extLst>
              <a:ext uri="{FF2B5EF4-FFF2-40B4-BE49-F238E27FC236}">
                <a16:creationId xmlns:a16="http://schemas.microsoft.com/office/drawing/2014/main" id="{8F621F7F-A20B-96AA-35EE-018F467FCE68}"/>
              </a:ext>
            </a:extLst>
          </p:cNvPr>
          <p:cNvSpPr>
            <a:spLocks noGrp="1"/>
          </p:cNvSpPr>
          <p:nvPr>
            <p:ph type="ftr" sz="quarter" idx="11"/>
          </p:nvPr>
        </p:nvSpPr>
        <p:spPr/>
        <p:txBody>
          <a:bodyPr/>
          <a:lstStyle>
            <a:lvl1pPr>
              <a:defRPr/>
            </a:lvl1pPr>
          </a:lstStyle>
          <a:p>
            <a:pPr>
              <a:defRPr/>
            </a:pPr>
            <a:endParaRPr lang="ru-RU"/>
          </a:p>
        </p:txBody>
      </p:sp>
      <p:sp>
        <p:nvSpPr>
          <p:cNvPr id="5" name="Номер слайда 22">
            <a:extLst>
              <a:ext uri="{FF2B5EF4-FFF2-40B4-BE49-F238E27FC236}">
                <a16:creationId xmlns:a16="http://schemas.microsoft.com/office/drawing/2014/main" id="{0AA15871-0047-3CD7-DF31-AD46C44EFF1A}"/>
              </a:ext>
            </a:extLst>
          </p:cNvPr>
          <p:cNvSpPr>
            <a:spLocks noGrp="1"/>
          </p:cNvSpPr>
          <p:nvPr>
            <p:ph type="sldNum" sz="quarter" idx="12"/>
          </p:nvPr>
        </p:nvSpPr>
        <p:spPr/>
        <p:txBody>
          <a:bodyPr/>
          <a:lstStyle>
            <a:lvl1pPr>
              <a:defRPr/>
            </a:lvl1pPr>
          </a:lstStyle>
          <a:p>
            <a:fld id="{3397986F-F6DF-0E46-B816-41E383506165}" type="slidenum">
              <a:rPr lang="ru-RU" altLang="ru-UA"/>
              <a:pPr/>
              <a:t>‹#›</a:t>
            </a:fld>
            <a:endParaRPr lang="ru-RU" altLang="ru-UA"/>
          </a:p>
        </p:txBody>
      </p:sp>
    </p:spTree>
    <p:extLst>
      <p:ext uri="{BB962C8B-B14F-4D97-AF65-F5344CB8AC3E}">
        <p14:creationId xmlns:p14="http://schemas.microsoft.com/office/powerpoint/2010/main" val="2123620584"/>
      </p:ext>
    </p:extLst>
  </p:cSld>
  <p:clrMapOvr>
    <a:masterClrMapping/>
  </p:clrMapOvr>
  <p:transition>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a:extLst>
              <a:ext uri="{FF2B5EF4-FFF2-40B4-BE49-F238E27FC236}">
                <a16:creationId xmlns:a16="http://schemas.microsoft.com/office/drawing/2014/main" id="{B5AEC600-5034-4A84-9B88-6CF87F8C7762}"/>
              </a:ext>
            </a:extLst>
          </p:cNvPr>
          <p:cNvSpPr>
            <a:spLocks noGrp="1"/>
          </p:cNvSpPr>
          <p:nvPr>
            <p:ph type="dt" sz="half" idx="10"/>
          </p:nvPr>
        </p:nvSpPr>
        <p:spPr/>
        <p:txBody>
          <a:bodyPr/>
          <a:lstStyle>
            <a:lvl1pPr>
              <a:defRPr/>
            </a:lvl1pPr>
          </a:lstStyle>
          <a:p>
            <a:pPr>
              <a:defRPr/>
            </a:pPr>
            <a:fld id="{4471F084-6ACB-1046-9730-CEA01953F4FC}" type="datetimeFigureOut">
              <a:rPr lang="ru-RU"/>
              <a:pPr>
                <a:defRPr/>
              </a:pPr>
              <a:t>22.09.2025</a:t>
            </a:fld>
            <a:endParaRPr lang="ru-RU"/>
          </a:p>
        </p:txBody>
      </p:sp>
      <p:sp>
        <p:nvSpPr>
          <p:cNvPr id="3" name="Нижний колонтитул 2">
            <a:extLst>
              <a:ext uri="{FF2B5EF4-FFF2-40B4-BE49-F238E27FC236}">
                <a16:creationId xmlns:a16="http://schemas.microsoft.com/office/drawing/2014/main" id="{AB2CDA9B-3021-678F-6189-0E7CF14E63E5}"/>
              </a:ext>
            </a:extLst>
          </p:cNvPr>
          <p:cNvSpPr>
            <a:spLocks noGrp="1"/>
          </p:cNvSpPr>
          <p:nvPr>
            <p:ph type="ftr" sz="quarter" idx="11"/>
          </p:nvPr>
        </p:nvSpPr>
        <p:spPr/>
        <p:txBody>
          <a:bodyPr/>
          <a:lstStyle>
            <a:lvl1pPr>
              <a:defRPr/>
            </a:lvl1pPr>
          </a:lstStyle>
          <a:p>
            <a:pPr>
              <a:defRPr/>
            </a:pPr>
            <a:endParaRPr lang="ru-RU"/>
          </a:p>
        </p:txBody>
      </p:sp>
      <p:sp>
        <p:nvSpPr>
          <p:cNvPr id="4" name="Номер слайда 22">
            <a:extLst>
              <a:ext uri="{FF2B5EF4-FFF2-40B4-BE49-F238E27FC236}">
                <a16:creationId xmlns:a16="http://schemas.microsoft.com/office/drawing/2014/main" id="{90C86887-89EF-438A-1AB1-085BA2B38433}"/>
              </a:ext>
            </a:extLst>
          </p:cNvPr>
          <p:cNvSpPr>
            <a:spLocks noGrp="1"/>
          </p:cNvSpPr>
          <p:nvPr>
            <p:ph type="sldNum" sz="quarter" idx="12"/>
          </p:nvPr>
        </p:nvSpPr>
        <p:spPr/>
        <p:txBody>
          <a:bodyPr/>
          <a:lstStyle>
            <a:lvl1pPr>
              <a:defRPr/>
            </a:lvl1pPr>
          </a:lstStyle>
          <a:p>
            <a:fld id="{0A03CB23-4562-BD43-8279-AA436E145C78}" type="slidenum">
              <a:rPr lang="ru-RU" altLang="ru-UA"/>
              <a:pPr/>
              <a:t>‹#›</a:t>
            </a:fld>
            <a:endParaRPr lang="ru-RU" altLang="ru-UA"/>
          </a:p>
        </p:txBody>
      </p:sp>
    </p:spTree>
    <p:extLst>
      <p:ext uri="{BB962C8B-B14F-4D97-AF65-F5344CB8AC3E}">
        <p14:creationId xmlns:p14="http://schemas.microsoft.com/office/powerpoint/2010/main" val="2306684031"/>
      </p:ext>
    </p:extLst>
  </p:cSld>
  <p:clrMapOvr>
    <a:masterClrMapping/>
  </p:clrMapOvr>
  <p:transition>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ru-RU"/>
              <a:t>Образец заголовка</a:t>
            </a:r>
            <a:endParaRPr lang="en-US"/>
          </a:p>
        </p:txBody>
      </p:sp>
      <p:sp>
        <p:nvSpPr>
          <p:cNvPr id="3" name="Текст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ru-RU"/>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a:extLst>
              <a:ext uri="{FF2B5EF4-FFF2-40B4-BE49-F238E27FC236}">
                <a16:creationId xmlns:a16="http://schemas.microsoft.com/office/drawing/2014/main" id="{9299B94D-4C14-2432-9540-28F4FE5DFE44}"/>
              </a:ext>
            </a:extLst>
          </p:cNvPr>
          <p:cNvSpPr>
            <a:spLocks noGrp="1"/>
          </p:cNvSpPr>
          <p:nvPr>
            <p:ph type="dt" sz="half" idx="10"/>
          </p:nvPr>
        </p:nvSpPr>
        <p:spPr>
          <a:xfrm>
            <a:off x="6278563" y="6556375"/>
            <a:ext cx="2133600" cy="301625"/>
          </a:xfrm>
        </p:spPr>
        <p:txBody>
          <a:bodyPr/>
          <a:lstStyle>
            <a:lvl1pPr>
              <a:defRPr sz="900"/>
            </a:lvl1pPr>
          </a:lstStyle>
          <a:p>
            <a:pPr>
              <a:defRPr/>
            </a:pPr>
            <a:fld id="{959E5CD6-0AD1-F245-8F71-0A274906F1B4}" type="datetimeFigureOut">
              <a:rPr lang="ru-RU"/>
              <a:pPr>
                <a:defRPr/>
              </a:pPr>
              <a:t>22.09.2025</a:t>
            </a:fld>
            <a:endParaRPr lang="ru-RU"/>
          </a:p>
        </p:txBody>
      </p:sp>
      <p:sp>
        <p:nvSpPr>
          <p:cNvPr id="6" name="Нижний колонтитул 5">
            <a:extLst>
              <a:ext uri="{FF2B5EF4-FFF2-40B4-BE49-F238E27FC236}">
                <a16:creationId xmlns:a16="http://schemas.microsoft.com/office/drawing/2014/main" id="{30553367-A3DC-F292-A451-096B2B70AD63}"/>
              </a:ext>
            </a:extLst>
          </p:cNvPr>
          <p:cNvSpPr>
            <a:spLocks noGrp="1"/>
          </p:cNvSpPr>
          <p:nvPr>
            <p:ph type="ftr" sz="quarter" idx="11"/>
          </p:nvPr>
        </p:nvSpPr>
        <p:spPr>
          <a:xfrm>
            <a:off x="1135063" y="6556375"/>
            <a:ext cx="5143500" cy="301625"/>
          </a:xfrm>
        </p:spPr>
        <p:txBody>
          <a:bodyPr/>
          <a:lstStyle>
            <a:lvl1pPr>
              <a:defRPr sz="900"/>
            </a:lvl1pPr>
          </a:lstStyle>
          <a:p>
            <a:pPr>
              <a:defRPr/>
            </a:pPr>
            <a:endParaRPr lang="ru-RU"/>
          </a:p>
        </p:txBody>
      </p:sp>
      <p:sp>
        <p:nvSpPr>
          <p:cNvPr id="7" name="Номер слайда 6">
            <a:extLst>
              <a:ext uri="{FF2B5EF4-FFF2-40B4-BE49-F238E27FC236}">
                <a16:creationId xmlns:a16="http://schemas.microsoft.com/office/drawing/2014/main" id="{A5B1C006-1E1B-FB21-EDF8-1A5E3B7385EC}"/>
              </a:ext>
            </a:extLst>
          </p:cNvPr>
          <p:cNvSpPr>
            <a:spLocks noGrp="1"/>
          </p:cNvSpPr>
          <p:nvPr>
            <p:ph type="sldNum" sz="quarter" idx="12"/>
          </p:nvPr>
        </p:nvSpPr>
        <p:spPr>
          <a:xfrm>
            <a:off x="8410575" y="6556375"/>
            <a:ext cx="503238" cy="301625"/>
          </a:xfrm>
        </p:spPr>
        <p:txBody>
          <a:bodyPr/>
          <a:lstStyle>
            <a:lvl1pPr>
              <a:defRPr sz="900"/>
            </a:lvl1pPr>
          </a:lstStyle>
          <a:p>
            <a:fld id="{E7BE22B1-987C-014F-AAFF-71ABDCCED3E0}" type="slidenum">
              <a:rPr lang="ru-RU" altLang="ru-UA"/>
              <a:pPr/>
              <a:t>‹#›</a:t>
            </a:fld>
            <a:endParaRPr lang="ru-RU" altLang="ru-UA"/>
          </a:p>
        </p:txBody>
      </p:sp>
    </p:spTree>
    <p:extLst>
      <p:ext uri="{BB962C8B-B14F-4D97-AF65-F5344CB8AC3E}">
        <p14:creationId xmlns:p14="http://schemas.microsoft.com/office/powerpoint/2010/main" val="4255921820"/>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Pr>
        <a:gradFill rotWithShape="1">
          <a:gsLst>
            <a:gs pos="0">
              <a:srgbClr val="000000"/>
            </a:gs>
            <a:gs pos="60001">
              <a:srgbClr val="000000"/>
            </a:gs>
            <a:gs pos="100000">
              <a:srgbClr val="6C6C6C"/>
            </a:gs>
          </a:gsLst>
          <a:lin ang="54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ru-RU"/>
              <a:t>Образец заголовка</a:t>
            </a:r>
            <a:endParaRPr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ru-RU" noProof="0"/>
              <a:t>Вставка рисунка</a:t>
            </a:r>
            <a:endParaRPr lang="en-US" noProof="0"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ru-RU"/>
              <a:t>Образец текста</a:t>
            </a:r>
          </a:p>
        </p:txBody>
      </p:sp>
      <p:sp>
        <p:nvSpPr>
          <p:cNvPr id="5" name="Дата 4">
            <a:extLst>
              <a:ext uri="{FF2B5EF4-FFF2-40B4-BE49-F238E27FC236}">
                <a16:creationId xmlns:a16="http://schemas.microsoft.com/office/drawing/2014/main" id="{D083E012-0C7D-7250-E1E3-FB1A7BE37073}"/>
              </a:ext>
            </a:extLst>
          </p:cNvPr>
          <p:cNvSpPr>
            <a:spLocks noGrp="1"/>
          </p:cNvSpPr>
          <p:nvPr>
            <p:ph type="dt" sz="half" idx="10"/>
          </p:nvPr>
        </p:nvSpPr>
        <p:spPr>
          <a:xfrm>
            <a:off x="6108700" y="6556375"/>
            <a:ext cx="2101850" cy="301625"/>
          </a:xfrm>
        </p:spPr>
        <p:txBody>
          <a:bodyPr/>
          <a:lstStyle>
            <a:lvl1pPr>
              <a:defRPr sz="900"/>
            </a:lvl1pPr>
          </a:lstStyle>
          <a:p>
            <a:pPr>
              <a:defRPr/>
            </a:pPr>
            <a:fld id="{ADC8D079-6F4B-6048-889C-52D5281B6C01}" type="datetimeFigureOut">
              <a:rPr lang="ru-RU"/>
              <a:pPr>
                <a:defRPr/>
              </a:pPr>
              <a:t>22.09.2025</a:t>
            </a:fld>
            <a:endParaRPr lang="ru-RU"/>
          </a:p>
        </p:txBody>
      </p:sp>
      <p:sp>
        <p:nvSpPr>
          <p:cNvPr id="6" name="Нижний колонтитул 5">
            <a:extLst>
              <a:ext uri="{FF2B5EF4-FFF2-40B4-BE49-F238E27FC236}">
                <a16:creationId xmlns:a16="http://schemas.microsoft.com/office/drawing/2014/main" id="{44566B42-804E-5C69-0CFB-8BA557A1A518}"/>
              </a:ext>
            </a:extLst>
          </p:cNvPr>
          <p:cNvSpPr>
            <a:spLocks noGrp="1"/>
          </p:cNvSpPr>
          <p:nvPr>
            <p:ph type="ftr" sz="quarter" idx="11"/>
          </p:nvPr>
        </p:nvSpPr>
        <p:spPr>
          <a:xfrm>
            <a:off x="1169988" y="6557963"/>
            <a:ext cx="4948237" cy="301625"/>
          </a:xfrm>
        </p:spPr>
        <p:txBody>
          <a:bodyPr/>
          <a:lstStyle>
            <a:lvl1pPr>
              <a:defRPr sz="900"/>
            </a:lvl1pPr>
          </a:lstStyle>
          <a:p>
            <a:pPr>
              <a:defRPr/>
            </a:pPr>
            <a:endParaRPr lang="ru-RU"/>
          </a:p>
        </p:txBody>
      </p:sp>
      <p:sp>
        <p:nvSpPr>
          <p:cNvPr id="7" name="Номер слайда 6">
            <a:extLst>
              <a:ext uri="{FF2B5EF4-FFF2-40B4-BE49-F238E27FC236}">
                <a16:creationId xmlns:a16="http://schemas.microsoft.com/office/drawing/2014/main" id="{38C85358-5852-B816-C5D5-6C9DA13A7AF2}"/>
              </a:ext>
            </a:extLst>
          </p:cNvPr>
          <p:cNvSpPr>
            <a:spLocks noGrp="1"/>
          </p:cNvSpPr>
          <p:nvPr>
            <p:ph type="sldNum" sz="quarter" idx="12"/>
          </p:nvPr>
        </p:nvSpPr>
        <p:spPr>
          <a:xfrm>
            <a:off x="8216900" y="6556375"/>
            <a:ext cx="366713" cy="301625"/>
          </a:xfrm>
        </p:spPr>
        <p:txBody>
          <a:bodyPr/>
          <a:lstStyle>
            <a:lvl1pPr>
              <a:defRPr sz="900"/>
            </a:lvl1pPr>
          </a:lstStyle>
          <a:p>
            <a:fld id="{B3040CD1-2221-4B43-8D7C-BB40C3AF7CAF}" type="slidenum">
              <a:rPr lang="ru-RU" altLang="ru-UA"/>
              <a:pPr/>
              <a:t>‹#›</a:t>
            </a:fld>
            <a:endParaRPr lang="ru-RU" altLang="ru-UA"/>
          </a:p>
        </p:txBody>
      </p:sp>
    </p:spTree>
    <p:extLst>
      <p:ext uri="{BB962C8B-B14F-4D97-AF65-F5344CB8AC3E}">
        <p14:creationId xmlns:p14="http://schemas.microsoft.com/office/powerpoint/2010/main" val="365031558"/>
      </p:ext>
    </p:extLst>
  </p:cSld>
  <p:clrMapOvr>
    <a:overrideClrMapping bg1="dk1" tx1="lt1" bg2="dk2" tx2="lt2" accent1="accent1" accent2="accent2" accent3="accent3" accent4="accent4" accent5="accent5" accent6="accent6" hlink="hlink" folHlink="folHlink"/>
  </p:clrMapOvr>
  <p:transition>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Pr>
        <a:gradFill rotWithShape="1">
          <a:gsLst>
            <a:gs pos="0">
              <a:srgbClr val="002D85"/>
            </a:gs>
            <a:gs pos="60001">
              <a:srgbClr val="0040B3"/>
            </a:gs>
            <a:gs pos="100000">
              <a:srgbClr val="3067DA"/>
            </a:gs>
          </a:gsLst>
          <a:lin ang="5400000"/>
        </a:gradFill>
        <a:effectLst/>
      </p:bgPr>
    </p:bg>
    <p:spTree>
      <p:nvGrpSpPr>
        <p:cNvPr id="1" name=""/>
        <p:cNvGrpSpPr/>
        <p:nvPr/>
      </p:nvGrpSpPr>
      <p:grpSpPr>
        <a:xfrm>
          <a:off x="0" y="0"/>
          <a:ext cx="0" cy="0"/>
          <a:chOff x="0" y="0"/>
          <a:chExt cx="0" cy="0"/>
        </a:xfrm>
      </p:grpSpPr>
      <p:sp>
        <p:nvSpPr>
          <p:cNvPr id="11" name="Прямоугольный треугольник 10">
            <a:extLst>
              <a:ext uri="{FF2B5EF4-FFF2-40B4-BE49-F238E27FC236}">
                <a16:creationId xmlns:a16="http://schemas.microsoft.com/office/drawing/2014/main" id="{8E13736A-74FD-2C97-87BD-F743EF0997B4}"/>
              </a:ext>
            </a:extLst>
          </p:cNvPr>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Прямая соединительная линия 7">
            <a:extLst>
              <a:ext uri="{FF2B5EF4-FFF2-40B4-BE49-F238E27FC236}">
                <a16:creationId xmlns:a16="http://schemas.microsoft.com/office/drawing/2014/main" id="{DE3723F7-C27D-0D49-061B-3B56B36C8611}"/>
              </a:ext>
            </a:extLst>
          </p:cNvPr>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a:extLst>
              <a:ext uri="{FF2B5EF4-FFF2-40B4-BE49-F238E27FC236}">
                <a16:creationId xmlns:a16="http://schemas.microsoft.com/office/drawing/2014/main" id="{2B8BFA58-EF2B-0597-1DA0-9BD156DCD663}"/>
              </a:ext>
            </a:extLst>
          </p:cNvPr>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a:extLst>
              <a:ext uri="{FF2B5EF4-FFF2-40B4-BE49-F238E27FC236}">
                <a16:creationId xmlns:a16="http://schemas.microsoft.com/office/drawing/2014/main" id="{FAB68CA3-2593-E57D-31DF-1C5F956E22E2}"/>
              </a:ext>
            </a:extLst>
          </p:cNvPr>
          <p:cNvSpPr>
            <a:spLocks noGrp="1"/>
          </p:cNvSpPr>
          <p:nvPr>
            <p:ph type="title"/>
          </p:nvPr>
        </p:nvSpPr>
        <p:spPr>
          <a:xfrm>
            <a:off x="457200" y="268288"/>
            <a:ext cx="8229600" cy="1398587"/>
          </a:xfrm>
          <a:prstGeom prst="rect">
            <a:avLst/>
          </a:prstGeom>
        </p:spPr>
        <p:txBody>
          <a:bodyPr vert="horz" anchor="ctr">
            <a:normAutofit/>
          </a:bodyPr>
          <a:lstStyle/>
          <a:p>
            <a:r>
              <a:rPr lang="ru-RU"/>
              <a:t>Образец заголовка</a:t>
            </a:r>
            <a:endParaRPr lang="en-US"/>
          </a:p>
        </p:txBody>
      </p:sp>
      <p:sp>
        <p:nvSpPr>
          <p:cNvPr id="2054" name="Текст 12">
            <a:extLst>
              <a:ext uri="{FF2B5EF4-FFF2-40B4-BE49-F238E27FC236}">
                <a16:creationId xmlns:a16="http://schemas.microsoft.com/office/drawing/2014/main" id="{9453DA91-F606-B623-2B24-FC5FAAEC4C24}"/>
              </a:ext>
            </a:extLst>
          </p:cNvPr>
          <p:cNvSpPr>
            <a:spLocks noGrp="1"/>
          </p:cNvSpPr>
          <p:nvPr>
            <p:ph type="body" idx="1"/>
          </p:nvPr>
        </p:nvSpPr>
        <p:spPr bwMode="auto">
          <a:xfrm>
            <a:off x="457200" y="1882775"/>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UA"/>
              <a:t>Образец текста</a:t>
            </a:r>
          </a:p>
          <a:p>
            <a:pPr lvl="1"/>
            <a:r>
              <a:rPr lang="ru-RU" altLang="ru-UA"/>
              <a:t>Второй уровень</a:t>
            </a:r>
          </a:p>
          <a:p>
            <a:pPr lvl="2"/>
            <a:r>
              <a:rPr lang="ru-RU" altLang="ru-UA"/>
              <a:t>Третий уровень</a:t>
            </a:r>
          </a:p>
          <a:p>
            <a:pPr lvl="3"/>
            <a:r>
              <a:rPr lang="ru-RU" altLang="ru-UA"/>
              <a:t>Четвертый уровень</a:t>
            </a:r>
          </a:p>
          <a:p>
            <a:pPr lvl="4"/>
            <a:r>
              <a:rPr lang="ru-RU" altLang="ru-UA"/>
              <a:t>Пятый уровень</a:t>
            </a:r>
            <a:endParaRPr lang="en-US" altLang="ru-UA"/>
          </a:p>
        </p:txBody>
      </p:sp>
      <p:sp>
        <p:nvSpPr>
          <p:cNvPr id="14" name="Дата 13">
            <a:extLst>
              <a:ext uri="{FF2B5EF4-FFF2-40B4-BE49-F238E27FC236}">
                <a16:creationId xmlns:a16="http://schemas.microsoft.com/office/drawing/2014/main" id="{9D66E1B0-3846-1A91-EE0F-425A3589F3AE}"/>
              </a:ext>
            </a:extLst>
          </p:cNvPr>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cs typeface="+mn-cs"/>
              </a:defRPr>
            </a:lvl1pPr>
          </a:lstStyle>
          <a:p>
            <a:pPr>
              <a:defRPr/>
            </a:pPr>
            <a:fld id="{10D7351F-2BEB-494C-95FA-74383B853D57}" type="datetimeFigureOut">
              <a:rPr lang="ru-RU"/>
              <a:pPr>
                <a:defRPr/>
              </a:pPr>
              <a:t>22.09.2025</a:t>
            </a:fld>
            <a:endParaRPr lang="ru-RU"/>
          </a:p>
        </p:txBody>
      </p:sp>
      <p:sp>
        <p:nvSpPr>
          <p:cNvPr id="3" name="Нижний колонтитул 2">
            <a:extLst>
              <a:ext uri="{FF2B5EF4-FFF2-40B4-BE49-F238E27FC236}">
                <a16:creationId xmlns:a16="http://schemas.microsoft.com/office/drawing/2014/main" id="{0301DD36-8140-234F-50E3-5EF4A3A877D3}"/>
              </a:ext>
            </a:extLst>
          </p:cNvPr>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lstStyle>
          <a:p>
            <a:pPr>
              <a:defRPr/>
            </a:pPr>
            <a:endParaRPr lang="ru-RU"/>
          </a:p>
        </p:txBody>
      </p:sp>
      <p:sp>
        <p:nvSpPr>
          <p:cNvPr id="23" name="Номер слайда 22">
            <a:extLst>
              <a:ext uri="{FF2B5EF4-FFF2-40B4-BE49-F238E27FC236}">
                <a16:creationId xmlns:a16="http://schemas.microsoft.com/office/drawing/2014/main" id="{975C87B0-D66B-A088-322D-A094709481A0}"/>
              </a:ext>
            </a:extLst>
          </p:cNvPr>
          <p:cNvSpPr>
            <a:spLocks noGrp="1"/>
          </p:cNvSpPr>
          <p:nvPr>
            <p:ph type="sldNum" sz="quarter" idx="4"/>
          </p:nvPr>
        </p:nvSpPr>
        <p:spPr>
          <a:xfrm>
            <a:off x="7589838" y="6481763"/>
            <a:ext cx="503237" cy="301625"/>
          </a:xfrm>
          <a:prstGeom prst="rect">
            <a:avLst/>
          </a:prstGeom>
        </p:spPr>
        <p:txBody>
          <a:bodyPr vert="horz" wrap="square" lIns="91440" tIns="45720" rIns="91440" bIns="45720" numCol="1" anchor="b" anchorCtr="0" compatLnSpc="1">
            <a:prstTxWarp prst="textNoShape">
              <a:avLst/>
            </a:prstTxWarp>
          </a:bodyPr>
          <a:lstStyle>
            <a:lvl1pPr algn="ctr">
              <a:defRPr sz="1200">
                <a:latin typeface="Century Gothic" panose="020B0502020202020204" pitchFamily="34" charset="0"/>
              </a:defRPr>
            </a:lvl1pPr>
          </a:lstStyle>
          <a:p>
            <a:fld id="{24CD9FCE-C336-584B-9691-FD25BE84F630}" type="slidenum">
              <a:rPr lang="ru-RU" altLang="ru-UA"/>
              <a:pPr/>
              <a:t>‹#›</a:t>
            </a:fld>
            <a:endParaRPr lang="ru-RU" altLang="ru-UA"/>
          </a:p>
        </p:txBody>
      </p:sp>
    </p:spTree>
  </p:cSld>
  <p:clrMap bg1="dk1" tx1="lt1" bg2="dk2" tx2="lt2" accent1="accent1" accent2="accent2" accent3="accent3" accent4="accent4" accent5="accent5" accent6="accent6" hlink="hlink" folHlink="folHlink"/>
  <p:sldLayoutIdLst>
    <p:sldLayoutId id="2147484048" r:id="rId1"/>
    <p:sldLayoutId id="2147484049" r:id="rId2"/>
    <p:sldLayoutId id="2147484050" r:id="rId3"/>
    <p:sldLayoutId id="2147484043" r:id="rId4"/>
    <p:sldLayoutId id="2147484051" r:id="rId5"/>
    <p:sldLayoutId id="2147484044" r:id="rId6"/>
    <p:sldLayoutId id="2147484045" r:id="rId7"/>
    <p:sldLayoutId id="2147484052" r:id="rId8"/>
    <p:sldLayoutId id="2147484053" r:id="rId9"/>
    <p:sldLayoutId id="2147484046" r:id="rId10"/>
    <p:sldLayoutId id="2147484047" r:id="rId11"/>
  </p:sldLayoutIdLst>
  <p:transition>
    <p:wheel spokes="8"/>
  </p:transition>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749CD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749CDC"/>
          </a:solidFill>
          <a:latin typeface="Century Gothic" pitchFamily="34" charset="0"/>
        </a:defRPr>
      </a:lvl2pPr>
      <a:lvl3pPr marL="484188" indent="-484188" algn="l" rtl="0" eaLnBrk="0" fontAlgn="base" hangingPunct="0">
        <a:spcBef>
          <a:spcPct val="0"/>
        </a:spcBef>
        <a:spcAft>
          <a:spcPct val="0"/>
        </a:spcAft>
        <a:defRPr sz="4200">
          <a:solidFill>
            <a:srgbClr val="749CDC"/>
          </a:solidFill>
          <a:latin typeface="Century Gothic" pitchFamily="34" charset="0"/>
        </a:defRPr>
      </a:lvl3pPr>
      <a:lvl4pPr marL="484188" indent="-484188" algn="l" rtl="0" eaLnBrk="0" fontAlgn="base" hangingPunct="0">
        <a:spcBef>
          <a:spcPct val="0"/>
        </a:spcBef>
        <a:spcAft>
          <a:spcPct val="0"/>
        </a:spcAft>
        <a:defRPr sz="4200">
          <a:solidFill>
            <a:srgbClr val="749CDC"/>
          </a:solidFill>
          <a:latin typeface="Century Gothic" pitchFamily="34" charset="0"/>
        </a:defRPr>
      </a:lvl4pPr>
      <a:lvl5pPr marL="484188" indent="-484188" algn="l" rtl="0" eaLnBrk="0" fontAlgn="base" hangingPunct="0">
        <a:spcBef>
          <a:spcPct val="0"/>
        </a:spcBef>
        <a:spcAft>
          <a:spcPct val="0"/>
        </a:spcAft>
        <a:defRPr sz="4200">
          <a:solidFill>
            <a:srgbClr val="749CDC"/>
          </a:solidFill>
          <a:latin typeface="Century Gothic" pitchFamily="34" charset="0"/>
        </a:defRPr>
      </a:lvl5pPr>
      <a:lvl6pPr marL="941388" indent="-484188" algn="l" rtl="0" fontAlgn="base">
        <a:spcBef>
          <a:spcPct val="0"/>
        </a:spcBef>
        <a:spcAft>
          <a:spcPct val="0"/>
        </a:spcAft>
        <a:defRPr sz="4200">
          <a:solidFill>
            <a:srgbClr val="749CDC"/>
          </a:solidFill>
          <a:latin typeface="Century Gothic" pitchFamily="34" charset="0"/>
        </a:defRPr>
      </a:lvl6pPr>
      <a:lvl7pPr marL="1398588" indent="-484188" algn="l" rtl="0" fontAlgn="base">
        <a:spcBef>
          <a:spcPct val="0"/>
        </a:spcBef>
        <a:spcAft>
          <a:spcPct val="0"/>
        </a:spcAft>
        <a:defRPr sz="4200">
          <a:solidFill>
            <a:srgbClr val="749CDC"/>
          </a:solidFill>
          <a:latin typeface="Century Gothic" pitchFamily="34" charset="0"/>
        </a:defRPr>
      </a:lvl7pPr>
      <a:lvl8pPr marL="1855788" indent="-484188" algn="l" rtl="0" fontAlgn="base">
        <a:spcBef>
          <a:spcPct val="0"/>
        </a:spcBef>
        <a:spcAft>
          <a:spcPct val="0"/>
        </a:spcAft>
        <a:defRPr sz="4200">
          <a:solidFill>
            <a:srgbClr val="749CDC"/>
          </a:solidFill>
          <a:latin typeface="Century Gothic" pitchFamily="34" charset="0"/>
        </a:defRPr>
      </a:lvl8pPr>
      <a:lvl9pPr marL="2312988" indent="-484188" algn="l" rtl="0" fontAlgn="base">
        <a:spcBef>
          <a:spcPct val="0"/>
        </a:spcBef>
        <a:spcAft>
          <a:spcPct val="0"/>
        </a:spcAft>
        <a:defRPr sz="4200">
          <a:solidFill>
            <a:srgbClr val="749CD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2"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anose="020B0604030504040204"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2"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2"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97ACD0"/>
        </a:buClr>
        <a:buFont typeface="Wingdings 2" pitchFamily="2"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8EFCEFA-E13E-CF89-43A6-AE87D5D62A5F}"/>
              </a:ext>
            </a:extLst>
          </p:cNvPr>
          <p:cNvSpPr>
            <a:spLocks noGrp="1"/>
          </p:cNvSpPr>
          <p:nvPr>
            <p:ph type="ctrTitle"/>
          </p:nvPr>
        </p:nvSpPr>
        <p:spPr/>
        <p:style>
          <a:lnRef idx="1">
            <a:schemeClr val="accent5"/>
          </a:lnRef>
          <a:fillRef idx="2">
            <a:schemeClr val="accent5"/>
          </a:fillRef>
          <a:effectRef idx="1">
            <a:schemeClr val="accent5"/>
          </a:effectRef>
          <a:fontRef idx="minor">
            <a:schemeClr val="dk1"/>
          </a:fontRef>
        </p:style>
        <p:txBody>
          <a:bodyPr/>
          <a:lstStyle/>
          <a:p>
            <a:pPr marL="484632" indent="0" eaLnBrk="1" fontAlgn="auto" hangingPunct="1">
              <a:spcAft>
                <a:spcPts val="0"/>
              </a:spcAft>
              <a:defRPr/>
            </a:pPr>
            <a:r>
              <a:rPr lang="uk-UA" sz="5000" dirty="0"/>
              <a:t>Лекція 5</a:t>
            </a:r>
          </a:p>
        </p:txBody>
      </p:sp>
      <p:sp>
        <p:nvSpPr>
          <p:cNvPr id="3" name="Подзаголовок 2">
            <a:extLst>
              <a:ext uri="{FF2B5EF4-FFF2-40B4-BE49-F238E27FC236}">
                <a16:creationId xmlns:a16="http://schemas.microsoft.com/office/drawing/2014/main" id="{423E2128-9FD1-17D1-3F02-EC28241D495F}"/>
              </a:ext>
            </a:extLst>
          </p:cNvPr>
          <p:cNvSpPr>
            <a:spLocks noGrp="1"/>
          </p:cNvSpPr>
          <p:nvPr>
            <p:ph type="subTitle" idx="1"/>
          </p:nvPr>
        </p:nvSpPr>
        <p:spPr>
          <a:xfrm>
            <a:off x="611560" y="2636912"/>
            <a:ext cx="8062912" cy="3060144"/>
          </a:xfrm>
          <a:ln>
            <a:miter lim="800000"/>
            <a:headEnd/>
            <a:tailEnd/>
          </a:ln>
        </p:spPr>
        <p:txBody>
          <a:bodyPr>
            <a:noAutofit/>
          </a:bodyPr>
          <a:lstStyle/>
          <a:p>
            <a:pPr eaLnBrk="1" fontAlgn="auto" hangingPunct="1">
              <a:spcAft>
                <a:spcPts val="0"/>
              </a:spcAft>
              <a:buFont typeface="Wingdings 2" pitchFamily="18" charset="2"/>
              <a:buNone/>
              <a:defRPr/>
            </a:pPr>
            <a:r>
              <a:rPr lang="ru-RU" sz="3500" b="1" spc="-30" dirty="0">
                <a:solidFill>
                  <a:schemeClr val="tx1"/>
                </a:solidFill>
                <a:latin typeface="Monotype Corsiva" pitchFamily="66" charset="0"/>
              </a:rPr>
              <a:t>Тема 6. </a:t>
            </a:r>
            <a:r>
              <a:rPr lang="ru-RU" sz="3500" b="1" spc="-30" dirty="0" err="1">
                <a:solidFill>
                  <a:schemeClr val="tx1"/>
                </a:solidFill>
                <a:latin typeface="Monotype Corsiva" pitchFamily="66" charset="0"/>
              </a:rPr>
              <a:t>Збалансована</a:t>
            </a:r>
            <a:r>
              <a:rPr lang="ru-RU" sz="3500" b="1" spc="-30" dirty="0">
                <a:solidFill>
                  <a:schemeClr val="tx1"/>
                </a:solidFill>
                <a:latin typeface="Monotype Corsiva" pitchFamily="66" charset="0"/>
              </a:rPr>
              <a:t> система </a:t>
            </a:r>
            <a:r>
              <a:rPr lang="ru-RU" sz="3500" b="1" spc="-30" dirty="0" err="1">
                <a:solidFill>
                  <a:schemeClr val="tx1"/>
                </a:solidFill>
                <a:latin typeface="Monotype Corsiva" pitchFamily="66" charset="0"/>
              </a:rPr>
              <a:t>показників</a:t>
            </a:r>
            <a:r>
              <a:rPr lang="ru-RU" sz="3500" b="1" spc="-30" dirty="0">
                <a:solidFill>
                  <a:schemeClr val="tx1"/>
                </a:solidFill>
                <a:latin typeface="Monotype Corsiva" pitchFamily="66" charset="0"/>
              </a:rPr>
              <a:t> в </a:t>
            </a:r>
            <a:r>
              <a:rPr lang="ru-RU" sz="3500" b="1" spc="-30" dirty="0" err="1">
                <a:solidFill>
                  <a:schemeClr val="tx1"/>
                </a:solidFill>
                <a:latin typeface="Monotype Corsiva" pitchFamily="66" charset="0"/>
              </a:rPr>
              <a:t>стратегічному</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управлінні</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підприємством</a:t>
            </a:r>
            <a:endParaRPr lang="uk-UA" sz="3500" b="1" spc="-30" dirty="0">
              <a:solidFill>
                <a:schemeClr val="tx1"/>
              </a:solidFill>
              <a:latin typeface="Monotype Corsiva" pitchFamily="66" charset="0"/>
            </a:endParaRPr>
          </a:p>
        </p:txBody>
      </p:sp>
    </p:spTree>
  </p:cSld>
  <p:clrMapOvr>
    <a:masterClrMapping/>
  </p:clrMapOvr>
  <p:transition>
    <p:wheel spokes="8"/>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A6EC8A5-AFAA-823E-7796-5C8E86F78BB7}"/>
              </a:ext>
            </a:extLst>
          </p:cNvPr>
          <p:cNvSpPr/>
          <p:nvPr/>
        </p:nvSpPr>
        <p:spPr>
          <a:xfrm>
            <a:off x="539552" y="692696"/>
            <a:ext cx="7456912" cy="8572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fontAlgn="auto">
              <a:spcBef>
                <a:spcPts val="0"/>
              </a:spcBef>
              <a:spcAft>
                <a:spcPts val="0"/>
              </a:spcAft>
              <a:defRPr/>
            </a:pPr>
            <a:r>
              <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МЕТОДИКА ФОРМУВАННЯ ЗСП </a:t>
            </a:r>
          </a:p>
          <a:p>
            <a:pPr algn="ctr" fontAlgn="auto">
              <a:spcBef>
                <a:spcPts val="0"/>
              </a:spcBef>
              <a:spcAft>
                <a:spcPts val="0"/>
              </a:spcAft>
              <a:defRPr/>
            </a:pPr>
            <a:r>
              <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НА ПІДПРИЄМСТВІ</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5D36D209-304B-E26D-7C60-B727851E3D08}"/>
              </a:ext>
            </a:extLst>
          </p:cNvPr>
          <p:cNvSpPr/>
          <p:nvPr/>
        </p:nvSpPr>
        <p:spPr>
          <a:xfrm>
            <a:off x="2571750" y="170180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a:t>Розробка стратегічних цілей</a:t>
            </a:r>
          </a:p>
        </p:txBody>
      </p:sp>
      <p:sp>
        <p:nvSpPr>
          <p:cNvPr id="6" name="Прямоугольник с двумя вырезанными противолежащими углами 5">
            <a:extLst>
              <a:ext uri="{FF2B5EF4-FFF2-40B4-BE49-F238E27FC236}">
                <a16:creationId xmlns:a16="http://schemas.microsoft.com/office/drawing/2014/main" id="{5A9B946E-72C1-A384-DF01-7A6994CD3878}"/>
              </a:ext>
            </a:extLst>
          </p:cNvPr>
          <p:cNvSpPr/>
          <p:nvPr/>
        </p:nvSpPr>
        <p:spPr>
          <a:xfrm>
            <a:off x="2571750" y="2493963"/>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a:t>Побудова причинно-наслідкових зв’язків</a:t>
            </a:r>
          </a:p>
        </p:txBody>
      </p:sp>
      <p:sp>
        <p:nvSpPr>
          <p:cNvPr id="7" name="Прямоугольник с двумя вырезанными противолежащими углами 6">
            <a:extLst>
              <a:ext uri="{FF2B5EF4-FFF2-40B4-BE49-F238E27FC236}">
                <a16:creationId xmlns:a16="http://schemas.microsoft.com/office/drawing/2014/main" id="{11067160-58ED-9EF4-FD55-DD5761B876B2}"/>
              </a:ext>
            </a:extLst>
          </p:cNvPr>
          <p:cNvSpPr/>
          <p:nvPr/>
        </p:nvSpPr>
        <p:spPr>
          <a:xfrm>
            <a:off x="2571750" y="3363913"/>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a:t>Вибір показників</a:t>
            </a:r>
          </a:p>
        </p:txBody>
      </p:sp>
      <p:sp>
        <p:nvSpPr>
          <p:cNvPr id="8" name="Прямоугольник с двумя вырезанными противолежащими углами 7">
            <a:extLst>
              <a:ext uri="{FF2B5EF4-FFF2-40B4-BE49-F238E27FC236}">
                <a16:creationId xmlns:a16="http://schemas.microsoft.com/office/drawing/2014/main" id="{64B22201-E955-86D0-1EB9-9EDDDFC8D6B3}"/>
              </a:ext>
            </a:extLst>
          </p:cNvPr>
          <p:cNvSpPr/>
          <p:nvPr/>
        </p:nvSpPr>
        <p:spPr>
          <a:xfrm>
            <a:off x="2571750" y="4227513"/>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a:t>Встановлення цільових значень показників</a:t>
            </a:r>
          </a:p>
        </p:txBody>
      </p:sp>
      <p:sp>
        <p:nvSpPr>
          <p:cNvPr id="9" name="Прямоугольник с двумя вырезанными противолежащими углами 8">
            <a:extLst>
              <a:ext uri="{FF2B5EF4-FFF2-40B4-BE49-F238E27FC236}">
                <a16:creationId xmlns:a16="http://schemas.microsoft.com/office/drawing/2014/main" id="{A33AA4CF-A1E8-1E1A-173B-419F0A8F95C5}"/>
              </a:ext>
            </a:extLst>
          </p:cNvPr>
          <p:cNvSpPr/>
          <p:nvPr/>
        </p:nvSpPr>
        <p:spPr>
          <a:xfrm>
            <a:off x="2571750" y="5013325"/>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400" dirty="0"/>
              <a:t>Визначення стратегічних заходів</a:t>
            </a:r>
          </a:p>
        </p:txBody>
      </p:sp>
      <p:sp>
        <p:nvSpPr>
          <p:cNvPr id="10" name="Штриховая стрелка вправо 9">
            <a:extLst>
              <a:ext uri="{FF2B5EF4-FFF2-40B4-BE49-F238E27FC236}">
                <a16:creationId xmlns:a16="http://schemas.microsoft.com/office/drawing/2014/main" id="{1EAA67E0-2851-3B9B-0DB1-FF5D0E0B59FD}"/>
              </a:ext>
            </a:extLst>
          </p:cNvPr>
          <p:cNvSpPr/>
          <p:nvPr/>
        </p:nvSpPr>
        <p:spPr>
          <a:xfrm>
            <a:off x="928688" y="17018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1" name="Штриховая стрелка вправо 10">
            <a:extLst>
              <a:ext uri="{FF2B5EF4-FFF2-40B4-BE49-F238E27FC236}">
                <a16:creationId xmlns:a16="http://schemas.microsoft.com/office/drawing/2014/main" id="{AC5E2F1E-5D5C-35CE-2895-DA18A6041431}"/>
              </a:ext>
            </a:extLst>
          </p:cNvPr>
          <p:cNvSpPr/>
          <p:nvPr/>
        </p:nvSpPr>
        <p:spPr>
          <a:xfrm>
            <a:off x="928688" y="24939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246B6E43-5CD8-74E6-0A0E-89FAE3E38F34}"/>
              </a:ext>
            </a:extLst>
          </p:cNvPr>
          <p:cNvSpPr/>
          <p:nvPr/>
        </p:nvSpPr>
        <p:spPr>
          <a:xfrm>
            <a:off x="1000125" y="34353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Штриховая стрелка вправо 12">
            <a:extLst>
              <a:ext uri="{FF2B5EF4-FFF2-40B4-BE49-F238E27FC236}">
                <a16:creationId xmlns:a16="http://schemas.microsoft.com/office/drawing/2014/main" id="{738D44BD-6DD2-45DC-677A-4556038736E2}"/>
              </a:ext>
            </a:extLst>
          </p:cNvPr>
          <p:cNvSpPr/>
          <p:nvPr/>
        </p:nvSpPr>
        <p:spPr>
          <a:xfrm>
            <a:off x="1000125" y="42989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Штриховая стрелка вправо 13">
            <a:extLst>
              <a:ext uri="{FF2B5EF4-FFF2-40B4-BE49-F238E27FC236}">
                <a16:creationId xmlns:a16="http://schemas.microsoft.com/office/drawing/2014/main" id="{17CDABA7-C3B4-0533-0F77-06A8EFFCE125}"/>
              </a:ext>
            </a:extLst>
          </p:cNvPr>
          <p:cNvSpPr/>
          <p:nvPr/>
        </p:nvSpPr>
        <p:spPr>
          <a:xfrm>
            <a:off x="1000125" y="501332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9D7E2A4-F52D-6058-FE97-85C202298FA1}"/>
              </a:ext>
            </a:extLst>
          </p:cNvPr>
          <p:cNvSpPr/>
          <p:nvPr/>
        </p:nvSpPr>
        <p:spPr>
          <a:xfrm>
            <a:off x="539552" y="3146673"/>
            <a:ext cx="7456912" cy="8572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fontAlgn="auto">
              <a:spcBef>
                <a:spcPts val="0"/>
              </a:spcBef>
              <a:spcAft>
                <a:spcPts val="0"/>
              </a:spcAft>
              <a:defRPr/>
            </a:pPr>
            <a:r>
              <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ПРИНЦИПИ ПОБУДОВИ СТРАЕГІЧНИХ КАРТ </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6048B46E-DB3F-8A6F-53ED-0C862781B1C7}"/>
              </a:ext>
            </a:extLst>
          </p:cNvPr>
          <p:cNvSpPr/>
          <p:nvPr/>
        </p:nvSpPr>
        <p:spPr>
          <a:xfrm>
            <a:off x="2571750" y="4156075"/>
            <a:ext cx="5500688" cy="107950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2000" dirty="0"/>
              <a:t>концентрація на ключових причинно-наслідкових зв’язках між стратегічними цілями діяльності підприємства</a:t>
            </a:r>
          </a:p>
        </p:txBody>
      </p:sp>
      <p:sp>
        <p:nvSpPr>
          <p:cNvPr id="6" name="Прямоугольник с двумя вырезанными противолежащими углами 5">
            <a:extLst>
              <a:ext uri="{FF2B5EF4-FFF2-40B4-BE49-F238E27FC236}">
                <a16:creationId xmlns:a16="http://schemas.microsoft.com/office/drawing/2014/main" id="{E427348E-425A-B709-B29F-A06EA4D06933}"/>
              </a:ext>
            </a:extLst>
          </p:cNvPr>
          <p:cNvSpPr/>
          <p:nvPr/>
        </p:nvSpPr>
        <p:spPr>
          <a:xfrm>
            <a:off x="2571750" y="559435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2000" dirty="0"/>
              <a:t>вимірність сформульованих стратегічних цілей</a:t>
            </a:r>
          </a:p>
        </p:txBody>
      </p:sp>
      <p:sp>
        <p:nvSpPr>
          <p:cNvPr id="10" name="Штриховая стрелка вправо 9">
            <a:extLst>
              <a:ext uri="{FF2B5EF4-FFF2-40B4-BE49-F238E27FC236}">
                <a16:creationId xmlns:a16="http://schemas.microsoft.com/office/drawing/2014/main" id="{9B21626E-9002-5CFD-096B-55B6B7720703}"/>
              </a:ext>
            </a:extLst>
          </p:cNvPr>
          <p:cNvSpPr/>
          <p:nvPr/>
        </p:nvSpPr>
        <p:spPr>
          <a:xfrm>
            <a:off x="928688" y="41560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1" name="Штриховая стрелка вправо 10">
            <a:extLst>
              <a:ext uri="{FF2B5EF4-FFF2-40B4-BE49-F238E27FC236}">
                <a16:creationId xmlns:a16="http://schemas.microsoft.com/office/drawing/2014/main" id="{7B54A064-12E0-4E2E-59B6-4634BF500712}"/>
              </a:ext>
            </a:extLst>
          </p:cNvPr>
          <p:cNvSpPr/>
          <p:nvPr/>
        </p:nvSpPr>
        <p:spPr>
          <a:xfrm>
            <a:off x="928688" y="55943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5" name="Прямоугольник 14">
            <a:extLst>
              <a:ext uri="{FF2B5EF4-FFF2-40B4-BE49-F238E27FC236}">
                <a16:creationId xmlns:a16="http://schemas.microsoft.com/office/drawing/2014/main" id="{8CB8D9CE-1AF4-AD83-C6EC-BDCA311E1CAC}"/>
              </a:ext>
            </a:extLst>
          </p:cNvPr>
          <p:cNvSpPr/>
          <p:nvPr/>
        </p:nvSpPr>
        <p:spPr>
          <a:xfrm>
            <a:off x="1042988" y="765175"/>
            <a:ext cx="6481762" cy="1871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t>СРАТЕГІЧНА КАРТА – це засіб графічного представлення наявних причинно-наслідкових зв’язків між окремими стратегічними цілями</a:t>
            </a:r>
          </a:p>
        </p:txBody>
      </p:sp>
    </p:spTree>
  </p:cSld>
  <p:clrMapOvr>
    <a:masterClrMapping/>
  </p:clrMapOvr>
  <p:transition>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379EA21-DBB6-2CE6-B6C5-487C6327F0E2}"/>
              </a:ext>
            </a:extLst>
          </p:cNvPr>
          <p:cNvSpPr/>
          <p:nvPr/>
        </p:nvSpPr>
        <p:spPr>
          <a:xfrm>
            <a:off x="539552" y="260648"/>
            <a:ext cx="7456912" cy="504056"/>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fontAlgn="auto">
              <a:spcBef>
                <a:spcPts val="0"/>
              </a:spcBef>
              <a:spcAft>
                <a:spcPts val="0"/>
              </a:spcAft>
              <a:defRPr/>
            </a:pPr>
            <a:r>
              <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Стратегічні карти </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9A100DE8-385F-F0D0-58E6-FFD46D895469}"/>
              </a:ext>
            </a:extLst>
          </p:cNvPr>
          <p:cNvSpPr/>
          <p:nvPr/>
        </p:nvSpPr>
        <p:spPr>
          <a:xfrm>
            <a:off x="2571750" y="90805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відображають взаємозв’язки і залежності між окремими стратегічними цілями діяльності підприємства</a:t>
            </a:r>
          </a:p>
        </p:txBody>
      </p:sp>
      <p:sp>
        <p:nvSpPr>
          <p:cNvPr id="6" name="Прямоугольник с двумя вырезанными противолежащими углами 5">
            <a:extLst>
              <a:ext uri="{FF2B5EF4-FFF2-40B4-BE49-F238E27FC236}">
                <a16:creationId xmlns:a16="http://schemas.microsoft.com/office/drawing/2014/main" id="{BF8C5A47-2446-B75B-F3FD-BD49245666C7}"/>
              </a:ext>
            </a:extLst>
          </p:cNvPr>
          <p:cNvSpPr/>
          <p:nvPr/>
        </p:nvSpPr>
        <p:spPr>
          <a:xfrm>
            <a:off x="2571750" y="1700213"/>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пояснюють взаємні ефекти, що виникають при досягненні стратегічних цілей</a:t>
            </a:r>
          </a:p>
        </p:txBody>
      </p:sp>
      <p:sp>
        <p:nvSpPr>
          <p:cNvPr id="7" name="Прямоугольник с двумя вырезанными противолежащими углами 6">
            <a:extLst>
              <a:ext uri="{FF2B5EF4-FFF2-40B4-BE49-F238E27FC236}">
                <a16:creationId xmlns:a16="http://schemas.microsoft.com/office/drawing/2014/main" id="{C56087F7-6A58-667F-B5DC-0058F2CF65E4}"/>
              </a:ext>
            </a:extLst>
          </p:cNvPr>
          <p:cNvSpPr/>
          <p:nvPr/>
        </p:nvSpPr>
        <p:spPr>
          <a:xfrm>
            <a:off x="2571750" y="2492375"/>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формують у керівників розуміння залежностей і значення окремих стратегічних цілей</a:t>
            </a:r>
          </a:p>
        </p:txBody>
      </p:sp>
      <p:sp>
        <p:nvSpPr>
          <p:cNvPr id="8" name="Прямоугольник с двумя вырезанными противолежащими углами 7">
            <a:extLst>
              <a:ext uri="{FF2B5EF4-FFF2-40B4-BE49-F238E27FC236}">
                <a16:creationId xmlns:a16="http://schemas.microsoft.com/office/drawing/2014/main" id="{D5035257-5109-D58C-6BC6-457C0363D015}"/>
              </a:ext>
            </a:extLst>
          </p:cNvPr>
          <p:cNvSpPr/>
          <p:nvPr/>
        </p:nvSpPr>
        <p:spPr>
          <a:xfrm>
            <a:off x="2571750" y="3290888"/>
            <a:ext cx="5500688" cy="425450"/>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500" dirty="0"/>
              <a:t>забезпечують єдине розуміння стратегії підприємства</a:t>
            </a:r>
          </a:p>
        </p:txBody>
      </p:sp>
      <p:sp>
        <p:nvSpPr>
          <p:cNvPr id="9" name="Прямоугольник с двумя вырезанными противолежащими углами 8">
            <a:extLst>
              <a:ext uri="{FF2B5EF4-FFF2-40B4-BE49-F238E27FC236}">
                <a16:creationId xmlns:a16="http://schemas.microsoft.com/office/drawing/2014/main" id="{06E05521-C5D4-096E-2DFA-024B78AA9DD5}"/>
              </a:ext>
            </a:extLst>
          </p:cNvPr>
          <p:cNvSpPr/>
          <p:nvPr/>
        </p:nvSpPr>
        <p:spPr>
          <a:xfrm>
            <a:off x="2571750" y="3800475"/>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пояснюють значення управлінських показників</a:t>
            </a:r>
          </a:p>
        </p:txBody>
      </p:sp>
      <p:sp>
        <p:nvSpPr>
          <p:cNvPr id="10" name="Штриховая стрелка вправо 9">
            <a:extLst>
              <a:ext uri="{FF2B5EF4-FFF2-40B4-BE49-F238E27FC236}">
                <a16:creationId xmlns:a16="http://schemas.microsoft.com/office/drawing/2014/main" id="{F006DAB3-CC97-7CB5-3C35-F8ED204B605E}"/>
              </a:ext>
            </a:extLst>
          </p:cNvPr>
          <p:cNvSpPr/>
          <p:nvPr/>
        </p:nvSpPr>
        <p:spPr>
          <a:xfrm>
            <a:off x="928688" y="9080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1" name="Штриховая стрелка вправо 10">
            <a:extLst>
              <a:ext uri="{FF2B5EF4-FFF2-40B4-BE49-F238E27FC236}">
                <a16:creationId xmlns:a16="http://schemas.microsoft.com/office/drawing/2014/main" id="{42DC912E-6AAC-12EE-334D-F8C28FD6BC7D}"/>
              </a:ext>
            </a:extLst>
          </p:cNvPr>
          <p:cNvSpPr/>
          <p:nvPr/>
        </p:nvSpPr>
        <p:spPr>
          <a:xfrm>
            <a:off x="928688" y="170021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E483B620-F454-91A1-9309-5DFA1A4DE2F3}"/>
              </a:ext>
            </a:extLst>
          </p:cNvPr>
          <p:cNvSpPr/>
          <p:nvPr/>
        </p:nvSpPr>
        <p:spPr>
          <a:xfrm>
            <a:off x="1000125" y="256381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Штриховая стрелка вправо 12">
            <a:extLst>
              <a:ext uri="{FF2B5EF4-FFF2-40B4-BE49-F238E27FC236}">
                <a16:creationId xmlns:a16="http://schemas.microsoft.com/office/drawing/2014/main" id="{3AFFC7AC-295E-8B87-DCF4-E50618D611A3}"/>
              </a:ext>
            </a:extLst>
          </p:cNvPr>
          <p:cNvSpPr/>
          <p:nvPr/>
        </p:nvSpPr>
        <p:spPr>
          <a:xfrm>
            <a:off x="1000125" y="31416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Штриховая стрелка вправо 13">
            <a:extLst>
              <a:ext uri="{FF2B5EF4-FFF2-40B4-BE49-F238E27FC236}">
                <a16:creationId xmlns:a16="http://schemas.microsoft.com/office/drawing/2014/main" id="{87101908-B499-7A23-6202-A6051C39AE8B}"/>
              </a:ext>
            </a:extLst>
          </p:cNvPr>
          <p:cNvSpPr/>
          <p:nvPr/>
        </p:nvSpPr>
        <p:spPr>
          <a:xfrm>
            <a:off x="1000125" y="38004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5" name="Прямоугольник с двумя вырезанными противолежащими углами 14">
            <a:extLst>
              <a:ext uri="{FF2B5EF4-FFF2-40B4-BE49-F238E27FC236}">
                <a16:creationId xmlns:a16="http://schemas.microsoft.com/office/drawing/2014/main" id="{3CC7183A-A62B-621A-7855-191FACBBCF58}"/>
              </a:ext>
            </a:extLst>
          </p:cNvPr>
          <p:cNvSpPr/>
          <p:nvPr/>
        </p:nvSpPr>
        <p:spPr>
          <a:xfrm>
            <a:off x="2614613" y="4592638"/>
            <a:ext cx="550068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сприяють кращому розумінню і кращій комунікації стратегічних цілей діяльності підприємства</a:t>
            </a:r>
          </a:p>
        </p:txBody>
      </p:sp>
      <p:sp>
        <p:nvSpPr>
          <p:cNvPr id="16" name="Прямоугольник с двумя вырезанными противолежащими углами 15">
            <a:extLst>
              <a:ext uri="{FF2B5EF4-FFF2-40B4-BE49-F238E27FC236}">
                <a16:creationId xmlns:a16="http://schemas.microsoft.com/office/drawing/2014/main" id="{5EAA004A-FDBD-F296-0F86-A42869DAA978}"/>
              </a:ext>
            </a:extLst>
          </p:cNvPr>
          <p:cNvSpPr/>
          <p:nvPr/>
        </p:nvSpPr>
        <p:spPr>
          <a:xfrm>
            <a:off x="2614613" y="5378450"/>
            <a:ext cx="550068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сприяють налагодженню співробітництва між керівниками різних структурних підрозділів підприємства</a:t>
            </a:r>
          </a:p>
        </p:txBody>
      </p:sp>
      <p:sp>
        <p:nvSpPr>
          <p:cNvPr id="17" name="Штриховая стрелка вправо 16">
            <a:extLst>
              <a:ext uri="{FF2B5EF4-FFF2-40B4-BE49-F238E27FC236}">
                <a16:creationId xmlns:a16="http://schemas.microsoft.com/office/drawing/2014/main" id="{5AB4C07B-094A-0E24-7C91-CB245B2194ED}"/>
              </a:ext>
            </a:extLst>
          </p:cNvPr>
          <p:cNvSpPr/>
          <p:nvPr/>
        </p:nvSpPr>
        <p:spPr>
          <a:xfrm>
            <a:off x="1042988" y="46640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8" name="Штриховая стрелка вправо 17">
            <a:extLst>
              <a:ext uri="{FF2B5EF4-FFF2-40B4-BE49-F238E27FC236}">
                <a16:creationId xmlns:a16="http://schemas.microsoft.com/office/drawing/2014/main" id="{E948E6A8-30E0-5B60-6B85-819AE8DDCE8A}"/>
              </a:ext>
            </a:extLst>
          </p:cNvPr>
          <p:cNvSpPr/>
          <p:nvPr/>
        </p:nvSpPr>
        <p:spPr>
          <a:xfrm>
            <a:off x="1042988" y="53784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9" name="Прямоугольник с двумя вырезанными противолежащими углами 18">
            <a:extLst>
              <a:ext uri="{FF2B5EF4-FFF2-40B4-BE49-F238E27FC236}">
                <a16:creationId xmlns:a16="http://schemas.microsoft.com/office/drawing/2014/main" id="{744B7ED8-17FE-295B-EC5D-197AD6566DAF}"/>
              </a:ext>
            </a:extLst>
          </p:cNvPr>
          <p:cNvSpPr/>
          <p:nvPr/>
        </p:nvSpPr>
        <p:spPr>
          <a:xfrm>
            <a:off x="2614613" y="6170613"/>
            <a:ext cx="5500687" cy="4984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1600" dirty="0"/>
              <a:t>створюють модель, що пояснює шляхи досягнення успіху в діяльності підприємства</a:t>
            </a:r>
          </a:p>
        </p:txBody>
      </p:sp>
      <p:sp>
        <p:nvSpPr>
          <p:cNvPr id="20" name="Штриховая стрелка вправо 19">
            <a:extLst>
              <a:ext uri="{FF2B5EF4-FFF2-40B4-BE49-F238E27FC236}">
                <a16:creationId xmlns:a16="http://schemas.microsoft.com/office/drawing/2014/main" id="{0578930D-5121-7F1B-EA6F-0B08772B68EC}"/>
              </a:ext>
            </a:extLst>
          </p:cNvPr>
          <p:cNvSpPr/>
          <p:nvPr/>
        </p:nvSpPr>
        <p:spPr>
          <a:xfrm>
            <a:off x="1042988" y="617061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transition>
    <p:wheel spokes="8"/>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98">
            <a:extLst>
              <a:ext uri="{FF2B5EF4-FFF2-40B4-BE49-F238E27FC236}">
                <a16:creationId xmlns:a16="http://schemas.microsoft.com/office/drawing/2014/main" id="{F90913C9-0D02-F45D-9AB7-A3F553D28FF0}"/>
              </a:ext>
            </a:extLst>
          </p:cNvPr>
          <p:cNvSpPr>
            <a:spLocks noChangeArrowheads="1"/>
          </p:cNvSpPr>
          <p:nvPr/>
        </p:nvSpPr>
        <p:spPr bwMode="auto">
          <a:xfrm>
            <a:off x="0" y="293688"/>
            <a:ext cx="9144000" cy="6564312"/>
          </a:xfrm>
          <a:prstGeom prst="rect">
            <a:avLst/>
          </a:prstGeom>
          <a:solidFill>
            <a:schemeClr val="tx1"/>
          </a:solidFill>
          <a:ln w="9525">
            <a:solidFill>
              <a:srgbClr val="FFE7E7"/>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483" name="Rectangle 467">
            <a:extLst>
              <a:ext uri="{FF2B5EF4-FFF2-40B4-BE49-F238E27FC236}">
                <a16:creationId xmlns:a16="http://schemas.microsoft.com/office/drawing/2014/main" id="{1AA45266-F35B-21BF-28E9-6545F75D09D6}"/>
              </a:ext>
            </a:extLst>
          </p:cNvPr>
          <p:cNvSpPr>
            <a:spLocks noChangeArrowheads="1"/>
          </p:cNvSpPr>
          <p:nvPr/>
        </p:nvSpPr>
        <p:spPr bwMode="auto">
          <a:xfrm>
            <a:off x="266700" y="309563"/>
            <a:ext cx="8824913" cy="1025525"/>
          </a:xfrm>
          <a:prstGeom prst="rect">
            <a:avLst/>
          </a:prstGeom>
          <a:solidFill>
            <a:srgbClr val="0000FF"/>
          </a:solidFill>
          <a:ln w="19050" algn="ctr">
            <a:solidFill>
              <a:schemeClr val="accent2"/>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484" name="Rectangle 271">
            <a:extLst>
              <a:ext uri="{FF2B5EF4-FFF2-40B4-BE49-F238E27FC236}">
                <a16:creationId xmlns:a16="http://schemas.microsoft.com/office/drawing/2014/main" id="{17CC4338-533F-A706-80B1-90288E266135}"/>
              </a:ext>
            </a:extLst>
          </p:cNvPr>
          <p:cNvSpPr>
            <a:spLocks noChangeArrowheads="1"/>
          </p:cNvSpPr>
          <p:nvPr/>
        </p:nvSpPr>
        <p:spPr bwMode="auto">
          <a:xfrm>
            <a:off x="266700" y="1441450"/>
            <a:ext cx="8824913" cy="1579563"/>
          </a:xfrm>
          <a:prstGeom prst="rect">
            <a:avLst/>
          </a:prstGeom>
          <a:solidFill>
            <a:srgbClr val="E9F7FF"/>
          </a:solidFill>
          <a:ln w="19050" algn="ctr">
            <a:solidFill>
              <a:srgbClr val="CC0000"/>
            </a:solidFill>
            <a:miter lim="800000"/>
            <a:headEnd/>
            <a:tailEnd type="none" w="sm" len="me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485" name="Line 289">
            <a:extLst>
              <a:ext uri="{FF2B5EF4-FFF2-40B4-BE49-F238E27FC236}">
                <a16:creationId xmlns:a16="http://schemas.microsoft.com/office/drawing/2014/main" id="{431E6D35-D80C-6CEE-6019-7698CB56B3C3}"/>
              </a:ext>
            </a:extLst>
          </p:cNvPr>
          <p:cNvSpPr>
            <a:spLocks noChangeShapeType="1"/>
          </p:cNvSpPr>
          <p:nvPr/>
        </p:nvSpPr>
        <p:spPr bwMode="auto">
          <a:xfrm>
            <a:off x="2268538" y="501650"/>
            <a:ext cx="0" cy="6308725"/>
          </a:xfrm>
          <a:prstGeom prst="line">
            <a:avLst/>
          </a:prstGeom>
          <a:noFill/>
          <a:ln w="9525">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20486" name="Line 290">
            <a:extLst>
              <a:ext uri="{FF2B5EF4-FFF2-40B4-BE49-F238E27FC236}">
                <a16:creationId xmlns:a16="http://schemas.microsoft.com/office/drawing/2014/main" id="{4398991F-5CF2-EC64-6919-E7910A799AFA}"/>
              </a:ext>
            </a:extLst>
          </p:cNvPr>
          <p:cNvSpPr>
            <a:spLocks noChangeShapeType="1"/>
          </p:cNvSpPr>
          <p:nvPr/>
        </p:nvSpPr>
        <p:spPr bwMode="auto">
          <a:xfrm>
            <a:off x="4560888" y="501650"/>
            <a:ext cx="0" cy="6308725"/>
          </a:xfrm>
          <a:prstGeom prst="line">
            <a:avLst/>
          </a:prstGeom>
          <a:noFill/>
          <a:ln w="9525">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20487" name="Line 291">
            <a:extLst>
              <a:ext uri="{FF2B5EF4-FFF2-40B4-BE49-F238E27FC236}">
                <a16:creationId xmlns:a16="http://schemas.microsoft.com/office/drawing/2014/main" id="{04E49D56-809E-CF0F-52A0-B35E0051E7E5}"/>
              </a:ext>
            </a:extLst>
          </p:cNvPr>
          <p:cNvSpPr>
            <a:spLocks noChangeShapeType="1"/>
          </p:cNvSpPr>
          <p:nvPr/>
        </p:nvSpPr>
        <p:spPr bwMode="auto">
          <a:xfrm>
            <a:off x="6923088" y="501650"/>
            <a:ext cx="0" cy="6308725"/>
          </a:xfrm>
          <a:prstGeom prst="line">
            <a:avLst/>
          </a:prstGeom>
          <a:noFill/>
          <a:ln w="9525">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3077" name="Text Box 5">
            <a:extLst>
              <a:ext uri="{FF2B5EF4-FFF2-40B4-BE49-F238E27FC236}">
                <a16:creationId xmlns:a16="http://schemas.microsoft.com/office/drawing/2014/main" id="{AB20E119-06A8-F635-8474-F1EB5DF9AD5E}"/>
              </a:ext>
            </a:extLst>
          </p:cNvPr>
          <p:cNvSpPr txBox="1">
            <a:spLocks noChangeArrowheads="1"/>
          </p:cNvSpPr>
          <p:nvPr/>
        </p:nvSpPr>
        <p:spPr bwMode="auto">
          <a:xfrm>
            <a:off x="0" y="0"/>
            <a:ext cx="9144000" cy="311150"/>
          </a:xfrm>
          <a:prstGeom prst="rect">
            <a:avLst/>
          </a:prstGeom>
          <a:noFill/>
          <a:ln w="9525" algn="ctr">
            <a:noFill/>
            <a:miter lim="800000"/>
            <a:headEnd/>
            <a:tailEnd/>
          </a:ln>
          <a:effectLst>
            <a:outerShdw dist="40161" dir="1106097" algn="ctr" rotWithShape="0">
              <a:srgbClr val="0000CC"/>
            </a:outerShdw>
          </a:effectLst>
        </p:spPr>
        <p:txBody>
          <a:bodyPr>
            <a:spAutoFit/>
          </a:bodyPr>
          <a:lstStyle/>
          <a:p>
            <a:pPr algn="ctr">
              <a:lnSpc>
                <a:spcPct val="80000"/>
              </a:lnSpc>
              <a:defRPr/>
            </a:pPr>
            <a:r>
              <a:rPr lang="ru-RU" b="1" dirty="0">
                <a:effectLst>
                  <a:outerShdw blurRad="38100" dist="38100" dir="2700000" algn="tl">
                    <a:srgbClr val="C0C0C0"/>
                  </a:outerShdw>
                </a:effectLst>
                <a:latin typeface="Arial" charset="0"/>
                <a:cs typeface="Arial" charset="0"/>
              </a:rPr>
              <a:t>Проект Стратегической Карты ЗАО НКМЗ на период до 2011 года</a:t>
            </a:r>
          </a:p>
        </p:txBody>
      </p:sp>
      <p:sp>
        <p:nvSpPr>
          <p:cNvPr id="20489" name="Line 246">
            <a:extLst>
              <a:ext uri="{FF2B5EF4-FFF2-40B4-BE49-F238E27FC236}">
                <a16:creationId xmlns:a16="http://schemas.microsoft.com/office/drawing/2014/main" id="{761FC9F9-246D-DE2C-377E-1B1F1E0A5623}"/>
              </a:ext>
            </a:extLst>
          </p:cNvPr>
          <p:cNvSpPr>
            <a:spLocks noChangeShapeType="1"/>
          </p:cNvSpPr>
          <p:nvPr/>
        </p:nvSpPr>
        <p:spPr bwMode="auto">
          <a:xfrm>
            <a:off x="36513" y="1382713"/>
            <a:ext cx="9072562" cy="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20490" name="Line 247">
            <a:extLst>
              <a:ext uri="{FF2B5EF4-FFF2-40B4-BE49-F238E27FC236}">
                <a16:creationId xmlns:a16="http://schemas.microsoft.com/office/drawing/2014/main" id="{05D640F4-373F-A6BD-0054-17470B028401}"/>
              </a:ext>
            </a:extLst>
          </p:cNvPr>
          <p:cNvSpPr>
            <a:spLocks noChangeShapeType="1"/>
          </p:cNvSpPr>
          <p:nvPr/>
        </p:nvSpPr>
        <p:spPr bwMode="auto">
          <a:xfrm>
            <a:off x="36513" y="3062288"/>
            <a:ext cx="9072562" cy="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20491" name="Line 248">
            <a:extLst>
              <a:ext uri="{FF2B5EF4-FFF2-40B4-BE49-F238E27FC236}">
                <a16:creationId xmlns:a16="http://schemas.microsoft.com/office/drawing/2014/main" id="{A1E621DB-FBDC-D143-A887-4570B4D9398A}"/>
              </a:ext>
            </a:extLst>
          </p:cNvPr>
          <p:cNvSpPr>
            <a:spLocks noChangeShapeType="1"/>
          </p:cNvSpPr>
          <p:nvPr/>
        </p:nvSpPr>
        <p:spPr bwMode="auto">
          <a:xfrm>
            <a:off x="36513" y="5160963"/>
            <a:ext cx="9072562" cy="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20492" name="Text Box 250">
            <a:extLst>
              <a:ext uri="{FF2B5EF4-FFF2-40B4-BE49-F238E27FC236}">
                <a16:creationId xmlns:a16="http://schemas.microsoft.com/office/drawing/2014/main" id="{6A3D1378-76FF-48A1-8771-28ED6E3259F2}"/>
              </a:ext>
            </a:extLst>
          </p:cNvPr>
          <p:cNvSpPr txBox="1">
            <a:spLocks noChangeArrowheads="1"/>
          </p:cNvSpPr>
          <p:nvPr/>
        </p:nvSpPr>
        <p:spPr bwMode="auto">
          <a:xfrm>
            <a:off x="1588" y="242888"/>
            <a:ext cx="29527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900" b="1">
                <a:solidFill>
                  <a:srgbClr val="000099"/>
                </a:solidFill>
              </a:rPr>
              <a:t>Ф</a:t>
            </a:r>
          </a:p>
          <a:p>
            <a:pPr algn="ctr" eaLnBrk="1" hangingPunct="1"/>
            <a:r>
              <a:rPr lang="ru-RU" altLang="ru-UA" sz="900" b="1">
                <a:solidFill>
                  <a:srgbClr val="000099"/>
                </a:solidFill>
              </a:rPr>
              <a:t>И</a:t>
            </a:r>
          </a:p>
          <a:p>
            <a:pPr algn="ctr" eaLnBrk="1" hangingPunct="1"/>
            <a:r>
              <a:rPr lang="ru-RU" altLang="ru-UA" sz="900" b="1">
                <a:solidFill>
                  <a:srgbClr val="000099"/>
                </a:solidFill>
              </a:rPr>
              <a:t>Н</a:t>
            </a:r>
          </a:p>
          <a:p>
            <a:pPr algn="ctr" eaLnBrk="1" hangingPunct="1"/>
            <a:r>
              <a:rPr lang="ru-RU" altLang="ru-UA" sz="900" b="1">
                <a:solidFill>
                  <a:srgbClr val="000099"/>
                </a:solidFill>
              </a:rPr>
              <a:t>А</a:t>
            </a:r>
          </a:p>
          <a:p>
            <a:pPr algn="ctr" eaLnBrk="1" hangingPunct="1"/>
            <a:r>
              <a:rPr lang="ru-RU" altLang="ru-UA" sz="900" b="1">
                <a:solidFill>
                  <a:srgbClr val="000099"/>
                </a:solidFill>
              </a:rPr>
              <a:t>Н</a:t>
            </a:r>
          </a:p>
          <a:p>
            <a:pPr algn="ctr" eaLnBrk="1" hangingPunct="1"/>
            <a:r>
              <a:rPr lang="ru-RU" altLang="ru-UA" sz="900" b="1">
                <a:solidFill>
                  <a:srgbClr val="000099"/>
                </a:solidFill>
              </a:rPr>
              <a:t>С</a:t>
            </a:r>
          </a:p>
          <a:p>
            <a:pPr algn="ctr" eaLnBrk="1" hangingPunct="1"/>
            <a:r>
              <a:rPr lang="ru-RU" altLang="ru-UA" sz="900" b="1">
                <a:solidFill>
                  <a:srgbClr val="000099"/>
                </a:solidFill>
              </a:rPr>
              <a:t>Ы</a:t>
            </a:r>
          </a:p>
        </p:txBody>
      </p:sp>
      <p:sp>
        <p:nvSpPr>
          <p:cNvPr id="20493" name="Text Box 251">
            <a:extLst>
              <a:ext uri="{FF2B5EF4-FFF2-40B4-BE49-F238E27FC236}">
                <a16:creationId xmlns:a16="http://schemas.microsoft.com/office/drawing/2014/main" id="{D7AF260E-7835-8FC5-C75D-79B4FCE534C9}"/>
              </a:ext>
            </a:extLst>
          </p:cNvPr>
          <p:cNvSpPr txBox="1">
            <a:spLocks noChangeArrowheads="1"/>
          </p:cNvSpPr>
          <p:nvPr/>
        </p:nvSpPr>
        <p:spPr bwMode="auto">
          <a:xfrm>
            <a:off x="1588" y="1684338"/>
            <a:ext cx="29527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900" b="1">
                <a:solidFill>
                  <a:srgbClr val="000099"/>
                </a:solidFill>
              </a:rPr>
              <a:t>К</a:t>
            </a:r>
            <a:br>
              <a:rPr lang="ru-RU" altLang="ru-UA" sz="900" b="1">
                <a:solidFill>
                  <a:srgbClr val="000099"/>
                </a:solidFill>
              </a:rPr>
            </a:br>
            <a:r>
              <a:rPr lang="ru-RU" altLang="ru-UA" sz="900" b="1">
                <a:solidFill>
                  <a:srgbClr val="000099"/>
                </a:solidFill>
              </a:rPr>
              <a:t>Л</a:t>
            </a:r>
            <a:br>
              <a:rPr lang="ru-RU" altLang="ru-UA" sz="900" b="1">
                <a:solidFill>
                  <a:srgbClr val="000099"/>
                </a:solidFill>
              </a:rPr>
            </a:br>
            <a:r>
              <a:rPr lang="ru-RU" altLang="ru-UA" sz="900" b="1">
                <a:solidFill>
                  <a:srgbClr val="000099"/>
                </a:solidFill>
              </a:rPr>
              <a:t>И</a:t>
            </a:r>
            <a:br>
              <a:rPr lang="ru-RU" altLang="ru-UA" sz="900" b="1">
                <a:solidFill>
                  <a:srgbClr val="000099"/>
                </a:solidFill>
              </a:rPr>
            </a:br>
            <a:r>
              <a:rPr lang="ru-RU" altLang="ru-UA" sz="900" b="1">
                <a:solidFill>
                  <a:srgbClr val="000099"/>
                </a:solidFill>
              </a:rPr>
              <a:t>Е</a:t>
            </a:r>
            <a:br>
              <a:rPr lang="ru-RU" altLang="ru-UA" sz="900" b="1">
                <a:solidFill>
                  <a:srgbClr val="000099"/>
                </a:solidFill>
              </a:rPr>
            </a:br>
            <a:r>
              <a:rPr lang="ru-RU" altLang="ru-UA" sz="900" b="1">
                <a:solidFill>
                  <a:srgbClr val="000099"/>
                </a:solidFill>
              </a:rPr>
              <a:t>Н</a:t>
            </a:r>
            <a:br>
              <a:rPr lang="ru-RU" altLang="ru-UA" sz="900" b="1">
                <a:solidFill>
                  <a:srgbClr val="000099"/>
                </a:solidFill>
              </a:rPr>
            </a:br>
            <a:r>
              <a:rPr lang="ru-RU" altLang="ru-UA" sz="900" b="1">
                <a:solidFill>
                  <a:srgbClr val="000099"/>
                </a:solidFill>
              </a:rPr>
              <a:t>Т</a:t>
            </a:r>
            <a:br>
              <a:rPr lang="ru-RU" altLang="ru-UA" sz="900" b="1">
                <a:solidFill>
                  <a:srgbClr val="000099"/>
                </a:solidFill>
              </a:rPr>
            </a:br>
            <a:r>
              <a:rPr lang="ru-RU" altLang="ru-UA" sz="900" b="1">
                <a:solidFill>
                  <a:srgbClr val="000099"/>
                </a:solidFill>
              </a:rPr>
              <a:t>Ы</a:t>
            </a:r>
          </a:p>
        </p:txBody>
      </p:sp>
      <p:sp>
        <p:nvSpPr>
          <p:cNvPr id="20494" name="Text Box 253">
            <a:extLst>
              <a:ext uri="{FF2B5EF4-FFF2-40B4-BE49-F238E27FC236}">
                <a16:creationId xmlns:a16="http://schemas.microsoft.com/office/drawing/2014/main" id="{07E204B5-6758-FA08-779F-A003EC73AFE3}"/>
              </a:ext>
            </a:extLst>
          </p:cNvPr>
          <p:cNvSpPr txBox="1">
            <a:spLocks noChangeArrowheads="1"/>
          </p:cNvSpPr>
          <p:nvPr/>
        </p:nvSpPr>
        <p:spPr bwMode="auto">
          <a:xfrm>
            <a:off x="34925" y="5203825"/>
            <a:ext cx="242888"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600" b="1">
                <a:solidFill>
                  <a:srgbClr val="000099"/>
                </a:solidFill>
              </a:rPr>
              <a:t>О</a:t>
            </a:r>
            <a:br>
              <a:rPr lang="ru-RU" altLang="ru-UA" sz="600" b="1">
                <a:solidFill>
                  <a:srgbClr val="000099"/>
                </a:solidFill>
              </a:rPr>
            </a:br>
            <a:r>
              <a:rPr lang="ru-RU" altLang="ru-UA" sz="600" b="1">
                <a:solidFill>
                  <a:srgbClr val="000099"/>
                </a:solidFill>
              </a:rPr>
              <a:t>Б</a:t>
            </a:r>
            <a:br>
              <a:rPr lang="ru-RU" altLang="ru-UA" sz="600" b="1">
                <a:solidFill>
                  <a:srgbClr val="000099"/>
                </a:solidFill>
              </a:rPr>
            </a:br>
            <a:r>
              <a:rPr lang="ru-RU" altLang="ru-UA" sz="600" b="1">
                <a:solidFill>
                  <a:srgbClr val="000099"/>
                </a:solidFill>
              </a:rPr>
              <a:t>У</a:t>
            </a:r>
            <a:br>
              <a:rPr lang="ru-RU" altLang="ru-UA" sz="600" b="1">
                <a:solidFill>
                  <a:srgbClr val="000099"/>
                </a:solidFill>
              </a:rPr>
            </a:br>
            <a:r>
              <a:rPr lang="ru-RU" altLang="ru-UA" sz="600" b="1">
                <a:solidFill>
                  <a:srgbClr val="000099"/>
                </a:solidFill>
              </a:rPr>
              <a:t>Ч</a:t>
            </a:r>
            <a:br>
              <a:rPr lang="ru-RU" altLang="ru-UA" sz="600" b="1">
                <a:solidFill>
                  <a:srgbClr val="000099"/>
                </a:solidFill>
              </a:rPr>
            </a:br>
            <a:r>
              <a:rPr lang="ru-RU" altLang="ru-UA" sz="600" b="1">
                <a:solidFill>
                  <a:srgbClr val="000099"/>
                </a:solidFill>
              </a:rPr>
              <a:t>Е</a:t>
            </a:r>
            <a:br>
              <a:rPr lang="ru-RU" altLang="ru-UA" sz="600" b="1">
                <a:solidFill>
                  <a:srgbClr val="000099"/>
                </a:solidFill>
              </a:rPr>
            </a:br>
            <a:r>
              <a:rPr lang="ru-RU" altLang="ru-UA" sz="600" b="1">
                <a:solidFill>
                  <a:srgbClr val="000099"/>
                </a:solidFill>
              </a:rPr>
              <a:t>Н</a:t>
            </a:r>
            <a:br>
              <a:rPr lang="ru-RU" altLang="ru-UA" sz="600" b="1">
                <a:solidFill>
                  <a:srgbClr val="000099"/>
                </a:solidFill>
              </a:rPr>
            </a:br>
            <a:r>
              <a:rPr lang="ru-RU" altLang="ru-UA" sz="600" b="1">
                <a:solidFill>
                  <a:srgbClr val="000099"/>
                </a:solidFill>
              </a:rPr>
              <a:t>И</a:t>
            </a:r>
            <a:br>
              <a:rPr lang="ru-RU" altLang="ru-UA" sz="600" b="1">
                <a:solidFill>
                  <a:srgbClr val="000099"/>
                </a:solidFill>
              </a:rPr>
            </a:br>
            <a:r>
              <a:rPr lang="ru-RU" altLang="ru-UA" sz="600" b="1">
                <a:solidFill>
                  <a:srgbClr val="000099"/>
                </a:solidFill>
              </a:rPr>
              <a:t>Е</a:t>
            </a:r>
            <a:br>
              <a:rPr lang="ru-RU" altLang="ru-UA" sz="600" b="1">
                <a:solidFill>
                  <a:srgbClr val="000099"/>
                </a:solidFill>
              </a:rPr>
            </a:br>
            <a:br>
              <a:rPr lang="ru-RU" altLang="ru-UA" sz="600" b="1">
                <a:solidFill>
                  <a:srgbClr val="000099"/>
                </a:solidFill>
              </a:rPr>
            </a:br>
            <a:r>
              <a:rPr lang="ru-RU" altLang="ru-UA" sz="600" b="1">
                <a:solidFill>
                  <a:srgbClr val="000099"/>
                </a:solidFill>
              </a:rPr>
              <a:t>Р</a:t>
            </a:r>
            <a:br>
              <a:rPr lang="ru-RU" altLang="ru-UA" sz="600" b="1">
                <a:solidFill>
                  <a:srgbClr val="000099"/>
                </a:solidFill>
              </a:rPr>
            </a:br>
            <a:r>
              <a:rPr lang="ru-RU" altLang="ru-UA" sz="600" b="1">
                <a:solidFill>
                  <a:srgbClr val="000099"/>
                </a:solidFill>
              </a:rPr>
              <a:t>А</a:t>
            </a:r>
          </a:p>
          <a:p>
            <a:pPr algn="ctr" eaLnBrk="1" hangingPunct="1"/>
            <a:r>
              <a:rPr lang="ru-RU" altLang="ru-UA" sz="600" b="1">
                <a:solidFill>
                  <a:srgbClr val="000099"/>
                </a:solidFill>
              </a:rPr>
              <a:t>З</a:t>
            </a:r>
          </a:p>
          <a:p>
            <a:pPr algn="ctr" eaLnBrk="1" hangingPunct="1"/>
            <a:r>
              <a:rPr lang="ru-RU" altLang="ru-UA" sz="600" b="1">
                <a:solidFill>
                  <a:srgbClr val="000099"/>
                </a:solidFill>
              </a:rPr>
              <a:t>В</a:t>
            </a:r>
          </a:p>
          <a:p>
            <a:pPr algn="ctr" eaLnBrk="1" hangingPunct="1"/>
            <a:r>
              <a:rPr lang="ru-RU" altLang="ru-UA" sz="600" b="1">
                <a:solidFill>
                  <a:srgbClr val="000099"/>
                </a:solidFill>
              </a:rPr>
              <a:t>И</a:t>
            </a:r>
          </a:p>
          <a:p>
            <a:pPr algn="ctr" eaLnBrk="1" hangingPunct="1"/>
            <a:r>
              <a:rPr lang="ru-RU" altLang="ru-UA" sz="600" b="1">
                <a:solidFill>
                  <a:srgbClr val="000099"/>
                </a:solidFill>
              </a:rPr>
              <a:t>Т</a:t>
            </a:r>
          </a:p>
          <a:p>
            <a:pPr algn="ctr" eaLnBrk="1" hangingPunct="1"/>
            <a:r>
              <a:rPr lang="ru-RU" altLang="ru-UA" sz="600" b="1">
                <a:solidFill>
                  <a:srgbClr val="000099"/>
                </a:solidFill>
              </a:rPr>
              <a:t>И</a:t>
            </a:r>
          </a:p>
          <a:p>
            <a:pPr algn="ctr" eaLnBrk="1" hangingPunct="1"/>
            <a:r>
              <a:rPr lang="ru-RU" altLang="ru-UA" sz="600" b="1">
                <a:solidFill>
                  <a:srgbClr val="000099"/>
                </a:solidFill>
              </a:rPr>
              <a:t>Е</a:t>
            </a:r>
          </a:p>
        </p:txBody>
      </p:sp>
      <p:sp>
        <p:nvSpPr>
          <p:cNvPr id="20495" name="Text Box 254">
            <a:extLst>
              <a:ext uri="{FF2B5EF4-FFF2-40B4-BE49-F238E27FC236}">
                <a16:creationId xmlns:a16="http://schemas.microsoft.com/office/drawing/2014/main" id="{1C152184-7964-C71D-39A1-B0FAF4809764}"/>
              </a:ext>
            </a:extLst>
          </p:cNvPr>
          <p:cNvSpPr txBox="1">
            <a:spLocks noChangeArrowheads="1"/>
          </p:cNvSpPr>
          <p:nvPr/>
        </p:nvSpPr>
        <p:spPr bwMode="auto">
          <a:xfrm>
            <a:off x="1101725" y="273050"/>
            <a:ext cx="2355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900" b="1">
                <a:solidFill>
                  <a:schemeClr val="bg1"/>
                </a:solidFill>
              </a:rPr>
              <a:t>СТРАТЕГИЯ ПРОИЗВОДИТЕЛЬНОСТИ</a:t>
            </a:r>
          </a:p>
        </p:txBody>
      </p:sp>
      <p:sp>
        <p:nvSpPr>
          <p:cNvPr id="20496" name="Text Box 255">
            <a:extLst>
              <a:ext uri="{FF2B5EF4-FFF2-40B4-BE49-F238E27FC236}">
                <a16:creationId xmlns:a16="http://schemas.microsoft.com/office/drawing/2014/main" id="{159B75D5-29E6-BC4C-93F8-29F961403FB3}"/>
              </a:ext>
            </a:extLst>
          </p:cNvPr>
          <p:cNvSpPr txBox="1">
            <a:spLocks noChangeArrowheads="1"/>
          </p:cNvSpPr>
          <p:nvPr/>
        </p:nvSpPr>
        <p:spPr bwMode="auto">
          <a:xfrm>
            <a:off x="6432550" y="273050"/>
            <a:ext cx="130333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900" b="1">
                <a:solidFill>
                  <a:schemeClr val="bg1"/>
                </a:solidFill>
              </a:rPr>
              <a:t>СТРАТЕГИЯ РОСТА</a:t>
            </a:r>
          </a:p>
        </p:txBody>
      </p:sp>
      <p:sp>
        <p:nvSpPr>
          <p:cNvPr id="20497" name="Oval 256">
            <a:extLst>
              <a:ext uri="{FF2B5EF4-FFF2-40B4-BE49-F238E27FC236}">
                <a16:creationId xmlns:a16="http://schemas.microsoft.com/office/drawing/2014/main" id="{BDA9B097-8766-D95D-FCC9-937448E8BFC6}"/>
              </a:ext>
            </a:extLst>
          </p:cNvPr>
          <p:cNvSpPr>
            <a:spLocks noChangeArrowheads="1"/>
          </p:cNvSpPr>
          <p:nvPr/>
        </p:nvSpPr>
        <p:spPr bwMode="auto">
          <a:xfrm>
            <a:off x="3633788" y="312738"/>
            <a:ext cx="1885950" cy="311150"/>
          </a:xfrm>
          <a:prstGeom prst="ellipse">
            <a:avLst/>
          </a:prstGeom>
          <a:solidFill>
            <a:schemeClr val="tx1"/>
          </a:solidFill>
          <a:ln w="19050">
            <a:solidFill>
              <a:srgbClr val="000099"/>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600" b="1">
                <a:solidFill>
                  <a:schemeClr val="bg1"/>
                </a:solidFill>
              </a:rPr>
              <a:t>F</a:t>
            </a:r>
            <a:r>
              <a:rPr lang="ru-RU" altLang="ru-UA" sz="600" b="1">
                <a:solidFill>
                  <a:schemeClr val="bg1"/>
                </a:solidFill>
              </a:rPr>
              <a:t>0: Обеспечить среднюю</a:t>
            </a:r>
          </a:p>
          <a:p>
            <a:pPr algn="ctr" eaLnBrk="1" hangingPunct="1"/>
            <a:r>
              <a:rPr lang="ru-RU" altLang="ru-UA" sz="600" b="1">
                <a:solidFill>
                  <a:schemeClr val="bg1"/>
                </a:solidFill>
              </a:rPr>
              <a:t>з/пл. 1000</a:t>
            </a:r>
            <a:r>
              <a:rPr lang="de-DE" altLang="ru-UA" sz="600" b="1">
                <a:solidFill>
                  <a:schemeClr val="bg1"/>
                </a:solidFill>
              </a:rPr>
              <a:t>$</a:t>
            </a:r>
            <a:r>
              <a:rPr lang="ru-RU" altLang="ru-UA" sz="600" b="1">
                <a:solidFill>
                  <a:schemeClr val="bg1"/>
                </a:solidFill>
              </a:rPr>
              <a:t> в месяц</a:t>
            </a:r>
          </a:p>
        </p:txBody>
      </p:sp>
      <p:sp>
        <p:nvSpPr>
          <p:cNvPr id="20498" name="Oval 260">
            <a:extLst>
              <a:ext uri="{FF2B5EF4-FFF2-40B4-BE49-F238E27FC236}">
                <a16:creationId xmlns:a16="http://schemas.microsoft.com/office/drawing/2014/main" id="{A81CD884-96B9-BA16-BC2C-77E431EFD990}"/>
              </a:ext>
            </a:extLst>
          </p:cNvPr>
          <p:cNvSpPr>
            <a:spLocks noChangeArrowheads="1"/>
          </p:cNvSpPr>
          <p:nvPr/>
        </p:nvSpPr>
        <p:spPr bwMode="auto">
          <a:xfrm>
            <a:off x="4551363" y="1052513"/>
            <a:ext cx="2576512" cy="242887"/>
          </a:xfrm>
          <a:prstGeom prst="ellipse">
            <a:avLst/>
          </a:prstGeom>
          <a:solidFill>
            <a:schemeClr val="tx1"/>
          </a:solidFill>
          <a:ln w="19050">
            <a:solidFill>
              <a:srgbClr val="000099"/>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500" b="1"/>
              <a:t>F</a:t>
            </a:r>
            <a:r>
              <a:rPr lang="ru-RU" altLang="ru-UA" sz="500" b="1"/>
              <a:t>3-2: Осуществлять инвестиции на 100% за</a:t>
            </a:r>
          </a:p>
          <a:p>
            <a:pPr algn="ctr" eaLnBrk="1" hangingPunct="1"/>
            <a:r>
              <a:rPr lang="ru-RU" altLang="ru-UA" sz="500" b="1">
                <a:solidFill>
                  <a:schemeClr val="bg1"/>
                </a:solidFill>
              </a:rPr>
              <a:t>счет собственных источников финансирования</a:t>
            </a:r>
          </a:p>
        </p:txBody>
      </p:sp>
      <p:sp>
        <p:nvSpPr>
          <p:cNvPr id="20499" name="Line 263">
            <a:extLst>
              <a:ext uri="{FF2B5EF4-FFF2-40B4-BE49-F238E27FC236}">
                <a16:creationId xmlns:a16="http://schemas.microsoft.com/office/drawing/2014/main" id="{41146F2A-D5FE-B002-C234-5062D4120054}"/>
              </a:ext>
            </a:extLst>
          </p:cNvPr>
          <p:cNvSpPr>
            <a:spLocks noChangeShapeType="1"/>
          </p:cNvSpPr>
          <p:nvPr/>
        </p:nvSpPr>
        <p:spPr bwMode="auto">
          <a:xfrm flipV="1">
            <a:off x="1879600" y="457200"/>
            <a:ext cx="1752600" cy="21907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00" name="Line 264">
            <a:extLst>
              <a:ext uri="{FF2B5EF4-FFF2-40B4-BE49-F238E27FC236}">
                <a16:creationId xmlns:a16="http://schemas.microsoft.com/office/drawing/2014/main" id="{466A6C49-9D17-F95C-67A2-7E7B56CA45CE}"/>
              </a:ext>
            </a:extLst>
          </p:cNvPr>
          <p:cNvSpPr>
            <a:spLocks noChangeShapeType="1"/>
          </p:cNvSpPr>
          <p:nvPr/>
        </p:nvSpPr>
        <p:spPr bwMode="auto">
          <a:xfrm flipV="1">
            <a:off x="3536950" y="571500"/>
            <a:ext cx="288925" cy="14605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01" name="Line 265">
            <a:extLst>
              <a:ext uri="{FF2B5EF4-FFF2-40B4-BE49-F238E27FC236}">
                <a16:creationId xmlns:a16="http://schemas.microsoft.com/office/drawing/2014/main" id="{3733AE81-6C44-1338-22B5-11B064511E74}"/>
              </a:ext>
            </a:extLst>
          </p:cNvPr>
          <p:cNvSpPr>
            <a:spLocks noChangeShapeType="1"/>
          </p:cNvSpPr>
          <p:nvPr/>
        </p:nvSpPr>
        <p:spPr bwMode="auto">
          <a:xfrm flipV="1">
            <a:off x="3987800" y="625475"/>
            <a:ext cx="174625" cy="42545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02" name="Line 266">
            <a:extLst>
              <a:ext uri="{FF2B5EF4-FFF2-40B4-BE49-F238E27FC236}">
                <a16:creationId xmlns:a16="http://schemas.microsoft.com/office/drawing/2014/main" id="{80EFEBC8-4022-14EC-1F8B-C394BAE7AE12}"/>
              </a:ext>
            </a:extLst>
          </p:cNvPr>
          <p:cNvSpPr>
            <a:spLocks noChangeShapeType="1"/>
          </p:cNvSpPr>
          <p:nvPr/>
        </p:nvSpPr>
        <p:spPr bwMode="auto">
          <a:xfrm flipV="1">
            <a:off x="6022975" y="892175"/>
            <a:ext cx="79375" cy="160338"/>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03" name="Line 267">
            <a:extLst>
              <a:ext uri="{FF2B5EF4-FFF2-40B4-BE49-F238E27FC236}">
                <a16:creationId xmlns:a16="http://schemas.microsoft.com/office/drawing/2014/main" id="{000BC45C-628B-15E6-8176-FDC17BBD3106}"/>
              </a:ext>
            </a:extLst>
          </p:cNvPr>
          <p:cNvSpPr>
            <a:spLocks noChangeShapeType="1"/>
          </p:cNvSpPr>
          <p:nvPr/>
        </p:nvSpPr>
        <p:spPr bwMode="auto">
          <a:xfrm flipH="1" flipV="1">
            <a:off x="5514975" y="498475"/>
            <a:ext cx="714375" cy="12382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04" name="Line 269">
            <a:extLst>
              <a:ext uri="{FF2B5EF4-FFF2-40B4-BE49-F238E27FC236}">
                <a16:creationId xmlns:a16="http://schemas.microsoft.com/office/drawing/2014/main" id="{CA091558-B2CB-7652-DD69-29A6D70B892B}"/>
              </a:ext>
            </a:extLst>
          </p:cNvPr>
          <p:cNvSpPr>
            <a:spLocks noChangeShapeType="1"/>
          </p:cNvSpPr>
          <p:nvPr/>
        </p:nvSpPr>
        <p:spPr bwMode="auto">
          <a:xfrm flipV="1">
            <a:off x="5821363" y="695325"/>
            <a:ext cx="207962" cy="39688"/>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05" name="Line 270">
            <a:extLst>
              <a:ext uri="{FF2B5EF4-FFF2-40B4-BE49-F238E27FC236}">
                <a16:creationId xmlns:a16="http://schemas.microsoft.com/office/drawing/2014/main" id="{0B5DB304-C152-267F-A5BF-A6C8B94DC1D9}"/>
              </a:ext>
            </a:extLst>
          </p:cNvPr>
          <p:cNvSpPr>
            <a:spLocks noChangeShapeType="1"/>
          </p:cNvSpPr>
          <p:nvPr/>
        </p:nvSpPr>
        <p:spPr bwMode="auto">
          <a:xfrm flipH="1" flipV="1">
            <a:off x="5524500" y="423863"/>
            <a:ext cx="2730500" cy="22225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06" name="Oval 272">
            <a:extLst>
              <a:ext uri="{FF2B5EF4-FFF2-40B4-BE49-F238E27FC236}">
                <a16:creationId xmlns:a16="http://schemas.microsoft.com/office/drawing/2014/main" id="{8FDA0BB3-F801-7CA2-31A4-DE8F0C46E21B}"/>
              </a:ext>
            </a:extLst>
          </p:cNvPr>
          <p:cNvSpPr>
            <a:spLocks noChangeArrowheads="1"/>
          </p:cNvSpPr>
          <p:nvPr/>
        </p:nvSpPr>
        <p:spPr bwMode="auto">
          <a:xfrm>
            <a:off x="2627313" y="1412875"/>
            <a:ext cx="3800475" cy="315913"/>
          </a:xfrm>
          <a:prstGeom prst="ellipse">
            <a:avLst/>
          </a:prstGeom>
          <a:solidFill>
            <a:schemeClr val="tx1"/>
          </a:solidFill>
          <a:ln w="19050">
            <a:solidFill>
              <a:srgbClr val="000099"/>
            </a:solidFill>
            <a:round/>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600" b="1">
                <a:solidFill>
                  <a:schemeClr val="bg1"/>
                </a:solidFill>
              </a:rPr>
              <a:t>С0: Стать желаемым поставщиком индустриальной</a:t>
            </a:r>
          </a:p>
          <a:p>
            <a:pPr algn="ctr" eaLnBrk="1" hangingPunct="1"/>
            <a:r>
              <a:rPr lang="ru-RU" altLang="ru-UA" sz="600" b="1">
                <a:solidFill>
                  <a:schemeClr val="bg1"/>
                </a:solidFill>
              </a:rPr>
              <a:t> техники на мировом рынке</a:t>
            </a:r>
          </a:p>
        </p:txBody>
      </p:sp>
      <p:sp>
        <p:nvSpPr>
          <p:cNvPr id="20507" name="Text Box 273">
            <a:extLst>
              <a:ext uri="{FF2B5EF4-FFF2-40B4-BE49-F238E27FC236}">
                <a16:creationId xmlns:a16="http://schemas.microsoft.com/office/drawing/2014/main" id="{3BAF0033-674B-99BD-066D-02FEC741BF63}"/>
              </a:ext>
            </a:extLst>
          </p:cNvPr>
          <p:cNvSpPr txBox="1">
            <a:spLocks noChangeArrowheads="1"/>
          </p:cNvSpPr>
          <p:nvPr/>
        </p:nvSpPr>
        <p:spPr bwMode="auto">
          <a:xfrm>
            <a:off x="3228975" y="1795463"/>
            <a:ext cx="2684463"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800" b="1">
                <a:solidFill>
                  <a:srgbClr val="000099"/>
                </a:solidFill>
              </a:rPr>
              <a:t>ПРЕДЛОЖЕНИЕ ПОТРЕБИТЕЛЬСКОЙ ЦЕННОСТИ</a:t>
            </a:r>
          </a:p>
        </p:txBody>
      </p:sp>
      <p:sp>
        <p:nvSpPr>
          <p:cNvPr id="20508" name="Oval 275">
            <a:extLst>
              <a:ext uri="{FF2B5EF4-FFF2-40B4-BE49-F238E27FC236}">
                <a16:creationId xmlns:a16="http://schemas.microsoft.com/office/drawing/2014/main" id="{5AA12F19-8730-E823-86F3-DA66CED41B87}"/>
              </a:ext>
            </a:extLst>
          </p:cNvPr>
          <p:cNvSpPr>
            <a:spLocks noChangeArrowheads="1"/>
          </p:cNvSpPr>
          <p:nvPr/>
        </p:nvSpPr>
        <p:spPr bwMode="auto">
          <a:xfrm>
            <a:off x="755650" y="1539875"/>
            <a:ext cx="1306513" cy="365125"/>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500" b="1">
                <a:solidFill>
                  <a:schemeClr val="bg1"/>
                </a:solidFill>
              </a:rPr>
              <a:t>С1: Расширять присутствие</a:t>
            </a:r>
          </a:p>
          <a:p>
            <a:pPr algn="ctr" eaLnBrk="1" hangingPunct="1"/>
            <a:r>
              <a:rPr lang="ru-RU" altLang="ru-UA" sz="500" b="1">
                <a:solidFill>
                  <a:schemeClr val="bg1"/>
                </a:solidFill>
              </a:rPr>
              <a:t>на рынке, предлагать</a:t>
            </a:r>
          </a:p>
          <a:p>
            <a:pPr algn="ctr" eaLnBrk="1" hangingPunct="1"/>
            <a:r>
              <a:rPr lang="ru-RU" altLang="ru-UA" sz="500" b="1">
                <a:solidFill>
                  <a:schemeClr val="bg1"/>
                </a:solidFill>
              </a:rPr>
              <a:t>новые продукты</a:t>
            </a:r>
          </a:p>
        </p:txBody>
      </p:sp>
      <p:sp>
        <p:nvSpPr>
          <p:cNvPr id="20509" name="Oval 277">
            <a:extLst>
              <a:ext uri="{FF2B5EF4-FFF2-40B4-BE49-F238E27FC236}">
                <a16:creationId xmlns:a16="http://schemas.microsoft.com/office/drawing/2014/main" id="{93BCB3E0-26BA-EAD6-B1D6-AB44EED99C61}"/>
              </a:ext>
            </a:extLst>
          </p:cNvPr>
          <p:cNvSpPr>
            <a:spLocks noChangeArrowheads="1"/>
          </p:cNvSpPr>
          <p:nvPr/>
        </p:nvSpPr>
        <p:spPr bwMode="auto">
          <a:xfrm>
            <a:off x="2301875" y="2074863"/>
            <a:ext cx="1398588" cy="257175"/>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500" b="1"/>
              <a:t>С2: </a:t>
            </a:r>
            <a:r>
              <a:rPr lang="ru-RU" altLang="ru-UA" sz="500" b="1">
                <a:solidFill>
                  <a:schemeClr val="bg1"/>
                </a:solidFill>
              </a:rPr>
              <a:t>Обеспечить долю продаж</a:t>
            </a:r>
          </a:p>
          <a:p>
            <a:pPr algn="ctr" eaLnBrk="1" hangingPunct="1"/>
            <a:r>
              <a:rPr lang="ru-RU" altLang="ru-UA" sz="500" b="1">
                <a:solidFill>
                  <a:schemeClr val="bg1"/>
                </a:solidFill>
              </a:rPr>
              <a:t>постоянным клиентам до </a:t>
            </a:r>
            <a:r>
              <a:rPr lang="ru-RU" altLang="ru-UA" sz="500" b="1"/>
              <a:t>80%</a:t>
            </a:r>
          </a:p>
        </p:txBody>
      </p:sp>
      <p:sp>
        <p:nvSpPr>
          <p:cNvPr id="20510" name="Oval 278">
            <a:extLst>
              <a:ext uri="{FF2B5EF4-FFF2-40B4-BE49-F238E27FC236}">
                <a16:creationId xmlns:a16="http://schemas.microsoft.com/office/drawing/2014/main" id="{2189275D-1972-D57F-ADFB-A0545A0F722E}"/>
              </a:ext>
            </a:extLst>
          </p:cNvPr>
          <p:cNvSpPr>
            <a:spLocks noChangeArrowheads="1"/>
          </p:cNvSpPr>
          <p:nvPr/>
        </p:nvSpPr>
        <p:spPr bwMode="auto">
          <a:xfrm>
            <a:off x="2489200" y="2547938"/>
            <a:ext cx="1155700" cy="296862"/>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С2-1</a:t>
            </a:r>
            <a:r>
              <a:rPr lang="ru-RU" altLang="ru-UA" sz="400" b="1">
                <a:solidFill>
                  <a:schemeClr val="bg1"/>
                </a:solidFill>
              </a:rPr>
              <a:t>: Довести эффективность</a:t>
            </a:r>
          </a:p>
          <a:p>
            <a:pPr algn="ctr" eaLnBrk="1" hangingPunct="1"/>
            <a:r>
              <a:rPr lang="ru-RU" altLang="ru-UA" sz="400" b="1">
                <a:solidFill>
                  <a:schemeClr val="bg1"/>
                </a:solidFill>
              </a:rPr>
              <a:t>заключения контрактов по</a:t>
            </a:r>
          </a:p>
          <a:p>
            <a:pPr algn="ctr" eaLnBrk="1" hangingPunct="1"/>
            <a:r>
              <a:rPr lang="ru-RU" altLang="ru-UA" sz="400" b="1">
                <a:solidFill>
                  <a:schemeClr val="bg1"/>
                </a:solidFill>
              </a:rPr>
              <a:t>запросным листам до 70%</a:t>
            </a:r>
          </a:p>
        </p:txBody>
      </p:sp>
      <p:sp>
        <p:nvSpPr>
          <p:cNvPr id="20511" name="Oval 279">
            <a:extLst>
              <a:ext uri="{FF2B5EF4-FFF2-40B4-BE49-F238E27FC236}">
                <a16:creationId xmlns:a16="http://schemas.microsoft.com/office/drawing/2014/main" id="{9AC72841-E907-EBCA-0B7F-6577AC4C10AF}"/>
              </a:ext>
            </a:extLst>
          </p:cNvPr>
          <p:cNvSpPr>
            <a:spLocks noChangeArrowheads="1"/>
          </p:cNvSpPr>
          <p:nvPr/>
        </p:nvSpPr>
        <p:spPr bwMode="auto">
          <a:xfrm>
            <a:off x="3427413" y="2322513"/>
            <a:ext cx="1073150" cy="296862"/>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 </a:t>
            </a:r>
            <a:r>
              <a:rPr lang="ru-RU" altLang="ru-UA" sz="400" b="1">
                <a:solidFill>
                  <a:schemeClr val="bg1"/>
                </a:solidFill>
              </a:rPr>
              <a:t>С2-2: Обеспечивать победу</a:t>
            </a:r>
          </a:p>
          <a:p>
            <a:pPr algn="ctr" eaLnBrk="1" hangingPunct="1"/>
            <a:r>
              <a:rPr lang="ru-RU" altLang="ru-UA" sz="400" b="1">
                <a:solidFill>
                  <a:schemeClr val="bg1"/>
                </a:solidFill>
              </a:rPr>
              <a:t>на тендерах не менее, </a:t>
            </a:r>
          </a:p>
          <a:p>
            <a:pPr algn="ctr" eaLnBrk="1" hangingPunct="1"/>
            <a:r>
              <a:rPr lang="ru-RU" altLang="ru-UA" sz="400" b="1">
                <a:solidFill>
                  <a:schemeClr val="bg1"/>
                </a:solidFill>
              </a:rPr>
              <a:t>чем в 80% случаях</a:t>
            </a:r>
          </a:p>
        </p:txBody>
      </p:sp>
      <p:sp>
        <p:nvSpPr>
          <p:cNvPr id="20512" name="Oval 281">
            <a:extLst>
              <a:ext uri="{FF2B5EF4-FFF2-40B4-BE49-F238E27FC236}">
                <a16:creationId xmlns:a16="http://schemas.microsoft.com/office/drawing/2014/main" id="{08E51B5A-50FF-1C9D-EB28-F36042A158BC}"/>
              </a:ext>
            </a:extLst>
          </p:cNvPr>
          <p:cNvSpPr>
            <a:spLocks noChangeArrowheads="1"/>
          </p:cNvSpPr>
          <p:nvPr/>
        </p:nvSpPr>
        <p:spPr bwMode="auto">
          <a:xfrm>
            <a:off x="4876800" y="1979613"/>
            <a:ext cx="960438" cy="296862"/>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С3: Подавать наилучшие</a:t>
            </a:r>
          </a:p>
          <a:p>
            <a:pPr algn="ctr" eaLnBrk="1" hangingPunct="1"/>
            <a:r>
              <a:rPr lang="ru-RU" altLang="ru-UA" sz="400" b="1">
                <a:solidFill>
                  <a:schemeClr val="bg1"/>
                </a:solidFill>
              </a:rPr>
              <a:t>технико-экономические</a:t>
            </a:r>
          </a:p>
          <a:p>
            <a:pPr algn="ctr" eaLnBrk="1" hangingPunct="1"/>
            <a:r>
              <a:rPr lang="ru-RU" altLang="ru-UA" sz="400" b="1">
                <a:solidFill>
                  <a:schemeClr val="bg1"/>
                </a:solidFill>
              </a:rPr>
              <a:t>предложения</a:t>
            </a:r>
          </a:p>
        </p:txBody>
      </p:sp>
      <p:sp>
        <p:nvSpPr>
          <p:cNvPr id="20513" name="Oval 286">
            <a:extLst>
              <a:ext uri="{FF2B5EF4-FFF2-40B4-BE49-F238E27FC236}">
                <a16:creationId xmlns:a16="http://schemas.microsoft.com/office/drawing/2014/main" id="{00D265F1-C212-9782-154C-626ACE9DE0AA}"/>
              </a:ext>
            </a:extLst>
          </p:cNvPr>
          <p:cNvSpPr>
            <a:spLocks noChangeArrowheads="1"/>
          </p:cNvSpPr>
          <p:nvPr/>
        </p:nvSpPr>
        <p:spPr bwMode="auto">
          <a:xfrm>
            <a:off x="4668838" y="2443163"/>
            <a:ext cx="1246187" cy="382587"/>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С3-2: Создавать совместные</a:t>
            </a:r>
          </a:p>
          <a:p>
            <a:pPr algn="ctr" eaLnBrk="1" hangingPunct="1"/>
            <a:r>
              <a:rPr lang="ru-RU" altLang="ru-UA" sz="400" b="1">
                <a:solidFill>
                  <a:schemeClr val="bg1"/>
                </a:solidFill>
              </a:rPr>
              <a:t>предприятия (консорциумы) для</a:t>
            </a:r>
          </a:p>
          <a:p>
            <a:pPr algn="ctr" eaLnBrk="1" hangingPunct="1"/>
            <a:r>
              <a:rPr lang="ru-RU" altLang="ru-UA" sz="400" b="1">
                <a:solidFill>
                  <a:schemeClr val="bg1"/>
                </a:solidFill>
              </a:rPr>
              <a:t>вхождения на рынок </a:t>
            </a:r>
          </a:p>
          <a:p>
            <a:pPr algn="ctr" eaLnBrk="1" hangingPunct="1"/>
            <a:r>
              <a:rPr lang="ru-RU" altLang="ru-UA" sz="400" b="1">
                <a:solidFill>
                  <a:schemeClr val="bg1"/>
                </a:solidFill>
              </a:rPr>
              <a:t>и закрепления на нем</a:t>
            </a:r>
          </a:p>
        </p:txBody>
      </p:sp>
      <p:sp>
        <p:nvSpPr>
          <p:cNvPr id="20514" name="Text Box 288">
            <a:extLst>
              <a:ext uri="{FF2B5EF4-FFF2-40B4-BE49-F238E27FC236}">
                <a16:creationId xmlns:a16="http://schemas.microsoft.com/office/drawing/2014/main" id="{07266783-B320-B8E0-B920-A0E73CCF57F8}"/>
              </a:ext>
            </a:extLst>
          </p:cNvPr>
          <p:cNvSpPr txBox="1">
            <a:spLocks noChangeArrowheads="1"/>
          </p:cNvSpPr>
          <p:nvPr/>
        </p:nvSpPr>
        <p:spPr bwMode="auto">
          <a:xfrm>
            <a:off x="395288" y="2879725"/>
            <a:ext cx="4079875" cy="125413"/>
          </a:xfrm>
          <a:prstGeom prst="rect">
            <a:avLst/>
          </a:prstGeom>
          <a:solidFill>
            <a:schemeClr val="bg1"/>
          </a:solidFill>
          <a:ln w="9525">
            <a:solidFill>
              <a:srgbClr val="000099"/>
            </a:solidFill>
            <a:miter lim="800000"/>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rgbClr val="000099"/>
                </a:solidFill>
              </a:rPr>
              <a:t>Характеристики продукта</a:t>
            </a:r>
          </a:p>
        </p:txBody>
      </p:sp>
      <p:sp>
        <p:nvSpPr>
          <p:cNvPr id="20515" name="Text Box 292">
            <a:extLst>
              <a:ext uri="{FF2B5EF4-FFF2-40B4-BE49-F238E27FC236}">
                <a16:creationId xmlns:a16="http://schemas.microsoft.com/office/drawing/2014/main" id="{6074089C-E4BF-EB83-637C-E3326B8D5DAC}"/>
              </a:ext>
            </a:extLst>
          </p:cNvPr>
          <p:cNvSpPr txBox="1">
            <a:spLocks noChangeArrowheads="1"/>
          </p:cNvSpPr>
          <p:nvPr/>
        </p:nvSpPr>
        <p:spPr bwMode="auto">
          <a:xfrm>
            <a:off x="4662488" y="2882900"/>
            <a:ext cx="2198687" cy="125413"/>
          </a:xfrm>
          <a:prstGeom prst="rect">
            <a:avLst/>
          </a:prstGeom>
          <a:solidFill>
            <a:schemeClr val="bg1"/>
          </a:solidFill>
          <a:ln w="9525">
            <a:solidFill>
              <a:srgbClr val="000099"/>
            </a:solidFill>
            <a:miter lim="800000"/>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rgbClr val="000099"/>
                </a:solidFill>
              </a:rPr>
              <a:t>Взаимоотношения</a:t>
            </a:r>
          </a:p>
        </p:txBody>
      </p:sp>
      <p:sp>
        <p:nvSpPr>
          <p:cNvPr id="20516" name="Text Box 293">
            <a:extLst>
              <a:ext uri="{FF2B5EF4-FFF2-40B4-BE49-F238E27FC236}">
                <a16:creationId xmlns:a16="http://schemas.microsoft.com/office/drawing/2014/main" id="{AE63AD3C-22EB-63D6-0BBA-A37DC38AC5A9}"/>
              </a:ext>
            </a:extLst>
          </p:cNvPr>
          <p:cNvSpPr txBox="1">
            <a:spLocks noChangeArrowheads="1"/>
          </p:cNvSpPr>
          <p:nvPr/>
        </p:nvSpPr>
        <p:spPr bwMode="auto">
          <a:xfrm>
            <a:off x="6997700" y="2882900"/>
            <a:ext cx="2012950" cy="125413"/>
          </a:xfrm>
          <a:prstGeom prst="rect">
            <a:avLst/>
          </a:prstGeom>
          <a:solidFill>
            <a:schemeClr val="bg1"/>
          </a:solidFill>
          <a:ln w="9525">
            <a:solidFill>
              <a:srgbClr val="000099"/>
            </a:solidFill>
            <a:miter lim="800000"/>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rgbClr val="000099"/>
                </a:solidFill>
              </a:rPr>
              <a:t>Имидж</a:t>
            </a:r>
          </a:p>
        </p:txBody>
      </p:sp>
      <p:sp>
        <p:nvSpPr>
          <p:cNvPr id="20517" name="Oval 296">
            <a:extLst>
              <a:ext uri="{FF2B5EF4-FFF2-40B4-BE49-F238E27FC236}">
                <a16:creationId xmlns:a16="http://schemas.microsoft.com/office/drawing/2014/main" id="{1A26958C-5E7E-177F-2F53-ECC70B61044A}"/>
              </a:ext>
            </a:extLst>
          </p:cNvPr>
          <p:cNvSpPr>
            <a:spLocks noChangeArrowheads="1"/>
          </p:cNvSpPr>
          <p:nvPr/>
        </p:nvSpPr>
        <p:spPr bwMode="auto">
          <a:xfrm>
            <a:off x="660400" y="2476500"/>
            <a:ext cx="1539875" cy="365125"/>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500" b="1"/>
              <a:t>С1-2: </a:t>
            </a:r>
            <a:r>
              <a:rPr lang="ru-RU" altLang="ru-UA" sz="500" b="1">
                <a:solidFill>
                  <a:schemeClr val="bg1"/>
                </a:solidFill>
              </a:rPr>
              <a:t>Разработать и реализовать</a:t>
            </a:r>
          </a:p>
          <a:p>
            <a:pPr algn="ctr" eaLnBrk="1" hangingPunct="1"/>
            <a:r>
              <a:rPr lang="ru-RU" altLang="ru-UA" sz="500" b="1">
                <a:solidFill>
                  <a:schemeClr val="bg1"/>
                </a:solidFill>
              </a:rPr>
              <a:t>продукцию по 10</a:t>
            </a:r>
          </a:p>
          <a:p>
            <a:pPr algn="ctr" eaLnBrk="1" hangingPunct="1"/>
            <a:r>
              <a:rPr lang="ru-RU" altLang="ru-UA" sz="500" b="1">
                <a:solidFill>
                  <a:schemeClr val="bg1"/>
                </a:solidFill>
              </a:rPr>
              <a:t>новым номенклатурам</a:t>
            </a:r>
          </a:p>
        </p:txBody>
      </p:sp>
      <p:sp>
        <p:nvSpPr>
          <p:cNvPr id="20518" name="Line 297">
            <a:extLst>
              <a:ext uri="{FF2B5EF4-FFF2-40B4-BE49-F238E27FC236}">
                <a16:creationId xmlns:a16="http://schemas.microsoft.com/office/drawing/2014/main" id="{35135C24-27E6-E56C-B890-898BB8138CAD}"/>
              </a:ext>
            </a:extLst>
          </p:cNvPr>
          <p:cNvSpPr>
            <a:spLocks noChangeShapeType="1"/>
          </p:cNvSpPr>
          <p:nvPr/>
        </p:nvSpPr>
        <p:spPr bwMode="auto">
          <a:xfrm flipV="1">
            <a:off x="663575" y="1841500"/>
            <a:ext cx="225425" cy="23495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19" name="Line 298">
            <a:extLst>
              <a:ext uri="{FF2B5EF4-FFF2-40B4-BE49-F238E27FC236}">
                <a16:creationId xmlns:a16="http://schemas.microsoft.com/office/drawing/2014/main" id="{98E99583-AB26-E194-74B8-DEBF0EF274E7}"/>
              </a:ext>
            </a:extLst>
          </p:cNvPr>
          <p:cNvSpPr>
            <a:spLocks noChangeShapeType="1"/>
          </p:cNvSpPr>
          <p:nvPr/>
        </p:nvSpPr>
        <p:spPr bwMode="auto">
          <a:xfrm flipH="1" flipV="1">
            <a:off x="1819275" y="1860550"/>
            <a:ext cx="207963" cy="690563"/>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0" name="Line 299">
            <a:extLst>
              <a:ext uri="{FF2B5EF4-FFF2-40B4-BE49-F238E27FC236}">
                <a16:creationId xmlns:a16="http://schemas.microsoft.com/office/drawing/2014/main" id="{CBDEAFB2-7073-1812-4C1A-4635E7002D6B}"/>
              </a:ext>
            </a:extLst>
          </p:cNvPr>
          <p:cNvSpPr>
            <a:spLocks noChangeShapeType="1"/>
          </p:cNvSpPr>
          <p:nvPr/>
        </p:nvSpPr>
        <p:spPr bwMode="auto">
          <a:xfrm flipV="1">
            <a:off x="1857375" y="1581150"/>
            <a:ext cx="781050" cy="317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1" name="Line 300">
            <a:extLst>
              <a:ext uri="{FF2B5EF4-FFF2-40B4-BE49-F238E27FC236}">
                <a16:creationId xmlns:a16="http://schemas.microsoft.com/office/drawing/2014/main" id="{E66D26F8-BFAF-1B24-AFA2-8CC63A9AF1A3}"/>
              </a:ext>
            </a:extLst>
          </p:cNvPr>
          <p:cNvSpPr>
            <a:spLocks noChangeShapeType="1"/>
          </p:cNvSpPr>
          <p:nvPr/>
        </p:nvSpPr>
        <p:spPr bwMode="auto">
          <a:xfrm flipH="1" flipV="1">
            <a:off x="2546350" y="2311400"/>
            <a:ext cx="31750" cy="29845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2" name="Line 301">
            <a:extLst>
              <a:ext uri="{FF2B5EF4-FFF2-40B4-BE49-F238E27FC236}">
                <a16:creationId xmlns:a16="http://schemas.microsoft.com/office/drawing/2014/main" id="{8D503CB7-EBC7-A13E-8AE0-2ACF55EAD138}"/>
              </a:ext>
            </a:extLst>
          </p:cNvPr>
          <p:cNvSpPr>
            <a:spLocks noChangeShapeType="1"/>
          </p:cNvSpPr>
          <p:nvPr/>
        </p:nvSpPr>
        <p:spPr bwMode="auto">
          <a:xfrm flipH="1" flipV="1">
            <a:off x="3267075" y="2330450"/>
            <a:ext cx="161925" cy="12382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3" name="Line 303">
            <a:extLst>
              <a:ext uri="{FF2B5EF4-FFF2-40B4-BE49-F238E27FC236}">
                <a16:creationId xmlns:a16="http://schemas.microsoft.com/office/drawing/2014/main" id="{EA4E2AE9-DDC7-DDB0-A891-66DE4C83AD79}"/>
              </a:ext>
            </a:extLst>
          </p:cNvPr>
          <p:cNvSpPr>
            <a:spLocks noChangeShapeType="1"/>
          </p:cNvSpPr>
          <p:nvPr/>
        </p:nvSpPr>
        <p:spPr bwMode="auto">
          <a:xfrm flipV="1">
            <a:off x="2711450" y="1720850"/>
            <a:ext cx="400050" cy="35877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4" name="Line 304">
            <a:extLst>
              <a:ext uri="{FF2B5EF4-FFF2-40B4-BE49-F238E27FC236}">
                <a16:creationId xmlns:a16="http://schemas.microsoft.com/office/drawing/2014/main" id="{6CF71035-39F8-7683-8560-3507F1A1DF01}"/>
              </a:ext>
            </a:extLst>
          </p:cNvPr>
          <p:cNvSpPr>
            <a:spLocks noChangeShapeType="1"/>
          </p:cNvSpPr>
          <p:nvPr/>
        </p:nvSpPr>
        <p:spPr bwMode="auto">
          <a:xfrm flipV="1">
            <a:off x="4826000" y="2216150"/>
            <a:ext cx="133350" cy="28892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5" name="Line 305">
            <a:extLst>
              <a:ext uri="{FF2B5EF4-FFF2-40B4-BE49-F238E27FC236}">
                <a16:creationId xmlns:a16="http://schemas.microsoft.com/office/drawing/2014/main" id="{F632F632-4F52-A890-6F64-F53656159C21}"/>
              </a:ext>
            </a:extLst>
          </p:cNvPr>
          <p:cNvSpPr>
            <a:spLocks noChangeShapeType="1"/>
          </p:cNvSpPr>
          <p:nvPr/>
        </p:nvSpPr>
        <p:spPr bwMode="auto">
          <a:xfrm flipH="1" flipV="1">
            <a:off x="5749925" y="2216150"/>
            <a:ext cx="517525" cy="8255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6" name="Line 306">
            <a:extLst>
              <a:ext uri="{FF2B5EF4-FFF2-40B4-BE49-F238E27FC236}">
                <a16:creationId xmlns:a16="http://schemas.microsoft.com/office/drawing/2014/main" id="{52698FC2-062E-33AA-C090-956DBFA9023A}"/>
              </a:ext>
            </a:extLst>
          </p:cNvPr>
          <p:cNvSpPr>
            <a:spLocks noChangeShapeType="1"/>
          </p:cNvSpPr>
          <p:nvPr/>
        </p:nvSpPr>
        <p:spPr bwMode="auto">
          <a:xfrm flipH="1">
            <a:off x="5829300" y="1968500"/>
            <a:ext cx="685800" cy="17145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7" name="Line 307">
            <a:extLst>
              <a:ext uri="{FF2B5EF4-FFF2-40B4-BE49-F238E27FC236}">
                <a16:creationId xmlns:a16="http://schemas.microsoft.com/office/drawing/2014/main" id="{F2FCDE4E-AAB7-90C3-0D2F-81C4F5E544DE}"/>
              </a:ext>
            </a:extLst>
          </p:cNvPr>
          <p:cNvSpPr>
            <a:spLocks noChangeShapeType="1"/>
          </p:cNvSpPr>
          <p:nvPr/>
        </p:nvSpPr>
        <p:spPr bwMode="auto">
          <a:xfrm flipV="1">
            <a:off x="5807075" y="1730375"/>
            <a:ext cx="123825" cy="33655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8" name="Line 308">
            <a:extLst>
              <a:ext uri="{FF2B5EF4-FFF2-40B4-BE49-F238E27FC236}">
                <a16:creationId xmlns:a16="http://schemas.microsoft.com/office/drawing/2014/main" id="{8F0507E9-B8E6-7A4B-0826-CB51B7962BEC}"/>
              </a:ext>
            </a:extLst>
          </p:cNvPr>
          <p:cNvSpPr>
            <a:spLocks noChangeShapeType="1"/>
          </p:cNvSpPr>
          <p:nvPr/>
        </p:nvSpPr>
        <p:spPr bwMode="auto">
          <a:xfrm flipH="1" flipV="1">
            <a:off x="6457950" y="1597025"/>
            <a:ext cx="1606550" cy="1524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29" name="Rectangle 379">
            <a:extLst>
              <a:ext uri="{FF2B5EF4-FFF2-40B4-BE49-F238E27FC236}">
                <a16:creationId xmlns:a16="http://schemas.microsoft.com/office/drawing/2014/main" id="{33A923C0-5908-2EEF-B08E-327CD3A0DF8A}"/>
              </a:ext>
            </a:extLst>
          </p:cNvPr>
          <p:cNvSpPr>
            <a:spLocks noChangeArrowheads="1"/>
          </p:cNvSpPr>
          <p:nvPr/>
        </p:nvSpPr>
        <p:spPr bwMode="auto">
          <a:xfrm>
            <a:off x="265113" y="5318125"/>
            <a:ext cx="1971675" cy="1376363"/>
          </a:xfrm>
          <a:prstGeom prst="rect">
            <a:avLst/>
          </a:prstGeom>
          <a:solidFill>
            <a:srgbClr val="006666"/>
          </a:solidFill>
          <a:ln w="19050" algn="ctr">
            <a:solidFill>
              <a:srgbClr val="003300"/>
            </a:solidFill>
            <a:miter lim="800000"/>
            <a:headEnd/>
            <a:tailEnd/>
          </a:ln>
        </p:spPr>
        <p:txBody>
          <a:bodyPr rot="10800000" vert="eaVert"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30" name="Rectangle 380">
            <a:extLst>
              <a:ext uri="{FF2B5EF4-FFF2-40B4-BE49-F238E27FC236}">
                <a16:creationId xmlns:a16="http://schemas.microsoft.com/office/drawing/2014/main" id="{A86009AA-8274-E3F7-517B-92AE0F5897A9}"/>
              </a:ext>
            </a:extLst>
          </p:cNvPr>
          <p:cNvSpPr>
            <a:spLocks noChangeArrowheads="1"/>
          </p:cNvSpPr>
          <p:nvPr/>
        </p:nvSpPr>
        <p:spPr bwMode="auto">
          <a:xfrm>
            <a:off x="2303463" y="5318125"/>
            <a:ext cx="2232025" cy="1376363"/>
          </a:xfrm>
          <a:prstGeom prst="rect">
            <a:avLst/>
          </a:prstGeom>
          <a:solidFill>
            <a:srgbClr val="006666"/>
          </a:solidFill>
          <a:ln w="19050" algn="ctr">
            <a:solidFill>
              <a:srgbClr val="003300"/>
            </a:solidFill>
            <a:miter lim="800000"/>
            <a:headEnd/>
            <a:tailEnd/>
          </a:ln>
        </p:spPr>
        <p:txBody>
          <a:bodyPr rot="10800000" vert="eaVert"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31" name="Rectangle 381">
            <a:extLst>
              <a:ext uri="{FF2B5EF4-FFF2-40B4-BE49-F238E27FC236}">
                <a16:creationId xmlns:a16="http://schemas.microsoft.com/office/drawing/2014/main" id="{D0F1CE01-6798-F055-9990-ADC786569757}"/>
              </a:ext>
            </a:extLst>
          </p:cNvPr>
          <p:cNvSpPr>
            <a:spLocks noChangeArrowheads="1"/>
          </p:cNvSpPr>
          <p:nvPr/>
        </p:nvSpPr>
        <p:spPr bwMode="auto">
          <a:xfrm>
            <a:off x="4595813" y="5318125"/>
            <a:ext cx="2295525" cy="1376363"/>
          </a:xfrm>
          <a:prstGeom prst="rect">
            <a:avLst/>
          </a:prstGeom>
          <a:solidFill>
            <a:srgbClr val="006666"/>
          </a:solidFill>
          <a:ln w="19050" algn="ctr">
            <a:solidFill>
              <a:srgbClr val="003300"/>
            </a:solidFill>
            <a:miter lim="800000"/>
            <a:headEnd/>
            <a:tailEnd/>
          </a:ln>
        </p:spPr>
        <p:txBody>
          <a:bodyPr rot="10800000" vert="eaVert"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32" name="Rectangle 382">
            <a:extLst>
              <a:ext uri="{FF2B5EF4-FFF2-40B4-BE49-F238E27FC236}">
                <a16:creationId xmlns:a16="http://schemas.microsoft.com/office/drawing/2014/main" id="{18E2865A-F647-DC12-A40A-F17434017EC6}"/>
              </a:ext>
            </a:extLst>
          </p:cNvPr>
          <p:cNvSpPr>
            <a:spLocks noChangeArrowheads="1"/>
          </p:cNvSpPr>
          <p:nvPr/>
        </p:nvSpPr>
        <p:spPr bwMode="auto">
          <a:xfrm>
            <a:off x="6956425" y="5318125"/>
            <a:ext cx="2124075" cy="1376363"/>
          </a:xfrm>
          <a:prstGeom prst="rect">
            <a:avLst/>
          </a:prstGeom>
          <a:solidFill>
            <a:srgbClr val="006666"/>
          </a:solidFill>
          <a:ln w="19050" algn="ctr">
            <a:solidFill>
              <a:srgbClr val="003300"/>
            </a:solidFill>
            <a:miter lim="800000"/>
            <a:headEnd/>
            <a:tailEnd/>
          </a:ln>
        </p:spPr>
        <p:txBody>
          <a:bodyPr rot="10800000" vert="eaVert"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33" name="Oval 383">
            <a:extLst>
              <a:ext uri="{FF2B5EF4-FFF2-40B4-BE49-F238E27FC236}">
                <a16:creationId xmlns:a16="http://schemas.microsoft.com/office/drawing/2014/main" id="{03137799-E5C6-AF1C-5251-AA703E33E520}"/>
              </a:ext>
            </a:extLst>
          </p:cNvPr>
          <p:cNvSpPr>
            <a:spLocks noChangeArrowheads="1"/>
          </p:cNvSpPr>
          <p:nvPr/>
        </p:nvSpPr>
        <p:spPr bwMode="auto">
          <a:xfrm>
            <a:off x="3587750" y="5172075"/>
            <a:ext cx="1995488" cy="214313"/>
          </a:xfrm>
          <a:prstGeom prst="ellipse">
            <a:avLst/>
          </a:prstGeom>
          <a:solidFill>
            <a:schemeClr val="tx1"/>
          </a:solidFill>
          <a:ln w="19050">
            <a:solidFill>
              <a:srgbClr val="0033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FR" altLang="ru-UA" sz="500" b="1">
                <a:solidFill>
                  <a:schemeClr val="bg1"/>
                </a:solidFill>
              </a:rPr>
              <a:t>L</a:t>
            </a:r>
            <a:r>
              <a:rPr lang="ru-RU" altLang="ru-UA" sz="500" b="1">
                <a:solidFill>
                  <a:schemeClr val="bg1"/>
                </a:solidFill>
              </a:rPr>
              <a:t>0: Обеспечение роста на основе высокого</a:t>
            </a:r>
          </a:p>
          <a:p>
            <a:pPr algn="ctr" eaLnBrk="1" hangingPunct="1"/>
            <a:r>
              <a:rPr lang="ru-RU" altLang="ru-UA" sz="500" b="1">
                <a:solidFill>
                  <a:schemeClr val="bg1"/>
                </a:solidFill>
              </a:rPr>
              <a:t>профессионализма и мотивации</a:t>
            </a:r>
          </a:p>
        </p:txBody>
      </p:sp>
      <p:sp>
        <p:nvSpPr>
          <p:cNvPr id="20534" name="Rectangle 384">
            <a:extLst>
              <a:ext uri="{FF2B5EF4-FFF2-40B4-BE49-F238E27FC236}">
                <a16:creationId xmlns:a16="http://schemas.microsoft.com/office/drawing/2014/main" id="{7331B49D-C3A8-A190-140F-637FF2CF7F0C}"/>
              </a:ext>
            </a:extLst>
          </p:cNvPr>
          <p:cNvSpPr>
            <a:spLocks noChangeArrowheads="1"/>
          </p:cNvSpPr>
          <p:nvPr/>
        </p:nvSpPr>
        <p:spPr bwMode="auto">
          <a:xfrm>
            <a:off x="296863" y="5413375"/>
            <a:ext cx="8745537" cy="407988"/>
          </a:xfrm>
          <a:prstGeom prst="rect">
            <a:avLst/>
          </a:prstGeom>
          <a:solidFill>
            <a:schemeClr val="tx1"/>
          </a:solidFill>
          <a:ln w="1270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35" name="Rectangle 385">
            <a:extLst>
              <a:ext uri="{FF2B5EF4-FFF2-40B4-BE49-F238E27FC236}">
                <a16:creationId xmlns:a16="http://schemas.microsoft.com/office/drawing/2014/main" id="{BCDDF765-F670-59E4-375D-5686CE92052D}"/>
              </a:ext>
            </a:extLst>
          </p:cNvPr>
          <p:cNvSpPr>
            <a:spLocks noChangeArrowheads="1"/>
          </p:cNvSpPr>
          <p:nvPr/>
        </p:nvSpPr>
        <p:spPr bwMode="auto">
          <a:xfrm>
            <a:off x="296863" y="5838825"/>
            <a:ext cx="8745537" cy="407988"/>
          </a:xfrm>
          <a:prstGeom prst="rect">
            <a:avLst/>
          </a:prstGeom>
          <a:solidFill>
            <a:schemeClr val="tx1"/>
          </a:solidFill>
          <a:ln w="1270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a:t> </a:t>
            </a:r>
          </a:p>
        </p:txBody>
      </p:sp>
      <p:sp>
        <p:nvSpPr>
          <p:cNvPr id="20536" name="Rectangle 386">
            <a:extLst>
              <a:ext uri="{FF2B5EF4-FFF2-40B4-BE49-F238E27FC236}">
                <a16:creationId xmlns:a16="http://schemas.microsoft.com/office/drawing/2014/main" id="{AE736C01-3F9E-136C-9238-B2DDAA11A75E}"/>
              </a:ext>
            </a:extLst>
          </p:cNvPr>
          <p:cNvSpPr>
            <a:spLocks noChangeArrowheads="1"/>
          </p:cNvSpPr>
          <p:nvPr/>
        </p:nvSpPr>
        <p:spPr bwMode="auto">
          <a:xfrm>
            <a:off x="296863" y="6264275"/>
            <a:ext cx="8745537" cy="407988"/>
          </a:xfrm>
          <a:prstGeom prst="rect">
            <a:avLst/>
          </a:prstGeom>
          <a:solidFill>
            <a:schemeClr val="tx1"/>
          </a:solidFill>
          <a:ln w="1270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uk-UA" altLang="ru-UA"/>
          </a:p>
        </p:txBody>
      </p:sp>
      <p:sp>
        <p:nvSpPr>
          <p:cNvPr id="20537" name="Text Box 388">
            <a:extLst>
              <a:ext uri="{FF2B5EF4-FFF2-40B4-BE49-F238E27FC236}">
                <a16:creationId xmlns:a16="http://schemas.microsoft.com/office/drawing/2014/main" id="{D059E97C-428A-FC5F-6F4E-FAE71C8A218B}"/>
              </a:ext>
            </a:extLst>
          </p:cNvPr>
          <p:cNvSpPr txBox="1">
            <a:spLocks noChangeArrowheads="1"/>
          </p:cNvSpPr>
          <p:nvPr/>
        </p:nvSpPr>
        <p:spPr bwMode="auto">
          <a:xfrm>
            <a:off x="706438" y="6697663"/>
            <a:ext cx="885825"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500" b="1" i="1"/>
              <a:t>Организация франчайзинга</a:t>
            </a:r>
          </a:p>
        </p:txBody>
      </p:sp>
      <p:sp>
        <p:nvSpPr>
          <p:cNvPr id="20538" name="Text Box 389">
            <a:extLst>
              <a:ext uri="{FF2B5EF4-FFF2-40B4-BE49-F238E27FC236}">
                <a16:creationId xmlns:a16="http://schemas.microsoft.com/office/drawing/2014/main" id="{2FB952AA-6EE6-F139-8801-94D348B85EA2}"/>
              </a:ext>
            </a:extLst>
          </p:cNvPr>
          <p:cNvSpPr txBox="1">
            <a:spLocks noChangeArrowheads="1"/>
          </p:cNvSpPr>
          <p:nvPr/>
        </p:nvSpPr>
        <p:spPr bwMode="auto">
          <a:xfrm>
            <a:off x="2641600" y="6697663"/>
            <a:ext cx="1323975"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500" b="1" i="1"/>
              <a:t>Повышение ценности для потребителя</a:t>
            </a:r>
          </a:p>
        </p:txBody>
      </p:sp>
      <p:sp>
        <p:nvSpPr>
          <p:cNvPr id="20539" name="Text Box 390">
            <a:extLst>
              <a:ext uri="{FF2B5EF4-FFF2-40B4-BE49-F238E27FC236}">
                <a16:creationId xmlns:a16="http://schemas.microsoft.com/office/drawing/2014/main" id="{5A8C6CDA-FA65-CB7C-4DC7-445A285B4C03}"/>
              </a:ext>
            </a:extLst>
          </p:cNvPr>
          <p:cNvSpPr txBox="1">
            <a:spLocks noChangeArrowheads="1"/>
          </p:cNvSpPr>
          <p:nvPr/>
        </p:nvSpPr>
        <p:spPr bwMode="auto">
          <a:xfrm>
            <a:off x="4933950" y="6697663"/>
            <a:ext cx="1408113"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500" b="1" i="1"/>
              <a:t>Достижение операционного совершенства</a:t>
            </a:r>
          </a:p>
        </p:txBody>
      </p:sp>
      <p:sp>
        <p:nvSpPr>
          <p:cNvPr id="20540" name="Text Box 391">
            <a:extLst>
              <a:ext uri="{FF2B5EF4-FFF2-40B4-BE49-F238E27FC236}">
                <a16:creationId xmlns:a16="http://schemas.microsoft.com/office/drawing/2014/main" id="{0C8CB4E4-C36C-39CA-EC8D-9FAA449F9CE1}"/>
              </a:ext>
            </a:extLst>
          </p:cNvPr>
          <p:cNvSpPr txBox="1">
            <a:spLocks noChangeArrowheads="1"/>
          </p:cNvSpPr>
          <p:nvPr/>
        </p:nvSpPr>
        <p:spPr bwMode="auto">
          <a:xfrm>
            <a:off x="6934200" y="6697663"/>
            <a:ext cx="22098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500" b="1" i="1"/>
              <a:t>Быть достойным корпоративным членом гражданского общества</a:t>
            </a:r>
          </a:p>
        </p:txBody>
      </p:sp>
      <p:sp>
        <p:nvSpPr>
          <p:cNvPr id="20541" name="Text Box 392">
            <a:extLst>
              <a:ext uri="{FF2B5EF4-FFF2-40B4-BE49-F238E27FC236}">
                <a16:creationId xmlns:a16="http://schemas.microsoft.com/office/drawing/2014/main" id="{85838F84-48B6-B516-9CAD-106FFDC4B754}"/>
              </a:ext>
            </a:extLst>
          </p:cNvPr>
          <p:cNvSpPr txBox="1">
            <a:spLocks noChangeArrowheads="1"/>
          </p:cNvSpPr>
          <p:nvPr/>
        </p:nvSpPr>
        <p:spPr bwMode="auto">
          <a:xfrm>
            <a:off x="596900" y="5322888"/>
            <a:ext cx="1374775"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СТРАТЕГИЧЕСКОЕ СООТВЕТСТВИЕ</a:t>
            </a:r>
          </a:p>
        </p:txBody>
      </p:sp>
      <p:sp>
        <p:nvSpPr>
          <p:cNvPr id="20542" name="Text Box 393">
            <a:extLst>
              <a:ext uri="{FF2B5EF4-FFF2-40B4-BE49-F238E27FC236}">
                <a16:creationId xmlns:a16="http://schemas.microsoft.com/office/drawing/2014/main" id="{042FEDA5-6ACA-953A-0433-FCA50EC13E2A}"/>
              </a:ext>
            </a:extLst>
          </p:cNvPr>
          <p:cNvSpPr txBox="1">
            <a:spLocks noChangeArrowheads="1"/>
          </p:cNvSpPr>
          <p:nvPr/>
        </p:nvSpPr>
        <p:spPr bwMode="auto">
          <a:xfrm>
            <a:off x="2774950" y="5322888"/>
            <a:ext cx="481013"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ЛИДЕРСТВО</a:t>
            </a:r>
          </a:p>
        </p:txBody>
      </p:sp>
      <p:sp>
        <p:nvSpPr>
          <p:cNvPr id="20543" name="Text Box 394">
            <a:extLst>
              <a:ext uri="{FF2B5EF4-FFF2-40B4-BE49-F238E27FC236}">
                <a16:creationId xmlns:a16="http://schemas.microsoft.com/office/drawing/2014/main" id="{A93EFE66-516E-EA4E-A646-2A07893DACEB}"/>
              </a:ext>
            </a:extLst>
          </p:cNvPr>
          <p:cNvSpPr txBox="1">
            <a:spLocks noChangeArrowheads="1"/>
          </p:cNvSpPr>
          <p:nvPr/>
        </p:nvSpPr>
        <p:spPr bwMode="auto">
          <a:xfrm>
            <a:off x="5781675" y="5322888"/>
            <a:ext cx="403225"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КУЛЬТУРА</a:t>
            </a:r>
          </a:p>
        </p:txBody>
      </p:sp>
      <p:sp>
        <p:nvSpPr>
          <p:cNvPr id="20544" name="Text Box 395">
            <a:extLst>
              <a:ext uri="{FF2B5EF4-FFF2-40B4-BE49-F238E27FC236}">
                <a16:creationId xmlns:a16="http://schemas.microsoft.com/office/drawing/2014/main" id="{51F810F5-2541-CCB5-3846-E14953F4B659}"/>
              </a:ext>
            </a:extLst>
          </p:cNvPr>
          <p:cNvSpPr txBox="1">
            <a:spLocks noChangeArrowheads="1"/>
          </p:cNvSpPr>
          <p:nvPr/>
        </p:nvSpPr>
        <p:spPr bwMode="auto">
          <a:xfrm>
            <a:off x="7604125" y="5322888"/>
            <a:ext cx="803275"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РАБОТА В КОМАНДЕ</a:t>
            </a:r>
          </a:p>
        </p:txBody>
      </p:sp>
      <p:sp>
        <p:nvSpPr>
          <p:cNvPr id="20545" name="Text Box 396">
            <a:extLst>
              <a:ext uri="{FF2B5EF4-FFF2-40B4-BE49-F238E27FC236}">
                <a16:creationId xmlns:a16="http://schemas.microsoft.com/office/drawing/2014/main" id="{72B5C8E5-D06D-A4C2-965F-3916AD7DDD56}"/>
              </a:ext>
            </a:extLst>
          </p:cNvPr>
          <p:cNvSpPr txBox="1">
            <a:spLocks noChangeArrowheads="1"/>
          </p:cNvSpPr>
          <p:nvPr/>
        </p:nvSpPr>
        <p:spPr bwMode="auto">
          <a:xfrm>
            <a:off x="3851275" y="5421313"/>
            <a:ext cx="1030288"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i="1">
                <a:solidFill>
                  <a:srgbClr val="003300"/>
                </a:solidFill>
              </a:rPr>
              <a:t>ЧЕЛОВЕЧЕСКИЙ КАПИТАЛ</a:t>
            </a:r>
          </a:p>
        </p:txBody>
      </p:sp>
      <p:sp>
        <p:nvSpPr>
          <p:cNvPr id="20546" name="Text Box 397">
            <a:extLst>
              <a:ext uri="{FF2B5EF4-FFF2-40B4-BE49-F238E27FC236}">
                <a16:creationId xmlns:a16="http://schemas.microsoft.com/office/drawing/2014/main" id="{9BF2015D-74F3-CFAC-CC3E-CEBC0C7E9552}"/>
              </a:ext>
            </a:extLst>
          </p:cNvPr>
          <p:cNvSpPr txBox="1">
            <a:spLocks noChangeArrowheads="1"/>
          </p:cNvSpPr>
          <p:nvPr/>
        </p:nvSpPr>
        <p:spPr bwMode="auto">
          <a:xfrm>
            <a:off x="3759200" y="5846763"/>
            <a:ext cx="1200150"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i="1">
                <a:solidFill>
                  <a:srgbClr val="003300"/>
                </a:solidFill>
              </a:rPr>
              <a:t>ИНФОРМАЦИОННЫЙ КАПИТАЛ</a:t>
            </a:r>
          </a:p>
        </p:txBody>
      </p:sp>
      <p:sp>
        <p:nvSpPr>
          <p:cNvPr id="20547" name="Text Box 398">
            <a:extLst>
              <a:ext uri="{FF2B5EF4-FFF2-40B4-BE49-F238E27FC236}">
                <a16:creationId xmlns:a16="http://schemas.microsoft.com/office/drawing/2014/main" id="{1276421B-39E7-508A-F72B-C60536FE56FF}"/>
              </a:ext>
            </a:extLst>
          </p:cNvPr>
          <p:cNvSpPr txBox="1">
            <a:spLocks noChangeArrowheads="1"/>
          </p:cNvSpPr>
          <p:nvPr/>
        </p:nvSpPr>
        <p:spPr bwMode="auto">
          <a:xfrm>
            <a:off x="3743325" y="6265863"/>
            <a:ext cx="1228725"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i="1">
                <a:solidFill>
                  <a:srgbClr val="003300"/>
                </a:solidFill>
              </a:rPr>
              <a:t>ОРГАНИЗАЦИОННЫЙ КАПИТАЛ</a:t>
            </a:r>
          </a:p>
        </p:txBody>
      </p:sp>
      <p:sp>
        <p:nvSpPr>
          <p:cNvPr id="20548" name="Oval 401">
            <a:extLst>
              <a:ext uri="{FF2B5EF4-FFF2-40B4-BE49-F238E27FC236}">
                <a16:creationId xmlns:a16="http://schemas.microsoft.com/office/drawing/2014/main" id="{201EAA97-2204-3672-A87E-84B0F65EBFC3}"/>
              </a:ext>
            </a:extLst>
          </p:cNvPr>
          <p:cNvSpPr>
            <a:spLocks noChangeArrowheads="1"/>
          </p:cNvSpPr>
          <p:nvPr/>
        </p:nvSpPr>
        <p:spPr bwMode="auto">
          <a:xfrm>
            <a:off x="1450975" y="5434013"/>
            <a:ext cx="533400" cy="366712"/>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300" b="1"/>
              <a:t>L</a:t>
            </a:r>
            <a:r>
              <a:rPr lang="ru-RU" altLang="ru-UA" sz="300" b="1"/>
              <a:t>1: Постоянно </a:t>
            </a:r>
            <a:r>
              <a:rPr lang="ru-RU" altLang="ru-UA" sz="300" b="1">
                <a:solidFill>
                  <a:schemeClr val="bg1"/>
                </a:solidFill>
              </a:rPr>
              <a:t>генерировать новые идеи, реализовывать их в виде новой продукции, услуг</a:t>
            </a:r>
          </a:p>
        </p:txBody>
      </p:sp>
      <p:sp>
        <p:nvSpPr>
          <p:cNvPr id="20549" name="Oval 404">
            <a:extLst>
              <a:ext uri="{FF2B5EF4-FFF2-40B4-BE49-F238E27FC236}">
                <a16:creationId xmlns:a16="http://schemas.microsoft.com/office/drawing/2014/main" id="{1DE90B5A-C22C-7984-B85E-7E3C337C5359}"/>
              </a:ext>
            </a:extLst>
          </p:cNvPr>
          <p:cNvSpPr>
            <a:spLocks noChangeArrowheads="1"/>
          </p:cNvSpPr>
          <p:nvPr/>
        </p:nvSpPr>
        <p:spPr bwMode="auto">
          <a:xfrm>
            <a:off x="1314450" y="5894388"/>
            <a:ext cx="771525" cy="322262"/>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solidFill>
                  <a:schemeClr val="bg1"/>
                </a:solidFill>
              </a:rPr>
              <a:t>1-4: Обеспечить функционирование ССП в режиме реального времени</a:t>
            </a:r>
          </a:p>
        </p:txBody>
      </p:sp>
      <p:sp>
        <p:nvSpPr>
          <p:cNvPr id="20550" name="Oval 405">
            <a:extLst>
              <a:ext uri="{FF2B5EF4-FFF2-40B4-BE49-F238E27FC236}">
                <a16:creationId xmlns:a16="http://schemas.microsoft.com/office/drawing/2014/main" id="{55F86434-3984-EB49-852E-05B3B67FBDE8}"/>
              </a:ext>
            </a:extLst>
          </p:cNvPr>
          <p:cNvSpPr>
            <a:spLocks noChangeArrowheads="1"/>
          </p:cNvSpPr>
          <p:nvPr/>
        </p:nvSpPr>
        <p:spPr bwMode="auto">
          <a:xfrm>
            <a:off x="400050" y="6326188"/>
            <a:ext cx="1060450" cy="29368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1-3-2: Сформировать </a:t>
            </a:r>
            <a:r>
              <a:rPr lang="ru-RU" altLang="ru-UA" sz="400" b="1">
                <a:solidFill>
                  <a:schemeClr val="bg1"/>
                </a:solidFill>
              </a:rPr>
              <a:t>стратегическую карту каждому ключевому подразделению</a:t>
            </a:r>
          </a:p>
        </p:txBody>
      </p:sp>
      <p:sp>
        <p:nvSpPr>
          <p:cNvPr id="20551" name="Freeform 406">
            <a:extLst>
              <a:ext uri="{FF2B5EF4-FFF2-40B4-BE49-F238E27FC236}">
                <a16:creationId xmlns:a16="http://schemas.microsoft.com/office/drawing/2014/main" id="{7B30BDF5-02E6-6A3F-3407-379DA6FCDB99}"/>
              </a:ext>
            </a:extLst>
          </p:cNvPr>
          <p:cNvSpPr>
            <a:spLocks/>
          </p:cNvSpPr>
          <p:nvPr/>
        </p:nvSpPr>
        <p:spPr bwMode="auto">
          <a:xfrm>
            <a:off x="581025" y="5426075"/>
            <a:ext cx="987425" cy="42863"/>
          </a:xfrm>
          <a:custGeom>
            <a:avLst/>
            <a:gdLst>
              <a:gd name="T0" fmla="*/ 0 w 622"/>
              <a:gd name="T1" fmla="*/ 42863 h 27"/>
              <a:gd name="T2" fmla="*/ 711200 w 622"/>
              <a:gd name="T3" fmla="*/ 1588 h 27"/>
              <a:gd name="T4" fmla="*/ 987425 w 622"/>
              <a:gd name="T5" fmla="*/ 36513 h 27"/>
              <a:gd name="T6" fmla="*/ 0 60000 65536"/>
              <a:gd name="T7" fmla="*/ 0 60000 65536"/>
              <a:gd name="T8" fmla="*/ 0 60000 65536"/>
              <a:gd name="T9" fmla="*/ 0 w 622"/>
              <a:gd name="T10" fmla="*/ 0 h 27"/>
              <a:gd name="T11" fmla="*/ 622 w 622"/>
              <a:gd name="T12" fmla="*/ 27 h 27"/>
            </a:gdLst>
            <a:ahLst/>
            <a:cxnLst>
              <a:cxn ang="T6">
                <a:pos x="T0" y="T1"/>
              </a:cxn>
              <a:cxn ang="T7">
                <a:pos x="T2" y="T3"/>
              </a:cxn>
              <a:cxn ang="T8">
                <a:pos x="T4" y="T5"/>
              </a:cxn>
            </a:cxnLst>
            <a:rect l="T9" t="T10" r="T11" b="T12"/>
            <a:pathLst>
              <a:path w="622" h="27">
                <a:moveTo>
                  <a:pt x="0" y="27"/>
                </a:moveTo>
                <a:cubicBezTo>
                  <a:pt x="172" y="14"/>
                  <a:pt x="344" y="2"/>
                  <a:pt x="448" y="1"/>
                </a:cubicBezTo>
                <a:cubicBezTo>
                  <a:pt x="552" y="0"/>
                  <a:pt x="587" y="11"/>
                  <a:pt x="622" y="23"/>
                </a:cubicBezTo>
              </a:path>
            </a:pathLst>
          </a:custGeom>
          <a:noFill/>
          <a:ln w="19050">
            <a:solidFill>
              <a:srgbClr val="CC0000"/>
            </a:solidFill>
            <a:round/>
            <a:headEnd/>
            <a:tailEnd type="triangle" w="sm" len="med"/>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20552" name="Line 407">
            <a:extLst>
              <a:ext uri="{FF2B5EF4-FFF2-40B4-BE49-F238E27FC236}">
                <a16:creationId xmlns:a16="http://schemas.microsoft.com/office/drawing/2014/main" id="{86939F14-E711-EA0D-DAFB-1B1CA417CBBA}"/>
              </a:ext>
            </a:extLst>
          </p:cNvPr>
          <p:cNvSpPr>
            <a:spLocks noChangeShapeType="1"/>
          </p:cNvSpPr>
          <p:nvPr/>
        </p:nvSpPr>
        <p:spPr bwMode="auto">
          <a:xfrm flipV="1">
            <a:off x="1320800" y="5729288"/>
            <a:ext cx="174625" cy="381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53" name="Line 408">
            <a:extLst>
              <a:ext uri="{FF2B5EF4-FFF2-40B4-BE49-F238E27FC236}">
                <a16:creationId xmlns:a16="http://schemas.microsoft.com/office/drawing/2014/main" id="{2285E185-AF66-0463-3AAE-9542960CAE37}"/>
              </a:ext>
            </a:extLst>
          </p:cNvPr>
          <p:cNvSpPr>
            <a:spLocks noChangeShapeType="1"/>
          </p:cNvSpPr>
          <p:nvPr/>
        </p:nvSpPr>
        <p:spPr bwMode="auto">
          <a:xfrm flipH="1">
            <a:off x="1900238" y="5738813"/>
            <a:ext cx="236537" cy="1587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54" name="Line 409">
            <a:extLst>
              <a:ext uri="{FF2B5EF4-FFF2-40B4-BE49-F238E27FC236}">
                <a16:creationId xmlns:a16="http://schemas.microsoft.com/office/drawing/2014/main" id="{6FE29FE4-CED0-AA5D-3495-51EEB1BA5856}"/>
              </a:ext>
            </a:extLst>
          </p:cNvPr>
          <p:cNvSpPr>
            <a:spLocks noChangeShapeType="1"/>
          </p:cNvSpPr>
          <p:nvPr/>
        </p:nvSpPr>
        <p:spPr bwMode="auto">
          <a:xfrm flipV="1">
            <a:off x="1651000" y="5795963"/>
            <a:ext cx="44450" cy="9842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55" name="Line 410">
            <a:extLst>
              <a:ext uri="{FF2B5EF4-FFF2-40B4-BE49-F238E27FC236}">
                <a16:creationId xmlns:a16="http://schemas.microsoft.com/office/drawing/2014/main" id="{3F28DE08-8150-CD4B-A67A-1BF635EC1D80}"/>
              </a:ext>
            </a:extLst>
          </p:cNvPr>
          <p:cNvSpPr>
            <a:spLocks noChangeShapeType="1"/>
          </p:cNvSpPr>
          <p:nvPr/>
        </p:nvSpPr>
        <p:spPr bwMode="auto">
          <a:xfrm flipV="1">
            <a:off x="604838" y="5738813"/>
            <a:ext cx="328612" cy="169862"/>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56" name="Line 411">
            <a:extLst>
              <a:ext uri="{FF2B5EF4-FFF2-40B4-BE49-F238E27FC236}">
                <a16:creationId xmlns:a16="http://schemas.microsoft.com/office/drawing/2014/main" id="{8AC91B4E-F839-703C-EB23-30FB9DA87C59}"/>
              </a:ext>
            </a:extLst>
          </p:cNvPr>
          <p:cNvSpPr>
            <a:spLocks noChangeShapeType="1"/>
          </p:cNvSpPr>
          <p:nvPr/>
        </p:nvSpPr>
        <p:spPr bwMode="auto">
          <a:xfrm flipV="1">
            <a:off x="974725" y="6027738"/>
            <a:ext cx="336550" cy="254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57" name="Line 412">
            <a:extLst>
              <a:ext uri="{FF2B5EF4-FFF2-40B4-BE49-F238E27FC236}">
                <a16:creationId xmlns:a16="http://schemas.microsoft.com/office/drawing/2014/main" id="{C0EC8CD5-81B6-3940-49DA-E9AA1398C2FD}"/>
              </a:ext>
            </a:extLst>
          </p:cNvPr>
          <p:cNvSpPr>
            <a:spLocks noChangeShapeType="1"/>
          </p:cNvSpPr>
          <p:nvPr/>
        </p:nvSpPr>
        <p:spPr bwMode="auto">
          <a:xfrm>
            <a:off x="885825" y="6151563"/>
            <a:ext cx="85725" cy="169862"/>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58" name="Freeform 414">
            <a:extLst>
              <a:ext uri="{FF2B5EF4-FFF2-40B4-BE49-F238E27FC236}">
                <a16:creationId xmlns:a16="http://schemas.microsoft.com/office/drawing/2014/main" id="{AADE80AC-1205-E5B6-B5F0-940E0A8DAF01}"/>
              </a:ext>
            </a:extLst>
          </p:cNvPr>
          <p:cNvSpPr>
            <a:spLocks/>
          </p:cNvSpPr>
          <p:nvPr/>
        </p:nvSpPr>
        <p:spPr bwMode="auto">
          <a:xfrm>
            <a:off x="1892300" y="5202238"/>
            <a:ext cx="1690688" cy="273050"/>
          </a:xfrm>
          <a:custGeom>
            <a:avLst/>
            <a:gdLst>
              <a:gd name="T0" fmla="*/ 0 w 1076"/>
              <a:gd name="T1" fmla="*/ 273050 h 193"/>
              <a:gd name="T2" fmla="*/ 562515 w 1076"/>
              <a:gd name="T3" fmla="*/ 32540 h 193"/>
              <a:gd name="T4" fmla="*/ 1690688 w 1076"/>
              <a:gd name="T5" fmla="*/ 74983 h 193"/>
              <a:gd name="T6" fmla="*/ 0 60000 65536"/>
              <a:gd name="T7" fmla="*/ 0 60000 65536"/>
              <a:gd name="T8" fmla="*/ 0 60000 65536"/>
              <a:gd name="T9" fmla="*/ 0 w 1076"/>
              <a:gd name="T10" fmla="*/ 0 h 193"/>
              <a:gd name="T11" fmla="*/ 1076 w 1076"/>
              <a:gd name="T12" fmla="*/ 193 h 193"/>
            </a:gdLst>
            <a:ahLst/>
            <a:cxnLst>
              <a:cxn ang="T6">
                <a:pos x="T0" y="T1"/>
              </a:cxn>
              <a:cxn ang="T7">
                <a:pos x="T2" y="T3"/>
              </a:cxn>
              <a:cxn ang="T8">
                <a:pos x="T4" y="T5"/>
              </a:cxn>
            </a:cxnLst>
            <a:rect l="T9" t="T10" r="T11" b="T12"/>
            <a:pathLst>
              <a:path w="1076" h="193">
                <a:moveTo>
                  <a:pt x="0" y="193"/>
                </a:moveTo>
                <a:cubicBezTo>
                  <a:pt x="89" y="119"/>
                  <a:pt x="179" y="46"/>
                  <a:pt x="358" y="23"/>
                </a:cubicBezTo>
                <a:cubicBezTo>
                  <a:pt x="537" y="0"/>
                  <a:pt x="956" y="48"/>
                  <a:pt x="1076" y="53"/>
                </a:cubicBezTo>
              </a:path>
            </a:pathLst>
          </a:custGeom>
          <a:noFill/>
          <a:ln w="19050">
            <a:solidFill>
              <a:srgbClr val="CC0000"/>
            </a:solidFill>
            <a:round/>
            <a:headEnd/>
            <a:tailEnd type="triangle" w="sm" len="med"/>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20559" name="Oval 419">
            <a:extLst>
              <a:ext uri="{FF2B5EF4-FFF2-40B4-BE49-F238E27FC236}">
                <a16:creationId xmlns:a16="http://schemas.microsoft.com/office/drawing/2014/main" id="{EE36D745-4EE2-DE34-2509-2699626CA185}"/>
              </a:ext>
            </a:extLst>
          </p:cNvPr>
          <p:cNvSpPr>
            <a:spLocks noChangeArrowheads="1"/>
          </p:cNvSpPr>
          <p:nvPr/>
        </p:nvSpPr>
        <p:spPr bwMode="auto">
          <a:xfrm>
            <a:off x="2587625" y="5872163"/>
            <a:ext cx="800100" cy="32543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2-</a:t>
            </a:r>
            <a:r>
              <a:rPr lang="en-US" altLang="ru-UA" sz="400" b="1"/>
              <a:t>1</a:t>
            </a:r>
            <a:r>
              <a:rPr lang="ru-RU" altLang="ru-UA" sz="400" b="1"/>
              <a:t>: Создать </a:t>
            </a:r>
            <a:r>
              <a:rPr lang="ru-RU" altLang="ru-UA" sz="400" b="1">
                <a:solidFill>
                  <a:schemeClr val="bg1"/>
                </a:solidFill>
              </a:rPr>
              <a:t>систему управления взаимоотношениями с заказчиками (</a:t>
            </a:r>
            <a:r>
              <a:rPr lang="en-US" altLang="ru-UA" sz="400" b="1">
                <a:solidFill>
                  <a:schemeClr val="bg1"/>
                </a:solidFill>
              </a:rPr>
              <a:t>CRM</a:t>
            </a:r>
            <a:r>
              <a:rPr lang="en-US" altLang="ru-UA" sz="400" b="1"/>
              <a:t>)</a:t>
            </a:r>
            <a:endParaRPr lang="ru-RU" altLang="ru-UA" sz="400" b="1"/>
          </a:p>
        </p:txBody>
      </p:sp>
      <p:sp>
        <p:nvSpPr>
          <p:cNvPr id="20560" name="Line 422">
            <a:extLst>
              <a:ext uri="{FF2B5EF4-FFF2-40B4-BE49-F238E27FC236}">
                <a16:creationId xmlns:a16="http://schemas.microsoft.com/office/drawing/2014/main" id="{F2FFFEED-18AF-A6B5-E626-261F8FC3981F}"/>
              </a:ext>
            </a:extLst>
          </p:cNvPr>
          <p:cNvSpPr>
            <a:spLocks noChangeShapeType="1"/>
          </p:cNvSpPr>
          <p:nvPr/>
        </p:nvSpPr>
        <p:spPr bwMode="auto">
          <a:xfrm flipV="1">
            <a:off x="3254375" y="5761038"/>
            <a:ext cx="84138" cy="14287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61" name="Line 423">
            <a:extLst>
              <a:ext uri="{FF2B5EF4-FFF2-40B4-BE49-F238E27FC236}">
                <a16:creationId xmlns:a16="http://schemas.microsoft.com/office/drawing/2014/main" id="{FCDAA323-F62E-46BB-C778-D2E0AAB8F952}"/>
              </a:ext>
            </a:extLst>
          </p:cNvPr>
          <p:cNvSpPr>
            <a:spLocks noChangeShapeType="1"/>
          </p:cNvSpPr>
          <p:nvPr/>
        </p:nvSpPr>
        <p:spPr bwMode="auto">
          <a:xfrm flipH="1" flipV="1">
            <a:off x="6672263" y="6105525"/>
            <a:ext cx="134937" cy="2159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62" name="Line 424">
            <a:extLst>
              <a:ext uri="{FF2B5EF4-FFF2-40B4-BE49-F238E27FC236}">
                <a16:creationId xmlns:a16="http://schemas.microsoft.com/office/drawing/2014/main" id="{CC171086-AB69-F50B-60D9-970E69258A0F}"/>
              </a:ext>
            </a:extLst>
          </p:cNvPr>
          <p:cNvSpPr>
            <a:spLocks noChangeShapeType="1"/>
          </p:cNvSpPr>
          <p:nvPr/>
        </p:nvSpPr>
        <p:spPr bwMode="auto">
          <a:xfrm flipH="1" flipV="1">
            <a:off x="6075363" y="5681663"/>
            <a:ext cx="111125" cy="25082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63" name="Line 429">
            <a:extLst>
              <a:ext uri="{FF2B5EF4-FFF2-40B4-BE49-F238E27FC236}">
                <a16:creationId xmlns:a16="http://schemas.microsoft.com/office/drawing/2014/main" id="{51E66E81-B308-DEC7-CACF-4AF987CEEF37}"/>
              </a:ext>
            </a:extLst>
          </p:cNvPr>
          <p:cNvSpPr>
            <a:spLocks noChangeShapeType="1"/>
          </p:cNvSpPr>
          <p:nvPr/>
        </p:nvSpPr>
        <p:spPr bwMode="auto">
          <a:xfrm flipV="1">
            <a:off x="3516313" y="5335588"/>
            <a:ext cx="207962" cy="1905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64" name="Oval 435">
            <a:extLst>
              <a:ext uri="{FF2B5EF4-FFF2-40B4-BE49-F238E27FC236}">
                <a16:creationId xmlns:a16="http://schemas.microsoft.com/office/drawing/2014/main" id="{D93054B4-E719-B2F7-C876-DAB25BD015B4}"/>
              </a:ext>
            </a:extLst>
          </p:cNvPr>
          <p:cNvSpPr>
            <a:spLocks noChangeArrowheads="1"/>
          </p:cNvSpPr>
          <p:nvPr/>
        </p:nvSpPr>
        <p:spPr bwMode="auto">
          <a:xfrm>
            <a:off x="5238750" y="6342063"/>
            <a:ext cx="728663" cy="292100"/>
          </a:xfrm>
          <a:prstGeom prst="ellipse">
            <a:avLst/>
          </a:prstGeom>
          <a:solidFill>
            <a:schemeClr val="tx1"/>
          </a:solidFill>
          <a:ln w="19050">
            <a:solidFill>
              <a:srgbClr val="003300"/>
            </a:solidFill>
            <a:round/>
            <a:headEnd/>
            <a:tailEnd/>
          </a:ln>
        </p:spPr>
        <p:txBody>
          <a:bodyPr wrap="none" lIns="0" tIns="36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solidFill>
                  <a:schemeClr val="bg1"/>
                </a:solidFill>
              </a:rPr>
              <a:t>3-6: Повсеместно</a:t>
            </a:r>
          </a:p>
          <a:p>
            <a:pPr algn="ctr" eaLnBrk="1" hangingPunct="1"/>
            <a:r>
              <a:rPr lang="ru-RU" altLang="ru-UA" sz="400" b="1">
                <a:solidFill>
                  <a:schemeClr val="bg1"/>
                </a:solidFill>
              </a:rPr>
              <a:t>внедрить корпоративную</a:t>
            </a:r>
          </a:p>
          <a:p>
            <a:pPr algn="ctr" eaLnBrk="1" hangingPunct="1"/>
            <a:r>
              <a:rPr lang="ru-RU" altLang="ru-UA" sz="400" b="1">
                <a:solidFill>
                  <a:schemeClr val="bg1"/>
                </a:solidFill>
              </a:rPr>
              <a:t>культуру</a:t>
            </a:r>
          </a:p>
        </p:txBody>
      </p:sp>
      <p:sp>
        <p:nvSpPr>
          <p:cNvPr id="20565" name="Oval 436">
            <a:extLst>
              <a:ext uri="{FF2B5EF4-FFF2-40B4-BE49-F238E27FC236}">
                <a16:creationId xmlns:a16="http://schemas.microsoft.com/office/drawing/2014/main" id="{ABE00177-3E82-93BE-85EC-4992F9148D79}"/>
              </a:ext>
            </a:extLst>
          </p:cNvPr>
          <p:cNvSpPr>
            <a:spLocks noChangeArrowheads="1"/>
          </p:cNvSpPr>
          <p:nvPr/>
        </p:nvSpPr>
        <p:spPr bwMode="auto">
          <a:xfrm>
            <a:off x="6003925" y="6386513"/>
            <a:ext cx="727075" cy="257175"/>
          </a:xfrm>
          <a:prstGeom prst="ellipse">
            <a:avLst/>
          </a:prstGeom>
          <a:solidFill>
            <a:schemeClr val="tx1"/>
          </a:solidFill>
          <a:ln w="19050">
            <a:solidFill>
              <a:srgbClr val="003300"/>
            </a:solidFill>
            <a:round/>
            <a:headEnd/>
            <a:tailEnd/>
          </a:ln>
        </p:spPr>
        <p:txBody>
          <a:bodyPr wrap="none" lIns="0" tIns="36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3-7: </a:t>
            </a:r>
            <a:r>
              <a:rPr lang="ru-RU" altLang="ru-UA" sz="400" b="1">
                <a:solidFill>
                  <a:schemeClr val="bg1"/>
                </a:solidFill>
              </a:rPr>
              <a:t>Сформировать</a:t>
            </a:r>
          </a:p>
          <a:p>
            <a:pPr algn="ctr" eaLnBrk="1" hangingPunct="1"/>
            <a:r>
              <a:rPr lang="ru-RU" altLang="ru-UA" sz="400" b="1">
                <a:solidFill>
                  <a:schemeClr val="bg1"/>
                </a:solidFill>
              </a:rPr>
              <a:t>оптимальную структуру</a:t>
            </a:r>
          </a:p>
          <a:p>
            <a:pPr algn="ctr" eaLnBrk="1" hangingPunct="1"/>
            <a:r>
              <a:rPr lang="ru-RU" altLang="ru-UA" sz="400" b="1">
                <a:solidFill>
                  <a:schemeClr val="bg1"/>
                </a:solidFill>
              </a:rPr>
              <a:t>управления</a:t>
            </a:r>
          </a:p>
        </p:txBody>
      </p:sp>
      <p:sp>
        <p:nvSpPr>
          <p:cNvPr id="20566" name="Line 437">
            <a:extLst>
              <a:ext uri="{FF2B5EF4-FFF2-40B4-BE49-F238E27FC236}">
                <a16:creationId xmlns:a16="http://schemas.microsoft.com/office/drawing/2014/main" id="{B4BC537F-5FC1-BA67-9898-265C5BBDAA34}"/>
              </a:ext>
            </a:extLst>
          </p:cNvPr>
          <p:cNvSpPr>
            <a:spLocks noChangeShapeType="1"/>
          </p:cNvSpPr>
          <p:nvPr/>
        </p:nvSpPr>
        <p:spPr bwMode="auto">
          <a:xfrm flipV="1">
            <a:off x="5346700" y="5675313"/>
            <a:ext cx="161925" cy="127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67" name="Line 438">
            <a:extLst>
              <a:ext uri="{FF2B5EF4-FFF2-40B4-BE49-F238E27FC236}">
                <a16:creationId xmlns:a16="http://schemas.microsoft.com/office/drawing/2014/main" id="{B6B36BBC-A63D-8C05-90A4-D6D396327303}"/>
              </a:ext>
            </a:extLst>
          </p:cNvPr>
          <p:cNvSpPr>
            <a:spLocks noChangeShapeType="1"/>
          </p:cNvSpPr>
          <p:nvPr/>
        </p:nvSpPr>
        <p:spPr bwMode="auto">
          <a:xfrm flipH="1" flipV="1">
            <a:off x="5410200" y="5332413"/>
            <a:ext cx="117475" cy="1524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68" name="Line 439">
            <a:extLst>
              <a:ext uri="{FF2B5EF4-FFF2-40B4-BE49-F238E27FC236}">
                <a16:creationId xmlns:a16="http://schemas.microsoft.com/office/drawing/2014/main" id="{0A16218E-9743-2044-D713-81189C50A4BC}"/>
              </a:ext>
            </a:extLst>
          </p:cNvPr>
          <p:cNvSpPr>
            <a:spLocks noChangeShapeType="1"/>
          </p:cNvSpPr>
          <p:nvPr/>
        </p:nvSpPr>
        <p:spPr bwMode="auto">
          <a:xfrm flipH="1">
            <a:off x="6156325" y="5554663"/>
            <a:ext cx="295275" cy="317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69" name="Line 440">
            <a:extLst>
              <a:ext uri="{FF2B5EF4-FFF2-40B4-BE49-F238E27FC236}">
                <a16:creationId xmlns:a16="http://schemas.microsoft.com/office/drawing/2014/main" id="{CAD68CD0-98B7-35D5-87D4-79B747DE97AC}"/>
              </a:ext>
            </a:extLst>
          </p:cNvPr>
          <p:cNvSpPr>
            <a:spLocks noChangeShapeType="1"/>
          </p:cNvSpPr>
          <p:nvPr/>
        </p:nvSpPr>
        <p:spPr bwMode="auto">
          <a:xfrm flipV="1">
            <a:off x="5410200" y="5710238"/>
            <a:ext cx="146050" cy="258762"/>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70" name="Freeform 441">
            <a:extLst>
              <a:ext uri="{FF2B5EF4-FFF2-40B4-BE49-F238E27FC236}">
                <a16:creationId xmlns:a16="http://schemas.microsoft.com/office/drawing/2014/main" id="{55EF7C64-F9E1-5E68-95D7-D067C401028A}"/>
              </a:ext>
            </a:extLst>
          </p:cNvPr>
          <p:cNvSpPr>
            <a:spLocks/>
          </p:cNvSpPr>
          <p:nvPr/>
        </p:nvSpPr>
        <p:spPr bwMode="auto">
          <a:xfrm>
            <a:off x="5124450" y="5713413"/>
            <a:ext cx="684213" cy="704850"/>
          </a:xfrm>
          <a:custGeom>
            <a:avLst/>
            <a:gdLst>
              <a:gd name="T0" fmla="*/ 0 w 584"/>
              <a:gd name="T1" fmla="*/ 704850 h 444"/>
              <a:gd name="T2" fmla="*/ 602201 w 584"/>
              <a:gd name="T3" fmla="*/ 406400 h 444"/>
              <a:gd name="T4" fmla="*/ 489728 w 584"/>
              <a:gd name="T5" fmla="*/ 0 h 444"/>
              <a:gd name="T6" fmla="*/ 0 60000 65536"/>
              <a:gd name="T7" fmla="*/ 0 60000 65536"/>
              <a:gd name="T8" fmla="*/ 0 60000 65536"/>
              <a:gd name="T9" fmla="*/ 0 w 584"/>
              <a:gd name="T10" fmla="*/ 0 h 444"/>
              <a:gd name="T11" fmla="*/ 584 w 584"/>
              <a:gd name="T12" fmla="*/ 444 h 444"/>
            </a:gdLst>
            <a:ahLst/>
            <a:cxnLst>
              <a:cxn ang="T6">
                <a:pos x="T0" y="T1"/>
              </a:cxn>
              <a:cxn ang="T7">
                <a:pos x="T2" y="T3"/>
              </a:cxn>
              <a:cxn ang="T8">
                <a:pos x="T4" y="T5"/>
              </a:cxn>
            </a:cxnLst>
            <a:rect l="T9" t="T10" r="T11" b="T12"/>
            <a:pathLst>
              <a:path w="584" h="444">
                <a:moveTo>
                  <a:pt x="0" y="444"/>
                </a:moveTo>
                <a:cubicBezTo>
                  <a:pt x="222" y="387"/>
                  <a:pt x="444" y="330"/>
                  <a:pt x="514" y="256"/>
                </a:cubicBezTo>
                <a:cubicBezTo>
                  <a:pt x="584" y="182"/>
                  <a:pt x="434" y="43"/>
                  <a:pt x="418" y="0"/>
                </a:cubicBezTo>
              </a:path>
            </a:pathLst>
          </a:custGeom>
          <a:noFill/>
          <a:ln w="19050">
            <a:solidFill>
              <a:srgbClr val="CC0000"/>
            </a:solidFill>
            <a:round/>
            <a:headEnd/>
            <a:tailEnd type="triangle" w="sm" len="med"/>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20571" name="Line 442">
            <a:extLst>
              <a:ext uri="{FF2B5EF4-FFF2-40B4-BE49-F238E27FC236}">
                <a16:creationId xmlns:a16="http://schemas.microsoft.com/office/drawing/2014/main" id="{5F437D74-08B9-736B-720D-EAD30ED89243}"/>
              </a:ext>
            </a:extLst>
          </p:cNvPr>
          <p:cNvSpPr>
            <a:spLocks noChangeShapeType="1"/>
          </p:cNvSpPr>
          <p:nvPr/>
        </p:nvSpPr>
        <p:spPr bwMode="auto">
          <a:xfrm flipH="1" flipV="1">
            <a:off x="5749925" y="5734050"/>
            <a:ext cx="58738" cy="6350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72" name="Line 443">
            <a:extLst>
              <a:ext uri="{FF2B5EF4-FFF2-40B4-BE49-F238E27FC236}">
                <a16:creationId xmlns:a16="http://schemas.microsoft.com/office/drawing/2014/main" id="{516DBE43-514A-2C4D-5563-7BBAABCE97F0}"/>
              </a:ext>
            </a:extLst>
          </p:cNvPr>
          <p:cNvSpPr>
            <a:spLocks noChangeShapeType="1"/>
          </p:cNvSpPr>
          <p:nvPr/>
        </p:nvSpPr>
        <p:spPr bwMode="auto">
          <a:xfrm flipH="1" flipV="1">
            <a:off x="5838825" y="5718175"/>
            <a:ext cx="300038" cy="68897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73" name="Oval 446">
            <a:extLst>
              <a:ext uri="{FF2B5EF4-FFF2-40B4-BE49-F238E27FC236}">
                <a16:creationId xmlns:a16="http://schemas.microsoft.com/office/drawing/2014/main" id="{61ED9262-1523-F93F-F72F-345E79E5A427}"/>
              </a:ext>
            </a:extLst>
          </p:cNvPr>
          <p:cNvSpPr>
            <a:spLocks noChangeArrowheads="1"/>
          </p:cNvSpPr>
          <p:nvPr/>
        </p:nvSpPr>
        <p:spPr bwMode="auto">
          <a:xfrm>
            <a:off x="7594600" y="5856288"/>
            <a:ext cx="727075" cy="35718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solidFill>
                  <a:schemeClr val="bg1"/>
                </a:solidFill>
              </a:rPr>
              <a:t>4-1: Создание имиджа НКМЗ как предприятия европейского уровня</a:t>
            </a:r>
          </a:p>
        </p:txBody>
      </p:sp>
      <p:sp>
        <p:nvSpPr>
          <p:cNvPr id="20574" name="Freeform 448">
            <a:extLst>
              <a:ext uri="{FF2B5EF4-FFF2-40B4-BE49-F238E27FC236}">
                <a16:creationId xmlns:a16="http://schemas.microsoft.com/office/drawing/2014/main" id="{731EBE03-2012-DDA8-3B23-D30E421DBDF8}"/>
              </a:ext>
            </a:extLst>
          </p:cNvPr>
          <p:cNvSpPr>
            <a:spLocks/>
          </p:cNvSpPr>
          <p:nvPr/>
        </p:nvSpPr>
        <p:spPr bwMode="auto">
          <a:xfrm>
            <a:off x="5564188" y="5214938"/>
            <a:ext cx="1592262" cy="266700"/>
          </a:xfrm>
          <a:custGeom>
            <a:avLst/>
            <a:gdLst>
              <a:gd name="T0" fmla="*/ 1592262 w 1078"/>
              <a:gd name="T1" fmla="*/ 266700 h 195"/>
              <a:gd name="T2" fmla="*/ 815333 w 1078"/>
              <a:gd name="T3" fmla="*/ 36928 h 195"/>
              <a:gd name="T4" fmla="*/ 0 w 1078"/>
              <a:gd name="T5" fmla="*/ 45134 h 195"/>
              <a:gd name="T6" fmla="*/ 0 60000 65536"/>
              <a:gd name="T7" fmla="*/ 0 60000 65536"/>
              <a:gd name="T8" fmla="*/ 0 60000 65536"/>
              <a:gd name="T9" fmla="*/ 0 w 1078"/>
              <a:gd name="T10" fmla="*/ 0 h 195"/>
              <a:gd name="T11" fmla="*/ 1078 w 1078"/>
              <a:gd name="T12" fmla="*/ 195 h 195"/>
            </a:gdLst>
            <a:ahLst/>
            <a:cxnLst>
              <a:cxn ang="T6">
                <a:pos x="T0" y="T1"/>
              </a:cxn>
              <a:cxn ang="T7">
                <a:pos x="T2" y="T3"/>
              </a:cxn>
              <a:cxn ang="T8">
                <a:pos x="T4" y="T5"/>
              </a:cxn>
            </a:cxnLst>
            <a:rect l="T9" t="T10" r="T11" b="T12"/>
            <a:pathLst>
              <a:path w="1078" h="195">
                <a:moveTo>
                  <a:pt x="1078" y="195"/>
                </a:moveTo>
                <a:cubicBezTo>
                  <a:pt x="905" y="124"/>
                  <a:pt x="732" y="54"/>
                  <a:pt x="552" y="27"/>
                </a:cubicBezTo>
                <a:cubicBezTo>
                  <a:pt x="372" y="0"/>
                  <a:pt x="186" y="16"/>
                  <a:pt x="0" y="33"/>
                </a:cubicBezTo>
              </a:path>
            </a:pathLst>
          </a:custGeom>
          <a:noFill/>
          <a:ln w="19050">
            <a:solidFill>
              <a:srgbClr val="CC0000"/>
            </a:solidFill>
            <a:round/>
            <a:headEnd/>
            <a:tailEnd type="triangle" w="sm" len="med"/>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20575" name="Line 449">
            <a:extLst>
              <a:ext uri="{FF2B5EF4-FFF2-40B4-BE49-F238E27FC236}">
                <a16:creationId xmlns:a16="http://schemas.microsoft.com/office/drawing/2014/main" id="{6FA1856A-7A4D-1AE9-1C3B-3F8A11546D51}"/>
              </a:ext>
            </a:extLst>
          </p:cNvPr>
          <p:cNvSpPr>
            <a:spLocks noChangeShapeType="1"/>
          </p:cNvSpPr>
          <p:nvPr/>
        </p:nvSpPr>
        <p:spPr bwMode="auto">
          <a:xfrm flipH="1">
            <a:off x="8150225" y="5551488"/>
            <a:ext cx="136525" cy="3175"/>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76" name="Line 450">
            <a:extLst>
              <a:ext uri="{FF2B5EF4-FFF2-40B4-BE49-F238E27FC236}">
                <a16:creationId xmlns:a16="http://schemas.microsoft.com/office/drawing/2014/main" id="{ACB25F78-94E3-95DD-387C-D918BD9D4311}"/>
              </a:ext>
            </a:extLst>
          </p:cNvPr>
          <p:cNvSpPr>
            <a:spLocks noChangeShapeType="1"/>
          </p:cNvSpPr>
          <p:nvPr/>
        </p:nvSpPr>
        <p:spPr bwMode="auto">
          <a:xfrm flipH="1" flipV="1">
            <a:off x="8050213" y="5738813"/>
            <a:ext cx="171450" cy="166687"/>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77" name="Line 451">
            <a:extLst>
              <a:ext uri="{FF2B5EF4-FFF2-40B4-BE49-F238E27FC236}">
                <a16:creationId xmlns:a16="http://schemas.microsoft.com/office/drawing/2014/main" id="{30176F28-6DF6-ED4E-BBC4-C6E78DC938AF}"/>
              </a:ext>
            </a:extLst>
          </p:cNvPr>
          <p:cNvSpPr>
            <a:spLocks noChangeShapeType="1"/>
          </p:cNvSpPr>
          <p:nvPr/>
        </p:nvSpPr>
        <p:spPr bwMode="auto">
          <a:xfrm flipH="1" flipV="1">
            <a:off x="7472363" y="5800725"/>
            <a:ext cx="152400" cy="585788"/>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578" name="Freeform 453">
            <a:extLst>
              <a:ext uri="{FF2B5EF4-FFF2-40B4-BE49-F238E27FC236}">
                <a16:creationId xmlns:a16="http://schemas.microsoft.com/office/drawing/2014/main" id="{5ED7092A-7180-C6E0-D9D9-933B63ECEFF5}"/>
              </a:ext>
            </a:extLst>
          </p:cNvPr>
          <p:cNvSpPr>
            <a:spLocks/>
          </p:cNvSpPr>
          <p:nvPr/>
        </p:nvSpPr>
        <p:spPr bwMode="auto">
          <a:xfrm>
            <a:off x="3271838" y="2000250"/>
            <a:ext cx="757237" cy="76200"/>
          </a:xfrm>
          <a:custGeom>
            <a:avLst/>
            <a:gdLst>
              <a:gd name="T0" fmla="*/ 757237 w 477"/>
              <a:gd name="T1" fmla="*/ 42862 h 48"/>
              <a:gd name="T2" fmla="*/ 404812 w 477"/>
              <a:gd name="T3" fmla="*/ 4763 h 48"/>
              <a:gd name="T4" fmla="*/ 0 w 477"/>
              <a:gd name="T5" fmla="*/ 76200 h 48"/>
              <a:gd name="T6" fmla="*/ 0 60000 65536"/>
              <a:gd name="T7" fmla="*/ 0 60000 65536"/>
              <a:gd name="T8" fmla="*/ 0 60000 65536"/>
              <a:gd name="T9" fmla="*/ 0 w 477"/>
              <a:gd name="T10" fmla="*/ 0 h 48"/>
              <a:gd name="T11" fmla="*/ 477 w 477"/>
              <a:gd name="T12" fmla="*/ 48 h 48"/>
            </a:gdLst>
            <a:ahLst/>
            <a:cxnLst>
              <a:cxn ang="T6">
                <a:pos x="T0" y="T1"/>
              </a:cxn>
              <a:cxn ang="T7">
                <a:pos x="T2" y="T3"/>
              </a:cxn>
              <a:cxn ang="T8">
                <a:pos x="T4" y="T5"/>
              </a:cxn>
            </a:cxnLst>
            <a:rect l="T9" t="T10" r="T11" b="T12"/>
            <a:pathLst>
              <a:path w="477" h="48">
                <a:moveTo>
                  <a:pt x="477" y="27"/>
                </a:moveTo>
                <a:cubicBezTo>
                  <a:pt x="405" y="13"/>
                  <a:pt x="334" y="0"/>
                  <a:pt x="255" y="3"/>
                </a:cubicBezTo>
                <a:cubicBezTo>
                  <a:pt x="176" y="6"/>
                  <a:pt x="88" y="27"/>
                  <a:pt x="0" y="48"/>
                </a:cubicBezTo>
              </a:path>
            </a:pathLst>
          </a:custGeom>
          <a:noFill/>
          <a:ln w="19050">
            <a:solidFill>
              <a:srgbClr val="CC0000"/>
            </a:solidFill>
            <a:round/>
            <a:headEnd/>
            <a:tailEnd type="triangle" w="sm" len="med"/>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20579" name="Oval 418">
            <a:extLst>
              <a:ext uri="{FF2B5EF4-FFF2-40B4-BE49-F238E27FC236}">
                <a16:creationId xmlns:a16="http://schemas.microsoft.com/office/drawing/2014/main" id="{47263F66-70F6-037D-68BE-61D427AD65DD}"/>
              </a:ext>
            </a:extLst>
          </p:cNvPr>
          <p:cNvSpPr>
            <a:spLocks noChangeArrowheads="1"/>
          </p:cNvSpPr>
          <p:nvPr/>
        </p:nvSpPr>
        <p:spPr bwMode="auto">
          <a:xfrm>
            <a:off x="6064250" y="5854700"/>
            <a:ext cx="1025525" cy="246063"/>
          </a:xfrm>
          <a:prstGeom prst="ellipse">
            <a:avLst/>
          </a:prstGeom>
          <a:solidFill>
            <a:schemeClr val="tx1"/>
          </a:solidFill>
          <a:ln w="19050">
            <a:solidFill>
              <a:srgbClr val="0033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3-4</a:t>
            </a:r>
            <a:r>
              <a:rPr lang="ru-RU" altLang="ru-UA" sz="400" b="1">
                <a:solidFill>
                  <a:schemeClr val="bg1"/>
                </a:solidFill>
              </a:rPr>
              <a:t>: Создать системы</a:t>
            </a:r>
          </a:p>
          <a:p>
            <a:pPr algn="ctr" eaLnBrk="1" hangingPunct="1"/>
            <a:r>
              <a:rPr lang="ru-RU" altLang="ru-UA" sz="400" b="1">
                <a:solidFill>
                  <a:schemeClr val="bg1"/>
                </a:solidFill>
              </a:rPr>
              <a:t>управления взаимоотношениями</a:t>
            </a:r>
          </a:p>
          <a:p>
            <a:pPr algn="ctr" eaLnBrk="1" hangingPunct="1"/>
            <a:r>
              <a:rPr lang="ru-RU" altLang="ru-UA" sz="400" b="1">
                <a:solidFill>
                  <a:schemeClr val="bg1"/>
                </a:solidFill>
              </a:rPr>
              <a:t>с поставщиками (</a:t>
            </a:r>
            <a:r>
              <a:rPr lang="en-US" altLang="ru-UA" sz="400" b="1">
                <a:solidFill>
                  <a:schemeClr val="bg1"/>
                </a:solidFill>
              </a:rPr>
              <a:t>SCM, JIT</a:t>
            </a:r>
            <a:r>
              <a:rPr lang="ru-RU" altLang="ru-UA" sz="400" b="1">
                <a:solidFill>
                  <a:schemeClr val="bg1"/>
                </a:solidFill>
              </a:rPr>
              <a:t>)</a:t>
            </a:r>
          </a:p>
        </p:txBody>
      </p:sp>
      <p:sp>
        <p:nvSpPr>
          <p:cNvPr id="20580" name="Oval 447">
            <a:extLst>
              <a:ext uri="{FF2B5EF4-FFF2-40B4-BE49-F238E27FC236}">
                <a16:creationId xmlns:a16="http://schemas.microsoft.com/office/drawing/2014/main" id="{7EBE9BA1-08F6-6C82-7826-790773B4B4A8}"/>
              </a:ext>
            </a:extLst>
          </p:cNvPr>
          <p:cNvSpPr>
            <a:spLocks noChangeArrowheads="1"/>
          </p:cNvSpPr>
          <p:nvPr/>
        </p:nvSpPr>
        <p:spPr bwMode="auto">
          <a:xfrm>
            <a:off x="7524750" y="6308725"/>
            <a:ext cx="949325" cy="290513"/>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solidFill>
                  <a:schemeClr val="bg1"/>
                </a:solidFill>
              </a:rPr>
              <a:t>L</a:t>
            </a:r>
            <a:r>
              <a:rPr lang="ru-RU" altLang="ru-UA" sz="400" b="1">
                <a:solidFill>
                  <a:schemeClr val="bg1"/>
                </a:solidFill>
              </a:rPr>
              <a:t>4-2: Признание 4</a:t>
            </a:r>
          </a:p>
        </p:txBody>
      </p:sp>
      <p:sp>
        <p:nvSpPr>
          <p:cNvPr id="20581" name="Oval 421">
            <a:extLst>
              <a:ext uri="{FF2B5EF4-FFF2-40B4-BE49-F238E27FC236}">
                <a16:creationId xmlns:a16="http://schemas.microsoft.com/office/drawing/2014/main" id="{DC8E486E-51E5-D2F6-BC55-C29F9A16E60B}"/>
              </a:ext>
            </a:extLst>
          </p:cNvPr>
          <p:cNvSpPr>
            <a:spLocks noChangeArrowheads="1"/>
          </p:cNvSpPr>
          <p:nvPr/>
        </p:nvSpPr>
        <p:spPr bwMode="auto">
          <a:xfrm>
            <a:off x="6691313" y="6288088"/>
            <a:ext cx="742950" cy="227012"/>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de-DE" altLang="ru-UA" sz="400" b="1">
                <a:solidFill>
                  <a:schemeClr val="bg1"/>
                </a:solidFill>
              </a:rPr>
              <a:t>L</a:t>
            </a:r>
            <a:r>
              <a:rPr lang="ru-RU" altLang="ru-UA" sz="400" b="1">
                <a:solidFill>
                  <a:schemeClr val="bg1"/>
                </a:solidFill>
              </a:rPr>
              <a:t>3-4-1: Перераспределять риски на поставщиков</a:t>
            </a:r>
          </a:p>
        </p:txBody>
      </p:sp>
      <p:sp>
        <p:nvSpPr>
          <p:cNvPr id="20582" name="Oval 432">
            <a:extLst>
              <a:ext uri="{FF2B5EF4-FFF2-40B4-BE49-F238E27FC236}">
                <a16:creationId xmlns:a16="http://schemas.microsoft.com/office/drawing/2014/main" id="{272646D2-F320-7FEB-1335-F3FC56F98F84}"/>
              </a:ext>
            </a:extLst>
          </p:cNvPr>
          <p:cNvSpPr>
            <a:spLocks noChangeArrowheads="1"/>
          </p:cNvSpPr>
          <p:nvPr/>
        </p:nvSpPr>
        <p:spPr bwMode="auto">
          <a:xfrm>
            <a:off x="6184900" y="5551488"/>
            <a:ext cx="727075" cy="23653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3-2</a:t>
            </a:r>
            <a:r>
              <a:rPr lang="ru-RU" altLang="ru-UA" sz="400" b="1">
                <a:solidFill>
                  <a:schemeClr val="bg1"/>
                </a:solidFill>
              </a:rPr>
              <a:t>: Осуществить 70%-ю сертификацию</a:t>
            </a:r>
          </a:p>
        </p:txBody>
      </p:sp>
      <p:sp>
        <p:nvSpPr>
          <p:cNvPr id="20583" name="Oval 431">
            <a:extLst>
              <a:ext uri="{FF2B5EF4-FFF2-40B4-BE49-F238E27FC236}">
                <a16:creationId xmlns:a16="http://schemas.microsoft.com/office/drawing/2014/main" id="{94656752-8931-7079-793B-35330B49E5CC}"/>
              </a:ext>
            </a:extLst>
          </p:cNvPr>
          <p:cNvSpPr>
            <a:spLocks noChangeArrowheads="1"/>
          </p:cNvSpPr>
          <p:nvPr/>
        </p:nvSpPr>
        <p:spPr bwMode="auto">
          <a:xfrm>
            <a:off x="5403850" y="5446713"/>
            <a:ext cx="755650" cy="271462"/>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3: </a:t>
            </a:r>
            <a:r>
              <a:rPr lang="ru-RU" altLang="ru-UA" sz="400" b="1">
                <a:solidFill>
                  <a:schemeClr val="bg1"/>
                </a:solidFill>
              </a:rPr>
              <a:t>Достичь высшей квалификации персонала</a:t>
            </a:r>
          </a:p>
        </p:txBody>
      </p:sp>
      <p:sp>
        <p:nvSpPr>
          <p:cNvPr id="20584" name="Oval 430">
            <a:extLst>
              <a:ext uri="{FF2B5EF4-FFF2-40B4-BE49-F238E27FC236}">
                <a16:creationId xmlns:a16="http://schemas.microsoft.com/office/drawing/2014/main" id="{18C1CE3D-C127-6F4F-8645-F02BB5087183}"/>
              </a:ext>
            </a:extLst>
          </p:cNvPr>
          <p:cNvSpPr>
            <a:spLocks noChangeArrowheads="1"/>
          </p:cNvSpPr>
          <p:nvPr/>
        </p:nvSpPr>
        <p:spPr bwMode="auto">
          <a:xfrm>
            <a:off x="4546600" y="5529263"/>
            <a:ext cx="822325" cy="23653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solidFill>
                  <a:schemeClr val="bg1"/>
                </a:solidFill>
              </a:rPr>
              <a:t>L</a:t>
            </a:r>
            <a:r>
              <a:rPr lang="ru-RU" altLang="ru-UA" sz="400" b="1">
                <a:solidFill>
                  <a:schemeClr val="bg1"/>
                </a:solidFill>
              </a:rPr>
              <a:t>3-1: Осуществить 100%-е переобучение</a:t>
            </a:r>
          </a:p>
        </p:txBody>
      </p:sp>
      <p:sp>
        <p:nvSpPr>
          <p:cNvPr id="20585" name="Oval 433">
            <a:extLst>
              <a:ext uri="{FF2B5EF4-FFF2-40B4-BE49-F238E27FC236}">
                <a16:creationId xmlns:a16="http://schemas.microsoft.com/office/drawing/2014/main" id="{40995362-5AF9-3BFE-B17C-68EC0F624024}"/>
              </a:ext>
            </a:extLst>
          </p:cNvPr>
          <p:cNvSpPr>
            <a:spLocks noChangeArrowheads="1"/>
          </p:cNvSpPr>
          <p:nvPr/>
        </p:nvSpPr>
        <p:spPr bwMode="auto">
          <a:xfrm>
            <a:off x="4533900" y="5956300"/>
            <a:ext cx="1177925" cy="269875"/>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400" b="1"/>
              <a:t>L</a:t>
            </a:r>
            <a:r>
              <a:rPr lang="ru-RU" altLang="ru-UA" sz="400" b="1"/>
              <a:t>3-3: </a:t>
            </a:r>
            <a:r>
              <a:rPr lang="ru-RU" altLang="ru-UA" sz="400" b="1">
                <a:solidFill>
                  <a:schemeClr val="bg1"/>
                </a:solidFill>
              </a:rPr>
              <a:t>Обеспечить оперативный </a:t>
            </a:r>
          </a:p>
          <a:p>
            <a:pPr algn="ctr" eaLnBrk="1" hangingPunct="1">
              <a:lnSpc>
                <a:spcPct val="90000"/>
              </a:lnSpc>
            </a:pPr>
            <a:r>
              <a:rPr lang="ru-RU" altLang="ru-UA" sz="400" b="1">
                <a:solidFill>
                  <a:schemeClr val="bg1"/>
                </a:solidFill>
              </a:rPr>
              <a:t>и однократный ввод информации исполнителем</a:t>
            </a:r>
          </a:p>
        </p:txBody>
      </p:sp>
      <p:sp>
        <p:nvSpPr>
          <p:cNvPr id="20586" name="Oval 434">
            <a:extLst>
              <a:ext uri="{FF2B5EF4-FFF2-40B4-BE49-F238E27FC236}">
                <a16:creationId xmlns:a16="http://schemas.microsoft.com/office/drawing/2014/main" id="{57F48707-A755-46B1-6853-8267B1AEA368}"/>
              </a:ext>
            </a:extLst>
          </p:cNvPr>
          <p:cNvSpPr>
            <a:spLocks noChangeArrowheads="1"/>
          </p:cNvSpPr>
          <p:nvPr/>
        </p:nvSpPr>
        <p:spPr bwMode="auto">
          <a:xfrm>
            <a:off x="4478338" y="6392863"/>
            <a:ext cx="736600" cy="236537"/>
          </a:xfrm>
          <a:prstGeom prst="ellipse">
            <a:avLst/>
          </a:prstGeom>
          <a:solidFill>
            <a:schemeClr val="tx1"/>
          </a:solidFill>
          <a:ln w="19050">
            <a:solidFill>
              <a:srgbClr val="0033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solidFill>
                  <a:schemeClr val="bg1"/>
                </a:solidFill>
              </a:rPr>
              <a:t>3-5: Обеспечить</a:t>
            </a:r>
          </a:p>
          <a:p>
            <a:pPr algn="ctr" eaLnBrk="1" hangingPunct="1"/>
            <a:r>
              <a:rPr lang="ru-RU" altLang="ru-UA" sz="400" b="1">
                <a:solidFill>
                  <a:schemeClr val="bg1"/>
                </a:solidFill>
              </a:rPr>
              <a:t>наилучшую организацию</a:t>
            </a:r>
          </a:p>
          <a:p>
            <a:pPr algn="ctr" eaLnBrk="1" hangingPunct="1"/>
            <a:r>
              <a:rPr lang="ru-RU" altLang="ru-UA" sz="400" b="1">
                <a:solidFill>
                  <a:schemeClr val="bg1"/>
                </a:solidFill>
              </a:rPr>
              <a:t>труда</a:t>
            </a:r>
          </a:p>
        </p:txBody>
      </p:sp>
      <p:sp>
        <p:nvSpPr>
          <p:cNvPr id="20587" name="Text Box 252">
            <a:extLst>
              <a:ext uri="{FF2B5EF4-FFF2-40B4-BE49-F238E27FC236}">
                <a16:creationId xmlns:a16="http://schemas.microsoft.com/office/drawing/2014/main" id="{E32597AF-AB20-412A-9538-CB37B9297CD2}"/>
              </a:ext>
            </a:extLst>
          </p:cNvPr>
          <p:cNvSpPr txBox="1">
            <a:spLocks noChangeArrowheads="1"/>
          </p:cNvSpPr>
          <p:nvPr/>
        </p:nvSpPr>
        <p:spPr bwMode="auto">
          <a:xfrm>
            <a:off x="1588" y="3430588"/>
            <a:ext cx="295275"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900" b="1">
                <a:solidFill>
                  <a:srgbClr val="000099"/>
                </a:solidFill>
              </a:rPr>
              <a:t>П</a:t>
            </a:r>
            <a:br>
              <a:rPr lang="ru-RU" altLang="ru-UA" sz="900" b="1">
                <a:solidFill>
                  <a:srgbClr val="000099"/>
                </a:solidFill>
              </a:rPr>
            </a:br>
            <a:r>
              <a:rPr lang="ru-RU" altLang="ru-UA" sz="900" b="1">
                <a:solidFill>
                  <a:srgbClr val="000099"/>
                </a:solidFill>
              </a:rPr>
              <a:t>Р</a:t>
            </a:r>
            <a:br>
              <a:rPr lang="ru-RU" altLang="ru-UA" sz="900" b="1">
                <a:solidFill>
                  <a:srgbClr val="000099"/>
                </a:solidFill>
              </a:rPr>
            </a:br>
            <a:r>
              <a:rPr lang="ru-RU" altLang="ru-UA" sz="900" b="1">
                <a:solidFill>
                  <a:srgbClr val="000099"/>
                </a:solidFill>
              </a:rPr>
              <a:t>О</a:t>
            </a:r>
            <a:br>
              <a:rPr lang="ru-RU" altLang="ru-UA" sz="900" b="1">
                <a:solidFill>
                  <a:srgbClr val="000099"/>
                </a:solidFill>
              </a:rPr>
            </a:br>
            <a:r>
              <a:rPr lang="ru-RU" altLang="ru-UA" sz="900" b="1">
                <a:solidFill>
                  <a:srgbClr val="000099"/>
                </a:solidFill>
              </a:rPr>
              <a:t>Ц</a:t>
            </a:r>
            <a:br>
              <a:rPr lang="ru-RU" altLang="ru-UA" sz="900" b="1">
                <a:solidFill>
                  <a:srgbClr val="000099"/>
                </a:solidFill>
              </a:rPr>
            </a:br>
            <a:r>
              <a:rPr lang="ru-RU" altLang="ru-UA" sz="900" b="1">
                <a:solidFill>
                  <a:srgbClr val="000099"/>
                </a:solidFill>
              </a:rPr>
              <a:t>Е</a:t>
            </a:r>
            <a:br>
              <a:rPr lang="ru-RU" altLang="ru-UA" sz="900" b="1">
                <a:solidFill>
                  <a:srgbClr val="000099"/>
                </a:solidFill>
              </a:rPr>
            </a:br>
            <a:r>
              <a:rPr lang="ru-RU" altLang="ru-UA" sz="900" b="1">
                <a:solidFill>
                  <a:srgbClr val="000099"/>
                </a:solidFill>
              </a:rPr>
              <a:t>С</a:t>
            </a:r>
            <a:br>
              <a:rPr lang="ru-RU" altLang="ru-UA" sz="900" b="1">
                <a:solidFill>
                  <a:srgbClr val="000099"/>
                </a:solidFill>
              </a:rPr>
            </a:br>
            <a:r>
              <a:rPr lang="ru-RU" altLang="ru-UA" sz="900" b="1">
                <a:solidFill>
                  <a:srgbClr val="000099"/>
                </a:solidFill>
              </a:rPr>
              <a:t>С</a:t>
            </a:r>
            <a:br>
              <a:rPr lang="ru-RU" altLang="ru-UA" sz="900" b="1">
                <a:solidFill>
                  <a:srgbClr val="000099"/>
                </a:solidFill>
              </a:rPr>
            </a:br>
            <a:r>
              <a:rPr lang="ru-RU" altLang="ru-UA" sz="900" b="1">
                <a:solidFill>
                  <a:srgbClr val="000099"/>
                </a:solidFill>
              </a:rPr>
              <a:t>Ы</a:t>
            </a:r>
          </a:p>
        </p:txBody>
      </p:sp>
      <p:sp>
        <p:nvSpPr>
          <p:cNvPr id="20588" name="Rectangle 309">
            <a:extLst>
              <a:ext uri="{FF2B5EF4-FFF2-40B4-BE49-F238E27FC236}">
                <a16:creationId xmlns:a16="http://schemas.microsoft.com/office/drawing/2014/main" id="{21A2E749-6210-B1BF-A3C4-747677CA4777}"/>
              </a:ext>
            </a:extLst>
          </p:cNvPr>
          <p:cNvSpPr>
            <a:spLocks noChangeArrowheads="1"/>
          </p:cNvSpPr>
          <p:nvPr/>
        </p:nvSpPr>
        <p:spPr bwMode="auto">
          <a:xfrm>
            <a:off x="265113" y="3165475"/>
            <a:ext cx="1971675" cy="1941513"/>
          </a:xfrm>
          <a:prstGeom prst="rect">
            <a:avLst/>
          </a:prstGeom>
          <a:solidFill>
            <a:srgbClr val="CC00CC"/>
          </a:solidFill>
          <a:ln w="19050" algn="ctr">
            <a:solidFill>
              <a:srgbClr val="660066"/>
            </a:solidFill>
            <a:miter lim="800000"/>
            <a:headEnd/>
            <a:tailEnd/>
          </a:ln>
        </p:spPr>
        <p:txBody>
          <a:bodyPr wrap="none" lIns="36000" tIns="10800" rIns="36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89" name="Rectangle 310">
            <a:extLst>
              <a:ext uri="{FF2B5EF4-FFF2-40B4-BE49-F238E27FC236}">
                <a16:creationId xmlns:a16="http://schemas.microsoft.com/office/drawing/2014/main" id="{360B4201-A023-9A57-1696-A39F1EC4A97F}"/>
              </a:ext>
            </a:extLst>
          </p:cNvPr>
          <p:cNvSpPr>
            <a:spLocks noChangeArrowheads="1"/>
          </p:cNvSpPr>
          <p:nvPr/>
        </p:nvSpPr>
        <p:spPr bwMode="auto">
          <a:xfrm>
            <a:off x="2303463" y="3165475"/>
            <a:ext cx="2232025" cy="1941513"/>
          </a:xfrm>
          <a:prstGeom prst="rect">
            <a:avLst/>
          </a:prstGeom>
          <a:solidFill>
            <a:srgbClr val="CC00CC"/>
          </a:solidFill>
          <a:ln w="19050" algn="ctr">
            <a:solidFill>
              <a:srgbClr val="660066"/>
            </a:solidFill>
            <a:miter lim="800000"/>
            <a:headEnd/>
            <a:tailEnd/>
          </a:ln>
        </p:spPr>
        <p:txBody>
          <a:bodyPr wrap="none" lIns="36000" tIns="10800" rIns="36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90" name="Rectangle 311">
            <a:extLst>
              <a:ext uri="{FF2B5EF4-FFF2-40B4-BE49-F238E27FC236}">
                <a16:creationId xmlns:a16="http://schemas.microsoft.com/office/drawing/2014/main" id="{A1C1217D-6279-0500-B015-D938B2539CB7}"/>
              </a:ext>
            </a:extLst>
          </p:cNvPr>
          <p:cNvSpPr>
            <a:spLocks noChangeArrowheads="1"/>
          </p:cNvSpPr>
          <p:nvPr/>
        </p:nvSpPr>
        <p:spPr bwMode="auto">
          <a:xfrm>
            <a:off x="4595813" y="3165475"/>
            <a:ext cx="2295525" cy="1941513"/>
          </a:xfrm>
          <a:prstGeom prst="rect">
            <a:avLst/>
          </a:prstGeom>
          <a:solidFill>
            <a:srgbClr val="CC00CC"/>
          </a:solidFill>
          <a:ln w="19050" algn="ctr">
            <a:solidFill>
              <a:srgbClr val="660066"/>
            </a:solidFill>
            <a:miter lim="800000"/>
            <a:headEnd/>
            <a:tailEnd type="none" w="sm" len="med"/>
          </a:ln>
        </p:spPr>
        <p:txBody>
          <a:bodyPr wrap="none" lIns="36000" tIns="10800" rIns="36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91" name="Rectangle 312">
            <a:extLst>
              <a:ext uri="{FF2B5EF4-FFF2-40B4-BE49-F238E27FC236}">
                <a16:creationId xmlns:a16="http://schemas.microsoft.com/office/drawing/2014/main" id="{979FBC58-07A1-8B9E-4200-8AC6D85308A8}"/>
              </a:ext>
            </a:extLst>
          </p:cNvPr>
          <p:cNvSpPr>
            <a:spLocks noChangeArrowheads="1"/>
          </p:cNvSpPr>
          <p:nvPr/>
        </p:nvSpPr>
        <p:spPr bwMode="auto">
          <a:xfrm>
            <a:off x="6956425" y="3165475"/>
            <a:ext cx="2124075" cy="1941513"/>
          </a:xfrm>
          <a:prstGeom prst="rect">
            <a:avLst/>
          </a:prstGeom>
          <a:solidFill>
            <a:srgbClr val="CC00CC"/>
          </a:solidFill>
          <a:ln w="19050" algn="ctr">
            <a:solidFill>
              <a:srgbClr val="660066"/>
            </a:solidFill>
            <a:miter lim="800000"/>
            <a:headEnd/>
            <a:tailEnd/>
          </a:ln>
        </p:spPr>
        <p:txBody>
          <a:bodyPr wrap="none" lIns="36000" tIns="10800" rIns="36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0592" name="Oval 314">
            <a:extLst>
              <a:ext uri="{FF2B5EF4-FFF2-40B4-BE49-F238E27FC236}">
                <a16:creationId xmlns:a16="http://schemas.microsoft.com/office/drawing/2014/main" id="{87BCBAC6-102E-BFD9-557D-F1CDC453F515}"/>
              </a:ext>
            </a:extLst>
          </p:cNvPr>
          <p:cNvSpPr>
            <a:spLocks noChangeArrowheads="1"/>
          </p:cNvSpPr>
          <p:nvPr/>
        </p:nvSpPr>
        <p:spPr bwMode="auto">
          <a:xfrm>
            <a:off x="2955925" y="3127375"/>
            <a:ext cx="3244850" cy="301625"/>
          </a:xfrm>
          <a:prstGeom prst="ellipse">
            <a:avLst/>
          </a:prstGeom>
          <a:solidFill>
            <a:schemeClr val="tx1"/>
          </a:solidFill>
          <a:ln w="19050">
            <a:solidFill>
              <a:srgbClr val="990000"/>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600" b="1"/>
              <a:t>Р0: </a:t>
            </a:r>
            <a:r>
              <a:rPr lang="ru-RU" altLang="ru-UA" sz="600" b="1">
                <a:solidFill>
                  <a:schemeClr val="bg1"/>
                </a:solidFill>
              </a:rPr>
              <a:t>Производить продукцию в срок и со 100%-м качеством</a:t>
            </a:r>
          </a:p>
          <a:p>
            <a:pPr algn="ctr" eaLnBrk="1" hangingPunct="1"/>
            <a:r>
              <a:rPr lang="ru-RU" altLang="ru-UA" sz="600" b="1">
                <a:solidFill>
                  <a:schemeClr val="bg1"/>
                </a:solidFill>
              </a:rPr>
              <a:t>минимальными затратами в сравнении с конкурентами</a:t>
            </a:r>
          </a:p>
        </p:txBody>
      </p:sp>
      <p:sp>
        <p:nvSpPr>
          <p:cNvPr id="20593" name="Text Box 315">
            <a:extLst>
              <a:ext uri="{FF2B5EF4-FFF2-40B4-BE49-F238E27FC236}">
                <a16:creationId xmlns:a16="http://schemas.microsoft.com/office/drawing/2014/main" id="{3E49A17D-C19F-EA65-0E41-85AE05FDEF9D}"/>
              </a:ext>
            </a:extLst>
          </p:cNvPr>
          <p:cNvSpPr txBox="1">
            <a:spLocks noChangeArrowheads="1"/>
          </p:cNvSpPr>
          <p:nvPr/>
        </p:nvSpPr>
        <p:spPr bwMode="auto">
          <a:xfrm>
            <a:off x="538163" y="3168650"/>
            <a:ext cx="14255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ИННОВАЦИОННЫЕ  ПРОЦЕССЫ</a:t>
            </a:r>
          </a:p>
        </p:txBody>
      </p:sp>
      <p:sp>
        <p:nvSpPr>
          <p:cNvPr id="20594" name="Text Box 316">
            <a:extLst>
              <a:ext uri="{FF2B5EF4-FFF2-40B4-BE49-F238E27FC236}">
                <a16:creationId xmlns:a16="http://schemas.microsoft.com/office/drawing/2014/main" id="{A5EF53B9-E044-B9BB-E640-BADAD0053C43}"/>
              </a:ext>
            </a:extLst>
          </p:cNvPr>
          <p:cNvSpPr txBox="1">
            <a:spLocks noChangeArrowheads="1"/>
          </p:cNvSpPr>
          <p:nvPr/>
        </p:nvSpPr>
        <p:spPr bwMode="auto">
          <a:xfrm>
            <a:off x="2809875" y="3386138"/>
            <a:ext cx="12192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УПРАВЛЕНИЕ КЛИЕНТАМИ</a:t>
            </a:r>
          </a:p>
        </p:txBody>
      </p:sp>
      <p:sp>
        <p:nvSpPr>
          <p:cNvPr id="20595" name="Text Box 317">
            <a:extLst>
              <a:ext uri="{FF2B5EF4-FFF2-40B4-BE49-F238E27FC236}">
                <a16:creationId xmlns:a16="http://schemas.microsoft.com/office/drawing/2014/main" id="{39D62CE6-AC81-A7E7-757B-E25B2A14D81C}"/>
              </a:ext>
            </a:extLst>
          </p:cNvPr>
          <p:cNvSpPr txBox="1">
            <a:spLocks noChangeArrowheads="1"/>
          </p:cNvSpPr>
          <p:nvPr/>
        </p:nvSpPr>
        <p:spPr bwMode="auto">
          <a:xfrm>
            <a:off x="5021263" y="3389313"/>
            <a:ext cx="1446212"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ОПЕРАЦИОННЫЙ МЕНЕДЖМЕНТ</a:t>
            </a:r>
          </a:p>
        </p:txBody>
      </p:sp>
      <p:sp>
        <p:nvSpPr>
          <p:cNvPr id="20596" name="Text Box 318">
            <a:extLst>
              <a:ext uri="{FF2B5EF4-FFF2-40B4-BE49-F238E27FC236}">
                <a16:creationId xmlns:a16="http://schemas.microsoft.com/office/drawing/2014/main" id="{5DB2BF69-AFFE-885F-EB94-79AD5AE5883D}"/>
              </a:ext>
            </a:extLst>
          </p:cNvPr>
          <p:cNvSpPr txBox="1">
            <a:spLocks noChangeArrowheads="1"/>
          </p:cNvSpPr>
          <p:nvPr/>
        </p:nvSpPr>
        <p:spPr bwMode="auto">
          <a:xfrm>
            <a:off x="6938963" y="3136900"/>
            <a:ext cx="21494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solidFill>
                  <a:schemeClr val="bg1"/>
                </a:solidFill>
              </a:rPr>
              <a:t>ЗАКОНОДАТЕЛЬНЫЕ И СОЦИАЛЬНЫЕ ПРОЦЕССЫ</a:t>
            </a:r>
          </a:p>
        </p:txBody>
      </p:sp>
      <p:sp>
        <p:nvSpPr>
          <p:cNvPr id="20597" name="Oval 331">
            <a:extLst>
              <a:ext uri="{FF2B5EF4-FFF2-40B4-BE49-F238E27FC236}">
                <a16:creationId xmlns:a16="http://schemas.microsoft.com/office/drawing/2014/main" id="{1481D7D3-D737-5C32-B398-ABB75BA50312}"/>
              </a:ext>
            </a:extLst>
          </p:cNvPr>
          <p:cNvSpPr>
            <a:spLocks noChangeArrowheads="1"/>
          </p:cNvSpPr>
          <p:nvPr/>
        </p:nvSpPr>
        <p:spPr bwMode="auto">
          <a:xfrm>
            <a:off x="2667000" y="4725988"/>
            <a:ext cx="1349375" cy="349250"/>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a:t>
            </a:r>
            <a:r>
              <a:rPr lang="en-US" altLang="ru-UA" sz="400" b="1"/>
              <a:t>2</a:t>
            </a:r>
            <a:r>
              <a:rPr lang="ru-RU" altLang="ru-UA" sz="400" b="1"/>
              <a:t>-3</a:t>
            </a:r>
            <a:r>
              <a:rPr lang="ru-RU" altLang="ru-UA" sz="400" b="1">
                <a:solidFill>
                  <a:schemeClr val="bg1"/>
                </a:solidFill>
              </a:rPr>
              <a:t>: Обеспечить 80% поставок</a:t>
            </a:r>
          </a:p>
          <a:p>
            <a:pPr algn="ctr" eaLnBrk="1" hangingPunct="1"/>
            <a:r>
              <a:rPr lang="ru-RU" altLang="ru-UA" sz="400" b="1">
                <a:solidFill>
                  <a:schemeClr val="bg1"/>
                </a:solidFill>
              </a:rPr>
              <a:t>быстроизнашивающихся деталей и узлов</a:t>
            </a:r>
          </a:p>
          <a:p>
            <a:pPr algn="ctr" eaLnBrk="1" hangingPunct="1"/>
            <a:r>
              <a:rPr lang="ru-RU" altLang="ru-UA" sz="400" b="1">
                <a:solidFill>
                  <a:schemeClr val="bg1"/>
                </a:solidFill>
              </a:rPr>
              <a:t>поставляемого оборудования</a:t>
            </a:r>
          </a:p>
        </p:txBody>
      </p:sp>
      <p:sp>
        <p:nvSpPr>
          <p:cNvPr id="20598" name="Oval 332">
            <a:extLst>
              <a:ext uri="{FF2B5EF4-FFF2-40B4-BE49-F238E27FC236}">
                <a16:creationId xmlns:a16="http://schemas.microsoft.com/office/drawing/2014/main" id="{087D8EB0-F85F-7D8F-A65D-895ED09D9FC1}"/>
              </a:ext>
            </a:extLst>
          </p:cNvPr>
          <p:cNvSpPr>
            <a:spLocks noChangeArrowheads="1"/>
          </p:cNvSpPr>
          <p:nvPr/>
        </p:nvSpPr>
        <p:spPr bwMode="auto">
          <a:xfrm>
            <a:off x="4870450" y="3554413"/>
            <a:ext cx="1727200" cy="176212"/>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solidFill>
                  <a:schemeClr val="bg1"/>
                </a:solidFill>
              </a:rPr>
              <a:t>Р3: Проектировать и производить продукцию минимальными затратами ресурсов</a:t>
            </a:r>
          </a:p>
        </p:txBody>
      </p:sp>
      <p:sp>
        <p:nvSpPr>
          <p:cNvPr id="20599" name="Oval 341">
            <a:extLst>
              <a:ext uri="{FF2B5EF4-FFF2-40B4-BE49-F238E27FC236}">
                <a16:creationId xmlns:a16="http://schemas.microsoft.com/office/drawing/2014/main" id="{98F764E0-238C-3DD2-B6AA-317FAE633E09}"/>
              </a:ext>
            </a:extLst>
          </p:cNvPr>
          <p:cNvSpPr>
            <a:spLocks noChangeArrowheads="1"/>
          </p:cNvSpPr>
          <p:nvPr/>
        </p:nvSpPr>
        <p:spPr bwMode="auto">
          <a:xfrm>
            <a:off x="7154863" y="3278188"/>
            <a:ext cx="1727200" cy="223837"/>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Р4: Выполнять законодательные требования и социальные обязательства</a:t>
            </a:r>
          </a:p>
        </p:txBody>
      </p:sp>
      <p:sp>
        <p:nvSpPr>
          <p:cNvPr id="20600" name="Oval 342">
            <a:extLst>
              <a:ext uri="{FF2B5EF4-FFF2-40B4-BE49-F238E27FC236}">
                <a16:creationId xmlns:a16="http://schemas.microsoft.com/office/drawing/2014/main" id="{C67F2C2E-CB40-828C-C8E9-58A39D3E9645}"/>
              </a:ext>
            </a:extLst>
          </p:cNvPr>
          <p:cNvSpPr>
            <a:spLocks noChangeArrowheads="1"/>
          </p:cNvSpPr>
          <p:nvPr/>
        </p:nvSpPr>
        <p:spPr bwMode="auto">
          <a:xfrm>
            <a:off x="7524750" y="4702175"/>
            <a:ext cx="850900" cy="357188"/>
          </a:xfrm>
          <a:prstGeom prst="ellipse">
            <a:avLst/>
          </a:prstGeom>
          <a:solidFill>
            <a:schemeClr val="tx1"/>
          </a:solidFill>
          <a:ln w="19050">
            <a:solidFill>
              <a:srgbClr val="800000"/>
            </a:solidFill>
            <a:round/>
            <a:headEnd/>
            <a:tailEnd/>
          </a:ln>
        </p:spPr>
        <p:txBody>
          <a:bodyPr wrap="none" lIns="0" tIns="36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t>Р4-3</a:t>
            </a:r>
            <a:r>
              <a:rPr lang="ru-RU" altLang="ru-UA" sz="400" b="1">
                <a:solidFill>
                  <a:schemeClr val="bg1"/>
                </a:solidFill>
              </a:rPr>
              <a:t>: Снизить удельные</a:t>
            </a:r>
          </a:p>
          <a:p>
            <a:pPr algn="ctr" eaLnBrk="1" hangingPunct="1">
              <a:lnSpc>
                <a:spcPct val="90000"/>
              </a:lnSpc>
            </a:pPr>
            <a:r>
              <a:rPr lang="ru-RU" altLang="ru-UA" sz="400" b="1">
                <a:solidFill>
                  <a:schemeClr val="bg1"/>
                </a:solidFill>
              </a:rPr>
              <a:t>объемы выбросов в</a:t>
            </a:r>
          </a:p>
          <a:p>
            <a:pPr algn="ctr" eaLnBrk="1" hangingPunct="1">
              <a:lnSpc>
                <a:spcPct val="90000"/>
              </a:lnSpc>
            </a:pPr>
            <a:r>
              <a:rPr lang="ru-RU" altLang="ru-UA" sz="400" b="1">
                <a:solidFill>
                  <a:schemeClr val="bg1"/>
                </a:solidFill>
              </a:rPr>
              <a:t>окружающую среду до</a:t>
            </a:r>
          </a:p>
          <a:p>
            <a:pPr algn="ctr" eaLnBrk="1" hangingPunct="1">
              <a:lnSpc>
                <a:spcPct val="90000"/>
              </a:lnSpc>
            </a:pPr>
            <a:r>
              <a:rPr lang="ru-RU" altLang="ru-UA" sz="400" b="1">
                <a:solidFill>
                  <a:schemeClr val="bg1"/>
                </a:solidFill>
              </a:rPr>
              <a:t>14,7 кг/т</a:t>
            </a:r>
          </a:p>
        </p:txBody>
      </p:sp>
      <p:sp>
        <p:nvSpPr>
          <p:cNvPr id="20601" name="Oval 343">
            <a:extLst>
              <a:ext uri="{FF2B5EF4-FFF2-40B4-BE49-F238E27FC236}">
                <a16:creationId xmlns:a16="http://schemas.microsoft.com/office/drawing/2014/main" id="{469A0FFD-2DD5-104D-0337-9EB52FC27505}"/>
              </a:ext>
            </a:extLst>
          </p:cNvPr>
          <p:cNvSpPr>
            <a:spLocks noChangeArrowheads="1"/>
          </p:cNvSpPr>
          <p:nvPr/>
        </p:nvSpPr>
        <p:spPr bwMode="auto">
          <a:xfrm>
            <a:off x="6978650" y="4360863"/>
            <a:ext cx="898525" cy="333375"/>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Р4-2: </a:t>
            </a:r>
            <a:r>
              <a:rPr lang="ru-RU" altLang="ru-UA" sz="400" b="1">
                <a:solidFill>
                  <a:schemeClr val="bg1"/>
                </a:solidFill>
              </a:rPr>
              <a:t>Обеспечивать выполнение требований ОТ и ТБ</a:t>
            </a:r>
          </a:p>
        </p:txBody>
      </p:sp>
      <p:sp>
        <p:nvSpPr>
          <p:cNvPr id="20602" name="Oval 344">
            <a:extLst>
              <a:ext uri="{FF2B5EF4-FFF2-40B4-BE49-F238E27FC236}">
                <a16:creationId xmlns:a16="http://schemas.microsoft.com/office/drawing/2014/main" id="{79031E6F-66A1-4AA5-051B-37616B4677EC}"/>
              </a:ext>
            </a:extLst>
          </p:cNvPr>
          <p:cNvSpPr>
            <a:spLocks noChangeArrowheads="1"/>
          </p:cNvSpPr>
          <p:nvPr/>
        </p:nvSpPr>
        <p:spPr bwMode="auto">
          <a:xfrm>
            <a:off x="8077200" y="3646488"/>
            <a:ext cx="1000125" cy="334962"/>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Р4-4: Обеспечить ежегодный объем уплаты налога на прибыль до 1% от валового дохода</a:t>
            </a:r>
          </a:p>
        </p:txBody>
      </p:sp>
      <p:sp>
        <p:nvSpPr>
          <p:cNvPr id="20603" name="Line 347">
            <a:extLst>
              <a:ext uri="{FF2B5EF4-FFF2-40B4-BE49-F238E27FC236}">
                <a16:creationId xmlns:a16="http://schemas.microsoft.com/office/drawing/2014/main" id="{71D27045-4027-C38B-F8F2-174324A8EBAF}"/>
              </a:ext>
            </a:extLst>
          </p:cNvPr>
          <p:cNvSpPr>
            <a:spLocks noChangeShapeType="1"/>
          </p:cNvSpPr>
          <p:nvPr/>
        </p:nvSpPr>
        <p:spPr bwMode="auto">
          <a:xfrm flipV="1">
            <a:off x="311150" y="3494088"/>
            <a:ext cx="0" cy="1341437"/>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04" name="Line 348">
            <a:extLst>
              <a:ext uri="{FF2B5EF4-FFF2-40B4-BE49-F238E27FC236}">
                <a16:creationId xmlns:a16="http://schemas.microsoft.com/office/drawing/2014/main" id="{BD57E814-602A-AC6C-63A5-C45F437B4268}"/>
              </a:ext>
            </a:extLst>
          </p:cNvPr>
          <p:cNvSpPr>
            <a:spLocks noChangeShapeType="1"/>
          </p:cNvSpPr>
          <p:nvPr/>
        </p:nvSpPr>
        <p:spPr bwMode="auto">
          <a:xfrm flipV="1">
            <a:off x="349250" y="3559175"/>
            <a:ext cx="22225" cy="881063"/>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05" name="Line 349">
            <a:extLst>
              <a:ext uri="{FF2B5EF4-FFF2-40B4-BE49-F238E27FC236}">
                <a16:creationId xmlns:a16="http://schemas.microsoft.com/office/drawing/2014/main" id="{164DE93C-F0FE-6E7F-2BC6-C336692B4A80}"/>
              </a:ext>
            </a:extLst>
          </p:cNvPr>
          <p:cNvSpPr>
            <a:spLocks noChangeShapeType="1"/>
          </p:cNvSpPr>
          <p:nvPr/>
        </p:nvSpPr>
        <p:spPr bwMode="auto">
          <a:xfrm flipH="1" flipV="1">
            <a:off x="473075" y="3597275"/>
            <a:ext cx="3175" cy="17780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06" name="Oval 350">
            <a:extLst>
              <a:ext uri="{FF2B5EF4-FFF2-40B4-BE49-F238E27FC236}">
                <a16:creationId xmlns:a16="http://schemas.microsoft.com/office/drawing/2014/main" id="{4BB46D8B-6992-A3C1-F4D5-C156FAF22B29}"/>
              </a:ext>
            </a:extLst>
          </p:cNvPr>
          <p:cNvSpPr>
            <a:spLocks noChangeArrowheads="1"/>
          </p:cNvSpPr>
          <p:nvPr/>
        </p:nvSpPr>
        <p:spPr bwMode="auto">
          <a:xfrm>
            <a:off x="1457325" y="4511675"/>
            <a:ext cx="714375" cy="309563"/>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Р1-6: Механообработка: 65% на ЧПУ</a:t>
            </a:r>
          </a:p>
        </p:txBody>
      </p:sp>
      <p:sp>
        <p:nvSpPr>
          <p:cNvPr id="20607" name="Line 352">
            <a:extLst>
              <a:ext uri="{FF2B5EF4-FFF2-40B4-BE49-F238E27FC236}">
                <a16:creationId xmlns:a16="http://schemas.microsoft.com/office/drawing/2014/main" id="{7367A719-3D4C-6DA5-8C39-956C28EFEF18}"/>
              </a:ext>
            </a:extLst>
          </p:cNvPr>
          <p:cNvSpPr>
            <a:spLocks noChangeShapeType="1"/>
          </p:cNvSpPr>
          <p:nvPr/>
        </p:nvSpPr>
        <p:spPr bwMode="auto">
          <a:xfrm flipH="1" flipV="1">
            <a:off x="1454150" y="3489325"/>
            <a:ext cx="447675" cy="103188"/>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08" name="Line 353">
            <a:extLst>
              <a:ext uri="{FF2B5EF4-FFF2-40B4-BE49-F238E27FC236}">
                <a16:creationId xmlns:a16="http://schemas.microsoft.com/office/drawing/2014/main" id="{AA2807CB-DCC9-522D-C04F-6DDD83AFAF78}"/>
              </a:ext>
            </a:extLst>
          </p:cNvPr>
          <p:cNvSpPr>
            <a:spLocks noChangeShapeType="1"/>
          </p:cNvSpPr>
          <p:nvPr/>
        </p:nvSpPr>
        <p:spPr bwMode="auto">
          <a:xfrm flipH="1" flipV="1">
            <a:off x="1139825" y="3635375"/>
            <a:ext cx="288925" cy="439738"/>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09" name="Freeform 354">
            <a:extLst>
              <a:ext uri="{FF2B5EF4-FFF2-40B4-BE49-F238E27FC236}">
                <a16:creationId xmlns:a16="http://schemas.microsoft.com/office/drawing/2014/main" id="{0F576BC3-F40F-58A5-3851-4ECD5AD1E69E}"/>
              </a:ext>
            </a:extLst>
          </p:cNvPr>
          <p:cNvSpPr>
            <a:spLocks/>
          </p:cNvSpPr>
          <p:nvPr/>
        </p:nvSpPr>
        <p:spPr bwMode="auto">
          <a:xfrm>
            <a:off x="1047750" y="3641725"/>
            <a:ext cx="441325" cy="966788"/>
          </a:xfrm>
          <a:custGeom>
            <a:avLst/>
            <a:gdLst>
              <a:gd name="T0" fmla="*/ 441325 w 282"/>
              <a:gd name="T1" fmla="*/ 966788 h 548"/>
              <a:gd name="T2" fmla="*/ 59469 w 282"/>
              <a:gd name="T3" fmla="*/ 561019 h 548"/>
              <a:gd name="T4" fmla="*/ 272307 w 282"/>
              <a:gd name="T5" fmla="*/ 349314 h 548"/>
              <a:gd name="T6" fmla="*/ 0 w 282"/>
              <a:gd name="T7" fmla="*/ 0 h 548"/>
              <a:gd name="T8" fmla="*/ 0 60000 65536"/>
              <a:gd name="T9" fmla="*/ 0 60000 65536"/>
              <a:gd name="T10" fmla="*/ 0 60000 65536"/>
              <a:gd name="T11" fmla="*/ 0 60000 65536"/>
              <a:gd name="T12" fmla="*/ 0 w 282"/>
              <a:gd name="T13" fmla="*/ 0 h 548"/>
              <a:gd name="T14" fmla="*/ 282 w 282"/>
              <a:gd name="T15" fmla="*/ 548 h 548"/>
            </a:gdLst>
            <a:ahLst/>
            <a:cxnLst>
              <a:cxn ang="T8">
                <a:pos x="T0" y="T1"/>
              </a:cxn>
              <a:cxn ang="T9">
                <a:pos x="T2" y="T3"/>
              </a:cxn>
              <a:cxn ang="T10">
                <a:pos x="T4" y="T5"/>
              </a:cxn>
              <a:cxn ang="T11">
                <a:pos x="T6" y="T7"/>
              </a:cxn>
            </a:cxnLst>
            <a:rect l="T12" t="T13" r="T14" b="T15"/>
            <a:pathLst>
              <a:path w="282" h="548">
                <a:moveTo>
                  <a:pt x="282" y="548"/>
                </a:moveTo>
                <a:cubicBezTo>
                  <a:pt x="169" y="462"/>
                  <a:pt x="56" y="376"/>
                  <a:pt x="38" y="318"/>
                </a:cubicBezTo>
                <a:cubicBezTo>
                  <a:pt x="20" y="260"/>
                  <a:pt x="180" y="251"/>
                  <a:pt x="174" y="198"/>
                </a:cubicBezTo>
                <a:cubicBezTo>
                  <a:pt x="168" y="145"/>
                  <a:pt x="28" y="33"/>
                  <a:pt x="0" y="0"/>
                </a:cubicBezTo>
              </a:path>
            </a:pathLst>
          </a:custGeom>
          <a:noFill/>
          <a:ln w="19050">
            <a:solidFill>
              <a:srgbClr val="FFFF00"/>
            </a:solidFill>
            <a:round/>
            <a:headEnd/>
            <a:tailEnd type="triangle" w="sm" len="med"/>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20610" name="Line 355">
            <a:extLst>
              <a:ext uri="{FF2B5EF4-FFF2-40B4-BE49-F238E27FC236}">
                <a16:creationId xmlns:a16="http://schemas.microsoft.com/office/drawing/2014/main" id="{4E1925A9-AAD0-4EF1-DA99-75D187143F87}"/>
              </a:ext>
            </a:extLst>
          </p:cNvPr>
          <p:cNvSpPr>
            <a:spLocks noChangeShapeType="1"/>
          </p:cNvSpPr>
          <p:nvPr/>
        </p:nvSpPr>
        <p:spPr bwMode="auto">
          <a:xfrm flipV="1">
            <a:off x="1412875" y="3286125"/>
            <a:ext cx="1544638" cy="14922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1" name="Line 360">
            <a:extLst>
              <a:ext uri="{FF2B5EF4-FFF2-40B4-BE49-F238E27FC236}">
                <a16:creationId xmlns:a16="http://schemas.microsoft.com/office/drawing/2014/main" id="{3F72770C-B322-BA78-81AC-50672DDB8867}"/>
              </a:ext>
            </a:extLst>
          </p:cNvPr>
          <p:cNvSpPr>
            <a:spLocks noChangeShapeType="1"/>
          </p:cNvSpPr>
          <p:nvPr/>
        </p:nvSpPr>
        <p:spPr bwMode="auto">
          <a:xfrm flipV="1">
            <a:off x="3152775" y="3813175"/>
            <a:ext cx="669925" cy="92392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2" name="Line 361">
            <a:extLst>
              <a:ext uri="{FF2B5EF4-FFF2-40B4-BE49-F238E27FC236}">
                <a16:creationId xmlns:a16="http://schemas.microsoft.com/office/drawing/2014/main" id="{A8A65F37-3829-87C2-51E2-9DEF31A4DA12}"/>
              </a:ext>
            </a:extLst>
          </p:cNvPr>
          <p:cNvSpPr>
            <a:spLocks noChangeShapeType="1"/>
          </p:cNvSpPr>
          <p:nvPr/>
        </p:nvSpPr>
        <p:spPr bwMode="auto">
          <a:xfrm flipV="1">
            <a:off x="3892550" y="3943350"/>
            <a:ext cx="187325" cy="461963"/>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3" name="Line 362">
            <a:extLst>
              <a:ext uri="{FF2B5EF4-FFF2-40B4-BE49-F238E27FC236}">
                <a16:creationId xmlns:a16="http://schemas.microsoft.com/office/drawing/2014/main" id="{A65E25E0-9044-FC52-67F6-84596FC4A0E3}"/>
              </a:ext>
            </a:extLst>
          </p:cNvPr>
          <p:cNvSpPr>
            <a:spLocks noChangeShapeType="1"/>
          </p:cNvSpPr>
          <p:nvPr/>
        </p:nvSpPr>
        <p:spPr bwMode="auto">
          <a:xfrm flipV="1">
            <a:off x="3524250" y="3732213"/>
            <a:ext cx="263525" cy="2540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4" name="Line 363">
            <a:extLst>
              <a:ext uri="{FF2B5EF4-FFF2-40B4-BE49-F238E27FC236}">
                <a16:creationId xmlns:a16="http://schemas.microsoft.com/office/drawing/2014/main" id="{7B4165A6-64FA-D52F-3F80-5A72BD82548E}"/>
              </a:ext>
            </a:extLst>
          </p:cNvPr>
          <p:cNvSpPr>
            <a:spLocks noChangeShapeType="1"/>
          </p:cNvSpPr>
          <p:nvPr/>
        </p:nvSpPr>
        <p:spPr bwMode="auto">
          <a:xfrm flipV="1">
            <a:off x="4330700" y="3443288"/>
            <a:ext cx="225425" cy="106362"/>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5" name="Line 364">
            <a:extLst>
              <a:ext uri="{FF2B5EF4-FFF2-40B4-BE49-F238E27FC236}">
                <a16:creationId xmlns:a16="http://schemas.microsoft.com/office/drawing/2014/main" id="{EE25D257-16AC-70E0-A5B7-59CDC36278F2}"/>
              </a:ext>
            </a:extLst>
          </p:cNvPr>
          <p:cNvSpPr>
            <a:spLocks noChangeShapeType="1"/>
          </p:cNvSpPr>
          <p:nvPr/>
        </p:nvSpPr>
        <p:spPr bwMode="auto">
          <a:xfrm flipH="1" flipV="1">
            <a:off x="4699000" y="3446463"/>
            <a:ext cx="387350" cy="14605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6" name="Line 365">
            <a:extLst>
              <a:ext uri="{FF2B5EF4-FFF2-40B4-BE49-F238E27FC236}">
                <a16:creationId xmlns:a16="http://schemas.microsoft.com/office/drawing/2014/main" id="{493F856F-B6F4-F10C-0CFA-59178F21DAD1}"/>
              </a:ext>
            </a:extLst>
          </p:cNvPr>
          <p:cNvSpPr>
            <a:spLocks noChangeShapeType="1"/>
          </p:cNvSpPr>
          <p:nvPr/>
        </p:nvSpPr>
        <p:spPr bwMode="auto">
          <a:xfrm flipV="1">
            <a:off x="4743450" y="3654425"/>
            <a:ext cx="161925" cy="11747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7" name="Line 367">
            <a:extLst>
              <a:ext uri="{FF2B5EF4-FFF2-40B4-BE49-F238E27FC236}">
                <a16:creationId xmlns:a16="http://schemas.microsoft.com/office/drawing/2014/main" id="{D0BE13F8-2BEF-8136-CA2A-307705B1E261}"/>
              </a:ext>
            </a:extLst>
          </p:cNvPr>
          <p:cNvSpPr>
            <a:spLocks noChangeShapeType="1"/>
          </p:cNvSpPr>
          <p:nvPr/>
        </p:nvSpPr>
        <p:spPr bwMode="auto">
          <a:xfrm flipH="1" flipV="1">
            <a:off x="6607175" y="3643313"/>
            <a:ext cx="177800" cy="14287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8" name="Line 368">
            <a:extLst>
              <a:ext uri="{FF2B5EF4-FFF2-40B4-BE49-F238E27FC236}">
                <a16:creationId xmlns:a16="http://schemas.microsoft.com/office/drawing/2014/main" id="{9EDF582D-0F74-C9CA-185F-77655564B5FE}"/>
              </a:ext>
            </a:extLst>
          </p:cNvPr>
          <p:cNvSpPr>
            <a:spLocks noChangeShapeType="1"/>
          </p:cNvSpPr>
          <p:nvPr/>
        </p:nvSpPr>
        <p:spPr bwMode="auto">
          <a:xfrm flipH="1" flipV="1">
            <a:off x="5845175" y="3725863"/>
            <a:ext cx="76200" cy="360362"/>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19" name="Line 369">
            <a:extLst>
              <a:ext uri="{FF2B5EF4-FFF2-40B4-BE49-F238E27FC236}">
                <a16:creationId xmlns:a16="http://schemas.microsoft.com/office/drawing/2014/main" id="{5B81E5C0-CB0C-DF11-2B31-3B4CF725D7E0}"/>
              </a:ext>
            </a:extLst>
          </p:cNvPr>
          <p:cNvSpPr>
            <a:spLocks noChangeShapeType="1"/>
          </p:cNvSpPr>
          <p:nvPr/>
        </p:nvSpPr>
        <p:spPr bwMode="auto">
          <a:xfrm flipV="1">
            <a:off x="5594350" y="3732213"/>
            <a:ext cx="76200" cy="293687"/>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0" name="Line 370">
            <a:extLst>
              <a:ext uri="{FF2B5EF4-FFF2-40B4-BE49-F238E27FC236}">
                <a16:creationId xmlns:a16="http://schemas.microsoft.com/office/drawing/2014/main" id="{CE1A6B53-83FE-D713-F7A3-88629AB108FD}"/>
              </a:ext>
            </a:extLst>
          </p:cNvPr>
          <p:cNvSpPr>
            <a:spLocks noChangeShapeType="1"/>
          </p:cNvSpPr>
          <p:nvPr/>
        </p:nvSpPr>
        <p:spPr bwMode="auto">
          <a:xfrm flipV="1">
            <a:off x="5641975" y="3729038"/>
            <a:ext cx="66675" cy="579437"/>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1" name="Line 371">
            <a:extLst>
              <a:ext uri="{FF2B5EF4-FFF2-40B4-BE49-F238E27FC236}">
                <a16:creationId xmlns:a16="http://schemas.microsoft.com/office/drawing/2014/main" id="{E7326C37-945C-A22B-3D26-A226F9D627ED}"/>
              </a:ext>
            </a:extLst>
          </p:cNvPr>
          <p:cNvSpPr>
            <a:spLocks noChangeShapeType="1"/>
          </p:cNvSpPr>
          <p:nvPr/>
        </p:nvSpPr>
        <p:spPr bwMode="auto">
          <a:xfrm flipH="1" flipV="1">
            <a:off x="5800725" y="3738563"/>
            <a:ext cx="117475" cy="652462"/>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2" name="Line 372">
            <a:extLst>
              <a:ext uri="{FF2B5EF4-FFF2-40B4-BE49-F238E27FC236}">
                <a16:creationId xmlns:a16="http://schemas.microsoft.com/office/drawing/2014/main" id="{DCD29B5C-C84E-E21E-9573-8EA5089E4099}"/>
              </a:ext>
            </a:extLst>
          </p:cNvPr>
          <p:cNvSpPr>
            <a:spLocks noChangeShapeType="1"/>
          </p:cNvSpPr>
          <p:nvPr/>
        </p:nvSpPr>
        <p:spPr bwMode="auto">
          <a:xfrm flipV="1">
            <a:off x="5683250" y="3735388"/>
            <a:ext cx="53975" cy="84137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3" name="Line 373">
            <a:extLst>
              <a:ext uri="{FF2B5EF4-FFF2-40B4-BE49-F238E27FC236}">
                <a16:creationId xmlns:a16="http://schemas.microsoft.com/office/drawing/2014/main" id="{8B6DF2B0-E496-B8A2-D83C-2818A42EBE90}"/>
              </a:ext>
            </a:extLst>
          </p:cNvPr>
          <p:cNvSpPr>
            <a:spLocks noChangeShapeType="1"/>
          </p:cNvSpPr>
          <p:nvPr/>
        </p:nvSpPr>
        <p:spPr bwMode="auto">
          <a:xfrm flipH="1" flipV="1">
            <a:off x="6200775" y="3297238"/>
            <a:ext cx="954088" cy="9525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4" name="Line 374">
            <a:extLst>
              <a:ext uri="{FF2B5EF4-FFF2-40B4-BE49-F238E27FC236}">
                <a16:creationId xmlns:a16="http://schemas.microsoft.com/office/drawing/2014/main" id="{76FD8931-CC8D-F35D-34B3-F3C89EBC4AA9}"/>
              </a:ext>
            </a:extLst>
          </p:cNvPr>
          <p:cNvSpPr>
            <a:spLocks noChangeShapeType="1"/>
          </p:cNvSpPr>
          <p:nvPr/>
        </p:nvSpPr>
        <p:spPr bwMode="auto">
          <a:xfrm flipV="1">
            <a:off x="7308850" y="3460750"/>
            <a:ext cx="98425" cy="19685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5" name="Line 375">
            <a:extLst>
              <a:ext uri="{FF2B5EF4-FFF2-40B4-BE49-F238E27FC236}">
                <a16:creationId xmlns:a16="http://schemas.microsoft.com/office/drawing/2014/main" id="{44420FDD-03D0-F700-0000-862B2BE943D2}"/>
              </a:ext>
            </a:extLst>
          </p:cNvPr>
          <p:cNvSpPr>
            <a:spLocks noChangeShapeType="1"/>
          </p:cNvSpPr>
          <p:nvPr/>
        </p:nvSpPr>
        <p:spPr bwMode="auto">
          <a:xfrm flipH="1" flipV="1">
            <a:off x="8550275" y="3475038"/>
            <a:ext cx="142875" cy="17462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6" name="Line 376">
            <a:extLst>
              <a:ext uri="{FF2B5EF4-FFF2-40B4-BE49-F238E27FC236}">
                <a16:creationId xmlns:a16="http://schemas.microsoft.com/office/drawing/2014/main" id="{19C97436-48AB-A6BF-3AA7-6DD05D341466}"/>
              </a:ext>
            </a:extLst>
          </p:cNvPr>
          <p:cNvSpPr>
            <a:spLocks noChangeShapeType="1"/>
          </p:cNvSpPr>
          <p:nvPr/>
        </p:nvSpPr>
        <p:spPr bwMode="auto">
          <a:xfrm flipV="1">
            <a:off x="7813675" y="3502025"/>
            <a:ext cx="46038" cy="938213"/>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7" name="Line 377">
            <a:extLst>
              <a:ext uri="{FF2B5EF4-FFF2-40B4-BE49-F238E27FC236}">
                <a16:creationId xmlns:a16="http://schemas.microsoft.com/office/drawing/2014/main" id="{35D9E692-CBA9-1EA1-7B22-BC2C710AEB6F}"/>
              </a:ext>
            </a:extLst>
          </p:cNvPr>
          <p:cNvSpPr>
            <a:spLocks noChangeShapeType="1"/>
          </p:cNvSpPr>
          <p:nvPr/>
        </p:nvSpPr>
        <p:spPr bwMode="auto">
          <a:xfrm flipH="1" flipV="1">
            <a:off x="7988300" y="3505200"/>
            <a:ext cx="149225" cy="792163"/>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8" name="Line 378">
            <a:extLst>
              <a:ext uri="{FF2B5EF4-FFF2-40B4-BE49-F238E27FC236}">
                <a16:creationId xmlns:a16="http://schemas.microsoft.com/office/drawing/2014/main" id="{3AF6B024-E52E-1C8F-DD13-63FD924B7128}"/>
              </a:ext>
            </a:extLst>
          </p:cNvPr>
          <p:cNvSpPr>
            <a:spLocks noChangeShapeType="1"/>
          </p:cNvSpPr>
          <p:nvPr/>
        </p:nvSpPr>
        <p:spPr bwMode="auto">
          <a:xfrm flipH="1" flipV="1">
            <a:off x="7924800" y="3497263"/>
            <a:ext cx="50800" cy="1192212"/>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29" name="Oval 333">
            <a:extLst>
              <a:ext uri="{FF2B5EF4-FFF2-40B4-BE49-F238E27FC236}">
                <a16:creationId xmlns:a16="http://schemas.microsoft.com/office/drawing/2014/main" id="{44612274-BABB-4A02-48C7-4DB7BE9F6419}"/>
              </a:ext>
            </a:extLst>
          </p:cNvPr>
          <p:cNvSpPr>
            <a:spLocks noChangeArrowheads="1"/>
          </p:cNvSpPr>
          <p:nvPr/>
        </p:nvSpPr>
        <p:spPr bwMode="auto">
          <a:xfrm>
            <a:off x="4603750" y="3751263"/>
            <a:ext cx="1006475" cy="201612"/>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solidFill>
                  <a:schemeClr val="bg1"/>
                </a:solidFill>
              </a:rPr>
              <a:t>Р3-1: Снизить удельную</a:t>
            </a:r>
          </a:p>
          <a:p>
            <a:pPr algn="ctr" eaLnBrk="1" hangingPunct="1">
              <a:lnSpc>
                <a:spcPct val="90000"/>
              </a:lnSpc>
            </a:pPr>
            <a:r>
              <a:rPr lang="ru-RU" altLang="ru-UA" sz="400" b="1">
                <a:solidFill>
                  <a:schemeClr val="bg1"/>
                </a:solidFill>
              </a:rPr>
              <a:t>трудоемкость до 18,5 ст.н.ч./т</a:t>
            </a:r>
          </a:p>
        </p:txBody>
      </p:sp>
      <p:sp>
        <p:nvSpPr>
          <p:cNvPr id="20630" name="Oval 336">
            <a:extLst>
              <a:ext uri="{FF2B5EF4-FFF2-40B4-BE49-F238E27FC236}">
                <a16:creationId xmlns:a16="http://schemas.microsoft.com/office/drawing/2014/main" id="{6C59BA93-AC2B-46AE-BA5B-EE76C7673A2B}"/>
              </a:ext>
            </a:extLst>
          </p:cNvPr>
          <p:cNvSpPr>
            <a:spLocks noChangeArrowheads="1"/>
          </p:cNvSpPr>
          <p:nvPr/>
        </p:nvSpPr>
        <p:spPr bwMode="auto">
          <a:xfrm>
            <a:off x="4616450" y="4211638"/>
            <a:ext cx="1057275" cy="261937"/>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solidFill>
                  <a:schemeClr val="bg1"/>
                </a:solidFill>
              </a:rPr>
              <a:t>Р3-3: Снизить удельное</a:t>
            </a:r>
          </a:p>
          <a:p>
            <a:pPr algn="ctr" eaLnBrk="1" hangingPunct="1">
              <a:lnSpc>
                <a:spcPct val="90000"/>
              </a:lnSpc>
            </a:pPr>
            <a:r>
              <a:rPr lang="ru-RU" altLang="ru-UA" sz="400" b="1">
                <a:solidFill>
                  <a:schemeClr val="bg1"/>
                </a:solidFill>
              </a:rPr>
              <a:t>потребление электроэнергии до 2,8</a:t>
            </a:r>
          </a:p>
          <a:p>
            <a:pPr algn="ctr" eaLnBrk="1" hangingPunct="1">
              <a:lnSpc>
                <a:spcPct val="90000"/>
              </a:lnSpc>
            </a:pPr>
            <a:r>
              <a:rPr lang="ru-RU" altLang="ru-UA" sz="400" b="1">
                <a:solidFill>
                  <a:schemeClr val="bg1"/>
                </a:solidFill>
              </a:rPr>
              <a:t>тыс.квт.ч. на 1 т  механоизделий</a:t>
            </a:r>
          </a:p>
        </p:txBody>
      </p:sp>
      <p:sp>
        <p:nvSpPr>
          <p:cNvPr id="20631" name="Oval 335">
            <a:extLst>
              <a:ext uri="{FF2B5EF4-FFF2-40B4-BE49-F238E27FC236}">
                <a16:creationId xmlns:a16="http://schemas.microsoft.com/office/drawing/2014/main" id="{87F76862-99AA-3455-666F-B0FE2B9A03B8}"/>
              </a:ext>
            </a:extLst>
          </p:cNvPr>
          <p:cNvSpPr>
            <a:spLocks noChangeArrowheads="1"/>
          </p:cNvSpPr>
          <p:nvPr/>
        </p:nvSpPr>
        <p:spPr bwMode="auto">
          <a:xfrm>
            <a:off x="4619625" y="3968750"/>
            <a:ext cx="1057275" cy="223838"/>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ru-RU" altLang="ru-UA" sz="400" b="1"/>
              <a:t>Р</a:t>
            </a:r>
            <a:r>
              <a:rPr lang="ru-RU" altLang="ru-UA" sz="400" b="1">
                <a:solidFill>
                  <a:schemeClr val="bg1"/>
                </a:solidFill>
              </a:rPr>
              <a:t>3-2: Снизить удельное</a:t>
            </a:r>
          </a:p>
          <a:p>
            <a:pPr algn="ctr" eaLnBrk="1" hangingPunct="1">
              <a:lnSpc>
                <a:spcPct val="80000"/>
              </a:lnSpc>
            </a:pPr>
            <a:r>
              <a:rPr lang="ru-RU" altLang="ru-UA" sz="400" b="1">
                <a:solidFill>
                  <a:schemeClr val="bg1"/>
                </a:solidFill>
              </a:rPr>
              <a:t>потребление газа до 1,0 тыс.м.куб. </a:t>
            </a:r>
            <a:br>
              <a:rPr lang="ru-RU" altLang="ru-UA" sz="400" b="1">
                <a:solidFill>
                  <a:schemeClr val="bg1"/>
                </a:solidFill>
              </a:rPr>
            </a:br>
            <a:r>
              <a:rPr lang="ru-RU" altLang="ru-UA" sz="400" b="1">
                <a:solidFill>
                  <a:schemeClr val="bg1"/>
                </a:solidFill>
              </a:rPr>
              <a:t>на 1 т механоизделий</a:t>
            </a:r>
          </a:p>
        </p:txBody>
      </p:sp>
      <p:sp>
        <p:nvSpPr>
          <p:cNvPr id="20632" name="Oval 339">
            <a:extLst>
              <a:ext uri="{FF2B5EF4-FFF2-40B4-BE49-F238E27FC236}">
                <a16:creationId xmlns:a16="http://schemas.microsoft.com/office/drawing/2014/main" id="{148B74C8-6053-78BF-589D-D20AEBA1EFB3}"/>
              </a:ext>
            </a:extLst>
          </p:cNvPr>
          <p:cNvSpPr>
            <a:spLocks noChangeArrowheads="1"/>
          </p:cNvSpPr>
          <p:nvPr/>
        </p:nvSpPr>
        <p:spPr bwMode="auto">
          <a:xfrm>
            <a:off x="5864225" y="3740150"/>
            <a:ext cx="993775" cy="223838"/>
          </a:xfrm>
          <a:prstGeom prst="ellipse">
            <a:avLst/>
          </a:prstGeom>
          <a:solidFill>
            <a:schemeClr val="tx1"/>
          </a:solidFill>
          <a:ln w="19050">
            <a:solidFill>
              <a:srgbClr val="800000"/>
            </a:solidFill>
            <a:round/>
            <a:headEnd/>
            <a:tailEnd/>
          </a:ln>
        </p:spPr>
        <p:txBody>
          <a:bodyPr wrap="none" lIns="0" tIns="36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t>Р3-5</a:t>
            </a:r>
            <a:r>
              <a:rPr lang="ru-RU" altLang="ru-UA" sz="400" b="1">
                <a:solidFill>
                  <a:schemeClr val="bg1"/>
                </a:solidFill>
              </a:rPr>
              <a:t>: Сократить длительность</a:t>
            </a:r>
          </a:p>
          <a:p>
            <a:pPr algn="ctr" eaLnBrk="1" hangingPunct="1">
              <a:lnSpc>
                <a:spcPct val="90000"/>
              </a:lnSpc>
            </a:pPr>
            <a:r>
              <a:rPr lang="ru-RU" altLang="ru-UA" sz="400" b="1">
                <a:solidFill>
                  <a:schemeClr val="bg1"/>
                </a:solidFill>
              </a:rPr>
              <a:t>производственных циклов</a:t>
            </a:r>
          </a:p>
          <a:p>
            <a:pPr algn="ctr" eaLnBrk="1" hangingPunct="1">
              <a:lnSpc>
                <a:spcPct val="70000"/>
              </a:lnSpc>
            </a:pPr>
            <a:r>
              <a:rPr lang="ru-RU" altLang="ru-UA" sz="400" b="1">
                <a:solidFill>
                  <a:schemeClr val="bg1"/>
                </a:solidFill>
              </a:rPr>
              <a:t>на 20%</a:t>
            </a:r>
          </a:p>
        </p:txBody>
      </p:sp>
      <p:sp>
        <p:nvSpPr>
          <p:cNvPr id="20633" name="Oval 337">
            <a:extLst>
              <a:ext uri="{FF2B5EF4-FFF2-40B4-BE49-F238E27FC236}">
                <a16:creationId xmlns:a16="http://schemas.microsoft.com/office/drawing/2014/main" id="{5E9CCD54-7B47-E750-C8C4-7BFEA9C78612}"/>
              </a:ext>
            </a:extLst>
          </p:cNvPr>
          <p:cNvSpPr>
            <a:spLocks noChangeArrowheads="1"/>
          </p:cNvSpPr>
          <p:nvPr/>
        </p:nvSpPr>
        <p:spPr bwMode="auto">
          <a:xfrm>
            <a:off x="4645025" y="4486275"/>
            <a:ext cx="1038225" cy="227013"/>
          </a:xfrm>
          <a:prstGeom prst="ellipse">
            <a:avLst/>
          </a:prstGeom>
          <a:solidFill>
            <a:schemeClr val="tx1"/>
          </a:solidFill>
          <a:ln w="19050">
            <a:solidFill>
              <a:srgbClr val="800000"/>
            </a:solidFill>
            <a:round/>
            <a:headEnd/>
            <a:tailEnd/>
          </a:ln>
        </p:spPr>
        <p:txBody>
          <a:bodyPr wrap="none" lIns="0" tIns="18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ru-RU" altLang="ru-UA" sz="400" b="1">
                <a:solidFill>
                  <a:schemeClr val="bg1"/>
                </a:solidFill>
              </a:rPr>
              <a:t>Р3-4: Внедрить аутсорсинг</a:t>
            </a:r>
          </a:p>
          <a:p>
            <a:pPr algn="ctr" eaLnBrk="1" hangingPunct="1">
              <a:lnSpc>
                <a:spcPct val="80000"/>
              </a:lnSpc>
            </a:pPr>
            <a:r>
              <a:rPr lang="ru-RU" altLang="ru-UA" sz="400" b="1">
                <a:solidFill>
                  <a:schemeClr val="bg1"/>
                </a:solidFill>
              </a:rPr>
              <a:t>100% не стратегических</a:t>
            </a:r>
          </a:p>
          <a:p>
            <a:pPr algn="ctr" eaLnBrk="1" hangingPunct="1">
              <a:lnSpc>
                <a:spcPct val="80000"/>
              </a:lnSpc>
            </a:pPr>
            <a:r>
              <a:rPr lang="ru-RU" altLang="ru-UA" sz="400" b="1">
                <a:solidFill>
                  <a:schemeClr val="bg1"/>
                </a:solidFill>
              </a:rPr>
              <a:t>потребляемых услуг </a:t>
            </a:r>
          </a:p>
        </p:txBody>
      </p:sp>
      <p:sp>
        <p:nvSpPr>
          <p:cNvPr id="20634" name="Oval 334">
            <a:extLst>
              <a:ext uri="{FF2B5EF4-FFF2-40B4-BE49-F238E27FC236}">
                <a16:creationId xmlns:a16="http://schemas.microsoft.com/office/drawing/2014/main" id="{9467E586-14C8-2322-F68B-7981D2D99552}"/>
              </a:ext>
            </a:extLst>
          </p:cNvPr>
          <p:cNvSpPr>
            <a:spLocks noChangeArrowheads="1"/>
          </p:cNvSpPr>
          <p:nvPr/>
        </p:nvSpPr>
        <p:spPr bwMode="auto">
          <a:xfrm>
            <a:off x="5870575" y="4254500"/>
            <a:ext cx="1012825" cy="233363"/>
          </a:xfrm>
          <a:prstGeom prst="ellipse">
            <a:avLst/>
          </a:prstGeom>
          <a:solidFill>
            <a:schemeClr val="tx1"/>
          </a:solidFill>
          <a:ln w="19050">
            <a:solidFill>
              <a:srgbClr val="800000"/>
            </a:solidFill>
            <a:round/>
            <a:headEnd/>
            <a:tailEnd/>
          </a:ln>
        </p:spPr>
        <p:txBody>
          <a:bodyPr wrap="none" lIns="0" tIns="18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Р3-7: Снизить удельную</a:t>
            </a:r>
          </a:p>
          <a:p>
            <a:pPr algn="ctr" eaLnBrk="1" hangingPunct="1">
              <a:lnSpc>
                <a:spcPct val="90000"/>
              </a:lnSpc>
            </a:pPr>
            <a:r>
              <a:rPr lang="ru-RU" altLang="ru-UA" sz="400" b="1">
                <a:solidFill>
                  <a:schemeClr val="bg1"/>
                </a:solidFill>
              </a:rPr>
              <a:t>трудоемкость металлоконструкций</a:t>
            </a:r>
          </a:p>
          <a:p>
            <a:pPr algn="ctr" eaLnBrk="1" hangingPunct="1"/>
            <a:r>
              <a:rPr lang="ru-RU" altLang="ru-UA" sz="400" b="1">
                <a:solidFill>
                  <a:schemeClr val="bg1"/>
                </a:solidFill>
              </a:rPr>
              <a:t>до 68 н.ч./т</a:t>
            </a:r>
          </a:p>
        </p:txBody>
      </p:sp>
      <p:sp>
        <p:nvSpPr>
          <p:cNvPr id="20635" name="Line 454">
            <a:extLst>
              <a:ext uri="{FF2B5EF4-FFF2-40B4-BE49-F238E27FC236}">
                <a16:creationId xmlns:a16="http://schemas.microsoft.com/office/drawing/2014/main" id="{980E8025-281B-A560-8056-D86FDCBB39FE}"/>
              </a:ext>
            </a:extLst>
          </p:cNvPr>
          <p:cNvSpPr>
            <a:spLocks noChangeShapeType="1"/>
          </p:cNvSpPr>
          <p:nvPr/>
        </p:nvSpPr>
        <p:spPr bwMode="auto">
          <a:xfrm flipH="1" flipV="1">
            <a:off x="6715125" y="4697413"/>
            <a:ext cx="85725" cy="153987"/>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36" name="Oval 328">
            <a:extLst>
              <a:ext uri="{FF2B5EF4-FFF2-40B4-BE49-F238E27FC236}">
                <a16:creationId xmlns:a16="http://schemas.microsoft.com/office/drawing/2014/main" id="{603165BB-A2EF-50F1-7AE9-F486CD6CF237}"/>
              </a:ext>
            </a:extLst>
          </p:cNvPr>
          <p:cNvSpPr>
            <a:spLocks noChangeArrowheads="1"/>
          </p:cNvSpPr>
          <p:nvPr/>
        </p:nvSpPr>
        <p:spPr bwMode="auto">
          <a:xfrm>
            <a:off x="5737225" y="4772025"/>
            <a:ext cx="1114425" cy="307975"/>
          </a:xfrm>
          <a:prstGeom prst="ellipse">
            <a:avLst/>
          </a:prstGeom>
          <a:solidFill>
            <a:schemeClr val="tx1"/>
          </a:solidFill>
          <a:ln w="19050">
            <a:solidFill>
              <a:srgbClr val="800000"/>
            </a:solidFill>
            <a:round/>
            <a:headEnd/>
            <a:tailEnd/>
          </a:ln>
        </p:spPr>
        <p:txBody>
          <a:bodyPr wrap="none" lIns="0" tIns="18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t>Р3-8-2: Снизить удельную</a:t>
            </a:r>
          </a:p>
          <a:p>
            <a:pPr algn="ctr" eaLnBrk="1" hangingPunct="1">
              <a:lnSpc>
                <a:spcPct val="90000"/>
              </a:lnSpc>
            </a:pPr>
            <a:r>
              <a:rPr lang="ru-RU" altLang="ru-UA" sz="400" b="1">
                <a:solidFill>
                  <a:schemeClr val="bg1"/>
                </a:solidFill>
              </a:rPr>
              <a:t>стоимость владения материальными</a:t>
            </a:r>
          </a:p>
          <a:p>
            <a:pPr algn="ctr" eaLnBrk="1" hangingPunct="1">
              <a:lnSpc>
                <a:spcPct val="90000"/>
              </a:lnSpc>
            </a:pPr>
            <a:r>
              <a:rPr lang="ru-RU" altLang="ru-UA" sz="400" b="1">
                <a:solidFill>
                  <a:schemeClr val="bg1"/>
                </a:solidFill>
              </a:rPr>
              <a:t>ресурсами до 1,8</a:t>
            </a:r>
            <a:r>
              <a:rPr lang="de-DE" altLang="ru-UA" sz="400" b="1">
                <a:solidFill>
                  <a:schemeClr val="bg1"/>
                </a:solidFill>
              </a:rPr>
              <a:t>$</a:t>
            </a:r>
            <a:r>
              <a:rPr lang="ru-RU" altLang="ru-UA" sz="400" b="1">
                <a:solidFill>
                  <a:schemeClr val="bg1"/>
                </a:solidFill>
              </a:rPr>
              <a:t> на 1 т </a:t>
            </a:r>
          </a:p>
          <a:p>
            <a:pPr algn="ctr" eaLnBrk="1" hangingPunct="1">
              <a:lnSpc>
                <a:spcPct val="90000"/>
              </a:lnSpc>
            </a:pPr>
            <a:r>
              <a:rPr lang="ru-RU" altLang="ru-UA" sz="400" b="1">
                <a:solidFill>
                  <a:schemeClr val="bg1"/>
                </a:solidFill>
              </a:rPr>
              <a:t>механоизделий</a:t>
            </a:r>
          </a:p>
        </p:txBody>
      </p:sp>
      <p:sp>
        <p:nvSpPr>
          <p:cNvPr id="20637" name="Line 455">
            <a:extLst>
              <a:ext uri="{FF2B5EF4-FFF2-40B4-BE49-F238E27FC236}">
                <a16:creationId xmlns:a16="http://schemas.microsoft.com/office/drawing/2014/main" id="{37747DF4-663F-B4BD-42B6-C762F014E5AD}"/>
              </a:ext>
            </a:extLst>
          </p:cNvPr>
          <p:cNvSpPr>
            <a:spLocks noChangeShapeType="1"/>
          </p:cNvSpPr>
          <p:nvPr/>
        </p:nvSpPr>
        <p:spPr bwMode="auto">
          <a:xfrm flipV="1">
            <a:off x="5594350" y="4665663"/>
            <a:ext cx="282575" cy="179387"/>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38" name="Oval 325">
            <a:extLst>
              <a:ext uri="{FF2B5EF4-FFF2-40B4-BE49-F238E27FC236}">
                <a16:creationId xmlns:a16="http://schemas.microsoft.com/office/drawing/2014/main" id="{69A9774B-9878-841E-043E-6E24DB2F5127}"/>
              </a:ext>
            </a:extLst>
          </p:cNvPr>
          <p:cNvSpPr>
            <a:spLocks noChangeArrowheads="1"/>
          </p:cNvSpPr>
          <p:nvPr/>
        </p:nvSpPr>
        <p:spPr bwMode="auto">
          <a:xfrm>
            <a:off x="4651375" y="4729163"/>
            <a:ext cx="1054100" cy="347662"/>
          </a:xfrm>
          <a:prstGeom prst="ellipse">
            <a:avLst/>
          </a:prstGeom>
          <a:solidFill>
            <a:schemeClr val="tx1"/>
          </a:solidFill>
          <a:ln w="19050">
            <a:solidFill>
              <a:srgbClr val="800000"/>
            </a:solidFill>
            <a:round/>
            <a:headEnd/>
            <a:tailEnd/>
          </a:ln>
        </p:spPr>
        <p:txBody>
          <a:bodyPr wrap="none" lIns="0" tIns="18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t>Р3-8-1: Эффективно работать</a:t>
            </a:r>
          </a:p>
          <a:p>
            <a:pPr algn="ctr" eaLnBrk="1" hangingPunct="1">
              <a:lnSpc>
                <a:spcPct val="90000"/>
              </a:lnSpc>
            </a:pPr>
            <a:r>
              <a:rPr lang="ru-RU" altLang="ru-UA" sz="400" b="1"/>
              <a:t>со </a:t>
            </a:r>
            <a:r>
              <a:rPr lang="ru-RU" altLang="ru-UA" sz="400" b="1">
                <a:solidFill>
                  <a:schemeClr val="bg1"/>
                </a:solidFill>
              </a:rPr>
              <a:t>стратегическими поставщиками.</a:t>
            </a:r>
          </a:p>
          <a:p>
            <a:pPr algn="ctr" eaLnBrk="1" hangingPunct="1">
              <a:lnSpc>
                <a:spcPct val="90000"/>
              </a:lnSpc>
            </a:pPr>
            <a:r>
              <a:rPr lang="ru-RU" altLang="ru-UA" sz="400" b="1">
                <a:solidFill>
                  <a:schemeClr val="bg1"/>
                </a:solidFill>
              </a:rPr>
              <a:t>Обеспечить поставку материальных</a:t>
            </a:r>
          </a:p>
          <a:p>
            <a:pPr algn="ctr" eaLnBrk="1" hangingPunct="1">
              <a:lnSpc>
                <a:spcPct val="90000"/>
              </a:lnSpc>
            </a:pPr>
            <a:r>
              <a:rPr lang="ru-RU" altLang="ru-UA" sz="400" b="1">
                <a:solidFill>
                  <a:schemeClr val="bg1"/>
                </a:solidFill>
              </a:rPr>
              <a:t>ресурсов точно в срок</a:t>
            </a:r>
          </a:p>
        </p:txBody>
      </p:sp>
      <p:sp>
        <p:nvSpPr>
          <p:cNvPr id="20639" name="Oval 456">
            <a:extLst>
              <a:ext uri="{FF2B5EF4-FFF2-40B4-BE49-F238E27FC236}">
                <a16:creationId xmlns:a16="http://schemas.microsoft.com/office/drawing/2014/main" id="{ECCDA355-E675-BC29-A67E-D71413DD2F8D}"/>
              </a:ext>
            </a:extLst>
          </p:cNvPr>
          <p:cNvSpPr>
            <a:spLocks noChangeArrowheads="1"/>
          </p:cNvSpPr>
          <p:nvPr/>
        </p:nvSpPr>
        <p:spPr bwMode="auto">
          <a:xfrm>
            <a:off x="5829300" y="4497388"/>
            <a:ext cx="1038225" cy="223837"/>
          </a:xfrm>
          <a:prstGeom prst="ellipse">
            <a:avLst/>
          </a:prstGeom>
          <a:solidFill>
            <a:schemeClr val="tx1"/>
          </a:solidFill>
          <a:ln w="19050" algn="ctr">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solidFill>
                  <a:schemeClr val="bg1"/>
                </a:solidFill>
              </a:rPr>
              <a:t>Р3-8: Обеспечить эффективное</a:t>
            </a:r>
          </a:p>
          <a:p>
            <a:pPr algn="ctr" eaLnBrk="1" hangingPunct="1">
              <a:lnSpc>
                <a:spcPct val="90000"/>
              </a:lnSpc>
            </a:pPr>
            <a:r>
              <a:rPr lang="ru-RU" altLang="ru-UA" sz="400" b="1">
                <a:solidFill>
                  <a:schemeClr val="bg1"/>
                </a:solidFill>
              </a:rPr>
              <a:t>взаимодействие с поставщиками</a:t>
            </a:r>
          </a:p>
        </p:txBody>
      </p:sp>
      <p:sp>
        <p:nvSpPr>
          <p:cNvPr id="20640" name="Line 457">
            <a:extLst>
              <a:ext uri="{FF2B5EF4-FFF2-40B4-BE49-F238E27FC236}">
                <a16:creationId xmlns:a16="http://schemas.microsoft.com/office/drawing/2014/main" id="{298C5649-8F8F-CACA-AB02-960280E77558}"/>
              </a:ext>
            </a:extLst>
          </p:cNvPr>
          <p:cNvSpPr>
            <a:spLocks noChangeShapeType="1"/>
          </p:cNvSpPr>
          <p:nvPr/>
        </p:nvSpPr>
        <p:spPr bwMode="auto">
          <a:xfrm flipH="1" flipV="1">
            <a:off x="5762625" y="3725863"/>
            <a:ext cx="117475" cy="822325"/>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41" name="Oval 340">
            <a:extLst>
              <a:ext uri="{FF2B5EF4-FFF2-40B4-BE49-F238E27FC236}">
                <a16:creationId xmlns:a16="http://schemas.microsoft.com/office/drawing/2014/main" id="{FA7749C4-E152-E283-6865-45F77E78842C}"/>
              </a:ext>
            </a:extLst>
          </p:cNvPr>
          <p:cNvSpPr>
            <a:spLocks noChangeArrowheads="1"/>
          </p:cNvSpPr>
          <p:nvPr/>
        </p:nvSpPr>
        <p:spPr bwMode="auto">
          <a:xfrm>
            <a:off x="5886450" y="3989388"/>
            <a:ext cx="971550" cy="246062"/>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400" b="1"/>
              <a:t>Р3-6</a:t>
            </a:r>
            <a:r>
              <a:rPr lang="ru-RU" altLang="ru-UA" sz="400" b="1">
                <a:solidFill>
                  <a:schemeClr val="bg1"/>
                </a:solidFill>
              </a:rPr>
              <a:t>: Обеспечить 100%-е</a:t>
            </a:r>
          </a:p>
          <a:p>
            <a:pPr algn="ctr" eaLnBrk="1" hangingPunct="1">
              <a:lnSpc>
                <a:spcPct val="90000"/>
              </a:lnSpc>
            </a:pPr>
            <a:r>
              <a:rPr lang="ru-RU" altLang="ru-UA" sz="400" b="1">
                <a:solidFill>
                  <a:schemeClr val="bg1"/>
                </a:solidFill>
              </a:rPr>
              <a:t>качество выпускаемой</a:t>
            </a:r>
          </a:p>
          <a:p>
            <a:pPr algn="ctr" eaLnBrk="1" hangingPunct="1">
              <a:lnSpc>
                <a:spcPct val="90000"/>
              </a:lnSpc>
            </a:pPr>
            <a:r>
              <a:rPr lang="ru-RU" altLang="ru-UA" sz="400" b="1">
                <a:solidFill>
                  <a:schemeClr val="bg1"/>
                </a:solidFill>
              </a:rPr>
              <a:t>продукции</a:t>
            </a:r>
          </a:p>
        </p:txBody>
      </p:sp>
      <p:sp>
        <p:nvSpPr>
          <p:cNvPr id="20642" name="Oval 321">
            <a:extLst>
              <a:ext uri="{FF2B5EF4-FFF2-40B4-BE49-F238E27FC236}">
                <a16:creationId xmlns:a16="http://schemas.microsoft.com/office/drawing/2014/main" id="{84AD13B7-A49A-E3F9-32CC-BF4371855E2E}"/>
              </a:ext>
            </a:extLst>
          </p:cNvPr>
          <p:cNvSpPr>
            <a:spLocks noChangeArrowheads="1"/>
          </p:cNvSpPr>
          <p:nvPr/>
        </p:nvSpPr>
        <p:spPr bwMode="auto">
          <a:xfrm>
            <a:off x="349250" y="4297363"/>
            <a:ext cx="903288" cy="309562"/>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Р1-2: Поковки:</a:t>
            </a:r>
          </a:p>
          <a:p>
            <a:pPr algn="ctr" eaLnBrk="1" hangingPunct="1"/>
            <a:r>
              <a:rPr lang="ru-RU" altLang="ru-UA" sz="400" b="1">
                <a:solidFill>
                  <a:schemeClr val="bg1"/>
                </a:solidFill>
              </a:rPr>
              <a:t>Выход годного 70...80%</a:t>
            </a:r>
          </a:p>
          <a:p>
            <a:pPr algn="ctr" eaLnBrk="1" hangingPunct="1"/>
            <a:r>
              <a:rPr lang="ru-RU" altLang="ru-UA" sz="400" b="1">
                <a:solidFill>
                  <a:schemeClr val="bg1"/>
                </a:solidFill>
              </a:rPr>
              <a:t>Припуски 20...40мм</a:t>
            </a:r>
          </a:p>
        </p:txBody>
      </p:sp>
      <p:sp>
        <p:nvSpPr>
          <p:cNvPr id="20643" name="Oval 324">
            <a:extLst>
              <a:ext uri="{FF2B5EF4-FFF2-40B4-BE49-F238E27FC236}">
                <a16:creationId xmlns:a16="http://schemas.microsoft.com/office/drawing/2014/main" id="{D85FAC82-24E4-8795-F918-137F19EFDA89}"/>
              </a:ext>
            </a:extLst>
          </p:cNvPr>
          <p:cNvSpPr>
            <a:spLocks noChangeArrowheads="1"/>
          </p:cNvSpPr>
          <p:nvPr/>
        </p:nvSpPr>
        <p:spPr bwMode="auto">
          <a:xfrm>
            <a:off x="1193800" y="4046538"/>
            <a:ext cx="1025525" cy="309562"/>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Р1-5: Металлоконструкции:</a:t>
            </a:r>
          </a:p>
          <a:p>
            <a:pPr algn="ctr" eaLnBrk="1" hangingPunct="1"/>
            <a:r>
              <a:rPr lang="ru-RU" altLang="ru-UA" sz="400" b="1">
                <a:solidFill>
                  <a:schemeClr val="bg1"/>
                </a:solidFill>
              </a:rPr>
              <a:t>Кисп.металла=0,75</a:t>
            </a:r>
          </a:p>
        </p:txBody>
      </p:sp>
      <p:sp>
        <p:nvSpPr>
          <p:cNvPr id="20644" name="Oval 323">
            <a:extLst>
              <a:ext uri="{FF2B5EF4-FFF2-40B4-BE49-F238E27FC236}">
                <a16:creationId xmlns:a16="http://schemas.microsoft.com/office/drawing/2014/main" id="{D567A59F-DAC9-F430-767F-F9F2CAE9C895}"/>
              </a:ext>
            </a:extLst>
          </p:cNvPr>
          <p:cNvSpPr>
            <a:spLocks noChangeArrowheads="1"/>
          </p:cNvSpPr>
          <p:nvPr/>
        </p:nvSpPr>
        <p:spPr bwMode="auto">
          <a:xfrm>
            <a:off x="1257300" y="3589338"/>
            <a:ext cx="981075" cy="309562"/>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Р1-4: Литье:</a:t>
            </a:r>
          </a:p>
          <a:p>
            <a:pPr algn="ctr" eaLnBrk="1" hangingPunct="1"/>
            <a:r>
              <a:rPr lang="ru-RU" altLang="ru-UA" sz="400" b="1">
                <a:solidFill>
                  <a:schemeClr val="bg1"/>
                </a:solidFill>
              </a:rPr>
              <a:t>Поверхность 600мкм</a:t>
            </a:r>
          </a:p>
          <a:p>
            <a:pPr algn="ctr" eaLnBrk="1" hangingPunct="1"/>
            <a:r>
              <a:rPr lang="ru-RU" altLang="ru-UA" sz="400" b="1">
                <a:solidFill>
                  <a:schemeClr val="bg1"/>
                </a:solidFill>
              </a:rPr>
              <a:t> Годное 65...70%</a:t>
            </a:r>
          </a:p>
        </p:txBody>
      </p:sp>
      <p:sp>
        <p:nvSpPr>
          <p:cNvPr id="20645" name="Oval 319">
            <a:extLst>
              <a:ext uri="{FF2B5EF4-FFF2-40B4-BE49-F238E27FC236}">
                <a16:creationId xmlns:a16="http://schemas.microsoft.com/office/drawing/2014/main" id="{1EF269DD-BD4E-8C27-38E7-042D57D931CB}"/>
              </a:ext>
            </a:extLst>
          </p:cNvPr>
          <p:cNvSpPr>
            <a:spLocks noChangeArrowheads="1"/>
          </p:cNvSpPr>
          <p:nvPr/>
        </p:nvSpPr>
        <p:spPr bwMode="auto">
          <a:xfrm>
            <a:off x="330200" y="3332163"/>
            <a:ext cx="1117600" cy="309562"/>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Р1: </a:t>
            </a:r>
            <a:r>
              <a:rPr lang="ru-RU" altLang="ru-UA" sz="400" b="1">
                <a:solidFill>
                  <a:schemeClr val="bg1"/>
                </a:solidFill>
              </a:rPr>
              <a:t>Достичь годового объема</a:t>
            </a:r>
          </a:p>
          <a:p>
            <a:pPr algn="ctr" eaLnBrk="1" hangingPunct="1"/>
            <a:r>
              <a:rPr lang="ru-RU" altLang="ru-UA" sz="400" b="1">
                <a:solidFill>
                  <a:schemeClr val="bg1"/>
                </a:solidFill>
              </a:rPr>
              <a:t>производства механоизделий</a:t>
            </a:r>
          </a:p>
          <a:p>
            <a:pPr algn="ctr" eaLnBrk="1" hangingPunct="1"/>
            <a:r>
              <a:rPr lang="ru-RU" altLang="ru-UA" sz="400" b="1">
                <a:solidFill>
                  <a:schemeClr val="bg1"/>
                </a:solidFill>
              </a:rPr>
              <a:t>в 140 тыс. т</a:t>
            </a:r>
          </a:p>
        </p:txBody>
      </p:sp>
      <p:sp>
        <p:nvSpPr>
          <p:cNvPr id="20646" name="Oval 327">
            <a:extLst>
              <a:ext uri="{FF2B5EF4-FFF2-40B4-BE49-F238E27FC236}">
                <a16:creationId xmlns:a16="http://schemas.microsoft.com/office/drawing/2014/main" id="{B5DFC244-EF92-6EEF-7229-8EC6BB297F16}"/>
              </a:ext>
            </a:extLst>
          </p:cNvPr>
          <p:cNvSpPr>
            <a:spLocks noChangeArrowheads="1"/>
          </p:cNvSpPr>
          <p:nvPr/>
        </p:nvSpPr>
        <p:spPr bwMode="auto">
          <a:xfrm>
            <a:off x="3806825" y="3514725"/>
            <a:ext cx="698500" cy="419100"/>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a:t>
            </a:r>
            <a:r>
              <a:rPr lang="en-US" altLang="ru-UA" sz="400" b="1"/>
              <a:t>2</a:t>
            </a:r>
            <a:r>
              <a:rPr lang="ru-RU" altLang="ru-UA" sz="400" b="1"/>
              <a:t>: </a:t>
            </a:r>
            <a:r>
              <a:rPr lang="ru-RU" altLang="ru-UA" sz="400" b="1">
                <a:solidFill>
                  <a:schemeClr val="bg1"/>
                </a:solidFill>
              </a:rPr>
              <a:t>Обеспечить эффективное</a:t>
            </a:r>
          </a:p>
          <a:p>
            <a:pPr algn="ctr" eaLnBrk="1" hangingPunct="1"/>
            <a:r>
              <a:rPr lang="ru-RU" altLang="ru-UA" sz="400" b="1">
                <a:solidFill>
                  <a:schemeClr val="bg1"/>
                </a:solidFill>
              </a:rPr>
              <a:t>взаимодействие с заказчиками</a:t>
            </a:r>
          </a:p>
        </p:txBody>
      </p:sp>
      <p:sp>
        <p:nvSpPr>
          <p:cNvPr id="20647" name="Oval 330">
            <a:extLst>
              <a:ext uri="{FF2B5EF4-FFF2-40B4-BE49-F238E27FC236}">
                <a16:creationId xmlns:a16="http://schemas.microsoft.com/office/drawing/2014/main" id="{B26EDA01-E3E4-3744-586E-1DB3F1D989B0}"/>
              </a:ext>
            </a:extLst>
          </p:cNvPr>
          <p:cNvSpPr>
            <a:spLocks noChangeArrowheads="1"/>
          </p:cNvSpPr>
          <p:nvPr/>
        </p:nvSpPr>
        <p:spPr bwMode="auto">
          <a:xfrm>
            <a:off x="3352800" y="4376738"/>
            <a:ext cx="942975" cy="347662"/>
          </a:xfrm>
          <a:prstGeom prst="ellipse">
            <a:avLst/>
          </a:prstGeom>
          <a:solidFill>
            <a:schemeClr val="tx1"/>
          </a:solidFill>
          <a:ln w="19050">
            <a:solidFill>
              <a:srgbClr val="800000"/>
            </a:solidFill>
            <a:round/>
            <a:headEnd/>
            <a:tailEnd/>
          </a:ln>
        </p:spPr>
        <p:txBody>
          <a:bodyPr wrap="none" lIns="0" tIns="36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a:t>
            </a:r>
            <a:r>
              <a:rPr lang="en-US" altLang="ru-UA" sz="400" b="1"/>
              <a:t>2</a:t>
            </a:r>
            <a:r>
              <a:rPr lang="ru-RU" altLang="ru-UA" sz="400" b="1"/>
              <a:t>-2</a:t>
            </a:r>
            <a:r>
              <a:rPr lang="ru-RU" altLang="ru-UA" sz="400" b="1">
                <a:solidFill>
                  <a:schemeClr val="bg1"/>
                </a:solidFill>
              </a:rPr>
              <a:t>: Обеспечить минимальный</a:t>
            </a:r>
          </a:p>
          <a:p>
            <a:pPr algn="ctr" eaLnBrk="1" hangingPunct="1"/>
            <a:r>
              <a:rPr lang="ru-RU" altLang="ru-UA" sz="400" b="1">
                <a:solidFill>
                  <a:schemeClr val="bg1"/>
                </a:solidFill>
              </a:rPr>
              <a:t>на мировом рынке срок </a:t>
            </a:r>
          </a:p>
          <a:p>
            <a:pPr algn="ctr" eaLnBrk="1" hangingPunct="1"/>
            <a:r>
              <a:rPr lang="ru-RU" altLang="ru-UA" sz="400" b="1">
                <a:solidFill>
                  <a:schemeClr val="bg1"/>
                </a:solidFill>
              </a:rPr>
              <a:t>изготовления контракта</a:t>
            </a:r>
          </a:p>
        </p:txBody>
      </p:sp>
      <p:sp>
        <p:nvSpPr>
          <p:cNvPr id="20648" name="Oval 444">
            <a:extLst>
              <a:ext uri="{FF2B5EF4-FFF2-40B4-BE49-F238E27FC236}">
                <a16:creationId xmlns:a16="http://schemas.microsoft.com/office/drawing/2014/main" id="{7AA5A5EA-7710-EB36-6728-4679141D1DF1}"/>
              </a:ext>
            </a:extLst>
          </p:cNvPr>
          <p:cNvSpPr>
            <a:spLocks noChangeArrowheads="1"/>
          </p:cNvSpPr>
          <p:nvPr/>
        </p:nvSpPr>
        <p:spPr bwMode="auto">
          <a:xfrm>
            <a:off x="6975475" y="5427663"/>
            <a:ext cx="1203325" cy="379412"/>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400" b="1"/>
              <a:t>L</a:t>
            </a:r>
            <a:r>
              <a:rPr lang="ru-RU" altLang="ru-UA" sz="400" b="1"/>
              <a:t>4: </a:t>
            </a:r>
            <a:r>
              <a:rPr lang="ru-RU" altLang="ru-UA" sz="400" b="1">
                <a:solidFill>
                  <a:schemeClr val="bg1"/>
                </a:solidFill>
              </a:rPr>
              <a:t>Обеспечивать социальную защищенность членов коллектива в виде наивысших социальных показателей в машиностроении</a:t>
            </a:r>
          </a:p>
        </p:txBody>
      </p:sp>
      <p:sp>
        <p:nvSpPr>
          <p:cNvPr id="20649" name="Oval 460">
            <a:extLst>
              <a:ext uri="{FF2B5EF4-FFF2-40B4-BE49-F238E27FC236}">
                <a16:creationId xmlns:a16="http://schemas.microsoft.com/office/drawing/2014/main" id="{0FB736DC-3CD5-6C4A-FE71-FF3F26144015}"/>
              </a:ext>
            </a:extLst>
          </p:cNvPr>
          <p:cNvSpPr>
            <a:spLocks noChangeArrowheads="1"/>
          </p:cNvSpPr>
          <p:nvPr/>
        </p:nvSpPr>
        <p:spPr bwMode="auto">
          <a:xfrm>
            <a:off x="2851150" y="6288088"/>
            <a:ext cx="895350" cy="36353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2-3: Выполнять </a:t>
            </a:r>
            <a:r>
              <a:rPr lang="ru-RU" altLang="ru-UA" sz="400" b="1">
                <a:solidFill>
                  <a:schemeClr val="bg1"/>
                </a:solidFill>
              </a:rPr>
              <a:t>послепродажное обслуживание и дополнительный сервис заказчикам</a:t>
            </a:r>
          </a:p>
        </p:txBody>
      </p:sp>
      <p:sp>
        <p:nvSpPr>
          <p:cNvPr id="20650" name="Line 461">
            <a:extLst>
              <a:ext uri="{FF2B5EF4-FFF2-40B4-BE49-F238E27FC236}">
                <a16:creationId xmlns:a16="http://schemas.microsoft.com/office/drawing/2014/main" id="{A6218153-B9B9-B51F-7BB9-6D5E6AFB797C}"/>
              </a:ext>
            </a:extLst>
          </p:cNvPr>
          <p:cNvSpPr>
            <a:spLocks noChangeShapeType="1"/>
          </p:cNvSpPr>
          <p:nvPr/>
        </p:nvSpPr>
        <p:spPr bwMode="auto">
          <a:xfrm flipH="1" flipV="1">
            <a:off x="3525838" y="5757863"/>
            <a:ext cx="152400" cy="220662"/>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51" name="Line 462">
            <a:extLst>
              <a:ext uri="{FF2B5EF4-FFF2-40B4-BE49-F238E27FC236}">
                <a16:creationId xmlns:a16="http://schemas.microsoft.com/office/drawing/2014/main" id="{1D552C1F-7253-6930-9A0B-EC0405CF055D}"/>
              </a:ext>
            </a:extLst>
          </p:cNvPr>
          <p:cNvSpPr>
            <a:spLocks noChangeShapeType="1"/>
          </p:cNvSpPr>
          <p:nvPr/>
        </p:nvSpPr>
        <p:spPr bwMode="auto">
          <a:xfrm flipV="1">
            <a:off x="3397250" y="5764213"/>
            <a:ext cx="55563" cy="520700"/>
          </a:xfrm>
          <a:prstGeom prst="line">
            <a:avLst/>
          </a:prstGeom>
          <a:noFill/>
          <a:ln w="19050">
            <a:solidFill>
              <a:srgbClr val="CC00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52" name="Oval 259">
            <a:extLst>
              <a:ext uri="{FF2B5EF4-FFF2-40B4-BE49-F238E27FC236}">
                <a16:creationId xmlns:a16="http://schemas.microsoft.com/office/drawing/2014/main" id="{32F50A2D-BA09-D3CE-6C90-BF41A22C4942}"/>
              </a:ext>
            </a:extLst>
          </p:cNvPr>
          <p:cNvSpPr>
            <a:spLocks noChangeArrowheads="1"/>
          </p:cNvSpPr>
          <p:nvPr/>
        </p:nvSpPr>
        <p:spPr bwMode="auto">
          <a:xfrm>
            <a:off x="4386263" y="657225"/>
            <a:ext cx="1558925" cy="331788"/>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500" b="1">
                <a:solidFill>
                  <a:schemeClr val="bg1"/>
                </a:solidFill>
              </a:rPr>
              <a:t>F</a:t>
            </a:r>
            <a:r>
              <a:rPr lang="ru-RU" altLang="ru-UA" sz="500" b="1">
                <a:solidFill>
                  <a:schemeClr val="bg1"/>
                </a:solidFill>
              </a:rPr>
              <a:t>3-1: Обеспечить срок</a:t>
            </a:r>
          </a:p>
          <a:p>
            <a:pPr algn="ctr" eaLnBrk="1" hangingPunct="1"/>
            <a:r>
              <a:rPr lang="ru-RU" altLang="ru-UA" sz="500" b="1">
                <a:solidFill>
                  <a:schemeClr val="bg1"/>
                </a:solidFill>
              </a:rPr>
              <a:t>окупаемости инвестиций в развитие завода не более 3 лет</a:t>
            </a:r>
          </a:p>
        </p:txBody>
      </p:sp>
      <p:sp>
        <p:nvSpPr>
          <p:cNvPr id="20653" name="Oval 258">
            <a:extLst>
              <a:ext uri="{FF2B5EF4-FFF2-40B4-BE49-F238E27FC236}">
                <a16:creationId xmlns:a16="http://schemas.microsoft.com/office/drawing/2014/main" id="{C3587C3F-D734-3F14-197F-7AA59CAACE68}"/>
              </a:ext>
            </a:extLst>
          </p:cNvPr>
          <p:cNvSpPr>
            <a:spLocks noChangeArrowheads="1"/>
          </p:cNvSpPr>
          <p:nvPr/>
        </p:nvSpPr>
        <p:spPr bwMode="auto">
          <a:xfrm>
            <a:off x="2982913" y="1023938"/>
            <a:ext cx="1293812" cy="257175"/>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500" b="1"/>
              <a:t>F</a:t>
            </a:r>
            <a:r>
              <a:rPr lang="ru-RU" altLang="ru-UA" sz="500" b="1"/>
              <a:t>2-2: </a:t>
            </a:r>
            <a:r>
              <a:rPr lang="ru-RU" altLang="ru-UA" sz="500" b="1">
                <a:solidFill>
                  <a:schemeClr val="bg1"/>
                </a:solidFill>
              </a:rPr>
              <a:t>Обеспечить 100 тыс. </a:t>
            </a:r>
            <a:r>
              <a:rPr lang="de-DE" altLang="ru-UA" sz="500" b="1">
                <a:solidFill>
                  <a:schemeClr val="bg1"/>
                </a:solidFill>
              </a:rPr>
              <a:t>$</a:t>
            </a:r>
            <a:endParaRPr lang="ru-RU" altLang="ru-UA" sz="500" b="1">
              <a:solidFill>
                <a:schemeClr val="bg1"/>
              </a:solidFill>
            </a:endParaRPr>
          </a:p>
          <a:p>
            <a:pPr algn="ctr" eaLnBrk="1" hangingPunct="1"/>
            <a:r>
              <a:rPr lang="ru-RU" altLang="ru-UA" sz="500" b="1">
                <a:solidFill>
                  <a:schemeClr val="bg1"/>
                </a:solidFill>
              </a:rPr>
              <a:t>продаж на 1 чел. ППП</a:t>
            </a:r>
          </a:p>
        </p:txBody>
      </p:sp>
      <p:sp>
        <p:nvSpPr>
          <p:cNvPr id="20654" name="Oval 257">
            <a:extLst>
              <a:ext uri="{FF2B5EF4-FFF2-40B4-BE49-F238E27FC236}">
                <a16:creationId xmlns:a16="http://schemas.microsoft.com/office/drawing/2014/main" id="{1F92B5BB-1A57-21F4-A4E8-016D01A655C1}"/>
              </a:ext>
            </a:extLst>
          </p:cNvPr>
          <p:cNvSpPr>
            <a:spLocks noChangeArrowheads="1"/>
          </p:cNvSpPr>
          <p:nvPr/>
        </p:nvSpPr>
        <p:spPr bwMode="auto">
          <a:xfrm>
            <a:off x="2387600" y="693738"/>
            <a:ext cx="1566863" cy="292100"/>
          </a:xfrm>
          <a:prstGeom prst="ellipse">
            <a:avLst/>
          </a:prstGeom>
          <a:solidFill>
            <a:schemeClr val="tx1"/>
          </a:solidFill>
          <a:ln w="19050">
            <a:solidFill>
              <a:srgbClr val="000099"/>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500" b="1">
                <a:solidFill>
                  <a:schemeClr val="bg1"/>
                </a:solidFill>
              </a:rPr>
              <a:t>F</a:t>
            </a:r>
            <a:r>
              <a:rPr lang="uk-UA" altLang="ru-UA" sz="500" b="1">
                <a:solidFill>
                  <a:schemeClr val="bg1"/>
                </a:solidFill>
              </a:rPr>
              <a:t>2-1</a:t>
            </a:r>
            <a:r>
              <a:rPr lang="ru-RU" altLang="ru-UA" sz="500" b="1">
                <a:solidFill>
                  <a:schemeClr val="bg1"/>
                </a:solidFill>
              </a:rPr>
              <a:t>: Обеспечить среднюю</a:t>
            </a:r>
          </a:p>
          <a:p>
            <a:pPr algn="ctr" eaLnBrk="1" hangingPunct="1"/>
            <a:r>
              <a:rPr lang="uk-UA" altLang="ru-UA" sz="500" b="1">
                <a:solidFill>
                  <a:schemeClr val="bg1"/>
                </a:solidFill>
              </a:rPr>
              <a:t>рентабельность контрактов</a:t>
            </a:r>
            <a:endParaRPr lang="ru-RU" altLang="ru-UA" sz="500" b="1">
              <a:solidFill>
                <a:schemeClr val="bg1"/>
              </a:solidFill>
            </a:endParaRPr>
          </a:p>
          <a:p>
            <a:pPr algn="ctr" eaLnBrk="1" hangingPunct="1"/>
            <a:r>
              <a:rPr lang="ru-RU" altLang="ru-UA" sz="500" b="1">
                <a:solidFill>
                  <a:schemeClr val="bg1"/>
                </a:solidFill>
              </a:rPr>
              <a:t>на уровне 25%</a:t>
            </a:r>
          </a:p>
        </p:txBody>
      </p:sp>
      <p:sp>
        <p:nvSpPr>
          <p:cNvPr id="20655" name="Line 470">
            <a:extLst>
              <a:ext uri="{FF2B5EF4-FFF2-40B4-BE49-F238E27FC236}">
                <a16:creationId xmlns:a16="http://schemas.microsoft.com/office/drawing/2014/main" id="{12341048-6320-BBA0-5428-C218D2FD86B5}"/>
              </a:ext>
            </a:extLst>
          </p:cNvPr>
          <p:cNvSpPr>
            <a:spLocks noChangeShapeType="1"/>
          </p:cNvSpPr>
          <p:nvPr/>
        </p:nvSpPr>
        <p:spPr bwMode="auto">
          <a:xfrm flipV="1">
            <a:off x="7015163" y="3927475"/>
            <a:ext cx="57150" cy="152400"/>
          </a:xfrm>
          <a:prstGeom prst="line">
            <a:avLst/>
          </a:prstGeom>
          <a:noFill/>
          <a:ln w="19050">
            <a:solidFill>
              <a:srgbClr val="FFFF00"/>
            </a:solidFill>
            <a:round/>
            <a:headEnd/>
            <a:tailEnd type="triangle" w="sm" len="med"/>
          </a:ln>
          <a:extLst>
            <a:ext uri="{909E8E84-426E-40DD-AFC4-6F175D3DCCD1}">
              <a14:hiddenFill xmlns:a14="http://schemas.microsoft.com/office/drawing/2010/main">
                <a:noFill/>
              </a14:hiddenFill>
            </a:ext>
          </a:extLst>
        </p:spPr>
        <p:txBody>
          <a:bodyPr/>
          <a:lstStyle/>
          <a:p>
            <a:endParaRPr lang="ru-UA"/>
          </a:p>
        </p:txBody>
      </p:sp>
      <p:sp>
        <p:nvSpPr>
          <p:cNvPr id="20656" name="Oval 469">
            <a:extLst>
              <a:ext uri="{FF2B5EF4-FFF2-40B4-BE49-F238E27FC236}">
                <a16:creationId xmlns:a16="http://schemas.microsoft.com/office/drawing/2014/main" id="{53DBEE78-842D-5B3E-3517-6FD7B5E3EF06}"/>
              </a:ext>
            </a:extLst>
          </p:cNvPr>
          <p:cNvSpPr>
            <a:spLocks noChangeArrowheads="1"/>
          </p:cNvSpPr>
          <p:nvPr/>
        </p:nvSpPr>
        <p:spPr bwMode="auto">
          <a:xfrm>
            <a:off x="6978650" y="4022725"/>
            <a:ext cx="790575" cy="295275"/>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Р4-1-1</a:t>
            </a:r>
            <a:r>
              <a:rPr lang="ru-RU" altLang="ru-UA" sz="400" b="1">
                <a:solidFill>
                  <a:schemeClr val="bg1"/>
                </a:solidFill>
              </a:rPr>
              <a:t>: Обеспечить</a:t>
            </a:r>
          </a:p>
          <a:p>
            <a:pPr algn="ctr" eaLnBrk="1" hangingPunct="1"/>
            <a:r>
              <a:rPr lang="ru-RU" altLang="ru-UA" sz="400" b="1">
                <a:solidFill>
                  <a:schemeClr val="bg1"/>
                </a:solidFill>
              </a:rPr>
              <a:t>численность станочников</a:t>
            </a:r>
          </a:p>
          <a:p>
            <a:pPr algn="ctr" eaLnBrk="1" hangingPunct="1"/>
            <a:r>
              <a:rPr lang="ru-RU" altLang="ru-UA" sz="400" b="1">
                <a:solidFill>
                  <a:schemeClr val="bg1"/>
                </a:solidFill>
              </a:rPr>
              <a:t>в 1250 чел.</a:t>
            </a:r>
          </a:p>
        </p:txBody>
      </p:sp>
      <p:sp>
        <p:nvSpPr>
          <p:cNvPr id="20657" name="Oval 346">
            <a:extLst>
              <a:ext uri="{FF2B5EF4-FFF2-40B4-BE49-F238E27FC236}">
                <a16:creationId xmlns:a16="http://schemas.microsoft.com/office/drawing/2014/main" id="{D981C72C-0E97-A943-1160-EFF91B6ED2AA}"/>
              </a:ext>
            </a:extLst>
          </p:cNvPr>
          <p:cNvSpPr>
            <a:spLocks noChangeArrowheads="1"/>
          </p:cNvSpPr>
          <p:nvPr/>
        </p:nvSpPr>
        <p:spPr bwMode="auto">
          <a:xfrm>
            <a:off x="6970713" y="3648075"/>
            <a:ext cx="833437" cy="333375"/>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Р4-</a:t>
            </a:r>
            <a:r>
              <a:rPr lang="en-US" altLang="ru-UA" sz="400" b="1"/>
              <a:t>1</a:t>
            </a:r>
            <a:r>
              <a:rPr lang="ru-RU" altLang="ru-UA" sz="400" b="1"/>
              <a:t>: Обеспечить </a:t>
            </a:r>
            <a:r>
              <a:rPr lang="ru-RU" altLang="ru-UA" sz="400" b="1">
                <a:solidFill>
                  <a:schemeClr val="bg1"/>
                </a:solidFill>
              </a:rPr>
              <a:t>численность в 13 тыс. чел. ППП</a:t>
            </a:r>
          </a:p>
        </p:txBody>
      </p:sp>
      <p:sp>
        <p:nvSpPr>
          <p:cNvPr id="20658" name="Oval 345">
            <a:extLst>
              <a:ext uri="{FF2B5EF4-FFF2-40B4-BE49-F238E27FC236}">
                <a16:creationId xmlns:a16="http://schemas.microsoft.com/office/drawing/2014/main" id="{47D2E72E-F1AF-E954-4533-889433BD45C8}"/>
              </a:ext>
            </a:extLst>
          </p:cNvPr>
          <p:cNvSpPr>
            <a:spLocks noChangeArrowheads="1"/>
          </p:cNvSpPr>
          <p:nvPr/>
        </p:nvSpPr>
        <p:spPr bwMode="auto">
          <a:xfrm>
            <a:off x="8039100" y="4208463"/>
            <a:ext cx="1038225" cy="438150"/>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Р4-5: Обеспечить ежегодный объем содержания непромсферы и благотворительных отчислений до 5 млн.</a:t>
            </a:r>
            <a:r>
              <a:rPr lang="de-DE" altLang="ru-UA" sz="400" b="1"/>
              <a:t>$</a:t>
            </a:r>
            <a:endParaRPr lang="ru-RU" altLang="ru-UA" sz="400" b="1"/>
          </a:p>
        </p:txBody>
      </p:sp>
      <p:sp>
        <p:nvSpPr>
          <p:cNvPr id="20659" name="Oval 402">
            <a:extLst>
              <a:ext uri="{FF2B5EF4-FFF2-40B4-BE49-F238E27FC236}">
                <a16:creationId xmlns:a16="http://schemas.microsoft.com/office/drawing/2014/main" id="{23184BE0-DB63-BB3B-4CA7-627D618F6C89}"/>
              </a:ext>
            </a:extLst>
          </p:cNvPr>
          <p:cNvSpPr>
            <a:spLocks noChangeArrowheads="1"/>
          </p:cNvSpPr>
          <p:nvPr/>
        </p:nvSpPr>
        <p:spPr bwMode="auto">
          <a:xfrm>
            <a:off x="2022475" y="5472113"/>
            <a:ext cx="533400" cy="29368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300" b="1"/>
              <a:t>L</a:t>
            </a:r>
            <a:r>
              <a:rPr lang="ru-RU" altLang="ru-UA" sz="300" b="1"/>
              <a:t>1-2: Довести долю </a:t>
            </a:r>
            <a:r>
              <a:rPr lang="ru-RU" altLang="ru-UA" sz="300" b="1">
                <a:solidFill>
                  <a:schemeClr val="bg1"/>
                </a:solidFill>
              </a:rPr>
              <a:t>заказов новой техники до 20% годового объема продаж</a:t>
            </a:r>
          </a:p>
        </p:txBody>
      </p:sp>
      <p:sp>
        <p:nvSpPr>
          <p:cNvPr id="20660" name="Oval 445">
            <a:extLst>
              <a:ext uri="{FF2B5EF4-FFF2-40B4-BE49-F238E27FC236}">
                <a16:creationId xmlns:a16="http://schemas.microsoft.com/office/drawing/2014/main" id="{5DE9FCC3-C345-C309-6B32-EEC3938CA26A}"/>
              </a:ext>
            </a:extLst>
          </p:cNvPr>
          <p:cNvSpPr>
            <a:spLocks noChangeArrowheads="1"/>
          </p:cNvSpPr>
          <p:nvPr/>
        </p:nvSpPr>
        <p:spPr bwMode="auto">
          <a:xfrm>
            <a:off x="8242300" y="5472113"/>
            <a:ext cx="727075" cy="32543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solidFill>
                  <a:schemeClr val="bg1"/>
                </a:solidFill>
              </a:rPr>
              <a:t>L</a:t>
            </a:r>
            <a:r>
              <a:rPr lang="ru-RU" altLang="ru-UA" sz="400" b="1">
                <a:solidFill>
                  <a:schemeClr val="bg1"/>
                </a:solidFill>
              </a:rPr>
              <a:t>4-3: Осознание каждым своей принадлежности к "Планете НКМЗ" </a:t>
            </a:r>
          </a:p>
        </p:txBody>
      </p:sp>
      <p:sp>
        <p:nvSpPr>
          <p:cNvPr id="20661" name="Oval 261">
            <a:extLst>
              <a:ext uri="{FF2B5EF4-FFF2-40B4-BE49-F238E27FC236}">
                <a16:creationId xmlns:a16="http://schemas.microsoft.com/office/drawing/2014/main" id="{E1BAFB6A-6A7E-292B-52B9-3DB7C18E197A}"/>
              </a:ext>
            </a:extLst>
          </p:cNvPr>
          <p:cNvSpPr>
            <a:spLocks noChangeArrowheads="1"/>
          </p:cNvSpPr>
          <p:nvPr/>
        </p:nvSpPr>
        <p:spPr bwMode="auto">
          <a:xfrm>
            <a:off x="5986463" y="582613"/>
            <a:ext cx="1114425" cy="374650"/>
          </a:xfrm>
          <a:prstGeom prst="ellipse">
            <a:avLst/>
          </a:prstGeom>
          <a:solidFill>
            <a:schemeClr val="tx1"/>
          </a:solidFill>
          <a:ln w="19050">
            <a:solidFill>
              <a:srgbClr val="000099"/>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500" b="1">
                <a:solidFill>
                  <a:schemeClr val="bg1"/>
                </a:solidFill>
              </a:rPr>
              <a:t>F</a:t>
            </a:r>
            <a:r>
              <a:rPr lang="ru-RU" altLang="ru-UA" sz="500" b="1">
                <a:solidFill>
                  <a:schemeClr val="bg1"/>
                </a:solidFill>
              </a:rPr>
              <a:t>3: Осуществить</a:t>
            </a:r>
          </a:p>
          <a:p>
            <a:pPr algn="ctr" eaLnBrk="1" hangingPunct="1"/>
            <a:r>
              <a:rPr lang="ru-RU" altLang="ru-UA" sz="500" b="1">
                <a:solidFill>
                  <a:schemeClr val="bg1"/>
                </a:solidFill>
              </a:rPr>
              <a:t>инвестиции в развитие</a:t>
            </a:r>
          </a:p>
          <a:p>
            <a:pPr algn="ctr" eaLnBrk="1" hangingPunct="1"/>
            <a:r>
              <a:rPr lang="ru-RU" altLang="ru-UA" sz="500" b="1">
                <a:solidFill>
                  <a:schemeClr val="bg1"/>
                </a:solidFill>
              </a:rPr>
              <a:t> в объеме</a:t>
            </a:r>
            <a:r>
              <a:rPr lang="en-US" altLang="ru-UA" sz="500" b="1">
                <a:solidFill>
                  <a:schemeClr val="bg1"/>
                </a:solidFill>
              </a:rPr>
              <a:t> </a:t>
            </a:r>
            <a:r>
              <a:rPr lang="ru-RU" altLang="ru-UA" sz="500" b="1">
                <a:solidFill>
                  <a:schemeClr val="bg1"/>
                </a:solidFill>
              </a:rPr>
              <a:t> 250 млн.</a:t>
            </a:r>
            <a:r>
              <a:rPr lang="de-DE" altLang="ru-UA" sz="500" b="1">
                <a:solidFill>
                  <a:schemeClr val="bg1"/>
                </a:solidFill>
              </a:rPr>
              <a:t>$</a:t>
            </a:r>
            <a:r>
              <a:rPr lang="ru-RU" altLang="ru-UA" sz="500" b="1">
                <a:solidFill>
                  <a:schemeClr val="bg1"/>
                </a:solidFill>
              </a:rPr>
              <a:t> за </a:t>
            </a:r>
            <a:r>
              <a:rPr lang="ru-RU" altLang="ru-UA" sz="500" b="1"/>
              <a:t>5 лет</a:t>
            </a:r>
          </a:p>
        </p:txBody>
      </p:sp>
      <p:sp>
        <p:nvSpPr>
          <p:cNvPr id="20662" name="Oval 294">
            <a:extLst>
              <a:ext uri="{FF2B5EF4-FFF2-40B4-BE49-F238E27FC236}">
                <a16:creationId xmlns:a16="http://schemas.microsoft.com/office/drawing/2014/main" id="{115F1B6D-5BAF-EFCC-227B-A179B8EA0BCE}"/>
              </a:ext>
            </a:extLst>
          </p:cNvPr>
          <p:cNvSpPr>
            <a:spLocks noChangeArrowheads="1"/>
          </p:cNvSpPr>
          <p:nvPr/>
        </p:nvSpPr>
        <p:spPr bwMode="auto">
          <a:xfrm>
            <a:off x="395288" y="2044700"/>
            <a:ext cx="1474787" cy="257175"/>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500" b="1"/>
              <a:t>С1-1: </a:t>
            </a:r>
            <a:r>
              <a:rPr lang="ru-RU" altLang="ru-UA" sz="500" b="1">
                <a:solidFill>
                  <a:schemeClr val="bg1"/>
                </a:solidFill>
              </a:rPr>
              <a:t>Увеличить долю экспорта</a:t>
            </a:r>
          </a:p>
          <a:p>
            <a:pPr algn="ctr" eaLnBrk="1" hangingPunct="1"/>
            <a:r>
              <a:rPr lang="ru-RU" altLang="ru-UA" sz="500" b="1">
                <a:solidFill>
                  <a:schemeClr val="bg1"/>
                </a:solidFill>
              </a:rPr>
              <a:t>в объеме продаж до 75%</a:t>
            </a:r>
          </a:p>
        </p:txBody>
      </p:sp>
      <p:sp>
        <p:nvSpPr>
          <p:cNvPr id="20663" name="Oval 249">
            <a:extLst>
              <a:ext uri="{FF2B5EF4-FFF2-40B4-BE49-F238E27FC236}">
                <a16:creationId xmlns:a16="http://schemas.microsoft.com/office/drawing/2014/main" id="{9C290769-1C7D-599A-0770-D86B8967BA84}"/>
              </a:ext>
            </a:extLst>
          </p:cNvPr>
          <p:cNvSpPr>
            <a:spLocks noChangeArrowheads="1"/>
          </p:cNvSpPr>
          <p:nvPr/>
        </p:nvSpPr>
        <p:spPr bwMode="auto">
          <a:xfrm>
            <a:off x="576263" y="615950"/>
            <a:ext cx="1381125" cy="257175"/>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500" b="1">
                <a:solidFill>
                  <a:schemeClr val="bg1"/>
                </a:solidFill>
              </a:rPr>
              <a:t>F1</a:t>
            </a:r>
            <a:r>
              <a:rPr lang="ru-RU" altLang="ru-UA" sz="500" b="1">
                <a:solidFill>
                  <a:schemeClr val="bg1"/>
                </a:solidFill>
              </a:rPr>
              <a:t>: Достичь годового объема</a:t>
            </a:r>
          </a:p>
          <a:p>
            <a:pPr algn="ctr" eaLnBrk="1" hangingPunct="1"/>
            <a:r>
              <a:rPr lang="ru-RU" altLang="ru-UA" sz="500" b="1">
                <a:solidFill>
                  <a:schemeClr val="bg1"/>
                </a:solidFill>
              </a:rPr>
              <a:t>продаж в 1 млрд. </a:t>
            </a:r>
            <a:r>
              <a:rPr lang="de-DE" altLang="ru-UA" sz="500" b="1">
                <a:solidFill>
                  <a:schemeClr val="bg1"/>
                </a:solidFill>
              </a:rPr>
              <a:t>$</a:t>
            </a:r>
            <a:endParaRPr lang="ru-RU" altLang="ru-UA" sz="500" b="1">
              <a:solidFill>
                <a:schemeClr val="bg1"/>
              </a:solidFill>
            </a:endParaRPr>
          </a:p>
        </p:txBody>
      </p:sp>
      <p:sp>
        <p:nvSpPr>
          <p:cNvPr id="20664" name="Oval 280">
            <a:extLst>
              <a:ext uri="{FF2B5EF4-FFF2-40B4-BE49-F238E27FC236}">
                <a16:creationId xmlns:a16="http://schemas.microsoft.com/office/drawing/2014/main" id="{1B49FE6C-1CEF-D198-C07C-C42431B12C26}"/>
              </a:ext>
            </a:extLst>
          </p:cNvPr>
          <p:cNvSpPr>
            <a:spLocks noChangeArrowheads="1"/>
          </p:cNvSpPr>
          <p:nvPr/>
        </p:nvSpPr>
        <p:spPr bwMode="auto">
          <a:xfrm>
            <a:off x="3732213" y="2044700"/>
            <a:ext cx="795337" cy="211138"/>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С2-3</a:t>
            </a:r>
            <a:r>
              <a:rPr lang="ru-RU" altLang="ru-UA" sz="400" b="1">
                <a:solidFill>
                  <a:schemeClr val="bg1"/>
                </a:solidFill>
              </a:rPr>
              <a:t>: Обеспечивать </a:t>
            </a:r>
          </a:p>
          <a:p>
            <a:pPr algn="ctr" eaLnBrk="1" hangingPunct="1"/>
            <a:r>
              <a:rPr lang="ru-RU" altLang="ru-UA" sz="400" b="1">
                <a:solidFill>
                  <a:schemeClr val="bg1"/>
                </a:solidFill>
              </a:rPr>
              <a:t>конкурентные цены</a:t>
            </a:r>
          </a:p>
        </p:txBody>
      </p:sp>
      <p:sp>
        <p:nvSpPr>
          <p:cNvPr id="20665" name="Oval 284">
            <a:extLst>
              <a:ext uri="{FF2B5EF4-FFF2-40B4-BE49-F238E27FC236}">
                <a16:creationId xmlns:a16="http://schemas.microsoft.com/office/drawing/2014/main" id="{AFCA3078-7C2C-48E3-8B2A-1DF241217EF1}"/>
              </a:ext>
            </a:extLst>
          </p:cNvPr>
          <p:cNvSpPr>
            <a:spLocks noChangeArrowheads="1"/>
          </p:cNvSpPr>
          <p:nvPr/>
        </p:nvSpPr>
        <p:spPr bwMode="auto">
          <a:xfrm>
            <a:off x="5940425" y="1755775"/>
            <a:ext cx="985838" cy="211138"/>
          </a:xfrm>
          <a:prstGeom prst="ellipse">
            <a:avLst/>
          </a:prstGeom>
          <a:solidFill>
            <a:schemeClr val="tx1"/>
          </a:solidFill>
          <a:ln w="19050">
            <a:solidFill>
              <a:srgbClr val="000099"/>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С3-1</a:t>
            </a:r>
            <a:r>
              <a:rPr lang="ru-RU" altLang="ru-UA" sz="400" b="1">
                <a:solidFill>
                  <a:schemeClr val="bg1"/>
                </a:solidFill>
              </a:rPr>
              <a:t>: Предлагать наилучшие</a:t>
            </a:r>
          </a:p>
          <a:p>
            <a:pPr algn="ctr" eaLnBrk="1" hangingPunct="1"/>
            <a:r>
              <a:rPr lang="ru-RU" altLang="ru-UA" sz="400" b="1">
                <a:solidFill>
                  <a:schemeClr val="bg1"/>
                </a:solidFill>
              </a:rPr>
              <a:t>технические решения</a:t>
            </a:r>
          </a:p>
        </p:txBody>
      </p:sp>
      <p:sp>
        <p:nvSpPr>
          <p:cNvPr id="20666" name="Oval 285">
            <a:extLst>
              <a:ext uri="{FF2B5EF4-FFF2-40B4-BE49-F238E27FC236}">
                <a16:creationId xmlns:a16="http://schemas.microsoft.com/office/drawing/2014/main" id="{A6A686BE-6FEE-9344-C3D9-464242A280CA}"/>
              </a:ext>
            </a:extLst>
          </p:cNvPr>
          <p:cNvSpPr>
            <a:spLocks noChangeArrowheads="1"/>
          </p:cNvSpPr>
          <p:nvPr/>
        </p:nvSpPr>
        <p:spPr bwMode="auto">
          <a:xfrm>
            <a:off x="5949950" y="2289175"/>
            <a:ext cx="944563" cy="296863"/>
          </a:xfrm>
          <a:prstGeom prst="ellipse">
            <a:avLst/>
          </a:prstGeom>
          <a:solidFill>
            <a:schemeClr val="tx1"/>
          </a:solidFill>
          <a:ln w="19050">
            <a:solidFill>
              <a:srgbClr val="000099"/>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С3-3: Обеспечивать 100%-е</a:t>
            </a:r>
          </a:p>
          <a:p>
            <a:pPr algn="ctr" eaLnBrk="1" hangingPunct="1"/>
            <a:r>
              <a:rPr lang="ru-RU" altLang="ru-UA" sz="400" b="1">
                <a:solidFill>
                  <a:schemeClr val="bg1"/>
                </a:solidFill>
              </a:rPr>
              <a:t>выполнение контрактных</a:t>
            </a:r>
          </a:p>
          <a:p>
            <a:pPr algn="ctr" eaLnBrk="1" hangingPunct="1"/>
            <a:r>
              <a:rPr lang="ru-RU" altLang="ru-UA" sz="400" b="1">
                <a:solidFill>
                  <a:schemeClr val="bg1"/>
                </a:solidFill>
              </a:rPr>
              <a:t>обязательств</a:t>
            </a:r>
          </a:p>
        </p:txBody>
      </p:sp>
      <p:sp>
        <p:nvSpPr>
          <p:cNvPr id="20667" name="Oval 287">
            <a:extLst>
              <a:ext uri="{FF2B5EF4-FFF2-40B4-BE49-F238E27FC236}">
                <a16:creationId xmlns:a16="http://schemas.microsoft.com/office/drawing/2014/main" id="{25CD3CDB-A33B-BCA6-64C4-A383EE9A5C9F}"/>
              </a:ext>
            </a:extLst>
          </p:cNvPr>
          <p:cNvSpPr>
            <a:spLocks noChangeArrowheads="1"/>
          </p:cNvSpPr>
          <p:nvPr/>
        </p:nvSpPr>
        <p:spPr bwMode="auto">
          <a:xfrm>
            <a:off x="7478713" y="1755775"/>
            <a:ext cx="1522412" cy="301625"/>
          </a:xfrm>
          <a:prstGeom prst="ellipse">
            <a:avLst/>
          </a:prstGeom>
          <a:solidFill>
            <a:schemeClr val="tx1"/>
          </a:solidFill>
          <a:ln w="19050">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600" b="1"/>
              <a:t>С4: </a:t>
            </a:r>
            <a:r>
              <a:rPr lang="ru-RU" altLang="ru-UA" sz="600" b="1">
                <a:solidFill>
                  <a:schemeClr val="bg1"/>
                </a:solidFill>
              </a:rPr>
              <a:t>Создание бренда НКМЗ</a:t>
            </a:r>
          </a:p>
          <a:p>
            <a:pPr algn="ctr" eaLnBrk="1" hangingPunct="1"/>
            <a:r>
              <a:rPr lang="ru-RU" altLang="ru-UA" sz="600" b="1">
                <a:solidFill>
                  <a:schemeClr val="bg1"/>
                </a:solidFill>
              </a:rPr>
              <a:t>мирового уровня</a:t>
            </a:r>
          </a:p>
        </p:txBody>
      </p:sp>
      <p:sp>
        <p:nvSpPr>
          <p:cNvPr id="20668" name="Oval 326">
            <a:extLst>
              <a:ext uri="{FF2B5EF4-FFF2-40B4-BE49-F238E27FC236}">
                <a16:creationId xmlns:a16="http://schemas.microsoft.com/office/drawing/2014/main" id="{298F6BCA-D9CC-DC42-2333-0B695074FA0D}"/>
              </a:ext>
            </a:extLst>
          </p:cNvPr>
          <p:cNvSpPr>
            <a:spLocks noChangeArrowheads="1"/>
          </p:cNvSpPr>
          <p:nvPr/>
        </p:nvSpPr>
        <p:spPr bwMode="auto">
          <a:xfrm>
            <a:off x="2695575" y="3600450"/>
            <a:ext cx="841375" cy="333375"/>
          </a:xfrm>
          <a:prstGeom prst="ellipse">
            <a:avLst/>
          </a:prstGeom>
          <a:solidFill>
            <a:schemeClr val="tx1"/>
          </a:solidFill>
          <a:ln w="19050">
            <a:solidFill>
              <a:srgbClr val="800000"/>
            </a:solidFill>
            <a:round/>
            <a:headEnd/>
            <a:tailEnd/>
          </a:ln>
        </p:spPr>
        <p:txBody>
          <a:bodyPr wrap="none" lIns="0" tIns="36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t>Р</a:t>
            </a:r>
            <a:r>
              <a:rPr lang="en-US" altLang="ru-UA" sz="400" b="1"/>
              <a:t>2</a:t>
            </a:r>
            <a:r>
              <a:rPr lang="ru-RU" altLang="ru-UA" sz="400" b="1"/>
              <a:t>-1: </a:t>
            </a:r>
            <a:r>
              <a:rPr lang="ru-RU" altLang="ru-UA" sz="400" b="1">
                <a:solidFill>
                  <a:schemeClr val="bg1"/>
                </a:solidFill>
              </a:rPr>
              <a:t>Эффективно работать</a:t>
            </a:r>
          </a:p>
          <a:p>
            <a:pPr algn="ctr" eaLnBrk="1" hangingPunct="1"/>
            <a:r>
              <a:rPr lang="ru-RU" altLang="ru-UA" sz="400" b="1">
                <a:solidFill>
                  <a:schemeClr val="bg1"/>
                </a:solidFill>
              </a:rPr>
              <a:t>со стратегическими</a:t>
            </a:r>
          </a:p>
          <a:p>
            <a:pPr algn="ctr" eaLnBrk="1" hangingPunct="1"/>
            <a:r>
              <a:rPr lang="ru-RU" altLang="ru-UA" sz="400" b="1">
                <a:solidFill>
                  <a:schemeClr val="bg1"/>
                </a:solidFill>
              </a:rPr>
              <a:t>заказчиками</a:t>
            </a:r>
          </a:p>
        </p:txBody>
      </p:sp>
      <p:sp>
        <p:nvSpPr>
          <p:cNvPr id="20669" name="Oval 320">
            <a:extLst>
              <a:ext uri="{FF2B5EF4-FFF2-40B4-BE49-F238E27FC236}">
                <a16:creationId xmlns:a16="http://schemas.microsoft.com/office/drawing/2014/main" id="{FE1D29FD-A312-CEB3-C2E1-FC00BDD52FC8}"/>
              </a:ext>
            </a:extLst>
          </p:cNvPr>
          <p:cNvSpPr>
            <a:spLocks noChangeArrowheads="1"/>
          </p:cNvSpPr>
          <p:nvPr/>
        </p:nvSpPr>
        <p:spPr bwMode="auto">
          <a:xfrm>
            <a:off x="374650" y="3686175"/>
            <a:ext cx="882650" cy="501650"/>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Р1-1: Жидкая сталь:</a:t>
            </a:r>
          </a:p>
          <a:p>
            <a:pPr algn="ctr" eaLnBrk="1" hangingPunct="1"/>
            <a:r>
              <a:rPr lang="ru-RU" altLang="ru-UA" sz="400" b="1">
                <a:solidFill>
                  <a:schemeClr val="bg1"/>
                </a:solidFill>
              </a:rPr>
              <a:t>Сера 0,003...0,008</a:t>
            </a:r>
          </a:p>
          <a:p>
            <a:pPr algn="ctr" eaLnBrk="1" hangingPunct="1"/>
            <a:r>
              <a:rPr lang="ru-RU" altLang="ru-UA" sz="400" b="1">
                <a:solidFill>
                  <a:schemeClr val="bg1"/>
                </a:solidFill>
              </a:rPr>
              <a:t>Водород до 1</a:t>
            </a:r>
            <a:r>
              <a:rPr lang="de-DE" altLang="ru-UA" sz="400" b="1">
                <a:solidFill>
                  <a:schemeClr val="bg1"/>
                </a:solidFill>
              </a:rPr>
              <a:t>ppm</a:t>
            </a:r>
            <a:endParaRPr lang="ru-RU" altLang="ru-UA" sz="400" b="1">
              <a:solidFill>
                <a:schemeClr val="bg1"/>
              </a:solidFill>
            </a:endParaRPr>
          </a:p>
          <a:p>
            <a:pPr algn="ctr" eaLnBrk="1" hangingPunct="1"/>
            <a:r>
              <a:rPr lang="ru-RU" altLang="ru-UA" sz="400" b="1">
                <a:solidFill>
                  <a:schemeClr val="bg1"/>
                </a:solidFill>
              </a:rPr>
              <a:t>Кислород 25...30 </a:t>
            </a:r>
            <a:r>
              <a:rPr lang="de-DE" altLang="ru-UA" sz="400" b="1">
                <a:solidFill>
                  <a:schemeClr val="bg1"/>
                </a:solidFill>
              </a:rPr>
              <a:t>ppm</a:t>
            </a:r>
            <a:endParaRPr lang="ru-RU" altLang="ru-UA" sz="400" b="1">
              <a:solidFill>
                <a:schemeClr val="bg1"/>
              </a:solidFill>
            </a:endParaRPr>
          </a:p>
          <a:p>
            <a:pPr algn="ctr" eaLnBrk="1" hangingPunct="1"/>
            <a:r>
              <a:rPr lang="ru-RU" altLang="ru-UA" sz="400" b="1">
                <a:solidFill>
                  <a:schemeClr val="bg1"/>
                </a:solidFill>
              </a:rPr>
              <a:t>Немет. вкл. 20...25 </a:t>
            </a:r>
            <a:r>
              <a:rPr lang="de-DE" altLang="ru-UA" sz="400" b="1">
                <a:solidFill>
                  <a:schemeClr val="bg1"/>
                </a:solidFill>
              </a:rPr>
              <a:t>ppm</a:t>
            </a:r>
            <a:endParaRPr lang="ru-RU" altLang="ru-UA" sz="400" b="1">
              <a:solidFill>
                <a:schemeClr val="bg1"/>
              </a:solidFill>
            </a:endParaRPr>
          </a:p>
        </p:txBody>
      </p:sp>
      <p:sp>
        <p:nvSpPr>
          <p:cNvPr id="20670" name="Oval 322">
            <a:extLst>
              <a:ext uri="{FF2B5EF4-FFF2-40B4-BE49-F238E27FC236}">
                <a16:creationId xmlns:a16="http://schemas.microsoft.com/office/drawing/2014/main" id="{7B2AAA88-9FA6-1CF8-3CF0-3333B43071F4}"/>
              </a:ext>
            </a:extLst>
          </p:cNvPr>
          <p:cNvSpPr>
            <a:spLocks noChangeArrowheads="1"/>
          </p:cNvSpPr>
          <p:nvPr/>
        </p:nvSpPr>
        <p:spPr bwMode="auto">
          <a:xfrm>
            <a:off x="295275" y="4672013"/>
            <a:ext cx="920750" cy="363537"/>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400" b="1">
                <a:solidFill>
                  <a:schemeClr val="bg1"/>
                </a:solidFill>
              </a:rPr>
              <a:t>Р1-3: Термообработка:</a:t>
            </a:r>
          </a:p>
          <a:p>
            <a:pPr algn="ctr" eaLnBrk="1" hangingPunct="1"/>
            <a:r>
              <a:rPr lang="ru-RU" altLang="ru-UA" sz="400" b="1">
                <a:solidFill>
                  <a:schemeClr val="bg1"/>
                </a:solidFill>
              </a:rPr>
              <a:t>Уд.расход 100...120 кг УТ</a:t>
            </a:r>
          </a:p>
          <a:p>
            <a:pPr algn="ctr" eaLnBrk="1" hangingPunct="1"/>
            <a:r>
              <a:rPr lang="ru-RU" altLang="ru-UA" sz="400" b="1">
                <a:solidFill>
                  <a:schemeClr val="bg1"/>
                </a:solidFill>
              </a:rPr>
              <a:t>Перепад твердости 10НВ</a:t>
            </a:r>
          </a:p>
        </p:txBody>
      </p:sp>
      <p:sp>
        <p:nvSpPr>
          <p:cNvPr id="20671" name="Oval 399">
            <a:extLst>
              <a:ext uri="{FF2B5EF4-FFF2-40B4-BE49-F238E27FC236}">
                <a16:creationId xmlns:a16="http://schemas.microsoft.com/office/drawing/2014/main" id="{B4906878-9DD6-AE11-A825-63CC4053F892}"/>
              </a:ext>
            </a:extLst>
          </p:cNvPr>
          <p:cNvSpPr>
            <a:spLocks noChangeArrowheads="1"/>
          </p:cNvSpPr>
          <p:nvPr/>
        </p:nvSpPr>
        <p:spPr bwMode="auto">
          <a:xfrm>
            <a:off x="317500" y="5472113"/>
            <a:ext cx="533400" cy="29368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300" b="1"/>
              <a:t>L</a:t>
            </a:r>
            <a:r>
              <a:rPr lang="ru-RU" altLang="ru-UA" sz="300" b="1"/>
              <a:t>1-</a:t>
            </a:r>
            <a:r>
              <a:rPr lang="de-DE" altLang="ru-UA" sz="300" b="1"/>
              <a:t>1</a:t>
            </a:r>
            <a:r>
              <a:rPr lang="ru-RU" altLang="ru-UA" sz="300" b="1"/>
              <a:t>: Обеспечить </a:t>
            </a:r>
            <a:r>
              <a:rPr lang="ru-RU" altLang="ru-UA" sz="300" b="1">
                <a:solidFill>
                  <a:schemeClr val="bg1"/>
                </a:solidFill>
              </a:rPr>
              <a:t>подачу не менее 1 рацпредложения в год от каждого инженера</a:t>
            </a:r>
          </a:p>
        </p:txBody>
      </p:sp>
      <p:sp>
        <p:nvSpPr>
          <p:cNvPr id="20672" name="Oval 400">
            <a:extLst>
              <a:ext uri="{FF2B5EF4-FFF2-40B4-BE49-F238E27FC236}">
                <a16:creationId xmlns:a16="http://schemas.microsoft.com/office/drawing/2014/main" id="{C7FB33EB-388E-7BEB-A766-190A9EF4D830}"/>
              </a:ext>
            </a:extLst>
          </p:cNvPr>
          <p:cNvSpPr>
            <a:spLocks noChangeArrowheads="1"/>
          </p:cNvSpPr>
          <p:nvPr/>
        </p:nvSpPr>
        <p:spPr bwMode="auto">
          <a:xfrm>
            <a:off x="889000" y="5459413"/>
            <a:ext cx="533400" cy="347662"/>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300" b="1"/>
              <a:t>L</a:t>
            </a:r>
            <a:r>
              <a:rPr lang="ru-RU" altLang="ru-UA" sz="300" b="1"/>
              <a:t>1-3-</a:t>
            </a:r>
            <a:r>
              <a:rPr lang="de-DE" altLang="ru-UA" sz="300" b="1"/>
              <a:t>1</a:t>
            </a:r>
            <a:r>
              <a:rPr lang="ru-RU" altLang="ru-UA" sz="300" b="1"/>
              <a:t>: Сформировать </a:t>
            </a:r>
            <a:r>
              <a:rPr lang="ru-RU" altLang="ru-UA" sz="300" b="1">
                <a:solidFill>
                  <a:schemeClr val="bg1"/>
                </a:solidFill>
              </a:rPr>
              <a:t>личную стратегическую карту ключевым сотрудникам</a:t>
            </a:r>
          </a:p>
        </p:txBody>
      </p:sp>
      <p:sp>
        <p:nvSpPr>
          <p:cNvPr id="20673" name="Oval 403">
            <a:extLst>
              <a:ext uri="{FF2B5EF4-FFF2-40B4-BE49-F238E27FC236}">
                <a16:creationId xmlns:a16="http://schemas.microsoft.com/office/drawing/2014/main" id="{A2422A24-7606-793F-DEBD-BDEC4688E2B8}"/>
              </a:ext>
            </a:extLst>
          </p:cNvPr>
          <p:cNvSpPr>
            <a:spLocks noChangeArrowheads="1"/>
          </p:cNvSpPr>
          <p:nvPr/>
        </p:nvSpPr>
        <p:spPr bwMode="auto">
          <a:xfrm>
            <a:off x="361950" y="5907088"/>
            <a:ext cx="612775" cy="29368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1-3: Выполнить </a:t>
            </a:r>
            <a:r>
              <a:rPr lang="ru-RU" altLang="ru-UA" sz="400" b="1">
                <a:solidFill>
                  <a:schemeClr val="bg1"/>
                </a:solidFill>
              </a:rPr>
              <a:t>каскадирование ССП</a:t>
            </a:r>
          </a:p>
        </p:txBody>
      </p:sp>
      <p:sp>
        <p:nvSpPr>
          <p:cNvPr id="20674" name="Oval 459">
            <a:extLst>
              <a:ext uri="{FF2B5EF4-FFF2-40B4-BE49-F238E27FC236}">
                <a16:creationId xmlns:a16="http://schemas.microsoft.com/office/drawing/2014/main" id="{50FA53A0-07DD-A0B1-2D4D-007D41902906}"/>
              </a:ext>
            </a:extLst>
          </p:cNvPr>
          <p:cNvSpPr>
            <a:spLocks noChangeArrowheads="1"/>
          </p:cNvSpPr>
          <p:nvPr/>
        </p:nvSpPr>
        <p:spPr bwMode="auto">
          <a:xfrm>
            <a:off x="3495675" y="5957888"/>
            <a:ext cx="800100" cy="25558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solidFill>
                  <a:schemeClr val="bg1"/>
                </a:solidFill>
              </a:rPr>
              <a:t>L</a:t>
            </a:r>
            <a:r>
              <a:rPr lang="ru-RU" altLang="ru-UA" sz="400" b="1">
                <a:solidFill>
                  <a:schemeClr val="bg1"/>
                </a:solidFill>
              </a:rPr>
              <a:t>2-2: Создать систему учета продвижения заказа</a:t>
            </a:r>
          </a:p>
        </p:txBody>
      </p:sp>
      <p:sp>
        <p:nvSpPr>
          <p:cNvPr id="20675" name="Oval 416">
            <a:extLst>
              <a:ext uri="{FF2B5EF4-FFF2-40B4-BE49-F238E27FC236}">
                <a16:creationId xmlns:a16="http://schemas.microsoft.com/office/drawing/2014/main" id="{C0EA9BAF-AD13-F704-EA9E-34F4B4CC6130}"/>
              </a:ext>
            </a:extLst>
          </p:cNvPr>
          <p:cNvSpPr>
            <a:spLocks noChangeArrowheads="1"/>
          </p:cNvSpPr>
          <p:nvPr/>
        </p:nvSpPr>
        <p:spPr bwMode="auto">
          <a:xfrm>
            <a:off x="2990850" y="5516563"/>
            <a:ext cx="784225" cy="236537"/>
          </a:xfrm>
          <a:prstGeom prst="ellipse">
            <a:avLst/>
          </a:prstGeom>
          <a:solidFill>
            <a:schemeClr val="tx1"/>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400" b="1"/>
              <a:t>L</a:t>
            </a:r>
            <a:r>
              <a:rPr lang="ru-RU" altLang="ru-UA" sz="400" b="1"/>
              <a:t>2: Обеспечить </a:t>
            </a:r>
            <a:r>
              <a:rPr lang="ru-RU" altLang="ru-UA" sz="400" b="1">
                <a:solidFill>
                  <a:schemeClr val="bg1"/>
                </a:solidFill>
              </a:rPr>
              <a:t>исполнение любого профильного </a:t>
            </a:r>
            <a:r>
              <a:rPr lang="ru-RU" altLang="ru-UA" sz="400" b="1"/>
              <a:t>заказа</a:t>
            </a:r>
          </a:p>
        </p:txBody>
      </p:sp>
      <p:sp>
        <p:nvSpPr>
          <p:cNvPr id="20676" name="Oval 262">
            <a:extLst>
              <a:ext uri="{FF2B5EF4-FFF2-40B4-BE49-F238E27FC236}">
                <a16:creationId xmlns:a16="http://schemas.microsoft.com/office/drawing/2014/main" id="{8844F523-E5E2-B902-25E7-A368EB511EBE}"/>
              </a:ext>
            </a:extLst>
          </p:cNvPr>
          <p:cNvSpPr>
            <a:spLocks noChangeArrowheads="1"/>
          </p:cNvSpPr>
          <p:nvPr/>
        </p:nvSpPr>
        <p:spPr bwMode="auto">
          <a:xfrm>
            <a:off x="7405688" y="644525"/>
            <a:ext cx="1631950" cy="482600"/>
          </a:xfrm>
          <a:prstGeom prst="ellipse">
            <a:avLst/>
          </a:prstGeom>
          <a:solidFill>
            <a:schemeClr val="tx1"/>
          </a:solidFill>
          <a:ln w="19050">
            <a:solidFill>
              <a:srgbClr val="000099"/>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500" b="1"/>
              <a:t>F</a:t>
            </a:r>
            <a:r>
              <a:rPr lang="ru-RU" altLang="ru-UA" sz="500" b="1"/>
              <a:t>4: Обеспечить ежегодный</a:t>
            </a:r>
          </a:p>
          <a:p>
            <a:pPr algn="ctr" eaLnBrk="1" hangingPunct="1"/>
            <a:r>
              <a:rPr lang="ru-RU" altLang="ru-UA" sz="500" b="1"/>
              <a:t> </a:t>
            </a:r>
            <a:r>
              <a:rPr lang="ru-RU" altLang="ru-UA" sz="500" b="1">
                <a:solidFill>
                  <a:schemeClr val="bg1"/>
                </a:solidFill>
              </a:rPr>
              <a:t>объем отчислений в бюджет, </a:t>
            </a:r>
          </a:p>
          <a:p>
            <a:pPr algn="ctr" eaLnBrk="1" hangingPunct="1"/>
            <a:r>
              <a:rPr lang="ru-RU" altLang="ru-UA" sz="500" b="1">
                <a:solidFill>
                  <a:schemeClr val="bg1"/>
                </a:solidFill>
              </a:rPr>
              <a:t>внебюджетные фонды и на</a:t>
            </a:r>
          </a:p>
          <a:p>
            <a:pPr algn="ctr" eaLnBrk="1" hangingPunct="1"/>
            <a:r>
              <a:rPr lang="ru-RU" altLang="ru-UA" sz="500" b="1">
                <a:solidFill>
                  <a:schemeClr val="bg1"/>
                </a:solidFill>
              </a:rPr>
              <a:t>благотворительность до 15%</a:t>
            </a:r>
          </a:p>
          <a:p>
            <a:pPr algn="ctr" eaLnBrk="1" hangingPunct="1"/>
            <a:r>
              <a:rPr lang="ru-RU" altLang="ru-UA" sz="500" b="1">
                <a:solidFill>
                  <a:schemeClr val="bg1"/>
                </a:solidFill>
              </a:rPr>
              <a:t>от объема продаж</a:t>
            </a:r>
          </a:p>
        </p:txBody>
      </p:sp>
    </p:spTree>
  </p:cSld>
  <p:clrMapOvr>
    <a:masterClrMapping/>
  </p:clrMapOvr>
  <p:transition spd="slow">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3BD463B-728D-4375-6C84-E059B594DDDF}"/>
              </a:ext>
            </a:extLst>
          </p:cNvPr>
          <p:cNvSpPr/>
          <p:nvPr/>
        </p:nvSpPr>
        <p:spPr>
          <a:xfrm>
            <a:off x="643480" y="260648"/>
            <a:ext cx="7456912" cy="648072"/>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fontAlgn="auto">
              <a:spcBef>
                <a:spcPts val="0"/>
              </a:spcBef>
              <a:spcAft>
                <a:spcPts val="0"/>
              </a:spcAft>
              <a:defRPr/>
            </a:pPr>
            <a:r>
              <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Визначення ключових показники ефективності (</a:t>
            </a:r>
            <a:r>
              <a:rPr lang="en-US"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Key Performance Indicators </a:t>
            </a:r>
            <a:r>
              <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 </a:t>
            </a:r>
            <a:r>
              <a:rPr lang="en-US"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KPI</a:t>
            </a:r>
            <a:r>
              <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 </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3" name="Прямоугольник 2">
            <a:extLst>
              <a:ext uri="{FF2B5EF4-FFF2-40B4-BE49-F238E27FC236}">
                <a16:creationId xmlns:a16="http://schemas.microsoft.com/office/drawing/2014/main" id="{E7C61C59-4A0D-C496-0835-844C980669A3}"/>
              </a:ext>
            </a:extLst>
          </p:cNvPr>
          <p:cNvSpPr/>
          <p:nvPr/>
        </p:nvSpPr>
        <p:spPr>
          <a:xfrm>
            <a:off x="899592" y="1274316"/>
            <a:ext cx="7416824" cy="426492"/>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sz="24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a:p>
            <a:pPr algn="ctr" fontAlgn="auto">
              <a:spcBef>
                <a:spcPts val="0"/>
              </a:spcBef>
              <a:spcAft>
                <a:spcPts val="0"/>
              </a:spcAft>
              <a:defRPr/>
            </a:pPr>
            <a:r>
              <a:rPr lang="uk-UA" sz="2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rPr>
              <a:t>Правила включення в карту ЗСП конкретних показників </a:t>
            </a:r>
          </a:p>
          <a:p>
            <a:pPr algn="ctr" fontAlgn="auto">
              <a:spcBef>
                <a:spcPts val="0"/>
              </a:spcBef>
              <a:spcAft>
                <a:spcPts val="0"/>
              </a:spcAft>
              <a:defRPr/>
            </a:pPr>
            <a:endParaRPr lang="uk-UA" sz="3000" b="1" dirty="0">
              <a:ln w="10541" cmpd="sng">
                <a:solidFill>
                  <a:srgbClr val="7D7D7D">
                    <a:tint val="100000"/>
                    <a:shade val="100000"/>
                    <a:satMod val="110000"/>
                  </a:srgbClr>
                </a:solidFill>
                <a:prstDash val="solid"/>
              </a:ln>
              <a:solidFill>
                <a:schemeClr val="tx1"/>
              </a:solidFill>
              <a:effectLst>
                <a:innerShdw blurRad="63500" dist="50800" dir="2700000">
                  <a:prstClr val="black">
                    <a:alpha val="50000"/>
                  </a:prstClr>
                </a:innerShdw>
              </a:effectLst>
            </a:endParaRPr>
          </a:p>
        </p:txBody>
      </p:sp>
      <p:sp>
        <p:nvSpPr>
          <p:cNvPr id="4" name="Прямоугольник с двумя вырезанными противолежащими углами 3">
            <a:extLst>
              <a:ext uri="{FF2B5EF4-FFF2-40B4-BE49-F238E27FC236}">
                <a16:creationId xmlns:a16="http://schemas.microsoft.com/office/drawing/2014/main" id="{315CC1B3-7584-D937-3CB5-7D0177AE4285}"/>
              </a:ext>
            </a:extLst>
          </p:cNvPr>
          <p:cNvSpPr/>
          <p:nvPr/>
        </p:nvSpPr>
        <p:spPr>
          <a:xfrm>
            <a:off x="2571750" y="1844675"/>
            <a:ext cx="5500688" cy="9366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показник відображає ключовий аспект господарської діяльності конкретного бізнес-процесу) підприємства в цілому чи його структурного підрозділу</a:t>
            </a:r>
          </a:p>
        </p:txBody>
      </p:sp>
      <p:sp>
        <p:nvSpPr>
          <p:cNvPr id="5" name="Прямоугольник с двумя вырезанными противолежащими углами 4">
            <a:extLst>
              <a:ext uri="{FF2B5EF4-FFF2-40B4-BE49-F238E27FC236}">
                <a16:creationId xmlns:a16="http://schemas.microsoft.com/office/drawing/2014/main" id="{B2C11AB3-6B87-4540-8E2B-108D0A39FA04}"/>
              </a:ext>
            </a:extLst>
          </p:cNvPr>
          <p:cNvSpPr/>
          <p:nvPr/>
        </p:nvSpPr>
        <p:spPr>
          <a:xfrm>
            <a:off x="2571750" y="2930525"/>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показник грає істотну роль в прийнятті управлінських рішень</a:t>
            </a:r>
          </a:p>
        </p:txBody>
      </p:sp>
      <p:sp>
        <p:nvSpPr>
          <p:cNvPr id="6" name="Прямоугольник с двумя вырезанными противолежащими углами 5">
            <a:extLst>
              <a:ext uri="{FF2B5EF4-FFF2-40B4-BE49-F238E27FC236}">
                <a16:creationId xmlns:a16="http://schemas.microsoft.com/office/drawing/2014/main" id="{1DCF98D1-54A2-E758-8CF7-063FE4ECF6B1}"/>
              </a:ext>
            </a:extLst>
          </p:cNvPr>
          <p:cNvSpPr/>
          <p:nvPr/>
        </p:nvSpPr>
        <p:spPr>
          <a:xfrm>
            <a:off x="2571750" y="3716338"/>
            <a:ext cx="5500688" cy="5048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1600" dirty="0"/>
              <a:t>показник є </a:t>
            </a:r>
            <a:r>
              <a:rPr lang="uk-UA" sz="1600" dirty="0" err="1"/>
              <a:t>“керованим”</a:t>
            </a:r>
            <a:endParaRPr lang="uk-UA" sz="1600" dirty="0"/>
          </a:p>
        </p:txBody>
      </p:sp>
      <p:sp>
        <p:nvSpPr>
          <p:cNvPr id="7" name="Прямоугольник с двумя вырезанными противолежащими углами 6">
            <a:extLst>
              <a:ext uri="{FF2B5EF4-FFF2-40B4-BE49-F238E27FC236}">
                <a16:creationId xmlns:a16="http://schemas.microsoft.com/office/drawing/2014/main" id="{C2EEC42C-0961-33AC-358B-FE45AB103A05}"/>
              </a:ext>
            </a:extLst>
          </p:cNvPr>
          <p:cNvSpPr/>
          <p:nvPr/>
        </p:nvSpPr>
        <p:spPr>
          <a:xfrm>
            <a:off x="2571750" y="4292600"/>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показник має потенційний стійкий причинно-наслідковий зв’язок з іншими показниками</a:t>
            </a:r>
          </a:p>
        </p:txBody>
      </p:sp>
      <p:sp>
        <p:nvSpPr>
          <p:cNvPr id="8" name="Прямоугольник с двумя вырезанными противолежащими углами 7">
            <a:extLst>
              <a:ext uri="{FF2B5EF4-FFF2-40B4-BE49-F238E27FC236}">
                <a16:creationId xmlns:a16="http://schemas.microsoft.com/office/drawing/2014/main" id="{BF94B0E7-8228-6530-B492-EC78A3B1CFDA}"/>
              </a:ext>
            </a:extLst>
          </p:cNvPr>
          <p:cNvSpPr/>
          <p:nvPr/>
        </p:nvSpPr>
        <p:spPr>
          <a:xfrm>
            <a:off x="2571750" y="5084763"/>
            <a:ext cx="5500688"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показник є простим при розрахунку і зборі первинної звітної інформації</a:t>
            </a:r>
          </a:p>
        </p:txBody>
      </p:sp>
      <p:sp>
        <p:nvSpPr>
          <p:cNvPr id="9" name="Штриховая стрелка вправо 8">
            <a:extLst>
              <a:ext uri="{FF2B5EF4-FFF2-40B4-BE49-F238E27FC236}">
                <a16:creationId xmlns:a16="http://schemas.microsoft.com/office/drawing/2014/main" id="{2BB99955-11A2-2098-9BD4-7C0734B891C8}"/>
              </a:ext>
            </a:extLst>
          </p:cNvPr>
          <p:cNvSpPr/>
          <p:nvPr/>
        </p:nvSpPr>
        <p:spPr>
          <a:xfrm>
            <a:off x="928688" y="18446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0" name="Штриховая стрелка вправо 9">
            <a:extLst>
              <a:ext uri="{FF2B5EF4-FFF2-40B4-BE49-F238E27FC236}">
                <a16:creationId xmlns:a16="http://schemas.microsoft.com/office/drawing/2014/main" id="{7EF5C64A-F5D5-E824-1173-67C4CF11DF99}"/>
              </a:ext>
            </a:extLst>
          </p:cNvPr>
          <p:cNvSpPr/>
          <p:nvPr/>
        </p:nvSpPr>
        <p:spPr>
          <a:xfrm>
            <a:off x="928688" y="293052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1" name="Штриховая стрелка вправо 10">
            <a:extLst>
              <a:ext uri="{FF2B5EF4-FFF2-40B4-BE49-F238E27FC236}">
                <a16:creationId xmlns:a16="http://schemas.microsoft.com/office/drawing/2014/main" id="{1E0C7A1B-61E0-D528-644C-0C4FF87D4A96}"/>
              </a:ext>
            </a:extLst>
          </p:cNvPr>
          <p:cNvSpPr/>
          <p:nvPr/>
        </p:nvSpPr>
        <p:spPr>
          <a:xfrm>
            <a:off x="1000125" y="364490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2" name="Штриховая стрелка вправо 11">
            <a:extLst>
              <a:ext uri="{FF2B5EF4-FFF2-40B4-BE49-F238E27FC236}">
                <a16:creationId xmlns:a16="http://schemas.microsoft.com/office/drawing/2014/main" id="{B8B111E6-920D-E831-94CB-2878876AAC82}"/>
              </a:ext>
            </a:extLst>
          </p:cNvPr>
          <p:cNvSpPr/>
          <p:nvPr/>
        </p:nvSpPr>
        <p:spPr>
          <a:xfrm>
            <a:off x="1000125" y="43640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3" name="Штриховая стрелка вправо 12">
            <a:extLst>
              <a:ext uri="{FF2B5EF4-FFF2-40B4-BE49-F238E27FC236}">
                <a16:creationId xmlns:a16="http://schemas.microsoft.com/office/drawing/2014/main" id="{16459A2C-DF19-7492-37B0-92F3BC7BC0CE}"/>
              </a:ext>
            </a:extLst>
          </p:cNvPr>
          <p:cNvSpPr/>
          <p:nvPr/>
        </p:nvSpPr>
        <p:spPr>
          <a:xfrm>
            <a:off x="1000125" y="50847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Прямоугольник с двумя вырезанными противолежащими углами 13">
            <a:extLst>
              <a:ext uri="{FF2B5EF4-FFF2-40B4-BE49-F238E27FC236}">
                <a16:creationId xmlns:a16="http://schemas.microsoft.com/office/drawing/2014/main" id="{CB778D28-01B6-A2AA-C0A9-6BE9C8DBC280}"/>
              </a:ext>
            </a:extLst>
          </p:cNvPr>
          <p:cNvSpPr/>
          <p:nvPr/>
        </p:nvSpPr>
        <p:spPr>
          <a:xfrm>
            <a:off x="2614613" y="5949950"/>
            <a:ext cx="5500687" cy="7143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dirty="0"/>
              <a:t>показник має економічний (статистичний) зміст при консолідації (агрегуванні) на вищих рівнях відповідальності</a:t>
            </a:r>
          </a:p>
        </p:txBody>
      </p:sp>
      <p:sp>
        <p:nvSpPr>
          <p:cNvPr id="15" name="Штриховая стрелка вправо 14">
            <a:extLst>
              <a:ext uri="{FF2B5EF4-FFF2-40B4-BE49-F238E27FC236}">
                <a16:creationId xmlns:a16="http://schemas.microsoft.com/office/drawing/2014/main" id="{F1DFCDD4-0AB2-BA8A-F111-89DC5490943A}"/>
              </a:ext>
            </a:extLst>
          </p:cNvPr>
          <p:cNvSpPr/>
          <p:nvPr/>
        </p:nvSpPr>
        <p:spPr>
          <a:xfrm>
            <a:off x="1042988" y="59499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6" name="Стрелка вниз 15">
            <a:extLst>
              <a:ext uri="{FF2B5EF4-FFF2-40B4-BE49-F238E27FC236}">
                <a16:creationId xmlns:a16="http://schemas.microsoft.com/office/drawing/2014/main" id="{7378B3EA-1A66-3F77-A75B-1EC4719A659C}"/>
              </a:ext>
            </a:extLst>
          </p:cNvPr>
          <p:cNvSpPr/>
          <p:nvPr/>
        </p:nvSpPr>
        <p:spPr>
          <a:xfrm>
            <a:off x="8316913" y="1773238"/>
            <a:ext cx="827087" cy="49403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a:defRPr/>
            </a:pPr>
            <a:r>
              <a:rPr lang="uk-UA" b="1" dirty="0"/>
              <a:t>РІВЕНЬ ПРІОРІТЕТНОСТІ</a:t>
            </a:r>
          </a:p>
        </p:txBody>
      </p:sp>
    </p:spTree>
  </p:cSld>
  <p:clrMapOvr>
    <a:masterClrMapping/>
  </p:clrMapOvr>
  <p:transition>
    <p:wheel spokes="8"/>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вал 1">
            <a:extLst>
              <a:ext uri="{FF2B5EF4-FFF2-40B4-BE49-F238E27FC236}">
                <a16:creationId xmlns:a16="http://schemas.microsoft.com/office/drawing/2014/main" id="{639C73CC-6B79-3D77-38BF-2CE64E0D839D}"/>
              </a:ext>
            </a:extLst>
          </p:cNvPr>
          <p:cNvSpPr/>
          <p:nvPr/>
        </p:nvSpPr>
        <p:spPr>
          <a:xfrm>
            <a:off x="827088" y="260350"/>
            <a:ext cx="3313112" cy="252095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700" b="1" dirty="0"/>
              <a:t>15-20</a:t>
            </a:r>
          </a:p>
          <a:p>
            <a:pPr algn="ctr">
              <a:defRPr/>
            </a:pPr>
            <a:r>
              <a:rPr lang="uk-UA" sz="2700" b="1" dirty="0"/>
              <a:t>ПОКАЗНИКІВ </a:t>
            </a:r>
          </a:p>
        </p:txBody>
      </p:sp>
      <p:sp>
        <p:nvSpPr>
          <p:cNvPr id="4" name="Овал 3">
            <a:extLst>
              <a:ext uri="{FF2B5EF4-FFF2-40B4-BE49-F238E27FC236}">
                <a16:creationId xmlns:a16="http://schemas.microsoft.com/office/drawing/2014/main" id="{E03AEEA8-9351-CC04-83F4-A4F5C80C5A4C}"/>
              </a:ext>
            </a:extLst>
          </p:cNvPr>
          <p:cNvSpPr/>
          <p:nvPr/>
        </p:nvSpPr>
        <p:spPr>
          <a:xfrm>
            <a:off x="2555875" y="2852738"/>
            <a:ext cx="2736850" cy="187166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100" b="1" dirty="0"/>
              <a:t>7-10 ПОКАЗНИКІВ </a:t>
            </a:r>
          </a:p>
        </p:txBody>
      </p:sp>
      <p:sp>
        <p:nvSpPr>
          <p:cNvPr id="5" name="Овал 4">
            <a:extLst>
              <a:ext uri="{FF2B5EF4-FFF2-40B4-BE49-F238E27FC236}">
                <a16:creationId xmlns:a16="http://schemas.microsoft.com/office/drawing/2014/main" id="{0477328F-524A-AB75-39F7-6421CE57E501}"/>
              </a:ext>
            </a:extLst>
          </p:cNvPr>
          <p:cNvSpPr/>
          <p:nvPr/>
        </p:nvSpPr>
        <p:spPr>
          <a:xfrm>
            <a:off x="3995738" y="4868863"/>
            <a:ext cx="2447925" cy="143986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t>не більше 5</a:t>
            </a:r>
          </a:p>
        </p:txBody>
      </p:sp>
      <p:sp>
        <p:nvSpPr>
          <p:cNvPr id="6" name="Стрелка влево 5">
            <a:extLst>
              <a:ext uri="{FF2B5EF4-FFF2-40B4-BE49-F238E27FC236}">
                <a16:creationId xmlns:a16="http://schemas.microsoft.com/office/drawing/2014/main" id="{BA3B5705-78D3-DE7E-362A-F8BDB514D1E1}"/>
              </a:ext>
            </a:extLst>
          </p:cNvPr>
          <p:cNvSpPr/>
          <p:nvPr/>
        </p:nvSpPr>
        <p:spPr>
          <a:xfrm>
            <a:off x="4284663" y="692150"/>
            <a:ext cx="4535487" cy="1441450"/>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chemeClr val="bg1"/>
                </a:solidFill>
              </a:rPr>
              <a:t>ПІДПРИЄМСТВО</a:t>
            </a:r>
          </a:p>
        </p:txBody>
      </p:sp>
      <p:sp>
        <p:nvSpPr>
          <p:cNvPr id="7" name="Стрелка влево 6">
            <a:extLst>
              <a:ext uri="{FF2B5EF4-FFF2-40B4-BE49-F238E27FC236}">
                <a16:creationId xmlns:a16="http://schemas.microsoft.com/office/drawing/2014/main" id="{FD23A365-0B01-BC7A-8E40-D194452D3495}"/>
              </a:ext>
            </a:extLst>
          </p:cNvPr>
          <p:cNvSpPr/>
          <p:nvPr/>
        </p:nvSpPr>
        <p:spPr>
          <a:xfrm>
            <a:off x="5364163" y="2924175"/>
            <a:ext cx="3608387" cy="1441450"/>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chemeClr val="bg1"/>
                </a:solidFill>
              </a:rPr>
              <a:t>ПІДРОЗДІЛ</a:t>
            </a:r>
          </a:p>
        </p:txBody>
      </p:sp>
      <p:sp>
        <p:nvSpPr>
          <p:cNvPr id="8" name="Стрелка влево 7">
            <a:extLst>
              <a:ext uri="{FF2B5EF4-FFF2-40B4-BE49-F238E27FC236}">
                <a16:creationId xmlns:a16="http://schemas.microsoft.com/office/drawing/2014/main" id="{68FAA1D8-3002-D0D5-1860-A3A2B084316F}"/>
              </a:ext>
            </a:extLst>
          </p:cNvPr>
          <p:cNvSpPr/>
          <p:nvPr/>
        </p:nvSpPr>
        <p:spPr>
          <a:xfrm>
            <a:off x="6588125" y="4868863"/>
            <a:ext cx="2536825" cy="1439862"/>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chemeClr val="bg1"/>
                </a:solidFill>
              </a:rPr>
              <a:t>ПРАЦІВНИК</a:t>
            </a:r>
          </a:p>
        </p:txBody>
      </p:sp>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C414293-5E61-DD63-B5B1-33EF0136F02C}"/>
              </a:ext>
            </a:extLst>
          </p:cNvPr>
          <p:cNvSpPr/>
          <p:nvPr/>
        </p:nvSpPr>
        <p:spPr>
          <a:xfrm>
            <a:off x="571472" y="332656"/>
            <a:ext cx="8249000" cy="576064"/>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“ФІНАНСИ”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D67BD94D-A0F1-2DDF-6BBD-0517BD9DC6BA}"/>
              </a:ext>
            </a:extLst>
          </p:cNvPr>
          <p:cNvSpPr/>
          <p:nvPr/>
        </p:nvSpPr>
        <p:spPr>
          <a:xfrm>
            <a:off x="250825" y="1130300"/>
            <a:ext cx="8569325" cy="1290638"/>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основний акцент робить на фінансові показники, оскільки вони оцінюють економічні наслідки вжитих дій і виступають індикаторами відповідності стратегії підприємства і її реалізації загальному плану розвитку підприємства в цілому</a:t>
            </a:r>
            <a:endParaRPr lang="uk-UA" sz="2000" b="1" dirty="0"/>
          </a:p>
        </p:txBody>
      </p:sp>
      <p:sp>
        <p:nvSpPr>
          <p:cNvPr id="6" name="Прямоугольник с двумя вырезанными противолежащими углами 5">
            <a:extLst>
              <a:ext uri="{FF2B5EF4-FFF2-40B4-BE49-F238E27FC236}">
                <a16:creationId xmlns:a16="http://schemas.microsoft.com/office/drawing/2014/main" id="{FBD51BA4-C2B2-3909-9815-A6169F9D4A4D}"/>
              </a:ext>
            </a:extLst>
          </p:cNvPr>
          <p:cNvSpPr/>
          <p:nvPr/>
        </p:nvSpPr>
        <p:spPr>
          <a:xfrm>
            <a:off x="1835150" y="270986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1) Визначення стратегічних фінансових цілей діяльності підприємства</a:t>
            </a:r>
          </a:p>
        </p:txBody>
      </p:sp>
      <p:sp>
        <p:nvSpPr>
          <p:cNvPr id="11" name="Штриховая стрелка вправо 10">
            <a:extLst>
              <a:ext uri="{FF2B5EF4-FFF2-40B4-BE49-F238E27FC236}">
                <a16:creationId xmlns:a16="http://schemas.microsoft.com/office/drawing/2014/main" id="{05028A09-D298-695B-8C23-0554E18B6EAB}"/>
              </a:ext>
            </a:extLst>
          </p:cNvPr>
          <p:cNvSpPr/>
          <p:nvPr/>
        </p:nvSpPr>
        <p:spPr>
          <a:xfrm>
            <a:off x="468313" y="27098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9" name="Прямоугольник с двумя вырезанными противолежащими углами 8">
            <a:extLst>
              <a:ext uri="{FF2B5EF4-FFF2-40B4-BE49-F238E27FC236}">
                <a16:creationId xmlns:a16="http://schemas.microsoft.com/office/drawing/2014/main" id="{82A68983-E7D6-EDF8-C17F-EED3B2065A45}"/>
              </a:ext>
            </a:extLst>
          </p:cNvPr>
          <p:cNvSpPr/>
          <p:nvPr/>
        </p:nvSpPr>
        <p:spPr>
          <a:xfrm>
            <a:off x="1835150" y="443706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2) Побудова стратегічної фінансової карти.</a:t>
            </a:r>
          </a:p>
        </p:txBody>
      </p:sp>
      <p:sp>
        <p:nvSpPr>
          <p:cNvPr id="13" name="Выноска со стрелкой вверх 12">
            <a:extLst>
              <a:ext uri="{FF2B5EF4-FFF2-40B4-BE49-F238E27FC236}">
                <a16:creationId xmlns:a16="http://schemas.microsoft.com/office/drawing/2014/main" id="{62A9D9AC-985F-DF4A-D429-38676F1D4F33}"/>
              </a:ext>
            </a:extLst>
          </p:cNvPr>
          <p:cNvSpPr/>
          <p:nvPr/>
        </p:nvSpPr>
        <p:spPr>
          <a:xfrm>
            <a:off x="3635375" y="3213100"/>
            <a:ext cx="5113338" cy="1008063"/>
          </a:xfrm>
          <a:prstGeom prst="upArrowCallout">
            <a:avLst>
              <a:gd name="adj1" fmla="val 37450"/>
              <a:gd name="adj2" fmla="val 25000"/>
              <a:gd name="adj3" fmla="val 25000"/>
              <a:gd name="adj4" fmla="val 649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500" dirty="0"/>
              <a:t>Підприємство обирає:</a:t>
            </a:r>
          </a:p>
          <a:p>
            <a:pPr>
              <a:buFontTx/>
              <a:buChar char="-"/>
              <a:defRPr/>
            </a:pPr>
            <a:r>
              <a:rPr lang="uk-UA" sz="1500" dirty="0"/>
              <a:t>Акцент на отриманні прибутку чи </a:t>
            </a:r>
          </a:p>
          <a:p>
            <a:pPr>
              <a:buFontTx/>
              <a:buChar char="-"/>
              <a:defRPr/>
            </a:pPr>
            <a:r>
              <a:rPr lang="uk-UA" sz="1500" dirty="0"/>
              <a:t> Акцент на генеруванні потоку грошових засобів</a:t>
            </a:r>
          </a:p>
        </p:txBody>
      </p:sp>
      <p:sp>
        <p:nvSpPr>
          <p:cNvPr id="16" name="Выноска со стрелкой вверх 15">
            <a:extLst>
              <a:ext uri="{FF2B5EF4-FFF2-40B4-BE49-F238E27FC236}">
                <a16:creationId xmlns:a16="http://schemas.microsoft.com/office/drawing/2014/main" id="{33A7BC52-1B36-CFBE-B294-E4B8ED91F6BF}"/>
              </a:ext>
            </a:extLst>
          </p:cNvPr>
          <p:cNvSpPr/>
          <p:nvPr/>
        </p:nvSpPr>
        <p:spPr>
          <a:xfrm>
            <a:off x="3787775" y="4941888"/>
            <a:ext cx="5113338" cy="1655762"/>
          </a:xfrm>
          <a:prstGeom prst="upArrowCallout">
            <a:avLst>
              <a:gd name="adj1" fmla="val 37450"/>
              <a:gd name="adj2" fmla="val 25000"/>
              <a:gd name="adj3" fmla="val 25000"/>
              <a:gd name="adj4" fmla="val 649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b="1" dirty="0"/>
              <a:t>Стратегічна фінансова карта </a:t>
            </a:r>
            <a:r>
              <a:rPr lang="uk-UA" sz="1600" dirty="0"/>
              <a:t>– графічний документ, що відображає причинно-наслідкові зв’язки між окремими стратегічними фінансовими цілями діяльності підприємства</a:t>
            </a:r>
            <a:endParaRPr lang="uk-UA" sz="1500" dirty="0"/>
          </a:p>
        </p:txBody>
      </p:sp>
    </p:spTree>
  </p:cSld>
  <p:clrMapOvr>
    <a:masterClrMapping/>
  </p:clrMapOvr>
  <p:transition>
    <p:wheel spokes="8"/>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 двумя вырезанными противолежащими углами 4">
            <a:extLst>
              <a:ext uri="{FF2B5EF4-FFF2-40B4-BE49-F238E27FC236}">
                <a16:creationId xmlns:a16="http://schemas.microsoft.com/office/drawing/2014/main" id="{15CBAB41-8771-EB7B-23FB-28CCA10D02E5}"/>
              </a:ext>
            </a:extLst>
          </p:cNvPr>
          <p:cNvSpPr/>
          <p:nvPr/>
        </p:nvSpPr>
        <p:spPr>
          <a:xfrm>
            <a:off x="1835150" y="105251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3) Вибір фінансових показників.</a:t>
            </a:r>
          </a:p>
        </p:txBody>
      </p:sp>
      <p:sp>
        <p:nvSpPr>
          <p:cNvPr id="8" name="Прямоугольник 7">
            <a:extLst>
              <a:ext uri="{FF2B5EF4-FFF2-40B4-BE49-F238E27FC236}">
                <a16:creationId xmlns:a16="http://schemas.microsoft.com/office/drawing/2014/main" id="{5119084E-3224-67B9-B8C6-35F0E8E665CB}"/>
              </a:ext>
            </a:extLst>
          </p:cNvPr>
          <p:cNvSpPr/>
          <p:nvPr/>
        </p:nvSpPr>
        <p:spPr>
          <a:xfrm>
            <a:off x="571472" y="332656"/>
            <a:ext cx="8249000" cy="576064"/>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“ФІНАНСИ”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9" name="Штриховая стрелка вправо 8">
            <a:extLst>
              <a:ext uri="{FF2B5EF4-FFF2-40B4-BE49-F238E27FC236}">
                <a16:creationId xmlns:a16="http://schemas.microsoft.com/office/drawing/2014/main" id="{0A2F40F1-EB73-0AA6-FB09-849BA2261777}"/>
              </a:ext>
            </a:extLst>
          </p:cNvPr>
          <p:cNvSpPr/>
          <p:nvPr/>
        </p:nvSpPr>
        <p:spPr>
          <a:xfrm>
            <a:off x="468313" y="9810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graphicFrame>
        <p:nvGraphicFramePr>
          <p:cNvPr id="10" name="Таблица 9">
            <a:extLst>
              <a:ext uri="{FF2B5EF4-FFF2-40B4-BE49-F238E27FC236}">
                <a16:creationId xmlns:a16="http://schemas.microsoft.com/office/drawing/2014/main" id="{D8F9CE9C-E748-19A0-92D1-D33BC4A431F5}"/>
              </a:ext>
            </a:extLst>
          </p:cNvPr>
          <p:cNvGraphicFramePr>
            <a:graphicFrameLocks noGrp="1"/>
          </p:cNvGraphicFramePr>
          <p:nvPr/>
        </p:nvGraphicFramePr>
        <p:xfrm>
          <a:off x="611188" y="2057400"/>
          <a:ext cx="8064500" cy="4522788"/>
        </p:xfrm>
        <a:graphic>
          <a:graphicData uri="http://schemas.openxmlformats.org/drawingml/2006/table">
            <a:tbl>
              <a:tblPr/>
              <a:tblGrid>
                <a:gridCol w="2002012">
                  <a:extLst>
                    <a:ext uri="{9D8B030D-6E8A-4147-A177-3AD203B41FA5}">
                      <a16:colId xmlns:a16="http://schemas.microsoft.com/office/drawing/2014/main" val="20000"/>
                    </a:ext>
                  </a:extLst>
                </a:gridCol>
                <a:gridCol w="6062488">
                  <a:extLst>
                    <a:ext uri="{9D8B030D-6E8A-4147-A177-3AD203B41FA5}">
                      <a16:colId xmlns:a16="http://schemas.microsoft.com/office/drawing/2014/main" val="20001"/>
                    </a:ext>
                  </a:extLst>
                </a:gridCol>
              </a:tblGrid>
              <a:tr h="1053019">
                <a:tc>
                  <a:txBody>
                    <a:bodyPr/>
                    <a:lstStyle/>
                    <a:p>
                      <a:pPr algn="ctr">
                        <a:lnSpc>
                          <a:spcPct val="115000"/>
                        </a:lnSpc>
                        <a:spcAft>
                          <a:spcPts val="0"/>
                        </a:spcAft>
                      </a:pPr>
                      <a:r>
                        <a:rPr lang="uk-UA" sz="1500" dirty="0">
                          <a:latin typeface="Times New Roman"/>
                          <a:ea typeface="Calibri"/>
                          <a:cs typeface="Times New Roman"/>
                        </a:rPr>
                        <a:t>СТАДІЯ ЖИТТЄВОГО ЦИКЛУ ПІДПРИЄМСТВА</a:t>
                      </a:r>
                      <a:endParaRPr lang="uk-UA" sz="1500" dirty="0">
                        <a:latin typeface="Calibri"/>
                        <a:ea typeface="Calibri"/>
                        <a:cs typeface="Times New Roman"/>
                      </a:endParaRPr>
                    </a:p>
                  </a:txBody>
                  <a:tcPr marL="68577" marR="685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lnSpc>
                          <a:spcPct val="115000"/>
                        </a:lnSpc>
                        <a:spcAft>
                          <a:spcPts val="0"/>
                        </a:spcAft>
                      </a:pPr>
                      <a:r>
                        <a:rPr lang="uk-UA" sz="1500" b="1" dirty="0">
                          <a:latin typeface="Times New Roman"/>
                          <a:ea typeface="Calibri"/>
                          <a:cs typeface="Times New Roman"/>
                        </a:rPr>
                        <a:t>ПОКАЗНИКИ</a:t>
                      </a:r>
                      <a:endParaRPr lang="uk-UA" sz="1500" b="1" dirty="0">
                        <a:latin typeface="Calibri"/>
                        <a:ea typeface="Calibri"/>
                        <a:cs typeface="Times New Roman"/>
                      </a:endParaRPr>
                    </a:p>
                  </a:txBody>
                  <a:tcPr marL="68577" marR="685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0"/>
                  </a:ext>
                </a:extLst>
              </a:tr>
              <a:tr h="1263584">
                <a:tc>
                  <a:txBody>
                    <a:bodyPr/>
                    <a:lstStyle/>
                    <a:p>
                      <a:pPr algn="ctr">
                        <a:lnSpc>
                          <a:spcPct val="115000"/>
                        </a:lnSpc>
                        <a:spcAft>
                          <a:spcPts val="0"/>
                        </a:spcAft>
                      </a:pPr>
                      <a:r>
                        <a:rPr lang="uk-UA" sz="1800" b="1" dirty="0">
                          <a:latin typeface="Times New Roman"/>
                          <a:ea typeface="Calibri"/>
                          <a:cs typeface="Times New Roman"/>
                        </a:rPr>
                        <a:t>ЗРОСТАННЯ</a:t>
                      </a:r>
                      <a:endParaRPr lang="uk-UA" sz="1800" b="1" dirty="0">
                        <a:latin typeface="Calibri"/>
                        <a:ea typeface="Calibri"/>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800" dirty="0">
                          <a:latin typeface="Times New Roman"/>
                          <a:ea typeface="Calibri"/>
                          <a:cs typeface="Times New Roman"/>
                        </a:rPr>
                        <a:t>Темп зростання виручки від продажу</a:t>
                      </a:r>
                      <a:endParaRPr lang="uk-UA" sz="1800" dirty="0">
                        <a:latin typeface="Calibri"/>
                        <a:ea typeface="Calibri"/>
                        <a:cs typeface="Times New Roman"/>
                      </a:endParaRPr>
                    </a:p>
                    <a:p>
                      <a:pPr algn="just">
                        <a:lnSpc>
                          <a:spcPct val="115000"/>
                        </a:lnSpc>
                        <a:spcAft>
                          <a:spcPts val="0"/>
                        </a:spcAft>
                      </a:pPr>
                      <a:r>
                        <a:rPr lang="uk-UA" sz="1800" dirty="0">
                          <a:latin typeface="Times New Roman"/>
                          <a:ea typeface="Calibri"/>
                          <a:cs typeface="Times New Roman"/>
                        </a:rPr>
                        <a:t>Темп зростання витрат, пов’язаних з поточною діяльністю</a:t>
                      </a:r>
                      <a:endParaRPr lang="uk-UA" sz="1800" dirty="0">
                        <a:latin typeface="Calibri"/>
                        <a:ea typeface="Calibri"/>
                        <a:cs typeface="Times New Roman"/>
                      </a:endParaRPr>
                    </a:p>
                    <a:p>
                      <a:pPr algn="just">
                        <a:lnSpc>
                          <a:spcPct val="115000"/>
                        </a:lnSpc>
                        <a:spcAft>
                          <a:spcPts val="0"/>
                        </a:spcAft>
                      </a:pPr>
                      <a:r>
                        <a:rPr lang="uk-UA" sz="1800" dirty="0">
                          <a:latin typeface="Times New Roman"/>
                          <a:ea typeface="Calibri"/>
                          <a:cs typeface="Times New Roman"/>
                        </a:rPr>
                        <a:t>Співвідношення виручки від продажу і середньої суми інвестицій в поточну діяльність</a:t>
                      </a:r>
                      <a:endParaRPr lang="uk-UA" sz="1800" dirty="0">
                        <a:latin typeface="Calibri"/>
                        <a:ea typeface="Calibri"/>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1"/>
                  </a:ext>
                </a:extLst>
              </a:tr>
              <a:tr h="1263584">
                <a:tc>
                  <a:txBody>
                    <a:bodyPr/>
                    <a:lstStyle/>
                    <a:p>
                      <a:pPr algn="ctr">
                        <a:lnSpc>
                          <a:spcPct val="115000"/>
                        </a:lnSpc>
                        <a:spcAft>
                          <a:spcPts val="0"/>
                        </a:spcAft>
                      </a:pPr>
                      <a:r>
                        <a:rPr lang="uk-UA" sz="1800" b="1" dirty="0">
                          <a:latin typeface="Times New Roman"/>
                          <a:ea typeface="Calibri"/>
                          <a:cs typeface="Times New Roman"/>
                        </a:rPr>
                        <a:t>СТІЙКИЙ СТАН</a:t>
                      </a:r>
                      <a:endParaRPr lang="uk-UA" sz="1800" b="1" dirty="0">
                        <a:latin typeface="Calibri"/>
                        <a:ea typeface="Calibri"/>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800" dirty="0">
                          <a:latin typeface="Times New Roman"/>
                          <a:ea typeface="Calibri"/>
                          <a:cs typeface="Times New Roman"/>
                        </a:rPr>
                        <a:t>Прибуток від продажу кожного виду продукції</a:t>
                      </a:r>
                      <a:endParaRPr lang="uk-UA" sz="1800" dirty="0">
                        <a:latin typeface="Calibri"/>
                        <a:ea typeface="Calibri"/>
                        <a:cs typeface="Times New Roman"/>
                      </a:endParaRPr>
                    </a:p>
                    <a:p>
                      <a:pPr algn="just">
                        <a:lnSpc>
                          <a:spcPct val="115000"/>
                        </a:lnSpc>
                        <a:spcAft>
                          <a:spcPts val="0"/>
                        </a:spcAft>
                      </a:pPr>
                      <a:r>
                        <a:rPr lang="uk-UA" sz="1800" dirty="0">
                          <a:latin typeface="Times New Roman"/>
                          <a:ea typeface="Calibri"/>
                          <a:cs typeface="Times New Roman"/>
                        </a:rPr>
                        <a:t>Темп зростання прямих витрат</a:t>
                      </a:r>
                      <a:endParaRPr lang="uk-UA" sz="1800" dirty="0">
                        <a:latin typeface="Calibri"/>
                        <a:ea typeface="Calibri"/>
                        <a:cs typeface="Times New Roman"/>
                      </a:endParaRPr>
                    </a:p>
                    <a:p>
                      <a:pPr algn="just">
                        <a:lnSpc>
                          <a:spcPct val="115000"/>
                        </a:lnSpc>
                        <a:spcAft>
                          <a:spcPts val="0"/>
                        </a:spcAft>
                      </a:pPr>
                      <a:r>
                        <a:rPr lang="uk-UA" sz="1800" dirty="0">
                          <a:latin typeface="Times New Roman"/>
                          <a:ea typeface="Calibri"/>
                          <a:cs typeface="Times New Roman"/>
                        </a:rPr>
                        <a:t>Співвідношення прибутку від продажу і середньої суми інвестицій в поточну діяльність</a:t>
                      </a:r>
                      <a:endParaRPr lang="uk-UA" sz="1800" dirty="0">
                        <a:latin typeface="Calibri"/>
                        <a:ea typeface="Calibri"/>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2"/>
                  </a:ext>
                </a:extLst>
              </a:tr>
              <a:tr h="942600">
                <a:tc>
                  <a:txBody>
                    <a:bodyPr/>
                    <a:lstStyle/>
                    <a:p>
                      <a:pPr algn="ctr">
                        <a:lnSpc>
                          <a:spcPct val="115000"/>
                        </a:lnSpc>
                        <a:spcAft>
                          <a:spcPts val="0"/>
                        </a:spcAft>
                      </a:pPr>
                      <a:r>
                        <a:rPr lang="uk-UA" sz="1800" b="1" dirty="0">
                          <a:latin typeface="Times New Roman"/>
                          <a:ea typeface="Calibri"/>
                          <a:cs typeface="Times New Roman"/>
                        </a:rPr>
                        <a:t>ЗБІР “ВРОЖАЮ”</a:t>
                      </a:r>
                      <a:endParaRPr lang="uk-UA" sz="1800" b="1" dirty="0">
                        <a:latin typeface="Calibri"/>
                        <a:ea typeface="Calibri"/>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800" dirty="0">
                          <a:latin typeface="Times New Roman"/>
                          <a:ea typeface="Calibri"/>
                          <a:cs typeface="Times New Roman"/>
                        </a:rPr>
                        <a:t>Темп зростання прибутку від продажу</a:t>
                      </a:r>
                      <a:endParaRPr lang="uk-UA" sz="1800" dirty="0">
                        <a:latin typeface="Calibri"/>
                        <a:ea typeface="Calibri"/>
                        <a:cs typeface="Times New Roman"/>
                      </a:endParaRPr>
                    </a:p>
                    <a:p>
                      <a:pPr algn="just">
                        <a:lnSpc>
                          <a:spcPct val="115000"/>
                        </a:lnSpc>
                        <a:spcAft>
                          <a:spcPts val="0"/>
                        </a:spcAft>
                      </a:pPr>
                      <a:r>
                        <a:rPr lang="uk-UA" sz="1800" dirty="0">
                          <a:latin typeface="Times New Roman"/>
                          <a:ea typeface="Calibri"/>
                          <a:cs typeface="Times New Roman"/>
                        </a:rPr>
                        <a:t>Темп зростання собівартості виробу</a:t>
                      </a:r>
                      <a:endParaRPr lang="uk-UA" sz="1800" dirty="0">
                        <a:latin typeface="Calibri"/>
                        <a:ea typeface="Calibri"/>
                        <a:cs typeface="Times New Roman"/>
                      </a:endParaRPr>
                    </a:p>
                    <a:p>
                      <a:pPr algn="just">
                        <a:lnSpc>
                          <a:spcPct val="115000"/>
                        </a:lnSpc>
                        <a:spcAft>
                          <a:spcPts val="0"/>
                        </a:spcAft>
                      </a:pPr>
                      <a:r>
                        <a:rPr lang="uk-UA" sz="1800" dirty="0">
                          <a:latin typeface="Times New Roman"/>
                          <a:ea typeface="Calibri"/>
                          <a:cs typeface="Times New Roman"/>
                        </a:rPr>
                        <a:t>Тривалість фінансового (грошового) циклу</a:t>
                      </a:r>
                      <a:endParaRPr lang="uk-UA" sz="1800" dirty="0">
                        <a:latin typeface="Calibri"/>
                        <a:ea typeface="Calibri"/>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3"/>
                  </a:ext>
                </a:extLst>
              </a:tr>
            </a:tbl>
          </a:graphicData>
        </a:graphic>
      </p:graphicFrame>
      <p:sp>
        <p:nvSpPr>
          <p:cNvPr id="24598" name="Rectangle 1">
            <a:extLst>
              <a:ext uri="{FF2B5EF4-FFF2-40B4-BE49-F238E27FC236}">
                <a16:creationId xmlns:a16="http://schemas.microsoft.com/office/drawing/2014/main" id="{AC7BC6C3-A347-03E8-ED33-B9BE09959E4F}"/>
              </a:ext>
            </a:extLst>
          </p:cNvPr>
          <p:cNvSpPr>
            <a:spLocks noChangeArrowheads="1"/>
          </p:cNvSpPr>
          <p:nvPr/>
        </p:nvSpPr>
        <p:spPr bwMode="auto">
          <a:xfrm>
            <a:off x="762000" y="1628775"/>
            <a:ext cx="7620000" cy="40005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2000" b="1">
                <a:latin typeface="Times New Roman" panose="02020603050405020304" pitchFamily="18" charset="0"/>
              </a:rPr>
              <a:t>ПРИКЛАДИ ПОКАЗНИКІВ ФІНАНСОВОЇ СКЛАДОВОЇ ЗСП </a:t>
            </a:r>
            <a:endParaRPr lang="uk-UA" altLang="ru-UA" sz="2000"/>
          </a:p>
        </p:txBody>
      </p:sp>
    </p:spTree>
  </p:cSld>
  <p:clrMapOvr>
    <a:masterClrMapping/>
  </p:clrMapOvr>
  <p:transition>
    <p:wheel spokes="8"/>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вырезанными противолежащими углами 1">
            <a:extLst>
              <a:ext uri="{FF2B5EF4-FFF2-40B4-BE49-F238E27FC236}">
                <a16:creationId xmlns:a16="http://schemas.microsoft.com/office/drawing/2014/main" id="{FE49D26D-0534-5007-CC5C-BF0235ECDBE2}"/>
              </a:ext>
            </a:extLst>
          </p:cNvPr>
          <p:cNvSpPr/>
          <p:nvPr/>
        </p:nvSpPr>
        <p:spPr>
          <a:xfrm>
            <a:off x="1835150" y="1268413"/>
            <a:ext cx="6985000" cy="5746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4) Визначення цільових значень фінансових показників</a:t>
            </a:r>
          </a:p>
        </p:txBody>
      </p:sp>
      <p:sp>
        <p:nvSpPr>
          <p:cNvPr id="3" name="Прямоугольник с двумя вырезанными противолежащими углами 2">
            <a:extLst>
              <a:ext uri="{FF2B5EF4-FFF2-40B4-BE49-F238E27FC236}">
                <a16:creationId xmlns:a16="http://schemas.microsoft.com/office/drawing/2014/main" id="{25F72B8C-893A-AAB5-A1CC-130B0636F82D}"/>
              </a:ext>
            </a:extLst>
          </p:cNvPr>
          <p:cNvSpPr/>
          <p:nvPr/>
        </p:nvSpPr>
        <p:spPr>
          <a:xfrm>
            <a:off x="1835150" y="3860800"/>
            <a:ext cx="6985000" cy="5048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5) Розробка стратегічних фінансових заходів.</a:t>
            </a:r>
          </a:p>
        </p:txBody>
      </p:sp>
      <p:sp>
        <p:nvSpPr>
          <p:cNvPr id="4" name="Прямоугольник 3">
            <a:extLst>
              <a:ext uri="{FF2B5EF4-FFF2-40B4-BE49-F238E27FC236}">
                <a16:creationId xmlns:a16="http://schemas.microsoft.com/office/drawing/2014/main" id="{F8AF7A2E-F90B-2C52-ECC5-709FE9449802}"/>
              </a:ext>
            </a:extLst>
          </p:cNvPr>
          <p:cNvSpPr/>
          <p:nvPr/>
        </p:nvSpPr>
        <p:spPr>
          <a:xfrm>
            <a:off x="571472" y="332656"/>
            <a:ext cx="8249000" cy="576064"/>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“ФІНАНСИ”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5" name="Штриховая стрелка вправо 4">
            <a:extLst>
              <a:ext uri="{FF2B5EF4-FFF2-40B4-BE49-F238E27FC236}">
                <a16:creationId xmlns:a16="http://schemas.microsoft.com/office/drawing/2014/main" id="{07ECD4A8-7622-A0B6-A6A7-188650A8EAC2}"/>
              </a:ext>
            </a:extLst>
          </p:cNvPr>
          <p:cNvSpPr/>
          <p:nvPr/>
        </p:nvSpPr>
        <p:spPr>
          <a:xfrm>
            <a:off x="468313" y="1196975"/>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6" name="Выноска со стрелкой вверх 5">
            <a:extLst>
              <a:ext uri="{FF2B5EF4-FFF2-40B4-BE49-F238E27FC236}">
                <a16:creationId xmlns:a16="http://schemas.microsoft.com/office/drawing/2014/main" id="{2155DC06-16C7-F5BE-1F58-7ED8FABF5487}"/>
              </a:ext>
            </a:extLst>
          </p:cNvPr>
          <p:cNvSpPr/>
          <p:nvPr/>
        </p:nvSpPr>
        <p:spPr>
          <a:xfrm>
            <a:off x="3787775" y="1916113"/>
            <a:ext cx="5113338" cy="1657350"/>
          </a:xfrm>
          <a:prstGeom prst="upArrowCallout">
            <a:avLst>
              <a:gd name="adj1" fmla="val 37450"/>
              <a:gd name="adj2" fmla="val 25000"/>
              <a:gd name="adj3" fmla="val 25000"/>
              <a:gd name="adj4" fmla="val 649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600" b="1" dirty="0"/>
              <a:t>ФІНАНСОВА ЦІЛЬ </a:t>
            </a:r>
            <a:r>
              <a:rPr lang="uk-UA" sz="1600" dirty="0"/>
              <a:t>вважається повністю описаною тільки після встановлення жорсткого, але цілком досяжного цільового значення фінансового показника</a:t>
            </a:r>
            <a:endParaRPr lang="uk-UA" sz="1500" dirty="0"/>
          </a:p>
        </p:txBody>
      </p:sp>
    </p:spTree>
  </p:cSld>
  <p:clrMapOvr>
    <a:masterClrMapping/>
  </p:clrMapOvr>
  <p:transition>
    <p:wheel spokes="8"/>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7">
            <a:extLst>
              <a:ext uri="{FF2B5EF4-FFF2-40B4-BE49-F238E27FC236}">
                <a16:creationId xmlns:a16="http://schemas.microsoft.com/office/drawing/2014/main" id="{BF1F3EA4-646F-92BB-99C4-2621AA494EC7}"/>
              </a:ext>
            </a:extLst>
          </p:cNvPr>
          <p:cNvSpPr>
            <a:spLocks noChangeArrowheads="1"/>
          </p:cNvSpPr>
          <p:nvPr/>
        </p:nvSpPr>
        <p:spPr bwMode="auto">
          <a:xfrm>
            <a:off x="0" y="5451475"/>
            <a:ext cx="9144000" cy="1406525"/>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6627" name="Rectangle 24">
            <a:extLst>
              <a:ext uri="{FF2B5EF4-FFF2-40B4-BE49-F238E27FC236}">
                <a16:creationId xmlns:a16="http://schemas.microsoft.com/office/drawing/2014/main" id="{FE1433E8-5F2F-EBC7-AD89-D3A5678A4769}"/>
              </a:ext>
            </a:extLst>
          </p:cNvPr>
          <p:cNvSpPr>
            <a:spLocks noChangeArrowheads="1"/>
          </p:cNvSpPr>
          <p:nvPr/>
        </p:nvSpPr>
        <p:spPr bwMode="auto">
          <a:xfrm>
            <a:off x="461963" y="1074738"/>
            <a:ext cx="8610600" cy="5707062"/>
          </a:xfrm>
          <a:prstGeom prst="rect">
            <a:avLst/>
          </a:prstGeom>
          <a:solidFill>
            <a:srgbClr val="0000FF"/>
          </a:solidFill>
          <a:ln w="19050">
            <a:solidFill>
              <a:srgbClr val="000099"/>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26628" name="Oval 2">
            <a:extLst>
              <a:ext uri="{FF2B5EF4-FFF2-40B4-BE49-F238E27FC236}">
                <a16:creationId xmlns:a16="http://schemas.microsoft.com/office/drawing/2014/main" id="{AC00BF23-BEBE-2755-0CF6-25E2544F4256}"/>
              </a:ext>
            </a:extLst>
          </p:cNvPr>
          <p:cNvSpPr>
            <a:spLocks noChangeArrowheads="1"/>
          </p:cNvSpPr>
          <p:nvPr/>
        </p:nvSpPr>
        <p:spPr bwMode="auto">
          <a:xfrm>
            <a:off x="527050" y="2500313"/>
            <a:ext cx="1555750" cy="1544637"/>
          </a:xfrm>
          <a:prstGeom prst="ellipse">
            <a:avLst/>
          </a:prstGeom>
          <a:solidFill>
            <a:schemeClr val="tx1"/>
          </a:solidFill>
          <a:ln w="28575">
            <a:solidFill>
              <a:srgbClr val="000099"/>
            </a:solidFill>
            <a:round/>
            <a:headEnd/>
            <a:tailEnd/>
          </a:ln>
        </p:spPr>
        <p:txBody>
          <a:bodyPr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400" b="1">
                <a:solidFill>
                  <a:schemeClr val="bg1"/>
                </a:solidFill>
              </a:rPr>
              <a:t>F1</a:t>
            </a:r>
            <a:r>
              <a:rPr lang="ru-RU" altLang="ru-UA" sz="1400" b="1">
                <a:solidFill>
                  <a:schemeClr val="bg1"/>
                </a:solidFill>
              </a:rPr>
              <a:t>: Достичь годового объема</a:t>
            </a:r>
          </a:p>
          <a:p>
            <a:pPr algn="ctr" eaLnBrk="1" hangingPunct="1"/>
            <a:r>
              <a:rPr lang="ru-RU" altLang="ru-UA" sz="1400" b="1">
                <a:solidFill>
                  <a:schemeClr val="bg1"/>
                </a:solidFill>
              </a:rPr>
              <a:t>продаж в</a:t>
            </a:r>
            <a:br>
              <a:rPr lang="ru-RU" altLang="ru-UA" sz="1400" b="1">
                <a:solidFill>
                  <a:schemeClr val="bg1"/>
                </a:solidFill>
              </a:rPr>
            </a:br>
            <a:r>
              <a:rPr lang="ru-RU" altLang="ru-UA" sz="1400" b="1">
                <a:solidFill>
                  <a:schemeClr val="bg1"/>
                </a:solidFill>
              </a:rPr>
              <a:t>1 млрд. </a:t>
            </a:r>
            <a:r>
              <a:rPr lang="de-DE" altLang="ru-UA" sz="1400" b="1">
                <a:solidFill>
                  <a:schemeClr val="bg1"/>
                </a:solidFill>
              </a:rPr>
              <a:t>$</a:t>
            </a:r>
            <a:endParaRPr lang="ru-RU" altLang="ru-UA" sz="1400" b="1">
              <a:solidFill>
                <a:schemeClr val="bg1"/>
              </a:solidFill>
            </a:endParaRPr>
          </a:p>
        </p:txBody>
      </p:sp>
      <p:sp>
        <p:nvSpPr>
          <p:cNvPr id="26629" name="Text Box 3">
            <a:extLst>
              <a:ext uri="{FF2B5EF4-FFF2-40B4-BE49-F238E27FC236}">
                <a16:creationId xmlns:a16="http://schemas.microsoft.com/office/drawing/2014/main" id="{971B3DD8-DCA3-F1DE-C1AD-F7EE601BF0DE}"/>
              </a:ext>
            </a:extLst>
          </p:cNvPr>
          <p:cNvSpPr txBox="1">
            <a:spLocks noChangeArrowheads="1"/>
          </p:cNvSpPr>
          <p:nvPr/>
        </p:nvSpPr>
        <p:spPr bwMode="auto">
          <a:xfrm>
            <a:off x="-4763" y="1127125"/>
            <a:ext cx="482601"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2400" b="1">
                <a:solidFill>
                  <a:srgbClr val="000099"/>
                </a:solidFill>
              </a:rPr>
              <a:t>Ф</a:t>
            </a:r>
          </a:p>
          <a:p>
            <a:pPr algn="ctr" eaLnBrk="1" hangingPunct="1"/>
            <a:endParaRPr lang="ru-RU" altLang="ru-UA" sz="2400" b="1">
              <a:solidFill>
                <a:srgbClr val="000099"/>
              </a:solidFill>
            </a:endParaRPr>
          </a:p>
          <a:p>
            <a:pPr algn="ctr" eaLnBrk="1" hangingPunct="1"/>
            <a:r>
              <a:rPr lang="ru-RU" altLang="ru-UA" sz="2400" b="1">
                <a:solidFill>
                  <a:srgbClr val="000099"/>
                </a:solidFill>
              </a:rPr>
              <a:t>И</a:t>
            </a:r>
          </a:p>
          <a:p>
            <a:pPr algn="ctr" eaLnBrk="1" hangingPunct="1"/>
            <a:endParaRPr lang="ru-RU" altLang="ru-UA" sz="2400" b="1">
              <a:solidFill>
                <a:srgbClr val="000099"/>
              </a:solidFill>
            </a:endParaRPr>
          </a:p>
          <a:p>
            <a:pPr algn="ctr" eaLnBrk="1" hangingPunct="1"/>
            <a:r>
              <a:rPr lang="ru-RU" altLang="ru-UA" sz="2400" b="1">
                <a:solidFill>
                  <a:srgbClr val="000099"/>
                </a:solidFill>
              </a:rPr>
              <a:t>Н</a:t>
            </a:r>
          </a:p>
          <a:p>
            <a:pPr algn="ctr" eaLnBrk="1" hangingPunct="1"/>
            <a:endParaRPr lang="ru-RU" altLang="ru-UA" sz="2400" b="1">
              <a:solidFill>
                <a:srgbClr val="000099"/>
              </a:solidFill>
            </a:endParaRPr>
          </a:p>
          <a:p>
            <a:pPr algn="ctr" eaLnBrk="1" hangingPunct="1"/>
            <a:r>
              <a:rPr lang="ru-RU" altLang="ru-UA" sz="2400" b="1">
                <a:solidFill>
                  <a:srgbClr val="000099"/>
                </a:solidFill>
              </a:rPr>
              <a:t>А</a:t>
            </a:r>
          </a:p>
          <a:p>
            <a:pPr algn="ctr" eaLnBrk="1" hangingPunct="1"/>
            <a:endParaRPr lang="ru-RU" altLang="ru-UA" sz="2400" b="1">
              <a:solidFill>
                <a:srgbClr val="000099"/>
              </a:solidFill>
            </a:endParaRPr>
          </a:p>
          <a:p>
            <a:pPr algn="ctr" eaLnBrk="1" hangingPunct="1"/>
            <a:r>
              <a:rPr lang="ru-RU" altLang="ru-UA" sz="2400" b="1">
                <a:solidFill>
                  <a:srgbClr val="000099"/>
                </a:solidFill>
              </a:rPr>
              <a:t>Н</a:t>
            </a:r>
          </a:p>
          <a:p>
            <a:pPr algn="ctr" eaLnBrk="1" hangingPunct="1"/>
            <a:endParaRPr lang="ru-RU" altLang="ru-UA" sz="2400" b="1">
              <a:solidFill>
                <a:srgbClr val="000099"/>
              </a:solidFill>
            </a:endParaRPr>
          </a:p>
          <a:p>
            <a:pPr algn="ctr" eaLnBrk="1" hangingPunct="1"/>
            <a:r>
              <a:rPr lang="ru-RU" altLang="ru-UA" sz="2400" b="1">
                <a:solidFill>
                  <a:srgbClr val="000099"/>
                </a:solidFill>
              </a:rPr>
              <a:t>С</a:t>
            </a:r>
          </a:p>
          <a:p>
            <a:pPr algn="ctr" eaLnBrk="1" hangingPunct="1"/>
            <a:endParaRPr lang="ru-RU" altLang="ru-UA" sz="2400" b="1">
              <a:solidFill>
                <a:srgbClr val="000099"/>
              </a:solidFill>
            </a:endParaRPr>
          </a:p>
          <a:p>
            <a:pPr algn="ctr" eaLnBrk="1" hangingPunct="1"/>
            <a:r>
              <a:rPr lang="ru-RU" altLang="ru-UA" sz="2400" b="1">
                <a:solidFill>
                  <a:srgbClr val="000099"/>
                </a:solidFill>
              </a:rPr>
              <a:t>Ы</a:t>
            </a:r>
          </a:p>
        </p:txBody>
      </p:sp>
      <p:sp>
        <p:nvSpPr>
          <p:cNvPr id="26630" name="Text Box 4">
            <a:extLst>
              <a:ext uri="{FF2B5EF4-FFF2-40B4-BE49-F238E27FC236}">
                <a16:creationId xmlns:a16="http://schemas.microsoft.com/office/drawing/2014/main" id="{14F11A3B-523D-2AA9-E7C0-C736F589F7ED}"/>
              </a:ext>
            </a:extLst>
          </p:cNvPr>
          <p:cNvSpPr txBox="1">
            <a:spLocks noChangeArrowheads="1"/>
          </p:cNvSpPr>
          <p:nvPr/>
        </p:nvSpPr>
        <p:spPr bwMode="auto">
          <a:xfrm>
            <a:off x="488950" y="493713"/>
            <a:ext cx="35623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CC0000"/>
                </a:solidFill>
              </a:rPr>
              <a:t>СТРАТЕГИЯ ПРОИЗВОДИТЕЛЬНОСТИ</a:t>
            </a:r>
          </a:p>
        </p:txBody>
      </p:sp>
      <p:sp>
        <p:nvSpPr>
          <p:cNvPr id="26631" name="Text Box 5">
            <a:extLst>
              <a:ext uri="{FF2B5EF4-FFF2-40B4-BE49-F238E27FC236}">
                <a16:creationId xmlns:a16="http://schemas.microsoft.com/office/drawing/2014/main" id="{3C68E636-F23D-6BFD-A7B5-19467513C33C}"/>
              </a:ext>
            </a:extLst>
          </p:cNvPr>
          <p:cNvSpPr txBox="1">
            <a:spLocks noChangeArrowheads="1"/>
          </p:cNvSpPr>
          <p:nvPr/>
        </p:nvSpPr>
        <p:spPr bwMode="auto">
          <a:xfrm>
            <a:off x="5980113" y="493713"/>
            <a:ext cx="19240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CC0000"/>
                </a:solidFill>
              </a:rPr>
              <a:t>СТРАТЕГИЯ РОСТА</a:t>
            </a:r>
          </a:p>
        </p:txBody>
      </p:sp>
      <p:sp>
        <p:nvSpPr>
          <p:cNvPr id="26632" name="Oval 6">
            <a:extLst>
              <a:ext uri="{FF2B5EF4-FFF2-40B4-BE49-F238E27FC236}">
                <a16:creationId xmlns:a16="http://schemas.microsoft.com/office/drawing/2014/main" id="{19C56461-7CA2-5935-9F29-10A49FD860DA}"/>
              </a:ext>
            </a:extLst>
          </p:cNvPr>
          <p:cNvSpPr>
            <a:spLocks noChangeArrowheads="1"/>
          </p:cNvSpPr>
          <p:nvPr/>
        </p:nvSpPr>
        <p:spPr bwMode="auto">
          <a:xfrm>
            <a:off x="2335213" y="1858963"/>
            <a:ext cx="1981200" cy="1893887"/>
          </a:xfrm>
          <a:prstGeom prst="ellipse">
            <a:avLst/>
          </a:prstGeom>
          <a:solidFill>
            <a:schemeClr val="tx1"/>
          </a:solidFill>
          <a:ln w="28575">
            <a:solidFill>
              <a:srgbClr val="000099"/>
            </a:solidFill>
            <a:round/>
            <a:headEnd/>
            <a:tailEnd/>
          </a:ln>
        </p:spPr>
        <p:txBody>
          <a:bodyPr lIns="0" tIns="10800" rIns="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400" b="1">
                <a:solidFill>
                  <a:schemeClr val="bg1"/>
                </a:solidFill>
              </a:rPr>
              <a:t>F</a:t>
            </a:r>
            <a:r>
              <a:rPr lang="uk-UA" altLang="ru-UA" sz="1400" b="1">
                <a:solidFill>
                  <a:schemeClr val="bg1"/>
                </a:solidFill>
              </a:rPr>
              <a:t>2-1</a:t>
            </a:r>
            <a:r>
              <a:rPr lang="ru-RU" altLang="ru-UA" sz="1400" b="1">
                <a:solidFill>
                  <a:schemeClr val="bg1"/>
                </a:solidFill>
              </a:rPr>
              <a:t>: Обеспечить среднюю</a:t>
            </a:r>
          </a:p>
          <a:p>
            <a:pPr algn="ctr" eaLnBrk="1" hangingPunct="1"/>
            <a:r>
              <a:rPr lang="uk-UA" altLang="ru-UA" sz="1400" b="1">
                <a:solidFill>
                  <a:schemeClr val="bg1"/>
                </a:solidFill>
              </a:rPr>
              <a:t>рентабель-ность контрактов</a:t>
            </a:r>
            <a:endParaRPr lang="ru-RU" altLang="ru-UA" sz="1400" b="1">
              <a:solidFill>
                <a:schemeClr val="bg1"/>
              </a:solidFill>
            </a:endParaRPr>
          </a:p>
          <a:p>
            <a:pPr algn="ctr" eaLnBrk="1" hangingPunct="1"/>
            <a:r>
              <a:rPr lang="ru-RU" altLang="ru-UA" sz="1400" b="1">
                <a:solidFill>
                  <a:schemeClr val="bg1"/>
                </a:solidFill>
              </a:rPr>
              <a:t>на уровне 25</a:t>
            </a:r>
            <a:r>
              <a:rPr lang="ru-RU" altLang="ru-UA" sz="1400" b="1"/>
              <a:t>%</a:t>
            </a:r>
          </a:p>
        </p:txBody>
      </p:sp>
      <p:sp>
        <p:nvSpPr>
          <p:cNvPr id="26633" name="Oval 7">
            <a:extLst>
              <a:ext uri="{FF2B5EF4-FFF2-40B4-BE49-F238E27FC236}">
                <a16:creationId xmlns:a16="http://schemas.microsoft.com/office/drawing/2014/main" id="{42514332-1C29-9AA0-A8F0-C86ED1EE3687}"/>
              </a:ext>
            </a:extLst>
          </p:cNvPr>
          <p:cNvSpPr>
            <a:spLocks noChangeArrowheads="1"/>
          </p:cNvSpPr>
          <p:nvPr/>
        </p:nvSpPr>
        <p:spPr bwMode="auto">
          <a:xfrm>
            <a:off x="2386013" y="4083050"/>
            <a:ext cx="1951037" cy="1554163"/>
          </a:xfrm>
          <a:prstGeom prst="ellipse">
            <a:avLst/>
          </a:prstGeom>
          <a:solidFill>
            <a:schemeClr val="tx1"/>
          </a:solidFill>
          <a:ln w="28575">
            <a:solidFill>
              <a:srgbClr val="000099"/>
            </a:solidFill>
            <a:round/>
            <a:headEnd/>
            <a:tailEnd/>
          </a:ln>
        </p:spPr>
        <p:txBody>
          <a:bodyPr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400" b="1">
                <a:solidFill>
                  <a:schemeClr val="bg1"/>
                </a:solidFill>
              </a:rPr>
              <a:t>F</a:t>
            </a:r>
            <a:r>
              <a:rPr lang="ru-RU" altLang="ru-UA" sz="1400" b="1">
                <a:solidFill>
                  <a:schemeClr val="bg1"/>
                </a:solidFill>
              </a:rPr>
              <a:t>2-2: Обеспечить 100 тыс. </a:t>
            </a:r>
            <a:r>
              <a:rPr lang="de-DE" altLang="ru-UA" sz="1400" b="1">
                <a:solidFill>
                  <a:schemeClr val="bg1"/>
                </a:solidFill>
              </a:rPr>
              <a:t>$</a:t>
            </a:r>
            <a:endParaRPr lang="ru-RU" altLang="ru-UA" sz="1400" b="1">
              <a:solidFill>
                <a:schemeClr val="bg1"/>
              </a:solidFill>
            </a:endParaRPr>
          </a:p>
          <a:p>
            <a:pPr algn="ctr" eaLnBrk="1" hangingPunct="1"/>
            <a:r>
              <a:rPr lang="ru-RU" altLang="ru-UA" sz="1400" b="1">
                <a:solidFill>
                  <a:schemeClr val="bg1"/>
                </a:solidFill>
              </a:rPr>
              <a:t>продаж на</a:t>
            </a:r>
            <a:br>
              <a:rPr lang="ru-RU" altLang="ru-UA" sz="1400" b="1">
                <a:solidFill>
                  <a:schemeClr val="bg1"/>
                </a:solidFill>
              </a:rPr>
            </a:br>
            <a:r>
              <a:rPr lang="ru-RU" altLang="ru-UA" sz="1400" b="1">
                <a:solidFill>
                  <a:schemeClr val="bg1"/>
                </a:solidFill>
              </a:rPr>
              <a:t>1 чел. ППП</a:t>
            </a:r>
          </a:p>
        </p:txBody>
      </p:sp>
      <p:sp>
        <p:nvSpPr>
          <p:cNvPr id="26634" name="Oval 8">
            <a:extLst>
              <a:ext uri="{FF2B5EF4-FFF2-40B4-BE49-F238E27FC236}">
                <a16:creationId xmlns:a16="http://schemas.microsoft.com/office/drawing/2014/main" id="{08933B6A-F2F9-1741-9172-9D878B263387}"/>
              </a:ext>
            </a:extLst>
          </p:cNvPr>
          <p:cNvSpPr>
            <a:spLocks noChangeArrowheads="1"/>
          </p:cNvSpPr>
          <p:nvPr/>
        </p:nvSpPr>
        <p:spPr bwMode="auto">
          <a:xfrm>
            <a:off x="4592638" y="3108325"/>
            <a:ext cx="2173287" cy="1454150"/>
          </a:xfrm>
          <a:prstGeom prst="ellipse">
            <a:avLst/>
          </a:prstGeom>
          <a:solidFill>
            <a:schemeClr val="tx1"/>
          </a:solidFill>
          <a:ln w="28575">
            <a:solidFill>
              <a:srgbClr val="000099"/>
            </a:solidFill>
            <a:round/>
            <a:headEnd/>
            <a:tailEnd/>
          </a:ln>
        </p:spPr>
        <p:txBody>
          <a:bodyPr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300" b="1">
                <a:solidFill>
                  <a:schemeClr val="bg1"/>
                </a:solidFill>
              </a:rPr>
              <a:t>F</a:t>
            </a:r>
            <a:r>
              <a:rPr lang="ru-RU" altLang="ru-UA" sz="1300" b="1">
                <a:solidFill>
                  <a:schemeClr val="bg1"/>
                </a:solidFill>
              </a:rPr>
              <a:t>3-1: Обеспечить срок окупаемости инвестиций в</a:t>
            </a:r>
          </a:p>
          <a:p>
            <a:pPr algn="ctr" eaLnBrk="1" hangingPunct="1"/>
            <a:r>
              <a:rPr lang="ru-RU" altLang="ru-UA" sz="1300" b="1">
                <a:solidFill>
                  <a:schemeClr val="bg1"/>
                </a:solidFill>
              </a:rPr>
              <a:t>развитие завода </a:t>
            </a:r>
          </a:p>
          <a:p>
            <a:pPr algn="ctr" eaLnBrk="1" hangingPunct="1"/>
            <a:r>
              <a:rPr lang="ru-RU" altLang="ru-UA" sz="1300" b="1">
                <a:solidFill>
                  <a:schemeClr val="bg1"/>
                </a:solidFill>
              </a:rPr>
              <a:t>не более 3 лет</a:t>
            </a:r>
          </a:p>
        </p:txBody>
      </p:sp>
      <p:sp>
        <p:nvSpPr>
          <p:cNvPr id="26635" name="Oval 9">
            <a:extLst>
              <a:ext uri="{FF2B5EF4-FFF2-40B4-BE49-F238E27FC236}">
                <a16:creationId xmlns:a16="http://schemas.microsoft.com/office/drawing/2014/main" id="{5AF1017D-3265-1390-B2BB-2CC755CE4CF8}"/>
              </a:ext>
            </a:extLst>
          </p:cNvPr>
          <p:cNvSpPr>
            <a:spLocks noChangeArrowheads="1"/>
          </p:cNvSpPr>
          <p:nvPr/>
        </p:nvSpPr>
        <p:spPr bwMode="auto">
          <a:xfrm>
            <a:off x="4638675" y="4857750"/>
            <a:ext cx="2141538" cy="1814513"/>
          </a:xfrm>
          <a:prstGeom prst="ellipse">
            <a:avLst/>
          </a:prstGeom>
          <a:solidFill>
            <a:schemeClr val="tx1"/>
          </a:solidFill>
          <a:ln w="28575">
            <a:solidFill>
              <a:srgbClr val="000099"/>
            </a:solidFill>
            <a:round/>
            <a:headEnd/>
            <a:tailEnd/>
          </a:ln>
        </p:spPr>
        <p:txBody>
          <a:bodyPr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300" b="1">
                <a:solidFill>
                  <a:schemeClr val="bg1"/>
                </a:solidFill>
              </a:rPr>
              <a:t>F</a:t>
            </a:r>
            <a:r>
              <a:rPr lang="ru-RU" altLang="ru-UA" sz="1300" b="1">
                <a:solidFill>
                  <a:schemeClr val="bg1"/>
                </a:solidFill>
              </a:rPr>
              <a:t>3-2: Осуществлять инвестиции на 100% за счет собственных источников финансирования</a:t>
            </a:r>
          </a:p>
        </p:txBody>
      </p:sp>
      <p:sp>
        <p:nvSpPr>
          <p:cNvPr id="26636" name="Oval 10">
            <a:extLst>
              <a:ext uri="{FF2B5EF4-FFF2-40B4-BE49-F238E27FC236}">
                <a16:creationId xmlns:a16="http://schemas.microsoft.com/office/drawing/2014/main" id="{00C7C731-1E36-2999-0EED-5511782640B4}"/>
              </a:ext>
            </a:extLst>
          </p:cNvPr>
          <p:cNvSpPr>
            <a:spLocks noChangeArrowheads="1"/>
          </p:cNvSpPr>
          <p:nvPr/>
        </p:nvSpPr>
        <p:spPr bwMode="auto">
          <a:xfrm>
            <a:off x="4595813" y="1597025"/>
            <a:ext cx="2265362" cy="1379538"/>
          </a:xfrm>
          <a:prstGeom prst="ellipse">
            <a:avLst/>
          </a:prstGeom>
          <a:solidFill>
            <a:schemeClr val="tx1"/>
          </a:solidFill>
          <a:ln w="28575">
            <a:solidFill>
              <a:srgbClr val="000099"/>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300" b="1">
                <a:solidFill>
                  <a:schemeClr val="bg1"/>
                </a:solidFill>
              </a:rPr>
              <a:t>F</a:t>
            </a:r>
            <a:r>
              <a:rPr lang="ru-RU" altLang="ru-UA" sz="1300" b="1">
                <a:solidFill>
                  <a:schemeClr val="bg1"/>
                </a:solidFill>
              </a:rPr>
              <a:t>3: Осуществить</a:t>
            </a:r>
          </a:p>
          <a:p>
            <a:pPr algn="ctr" eaLnBrk="1" hangingPunct="1"/>
            <a:r>
              <a:rPr lang="ru-RU" altLang="ru-UA" sz="1300" b="1">
                <a:solidFill>
                  <a:schemeClr val="bg1"/>
                </a:solidFill>
              </a:rPr>
              <a:t>инвестиции в развитие</a:t>
            </a:r>
          </a:p>
          <a:p>
            <a:pPr algn="ctr" eaLnBrk="1" hangingPunct="1"/>
            <a:r>
              <a:rPr lang="ru-RU" altLang="ru-UA" sz="1300" b="1">
                <a:solidFill>
                  <a:schemeClr val="bg1"/>
                </a:solidFill>
              </a:rPr>
              <a:t>в объеме</a:t>
            </a:r>
            <a:br>
              <a:rPr lang="ru-RU" altLang="ru-UA" sz="1300" b="1">
                <a:solidFill>
                  <a:schemeClr val="bg1"/>
                </a:solidFill>
              </a:rPr>
            </a:br>
            <a:r>
              <a:rPr lang="ru-RU" altLang="ru-UA" sz="1300" b="1">
                <a:solidFill>
                  <a:schemeClr val="bg1"/>
                </a:solidFill>
              </a:rPr>
              <a:t> 250 млн.</a:t>
            </a:r>
            <a:r>
              <a:rPr lang="de-DE" altLang="ru-UA" sz="1300" b="1">
                <a:solidFill>
                  <a:schemeClr val="bg1"/>
                </a:solidFill>
              </a:rPr>
              <a:t>$</a:t>
            </a:r>
            <a:r>
              <a:rPr lang="ru-RU" altLang="ru-UA" sz="1300" b="1">
                <a:solidFill>
                  <a:schemeClr val="bg1"/>
                </a:solidFill>
              </a:rPr>
              <a:t> за 5 лет</a:t>
            </a:r>
          </a:p>
        </p:txBody>
      </p:sp>
      <p:sp>
        <p:nvSpPr>
          <p:cNvPr id="26637" name="Oval 11">
            <a:extLst>
              <a:ext uri="{FF2B5EF4-FFF2-40B4-BE49-F238E27FC236}">
                <a16:creationId xmlns:a16="http://schemas.microsoft.com/office/drawing/2014/main" id="{AD251E8D-7BC3-5250-4A52-4CBE9F078863}"/>
              </a:ext>
            </a:extLst>
          </p:cNvPr>
          <p:cNvSpPr>
            <a:spLocks noChangeArrowheads="1"/>
          </p:cNvSpPr>
          <p:nvPr/>
        </p:nvSpPr>
        <p:spPr bwMode="auto">
          <a:xfrm>
            <a:off x="7024688" y="1485900"/>
            <a:ext cx="2011362" cy="3660775"/>
          </a:xfrm>
          <a:prstGeom prst="ellipse">
            <a:avLst/>
          </a:prstGeom>
          <a:solidFill>
            <a:schemeClr val="tx1"/>
          </a:solidFill>
          <a:ln w="28575">
            <a:solidFill>
              <a:srgbClr val="000099"/>
            </a:solidFill>
            <a:round/>
            <a:headEnd/>
            <a:tailEnd/>
          </a:ln>
        </p:spPr>
        <p:txBody>
          <a:bodyPr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400" b="1">
                <a:solidFill>
                  <a:schemeClr val="bg1"/>
                </a:solidFill>
              </a:rPr>
              <a:t>F</a:t>
            </a:r>
            <a:r>
              <a:rPr lang="ru-RU" altLang="ru-UA" sz="1400" b="1">
                <a:solidFill>
                  <a:schemeClr val="bg1"/>
                </a:solidFill>
              </a:rPr>
              <a:t>4: Обеспечить ежегодный</a:t>
            </a:r>
          </a:p>
          <a:p>
            <a:pPr algn="ctr" eaLnBrk="1" hangingPunct="1"/>
            <a:r>
              <a:rPr lang="ru-RU" altLang="ru-UA" sz="1400" b="1">
                <a:solidFill>
                  <a:schemeClr val="bg1"/>
                </a:solidFill>
              </a:rPr>
              <a:t> объем отчислений в бюджет, </a:t>
            </a:r>
          </a:p>
          <a:p>
            <a:pPr algn="ctr" eaLnBrk="1" hangingPunct="1"/>
            <a:r>
              <a:rPr lang="ru-RU" altLang="ru-UA" sz="1400" b="1">
                <a:solidFill>
                  <a:schemeClr val="bg1"/>
                </a:solidFill>
              </a:rPr>
              <a:t>внебюджетные фонды и на</a:t>
            </a:r>
          </a:p>
          <a:p>
            <a:pPr algn="ctr" eaLnBrk="1" hangingPunct="1"/>
            <a:r>
              <a:rPr lang="ru-RU" altLang="ru-UA" sz="1400" b="1">
                <a:solidFill>
                  <a:schemeClr val="bg1"/>
                </a:solidFill>
              </a:rPr>
              <a:t>благотвори-тельность</a:t>
            </a:r>
          </a:p>
          <a:p>
            <a:pPr algn="ctr" eaLnBrk="1" hangingPunct="1"/>
            <a:r>
              <a:rPr lang="ru-RU" altLang="ru-UA" sz="1400" b="1">
                <a:solidFill>
                  <a:schemeClr val="bg1"/>
                </a:solidFill>
              </a:rPr>
              <a:t> до 15%</a:t>
            </a:r>
          </a:p>
          <a:p>
            <a:pPr algn="ctr" eaLnBrk="1" hangingPunct="1"/>
            <a:r>
              <a:rPr lang="ru-RU" altLang="ru-UA" sz="1400" b="1">
                <a:solidFill>
                  <a:schemeClr val="bg1"/>
                </a:solidFill>
              </a:rPr>
              <a:t>от объема продаж</a:t>
            </a:r>
          </a:p>
        </p:txBody>
      </p:sp>
      <p:sp>
        <p:nvSpPr>
          <p:cNvPr id="26638" name="Line 13">
            <a:extLst>
              <a:ext uri="{FF2B5EF4-FFF2-40B4-BE49-F238E27FC236}">
                <a16:creationId xmlns:a16="http://schemas.microsoft.com/office/drawing/2014/main" id="{DB7802BF-4D7C-834F-A87B-848F78CAA874}"/>
              </a:ext>
            </a:extLst>
          </p:cNvPr>
          <p:cNvSpPr>
            <a:spLocks noChangeShapeType="1"/>
          </p:cNvSpPr>
          <p:nvPr/>
        </p:nvSpPr>
        <p:spPr bwMode="auto">
          <a:xfrm flipV="1">
            <a:off x="3314700" y="1435100"/>
            <a:ext cx="161925" cy="409575"/>
          </a:xfrm>
          <a:prstGeom prst="line">
            <a:avLst/>
          </a:prstGeom>
          <a:noFill/>
          <a:ln w="28575">
            <a:solidFill>
              <a:srgbClr val="CC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26639" name="Line 14">
            <a:extLst>
              <a:ext uri="{FF2B5EF4-FFF2-40B4-BE49-F238E27FC236}">
                <a16:creationId xmlns:a16="http://schemas.microsoft.com/office/drawing/2014/main" id="{63E304C8-4B2E-CB04-0697-1B0B125EEFFE}"/>
              </a:ext>
            </a:extLst>
          </p:cNvPr>
          <p:cNvSpPr>
            <a:spLocks noChangeShapeType="1"/>
          </p:cNvSpPr>
          <p:nvPr/>
        </p:nvSpPr>
        <p:spPr bwMode="auto">
          <a:xfrm flipV="1">
            <a:off x="4337050" y="1492250"/>
            <a:ext cx="152400" cy="3292475"/>
          </a:xfrm>
          <a:prstGeom prst="line">
            <a:avLst/>
          </a:prstGeom>
          <a:noFill/>
          <a:ln w="28575">
            <a:solidFill>
              <a:srgbClr val="CC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26640" name="Line 15">
            <a:extLst>
              <a:ext uri="{FF2B5EF4-FFF2-40B4-BE49-F238E27FC236}">
                <a16:creationId xmlns:a16="http://schemas.microsoft.com/office/drawing/2014/main" id="{DE468A2C-6CB1-FB0F-EC09-89F3FA9A49A9}"/>
              </a:ext>
            </a:extLst>
          </p:cNvPr>
          <p:cNvSpPr>
            <a:spLocks noChangeShapeType="1"/>
          </p:cNvSpPr>
          <p:nvPr/>
        </p:nvSpPr>
        <p:spPr bwMode="auto">
          <a:xfrm flipH="1" flipV="1">
            <a:off x="5953125" y="1357313"/>
            <a:ext cx="76200" cy="273050"/>
          </a:xfrm>
          <a:prstGeom prst="line">
            <a:avLst/>
          </a:prstGeom>
          <a:noFill/>
          <a:ln w="28575">
            <a:solidFill>
              <a:srgbClr val="CC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grpSp>
        <p:nvGrpSpPr>
          <p:cNvPr id="26641" name="Group 25">
            <a:extLst>
              <a:ext uri="{FF2B5EF4-FFF2-40B4-BE49-F238E27FC236}">
                <a16:creationId xmlns:a16="http://schemas.microsoft.com/office/drawing/2014/main" id="{983BACED-0DE1-3F8D-84CC-25AE53BADA0A}"/>
              </a:ext>
            </a:extLst>
          </p:cNvPr>
          <p:cNvGrpSpPr>
            <a:grpSpLocks/>
          </p:cNvGrpSpPr>
          <p:nvPr/>
        </p:nvGrpSpPr>
        <p:grpSpPr bwMode="auto">
          <a:xfrm>
            <a:off x="2268538" y="1281113"/>
            <a:ext cx="4654550" cy="5486400"/>
            <a:chOff x="1429" y="567"/>
            <a:chExt cx="2932" cy="3744"/>
          </a:xfrm>
        </p:grpSpPr>
        <p:sp>
          <p:nvSpPr>
            <p:cNvPr id="26648" name="Line 17">
              <a:extLst>
                <a:ext uri="{FF2B5EF4-FFF2-40B4-BE49-F238E27FC236}">
                  <a16:creationId xmlns:a16="http://schemas.microsoft.com/office/drawing/2014/main" id="{A05670FA-483E-1260-49C3-537323A30543}"/>
                </a:ext>
              </a:extLst>
            </p:cNvPr>
            <p:cNvSpPr>
              <a:spLocks noChangeShapeType="1"/>
            </p:cNvSpPr>
            <p:nvPr/>
          </p:nvSpPr>
          <p:spPr bwMode="auto">
            <a:xfrm>
              <a:off x="1429" y="567"/>
              <a:ext cx="0" cy="3738"/>
            </a:xfrm>
            <a:prstGeom prst="line">
              <a:avLst/>
            </a:prstGeom>
            <a:noFill/>
            <a:ln w="28575">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26649" name="Line 18">
              <a:extLst>
                <a:ext uri="{FF2B5EF4-FFF2-40B4-BE49-F238E27FC236}">
                  <a16:creationId xmlns:a16="http://schemas.microsoft.com/office/drawing/2014/main" id="{7E90DE7C-982F-D233-C560-D6838D3D4009}"/>
                </a:ext>
              </a:extLst>
            </p:cNvPr>
            <p:cNvSpPr>
              <a:spLocks noChangeShapeType="1"/>
            </p:cNvSpPr>
            <p:nvPr/>
          </p:nvSpPr>
          <p:spPr bwMode="auto">
            <a:xfrm>
              <a:off x="2873" y="702"/>
              <a:ext cx="0" cy="3609"/>
            </a:xfrm>
            <a:prstGeom prst="line">
              <a:avLst/>
            </a:prstGeom>
            <a:noFill/>
            <a:ln w="28575">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26650" name="Line 19">
              <a:extLst>
                <a:ext uri="{FF2B5EF4-FFF2-40B4-BE49-F238E27FC236}">
                  <a16:creationId xmlns:a16="http://schemas.microsoft.com/office/drawing/2014/main" id="{9BADFA71-8938-2E1D-799B-1398B79B157B}"/>
                </a:ext>
              </a:extLst>
            </p:cNvPr>
            <p:cNvSpPr>
              <a:spLocks noChangeShapeType="1"/>
            </p:cNvSpPr>
            <p:nvPr/>
          </p:nvSpPr>
          <p:spPr bwMode="auto">
            <a:xfrm>
              <a:off x="4361" y="567"/>
              <a:ext cx="0" cy="3744"/>
            </a:xfrm>
            <a:prstGeom prst="line">
              <a:avLst/>
            </a:prstGeom>
            <a:noFill/>
            <a:ln w="28575">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grpSp>
      <p:sp>
        <p:nvSpPr>
          <p:cNvPr id="26642" name="Oval 20">
            <a:extLst>
              <a:ext uri="{FF2B5EF4-FFF2-40B4-BE49-F238E27FC236}">
                <a16:creationId xmlns:a16="http://schemas.microsoft.com/office/drawing/2014/main" id="{94AC2A99-DBAC-3A09-141E-0B9B02E0686E}"/>
              </a:ext>
            </a:extLst>
          </p:cNvPr>
          <p:cNvSpPr>
            <a:spLocks noChangeArrowheads="1"/>
          </p:cNvSpPr>
          <p:nvPr/>
        </p:nvSpPr>
        <p:spPr bwMode="auto">
          <a:xfrm>
            <a:off x="2682875" y="755650"/>
            <a:ext cx="3709988" cy="742950"/>
          </a:xfrm>
          <a:prstGeom prst="ellipse">
            <a:avLst/>
          </a:prstGeom>
          <a:solidFill>
            <a:schemeClr val="tx1"/>
          </a:solidFill>
          <a:ln w="28575">
            <a:solidFill>
              <a:srgbClr val="000099"/>
            </a:solidFill>
            <a:round/>
            <a:headEnd/>
            <a:tailEnd/>
          </a:ln>
        </p:spPr>
        <p:txBody>
          <a:bodyPr wrap="none" lIns="18000" tIns="10800" rIns="18000" bIns="1080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1600" b="1">
                <a:solidFill>
                  <a:schemeClr val="bg1"/>
                </a:solidFill>
              </a:rPr>
              <a:t>F</a:t>
            </a:r>
            <a:r>
              <a:rPr lang="ru-RU" altLang="ru-UA" sz="1600" b="1">
                <a:solidFill>
                  <a:schemeClr val="bg1"/>
                </a:solidFill>
              </a:rPr>
              <a:t>0: Обеспечить среднюю</a:t>
            </a:r>
          </a:p>
          <a:p>
            <a:pPr algn="ctr" eaLnBrk="1" hangingPunct="1"/>
            <a:r>
              <a:rPr lang="ru-RU" altLang="ru-UA" sz="1600" b="1">
                <a:solidFill>
                  <a:schemeClr val="bg1"/>
                </a:solidFill>
              </a:rPr>
              <a:t>з/пл. 1000</a:t>
            </a:r>
            <a:r>
              <a:rPr lang="de-DE" altLang="ru-UA" sz="1600" b="1">
                <a:solidFill>
                  <a:schemeClr val="bg1"/>
                </a:solidFill>
              </a:rPr>
              <a:t>$</a:t>
            </a:r>
            <a:r>
              <a:rPr lang="ru-RU" altLang="ru-UA" sz="1600" b="1">
                <a:solidFill>
                  <a:schemeClr val="bg1"/>
                </a:solidFill>
              </a:rPr>
              <a:t> в месяц</a:t>
            </a:r>
          </a:p>
        </p:txBody>
      </p:sp>
      <p:sp>
        <p:nvSpPr>
          <p:cNvPr id="26643" name="Line 21">
            <a:extLst>
              <a:ext uri="{FF2B5EF4-FFF2-40B4-BE49-F238E27FC236}">
                <a16:creationId xmlns:a16="http://schemas.microsoft.com/office/drawing/2014/main" id="{F07FA0D5-9BB5-EFDB-19AE-9DF4BC356B6B}"/>
              </a:ext>
            </a:extLst>
          </p:cNvPr>
          <p:cNvSpPr>
            <a:spLocks noChangeShapeType="1"/>
          </p:cNvSpPr>
          <p:nvPr/>
        </p:nvSpPr>
        <p:spPr bwMode="auto">
          <a:xfrm flipV="1">
            <a:off x="5143500" y="2909888"/>
            <a:ext cx="104775" cy="301625"/>
          </a:xfrm>
          <a:prstGeom prst="line">
            <a:avLst/>
          </a:prstGeom>
          <a:noFill/>
          <a:ln w="28575">
            <a:solidFill>
              <a:srgbClr val="CC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26644" name="Freeform 22">
            <a:extLst>
              <a:ext uri="{FF2B5EF4-FFF2-40B4-BE49-F238E27FC236}">
                <a16:creationId xmlns:a16="http://schemas.microsoft.com/office/drawing/2014/main" id="{192E2ECB-2CA1-EB79-8225-9211B56D1C90}"/>
              </a:ext>
            </a:extLst>
          </p:cNvPr>
          <p:cNvSpPr>
            <a:spLocks/>
          </p:cNvSpPr>
          <p:nvPr/>
        </p:nvSpPr>
        <p:spPr bwMode="auto">
          <a:xfrm>
            <a:off x="6429375" y="2754313"/>
            <a:ext cx="411163" cy="2339975"/>
          </a:xfrm>
          <a:custGeom>
            <a:avLst/>
            <a:gdLst>
              <a:gd name="T0" fmla="*/ 0 w 283"/>
              <a:gd name="T1" fmla="*/ 2339975 h 1482"/>
              <a:gd name="T2" fmla="*/ 400993 w 283"/>
              <a:gd name="T3" fmla="*/ 1032621 h 1482"/>
              <a:gd name="T4" fmla="*/ 61021 w 283"/>
              <a:gd name="T5" fmla="*/ 0 h 1482"/>
              <a:gd name="T6" fmla="*/ 0 60000 65536"/>
              <a:gd name="T7" fmla="*/ 0 60000 65536"/>
              <a:gd name="T8" fmla="*/ 0 60000 65536"/>
              <a:gd name="T9" fmla="*/ 0 w 283"/>
              <a:gd name="T10" fmla="*/ 0 h 1482"/>
              <a:gd name="T11" fmla="*/ 283 w 283"/>
              <a:gd name="T12" fmla="*/ 1482 h 1482"/>
            </a:gdLst>
            <a:ahLst/>
            <a:cxnLst>
              <a:cxn ang="T6">
                <a:pos x="T0" y="T1"/>
              </a:cxn>
              <a:cxn ang="T7">
                <a:pos x="T2" y="T3"/>
              </a:cxn>
              <a:cxn ang="T8">
                <a:pos x="T4" y="T5"/>
              </a:cxn>
            </a:cxnLst>
            <a:rect l="T9" t="T10" r="T11" b="T12"/>
            <a:pathLst>
              <a:path w="283" h="1482">
                <a:moveTo>
                  <a:pt x="0" y="1482"/>
                </a:moveTo>
                <a:cubicBezTo>
                  <a:pt x="134" y="1191"/>
                  <a:pt x="269" y="901"/>
                  <a:pt x="276" y="654"/>
                </a:cubicBezTo>
                <a:cubicBezTo>
                  <a:pt x="283" y="407"/>
                  <a:pt x="82" y="111"/>
                  <a:pt x="42" y="0"/>
                </a:cubicBezTo>
              </a:path>
            </a:pathLst>
          </a:custGeom>
          <a:noFill/>
          <a:ln w="28575">
            <a:solidFill>
              <a:srgbClr val="CC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26645" name="Line 12">
            <a:extLst>
              <a:ext uri="{FF2B5EF4-FFF2-40B4-BE49-F238E27FC236}">
                <a16:creationId xmlns:a16="http://schemas.microsoft.com/office/drawing/2014/main" id="{813ED6ED-78E8-FDD0-BA87-C540514F91C3}"/>
              </a:ext>
            </a:extLst>
          </p:cNvPr>
          <p:cNvSpPr>
            <a:spLocks noChangeShapeType="1"/>
          </p:cNvSpPr>
          <p:nvPr/>
        </p:nvSpPr>
        <p:spPr bwMode="auto">
          <a:xfrm flipV="1">
            <a:off x="1352550" y="1282700"/>
            <a:ext cx="1439863" cy="1066800"/>
          </a:xfrm>
          <a:prstGeom prst="line">
            <a:avLst/>
          </a:prstGeom>
          <a:noFill/>
          <a:ln w="28575">
            <a:solidFill>
              <a:srgbClr val="CC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26646" name="Line 16">
            <a:extLst>
              <a:ext uri="{FF2B5EF4-FFF2-40B4-BE49-F238E27FC236}">
                <a16:creationId xmlns:a16="http://schemas.microsoft.com/office/drawing/2014/main" id="{BCDB81AD-C6EA-BDD7-EC5D-8EE99E198791}"/>
              </a:ext>
            </a:extLst>
          </p:cNvPr>
          <p:cNvSpPr>
            <a:spLocks noChangeShapeType="1"/>
          </p:cNvSpPr>
          <p:nvPr/>
        </p:nvSpPr>
        <p:spPr bwMode="auto">
          <a:xfrm flipH="1" flipV="1">
            <a:off x="6375400" y="1185863"/>
            <a:ext cx="1466850" cy="339725"/>
          </a:xfrm>
          <a:prstGeom prst="line">
            <a:avLst/>
          </a:prstGeom>
          <a:noFill/>
          <a:ln w="28575">
            <a:solidFill>
              <a:srgbClr val="CC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077" name="Text Box 5">
            <a:extLst>
              <a:ext uri="{FF2B5EF4-FFF2-40B4-BE49-F238E27FC236}">
                <a16:creationId xmlns:a16="http://schemas.microsoft.com/office/drawing/2014/main" id="{C4A6B966-9494-F9EC-7FFB-274AEE1AB4A7}"/>
              </a:ext>
            </a:extLst>
          </p:cNvPr>
          <p:cNvSpPr txBox="1">
            <a:spLocks noChangeArrowheads="1"/>
          </p:cNvSpPr>
          <p:nvPr/>
        </p:nvSpPr>
        <p:spPr bwMode="auto">
          <a:xfrm>
            <a:off x="0" y="0"/>
            <a:ext cx="9144000" cy="311150"/>
          </a:xfrm>
          <a:prstGeom prst="rect">
            <a:avLst/>
          </a:prstGeom>
          <a:noFill/>
          <a:ln w="9525" algn="ctr">
            <a:noFill/>
            <a:miter lim="800000"/>
            <a:headEnd/>
            <a:tailEnd/>
          </a:ln>
          <a:effectLst>
            <a:outerShdw dist="40161" dir="1106097" algn="ctr" rotWithShape="0">
              <a:srgbClr val="0000CC"/>
            </a:outerShdw>
          </a:effectLst>
        </p:spPr>
        <p:txBody>
          <a:bodyPr>
            <a:spAutoFit/>
          </a:bodyPr>
          <a:lstStyle/>
          <a:p>
            <a:pPr algn="ctr">
              <a:lnSpc>
                <a:spcPct val="80000"/>
              </a:lnSpc>
              <a:defRPr/>
            </a:pPr>
            <a:r>
              <a:rPr lang="ru-RU" b="1" dirty="0">
                <a:effectLst>
                  <a:outerShdw blurRad="38100" dist="38100" dir="2700000" algn="tl">
                    <a:srgbClr val="C0C0C0"/>
                  </a:outerShdw>
                </a:effectLst>
                <a:latin typeface="Arial" charset="0"/>
                <a:cs typeface="Arial" charset="0"/>
              </a:rPr>
              <a:t>Проект Стратегической Карты ЗАО НКМЗ на период до 2011 года</a:t>
            </a:r>
          </a:p>
        </p:txBody>
      </p:sp>
    </p:spTree>
  </p:cSld>
  <p:clrMapOvr>
    <a:masterClrMapping/>
  </p:clrMapOvr>
  <p:transition spd="slow">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7E4F42-4BD4-9EE3-7C32-5DB61D671E45}"/>
              </a:ext>
            </a:extLst>
          </p:cNvPr>
          <p:cNvSpPr>
            <a:spLocks noGrp="1"/>
          </p:cNvSpPr>
          <p:nvPr>
            <p:ph type="ctrTitle"/>
          </p:nvPr>
        </p:nvSpPr>
        <p:spPr>
          <a:xfrm>
            <a:off x="540544" y="776289"/>
            <a:ext cx="8062912" cy="708496"/>
          </a:xfrm>
        </p:spPr>
        <p:style>
          <a:lnRef idx="1">
            <a:schemeClr val="accent5"/>
          </a:lnRef>
          <a:fillRef idx="2">
            <a:schemeClr val="accent5"/>
          </a:fillRef>
          <a:effectRef idx="1">
            <a:schemeClr val="accent5"/>
          </a:effectRef>
          <a:fontRef idx="minor">
            <a:schemeClr val="dk1"/>
          </a:fontRef>
        </p:style>
        <p:txBody>
          <a:bodyPr>
            <a:normAutofit fontScale="90000"/>
          </a:bodyPr>
          <a:lstStyle/>
          <a:p>
            <a:pPr marL="484632" indent="0" eaLnBrk="1" fontAlgn="auto" hangingPunct="1">
              <a:spcAft>
                <a:spcPts val="0"/>
              </a:spcAft>
              <a:defRPr/>
            </a:pPr>
            <a:r>
              <a:rPr lang="uk-UA" sz="5000" dirty="0"/>
              <a:t>План заняття</a:t>
            </a:r>
          </a:p>
        </p:txBody>
      </p:sp>
      <p:sp>
        <p:nvSpPr>
          <p:cNvPr id="3" name="Подзаголовок 2">
            <a:extLst>
              <a:ext uri="{FF2B5EF4-FFF2-40B4-BE49-F238E27FC236}">
                <a16:creationId xmlns:a16="http://schemas.microsoft.com/office/drawing/2014/main" id="{4E253FFA-D52D-8E8D-B54F-47846107FE29}"/>
              </a:ext>
            </a:extLst>
          </p:cNvPr>
          <p:cNvSpPr>
            <a:spLocks noGrp="1"/>
          </p:cNvSpPr>
          <p:nvPr>
            <p:ph type="subTitle" idx="1"/>
          </p:nvPr>
        </p:nvSpPr>
        <p:spPr>
          <a:xfrm>
            <a:off x="571472" y="1700808"/>
            <a:ext cx="8062912" cy="4536504"/>
          </a:xfrm>
          <a:ln>
            <a:miter lim="800000"/>
            <a:headEnd/>
            <a:tailEnd/>
          </a:ln>
        </p:spPr>
        <p:txBody>
          <a:bodyPr>
            <a:noAutofit/>
          </a:bodyPr>
          <a:lstStyle/>
          <a:p>
            <a:pPr algn="just">
              <a:buFont typeface="Wingdings 2" pitchFamily="18" charset="2"/>
              <a:buNone/>
              <a:defRPr/>
            </a:pPr>
            <a:r>
              <a:rPr lang="ru-RU" sz="3500" b="1" spc="-30" dirty="0">
                <a:solidFill>
                  <a:schemeClr val="tx1"/>
                </a:solidFill>
                <a:latin typeface="Monotype Corsiva" pitchFamily="66" charset="0"/>
              </a:rPr>
              <a:t>1. </a:t>
            </a:r>
            <a:r>
              <a:rPr lang="ru-RU" sz="3500" b="1" spc="-30" dirty="0" err="1">
                <a:solidFill>
                  <a:schemeClr val="tx1"/>
                </a:solidFill>
                <a:latin typeface="Monotype Corsiva" pitchFamily="66" charset="0"/>
              </a:rPr>
              <a:t>Збалансована</a:t>
            </a:r>
            <a:r>
              <a:rPr lang="ru-RU" sz="3500" b="1" spc="-30" dirty="0">
                <a:solidFill>
                  <a:schemeClr val="tx1"/>
                </a:solidFill>
                <a:latin typeface="Monotype Corsiva" pitchFamily="66" charset="0"/>
              </a:rPr>
              <a:t> система </a:t>
            </a:r>
            <a:r>
              <a:rPr lang="ru-RU" sz="3500" b="1" spc="-30" dirty="0" err="1">
                <a:solidFill>
                  <a:schemeClr val="tx1"/>
                </a:solidFill>
                <a:latin typeface="Monotype Corsiva" pitchFamily="66" charset="0"/>
              </a:rPr>
              <a:t>показників</a:t>
            </a:r>
            <a:r>
              <a:rPr lang="ru-RU" sz="3500" b="1" spc="-30" dirty="0">
                <a:solidFill>
                  <a:schemeClr val="tx1"/>
                </a:solidFill>
                <a:latin typeface="Monotype Corsiva" pitchFamily="66" charset="0"/>
              </a:rPr>
              <a:t> у </a:t>
            </a:r>
            <a:r>
              <a:rPr lang="ru-RU" sz="3500" b="1" spc="-30" dirty="0" err="1">
                <a:solidFill>
                  <a:schemeClr val="tx1"/>
                </a:solidFill>
                <a:latin typeface="Monotype Corsiva" pitchFamily="66" charset="0"/>
              </a:rPr>
              <a:t>системі</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стратегічного</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управлінського</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обліку</a:t>
            </a:r>
            <a:r>
              <a:rPr lang="ru-RU" sz="3500" b="1" spc="-30" dirty="0">
                <a:solidFill>
                  <a:schemeClr val="tx1"/>
                </a:solidFill>
                <a:latin typeface="Monotype Corsiva" pitchFamily="66" charset="0"/>
              </a:rPr>
              <a:t> як метод </a:t>
            </a:r>
            <a:r>
              <a:rPr lang="ru-RU" sz="3500" b="1" spc="-30" dirty="0" err="1">
                <a:solidFill>
                  <a:schemeClr val="tx1"/>
                </a:solidFill>
                <a:latin typeface="Monotype Corsiva" pitchFamily="66" charset="0"/>
              </a:rPr>
              <a:t>стратегічного</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управління</a:t>
            </a:r>
            <a:r>
              <a:rPr lang="uk-UA" sz="3500" b="1" spc="-30" dirty="0">
                <a:solidFill>
                  <a:schemeClr val="tx1"/>
                </a:solidFill>
                <a:latin typeface="Monotype Corsiva" pitchFamily="66" charset="0"/>
              </a:rPr>
              <a:t>.</a:t>
            </a:r>
          </a:p>
          <a:p>
            <a:pPr algn="just">
              <a:buFont typeface="Wingdings 2" pitchFamily="18" charset="2"/>
              <a:buNone/>
              <a:defRPr/>
            </a:pPr>
            <a:r>
              <a:rPr lang="ru-RU" sz="3500" b="1" spc="-30" dirty="0">
                <a:solidFill>
                  <a:schemeClr val="tx1"/>
                </a:solidFill>
                <a:latin typeface="Monotype Corsiva" pitchFamily="66" charset="0"/>
              </a:rPr>
              <a:t>2. Методики </a:t>
            </a:r>
            <a:r>
              <a:rPr lang="ru-RU" sz="3500" b="1" spc="-30" dirty="0" err="1">
                <a:solidFill>
                  <a:schemeClr val="tx1"/>
                </a:solidFill>
                <a:latin typeface="Monotype Corsiva" pitchFamily="66" charset="0"/>
              </a:rPr>
              <a:t>розробки</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збалансованої</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системи</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показників</a:t>
            </a:r>
            <a:r>
              <a:rPr lang="ru-RU" sz="3500" b="1" spc="-30" dirty="0">
                <a:solidFill>
                  <a:schemeClr val="tx1"/>
                </a:solidFill>
                <a:latin typeface="Monotype Corsiva" pitchFamily="66" charset="0"/>
              </a:rPr>
              <a:t> на </a:t>
            </a:r>
            <a:r>
              <a:rPr lang="ru-RU" sz="3500" b="1" spc="-30" dirty="0" err="1">
                <a:solidFill>
                  <a:schemeClr val="tx1"/>
                </a:solidFill>
                <a:latin typeface="Monotype Corsiva" pitchFamily="66" charset="0"/>
              </a:rPr>
              <a:t>підприємстві</a:t>
            </a:r>
            <a:r>
              <a:rPr lang="ru-RU" sz="3500" b="1" spc="-30" dirty="0">
                <a:solidFill>
                  <a:schemeClr val="tx1"/>
                </a:solidFill>
                <a:latin typeface="Monotype Corsiva" pitchFamily="66" charset="0"/>
              </a:rPr>
              <a:t>.</a:t>
            </a:r>
            <a:endParaRPr lang="uk-UA" sz="3500" b="1" spc="-30" dirty="0">
              <a:solidFill>
                <a:schemeClr val="tx1"/>
              </a:solidFill>
              <a:latin typeface="Monotype Corsiva" pitchFamily="66" charset="0"/>
            </a:endParaRPr>
          </a:p>
          <a:p>
            <a:pPr algn="just">
              <a:buFont typeface="Wingdings 2" pitchFamily="18" charset="2"/>
              <a:buNone/>
              <a:defRPr/>
            </a:pPr>
            <a:r>
              <a:rPr lang="ru-RU" sz="3500" b="1" spc="-30" dirty="0" err="1">
                <a:solidFill>
                  <a:schemeClr val="tx1"/>
                </a:solidFill>
                <a:latin typeface="Monotype Corsiva" pitchFamily="66" charset="0"/>
              </a:rPr>
              <a:t>3. Система збалансованих</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показників</a:t>
            </a:r>
            <a:r>
              <a:rPr lang="ru-RU" sz="3500" b="1" spc="-30" dirty="0">
                <a:solidFill>
                  <a:schemeClr val="tx1"/>
                </a:solidFill>
                <a:latin typeface="Monotype Corsiva" pitchFamily="66" charset="0"/>
              </a:rPr>
              <a:t> як </a:t>
            </a:r>
            <a:r>
              <a:rPr lang="ru-RU" sz="3500" b="1" spc="-30" dirty="0" err="1">
                <a:solidFill>
                  <a:schemeClr val="tx1"/>
                </a:solidFill>
                <a:latin typeface="Monotype Corsiva" pitchFamily="66" charset="0"/>
              </a:rPr>
              <a:t>інструмент</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управління</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вартістю</a:t>
            </a:r>
            <a:r>
              <a:rPr lang="ru-RU" sz="3500" b="1" spc="-30" dirty="0">
                <a:solidFill>
                  <a:schemeClr val="tx1"/>
                </a:solidFill>
                <a:latin typeface="Monotype Corsiva" pitchFamily="66" charset="0"/>
              </a:rPr>
              <a:t> </a:t>
            </a:r>
            <a:r>
              <a:rPr lang="ru-RU" sz="3500" b="1" spc="-30" dirty="0" err="1">
                <a:solidFill>
                  <a:schemeClr val="tx1"/>
                </a:solidFill>
                <a:latin typeface="Monotype Corsiva" pitchFamily="66" charset="0"/>
              </a:rPr>
              <a:t>підприємства</a:t>
            </a:r>
            <a:r>
              <a:rPr lang="ru-RU" sz="3500" b="1" spc="-30" dirty="0">
                <a:solidFill>
                  <a:schemeClr val="tx1"/>
                </a:solidFill>
                <a:latin typeface="Monotype Corsiva" pitchFamily="66" charset="0"/>
              </a:rPr>
              <a:t>.</a:t>
            </a:r>
            <a:endParaRPr lang="uk-UA" sz="3500" b="1" spc="-30" dirty="0" err="1">
              <a:solidFill>
                <a:schemeClr val="tx1"/>
              </a:solidFill>
              <a:latin typeface="Monotype Corsiva" pitchFamily="66" charset="0"/>
            </a:endParaRPr>
          </a:p>
        </p:txBody>
      </p:sp>
    </p:spTree>
  </p:cSld>
  <p:clrMapOvr>
    <a:masterClrMapping/>
  </p:clrMapOvr>
  <p:transition>
    <p:wheel spokes="8"/>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6D2B823-F722-7BE5-2396-7316EA5F2D09}"/>
              </a:ext>
            </a:extLst>
          </p:cNvPr>
          <p:cNvSpPr/>
          <p:nvPr/>
        </p:nvSpPr>
        <p:spPr>
          <a:xfrm>
            <a:off x="571472" y="188640"/>
            <a:ext cx="8249000" cy="72008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a:t>
            </a:r>
          </a:p>
          <a:p>
            <a:pPr algn="ctr" fontAlgn="auto">
              <a:lnSpc>
                <a:spcPct val="90000"/>
              </a:lnSpc>
              <a:spcBef>
                <a:spcPts val="0"/>
              </a:spcBef>
              <a:spcAft>
                <a:spcPts val="0"/>
              </a:spcAft>
              <a:defRPr/>
            </a:pPr>
            <a:r>
              <a:rPr lang="uk-UA" sz="2500" b="1" dirty="0"/>
              <a:t>“</a:t>
            </a:r>
            <a:r>
              <a:rPr lang="uk-UA" sz="2800" b="1" dirty="0"/>
              <a:t>ВЗАЄМОВІДНОСИНИ З КЛІЄНТАМИ</a:t>
            </a:r>
            <a:r>
              <a:rPr lang="uk-UA" sz="2500" b="1" dirty="0"/>
              <a:t>”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1F565C93-BFC7-35A9-ACF3-A14F0D291CAA}"/>
              </a:ext>
            </a:extLst>
          </p:cNvPr>
          <p:cNvSpPr/>
          <p:nvPr/>
        </p:nvSpPr>
        <p:spPr>
          <a:xfrm>
            <a:off x="250825" y="1052513"/>
            <a:ext cx="8569325" cy="151288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визначає коло клієнтів і сегменти споживацького ринку, де підприємство збирається працювати. Тому допомагає сформувати стратегію орієнтовану на споживача і цільовий сегмент ринку, таким чином, щоб в майбутньому вона забезпечила виключну доходність</a:t>
            </a:r>
            <a:endParaRPr lang="uk-UA" sz="2000" b="1" dirty="0"/>
          </a:p>
        </p:txBody>
      </p:sp>
      <p:sp>
        <p:nvSpPr>
          <p:cNvPr id="6" name="Прямоугольник с двумя вырезанными противолежащими углами 5">
            <a:extLst>
              <a:ext uri="{FF2B5EF4-FFF2-40B4-BE49-F238E27FC236}">
                <a16:creationId xmlns:a16="http://schemas.microsoft.com/office/drawing/2014/main" id="{4AB98B62-D208-069F-8B0C-48B4A3834012}"/>
              </a:ext>
            </a:extLst>
          </p:cNvPr>
          <p:cNvSpPr/>
          <p:nvPr/>
        </p:nvSpPr>
        <p:spPr>
          <a:xfrm>
            <a:off x="1835150" y="270986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1) Визначення стратегічних клієнтських цілей діяльності підприємства</a:t>
            </a:r>
          </a:p>
        </p:txBody>
      </p:sp>
      <p:sp>
        <p:nvSpPr>
          <p:cNvPr id="11" name="Штриховая стрелка вправо 10">
            <a:extLst>
              <a:ext uri="{FF2B5EF4-FFF2-40B4-BE49-F238E27FC236}">
                <a16:creationId xmlns:a16="http://schemas.microsoft.com/office/drawing/2014/main" id="{C2F9410A-8951-2817-D6CD-238B46E44A1A}"/>
              </a:ext>
            </a:extLst>
          </p:cNvPr>
          <p:cNvSpPr/>
          <p:nvPr/>
        </p:nvSpPr>
        <p:spPr>
          <a:xfrm>
            <a:off x="468313" y="27098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10" name="Выноска со стрелкой вверх 9">
            <a:extLst>
              <a:ext uri="{FF2B5EF4-FFF2-40B4-BE49-F238E27FC236}">
                <a16:creationId xmlns:a16="http://schemas.microsoft.com/office/drawing/2014/main" id="{27D8710A-FE4D-72B7-5199-2ED9F6436A80}"/>
              </a:ext>
            </a:extLst>
          </p:cNvPr>
          <p:cNvSpPr/>
          <p:nvPr/>
        </p:nvSpPr>
        <p:spPr>
          <a:xfrm>
            <a:off x="2268538" y="3213100"/>
            <a:ext cx="6624637" cy="3384550"/>
          </a:xfrm>
          <a:prstGeom prst="upArrowCallout">
            <a:avLst>
              <a:gd name="adj1" fmla="val 37450"/>
              <a:gd name="adj2" fmla="val 25000"/>
              <a:gd name="adj3" fmla="val 25000"/>
              <a:gd name="adj4" fmla="val 649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400" dirty="0"/>
              <a:t>Визначення споживацьких (клієнтських) цілей в кожному окремому сегменті ринку, досягнення яких забезпечить вирішення ключової клієнтської проблеми. </a:t>
            </a:r>
          </a:p>
          <a:p>
            <a:pPr algn="just">
              <a:defRPr/>
            </a:pPr>
            <a:endParaRPr lang="uk-UA" sz="1400" dirty="0"/>
          </a:p>
          <a:p>
            <a:pPr algn="just">
              <a:defRPr/>
            </a:pPr>
            <a:r>
              <a:rPr lang="uk-UA" sz="1400" b="1" dirty="0"/>
              <a:t>БАЗОВІ СТРАТЕГІЧНІ КЛІЄНТСЬКІ ЦІЛІ:</a:t>
            </a:r>
          </a:p>
          <a:p>
            <a:pPr marL="228600" indent="-228600" algn="just">
              <a:buFontTx/>
              <a:buAutoNum type="arabicParenR"/>
              <a:defRPr/>
            </a:pPr>
            <a:r>
              <a:rPr lang="uk-UA" sz="1400" dirty="0"/>
              <a:t>задоволення потреб клієнтів, </a:t>
            </a:r>
          </a:p>
          <a:p>
            <a:pPr marL="228600" indent="-228600" algn="just">
              <a:buFontTx/>
              <a:buAutoNum type="arabicParenR"/>
              <a:defRPr/>
            </a:pPr>
            <a:r>
              <a:rPr lang="uk-UA" sz="1400" dirty="0"/>
              <a:t>збереження існуючої клієнтської бази, </a:t>
            </a:r>
          </a:p>
          <a:p>
            <a:pPr marL="228600" indent="-228600" algn="just">
              <a:buFontTx/>
              <a:buAutoNum type="arabicParenR"/>
              <a:defRPr/>
            </a:pPr>
            <a:r>
              <a:rPr lang="uk-UA" sz="1400" dirty="0"/>
              <a:t>розширення клієнтської бази, </a:t>
            </a:r>
          </a:p>
          <a:p>
            <a:pPr marL="228600" indent="-228600" algn="just">
              <a:buFontTx/>
              <a:buAutoNum type="arabicParenR"/>
              <a:defRPr/>
            </a:pPr>
            <a:r>
              <a:rPr lang="uk-UA" sz="1400" dirty="0"/>
              <a:t>оволодіння визначеної частки ринку, </a:t>
            </a:r>
          </a:p>
          <a:p>
            <a:pPr marL="228600" indent="-228600" algn="just">
              <a:buFontTx/>
              <a:buAutoNum type="arabicParenR"/>
              <a:defRPr/>
            </a:pPr>
            <a:r>
              <a:rPr lang="uk-UA" sz="1400" b="1" dirty="0"/>
              <a:t>забезпечення максимальної прибутковості клієнтів.</a:t>
            </a:r>
          </a:p>
        </p:txBody>
      </p:sp>
    </p:spTree>
  </p:cSld>
  <p:clrMapOvr>
    <a:masterClrMapping/>
  </p:clrMapOvr>
  <p:transition>
    <p:wheel spokes="8"/>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B94BB80-BA8C-4FDD-059E-AA820676F19B}"/>
              </a:ext>
            </a:extLst>
          </p:cNvPr>
          <p:cNvSpPr/>
          <p:nvPr/>
        </p:nvSpPr>
        <p:spPr>
          <a:xfrm>
            <a:off x="571472" y="116632"/>
            <a:ext cx="8249000" cy="72008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a:t>
            </a:r>
          </a:p>
          <a:p>
            <a:pPr algn="ctr" fontAlgn="auto">
              <a:lnSpc>
                <a:spcPct val="90000"/>
              </a:lnSpc>
              <a:spcBef>
                <a:spcPts val="0"/>
              </a:spcBef>
              <a:spcAft>
                <a:spcPts val="0"/>
              </a:spcAft>
              <a:defRPr/>
            </a:pPr>
            <a:r>
              <a:rPr lang="uk-UA" sz="2500" b="1" dirty="0"/>
              <a:t>“</a:t>
            </a:r>
            <a:r>
              <a:rPr lang="uk-UA" sz="2800" b="1" dirty="0"/>
              <a:t>ВЗАЄМОВІДНОСИНИ З КЛІЄНТАМИ</a:t>
            </a:r>
            <a:r>
              <a:rPr lang="uk-UA" sz="2500" b="1" dirty="0"/>
              <a:t>”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3" name="Штриховая стрелка вправо 2">
            <a:extLst>
              <a:ext uri="{FF2B5EF4-FFF2-40B4-BE49-F238E27FC236}">
                <a16:creationId xmlns:a16="http://schemas.microsoft.com/office/drawing/2014/main" id="{1064F992-EF7E-3873-4DF5-936A73B2021F}"/>
              </a:ext>
            </a:extLst>
          </p:cNvPr>
          <p:cNvSpPr/>
          <p:nvPr/>
        </p:nvSpPr>
        <p:spPr>
          <a:xfrm>
            <a:off x="468313" y="91281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4" name="Прямоугольник с двумя вырезанными противолежащими углами 3">
            <a:extLst>
              <a:ext uri="{FF2B5EF4-FFF2-40B4-BE49-F238E27FC236}">
                <a16:creationId xmlns:a16="http://schemas.microsoft.com/office/drawing/2014/main" id="{E9E0287E-F0F4-2575-9B75-9CCED6B2112D}"/>
              </a:ext>
            </a:extLst>
          </p:cNvPr>
          <p:cNvSpPr/>
          <p:nvPr/>
        </p:nvSpPr>
        <p:spPr>
          <a:xfrm>
            <a:off x="1835150" y="979488"/>
            <a:ext cx="6985000" cy="3603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1600" dirty="0"/>
              <a:t>2) Побудова стратегічної клієнтської карти.</a:t>
            </a:r>
          </a:p>
        </p:txBody>
      </p:sp>
      <p:sp>
        <p:nvSpPr>
          <p:cNvPr id="5" name="Прямоугольник с двумя вырезанными противолежащими углами 4">
            <a:extLst>
              <a:ext uri="{FF2B5EF4-FFF2-40B4-BE49-F238E27FC236}">
                <a16:creationId xmlns:a16="http://schemas.microsoft.com/office/drawing/2014/main" id="{ADB655E1-6509-F530-A58B-007505251481}"/>
              </a:ext>
            </a:extLst>
          </p:cNvPr>
          <p:cNvSpPr/>
          <p:nvPr/>
        </p:nvSpPr>
        <p:spPr>
          <a:xfrm>
            <a:off x="1835150" y="1411288"/>
            <a:ext cx="6985000" cy="36036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1600" dirty="0"/>
              <a:t>3) Вибір клієнтських показників.</a:t>
            </a:r>
          </a:p>
        </p:txBody>
      </p:sp>
      <p:graphicFrame>
        <p:nvGraphicFramePr>
          <p:cNvPr id="8" name="Таблица 7">
            <a:extLst>
              <a:ext uri="{FF2B5EF4-FFF2-40B4-BE49-F238E27FC236}">
                <a16:creationId xmlns:a16="http://schemas.microsoft.com/office/drawing/2014/main" id="{4E54A484-FA3A-95AF-9849-F8EB8B288135}"/>
              </a:ext>
            </a:extLst>
          </p:cNvPr>
          <p:cNvGraphicFramePr>
            <a:graphicFrameLocks noGrp="1"/>
          </p:cNvGraphicFramePr>
          <p:nvPr/>
        </p:nvGraphicFramePr>
        <p:xfrm>
          <a:off x="179388" y="2133600"/>
          <a:ext cx="8785225" cy="4589463"/>
        </p:xfrm>
        <a:graphic>
          <a:graphicData uri="http://schemas.openxmlformats.org/drawingml/2006/table">
            <a:tbl>
              <a:tblPr/>
              <a:tblGrid>
                <a:gridCol w="2156952">
                  <a:extLst>
                    <a:ext uri="{9D8B030D-6E8A-4147-A177-3AD203B41FA5}">
                      <a16:colId xmlns:a16="http://schemas.microsoft.com/office/drawing/2014/main" val="20000"/>
                    </a:ext>
                  </a:extLst>
                </a:gridCol>
                <a:gridCol w="6628273">
                  <a:extLst>
                    <a:ext uri="{9D8B030D-6E8A-4147-A177-3AD203B41FA5}">
                      <a16:colId xmlns:a16="http://schemas.microsoft.com/office/drawing/2014/main" val="20001"/>
                    </a:ext>
                  </a:extLst>
                </a:gridCol>
              </a:tblGrid>
              <a:tr h="483255">
                <a:tc>
                  <a:txBody>
                    <a:bodyPr/>
                    <a:lstStyle/>
                    <a:p>
                      <a:pPr algn="ctr">
                        <a:lnSpc>
                          <a:spcPct val="115000"/>
                        </a:lnSpc>
                        <a:spcAft>
                          <a:spcPts val="0"/>
                        </a:spcAft>
                      </a:pPr>
                      <a:r>
                        <a:rPr lang="uk-UA" sz="1400" b="1" dirty="0">
                          <a:latin typeface="Times New Roman"/>
                          <a:ea typeface="Calibri"/>
                          <a:cs typeface="Times New Roman"/>
                        </a:rPr>
                        <a:t>Стратегічна клієнтська ціль</a:t>
                      </a:r>
                      <a:endParaRPr lang="uk-UA" sz="1400" b="1" dirty="0">
                        <a:latin typeface="Calibri"/>
                        <a:ea typeface="Calibri"/>
                        <a:cs typeface="Times New Roman"/>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lnSpc>
                          <a:spcPct val="115000"/>
                        </a:lnSpc>
                        <a:spcAft>
                          <a:spcPts val="0"/>
                        </a:spcAft>
                      </a:pPr>
                      <a:r>
                        <a:rPr lang="uk-UA" sz="1400" b="1" dirty="0">
                          <a:latin typeface="Times New Roman"/>
                          <a:ea typeface="Calibri"/>
                          <a:cs typeface="Times New Roman"/>
                        </a:rPr>
                        <a:t>Показники</a:t>
                      </a:r>
                      <a:endParaRPr lang="uk-UA" sz="1400" b="1" dirty="0">
                        <a:latin typeface="Calibri"/>
                        <a:ea typeface="Calibri"/>
                        <a:cs typeface="Times New Roman"/>
                      </a:endParaRPr>
                    </a:p>
                  </a:txBody>
                  <a:tcPr marL="68582" marR="685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0"/>
                  </a:ext>
                </a:extLst>
              </a:tr>
              <a:tr h="732729">
                <a:tc>
                  <a:txBody>
                    <a:bodyPr/>
                    <a:lstStyle/>
                    <a:p>
                      <a:pPr algn="just">
                        <a:lnSpc>
                          <a:spcPct val="115000"/>
                        </a:lnSpc>
                        <a:spcAft>
                          <a:spcPts val="0"/>
                        </a:spcAft>
                      </a:pPr>
                      <a:r>
                        <a:rPr lang="uk-UA" sz="1400" dirty="0">
                          <a:latin typeface="Times New Roman"/>
                          <a:ea typeface="Calibri"/>
                          <a:cs typeface="Times New Roman"/>
                        </a:rPr>
                        <a:t>Забезпечення задоволення потреб клієнтів</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400" dirty="0">
                          <a:latin typeface="Times New Roman"/>
                          <a:ea typeface="Calibri"/>
                          <a:cs typeface="Times New Roman"/>
                        </a:rPr>
                        <a:t>Рейтинги постачальників, що визначаються клієнтами</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Результати опитувань клієнтів</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Кількість повторних угод з одними і тими самими клієнтами</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1"/>
                  </a:ext>
                </a:extLst>
              </a:tr>
              <a:tr h="732729">
                <a:tc>
                  <a:txBody>
                    <a:bodyPr/>
                    <a:lstStyle/>
                    <a:p>
                      <a:pPr algn="just">
                        <a:lnSpc>
                          <a:spcPct val="115000"/>
                        </a:lnSpc>
                        <a:spcAft>
                          <a:spcPts val="0"/>
                        </a:spcAft>
                      </a:pPr>
                      <a:r>
                        <a:rPr lang="uk-UA" sz="1400" dirty="0">
                          <a:latin typeface="Times New Roman"/>
                          <a:ea typeface="Calibri"/>
                          <a:cs typeface="Times New Roman"/>
                        </a:rPr>
                        <a:t>Збереження існуючої клієнтської бази</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400" dirty="0">
                          <a:latin typeface="Times New Roman"/>
                          <a:ea typeface="Calibri"/>
                          <a:cs typeface="Times New Roman"/>
                        </a:rPr>
                        <a:t>Кількість постійних клієнтів і їх частка в загальній кількості клієнтів</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Кількість угод з постійними клієнтами і їх частка в загальній кількості угод</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Обсяги продажу постійним клієнтам і їх частка в загальному обсязі продажу</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2"/>
                  </a:ext>
                </a:extLst>
              </a:tr>
              <a:tr h="1231806">
                <a:tc>
                  <a:txBody>
                    <a:bodyPr/>
                    <a:lstStyle/>
                    <a:p>
                      <a:pPr algn="just">
                        <a:lnSpc>
                          <a:spcPct val="115000"/>
                        </a:lnSpc>
                        <a:spcAft>
                          <a:spcPts val="0"/>
                        </a:spcAft>
                      </a:pPr>
                      <a:r>
                        <a:rPr lang="uk-UA" sz="1400" dirty="0">
                          <a:latin typeface="Times New Roman"/>
                          <a:ea typeface="Calibri"/>
                          <a:cs typeface="Times New Roman"/>
                        </a:rPr>
                        <a:t>Розширення клієнтської бази</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400" dirty="0">
                          <a:latin typeface="Times New Roman"/>
                          <a:ea typeface="Calibri"/>
                          <a:cs typeface="Times New Roman"/>
                        </a:rPr>
                        <a:t>Зростання в абсолютному і відносному виразі кількості клієнтів</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Зростання в абсолютному і відносному виразі кількості угод</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Зростання в абсолютному і відносному виразі обсягів продажу</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Співвідношення кількості реально нових клієнтів до кількості потенційних споживачів, виявлених за опитуваннями, проведеними після рекламної компанії</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3"/>
                  </a:ext>
                </a:extLst>
              </a:tr>
              <a:tr h="483190">
                <a:tc>
                  <a:txBody>
                    <a:bodyPr/>
                    <a:lstStyle/>
                    <a:p>
                      <a:pPr algn="just">
                        <a:lnSpc>
                          <a:spcPct val="115000"/>
                        </a:lnSpc>
                        <a:spcAft>
                          <a:spcPts val="0"/>
                        </a:spcAft>
                      </a:pPr>
                      <a:r>
                        <a:rPr lang="uk-UA" sz="1400">
                          <a:latin typeface="Times New Roman"/>
                          <a:ea typeface="Calibri"/>
                          <a:cs typeface="Times New Roman"/>
                        </a:rPr>
                        <a:t>Оволодіння визначеною часткою ринку</a:t>
                      </a:r>
                      <a:endParaRPr lang="uk-UA" sz="140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400" dirty="0">
                          <a:latin typeface="Times New Roman"/>
                          <a:ea typeface="Calibri"/>
                          <a:cs typeface="Times New Roman"/>
                        </a:rPr>
                        <a:t>Частка ринку, яку займає підприємство</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Частка окремих груп споживачів</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4"/>
                  </a:ext>
                </a:extLst>
              </a:tr>
              <a:tr h="925754">
                <a:tc>
                  <a:txBody>
                    <a:bodyPr/>
                    <a:lstStyle/>
                    <a:p>
                      <a:pPr algn="just">
                        <a:lnSpc>
                          <a:spcPct val="115000"/>
                        </a:lnSpc>
                        <a:spcAft>
                          <a:spcPts val="0"/>
                        </a:spcAft>
                      </a:pPr>
                      <a:r>
                        <a:rPr lang="uk-UA" sz="1400" dirty="0">
                          <a:latin typeface="Times New Roman"/>
                          <a:ea typeface="Calibri"/>
                          <a:cs typeface="Times New Roman"/>
                        </a:rPr>
                        <a:t>Забезпечення максимальної прибутковості клієнтів</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15000"/>
                        </a:lnSpc>
                        <a:spcAft>
                          <a:spcPts val="0"/>
                        </a:spcAft>
                      </a:pPr>
                      <a:r>
                        <a:rPr lang="uk-UA" sz="1400" dirty="0">
                          <a:latin typeface="Times New Roman"/>
                          <a:ea typeface="Calibri"/>
                          <a:cs typeface="Times New Roman"/>
                        </a:rPr>
                        <a:t>Рентабельність продаж в цілому</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Рентабельність продаж окремим групам споживачів</a:t>
                      </a:r>
                      <a:endParaRPr lang="uk-UA" sz="1400" dirty="0">
                        <a:latin typeface="Calibri"/>
                        <a:ea typeface="Calibri"/>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5"/>
                  </a:ext>
                </a:extLst>
              </a:tr>
            </a:tbl>
          </a:graphicData>
        </a:graphic>
      </p:graphicFrame>
      <p:sp>
        <p:nvSpPr>
          <p:cNvPr id="28701" name="Rectangle 1">
            <a:extLst>
              <a:ext uri="{FF2B5EF4-FFF2-40B4-BE49-F238E27FC236}">
                <a16:creationId xmlns:a16="http://schemas.microsoft.com/office/drawing/2014/main" id="{377CCBE6-E441-BEF2-1A20-4654D355F8DD}"/>
              </a:ext>
            </a:extLst>
          </p:cNvPr>
          <p:cNvSpPr>
            <a:spLocks noChangeArrowheads="1"/>
          </p:cNvSpPr>
          <p:nvPr/>
        </p:nvSpPr>
        <p:spPr bwMode="auto">
          <a:xfrm>
            <a:off x="0" y="1773238"/>
            <a:ext cx="8964613" cy="276225"/>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200" b="1">
                <a:latin typeface="Times New Roman" panose="02020603050405020304" pitchFamily="18" charset="0"/>
              </a:rPr>
              <a:t>ПРИКЛАДИ ПОКАЗНИКІВ КЛІЄНТСЬКОЇ СКЛАДОВОЇ ЗСП ЗАЛЕЖНО ВІД СТРАТЕГІЧНОЇ КЛІЄНТСЬКОЇ ЦІЛІ</a:t>
            </a:r>
            <a:endParaRPr lang="uk-UA" altLang="ru-UA" sz="1200"/>
          </a:p>
        </p:txBody>
      </p:sp>
    </p:spTree>
  </p:cSld>
  <p:clrMapOvr>
    <a:masterClrMapping/>
  </p:clrMapOvr>
  <p:transition>
    <p:wheel spokes="8"/>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C604C9E-AF91-2CAF-000F-C7F297C59CAD}"/>
              </a:ext>
            </a:extLst>
          </p:cNvPr>
          <p:cNvSpPr/>
          <p:nvPr/>
        </p:nvSpPr>
        <p:spPr>
          <a:xfrm>
            <a:off x="571472" y="548680"/>
            <a:ext cx="8249000" cy="72008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a:t>
            </a:r>
          </a:p>
          <a:p>
            <a:pPr algn="ctr" fontAlgn="auto">
              <a:lnSpc>
                <a:spcPct val="90000"/>
              </a:lnSpc>
              <a:spcBef>
                <a:spcPts val="0"/>
              </a:spcBef>
              <a:spcAft>
                <a:spcPts val="0"/>
              </a:spcAft>
              <a:defRPr/>
            </a:pPr>
            <a:r>
              <a:rPr lang="uk-UA" sz="2500" b="1" dirty="0"/>
              <a:t>“</a:t>
            </a:r>
            <a:r>
              <a:rPr lang="uk-UA" sz="2800" b="1" dirty="0"/>
              <a:t>ВЗАЄМОВІДНОСИНИ З КЛІЄНТАМИ</a:t>
            </a:r>
            <a:r>
              <a:rPr lang="uk-UA" sz="2500" b="1" dirty="0"/>
              <a:t>”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3" name="Штриховая стрелка вправо 2">
            <a:extLst>
              <a:ext uri="{FF2B5EF4-FFF2-40B4-BE49-F238E27FC236}">
                <a16:creationId xmlns:a16="http://schemas.microsoft.com/office/drawing/2014/main" id="{4BD709CD-07DF-09B1-BA00-E09FEAFB9A3B}"/>
              </a:ext>
            </a:extLst>
          </p:cNvPr>
          <p:cNvSpPr/>
          <p:nvPr/>
        </p:nvSpPr>
        <p:spPr>
          <a:xfrm>
            <a:off x="468313" y="17732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4" name="Прямоугольник с двумя вырезанными противолежащими углами 3">
            <a:extLst>
              <a:ext uri="{FF2B5EF4-FFF2-40B4-BE49-F238E27FC236}">
                <a16:creationId xmlns:a16="http://schemas.microsoft.com/office/drawing/2014/main" id="{DF030EB0-E242-76DC-250A-DD4C9C9A5460}"/>
              </a:ext>
            </a:extLst>
          </p:cNvPr>
          <p:cNvSpPr/>
          <p:nvPr/>
        </p:nvSpPr>
        <p:spPr>
          <a:xfrm>
            <a:off x="1835150" y="1773238"/>
            <a:ext cx="6985000" cy="5746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4) Визначення цільових значень клієнтських показників.</a:t>
            </a:r>
          </a:p>
        </p:txBody>
      </p:sp>
      <p:sp>
        <p:nvSpPr>
          <p:cNvPr id="5" name="Прямоугольник с двумя вырезанными противолежащими углами 4">
            <a:extLst>
              <a:ext uri="{FF2B5EF4-FFF2-40B4-BE49-F238E27FC236}">
                <a16:creationId xmlns:a16="http://schemas.microsoft.com/office/drawing/2014/main" id="{A4401115-1F03-BCAE-2848-FC9F8F5E9211}"/>
              </a:ext>
            </a:extLst>
          </p:cNvPr>
          <p:cNvSpPr/>
          <p:nvPr/>
        </p:nvSpPr>
        <p:spPr>
          <a:xfrm>
            <a:off x="1835150" y="2708275"/>
            <a:ext cx="6985000" cy="5048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5) Розробка стратегічних клієнтських заходів. </a:t>
            </a:r>
          </a:p>
        </p:txBody>
      </p:sp>
    </p:spTree>
  </p:cSld>
  <p:clrMapOvr>
    <a:masterClrMapping/>
  </p:clrMapOvr>
  <p:transition>
    <p:wheel spokes="8"/>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6" name="Rectangle 36">
            <a:extLst>
              <a:ext uri="{FF2B5EF4-FFF2-40B4-BE49-F238E27FC236}">
                <a16:creationId xmlns:a16="http://schemas.microsoft.com/office/drawing/2014/main" id="{9A30D3D6-7CA0-AC13-EE6D-F64108B5D445}"/>
              </a:ext>
            </a:extLst>
          </p:cNvPr>
          <p:cNvSpPr>
            <a:spLocks noChangeArrowheads="1"/>
          </p:cNvSpPr>
          <p:nvPr/>
        </p:nvSpPr>
        <p:spPr bwMode="auto">
          <a:xfrm>
            <a:off x="0" y="5451475"/>
            <a:ext cx="9144000" cy="1406525"/>
          </a:xfrm>
          <a:prstGeom prst="rect">
            <a:avLst/>
          </a:prstGeom>
          <a:solidFill>
            <a:schemeClr val="bg2">
              <a:lumMod val="20000"/>
              <a:lumOff val="80000"/>
            </a:schemeClr>
          </a:solidFill>
          <a:ln w="9525">
            <a:solidFill>
              <a:schemeClr val="bg1"/>
            </a:solidFill>
            <a:miter lim="800000"/>
            <a:headEnd/>
            <a:tailEnd/>
          </a:ln>
          <a:effectLst/>
        </p:spPr>
        <p:txBody>
          <a:bodyPr wrap="none" anchor="ctr"/>
          <a:lstStyle/>
          <a:p>
            <a:pPr>
              <a:defRPr/>
            </a:pPr>
            <a:endParaRPr lang="uk-UA">
              <a:latin typeface="Arial" charset="0"/>
              <a:cs typeface="Arial" charset="0"/>
            </a:endParaRPr>
          </a:p>
        </p:txBody>
      </p:sp>
      <p:sp>
        <p:nvSpPr>
          <p:cNvPr id="30723" name="Rectangle 2">
            <a:extLst>
              <a:ext uri="{FF2B5EF4-FFF2-40B4-BE49-F238E27FC236}">
                <a16:creationId xmlns:a16="http://schemas.microsoft.com/office/drawing/2014/main" id="{AD531255-B9E1-0B25-014B-A586235ECFFD}"/>
              </a:ext>
            </a:extLst>
          </p:cNvPr>
          <p:cNvSpPr>
            <a:spLocks noChangeArrowheads="1"/>
          </p:cNvSpPr>
          <p:nvPr/>
        </p:nvSpPr>
        <p:spPr bwMode="auto">
          <a:xfrm>
            <a:off x="366713" y="760413"/>
            <a:ext cx="8705850" cy="5651500"/>
          </a:xfrm>
          <a:prstGeom prst="rect">
            <a:avLst/>
          </a:prstGeom>
          <a:solidFill>
            <a:srgbClr val="E9F7FF"/>
          </a:solidFill>
          <a:ln w="19050">
            <a:solidFill>
              <a:srgbClr val="000099"/>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0724" name="Line 3">
            <a:extLst>
              <a:ext uri="{FF2B5EF4-FFF2-40B4-BE49-F238E27FC236}">
                <a16:creationId xmlns:a16="http://schemas.microsoft.com/office/drawing/2014/main" id="{697DC8C7-4ADF-688F-5018-611ABF71E60E}"/>
              </a:ext>
            </a:extLst>
          </p:cNvPr>
          <p:cNvSpPr>
            <a:spLocks noChangeShapeType="1"/>
          </p:cNvSpPr>
          <p:nvPr/>
        </p:nvSpPr>
        <p:spPr bwMode="auto">
          <a:xfrm>
            <a:off x="2368550" y="549275"/>
            <a:ext cx="0" cy="5934075"/>
          </a:xfrm>
          <a:prstGeom prst="line">
            <a:avLst/>
          </a:prstGeom>
          <a:noFill/>
          <a:ln w="19050">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30725" name="Line 4">
            <a:extLst>
              <a:ext uri="{FF2B5EF4-FFF2-40B4-BE49-F238E27FC236}">
                <a16:creationId xmlns:a16="http://schemas.microsoft.com/office/drawing/2014/main" id="{31F9EB01-3034-4FC9-3D7B-3E926D0D7129}"/>
              </a:ext>
            </a:extLst>
          </p:cNvPr>
          <p:cNvSpPr>
            <a:spLocks noChangeShapeType="1"/>
          </p:cNvSpPr>
          <p:nvPr/>
        </p:nvSpPr>
        <p:spPr bwMode="auto">
          <a:xfrm>
            <a:off x="4660900" y="544513"/>
            <a:ext cx="0" cy="5948362"/>
          </a:xfrm>
          <a:prstGeom prst="line">
            <a:avLst/>
          </a:prstGeom>
          <a:noFill/>
          <a:ln w="19050">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30726" name="Line 5">
            <a:extLst>
              <a:ext uri="{FF2B5EF4-FFF2-40B4-BE49-F238E27FC236}">
                <a16:creationId xmlns:a16="http://schemas.microsoft.com/office/drawing/2014/main" id="{96C79017-9D2D-FCAB-25EF-A66C6373598B}"/>
              </a:ext>
            </a:extLst>
          </p:cNvPr>
          <p:cNvSpPr>
            <a:spLocks noChangeShapeType="1"/>
          </p:cNvSpPr>
          <p:nvPr/>
        </p:nvSpPr>
        <p:spPr bwMode="auto">
          <a:xfrm>
            <a:off x="7023100" y="549275"/>
            <a:ext cx="0" cy="5943600"/>
          </a:xfrm>
          <a:prstGeom prst="line">
            <a:avLst/>
          </a:prstGeom>
          <a:noFill/>
          <a:ln w="19050">
            <a:solidFill>
              <a:srgbClr val="000099"/>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30727" name="Text Box 6">
            <a:extLst>
              <a:ext uri="{FF2B5EF4-FFF2-40B4-BE49-F238E27FC236}">
                <a16:creationId xmlns:a16="http://schemas.microsoft.com/office/drawing/2014/main" id="{58D99C13-1884-4F47-30DD-CF9119978040}"/>
              </a:ext>
            </a:extLst>
          </p:cNvPr>
          <p:cNvSpPr txBox="1">
            <a:spLocks noChangeArrowheads="1"/>
          </p:cNvSpPr>
          <p:nvPr/>
        </p:nvSpPr>
        <p:spPr bwMode="auto">
          <a:xfrm>
            <a:off x="-31750" y="1878013"/>
            <a:ext cx="407988" cy="366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b="1">
                <a:solidFill>
                  <a:srgbClr val="000099"/>
                </a:solidFill>
              </a:rPr>
              <a:t>К</a:t>
            </a:r>
          </a:p>
          <a:p>
            <a:pPr algn="ctr" eaLnBrk="1" hangingPunct="1"/>
            <a:br>
              <a:rPr lang="ru-RU" altLang="ru-UA" b="1">
                <a:solidFill>
                  <a:srgbClr val="000099"/>
                </a:solidFill>
              </a:rPr>
            </a:br>
            <a:r>
              <a:rPr lang="ru-RU" altLang="ru-UA" b="1">
                <a:solidFill>
                  <a:srgbClr val="000099"/>
                </a:solidFill>
              </a:rPr>
              <a:t>Л</a:t>
            </a:r>
          </a:p>
          <a:p>
            <a:pPr algn="ctr" eaLnBrk="1" hangingPunct="1"/>
            <a:br>
              <a:rPr lang="ru-RU" altLang="ru-UA" b="1">
                <a:solidFill>
                  <a:srgbClr val="000099"/>
                </a:solidFill>
              </a:rPr>
            </a:br>
            <a:r>
              <a:rPr lang="ru-RU" altLang="ru-UA" b="1">
                <a:solidFill>
                  <a:srgbClr val="000099"/>
                </a:solidFill>
              </a:rPr>
              <a:t>И</a:t>
            </a:r>
            <a:br>
              <a:rPr lang="ru-RU" altLang="ru-UA" b="1">
                <a:solidFill>
                  <a:srgbClr val="000099"/>
                </a:solidFill>
              </a:rPr>
            </a:br>
            <a:endParaRPr lang="ru-RU" altLang="ru-UA" b="1">
              <a:solidFill>
                <a:srgbClr val="000099"/>
              </a:solidFill>
            </a:endParaRPr>
          </a:p>
          <a:p>
            <a:pPr algn="ctr" eaLnBrk="1" hangingPunct="1"/>
            <a:r>
              <a:rPr lang="ru-RU" altLang="ru-UA" b="1">
                <a:solidFill>
                  <a:srgbClr val="000099"/>
                </a:solidFill>
              </a:rPr>
              <a:t>Е</a:t>
            </a:r>
          </a:p>
          <a:p>
            <a:pPr algn="ctr" eaLnBrk="1" hangingPunct="1"/>
            <a:br>
              <a:rPr lang="ru-RU" altLang="ru-UA" b="1">
                <a:solidFill>
                  <a:srgbClr val="000099"/>
                </a:solidFill>
              </a:rPr>
            </a:br>
            <a:r>
              <a:rPr lang="ru-RU" altLang="ru-UA" b="1">
                <a:solidFill>
                  <a:srgbClr val="000099"/>
                </a:solidFill>
              </a:rPr>
              <a:t>Н</a:t>
            </a:r>
            <a:br>
              <a:rPr lang="ru-RU" altLang="ru-UA" b="1">
                <a:solidFill>
                  <a:srgbClr val="000099"/>
                </a:solidFill>
              </a:rPr>
            </a:br>
            <a:endParaRPr lang="ru-RU" altLang="ru-UA" b="1">
              <a:solidFill>
                <a:srgbClr val="000099"/>
              </a:solidFill>
            </a:endParaRPr>
          </a:p>
          <a:p>
            <a:pPr algn="ctr" eaLnBrk="1" hangingPunct="1"/>
            <a:r>
              <a:rPr lang="ru-RU" altLang="ru-UA" b="1">
                <a:solidFill>
                  <a:srgbClr val="000099"/>
                </a:solidFill>
              </a:rPr>
              <a:t>Т</a:t>
            </a:r>
            <a:br>
              <a:rPr lang="ru-RU" altLang="ru-UA" b="1">
                <a:solidFill>
                  <a:srgbClr val="000099"/>
                </a:solidFill>
              </a:rPr>
            </a:br>
            <a:endParaRPr lang="ru-RU" altLang="ru-UA" b="1">
              <a:solidFill>
                <a:srgbClr val="000099"/>
              </a:solidFill>
            </a:endParaRPr>
          </a:p>
          <a:p>
            <a:pPr algn="ctr" eaLnBrk="1" hangingPunct="1"/>
            <a:r>
              <a:rPr lang="ru-RU" altLang="ru-UA" b="1">
                <a:solidFill>
                  <a:srgbClr val="000099"/>
                </a:solidFill>
              </a:rPr>
              <a:t>Ы</a:t>
            </a:r>
          </a:p>
        </p:txBody>
      </p:sp>
      <p:sp>
        <p:nvSpPr>
          <p:cNvPr id="30728" name="Text Box 7">
            <a:extLst>
              <a:ext uri="{FF2B5EF4-FFF2-40B4-BE49-F238E27FC236}">
                <a16:creationId xmlns:a16="http://schemas.microsoft.com/office/drawing/2014/main" id="{0022F139-6862-4338-C847-4B297F3E79D4}"/>
              </a:ext>
            </a:extLst>
          </p:cNvPr>
          <p:cNvSpPr txBox="1">
            <a:spLocks noChangeArrowheads="1"/>
          </p:cNvSpPr>
          <p:nvPr/>
        </p:nvSpPr>
        <p:spPr bwMode="auto">
          <a:xfrm>
            <a:off x="2090738" y="1360488"/>
            <a:ext cx="5170487" cy="336550"/>
          </a:xfrm>
          <a:prstGeom prst="rect">
            <a:avLst/>
          </a:prstGeom>
          <a:solidFill>
            <a:srgbClr val="E9F7FF"/>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600" b="1">
                <a:solidFill>
                  <a:srgbClr val="000099"/>
                </a:solidFill>
              </a:rPr>
              <a:t>ПРЕДЛОЖЕНИЕ ПОТРЕБИТЕЛЬСКОЙ ЦЕННОСТИ</a:t>
            </a:r>
          </a:p>
        </p:txBody>
      </p:sp>
      <p:sp>
        <p:nvSpPr>
          <p:cNvPr id="30729" name="Oval 8">
            <a:extLst>
              <a:ext uri="{FF2B5EF4-FFF2-40B4-BE49-F238E27FC236}">
                <a16:creationId xmlns:a16="http://schemas.microsoft.com/office/drawing/2014/main" id="{6635AEFE-5265-4B50-76EC-40763216AD53}"/>
              </a:ext>
            </a:extLst>
          </p:cNvPr>
          <p:cNvSpPr>
            <a:spLocks noChangeArrowheads="1"/>
          </p:cNvSpPr>
          <p:nvPr/>
        </p:nvSpPr>
        <p:spPr bwMode="auto">
          <a:xfrm>
            <a:off x="479425" y="1458913"/>
            <a:ext cx="1785938" cy="1289050"/>
          </a:xfrm>
          <a:prstGeom prst="ellipse">
            <a:avLst/>
          </a:prstGeom>
          <a:solidFill>
            <a:schemeClr val="tx1"/>
          </a:solidFill>
          <a:ln w="19050">
            <a:solidFill>
              <a:srgbClr val="000099"/>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solidFill>
                  <a:schemeClr val="bg1"/>
                </a:solidFill>
              </a:rPr>
              <a:t>С1: Расширять присутствие</a:t>
            </a:r>
          </a:p>
          <a:p>
            <a:pPr algn="ctr" eaLnBrk="1" hangingPunct="1"/>
            <a:r>
              <a:rPr lang="ru-RU" altLang="ru-UA" sz="1200" b="1">
                <a:solidFill>
                  <a:schemeClr val="bg1"/>
                </a:solidFill>
              </a:rPr>
              <a:t>на рынке, предлагать</a:t>
            </a:r>
          </a:p>
          <a:p>
            <a:pPr algn="ctr" eaLnBrk="1" hangingPunct="1"/>
            <a:r>
              <a:rPr lang="ru-RU" altLang="ru-UA" sz="1200" b="1">
                <a:solidFill>
                  <a:schemeClr val="bg1"/>
                </a:solidFill>
              </a:rPr>
              <a:t>новые продукты</a:t>
            </a:r>
          </a:p>
        </p:txBody>
      </p:sp>
      <p:sp>
        <p:nvSpPr>
          <p:cNvPr id="30730" name="Oval 9">
            <a:extLst>
              <a:ext uri="{FF2B5EF4-FFF2-40B4-BE49-F238E27FC236}">
                <a16:creationId xmlns:a16="http://schemas.microsoft.com/office/drawing/2014/main" id="{4BD63BE7-F9B3-82C8-4E92-A2858A4AAC26}"/>
              </a:ext>
            </a:extLst>
          </p:cNvPr>
          <p:cNvSpPr>
            <a:spLocks noChangeArrowheads="1"/>
          </p:cNvSpPr>
          <p:nvPr/>
        </p:nvSpPr>
        <p:spPr bwMode="auto">
          <a:xfrm>
            <a:off x="2398713" y="1700213"/>
            <a:ext cx="2159000" cy="962025"/>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solidFill>
                  <a:schemeClr val="bg1"/>
                </a:solidFill>
              </a:rPr>
              <a:t>С2: Обеспечить долю продаж</a:t>
            </a:r>
            <a:r>
              <a:rPr lang="en-US" altLang="ru-UA" sz="1200" b="1">
                <a:solidFill>
                  <a:schemeClr val="bg1"/>
                </a:solidFill>
              </a:rPr>
              <a:t> </a:t>
            </a:r>
            <a:r>
              <a:rPr lang="ru-RU" altLang="ru-UA" sz="1200" b="1">
                <a:solidFill>
                  <a:schemeClr val="bg1"/>
                </a:solidFill>
              </a:rPr>
              <a:t>постоянным</a:t>
            </a:r>
            <a:r>
              <a:rPr lang="en-US" altLang="ru-UA" sz="1200" b="1">
                <a:solidFill>
                  <a:schemeClr val="bg1"/>
                </a:solidFill>
              </a:rPr>
              <a:t> </a:t>
            </a:r>
            <a:r>
              <a:rPr lang="ru-RU" altLang="ru-UA" sz="1200" b="1">
                <a:solidFill>
                  <a:schemeClr val="bg1"/>
                </a:solidFill>
              </a:rPr>
              <a:t>клиентам до 80%</a:t>
            </a:r>
          </a:p>
        </p:txBody>
      </p:sp>
      <p:sp>
        <p:nvSpPr>
          <p:cNvPr id="30731" name="Oval 10">
            <a:extLst>
              <a:ext uri="{FF2B5EF4-FFF2-40B4-BE49-F238E27FC236}">
                <a16:creationId xmlns:a16="http://schemas.microsoft.com/office/drawing/2014/main" id="{438F3181-55F9-8F66-011A-2B9990427C1C}"/>
              </a:ext>
            </a:extLst>
          </p:cNvPr>
          <p:cNvSpPr>
            <a:spLocks noChangeArrowheads="1"/>
          </p:cNvSpPr>
          <p:nvPr/>
        </p:nvSpPr>
        <p:spPr bwMode="auto">
          <a:xfrm>
            <a:off x="2498725" y="2722563"/>
            <a:ext cx="1500188" cy="1325562"/>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solidFill>
                  <a:schemeClr val="bg1"/>
                </a:solidFill>
              </a:rPr>
              <a:t>С2-1: Довести эффективность</a:t>
            </a:r>
          </a:p>
          <a:p>
            <a:pPr algn="ctr" eaLnBrk="1" hangingPunct="1"/>
            <a:r>
              <a:rPr lang="ru-RU" altLang="ru-UA" sz="1000" b="1">
                <a:solidFill>
                  <a:schemeClr val="bg1"/>
                </a:solidFill>
              </a:rPr>
              <a:t>заключения контрактов по</a:t>
            </a:r>
          </a:p>
          <a:p>
            <a:pPr algn="ctr" eaLnBrk="1" hangingPunct="1"/>
            <a:r>
              <a:rPr lang="ru-RU" altLang="ru-UA" sz="1000" b="1">
                <a:solidFill>
                  <a:schemeClr val="bg1"/>
                </a:solidFill>
              </a:rPr>
              <a:t>запросным листам до 70%</a:t>
            </a:r>
          </a:p>
        </p:txBody>
      </p:sp>
      <p:sp>
        <p:nvSpPr>
          <p:cNvPr id="30732" name="Oval 11">
            <a:extLst>
              <a:ext uri="{FF2B5EF4-FFF2-40B4-BE49-F238E27FC236}">
                <a16:creationId xmlns:a16="http://schemas.microsoft.com/office/drawing/2014/main" id="{1DF80E36-65E1-454D-EA09-E64C9C2B16DE}"/>
              </a:ext>
            </a:extLst>
          </p:cNvPr>
          <p:cNvSpPr>
            <a:spLocks noChangeArrowheads="1"/>
          </p:cNvSpPr>
          <p:nvPr/>
        </p:nvSpPr>
        <p:spPr bwMode="auto">
          <a:xfrm>
            <a:off x="3338513" y="3863975"/>
            <a:ext cx="1354137" cy="1403350"/>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solidFill>
                  <a:schemeClr val="bg1"/>
                </a:solidFill>
              </a:rPr>
              <a:t> С2-2: Обеспечивать победу</a:t>
            </a:r>
            <a:r>
              <a:rPr lang="en-US" altLang="ru-UA" sz="1000" b="1">
                <a:solidFill>
                  <a:schemeClr val="bg1"/>
                </a:solidFill>
              </a:rPr>
              <a:t> </a:t>
            </a:r>
            <a:r>
              <a:rPr lang="ru-RU" altLang="ru-UA" sz="1000" b="1">
                <a:solidFill>
                  <a:schemeClr val="bg1"/>
                </a:solidFill>
              </a:rPr>
              <a:t>на тендерах не менее, </a:t>
            </a:r>
          </a:p>
          <a:p>
            <a:pPr algn="ctr" eaLnBrk="1" hangingPunct="1"/>
            <a:r>
              <a:rPr lang="ru-RU" altLang="ru-UA" sz="1000" b="1">
                <a:solidFill>
                  <a:schemeClr val="bg1"/>
                </a:solidFill>
              </a:rPr>
              <a:t>чем в 80% случаях</a:t>
            </a:r>
          </a:p>
        </p:txBody>
      </p:sp>
      <p:sp>
        <p:nvSpPr>
          <p:cNvPr id="30733" name="Oval 12">
            <a:extLst>
              <a:ext uri="{FF2B5EF4-FFF2-40B4-BE49-F238E27FC236}">
                <a16:creationId xmlns:a16="http://schemas.microsoft.com/office/drawing/2014/main" id="{6AC0E9B2-3C2A-CEF1-E3DD-451E71067F46}"/>
              </a:ext>
            </a:extLst>
          </p:cNvPr>
          <p:cNvSpPr>
            <a:spLocks noChangeArrowheads="1"/>
          </p:cNvSpPr>
          <p:nvPr/>
        </p:nvSpPr>
        <p:spPr bwMode="auto">
          <a:xfrm>
            <a:off x="2400300" y="5146675"/>
            <a:ext cx="1336675" cy="763588"/>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solidFill>
                  <a:schemeClr val="bg1"/>
                </a:solidFill>
              </a:rPr>
              <a:t>С2-3: Обеспечивать </a:t>
            </a:r>
          </a:p>
          <a:p>
            <a:pPr algn="ctr" eaLnBrk="1" hangingPunct="1"/>
            <a:r>
              <a:rPr lang="ru-RU" altLang="ru-UA" sz="1000" b="1">
                <a:solidFill>
                  <a:schemeClr val="bg1"/>
                </a:solidFill>
              </a:rPr>
              <a:t>конкурентные цены</a:t>
            </a:r>
          </a:p>
        </p:txBody>
      </p:sp>
      <p:sp>
        <p:nvSpPr>
          <p:cNvPr id="30734" name="Oval 13">
            <a:extLst>
              <a:ext uri="{FF2B5EF4-FFF2-40B4-BE49-F238E27FC236}">
                <a16:creationId xmlns:a16="http://schemas.microsoft.com/office/drawing/2014/main" id="{1E21AC03-191F-85A8-E105-FBE98944E30D}"/>
              </a:ext>
            </a:extLst>
          </p:cNvPr>
          <p:cNvSpPr>
            <a:spLocks noChangeArrowheads="1"/>
          </p:cNvSpPr>
          <p:nvPr/>
        </p:nvSpPr>
        <p:spPr bwMode="auto">
          <a:xfrm>
            <a:off x="4883150" y="1725613"/>
            <a:ext cx="1908175" cy="1250950"/>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solidFill>
                  <a:schemeClr val="bg1"/>
                </a:solidFill>
              </a:rPr>
              <a:t>С3: Подавать наилучшие</a:t>
            </a:r>
          </a:p>
          <a:p>
            <a:pPr algn="ctr" eaLnBrk="1" hangingPunct="1"/>
            <a:r>
              <a:rPr lang="ru-RU" altLang="ru-UA" sz="1200" b="1">
                <a:solidFill>
                  <a:schemeClr val="bg1"/>
                </a:solidFill>
              </a:rPr>
              <a:t>технико-экономические</a:t>
            </a:r>
          </a:p>
          <a:p>
            <a:pPr algn="ctr" eaLnBrk="1" hangingPunct="1"/>
            <a:r>
              <a:rPr lang="ru-RU" altLang="ru-UA" sz="1200" b="1">
                <a:solidFill>
                  <a:schemeClr val="bg1"/>
                </a:solidFill>
              </a:rPr>
              <a:t>предложения</a:t>
            </a:r>
          </a:p>
        </p:txBody>
      </p:sp>
      <p:sp>
        <p:nvSpPr>
          <p:cNvPr id="30735" name="Oval 14">
            <a:extLst>
              <a:ext uri="{FF2B5EF4-FFF2-40B4-BE49-F238E27FC236}">
                <a16:creationId xmlns:a16="http://schemas.microsoft.com/office/drawing/2014/main" id="{D68B3862-6B52-3DBF-920D-08577C3EB54B}"/>
              </a:ext>
            </a:extLst>
          </p:cNvPr>
          <p:cNvSpPr>
            <a:spLocks noChangeArrowheads="1"/>
          </p:cNvSpPr>
          <p:nvPr/>
        </p:nvSpPr>
        <p:spPr bwMode="auto">
          <a:xfrm>
            <a:off x="4579938" y="3019425"/>
            <a:ext cx="1646237" cy="763588"/>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solidFill>
                  <a:schemeClr val="bg1"/>
                </a:solidFill>
              </a:rPr>
              <a:t>С3-1: Предлагать наилучшие</a:t>
            </a:r>
          </a:p>
          <a:p>
            <a:pPr algn="ctr" eaLnBrk="1" hangingPunct="1"/>
            <a:r>
              <a:rPr lang="ru-RU" altLang="ru-UA" sz="1000" b="1">
                <a:solidFill>
                  <a:schemeClr val="bg1"/>
                </a:solidFill>
              </a:rPr>
              <a:t>технические решения</a:t>
            </a:r>
          </a:p>
        </p:txBody>
      </p:sp>
      <p:sp>
        <p:nvSpPr>
          <p:cNvPr id="30736" name="Oval 15">
            <a:extLst>
              <a:ext uri="{FF2B5EF4-FFF2-40B4-BE49-F238E27FC236}">
                <a16:creationId xmlns:a16="http://schemas.microsoft.com/office/drawing/2014/main" id="{CD0BBDA5-2AEC-2959-05F4-CA490CBA49DB}"/>
              </a:ext>
            </a:extLst>
          </p:cNvPr>
          <p:cNvSpPr>
            <a:spLocks noChangeArrowheads="1"/>
          </p:cNvSpPr>
          <p:nvPr/>
        </p:nvSpPr>
        <p:spPr bwMode="auto">
          <a:xfrm>
            <a:off x="4667250" y="4741863"/>
            <a:ext cx="1379538" cy="1238250"/>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solidFill>
                  <a:schemeClr val="bg1"/>
                </a:solidFill>
              </a:rPr>
              <a:t>С3-3: Обеспечивать 100%-е</a:t>
            </a:r>
          </a:p>
          <a:p>
            <a:pPr algn="ctr" eaLnBrk="1" hangingPunct="1"/>
            <a:r>
              <a:rPr lang="ru-RU" altLang="ru-UA" sz="1000" b="1">
                <a:solidFill>
                  <a:schemeClr val="bg1"/>
                </a:solidFill>
              </a:rPr>
              <a:t>выполнение контрактных</a:t>
            </a:r>
          </a:p>
          <a:p>
            <a:pPr algn="ctr" eaLnBrk="1" hangingPunct="1"/>
            <a:r>
              <a:rPr lang="ru-RU" altLang="ru-UA" sz="1000" b="1">
                <a:solidFill>
                  <a:schemeClr val="bg1"/>
                </a:solidFill>
              </a:rPr>
              <a:t>обязательств</a:t>
            </a:r>
          </a:p>
        </p:txBody>
      </p:sp>
      <p:sp>
        <p:nvSpPr>
          <p:cNvPr id="30737" name="Oval 16">
            <a:extLst>
              <a:ext uri="{FF2B5EF4-FFF2-40B4-BE49-F238E27FC236}">
                <a16:creationId xmlns:a16="http://schemas.microsoft.com/office/drawing/2014/main" id="{3BB72915-4F38-E9D4-314C-414A61048E69}"/>
              </a:ext>
            </a:extLst>
          </p:cNvPr>
          <p:cNvSpPr>
            <a:spLocks noChangeArrowheads="1"/>
          </p:cNvSpPr>
          <p:nvPr/>
        </p:nvSpPr>
        <p:spPr bwMode="auto">
          <a:xfrm>
            <a:off x="5522913" y="3657600"/>
            <a:ext cx="1662112" cy="1290638"/>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900" b="1">
                <a:solidFill>
                  <a:schemeClr val="bg1"/>
                </a:solidFill>
              </a:rPr>
              <a:t>С3-2: Создавать совместные</a:t>
            </a:r>
          </a:p>
          <a:p>
            <a:pPr algn="ctr" eaLnBrk="1" hangingPunct="1">
              <a:lnSpc>
                <a:spcPct val="90000"/>
              </a:lnSpc>
            </a:pPr>
            <a:r>
              <a:rPr lang="ru-RU" altLang="ru-UA" sz="900" b="1">
                <a:solidFill>
                  <a:schemeClr val="bg1"/>
                </a:solidFill>
              </a:rPr>
              <a:t>предприятия (консорциумы) для</a:t>
            </a:r>
          </a:p>
          <a:p>
            <a:pPr algn="ctr" eaLnBrk="1" hangingPunct="1">
              <a:lnSpc>
                <a:spcPct val="90000"/>
              </a:lnSpc>
            </a:pPr>
            <a:r>
              <a:rPr lang="ru-RU" altLang="ru-UA" sz="900" b="1">
                <a:solidFill>
                  <a:schemeClr val="bg1"/>
                </a:solidFill>
              </a:rPr>
              <a:t>вхождения на рынок и закрепления на </a:t>
            </a:r>
            <a:r>
              <a:rPr lang="ru-RU" altLang="ru-UA" sz="900" b="1"/>
              <a:t>нем</a:t>
            </a:r>
          </a:p>
        </p:txBody>
      </p:sp>
      <p:sp>
        <p:nvSpPr>
          <p:cNvPr id="30738" name="Oval 17">
            <a:extLst>
              <a:ext uri="{FF2B5EF4-FFF2-40B4-BE49-F238E27FC236}">
                <a16:creationId xmlns:a16="http://schemas.microsoft.com/office/drawing/2014/main" id="{95A908EA-5A88-3BA0-C422-547519C57536}"/>
              </a:ext>
            </a:extLst>
          </p:cNvPr>
          <p:cNvSpPr>
            <a:spLocks noChangeArrowheads="1"/>
          </p:cNvSpPr>
          <p:nvPr/>
        </p:nvSpPr>
        <p:spPr bwMode="auto">
          <a:xfrm>
            <a:off x="7378700" y="1804988"/>
            <a:ext cx="1555750" cy="1074737"/>
          </a:xfrm>
          <a:prstGeom prst="ellipse">
            <a:avLst/>
          </a:prstGeom>
          <a:solidFill>
            <a:schemeClr val="tx1"/>
          </a:solidFill>
          <a:ln w="19050">
            <a:solidFill>
              <a:srgbClr val="000099"/>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solidFill>
                  <a:schemeClr val="bg1"/>
                </a:solidFill>
              </a:rPr>
              <a:t>С4: Создание бренда НКМЗ</a:t>
            </a:r>
          </a:p>
          <a:p>
            <a:pPr algn="ctr" eaLnBrk="1" hangingPunct="1"/>
            <a:r>
              <a:rPr lang="ru-RU" altLang="ru-UA" sz="1200" b="1">
                <a:solidFill>
                  <a:schemeClr val="bg1"/>
                </a:solidFill>
              </a:rPr>
              <a:t>мирового уровня</a:t>
            </a:r>
          </a:p>
        </p:txBody>
      </p:sp>
      <p:sp>
        <p:nvSpPr>
          <p:cNvPr id="30739" name="Text Box 18">
            <a:extLst>
              <a:ext uri="{FF2B5EF4-FFF2-40B4-BE49-F238E27FC236}">
                <a16:creationId xmlns:a16="http://schemas.microsoft.com/office/drawing/2014/main" id="{F25C9BAC-5190-FB4B-CD0E-5762F4B427F6}"/>
              </a:ext>
            </a:extLst>
          </p:cNvPr>
          <p:cNvSpPr txBox="1">
            <a:spLocks noChangeArrowheads="1"/>
          </p:cNvSpPr>
          <p:nvPr/>
        </p:nvSpPr>
        <p:spPr bwMode="auto">
          <a:xfrm>
            <a:off x="495300" y="6043613"/>
            <a:ext cx="4079875" cy="303212"/>
          </a:xfrm>
          <a:prstGeom prst="rect">
            <a:avLst/>
          </a:prstGeom>
          <a:solidFill>
            <a:schemeClr val="tx1"/>
          </a:solidFill>
          <a:ln w="9525">
            <a:solidFill>
              <a:srgbClr val="000099"/>
            </a:solidFill>
            <a:miter lim="800000"/>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b="1">
                <a:solidFill>
                  <a:srgbClr val="000099"/>
                </a:solidFill>
              </a:rPr>
              <a:t>Характеристики продукта</a:t>
            </a:r>
          </a:p>
        </p:txBody>
      </p:sp>
      <p:sp>
        <p:nvSpPr>
          <p:cNvPr id="30740" name="Text Box 19">
            <a:extLst>
              <a:ext uri="{FF2B5EF4-FFF2-40B4-BE49-F238E27FC236}">
                <a16:creationId xmlns:a16="http://schemas.microsoft.com/office/drawing/2014/main" id="{9C1E019A-1CC5-8A66-28B1-A33F21D7723F}"/>
              </a:ext>
            </a:extLst>
          </p:cNvPr>
          <p:cNvSpPr txBox="1">
            <a:spLocks noChangeArrowheads="1"/>
          </p:cNvSpPr>
          <p:nvPr/>
        </p:nvSpPr>
        <p:spPr bwMode="auto">
          <a:xfrm>
            <a:off x="4762500" y="6046788"/>
            <a:ext cx="2198688" cy="303212"/>
          </a:xfrm>
          <a:prstGeom prst="rect">
            <a:avLst/>
          </a:prstGeom>
          <a:solidFill>
            <a:schemeClr val="tx1"/>
          </a:solidFill>
          <a:ln w="9525">
            <a:solidFill>
              <a:srgbClr val="000099"/>
            </a:solidFill>
            <a:miter lim="800000"/>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b="1">
                <a:solidFill>
                  <a:srgbClr val="000099"/>
                </a:solidFill>
              </a:rPr>
              <a:t>Взаимоотношения</a:t>
            </a:r>
          </a:p>
        </p:txBody>
      </p:sp>
      <p:sp>
        <p:nvSpPr>
          <p:cNvPr id="30741" name="Text Box 20">
            <a:extLst>
              <a:ext uri="{FF2B5EF4-FFF2-40B4-BE49-F238E27FC236}">
                <a16:creationId xmlns:a16="http://schemas.microsoft.com/office/drawing/2014/main" id="{33F49E50-DB53-B966-BE90-E1C54C542ABF}"/>
              </a:ext>
            </a:extLst>
          </p:cNvPr>
          <p:cNvSpPr txBox="1">
            <a:spLocks noChangeArrowheads="1"/>
          </p:cNvSpPr>
          <p:nvPr/>
        </p:nvSpPr>
        <p:spPr bwMode="auto">
          <a:xfrm>
            <a:off x="7119938" y="6046788"/>
            <a:ext cx="1846262" cy="303212"/>
          </a:xfrm>
          <a:prstGeom prst="rect">
            <a:avLst/>
          </a:prstGeom>
          <a:solidFill>
            <a:schemeClr val="tx1"/>
          </a:solidFill>
          <a:ln w="9525">
            <a:solidFill>
              <a:srgbClr val="000099"/>
            </a:solidFill>
            <a:miter lim="800000"/>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b="1">
                <a:solidFill>
                  <a:srgbClr val="000099"/>
                </a:solidFill>
              </a:rPr>
              <a:t>Имидж</a:t>
            </a:r>
          </a:p>
        </p:txBody>
      </p:sp>
      <p:sp>
        <p:nvSpPr>
          <p:cNvPr id="30742" name="Oval 21">
            <a:extLst>
              <a:ext uri="{FF2B5EF4-FFF2-40B4-BE49-F238E27FC236}">
                <a16:creationId xmlns:a16="http://schemas.microsoft.com/office/drawing/2014/main" id="{65B8A6E4-A0F3-1C64-02D7-9E0B2792E471}"/>
              </a:ext>
            </a:extLst>
          </p:cNvPr>
          <p:cNvSpPr>
            <a:spLocks noChangeArrowheads="1"/>
          </p:cNvSpPr>
          <p:nvPr/>
        </p:nvSpPr>
        <p:spPr bwMode="auto">
          <a:xfrm>
            <a:off x="508000" y="2800350"/>
            <a:ext cx="1720850" cy="1169988"/>
          </a:xfrm>
          <a:prstGeom prst="ellipse">
            <a:avLst/>
          </a:prstGeom>
          <a:solidFill>
            <a:schemeClr val="tx1"/>
          </a:solidFill>
          <a:ln w="19050">
            <a:solidFill>
              <a:srgbClr val="000099"/>
            </a:solidFill>
            <a:round/>
            <a:headEnd/>
            <a:tailEnd/>
          </a:ln>
        </p:spPr>
        <p:txBody>
          <a:bodyPr lIns="0" tIns="0" rIns="0" bIns="1080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solidFill>
                  <a:schemeClr val="bg1"/>
                </a:solidFill>
              </a:rPr>
              <a:t>С1-1: Увеличить долю экспорта</a:t>
            </a:r>
          </a:p>
          <a:p>
            <a:pPr algn="ctr" eaLnBrk="1" hangingPunct="1"/>
            <a:r>
              <a:rPr lang="ru-RU" altLang="ru-UA" sz="1200" b="1">
                <a:solidFill>
                  <a:schemeClr val="bg1"/>
                </a:solidFill>
              </a:rPr>
              <a:t>в объеме продаж до 75%</a:t>
            </a:r>
          </a:p>
        </p:txBody>
      </p:sp>
      <p:sp>
        <p:nvSpPr>
          <p:cNvPr id="30743" name="Oval 22">
            <a:extLst>
              <a:ext uri="{FF2B5EF4-FFF2-40B4-BE49-F238E27FC236}">
                <a16:creationId xmlns:a16="http://schemas.microsoft.com/office/drawing/2014/main" id="{6663972C-6180-60AF-8BD0-92A0D50D9C23}"/>
              </a:ext>
            </a:extLst>
          </p:cNvPr>
          <p:cNvSpPr>
            <a:spLocks noChangeArrowheads="1"/>
          </p:cNvSpPr>
          <p:nvPr/>
        </p:nvSpPr>
        <p:spPr bwMode="auto">
          <a:xfrm>
            <a:off x="439738" y="4070350"/>
            <a:ext cx="1841500" cy="1530350"/>
          </a:xfrm>
          <a:prstGeom prst="ellipse">
            <a:avLst/>
          </a:prstGeom>
          <a:solidFill>
            <a:schemeClr val="tx1"/>
          </a:solidFill>
          <a:ln w="19050">
            <a:solidFill>
              <a:srgbClr val="000099"/>
            </a:solidFill>
            <a:round/>
            <a:headEnd/>
            <a:tailEnd/>
          </a:ln>
        </p:spPr>
        <p:txBody>
          <a:bodyPr lIns="0" tIns="10800" rIns="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solidFill>
                  <a:schemeClr val="bg1"/>
                </a:solidFill>
              </a:rPr>
              <a:t>С1-2: Разработать и реализовать</a:t>
            </a:r>
          </a:p>
          <a:p>
            <a:pPr algn="ctr" eaLnBrk="1" hangingPunct="1"/>
            <a:r>
              <a:rPr lang="ru-RU" altLang="ru-UA" sz="1200" b="1">
                <a:solidFill>
                  <a:schemeClr val="bg1"/>
                </a:solidFill>
              </a:rPr>
              <a:t>продукцию по 10 новым номенклатурам</a:t>
            </a:r>
          </a:p>
        </p:txBody>
      </p:sp>
      <p:sp>
        <p:nvSpPr>
          <p:cNvPr id="30744" name="Oval 23">
            <a:extLst>
              <a:ext uri="{FF2B5EF4-FFF2-40B4-BE49-F238E27FC236}">
                <a16:creationId xmlns:a16="http://schemas.microsoft.com/office/drawing/2014/main" id="{F00E02A3-DFD8-921C-096B-8C53552128C9}"/>
              </a:ext>
            </a:extLst>
          </p:cNvPr>
          <p:cNvSpPr>
            <a:spLocks noChangeArrowheads="1"/>
          </p:cNvSpPr>
          <p:nvPr/>
        </p:nvSpPr>
        <p:spPr bwMode="auto">
          <a:xfrm>
            <a:off x="501650" y="434975"/>
            <a:ext cx="8447088" cy="839788"/>
          </a:xfrm>
          <a:prstGeom prst="ellipse">
            <a:avLst/>
          </a:prstGeom>
          <a:solidFill>
            <a:schemeClr val="tx1"/>
          </a:solidFill>
          <a:ln w="19050">
            <a:solidFill>
              <a:srgbClr val="000099"/>
            </a:solidFill>
            <a:round/>
            <a:headEnd/>
            <a:tailEnd/>
          </a:ln>
        </p:spPr>
        <p:txBody>
          <a:bodyPr wrap="none" lIns="18000" tIns="10800" rIns="18000" bIns="108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b="1"/>
              <a:t>С0: </a:t>
            </a:r>
            <a:r>
              <a:rPr lang="ru-RU" altLang="ru-UA" b="1">
                <a:solidFill>
                  <a:schemeClr val="bg1"/>
                </a:solidFill>
              </a:rPr>
              <a:t>Стать желаемым поставщиком индустриальной техники</a:t>
            </a:r>
          </a:p>
          <a:p>
            <a:pPr algn="ctr" eaLnBrk="1" hangingPunct="1"/>
            <a:r>
              <a:rPr lang="ru-RU" altLang="ru-UA" b="1">
                <a:solidFill>
                  <a:schemeClr val="bg1"/>
                </a:solidFill>
              </a:rPr>
              <a:t>на мировом рынке</a:t>
            </a:r>
          </a:p>
        </p:txBody>
      </p:sp>
      <p:sp>
        <p:nvSpPr>
          <p:cNvPr id="30745" name="Freeform 24">
            <a:extLst>
              <a:ext uri="{FF2B5EF4-FFF2-40B4-BE49-F238E27FC236}">
                <a16:creationId xmlns:a16="http://schemas.microsoft.com/office/drawing/2014/main" id="{0A92F2EE-591B-2AD3-6688-C66ABE495ECE}"/>
              </a:ext>
            </a:extLst>
          </p:cNvPr>
          <p:cNvSpPr>
            <a:spLocks/>
          </p:cNvSpPr>
          <p:nvPr/>
        </p:nvSpPr>
        <p:spPr bwMode="auto">
          <a:xfrm>
            <a:off x="420688" y="2244725"/>
            <a:ext cx="166687" cy="890588"/>
          </a:xfrm>
          <a:custGeom>
            <a:avLst/>
            <a:gdLst>
              <a:gd name="T0" fmla="*/ 166687 w 105"/>
              <a:gd name="T1" fmla="*/ 890588 h 561"/>
              <a:gd name="T2" fmla="*/ 11112 w 105"/>
              <a:gd name="T3" fmla="*/ 415925 h 561"/>
              <a:gd name="T4" fmla="*/ 95250 w 105"/>
              <a:gd name="T5" fmla="*/ 0 h 561"/>
              <a:gd name="T6" fmla="*/ 0 60000 65536"/>
              <a:gd name="T7" fmla="*/ 0 60000 65536"/>
              <a:gd name="T8" fmla="*/ 0 60000 65536"/>
              <a:gd name="T9" fmla="*/ 0 w 105"/>
              <a:gd name="T10" fmla="*/ 0 h 561"/>
              <a:gd name="T11" fmla="*/ 105 w 105"/>
              <a:gd name="T12" fmla="*/ 561 h 561"/>
            </a:gdLst>
            <a:ahLst/>
            <a:cxnLst>
              <a:cxn ang="T6">
                <a:pos x="T0" y="T1"/>
              </a:cxn>
              <a:cxn ang="T7">
                <a:pos x="T2" y="T3"/>
              </a:cxn>
              <a:cxn ang="T8">
                <a:pos x="T4" y="T5"/>
              </a:cxn>
            </a:cxnLst>
            <a:rect l="T9" t="T10" r="T11" b="T12"/>
            <a:pathLst>
              <a:path w="105" h="561">
                <a:moveTo>
                  <a:pt x="105" y="561"/>
                </a:moveTo>
                <a:cubicBezTo>
                  <a:pt x="59" y="458"/>
                  <a:pt x="14" y="356"/>
                  <a:pt x="7" y="262"/>
                </a:cubicBezTo>
                <a:cubicBezTo>
                  <a:pt x="0" y="168"/>
                  <a:pt x="30" y="84"/>
                  <a:pt x="60"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0746" name="Freeform 25">
            <a:extLst>
              <a:ext uri="{FF2B5EF4-FFF2-40B4-BE49-F238E27FC236}">
                <a16:creationId xmlns:a16="http://schemas.microsoft.com/office/drawing/2014/main" id="{B9288D38-FE1A-5C2D-1AC3-E71C8994FF23}"/>
              </a:ext>
            </a:extLst>
          </p:cNvPr>
          <p:cNvSpPr>
            <a:spLocks/>
          </p:cNvSpPr>
          <p:nvPr/>
        </p:nvSpPr>
        <p:spPr bwMode="auto">
          <a:xfrm>
            <a:off x="2047875" y="2505075"/>
            <a:ext cx="276225" cy="2055813"/>
          </a:xfrm>
          <a:custGeom>
            <a:avLst/>
            <a:gdLst>
              <a:gd name="T0" fmla="*/ 166687 w 174"/>
              <a:gd name="T1" fmla="*/ 2055813 h 1295"/>
              <a:gd name="T2" fmla="*/ 249238 w 174"/>
              <a:gd name="T3" fmla="*/ 701675 h 1295"/>
              <a:gd name="T4" fmla="*/ 0 w 174"/>
              <a:gd name="T5" fmla="*/ 0 h 1295"/>
              <a:gd name="T6" fmla="*/ 0 60000 65536"/>
              <a:gd name="T7" fmla="*/ 0 60000 65536"/>
              <a:gd name="T8" fmla="*/ 0 60000 65536"/>
              <a:gd name="T9" fmla="*/ 0 w 174"/>
              <a:gd name="T10" fmla="*/ 0 h 1295"/>
              <a:gd name="T11" fmla="*/ 174 w 174"/>
              <a:gd name="T12" fmla="*/ 1295 h 1295"/>
            </a:gdLst>
            <a:ahLst/>
            <a:cxnLst>
              <a:cxn ang="T6">
                <a:pos x="T0" y="T1"/>
              </a:cxn>
              <a:cxn ang="T7">
                <a:pos x="T2" y="T3"/>
              </a:cxn>
              <a:cxn ang="T8">
                <a:pos x="T4" y="T5"/>
              </a:cxn>
            </a:cxnLst>
            <a:rect l="T9" t="T10" r="T11" b="T12"/>
            <a:pathLst>
              <a:path w="174" h="1295">
                <a:moveTo>
                  <a:pt x="105" y="1295"/>
                </a:moveTo>
                <a:cubicBezTo>
                  <a:pt x="139" y="976"/>
                  <a:pt x="174" y="658"/>
                  <a:pt x="157" y="442"/>
                </a:cubicBezTo>
                <a:cubicBezTo>
                  <a:pt x="140" y="226"/>
                  <a:pt x="70" y="113"/>
                  <a:pt x="0"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0747" name="Line 26">
            <a:extLst>
              <a:ext uri="{FF2B5EF4-FFF2-40B4-BE49-F238E27FC236}">
                <a16:creationId xmlns:a16="http://schemas.microsoft.com/office/drawing/2014/main" id="{6477B889-0E27-FBCE-EDCB-738C0F44376B}"/>
              </a:ext>
            </a:extLst>
          </p:cNvPr>
          <p:cNvSpPr>
            <a:spLocks noChangeShapeType="1"/>
          </p:cNvSpPr>
          <p:nvPr/>
        </p:nvSpPr>
        <p:spPr bwMode="auto">
          <a:xfrm flipV="1">
            <a:off x="1192213" y="1128713"/>
            <a:ext cx="463550" cy="331787"/>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0748" name="Freeform 27">
            <a:extLst>
              <a:ext uri="{FF2B5EF4-FFF2-40B4-BE49-F238E27FC236}">
                <a16:creationId xmlns:a16="http://schemas.microsoft.com/office/drawing/2014/main" id="{4F20EC85-2C75-78C6-97A1-D16869EFC991}"/>
              </a:ext>
            </a:extLst>
          </p:cNvPr>
          <p:cNvSpPr>
            <a:spLocks/>
          </p:cNvSpPr>
          <p:nvPr/>
        </p:nvSpPr>
        <p:spPr bwMode="auto">
          <a:xfrm>
            <a:off x="2409825" y="2457450"/>
            <a:ext cx="219075" cy="2767013"/>
          </a:xfrm>
          <a:custGeom>
            <a:avLst/>
            <a:gdLst>
              <a:gd name="T0" fmla="*/ 219075 w 138"/>
              <a:gd name="T1" fmla="*/ 2767013 h 1743"/>
              <a:gd name="T2" fmla="*/ 6350 w 138"/>
              <a:gd name="T3" fmla="*/ 868363 h 1743"/>
              <a:gd name="T4" fmla="*/ 184150 w 138"/>
              <a:gd name="T5" fmla="*/ 0 h 1743"/>
              <a:gd name="T6" fmla="*/ 0 60000 65536"/>
              <a:gd name="T7" fmla="*/ 0 60000 65536"/>
              <a:gd name="T8" fmla="*/ 0 60000 65536"/>
              <a:gd name="T9" fmla="*/ 0 w 138"/>
              <a:gd name="T10" fmla="*/ 0 h 1743"/>
              <a:gd name="T11" fmla="*/ 138 w 138"/>
              <a:gd name="T12" fmla="*/ 1743 h 1743"/>
            </a:gdLst>
            <a:ahLst/>
            <a:cxnLst>
              <a:cxn ang="T6">
                <a:pos x="T0" y="T1"/>
              </a:cxn>
              <a:cxn ang="T7">
                <a:pos x="T2" y="T3"/>
              </a:cxn>
              <a:cxn ang="T8">
                <a:pos x="T4" y="T5"/>
              </a:cxn>
            </a:cxnLst>
            <a:rect l="T9" t="T10" r="T11" b="T12"/>
            <a:pathLst>
              <a:path w="138" h="1743">
                <a:moveTo>
                  <a:pt x="138" y="1743"/>
                </a:moveTo>
                <a:cubicBezTo>
                  <a:pt x="73" y="1290"/>
                  <a:pt x="8" y="837"/>
                  <a:pt x="4" y="547"/>
                </a:cubicBezTo>
                <a:cubicBezTo>
                  <a:pt x="0" y="257"/>
                  <a:pt x="97" y="91"/>
                  <a:pt x="116"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0749" name="Freeform 28">
            <a:extLst>
              <a:ext uri="{FF2B5EF4-FFF2-40B4-BE49-F238E27FC236}">
                <a16:creationId xmlns:a16="http://schemas.microsoft.com/office/drawing/2014/main" id="{02A42DB8-0938-E51E-9268-D9D4A3E701C5}"/>
              </a:ext>
            </a:extLst>
          </p:cNvPr>
          <p:cNvSpPr>
            <a:spLocks/>
          </p:cNvSpPr>
          <p:nvPr/>
        </p:nvSpPr>
        <p:spPr bwMode="auto">
          <a:xfrm>
            <a:off x="4102100" y="2435225"/>
            <a:ext cx="350838" cy="1423988"/>
          </a:xfrm>
          <a:custGeom>
            <a:avLst/>
            <a:gdLst>
              <a:gd name="T0" fmla="*/ 0 w 221"/>
              <a:gd name="T1" fmla="*/ 1423988 h 897"/>
              <a:gd name="T2" fmla="*/ 307975 w 221"/>
              <a:gd name="T3" fmla="*/ 676275 h 897"/>
              <a:gd name="T4" fmla="*/ 261938 w 221"/>
              <a:gd name="T5" fmla="*/ 0 h 897"/>
              <a:gd name="T6" fmla="*/ 0 60000 65536"/>
              <a:gd name="T7" fmla="*/ 0 60000 65536"/>
              <a:gd name="T8" fmla="*/ 0 60000 65536"/>
              <a:gd name="T9" fmla="*/ 0 w 221"/>
              <a:gd name="T10" fmla="*/ 0 h 897"/>
              <a:gd name="T11" fmla="*/ 221 w 221"/>
              <a:gd name="T12" fmla="*/ 897 h 897"/>
            </a:gdLst>
            <a:ahLst/>
            <a:cxnLst>
              <a:cxn ang="T6">
                <a:pos x="T0" y="T1"/>
              </a:cxn>
              <a:cxn ang="T7">
                <a:pos x="T2" y="T3"/>
              </a:cxn>
              <a:cxn ang="T8">
                <a:pos x="T4" y="T5"/>
              </a:cxn>
            </a:cxnLst>
            <a:rect l="T9" t="T10" r="T11" b="T12"/>
            <a:pathLst>
              <a:path w="221" h="897">
                <a:moveTo>
                  <a:pt x="0" y="897"/>
                </a:moveTo>
                <a:cubicBezTo>
                  <a:pt x="83" y="736"/>
                  <a:pt x="167" y="575"/>
                  <a:pt x="194" y="426"/>
                </a:cubicBezTo>
                <a:cubicBezTo>
                  <a:pt x="221" y="277"/>
                  <a:pt x="193" y="138"/>
                  <a:pt x="165"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0750" name="Line 29">
            <a:extLst>
              <a:ext uri="{FF2B5EF4-FFF2-40B4-BE49-F238E27FC236}">
                <a16:creationId xmlns:a16="http://schemas.microsoft.com/office/drawing/2014/main" id="{EECEEB4C-2C87-4939-E3FE-6C1C3AF9A46B}"/>
              </a:ext>
            </a:extLst>
          </p:cNvPr>
          <p:cNvSpPr>
            <a:spLocks noChangeShapeType="1"/>
          </p:cNvSpPr>
          <p:nvPr/>
        </p:nvSpPr>
        <p:spPr bwMode="auto">
          <a:xfrm flipV="1">
            <a:off x="3805238" y="2600325"/>
            <a:ext cx="95250" cy="357188"/>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0751" name="Freeform 30">
            <a:extLst>
              <a:ext uri="{FF2B5EF4-FFF2-40B4-BE49-F238E27FC236}">
                <a16:creationId xmlns:a16="http://schemas.microsoft.com/office/drawing/2014/main" id="{81196C7B-937F-13C2-FCE2-74FAA96C4E14}"/>
              </a:ext>
            </a:extLst>
          </p:cNvPr>
          <p:cNvSpPr>
            <a:spLocks/>
          </p:cNvSpPr>
          <p:nvPr/>
        </p:nvSpPr>
        <p:spPr bwMode="auto">
          <a:xfrm>
            <a:off x="1912938" y="1176338"/>
            <a:ext cx="644525" cy="747712"/>
          </a:xfrm>
          <a:custGeom>
            <a:avLst/>
            <a:gdLst>
              <a:gd name="T0" fmla="*/ 644525 w 406"/>
              <a:gd name="T1" fmla="*/ 747712 h 471"/>
              <a:gd name="T2" fmla="*/ 74613 w 406"/>
              <a:gd name="T3" fmla="*/ 296862 h 471"/>
              <a:gd name="T4" fmla="*/ 193675 w 406"/>
              <a:gd name="T5" fmla="*/ 0 h 471"/>
              <a:gd name="T6" fmla="*/ 0 60000 65536"/>
              <a:gd name="T7" fmla="*/ 0 60000 65536"/>
              <a:gd name="T8" fmla="*/ 0 60000 65536"/>
              <a:gd name="T9" fmla="*/ 0 w 406"/>
              <a:gd name="T10" fmla="*/ 0 h 471"/>
              <a:gd name="T11" fmla="*/ 406 w 406"/>
              <a:gd name="T12" fmla="*/ 471 h 471"/>
            </a:gdLst>
            <a:ahLst/>
            <a:cxnLst>
              <a:cxn ang="T6">
                <a:pos x="T0" y="T1"/>
              </a:cxn>
              <a:cxn ang="T7">
                <a:pos x="T2" y="T3"/>
              </a:cxn>
              <a:cxn ang="T8">
                <a:pos x="T4" y="T5"/>
              </a:cxn>
            </a:cxnLst>
            <a:rect l="T9" t="T10" r="T11" b="T12"/>
            <a:pathLst>
              <a:path w="406" h="471">
                <a:moveTo>
                  <a:pt x="406" y="471"/>
                </a:moveTo>
                <a:cubicBezTo>
                  <a:pt x="250" y="368"/>
                  <a:pt x="94" y="265"/>
                  <a:pt x="47" y="187"/>
                </a:cubicBezTo>
                <a:cubicBezTo>
                  <a:pt x="0" y="109"/>
                  <a:pt x="61" y="54"/>
                  <a:pt x="122"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0752" name="Freeform 31">
            <a:extLst>
              <a:ext uri="{FF2B5EF4-FFF2-40B4-BE49-F238E27FC236}">
                <a16:creationId xmlns:a16="http://schemas.microsoft.com/office/drawing/2014/main" id="{8268BAAC-F90A-BC93-C3BA-67124AE48CA8}"/>
              </a:ext>
            </a:extLst>
          </p:cNvPr>
          <p:cNvSpPr>
            <a:spLocks/>
          </p:cNvSpPr>
          <p:nvPr/>
        </p:nvSpPr>
        <p:spPr bwMode="auto">
          <a:xfrm>
            <a:off x="4518025" y="2481263"/>
            <a:ext cx="474663" cy="2352675"/>
          </a:xfrm>
          <a:custGeom>
            <a:avLst/>
            <a:gdLst>
              <a:gd name="T0" fmla="*/ 474663 w 344"/>
              <a:gd name="T1" fmla="*/ 2352675 h 1482"/>
              <a:gd name="T2" fmla="*/ 9659 w 344"/>
              <a:gd name="T3" fmla="*/ 868363 h 1482"/>
              <a:gd name="T4" fmla="*/ 412570 w 344"/>
              <a:gd name="T5" fmla="*/ 0 h 1482"/>
              <a:gd name="T6" fmla="*/ 0 60000 65536"/>
              <a:gd name="T7" fmla="*/ 0 60000 65536"/>
              <a:gd name="T8" fmla="*/ 0 60000 65536"/>
              <a:gd name="T9" fmla="*/ 0 w 344"/>
              <a:gd name="T10" fmla="*/ 0 h 1482"/>
              <a:gd name="T11" fmla="*/ 344 w 344"/>
              <a:gd name="T12" fmla="*/ 1482 h 1482"/>
            </a:gdLst>
            <a:ahLst/>
            <a:cxnLst>
              <a:cxn ang="T6">
                <a:pos x="T0" y="T1"/>
              </a:cxn>
              <a:cxn ang="T7">
                <a:pos x="T2" y="T3"/>
              </a:cxn>
              <a:cxn ang="T8">
                <a:pos x="T4" y="T5"/>
              </a:cxn>
            </a:cxnLst>
            <a:rect l="T9" t="T10" r="T11" b="T12"/>
            <a:pathLst>
              <a:path w="344" h="1482">
                <a:moveTo>
                  <a:pt x="344" y="1482"/>
                </a:moveTo>
                <a:cubicBezTo>
                  <a:pt x="179" y="1138"/>
                  <a:pt x="14" y="794"/>
                  <a:pt x="7" y="547"/>
                </a:cubicBezTo>
                <a:cubicBezTo>
                  <a:pt x="0" y="300"/>
                  <a:pt x="149" y="150"/>
                  <a:pt x="299"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0753" name="Line 32">
            <a:extLst>
              <a:ext uri="{FF2B5EF4-FFF2-40B4-BE49-F238E27FC236}">
                <a16:creationId xmlns:a16="http://schemas.microsoft.com/office/drawing/2014/main" id="{34DDA13E-EC56-10AD-9816-50BA9DF5A7ED}"/>
              </a:ext>
            </a:extLst>
          </p:cNvPr>
          <p:cNvSpPr>
            <a:spLocks noChangeShapeType="1"/>
          </p:cNvSpPr>
          <p:nvPr/>
        </p:nvSpPr>
        <p:spPr bwMode="auto">
          <a:xfrm flipH="1" flipV="1">
            <a:off x="6596063" y="2732088"/>
            <a:ext cx="260350" cy="1044575"/>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0754" name="Line 33">
            <a:extLst>
              <a:ext uri="{FF2B5EF4-FFF2-40B4-BE49-F238E27FC236}">
                <a16:creationId xmlns:a16="http://schemas.microsoft.com/office/drawing/2014/main" id="{7E468CFC-E783-373D-20E8-C44DDA3BC4B6}"/>
              </a:ext>
            </a:extLst>
          </p:cNvPr>
          <p:cNvSpPr>
            <a:spLocks noChangeShapeType="1"/>
          </p:cNvSpPr>
          <p:nvPr/>
        </p:nvSpPr>
        <p:spPr bwMode="auto">
          <a:xfrm flipV="1">
            <a:off x="4933950" y="2778125"/>
            <a:ext cx="177800" cy="309563"/>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0755" name="Freeform 34">
            <a:extLst>
              <a:ext uri="{FF2B5EF4-FFF2-40B4-BE49-F238E27FC236}">
                <a16:creationId xmlns:a16="http://schemas.microsoft.com/office/drawing/2014/main" id="{B5650815-E290-5990-2434-8E9BC191C52C}"/>
              </a:ext>
            </a:extLst>
          </p:cNvPr>
          <p:cNvSpPr>
            <a:spLocks/>
          </p:cNvSpPr>
          <p:nvPr/>
        </p:nvSpPr>
        <p:spPr bwMode="auto">
          <a:xfrm>
            <a:off x="6630988" y="1189038"/>
            <a:ext cx="1071562" cy="830262"/>
          </a:xfrm>
          <a:custGeom>
            <a:avLst/>
            <a:gdLst>
              <a:gd name="T0" fmla="*/ 0 w 675"/>
              <a:gd name="T1" fmla="*/ 830262 h 546"/>
              <a:gd name="T2" fmla="*/ 927100 w 675"/>
              <a:gd name="T3" fmla="*/ 363430 h 546"/>
              <a:gd name="T4" fmla="*/ 866775 w 675"/>
              <a:gd name="T5" fmla="*/ 0 h 546"/>
              <a:gd name="T6" fmla="*/ 0 60000 65536"/>
              <a:gd name="T7" fmla="*/ 0 60000 65536"/>
              <a:gd name="T8" fmla="*/ 0 60000 65536"/>
              <a:gd name="T9" fmla="*/ 0 w 675"/>
              <a:gd name="T10" fmla="*/ 0 h 546"/>
              <a:gd name="T11" fmla="*/ 675 w 675"/>
              <a:gd name="T12" fmla="*/ 546 h 546"/>
            </a:gdLst>
            <a:ahLst/>
            <a:cxnLst>
              <a:cxn ang="T6">
                <a:pos x="T0" y="T1"/>
              </a:cxn>
              <a:cxn ang="T7">
                <a:pos x="T2" y="T3"/>
              </a:cxn>
              <a:cxn ang="T8">
                <a:pos x="T4" y="T5"/>
              </a:cxn>
            </a:cxnLst>
            <a:rect l="T9" t="T10" r="T11" b="T12"/>
            <a:pathLst>
              <a:path w="675" h="546">
                <a:moveTo>
                  <a:pt x="0" y="546"/>
                </a:moveTo>
                <a:cubicBezTo>
                  <a:pt x="246" y="438"/>
                  <a:pt x="493" y="330"/>
                  <a:pt x="584" y="239"/>
                </a:cubicBezTo>
                <a:cubicBezTo>
                  <a:pt x="675" y="148"/>
                  <a:pt x="610" y="74"/>
                  <a:pt x="546"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0756" name="Line 35">
            <a:extLst>
              <a:ext uri="{FF2B5EF4-FFF2-40B4-BE49-F238E27FC236}">
                <a16:creationId xmlns:a16="http://schemas.microsoft.com/office/drawing/2014/main" id="{293B6B97-2762-18BA-B180-1DB0B40CF118}"/>
              </a:ext>
            </a:extLst>
          </p:cNvPr>
          <p:cNvSpPr>
            <a:spLocks noChangeShapeType="1"/>
          </p:cNvSpPr>
          <p:nvPr/>
        </p:nvSpPr>
        <p:spPr bwMode="auto">
          <a:xfrm flipH="1" flipV="1">
            <a:off x="8080375" y="1141413"/>
            <a:ext cx="58738" cy="676275"/>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Tree>
  </p:cSld>
  <p:clrMapOvr>
    <a:masterClrMapping/>
  </p:clrMapOvr>
  <p:transition spd="slow">
    <p:strips dir="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F26031E-A556-D7CC-09B2-6DB50F7FD346}"/>
              </a:ext>
            </a:extLst>
          </p:cNvPr>
          <p:cNvSpPr/>
          <p:nvPr/>
        </p:nvSpPr>
        <p:spPr>
          <a:xfrm>
            <a:off x="571472" y="188640"/>
            <a:ext cx="8249000" cy="72008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a:t>
            </a:r>
          </a:p>
          <a:p>
            <a:pPr algn="ctr" fontAlgn="auto">
              <a:lnSpc>
                <a:spcPct val="90000"/>
              </a:lnSpc>
              <a:spcBef>
                <a:spcPts val="0"/>
              </a:spcBef>
              <a:spcAft>
                <a:spcPts val="0"/>
              </a:spcAft>
              <a:defRPr/>
            </a:pPr>
            <a:r>
              <a:rPr lang="uk-UA" sz="2500" b="1" dirty="0"/>
              <a:t>“</a:t>
            </a:r>
            <a:r>
              <a:rPr lang="uk-UA" sz="2800" b="1" dirty="0"/>
              <a:t>ВНУТРІШНІ БІЗНЕС-ПРОЦЕСИ</a:t>
            </a:r>
            <a:r>
              <a:rPr lang="uk-UA" sz="2500" b="1" dirty="0"/>
              <a:t>”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B6DC1456-EC16-5DA2-4743-3C6C6CA876D2}"/>
              </a:ext>
            </a:extLst>
          </p:cNvPr>
          <p:cNvSpPr/>
          <p:nvPr/>
        </p:nvSpPr>
        <p:spPr>
          <a:xfrm>
            <a:off x="250825" y="1052513"/>
            <a:ext cx="8569325" cy="151288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визначає ті головні види діяльності, або внутрішні бізнес-процеси, від яких залежить задоволення потреб клієнтів і досягнення фінансових стратегічних цілей в цілому</a:t>
            </a:r>
            <a:endParaRPr lang="uk-UA" sz="2000" b="1" dirty="0"/>
          </a:p>
        </p:txBody>
      </p:sp>
      <p:sp>
        <p:nvSpPr>
          <p:cNvPr id="6" name="Прямоугольник с двумя вырезанными противолежащими углами 5">
            <a:extLst>
              <a:ext uri="{FF2B5EF4-FFF2-40B4-BE49-F238E27FC236}">
                <a16:creationId xmlns:a16="http://schemas.microsoft.com/office/drawing/2014/main" id="{59D9C2B3-C0A3-3FE5-6C92-D6002CC2DD0D}"/>
              </a:ext>
            </a:extLst>
          </p:cNvPr>
          <p:cNvSpPr/>
          <p:nvPr/>
        </p:nvSpPr>
        <p:spPr>
          <a:xfrm>
            <a:off x="1835150" y="270986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1) Визначення стратегічних цілей внутрішніх бізнес-процесів підприємства</a:t>
            </a:r>
          </a:p>
        </p:txBody>
      </p:sp>
      <p:sp>
        <p:nvSpPr>
          <p:cNvPr id="11" name="Штриховая стрелка вправо 10">
            <a:extLst>
              <a:ext uri="{FF2B5EF4-FFF2-40B4-BE49-F238E27FC236}">
                <a16:creationId xmlns:a16="http://schemas.microsoft.com/office/drawing/2014/main" id="{D62E8844-C6B9-1461-224A-7D19DF8DD2A8}"/>
              </a:ext>
            </a:extLst>
          </p:cNvPr>
          <p:cNvSpPr/>
          <p:nvPr/>
        </p:nvSpPr>
        <p:spPr>
          <a:xfrm>
            <a:off x="468313" y="27098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13" name="Выноска со стрелкой вверх 12">
            <a:extLst>
              <a:ext uri="{FF2B5EF4-FFF2-40B4-BE49-F238E27FC236}">
                <a16:creationId xmlns:a16="http://schemas.microsoft.com/office/drawing/2014/main" id="{B9B6C60B-CB0E-444B-37F9-A14451ACFD0C}"/>
              </a:ext>
            </a:extLst>
          </p:cNvPr>
          <p:cNvSpPr/>
          <p:nvPr/>
        </p:nvSpPr>
        <p:spPr>
          <a:xfrm>
            <a:off x="2268538" y="3213100"/>
            <a:ext cx="6624637" cy="3384550"/>
          </a:xfrm>
          <a:prstGeom prst="upArrowCallout">
            <a:avLst>
              <a:gd name="adj1" fmla="val 37450"/>
              <a:gd name="adj2" fmla="val 25000"/>
              <a:gd name="adj3" fmla="val 25000"/>
              <a:gd name="adj4" fmla="val 649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uk-UA" sz="1400" dirty="0"/>
              <a:t>При визначенні стратегічних цілей внутрішніх бізнес-процесів важливе значення має досягнення </a:t>
            </a:r>
            <a:r>
              <a:rPr lang="uk-UA" sz="1400" b="1" dirty="0"/>
              <a:t>ЗНАЧНОЇ І СТІЙКОЇ КОНКУРЕНТНОЇ ПЕРЕВАГИ ПЕРЕД КОНКУРЕНТАМИ</a:t>
            </a:r>
            <a:r>
              <a:rPr lang="uk-UA" sz="1400" dirty="0"/>
              <a:t> не тільки за рахунок:</a:t>
            </a:r>
          </a:p>
          <a:p>
            <a:pPr algn="just">
              <a:buFontTx/>
              <a:buChar char="-"/>
              <a:defRPr/>
            </a:pPr>
            <a:r>
              <a:rPr lang="uk-UA" sz="1400" dirty="0"/>
              <a:t>покращення якості, </a:t>
            </a:r>
          </a:p>
          <a:p>
            <a:pPr algn="just">
              <a:buFontTx/>
              <a:buChar char="-"/>
              <a:defRPr/>
            </a:pPr>
            <a:r>
              <a:rPr lang="uk-UA" sz="1400" dirty="0"/>
              <a:t> скорочення виробничого циклу, </a:t>
            </a:r>
          </a:p>
          <a:p>
            <a:pPr algn="just">
              <a:buFontTx/>
              <a:buChar char="-"/>
              <a:defRPr/>
            </a:pPr>
            <a:r>
              <a:rPr lang="uk-UA" sz="1400" dirty="0"/>
              <a:t>збільшення продуктивності і обсягу продукції, що випускається, </a:t>
            </a:r>
          </a:p>
          <a:p>
            <a:pPr algn="just">
              <a:buFontTx/>
              <a:buChar char="-"/>
              <a:defRPr/>
            </a:pPr>
            <a:r>
              <a:rPr lang="uk-UA" sz="1400" dirty="0"/>
              <a:t> зниження витрат на бізнес-процеси, </a:t>
            </a:r>
          </a:p>
          <a:p>
            <a:pPr algn="just">
              <a:buFontTx/>
              <a:buChar char="-"/>
              <a:defRPr/>
            </a:pPr>
            <a:endParaRPr lang="uk-UA" sz="1400" dirty="0"/>
          </a:p>
          <a:p>
            <a:pPr algn="just">
              <a:defRPr/>
            </a:pPr>
            <a:r>
              <a:rPr lang="uk-UA" sz="1400" dirty="0"/>
              <a:t>але і за рахунок </a:t>
            </a:r>
            <a:r>
              <a:rPr lang="uk-UA" sz="1400" b="1" u="sng" dirty="0"/>
              <a:t>створення унікальних сфер компетенції, пов’язаних з абсолютно новими бізнес-процесами</a:t>
            </a:r>
            <a:r>
              <a:rPr lang="uk-UA" sz="1400" dirty="0"/>
              <a:t>.</a:t>
            </a:r>
            <a:endParaRPr lang="uk-UA" sz="1400" b="1" dirty="0"/>
          </a:p>
        </p:txBody>
      </p:sp>
    </p:spTree>
  </p:cSld>
  <p:clrMapOvr>
    <a:masterClrMapping/>
  </p:clrMapOvr>
  <p:transition>
    <p:wheel spokes="8"/>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D450B1D-FF47-B73F-41FC-9D52EB2F36A5}"/>
              </a:ext>
            </a:extLst>
          </p:cNvPr>
          <p:cNvSpPr/>
          <p:nvPr/>
        </p:nvSpPr>
        <p:spPr>
          <a:xfrm>
            <a:off x="571472" y="188640"/>
            <a:ext cx="8249000" cy="36004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000" b="1" dirty="0"/>
              <a:t>Перспектива (проекція) “ВНУТРІШНІ БІЗНЕС-ПРОЦЕСИ” </a:t>
            </a:r>
            <a:endParaRPr lang="uk-UA" sz="20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3" name="Штриховая стрелка вправо 2">
            <a:extLst>
              <a:ext uri="{FF2B5EF4-FFF2-40B4-BE49-F238E27FC236}">
                <a16:creationId xmlns:a16="http://schemas.microsoft.com/office/drawing/2014/main" id="{ED40886F-67F8-9631-7D3D-8F135D4D83FB}"/>
              </a:ext>
            </a:extLst>
          </p:cNvPr>
          <p:cNvSpPr/>
          <p:nvPr/>
        </p:nvSpPr>
        <p:spPr>
          <a:xfrm>
            <a:off x="468313" y="692150"/>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4" name="Прямоугольник с двумя вырезанными противолежащими углами 3">
            <a:extLst>
              <a:ext uri="{FF2B5EF4-FFF2-40B4-BE49-F238E27FC236}">
                <a16:creationId xmlns:a16="http://schemas.microsoft.com/office/drawing/2014/main" id="{7399F88D-7CF2-3C76-B77D-98B0FD68DE79}"/>
              </a:ext>
            </a:extLst>
          </p:cNvPr>
          <p:cNvSpPr/>
          <p:nvPr/>
        </p:nvSpPr>
        <p:spPr>
          <a:xfrm>
            <a:off x="1835150" y="693738"/>
            <a:ext cx="6985000" cy="3587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dirty="0"/>
              <a:t>2) Побудова стратегічної карти внутрішніх бізнес-процесів</a:t>
            </a:r>
          </a:p>
        </p:txBody>
      </p:sp>
      <p:sp>
        <p:nvSpPr>
          <p:cNvPr id="5" name="Прямоугольник с двумя вырезанными противолежащими углами 4">
            <a:extLst>
              <a:ext uri="{FF2B5EF4-FFF2-40B4-BE49-F238E27FC236}">
                <a16:creationId xmlns:a16="http://schemas.microsoft.com/office/drawing/2014/main" id="{9078E4A5-FA5F-6E88-CEEE-382200C74BDE}"/>
              </a:ext>
            </a:extLst>
          </p:cNvPr>
          <p:cNvSpPr/>
          <p:nvPr/>
        </p:nvSpPr>
        <p:spPr>
          <a:xfrm>
            <a:off x="1835150" y="1125538"/>
            <a:ext cx="6985000" cy="430212"/>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dirty="0"/>
              <a:t>3) Вибір показників внутрішніх бізнес-процесів. </a:t>
            </a:r>
          </a:p>
        </p:txBody>
      </p:sp>
      <p:graphicFrame>
        <p:nvGraphicFramePr>
          <p:cNvPr id="8" name="Таблица 7">
            <a:extLst>
              <a:ext uri="{FF2B5EF4-FFF2-40B4-BE49-F238E27FC236}">
                <a16:creationId xmlns:a16="http://schemas.microsoft.com/office/drawing/2014/main" id="{CF9816E7-7806-7A97-2F09-75F2DC79DB19}"/>
              </a:ext>
            </a:extLst>
          </p:cNvPr>
          <p:cNvGraphicFramePr>
            <a:graphicFrameLocks noGrp="1"/>
          </p:cNvGraphicFramePr>
          <p:nvPr/>
        </p:nvGraphicFramePr>
        <p:xfrm>
          <a:off x="323850" y="2133600"/>
          <a:ext cx="8567738" cy="4491038"/>
        </p:xfrm>
        <a:graphic>
          <a:graphicData uri="http://schemas.openxmlformats.org/drawingml/2006/table">
            <a:tbl>
              <a:tblPr/>
              <a:tblGrid>
                <a:gridCol w="2350441">
                  <a:extLst>
                    <a:ext uri="{9D8B030D-6E8A-4147-A177-3AD203B41FA5}">
                      <a16:colId xmlns:a16="http://schemas.microsoft.com/office/drawing/2014/main" val="20000"/>
                    </a:ext>
                  </a:extLst>
                </a:gridCol>
                <a:gridCol w="6217297">
                  <a:extLst>
                    <a:ext uri="{9D8B030D-6E8A-4147-A177-3AD203B41FA5}">
                      <a16:colId xmlns:a16="http://schemas.microsoft.com/office/drawing/2014/main" val="20001"/>
                    </a:ext>
                  </a:extLst>
                </a:gridCol>
              </a:tblGrid>
              <a:tr h="288299">
                <a:tc>
                  <a:txBody>
                    <a:bodyPr/>
                    <a:lstStyle/>
                    <a:p>
                      <a:pPr algn="ctr">
                        <a:lnSpc>
                          <a:spcPct val="115000"/>
                        </a:lnSpc>
                        <a:spcAft>
                          <a:spcPts val="0"/>
                        </a:spcAft>
                      </a:pPr>
                      <a:r>
                        <a:rPr lang="uk-UA" sz="1500" dirty="0">
                          <a:latin typeface="Times New Roman"/>
                          <a:ea typeface="Calibri"/>
                          <a:cs typeface="Times New Roman"/>
                        </a:rPr>
                        <a:t>Внутрішній бізнес-процес</a:t>
                      </a:r>
                      <a:endParaRPr lang="uk-UA" sz="1500" dirty="0">
                        <a:latin typeface="Calibri"/>
                        <a:ea typeface="Calibri"/>
                        <a:cs typeface="Times New Roman"/>
                      </a:endParaRPr>
                    </a:p>
                  </a:txBody>
                  <a:tcPr marL="68573" marR="685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lnSpc>
                          <a:spcPct val="115000"/>
                        </a:lnSpc>
                        <a:spcAft>
                          <a:spcPts val="0"/>
                        </a:spcAft>
                      </a:pPr>
                      <a:r>
                        <a:rPr lang="uk-UA" sz="1500" dirty="0">
                          <a:latin typeface="Times New Roman"/>
                          <a:ea typeface="Calibri"/>
                          <a:cs typeface="Times New Roman"/>
                        </a:rPr>
                        <a:t>Показники</a:t>
                      </a:r>
                      <a:endParaRPr lang="uk-UA" sz="1500" dirty="0">
                        <a:latin typeface="Calibri"/>
                        <a:ea typeface="Calibri"/>
                        <a:cs typeface="Times New Roman"/>
                      </a:endParaRPr>
                    </a:p>
                  </a:txBody>
                  <a:tcPr marL="68573" marR="685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0"/>
                  </a:ext>
                </a:extLst>
              </a:tr>
              <a:tr h="1578130">
                <a:tc>
                  <a:txBody>
                    <a:bodyPr/>
                    <a:lstStyle/>
                    <a:p>
                      <a:pPr algn="ctr">
                        <a:lnSpc>
                          <a:spcPct val="115000"/>
                        </a:lnSpc>
                        <a:spcAft>
                          <a:spcPts val="0"/>
                        </a:spcAft>
                      </a:pPr>
                      <a:r>
                        <a:rPr lang="uk-UA" sz="1500" dirty="0">
                          <a:latin typeface="Times New Roman"/>
                          <a:ea typeface="Calibri"/>
                          <a:cs typeface="Times New Roman"/>
                        </a:rPr>
                        <a:t>ІННОВАЦІЙНИЙ ПРОЦЕС</a:t>
                      </a:r>
                      <a:endParaRPr lang="uk-UA" sz="15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just">
                        <a:lnSpc>
                          <a:spcPct val="115000"/>
                        </a:lnSpc>
                        <a:spcAft>
                          <a:spcPts val="0"/>
                        </a:spcAft>
                      </a:pPr>
                      <a:r>
                        <a:rPr lang="uk-UA" sz="1500" dirty="0">
                          <a:latin typeface="Times New Roman"/>
                          <a:ea typeface="Calibri"/>
                          <a:cs typeface="Times New Roman"/>
                        </a:rPr>
                        <a:t>Кількість робочих варіантів істотно нового виду продукції чи послуги, розроблених раніше, ніж вони випущені на ринок</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Ступінь реалізації виявлених побажань клієнтів відносно нових видів продукції чи послуг</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Можливості виробничого процесу</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Швидкість просування нових видів продукції чи послуги на ринок</a:t>
                      </a:r>
                      <a:endParaRPr lang="uk-UA" sz="15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1"/>
                  </a:ext>
                </a:extLst>
              </a:tr>
              <a:tr h="1578130">
                <a:tc>
                  <a:txBody>
                    <a:bodyPr/>
                    <a:lstStyle/>
                    <a:p>
                      <a:pPr algn="ctr">
                        <a:lnSpc>
                          <a:spcPct val="115000"/>
                        </a:lnSpc>
                        <a:spcAft>
                          <a:spcPts val="0"/>
                        </a:spcAft>
                      </a:pPr>
                      <a:r>
                        <a:rPr lang="uk-UA" sz="1500" dirty="0">
                          <a:latin typeface="Times New Roman"/>
                          <a:ea typeface="Calibri"/>
                          <a:cs typeface="Times New Roman"/>
                        </a:rPr>
                        <a:t>ОПЕРАЦІЙНИЙ ПРОЦЕС</a:t>
                      </a:r>
                      <a:endParaRPr lang="uk-UA" sz="15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just">
                        <a:lnSpc>
                          <a:spcPct val="115000"/>
                        </a:lnSpc>
                        <a:spcAft>
                          <a:spcPts val="0"/>
                        </a:spcAft>
                      </a:pPr>
                      <a:r>
                        <a:rPr lang="uk-UA" sz="1500" dirty="0">
                          <a:latin typeface="Times New Roman"/>
                          <a:ea typeface="Calibri"/>
                          <a:cs typeface="Times New Roman"/>
                        </a:rPr>
                        <a:t>Кількість дефектів на мільйон одиниць виробленої продукції чи наданих послуг</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Відходи</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Тривалість і ефективність виробничого циклу</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Частка несвоєчасних поставок в загальній кількості продукції і послуг клієнтам</a:t>
                      </a:r>
                      <a:endParaRPr lang="uk-UA" sz="15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2"/>
                  </a:ext>
                </a:extLst>
              </a:tr>
              <a:tr h="1046479">
                <a:tc>
                  <a:txBody>
                    <a:bodyPr/>
                    <a:lstStyle/>
                    <a:p>
                      <a:pPr algn="ctr">
                        <a:lnSpc>
                          <a:spcPct val="115000"/>
                        </a:lnSpc>
                        <a:spcAft>
                          <a:spcPts val="0"/>
                        </a:spcAft>
                      </a:pPr>
                      <a:r>
                        <a:rPr lang="uk-UA" sz="1500" dirty="0">
                          <a:latin typeface="Times New Roman"/>
                          <a:ea typeface="Calibri"/>
                          <a:cs typeface="Times New Roman"/>
                        </a:rPr>
                        <a:t>ПІСЛЯПРОДАЖНЕ ОБСЛУГОВУВАННЯ</a:t>
                      </a:r>
                      <a:endParaRPr lang="uk-UA" sz="15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just">
                        <a:lnSpc>
                          <a:spcPct val="115000"/>
                        </a:lnSpc>
                        <a:spcAft>
                          <a:spcPts val="0"/>
                        </a:spcAft>
                      </a:pPr>
                      <a:r>
                        <a:rPr lang="uk-UA" sz="1500" dirty="0">
                          <a:latin typeface="Times New Roman"/>
                          <a:ea typeface="Calibri"/>
                          <a:cs typeface="Times New Roman"/>
                        </a:rPr>
                        <a:t>Час заміни неякісної продукції</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Частка виконаних за першим запитом заявок відносно повторних викликів</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Час модернізації раніше поставлених виробів</a:t>
                      </a:r>
                      <a:endParaRPr lang="uk-UA" sz="1500" dirty="0">
                        <a:latin typeface="Calibri"/>
                        <a:ea typeface="Calibri"/>
                        <a:cs typeface="Times New Roman"/>
                      </a:endParaRPr>
                    </a:p>
                    <a:p>
                      <a:pPr algn="just">
                        <a:lnSpc>
                          <a:spcPct val="115000"/>
                        </a:lnSpc>
                        <a:spcAft>
                          <a:spcPts val="0"/>
                        </a:spcAft>
                      </a:pPr>
                      <a:r>
                        <a:rPr lang="uk-UA" sz="1500" dirty="0">
                          <a:latin typeface="Times New Roman"/>
                          <a:ea typeface="Calibri"/>
                          <a:cs typeface="Times New Roman"/>
                        </a:rPr>
                        <a:t>Швидкість виставлення рахунків</a:t>
                      </a:r>
                      <a:endParaRPr lang="uk-UA" sz="1500" dirty="0">
                        <a:latin typeface="Calibri"/>
                        <a:ea typeface="Calibri"/>
                        <a:cs typeface="Times New Roman"/>
                      </a:endParaRP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3"/>
                  </a:ext>
                </a:extLst>
              </a:tr>
            </a:tbl>
          </a:graphicData>
        </a:graphic>
      </p:graphicFrame>
      <p:sp>
        <p:nvSpPr>
          <p:cNvPr id="32791" name="Rectangle 1">
            <a:extLst>
              <a:ext uri="{FF2B5EF4-FFF2-40B4-BE49-F238E27FC236}">
                <a16:creationId xmlns:a16="http://schemas.microsoft.com/office/drawing/2014/main" id="{A36583C5-3AE8-1759-AC9C-0E5018247494}"/>
              </a:ext>
            </a:extLst>
          </p:cNvPr>
          <p:cNvSpPr>
            <a:spLocks noChangeArrowheads="1"/>
          </p:cNvSpPr>
          <p:nvPr/>
        </p:nvSpPr>
        <p:spPr bwMode="auto">
          <a:xfrm>
            <a:off x="107950" y="1557338"/>
            <a:ext cx="9115425" cy="80010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400" b="1">
                <a:latin typeface="Times New Roman" panose="02020603050405020304" pitchFamily="18" charset="0"/>
              </a:rPr>
              <a:t>ПРИКЛАДИ ПОКАЗНИКІВ СКЛАДОВОЇ ВНУТРІШНІХ БІЗНЕС-ПРОЦЕСІВ</a:t>
            </a:r>
            <a:r>
              <a:rPr lang="uk-UA" altLang="ru-UA" sz="1400">
                <a:latin typeface="Times New Roman" panose="02020603050405020304" pitchFamily="18" charset="0"/>
              </a:rPr>
              <a:t> </a:t>
            </a:r>
            <a:r>
              <a:rPr lang="uk-UA" altLang="ru-UA" sz="1400" b="1">
                <a:latin typeface="Times New Roman" panose="02020603050405020304" pitchFamily="18" charset="0"/>
              </a:rPr>
              <a:t>ЗСП ЗАЛЕЖНО ВІД ВИДУ БІЗНЕС-ПРОЦЕСУ</a:t>
            </a:r>
            <a:endParaRPr lang="uk-UA" altLang="ru-UA" sz="1400"/>
          </a:p>
          <a:p>
            <a:endParaRPr lang="uk-UA" altLang="ru-UA"/>
          </a:p>
        </p:txBody>
      </p:sp>
    </p:spTree>
  </p:cSld>
  <p:clrMapOvr>
    <a:masterClrMapping/>
  </p:clrMapOvr>
  <p:transition>
    <p:wheel spokes="8"/>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4AD8F03-68E6-A377-B858-1869A52D70E4}"/>
              </a:ext>
            </a:extLst>
          </p:cNvPr>
          <p:cNvSpPr/>
          <p:nvPr/>
        </p:nvSpPr>
        <p:spPr>
          <a:xfrm>
            <a:off x="571472" y="188640"/>
            <a:ext cx="8249000" cy="72008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a:t>
            </a:r>
          </a:p>
          <a:p>
            <a:pPr algn="ctr" fontAlgn="auto">
              <a:lnSpc>
                <a:spcPct val="90000"/>
              </a:lnSpc>
              <a:spcBef>
                <a:spcPts val="0"/>
              </a:spcBef>
              <a:spcAft>
                <a:spcPts val="0"/>
              </a:spcAft>
              <a:defRPr/>
            </a:pPr>
            <a:r>
              <a:rPr lang="uk-UA" sz="2500" b="1" dirty="0"/>
              <a:t>“</a:t>
            </a:r>
            <a:r>
              <a:rPr lang="uk-UA" sz="2800" b="1" dirty="0"/>
              <a:t>ВНУТРІШНІ БІЗНЕС-ПРОЦЕСИ</a:t>
            </a:r>
            <a:r>
              <a:rPr lang="uk-UA" sz="2500" b="1" dirty="0"/>
              <a:t>”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3" name="Штриховая стрелка вправо 2">
            <a:extLst>
              <a:ext uri="{FF2B5EF4-FFF2-40B4-BE49-F238E27FC236}">
                <a16:creationId xmlns:a16="http://schemas.microsoft.com/office/drawing/2014/main" id="{2C0DCEC2-5AE1-0623-BF3D-08D7CCAE81E5}"/>
              </a:ext>
            </a:extLst>
          </p:cNvPr>
          <p:cNvSpPr/>
          <p:nvPr/>
        </p:nvSpPr>
        <p:spPr>
          <a:xfrm>
            <a:off x="468313" y="11255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4" name="Прямоугольник с двумя вырезанными противолежащими углами 3">
            <a:extLst>
              <a:ext uri="{FF2B5EF4-FFF2-40B4-BE49-F238E27FC236}">
                <a16:creationId xmlns:a16="http://schemas.microsoft.com/office/drawing/2014/main" id="{A124F9AD-4985-07E7-FA48-160791651842}"/>
              </a:ext>
            </a:extLst>
          </p:cNvPr>
          <p:cNvSpPr/>
          <p:nvPr/>
        </p:nvSpPr>
        <p:spPr>
          <a:xfrm>
            <a:off x="1835150" y="1125538"/>
            <a:ext cx="6985000" cy="5746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4) Визначення цільових значень показників внутрішніх бізнес-процесів</a:t>
            </a:r>
          </a:p>
        </p:txBody>
      </p:sp>
      <p:sp>
        <p:nvSpPr>
          <p:cNvPr id="5" name="Прямоугольник с двумя вырезанными противолежащими углами 4">
            <a:extLst>
              <a:ext uri="{FF2B5EF4-FFF2-40B4-BE49-F238E27FC236}">
                <a16:creationId xmlns:a16="http://schemas.microsoft.com/office/drawing/2014/main" id="{7E034E0E-E1B9-5F53-FB0D-2B39CD67526D}"/>
              </a:ext>
            </a:extLst>
          </p:cNvPr>
          <p:cNvSpPr/>
          <p:nvPr/>
        </p:nvSpPr>
        <p:spPr>
          <a:xfrm>
            <a:off x="1835150" y="1844675"/>
            <a:ext cx="6985000" cy="5048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5) Розробка стратегічних внутрішніх бізнес-заходів.</a:t>
            </a:r>
          </a:p>
        </p:txBody>
      </p:sp>
    </p:spTree>
  </p:cSld>
  <p:clrMapOvr>
    <a:masterClrMapping/>
  </p:clrMapOvr>
  <p:transition>
    <p:wheel spokes="8"/>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0">
            <a:extLst>
              <a:ext uri="{FF2B5EF4-FFF2-40B4-BE49-F238E27FC236}">
                <a16:creationId xmlns:a16="http://schemas.microsoft.com/office/drawing/2014/main" id="{9D3BBADE-7550-D47D-C756-62D74029A805}"/>
              </a:ext>
            </a:extLst>
          </p:cNvPr>
          <p:cNvSpPr>
            <a:spLocks noChangeArrowheads="1"/>
          </p:cNvSpPr>
          <p:nvPr/>
        </p:nvSpPr>
        <p:spPr bwMode="auto">
          <a:xfrm>
            <a:off x="0" y="5451475"/>
            <a:ext cx="9144000" cy="1406525"/>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4819" name="Text Box 2">
            <a:extLst>
              <a:ext uri="{FF2B5EF4-FFF2-40B4-BE49-F238E27FC236}">
                <a16:creationId xmlns:a16="http://schemas.microsoft.com/office/drawing/2014/main" id="{05FD0500-8653-573B-7BD9-F6B79217EDDD}"/>
              </a:ext>
            </a:extLst>
          </p:cNvPr>
          <p:cNvSpPr txBox="1">
            <a:spLocks noChangeArrowheads="1"/>
          </p:cNvSpPr>
          <p:nvPr/>
        </p:nvSpPr>
        <p:spPr bwMode="auto">
          <a:xfrm>
            <a:off x="-53975" y="1895475"/>
            <a:ext cx="382588" cy="375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600" b="1">
                <a:solidFill>
                  <a:srgbClr val="000099"/>
                </a:solidFill>
              </a:rPr>
              <a:t>П</a:t>
            </a:r>
          </a:p>
          <a:p>
            <a:pPr algn="ctr" eaLnBrk="1" hangingPunct="1"/>
            <a:br>
              <a:rPr lang="ru-RU" altLang="ru-UA" sz="1600" b="1">
                <a:solidFill>
                  <a:srgbClr val="000099"/>
                </a:solidFill>
              </a:rPr>
            </a:br>
            <a:r>
              <a:rPr lang="ru-RU" altLang="ru-UA" sz="1600" b="1">
                <a:solidFill>
                  <a:srgbClr val="000099"/>
                </a:solidFill>
              </a:rPr>
              <a:t>Р</a:t>
            </a:r>
          </a:p>
          <a:p>
            <a:pPr algn="ctr" eaLnBrk="1" hangingPunct="1"/>
            <a:br>
              <a:rPr lang="ru-RU" altLang="ru-UA" sz="1600" b="1">
                <a:solidFill>
                  <a:srgbClr val="000099"/>
                </a:solidFill>
              </a:rPr>
            </a:br>
            <a:r>
              <a:rPr lang="ru-RU" altLang="ru-UA" sz="1600" b="1">
                <a:solidFill>
                  <a:srgbClr val="000099"/>
                </a:solidFill>
              </a:rPr>
              <a:t>О</a:t>
            </a:r>
          </a:p>
          <a:p>
            <a:pPr algn="ctr" eaLnBrk="1" hangingPunct="1"/>
            <a:br>
              <a:rPr lang="ru-RU" altLang="ru-UA" sz="1600" b="1">
                <a:solidFill>
                  <a:srgbClr val="000099"/>
                </a:solidFill>
              </a:rPr>
            </a:br>
            <a:r>
              <a:rPr lang="ru-RU" altLang="ru-UA" sz="1600" b="1">
                <a:solidFill>
                  <a:srgbClr val="000099"/>
                </a:solidFill>
              </a:rPr>
              <a:t>Ц</a:t>
            </a:r>
          </a:p>
          <a:p>
            <a:pPr algn="ctr" eaLnBrk="1" hangingPunct="1"/>
            <a:br>
              <a:rPr lang="ru-RU" altLang="ru-UA" sz="1600" b="1">
                <a:solidFill>
                  <a:srgbClr val="000099"/>
                </a:solidFill>
              </a:rPr>
            </a:br>
            <a:r>
              <a:rPr lang="ru-RU" altLang="ru-UA" sz="1600" b="1">
                <a:solidFill>
                  <a:srgbClr val="000099"/>
                </a:solidFill>
              </a:rPr>
              <a:t>Е</a:t>
            </a:r>
          </a:p>
          <a:p>
            <a:pPr algn="ctr" eaLnBrk="1" hangingPunct="1"/>
            <a:br>
              <a:rPr lang="ru-RU" altLang="ru-UA" sz="1600" b="1">
                <a:solidFill>
                  <a:srgbClr val="000099"/>
                </a:solidFill>
              </a:rPr>
            </a:br>
            <a:r>
              <a:rPr lang="ru-RU" altLang="ru-UA" sz="1600" b="1">
                <a:solidFill>
                  <a:srgbClr val="000099"/>
                </a:solidFill>
              </a:rPr>
              <a:t>С</a:t>
            </a:r>
            <a:br>
              <a:rPr lang="ru-RU" altLang="ru-UA" sz="1600" b="1">
                <a:solidFill>
                  <a:srgbClr val="000099"/>
                </a:solidFill>
              </a:rPr>
            </a:br>
            <a:endParaRPr lang="ru-RU" altLang="ru-UA" sz="1600" b="1">
              <a:solidFill>
                <a:srgbClr val="000099"/>
              </a:solidFill>
            </a:endParaRPr>
          </a:p>
          <a:p>
            <a:pPr algn="ctr" eaLnBrk="1" hangingPunct="1"/>
            <a:r>
              <a:rPr lang="ru-RU" altLang="ru-UA" sz="1600" b="1">
                <a:solidFill>
                  <a:srgbClr val="000099"/>
                </a:solidFill>
              </a:rPr>
              <a:t>С</a:t>
            </a:r>
            <a:br>
              <a:rPr lang="ru-RU" altLang="ru-UA" sz="1600" b="1">
                <a:solidFill>
                  <a:srgbClr val="000099"/>
                </a:solidFill>
              </a:rPr>
            </a:br>
            <a:endParaRPr lang="ru-RU" altLang="ru-UA" sz="1600" b="1">
              <a:solidFill>
                <a:srgbClr val="000099"/>
              </a:solidFill>
            </a:endParaRPr>
          </a:p>
          <a:p>
            <a:pPr algn="ctr" eaLnBrk="1" hangingPunct="1"/>
            <a:r>
              <a:rPr lang="ru-RU" altLang="ru-UA" sz="1600" b="1">
                <a:solidFill>
                  <a:srgbClr val="000099"/>
                </a:solidFill>
              </a:rPr>
              <a:t>Ы</a:t>
            </a:r>
          </a:p>
        </p:txBody>
      </p:sp>
      <p:sp>
        <p:nvSpPr>
          <p:cNvPr id="34820" name="Rectangle 3">
            <a:extLst>
              <a:ext uri="{FF2B5EF4-FFF2-40B4-BE49-F238E27FC236}">
                <a16:creationId xmlns:a16="http://schemas.microsoft.com/office/drawing/2014/main" id="{CC01FF85-F6D2-AD29-8ED5-FCD4CD92E2F1}"/>
              </a:ext>
            </a:extLst>
          </p:cNvPr>
          <p:cNvSpPr>
            <a:spLocks noChangeArrowheads="1"/>
          </p:cNvSpPr>
          <p:nvPr/>
        </p:nvSpPr>
        <p:spPr bwMode="auto">
          <a:xfrm>
            <a:off x="265113" y="773113"/>
            <a:ext cx="1971675" cy="5903912"/>
          </a:xfrm>
          <a:prstGeom prst="rect">
            <a:avLst/>
          </a:prstGeom>
          <a:solidFill>
            <a:srgbClr val="CC00CC"/>
          </a:solidFill>
          <a:ln w="28575">
            <a:solidFill>
              <a:srgbClr val="8000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4821" name="Rectangle 4">
            <a:extLst>
              <a:ext uri="{FF2B5EF4-FFF2-40B4-BE49-F238E27FC236}">
                <a16:creationId xmlns:a16="http://schemas.microsoft.com/office/drawing/2014/main" id="{750A2512-699E-D6B5-C196-2C2902D7B36C}"/>
              </a:ext>
            </a:extLst>
          </p:cNvPr>
          <p:cNvSpPr>
            <a:spLocks noChangeArrowheads="1"/>
          </p:cNvSpPr>
          <p:nvPr/>
        </p:nvSpPr>
        <p:spPr bwMode="auto">
          <a:xfrm>
            <a:off x="2303463" y="773113"/>
            <a:ext cx="2232025" cy="5903912"/>
          </a:xfrm>
          <a:prstGeom prst="rect">
            <a:avLst/>
          </a:prstGeom>
          <a:solidFill>
            <a:srgbClr val="CC00CC"/>
          </a:solidFill>
          <a:ln w="19050">
            <a:solidFill>
              <a:srgbClr val="8000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4822" name="Rectangle 5">
            <a:extLst>
              <a:ext uri="{FF2B5EF4-FFF2-40B4-BE49-F238E27FC236}">
                <a16:creationId xmlns:a16="http://schemas.microsoft.com/office/drawing/2014/main" id="{9F81E40D-13F0-821A-9838-A5FB625A7CE3}"/>
              </a:ext>
            </a:extLst>
          </p:cNvPr>
          <p:cNvSpPr>
            <a:spLocks noChangeArrowheads="1"/>
          </p:cNvSpPr>
          <p:nvPr/>
        </p:nvSpPr>
        <p:spPr bwMode="auto">
          <a:xfrm>
            <a:off x="4595813" y="773113"/>
            <a:ext cx="2295525" cy="5903912"/>
          </a:xfrm>
          <a:prstGeom prst="rect">
            <a:avLst/>
          </a:prstGeom>
          <a:solidFill>
            <a:srgbClr val="CC00CC"/>
          </a:solidFill>
          <a:ln w="19050">
            <a:solidFill>
              <a:srgbClr val="8000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4823" name="Rectangle 6">
            <a:extLst>
              <a:ext uri="{FF2B5EF4-FFF2-40B4-BE49-F238E27FC236}">
                <a16:creationId xmlns:a16="http://schemas.microsoft.com/office/drawing/2014/main" id="{C0AAF7C5-7E62-28F2-ADF6-9BFC8E053DD8}"/>
              </a:ext>
            </a:extLst>
          </p:cNvPr>
          <p:cNvSpPr>
            <a:spLocks noChangeArrowheads="1"/>
          </p:cNvSpPr>
          <p:nvPr/>
        </p:nvSpPr>
        <p:spPr bwMode="auto">
          <a:xfrm>
            <a:off x="6956425" y="773113"/>
            <a:ext cx="2124075" cy="5903912"/>
          </a:xfrm>
          <a:prstGeom prst="rect">
            <a:avLst/>
          </a:prstGeom>
          <a:solidFill>
            <a:srgbClr val="CC00CC"/>
          </a:solidFill>
          <a:ln w="28575">
            <a:solidFill>
              <a:srgbClr val="8000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4824" name="Oval 7">
            <a:extLst>
              <a:ext uri="{FF2B5EF4-FFF2-40B4-BE49-F238E27FC236}">
                <a16:creationId xmlns:a16="http://schemas.microsoft.com/office/drawing/2014/main" id="{FF959703-BC11-6375-475D-9F6E1937FFE4}"/>
              </a:ext>
            </a:extLst>
          </p:cNvPr>
          <p:cNvSpPr>
            <a:spLocks noChangeArrowheads="1"/>
          </p:cNvSpPr>
          <p:nvPr/>
        </p:nvSpPr>
        <p:spPr bwMode="auto">
          <a:xfrm>
            <a:off x="282575" y="238125"/>
            <a:ext cx="8764588" cy="946150"/>
          </a:xfrm>
          <a:prstGeom prst="ellipse">
            <a:avLst/>
          </a:prstGeom>
          <a:solidFill>
            <a:schemeClr val="tx1"/>
          </a:solidFill>
          <a:ln w="19050">
            <a:solidFill>
              <a:srgbClr val="99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b="1"/>
              <a:t>Р0: </a:t>
            </a:r>
            <a:r>
              <a:rPr lang="ru-RU" altLang="ru-UA" b="1">
                <a:solidFill>
                  <a:srgbClr val="7030A0"/>
                </a:solidFill>
              </a:rPr>
              <a:t>Производить продукцию в срок и со 100%-м качеством</a:t>
            </a:r>
            <a:endParaRPr lang="en-US" altLang="ru-UA" b="1">
              <a:solidFill>
                <a:srgbClr val="7030A0"/>
              </a:solidFill>
            </a:endParaRPr>
          </a:p>
          <a:p>
            <a:pPr algn="ctr" eaLnBrk="1" hangingPunct="1"/>
            <a:r>
              <a:rPr lang="en-US" altLang="ru-UA" b="1">
                <a:solidFill>
                  <a:srgbClr val="7030A0"/>
                </a:solidFill>
              </a:rPr>
              <a:t> </a:t>
            </a:r>
            <a:r>
              <a:rPr lang="ru-RU" altLang="ru-UA" b="1">
                <a:solidFill>
                  <a:srgbClr val="7030A0"/>
                </a:solidFill>
              </a:rPr>
              <a:t>минимальными затратами в сравнении с конкурентами</a:t>
            </a:r>
          </a:p>
        </p:txBody>
      </p:sp>
      <p:sp>
        <p:nvSpPr>
          <p:cNvPr id="34825" name="Text Box 8">
            <a:extLst>
              <a:ext uri="{FF2B5EF4-FFF2-40B4-BE49-F238E27FC236}">
                <a16:creationId xmlns:a16="http://schemas.microsoft.com/office/drawing/2014/main" id="{1D7B68D8-9DC7-0990-AE25-94B14C3B2D11}"/>
              </a:ext>
            </a:extLst>
          </p:cNvPr>
          <p:cNvSpPr txBox="1">
            <a:spLocks noChangeArrowheads="1"/>
          </p:cNvSpPr>
          <p:nvPr/>
        </p:nvSpPr>
        <p:spPr bwMode="auto">
          <a:xfrm>
            <a:off x="268288" y="1149350"/>
            <a:ext cx="19939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400" b="1"/>
              <a:t>ИННОВАЦИОННЫЕ  ПРОЦЕССЫ</a:t>
            </a:r>
          </a:p>
        </p:txBody>
      </p:sp>
      <p:sp>
        <p:nvSpPr>
          <p:cNvPr id="34826" name="Text Box 9">
            <a:extLst>
              <a:ext uri="{FF2B5EF4-FFF2-40B4-BE49-F238E27FC236}">
                <a16:creationId xmlns:a16="http://schemas.microsoft.com/office/drawing/2014/main" id="{B0710FF4-4B10-D70D-0E7F-55140BAD1267}"/>
              </a:ext>
            </a:extLst>
          </p:cNvPr>
          <p:cNvSpPr txBox="1">
            <a:spLocks noChangeArrowheads="1"/>
          </p:cNvSpPr>
          <p:nvPr/>
        </p:nvSpPr>
        <p:spPr bwMode="auto">
          <a:xfrm>
            <a:off x="2568575" y="1149350"/>
            <a:ext cx="1727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400" b="1"/>
              <a:t>УПРАВЛЕНИЕ КЛИЕНТАМИ</a:t>
            </a:r>
          </a:p>
        </p:txBody>
      </p:sp>
      <p:sp>
        <p:nvSpPr>
          <p:cNvPr id="34827" name="Text Box 10">
            <a:extLst>
              <a:ext uri="{FF2B5EF4-FFF2-40B4-BE49-F238E27FC236}">
                <a16:creationId xmlns:a16="http://schemas.microsoft.com/office/drawing/2014/main" id="{701471E1-3D63-A9B5-96C3-B270B982C1FC}"/>
              </a:ext>
            </a:extLst>
          </p:cNvPr>
          <p:cNvSpPr txBox="1">
            <a:spLocks noChangeArrowheads="1"/>
          </p:cNvSpPr>
          <p:nvPr/>
        </p:nvSpPr>
        <p:spPr bwMode="auto">
          <a:xfrm>
            <a:off x="4805363" y="1149350"/>
            <a:ext cx="18970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400" b="1"/>
              <a:t>ОПЕРАЦИОННЫЙ МЕНЕДЖМЕНТ</a:t>
            </a:r>
          </a:p>
        </p:txBody>
      </p:sp>
      <p:sp>
        <p:nvSpPr>
          <p:cNvPr id="34828" name="Text Box 11">
            <a:extLst>
              <a:ext uri="{FF2B5EF4-FFF2-40B4-BE49-F238E27FC236}">
                <a16:creationId xmlns:a16="http://schemas.microsoft.com/office/drawing/2014/main" id="{BD22DCC3-9601-6A3E-93BD-B3A0B24D78CE}"/>
              </a:ext>
            </a:extLst>
          </p:cNvPr>
          <p:cNvSpPr txBox="1">
            <a:spLocks noChangeArrowheads="1"/>
          </p:cNvSpPr>
          <p:nvPr/>
        </p:nvSpPr>
        <p:spPr bwMode="auto">
          <a:xfrm>
            <a:off x="6907213" y="1149350"/>
            <a:ext cx="22113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400" b="1"/>
              <a:t>ЗАКОНОДАТЕЛЬНЫЕ И СОЦИАЛЬНЫЕ ПРОЦЕССЫ</a:t>
            </a:r>
          </a:p>
        </p:txBody>
      </p:sp>
      <p:sp>
        <p:nvSpPr>
          <p:cNvPr id="34829" name="Oval 15">
            <a:extLst>
              <a:ext uri="{FF2B5EF4-FFF2-40B4-BE49-F238E27FC236}">
                <a16:creationId xmlns:a16="http://schemas.microsoft.com/office/drawing/2014/main" id="{6F2644CE-C992-A265-6CE1-084E2B14A1F8}"/>
              </a:ext>
            </a:extLst>
          </p:cNvPr>
          <p:cNvSpPr>
            <a:spLocks noChangeArrowheads="1"/>
          </p:cNvSpPr>
          <p:nvPr/>
        </p:nvSpPr>
        <p:spPr bwMode="auto">
          <a:xfrm>
            <a:off x="323850" y="4306888"/>
            <a:ext cx="1747838" cy="787400"/>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Р1-</a:t>
            </a:r>
            <a:r>
              <a:rPr lang="en-US" altLang="ru-UA" sz="800" b="1">
                <a:solidFill>
                  <a:schemeClr val="bg1"/>
                </a:solidFill>
              </a:rPr>
              <a:t>3</a:t>
            </a:r>
            <a:r>
              <a:rPr lang="ru-RU" altLang="ru-UA" sz="800" b="1">
                <a:solidFill>
                  <a:schemeClr val="bg1"/>
                </a:solidFill>
              </a:rPr>
              <a:t>: Термообработка:</a:t>
            </a:r>
          </a:p>
          <a:p>
            <a:pPr algn="ctr" eaLnBrk="1" hangingPunct="1"/>
            <a:r>
              <a:rPr lang="ru-RU" altLang="ru-UA" sz="800" b="1">
                <a:solidFill>
                  <a:schemeClr val="bg1"/>
                </a:solidFill>
              </a:rPr>
              <a:t>Уд.расход </a:t>
            </a:r>
            <a:r>
              <a:rPr lang="ru-RU" altLang="ru-UA" sz="700" b="1">
                <a:solidFill>
                  <a:schemeClr val="bg1"/>
                </a:solidFill>
              </a:rPr>
              <a:t>100...120 кг УТ</a:t>
            </a:r>
            <a:r>
              <a:rPr lang="ru-RU" altLang="ru-UA" sz="800" b="1">
                <a:solidFill>
                  <a:schemeClr val="bg1"/>
                </a:solidFill>
              </a:rPr>
              <a:t> Перепад твердости 10НВ</a:t>
            </a:r>
          </a:p>
        </p:txBody>
      </p:sp>
      <p:sp>
        <p:nvSpPr>
          <p:cNvPr id="34830" name="Oval 16">
            <a:extLst>
              <a:ext uri="{FF2B5EF4-FFF2-40B4-BE49-F238E27FC236}">
                <a16:creationId xmlns:a16="http://schemas.microsoft.com/office/drawing/2014/main" id="{F4D3EF38-943F-C318-4313-514254B816A6}"/>
              </a:ext>
            </a:extLst>
          </p:cNvPr>
          <p:cNvSpPr>
            <a:spLocks noChangeArrowheads="1"/>
          </p:cNvSpPr>
          <p:nvPr/>
        </p:nvSpPr>
        <p:spPr bwMode="auto">
          <a:xfrm>
            <a:off x="260350" y="5605463"/>
            <a:ext cx="982663" cy="804862"/>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Р1-</a:t>
            </a:r>
            <a:r>
              <a:rPr lang="en-US" altLang="ru-UA" sz="800" b="1">
                <a:solidFill>
                  <a:schemeClr val="bg1"/>
                </a:solidFill>
              </a:rPr>
              <a:t>4</a:t>
            </a:r>
            <a:r>
              <a:rPr lang="ru-RU" altLang="ru-UA" sz="800" b="1">
                <a:solidFill>
                  <a:schemeClr val="bg1"/>
                </a:solidFill>
              </a:rPr>
              <a:t>: Литье:</a:t>
            </a:r>
          </a:p>
          <a:p>
            <a:pPr algn="ctr" eaLnBrk="1" hangingPunct="1"/>
            <a:r>
              <a:rPr lang="ru-RU" altLang="ru-UA" sz="800" b="1">
                <a:solidFill>
                  <a:schemeClr val="bg1"/>
                </a:solidFill>
              </a:rPr>
              <a:t>Поверхность </a:t>
            </a:r>
            <a:r>
              <a:rPr lang="en-US" altLang="ru-UA" sz="800" b="1">
                <a:solidFill>
                  <a:schemeClr val="bg1"/>
                </a:solidFill>
              </a:rPr>
              <a:t>6</a:t>
            </a:r>
            <a:r>
              <a:rPr lang="ru-RU" altLang="ru-UA" sz="800" b="1">
                <a:solidFill>
                  <a:schemeClr val="bg1"/>
                </a:solidFill>
              </a:rPr>
              <a:t>00мкм</a:t>
            </a:r>
          </a:p>
          <a:p>
            <a:pPr algn="ctr" eaLnBrk="1" hangingPunct="1"/>
            <a:r>
              <a:rPr lang="ru-RU" altLang="ru-UA" sz="800" b="1">
                <a:solidFill>
                  <a:schemeClr val="bg1"/>
                </a:solidFill>
              </a:rPr>
              <a:t> Годное 65...70%</a:t>
            </a:r>
          </a:p>
        </p:txBody>
      </p:sp>
      <p:sp>
        <p:nvSpPr>
          <p:cNvPr id="34831" name="Oval 17">
            <a:extLst>
              <a:ext uri="{FF2B5EF4-FFF2-40B4-BE49-F238E27FC236}">
                <a16:creationId xmlns:a16="http://schemas.microsoft.com/office/drawing/2014/main" id="{898C7B73-77CF-BE4D-CF63-A814BED5B17E}"/>
              </a:ext>
            </a:extLst>
          </p:cNvPr>
          <p:cNvSpPr>
            <a:spLocks noChangeArrowheads="1"/>
          </p:cNvSpPr>
          <p:nvPr/>
        </p:nvSpPr>
        <p:spPr bwMode="auto">
          <a:xfrm>
            <a:off x="1011238" y="5153025"/>
            <a:ext cx="1085850" cy="708025"/>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Р1-</a:t>
            </a:r>
            <a:r>
              <a:rPr lang="en-US" altLang="ru-UA" sz="800" b="1">
                <a:solidFill>
                  <a:schemeClr val="bg1"/>
                </a:solidFill>
              </a:rPr>
              <a:t>5</a:t>
            </a:r>
            <a:r>
              <a:rPr lang="ru-RU" altLang="ru-UA" sz="800" b="1">
                <a:solidFill>
                  <a:schemeClr val="bg1"/>
                </a:solidFill>
              </a:rPr>
              <a:t>: Металлокон-струкции:</a:t>
            </a:r>
          </a:p>
          <a:p>
            <a:pPr algn="ctr" eaLnBrk="1" hangingPunct="1"/>
            <a:r>
              <a:rPr lang="ru-RU" altLang="ru-UA" sz="800" b="1">
                <a:solidFill>
                  <a:schemeClr val="bg1"/>
                </a:solidFill>
              </a:rPr>
              <a:t>К</a:t>
            </a:r>
            <a:r>
              <a:rPr lang="ru-RU" altLang="ru-UA" sz="800" b="1" baseline="-2000">
                <a:solidFill>
                  <a:schemeClr val="bg1"/>
                </a:solidFill>
              </a:rPr>
              <a:t>исп</a:t>
            </a:r>
            <a:r>
              <a:rPr lang="ru-RU" altLang="ru-UA" sz="800" b="1">
                <a:solidFill>
                  <a:schemeClr val="bg1"/>
                </a:solidFill>
              </a:rPr>
              <a:t>.металла=</a:t>
            </a:r>
            <a:r>
              <a:rPr lang="en-US" altLang="ru-UA" sz="800" b="1">
                <a:solidFill>
                  <a:schemeClr val="bg1"/>
                </a:solidFill>
              </a:rPr>
              <a:t> 0,75</a:t>
            </a:r>
            <a:endParaRPr lang="ru-RU" altLang="ru-UA" sz="800" b="1">
              <a:solidFill>
                <a:schemeClr val="bg1"/>
              </a:solidFill>
            </a:endParaRPr>
          </a:p>
        </p:txBody>
      </p:sp>
      <p:sp>
        <p:nvSpPr>
          <p:cNvPr id="34832" name="Oval 21">
            <a:extLst>
              <a:ext uri="{FF2B5EF4-FFF2-40B4-BE49-F238E27FC236}">
                <a16:creationId xmlns:a16="http://schemas.microsoft.com/office/drawing/2014/main" id="{EC5C1990-90AB-FC23-5297-4ACC245B0F38}"/>
              </a:ext>
            </a:extLst>
          </p:cNvPr>
          <p:cNvSpPr>
            <a:spLocks noChangeArrowheads="1"/>
          </p:cNvSpPr>
          <p:nvPr/>
        </p:nvSpPr>
        <p:spPr bwMode="auto">
          <a:xfrm>
            <a:off x="5670550" y="2574925"/>
            <a:ext cx="1152525" cy="952500"/>
          </a:xfrm>
          <a:prstGeom prst="ellipse">
            <a:avLst/>
          </a:prstGeom>
          <a:solidFill>
            <a:schemeClr val="tx1"/>
          </a:solidFill>
          <a:ln w="19050">
            <a:solidFill>
              <a:srgbClr val="800000"/>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Р3-2: Снизить</a:t>
            </a:r>
            <a:endParaRPr lang="en-US" altLang="ru-UA" sz="800" b="1">
              <a:solidFill>
                <a:schemeClr val="bg1"/>
              </a:solidFill>
            </a:endParaRPr>
          </a:p>
          <a:p>
            <a:pPr algn="ctr" eaLnBrk="1" hangingPunct="1"/>
            <a:r>
              <a:rPr lang="ru-RU" altLang="ru-UA" sz="800" b="1">
                <a:solidFill>
                  <a:schemeClr val="bg1"/>
                </a:solidFill>
              </a:rPr>
              <a:t>удельное потребле</a:t>
            </a:r>
            <a:r>
              <a:rPr lang="en-US" altLang="ru-UA" sz="800" b="1">
                <a:solidFill>
                  <a:schemeClr val="bg1"/>
                </a:solidFill>
              </a:rPr>
              <a:t>-</a:t>
            </a:r>
          </a:p>
          <a:p>
            <a:pPr algn="ctr" eaLnBrk="1" hangingPunct="1"/>
            <a:r>
              <a:rPr lang="ru-RU" altLang="ru-UA" sz="800" b="1">
                <a:solidFill>
                  <a:schemeClr val="bg1"/>
                </a:solidFill>
              </a:rPr>
              <a:t>ние газа до</a:t>
            </a:r>
            <a:r>
              <a:rPr lang="en-US" altLang="ru-UA" sz="800" b="1">
                <a:solidFill>
                  <a:schemeClr val="bg1"/>
                </a:solidFill>
              </a:rPr>
              <a:t> </a:t>
            </a:r>
            <a:r>
              <a:rPr lang="ru-RU" altLang="ru-UA" sz="800" b="1">
                <a:solidFill>
                  <a:schemeClr val="bg1"/>
                </a:solidFill>
              </a:rPr>
              <a:t>1,0</a:t>
            </a:r>
            <a:endParaRPr lang="en-US" altLang="ru-UA" sz="800" b="1">
              <a:solidFill>
                <a:schemeClr val="bg1"/>
              </a:solidFill>
            </a:endParaRPr>
          </a:p>
          <a:p>
            <a:pPr algn="ctr" eaLnBrk="1" hangingPunct="1"/>
            <a:r>
              <a:rPr lang="ru-RU" altLang="ru-UA" sz="800" b="1">
                <a:solidFill>
                  <a:schemeClr val="bg1"/>
                </a:solidFill>
              </a:rPr>
              <a:t>тыс.м.куб.</a:t>
            </a:r>
            <a:r>
              <a:rPr lang="en-US" altLang="ru-UA" sz="800" b="1">
                <a:solidFill>
                  <a:schemeClr val="bg1"/>
                </a:solidFill>
              </a:rPr>
              <a:t> </a:t>
            </a:r>
            <a:r>
              <a:rPr lang="ru-RU" altLang="ru-UA" sz="800" b="1">
                <a:solidFill>
                  <a:schemeClr val="bg1"/>
                </a:solidFill>
              </a:rPr>
              <a:t>на</a:t>
            </a:r>
            <a:endParaRPr lang="en-US" altLang="ru-UA" sz="800" b="1">
              <a:solidFill>
                <a:schemeClr val="bg1"/>
              </a:solidFill>
            </a:endParaRPr>
          </a:p>
          <a:p>
            <a:pPr algn="ctr" eaLnBrk="1" hangingPunct="1"/>
            <a:r>
              <a:rPr lang="ru-RU" altLang="ru-UA" sz="800" b="1">
                <a:solidFill>
                  <a:schemeClr val="bg1"/>
                </a:solidFill>
              </a:rPr>
              <a:t>1 т механоизделий</a:t>
            </a:r>
          </a:p>
        </p:txBody>
      </p:sp>
      <p:sp>
        <p:nvSpPr>
          <p:cNvPr id="34833" name="Oval 25">
            <a:extLst>
              <a:ext uri="{FF2B5EF4-FFF2-40B4-BE49-F238E27FC236}">
                <a16:creationId xmlns:a16="http://schemas.microsoft.com/office/drawing/2014/main" id="{1BAFEBC6-2900-90FC-E987-BB3F7F35EBD9}"/>
              </a:ext>
            </a:extLst>
          </p:cNvPr>
          <p:cNvSpPr>
            <a:spLocks noChangeArrowheads="1"/>
          </p:cNvSpPr>
          <p:nvPr/>
        </p:nvSpPr>
        <p:spPr bwMode="auto">
          <a:xfrm>
            <a:off x="5845175" y="4383088"/>
            <a:ext cx="1038225" cy="687387"/>
          </a:xfrm>
          <a:prstGeom prst="ellipse">
            <a:avLst/>
          </a:prstGeom>
          <a:solidFill>
            <a:schemeClr val="tx1"/>
          </a:solidFill>
          <a:ln w="19050" algn="ctr">
            <a:solidFill>
              <a:srgbClr val="800000"/>
            </a:solidFill>
            <a:round/>
            <a:headEnd/>
            <a:tailEnd/>
          </a:ln>
        </p:spPr>
        <p:txBody>
          <a:bodyPr wrap="none" lIns="0" tIns="108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Р3-6: Обеспечить</a:t>
            </a:r>
            <a:endParaRPr lang="en-US" altLang="ru-UA" sz="800" b="1">
              <a:solidFill>
                <a:schemeClr val="bg1"/>
              </a:solidFill>
            </a:endParaRPr>
          </a:p>
          <a:p>
            <a:pPr algn="ctr" eaLnBrk="1" hangingPunct="1"/>
            <a:r>
              <a:rPr lang="ru-RU" altLang="ru-UA" sz="800" b="1">
                <a:solidFill>
                  <a:schemeClr val="bg1"/>
                </a:solidFill>
              </a:rPr>
              <a:t>100%-е качество</a:t>
            </a:r>
            <a:endParaRPr lang="en-US" altLang="ru-UA" sz="800" b="1">
              <a:solidFill>
                <a:schemeClr val="bg1"/>
              </a:solidFill>
            </a:endParaRPr>
          </a:p>
          <a:p>
            <a:pPr algn="ctr" eaLnBrk="1" hangingPunct="1"/>
            <a:r>
              <a:rPr lang="ru-RU" altLang="ru-UA" sz="800" b="1">
                <a:solidFill>
                  <a:schemeClr val="bg1"/>
                </a:solidFill>
              </a:rPr>
              <a:t>выпускаемой</a:t>
            </a:r>
            <a:endParaRPr lang="en-US" altLang="ru-UA" sz="800" b="1">
              <a:solidFill>
                <a:schemeClr val="bg1"/>
              </a:solidFill>
            </a:endParaRPr>
          </a:p>
          <a:p>
            <a:pPr algn="ctr" eaLnBrk="1" hangingPunct="1"/>
            <a:r>
              <a:rPr lang="ru-RU" altLang="ru-UA" sz="800" b="1">
                <a:solidFill>
                  <a:schemeClr val="bg1"/>
                </a:solidFill>
              </a:rPr>
              <a:t>продукции</a:t>
            </a:r>
          </a:p>
        </p:txBody>
      </p:sp>
      <p:sp>
        <p:nvSpPr>
          <p:cNvPr id="34834" name="Oval 32">
            <a:extLst>
              <a:ext uri="{FF2B5EF4-FFF2-40B4-BE49-F238E27FC236}">
                <a16:creationId xmlns:a16="http://schemas.microsoft.com/office/drawing/2014/main" id="{D52E6A86-1493-D449-C279-55D7A43BAE67}"/>
              </a:ext>
            </a:extLst>
          </p:cNvPr>
          <p:cNvSpPr>
            <a:spLocks noChangeArrowheads="1"/>
          </p:cNvSpPr>
          <p:nvPr/>
        </p:nvSpPr>
        <p:spPr bwMode="auto">
          <a:xfrm>
            <a:off x="1136650" y="6034088"/>
            <a:ext cx="1069975" cy="600075"/>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Р1-</a:t>
            </a:r>
            <a:r>
              <a:rPr lang="en-US" altLang="ru-UA" sz="800" b="1">
                <a:solidFill>
                  <a:schemeClr val="bg1"/>
                </a:solidFill>
              </a:rPr>
              <a:t>6</a:t>
            </a:r>
            <a:r>
              <a:rPr lang="ru-RU" altLang="ru-UA" sz="800" b="1">
                <a:solidFill>
                  <a:schemeClr val="bg1"/>
                </a:solidFill>
              </a:rPr>
              <a:t>: Механообра-ботка: </a:t>
            </a:r>
            <a:r>
              <a:rPr lang="en-US" altLang="ru-UA" sz="800" b="1">
                <a:solidFill>
                  <a:schemeClr val="bg1"/>
                </a:solidFill>
              </a:rPr>
              <a:t>65</a:t>
            </a:r>
            <a:r>
              <a:rPr lang="ru-RU" altLang="ru-UA" sz="800" b="1">
                <a:solidFill>
                  <a:schemeClr val="bg1"/>
                </a:solidFill>
              </a:rPr>
              <a:t>% на ЧПУ</a:t>
            </a:r>
          </a:p>
        </p:txBody>
      </p:sp>
      <p:sp>
        <p:nvSpPr>
          <p:cNvPr id="34835" name="Freeform 33">
            <a:extLst>
              <a:ext uri="{FF2B5EF4-FFF2-40B4-BE49-F238E27FC236}">
                <a16:creationId xmlns:a16="http://schemas.microsoft.com/office/drawing/2014/main" id="{FD2274AF-EE5A-75F7-6827-45E0B304D79C}"/>
              </a:ext>
            </a:extLst>
          </p:cNvPr>
          <p:cNvSpPr>
            <a:spLocks/>
          </p:cNvSpPr>
          <p:nvPr/>
        </p:nvSpPr>
        <p:spPr bwMode="auto">
          <a:xfrm>
            <a:off x="295275" y="842963"/>
            <a:ext cx="144463" cy="1033462"/>
          </a:xfrm>
          <a:custGeom>
            <a:avLst/>
            <a:gdLst>
              <a:gd name="T0" fmla="*/ 144463 w 91"/>
              <a:gd name="T1" fmla="*/ 1033462 h 651"/>
              <a:gd name="T2" fmla="*/ 1588 w 91"/>
              <a:gd name="T3" fmla="*/ 403225 h 651"/>
              <a:gd name="T4" fmla="*/ 131763 w 91"/>
              <a:gd name="T5" fmla="*/ 0 h 651"/>
              <a:gd name="T6" fmla="*/ 0 60000 65536"/>
              <a:gd name="T7" fmla="*/ 0 60000 65536"/>
              <a:gd name="T8" fmla="*/ 0 60000 65536"/>
              <a:gd name="T9" fmla="*/ 0 w 91"/>
              <a:gd name="T10" fmla="*/ 0 h 651"/>
              <a:gd name="T11" fmla="*/ 91 w 91"/>
              <a:gd name="T12" fmla="*/ 651 h 651"/>
            </a:gdLst>
            <a:ahLst/>
            <a:cxnLst>
              <a:cxn ang="T6">
                <a:pos x="T0" y="T1"/>
              </a:cxn>
              <a:cxn ang="T7">
                <a:pos x="T2" y="T3"/>
              </a:cxn>
              <a:cxn ang="T8">
                <a:pos x="T4" y="T5"/>
              </a:cxn>
            </a:cxnLst>
            <a:rect l="T9" t="T10" r="T11" b="T12"/>
            <a:pathLst>
              <a:path w="91" h="651">
                <a:moveTo>
                  <a:pt x="91" y="651"/>
                </a:moveTo>
                <a:cubicBezTo>
                  <a:pt x="46" y="506"/>
                  <a:pt x="2" y="362"/>
                  <a:pt x="1" y="254"/>
                </a:cubicBezTo>
                <a:cubicBezTo>
                  <a:pt x="0" y="146"/>
                  <a:pt x="41" y="73"/>
                  <a:pt x="83"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36" name="Freeform 34">
            <a:extLst>
              <a:ext uri="{FF2B5EF4-FFF2-40B4-BE49-F238E27FC236}">
                <a16:creationId xmlns:a16="http://schemas.microsoft.com/office/drawing/2014/main" id="{BBB3D94D-546D-4AE0-51AF-066EA37AD49B}"/>
              </a:ext>
            </a:extLst>
          </p:cNvPr>
          <p:cNvSpPr>
            <a:spLocks/>
          </p:cNvSpPr>
          <p:nvPr/>
        </p:nvSpPr>
        <p:spPr bwMode="auto">
          <a:xfrm>
            <a:off x="6507163" y="1127125"/>
            <a:ext cx="236537" cy="644525"/>
          </a:xfrm>
          <a:custGeom>
            <a:avLst/>
            <a:gdLst>
              <a:gd name="T0" fmla="*/ 0 w 149"/>
              <a:gd name="T1" fmla="*/ 644525 h 406"/>
              <a:gd name="T2" fmla="*/ 236537 w 149"/>
              <a:gd name="T3" fmla="*/ 0 h 406"/>
              <a:gd name="T4" fmla="*/ 0 60000 65536"/>
              <a:gd name="T5" fmla="*/ 0 60000 65536"/>
              <a:gd name="T6" fmla="*/ 0 w 149"/>
              <a:gd name="T7" fmla="*/ 0 h 406"/>
              <a:gd name="T8" fmla="*/ 149 w 149"/>
              <a:gd name="T9" fmla="*/ 406 h 406"/>
            </a:gdLst>
            <a:ahLst/>
            <a:cxnLst>
              <a:cxn ang="T4">
                <a:pos x="T0" y="T1"/>
              </a:cxn>
              <a:cxn ang="T5">
                <a:pos x="T2" y="T3"/>
              </a:cxn>
            </a:cxnLst>
            <a:rect l="T6" t="T7" r="T8" b="T9"/>
            <a:pathLst>
              <a:path w="149" h="406">
                <a:moveTo>
                  <a:pt x="0" y="406"/>
                </a:moveTo>
                <a:lnTo>
                  <a:pt x="149" y="0"/>
                </a:ln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37" name="Freeform 35">
            <a:extLst>
              <a:ext uri="{FF2B5EF4-FFF2-40B4-BE49-F238E27FC236}">
                <a16:creationId xmlns:a16="http://schemas.microsoft.com/office/drawing/2014/main" id="{31B9326A-0AA7-F639-F96B-CBC53B0A83B8}"/>
              </a:ext>
            </a:extLst>
          </p:cNvPr>
          <p:cNvSpPr>
            <a:spLocks/>
          </p:cNvSpPr>
          <p:nvPr/>
        </p:nvSpPr>
        <p:spPr bwMode="auto">
          <a:xfrm>
            <a:off x="8812213" y="866775"/>
            <a:ext cx="228600" cy="1293813"/>
          </a:xfrm>
          <a:custGeom>
            <a:avLst/>
            <a:gdLst>
              <a:gd name="T0" fmla="*/ 0 w 144"/>
              <a:gd name="T1" fmla="*/ 1293813 h 815"/>
              <a:gd name="T2" fmla="*/ 225425 w 144"/>
              <a:gd name="T3" fmla="*/ 379413 h 815"/>
              <a:gd name="T4" fmla="*/ 23812 w 144"/>
              <a:gd name="T5" fmla="*/ 0 h 815"/>
              <a:gd name="T6" fmla="*/ 0 60000 65536"/>
              <a:gd name="T7" fmla="*/ 0 60000 65536"/>
              <a:gd name="T8" fmla="*/ 0 60000 65536"/>
              <a:gd name="T9" fmla="*/ 0 w 144"/>
              <a:gd name="T10" fmla="*/ 0 h 815"/>
              <a:gd name="T11" fmla="*/ 144 w 144"/>
              <a:gd name="T12" fmla="*/ 815 h 815"/>
            </a:gdLst>
            <a:ahLst/>
            <a:cxnLst>
              <a:cxn ang="T6">
                <a:pos x="T0" y="T1"/>
              </a:cxn>
              <a:cxn ang="T7">
                <a:pos x="T2" y="T3"/>
              </a:cxn>
              <a:cxn ang="T8">
                <a:pos x="T4" y="T5"/>
              </a:cxn>
            </a:cxnLst>
            <a:rect l="T9" t="T10" r="T11" b="T12"/>
            <a:pathLst>
              <a:path w="144" h="815">
                <a:moveTo>
                  <a:pt x="0" y="815"/>
                </a:moveTo>
                <a:cubicBezTo>
                  <a:pt x="70" y="595"/>
                  <a:pt x="140" y="375"/>
                  <a:pt x="142" y="239"/>
                </a:cubicBezTo>
                <a:cubicBezTo>
                  <a:pt x="144" y="103"/>
                  <a:pt x="79" y="51"/>
                  <a:pt x="15"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38" name="Line 36">
            <a:extLst>
              <a:ext uri="{FF2B5EF4-FFF2-40B4-BE49-F238E27FC236}">
                <a16:creationId xmlns:a16="http://schemas.microsoft.com/office/drawing/2014/main" id="{BDD40F14-4470-4A6F-BB48-A3948B4B96BE}"/>
              </a:ext>
            </a:extLst>
          </p:cNvPr>
          <p:cNvSpPr>
            <a:spLocks noChangeShapeType="1"/>
          </p:cNvSpPr>
          <p:nvPr/>
        </p:nvSpPr>
        <p:spPr bwMode="auto">
          <a:xfrm flipH="1" flipV="1">
            <a:off x="2565400" y="1104900"/>
            <a:ext cx="95250" cy="712788"/>
          </a:xfrm>
          <a:prstGeom prst="line">
            <a:avLst/>
          </a:prstGeom>
          <a:noFill/>
          <a:ln w="28575">
            <a:solidFill>
              <a:srgbClr val="FFFF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4839" name="Freeform 37">
            <a:extLst>
              <a:ext uri="{FF2B5EF4-FFF2-40B4-BE49-F238E27FC236}">
                <a16:creationId xmlns:a16="http://schemas.microsoft.com/office/drawing/2014/main" id="{FDBF9EFE-18E7-5FCD-CE92-9F2579B36DB4}"/>
              </a:ext>
            </a:extLst>
          </p:cNvPr>
          <p:cNvSpPr>
            <a:spLocks/>
          </p:cNvSpPr>
          <p:nvPr/>
        </p:nvSpPr>
        <p:spPr bwMode="auto">
          <a:xfrm>
            <a:off x="2111375" y="2232025"/>
            <a:ext cx="190500" cy="3978275"/>
          </a:xfrm>
          <a:custGeom>
            <a:avLst/>
            <a:gdLst>
              <a:gd name="T0" fmla="*/ 25400 w 120"/>
              <a:gd name="T1" fmla="*/ 3978275 h 2506"/>
              <a:gd name="T2" fmla="*/ 174625 w 120"/>
              <a:gd name="T3" fmla="*/ 2797175 h 2506"/>
              <a:gd name="T4" fmla="*/ 120650 w 120"/>
              <a:gd name="T5" fmla="*/ 727075 h 2506"/>
              <a:gd name="T6" fmla="*/ 0 w 120"/>
              <a:gd name="T7" fmla="*/ 0 h 2506"/>
              <a:gd name="T8" fmla="*/ 0 60000 65536"/>
              <a:gd name="T9" fmla="*/ 0 60000 65536"/>
              <a:gd name="T10" fmla="*/ 0 60000 65536"/>
              <a:gd name="T11" fmla="*/ 0 60000 65536"/>
              <a:gd name="T12" fmla="*/ 0 w 120"/>
              <a:gd name="T13" fmla="*/ 0 h 2506"/>
              <a:gd name="T14" fmla="*/ 120 w 120"/>
              <a:gd name="T15" fmla="*/ 2506 h 2506"/>
            </a:gdLst>
            <a:ahLst/>
            <a:cxnLst>
              <a:cxn ang="T8">
                <a:pos x="T0" y="T1"/>
              </a:cxn>
              <a:cxn ang="T9">
                <a:pos x="T2" y="T3"/>
              </a:cxn>
              <a:cxn ang="T10">
                <a:pos x="T4" y="T5"/>
              </a:cxn>
              <a:cxn ang="T11">
                <a:pos x="T6" y="T7"/>
              </a:cxn>
            </a:cxnLst>
            <a:rect l="T12" t="T13" r="T14" b="T15"/>
            <a:pathLst>
              <a:path w="120" h="2506">
                <a:moveTo>
                  <a:pt x="16" y="2506"/>
                </a:moveTo>
                <a:cubicBezTo>
                  <a:pt x="32" y="2382"/>
                  <a:pt x="100" y="2103"/>
                  <a:pt x="110" y="1762"/>
                </a:cubicBezTo>
                <a:cubicBezTo>
                  <a:pt x="120" y="1421"/>
                  <a:pt x="94" y="752"/>
                  <a:pt x="76" y="458"/>
                </a:cubicBezTo>
                <a:cubicBezTo>
                  <a:pt x="58" y="164"/>
                  <a:pt x="16" y="95"/>
                  <a:pt x="0"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0" name="Freeform 38">
            <a:extLst>
              <a:ext uri="{FF2B5EF4-FFF2-40B4-BE49-F238E27FC236}">
                <a16:creationId xmlns:a16="http://schemas.microsoft.com/office/drawing/2014/main" id="{82AF87FB-E118-0FAC-13C8-D6E20B9F34A1}"/>
              </a:ext>
            </a:extLst>
          </p:cNvPr>
          <p:cNvSpPr>
            <a:spLocks/>
          </p:cNvSpPr>
          <p:nvPr/>
        </p:nvSpPr>
        <p:spPr bwMode="auto">
          <a:xfrm>
            <a:off x="1911350" y="2289175"/>
            <a:ext cx="252413" cy="2982913"/>
          </a:xfrm>
          <a:custGeom>
            <a:avLst/>
            <a:gdLst>
              <a:gd name="T0" fmla="*/ 0 w 159"/>
              <a:gd name="T1" fmla="*/ 2982913 h 1879"/>
              <a:gd name="T2" fmla="*/ 214313 w 159"/>
              <a:gd name="T3" fmla="*/ 2317751 h 1879"/>
              <a:gd name="T4" fmla="*/ 225425 w 159"/>
              <a:gd name="T5" fmla="*/ 558800 h 1879"/>
              <a:gd name="T6" fmla="*/ 120650 w 159"/>
              <a:gd name="T7" fmla="*/ 0 h 1879"/>
              <a:gd name="T8" fmla="*/ 0 60000 65536"/>
              <a:gd name="T9" fmla="*/ 0 60000 65536"/>
              <a:gd name="T10" fmla="*/ 0 60000 65536"/>
              <a:gd name="T11" fmla="*/ 0 60000 65536"/>
              <a:gd name="T12" fmla="*/ 0 w 159"/>
              <a:gd name="T13" fmla="*/ 0 h 1879"/>
              <a:gd name="T14" fmla="*/ 159 w 159"/>
              <a:gd name="T15" fmla="*/ 1879 h 1879"/>
            </a:gdLst>
            <a:ahLst/>
            <a:cxnLst>
              <a:cxn ang="T8">
                <a:pos x="T0" y="T1"/>
              </a:cxn>
              <a:cxn ang="T9">
                <a:pos x="T2" y="T3"/>
              </a:cxn>
              <a:cxn ang="T10">
                <a:pos x="T4" y="T5"/>
              </a:cxn>
              <a:cxn ang="T11">
                <a:pos x="T6" y="T7"/>
              </a:cxn>
            </a:cxnLst>
            <a:rect l="T12" t="T13" r="T14" b="T15"/>
            <a:pathLst>
              <a:path w="159" h="1879">
                <a:moveTo>
                  <a:pt x="0" y="1879"/>
                </a:moveTo>
                <a:cubicBezTo>
                  <a:pt x="57" y="1799"/>
                  <a:pt x="111" y="1714"/>
                  <a:pt x="135" y="1460"/>
                </a:cubicBezTo>
                <a:cubicBezTo>
                  <a:pt x="159" y="1206"/>
                  <a:pt x="152" y="595"/>
                  <a:pt x="142" y="352"/>
                </a:cubicBezTo>
                <a:cubicBezTo>
                  <a:pt x="132" y="109"/>
                  <a:pt x="90" y="73"/>
                  <a:pt x="76"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1" name="Freeform 39">
            <a:extLst>
              <a:ext uri="{FF2B5EF4-FFF2-40B4-BE49-F238E27FC236}">
                <a16:creationId xmlns:a16="http://schemas.microsoft.com/office/drawing/2014/main" id="{5CC38C03-9E9F-78D7-219D-128FDDD71444}"/>
              </a:ext>
            </a:extLst>
          </p:cNvPr>
          <p:cNvSpPr>
            <a:spLocks/>
          </p:cNvSpPr>
          <p:nvPr/>
        </p:nvSpPr>
        <p:spPr bwMode="auto">
          <a:xfrm>
            <a:off x="271463" y="2263775"/>
            <a:ext cx="115887" cy="3508375"/>
          </a:xfrm>
          <a:custGeom>
            <a:avLst/>
            <a:gdLst>
              <a:gd name="T0" fmla="*/ 96837 w 73"/>
              <a:gd name="T1" fmla="*/ 3508375 h 2210"/>
              <a:gd name="T2" fmla="*/ 25400 w 73"/>
              <a:gd name="T3" fmla="*/ 2297112 h 2210"/>
              <a:gd name="T4" fmla="*/ 14287 w 73"/>
              <a:gd name="T5" fmla="*/ 585787 h 2210"/>
              <a:gd name="T6" fmla="*/ 115887 w 73"/>
              <a:gd name="T7" fmla="*/ 0 h 2210"/>
              <a:gd name="T8" fmla="*/ 0 60000 65536"/>
              <a:gd name="T9" fmla="*/ 0 60000 65536"/>
              <a:gd name="T10" fmla="*/ 0 60000 65536"/>
              <a:gd name="T11" fmla="*/ 0 60000 65536"/>
              <a:gd name="T12" fmla="*/ 0 w 73"/>
              <a:gd name="T13" fmla="*/ 0 h 2210"/>
              <a:gd name="T14" fmla="*/ 73 w 73"/>
              <a:gd name="T15" fmla="*/ 2210 h 2210"/>
            </a:gdLst>
            <a:ahLst/>
            <a:cxnLst>
              <a:cxn ang="T8">
                <a:pos x="T0" y="T1"/>
              </a:cxn>
              <a:cxn ang="T9">
                <a:pos x="T2" y="T3"/>
              </a:cxn>
              <a:cxn ang="T10">
                <a:pos x="T4" y="T5"/>
              </a:cxn>
              <a:cxn ang="T11">
                <a:pos x="T6" y="T7"/>
              </a:cxn>
            </a:cxnLst>
            <a:rect l="T12" t="T13" r="T14" b="T15"/>
            <a:pathLst>
              <a:path w="73" h="2210">
                <a:moveTo>
                  <a:pt x="61" y="2210"/>
                </a:moveTo>
                <a:cubicBezTo>
                  <a:pt x="43" y="1982"/>
                  <a:pt x="25" y="1754"/>
                  <a:pt x="16" y="1447"/>
                </a:cubicBezTo>
                <a:cubicBezTo>
                  <a:pt x="7" y="1140"/>
                  <a:pt x="0" y="610"/>
                  <a:pt x="9" y="369"/>
                </a:cubicBezTo>
                <a:cubicBezTo>
                  <a:pt x="18" y="128"/>
                  <a:pt x="60" y="77"/>
                  <a:pt x="73"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2" name="Freeform 40">
            <a:extLst>
              <a:ext uri="{FF2B5EF4-FFF2-40B4-BE49-F238E27FC236}">
                <a16:creationId xmlns:a16="http://schemas.microsoft.com/office/drawing/2014/main" id="{17FCE6D8-9C2F-3742-11F4-932A7ED966E7}"/>
              </a:ext>
            </a:extLst>
          </p:cNvPr>
          <p:cNvSpPr>
            <a:spLocks/>
          </p:cNvSpPr>
          <p:nvPr/>
        </p:nvSpPr>
        <p:spPr bwMode="auto">
          <a:xfrm>
            <a:off x="311150" y="2330450"/>
            <a:ext cx="196850" cy="2187575"/>
          </a:xfrm>
          <a:custGeom>
            <a:avLst/>
            <a:gdLst>
              <a:gd name="T0" fmla="*/ 131763 w 124"/>
              <a:gd name="T1" fmla="*/ 2187575 h 1378"/>
              <a:gd name="T2" fmla="*/ 11113 w 124"/>
              <a:gd name="T3" fmla="*/ 673100 h 1378"/>
              <a:gd name="T4" fmla="*/ 196850 w 124"/>
              <a:gd name="T5" fmla="*/ 0 h 1378"/>
              <a:gd name="T6" fmla="*/ 0 60000 65536"/>
              <a:gd name="T7" fmla="*/ 0 60000 65536"/>
              <a:gd name="T8" fmla="*/ 0 60000 65536"/>
              <a:gd name="T9" fmla="*/ 0 w 124"/>
              <a:gd name="T10" fmla="*/ 0 h 1378"/>
              <a:gd name="T11" fmla="*/ 124 w 124"/>
              <a:gd name="T12" fmla="*/ 1378 h 1378"/>
            </a:gdLst>
            <a:ahLst/>
            <a:cxnLst>
              <a:cxn ang="T6">
                <a:pos x="T0" y="T1"/>
              </a:cxn>
              <a:cxn ang="T7">
                <a:pos x="T2" y="T3"/>
              </a:cxn>
              <a:cxn ang="T8">
                <a:pos x="T4" y="T5"/>
              </a:cxn>
            </a:cxnLst>
            <a:rect l="T9" t="T10" r="T11" b="T12"/>
            <a:pathLst>
              <a:path w="124" h="1378">
                <a:moveTo>
                  <a:pt x="83" y="1378"/>
                </a:moveTo>
                <a:cubicBezTo>
                  <a:pt x="40" y="1018"/>
                  <a:pt x="0" y="654"/>
                  <a:pt x="7" y="424"/>
                </a:cubicBezTo>
                <a:cubicBezTo>
                  <a:pt x="14" y="194"/>
                  <a:pt x="100" y="88"/>
                  <a:pt x="124"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3" name="Freeform 41">
            <a:extLst>
              <a:ext uri="{FF2B5EF4-FFF2-40B4-BE49-F238E27FC236}">
                <a16:creationId xmlns:a16="http://schemas.microsoft.com/office/drawing/2014/main" id="{F7404493-DCB7-ACD0-4956-199B0F2EC5D0}"/>
              </a:ext>
            </a:extLst>
          </p:cNvPr>
          <p:cNvSpPr>
            <a:spLocks/>
          </p:cNvSpPr>
          <p:nvPr/>
        </p:nvSpPr>
        <p:spPr bwMode="auto">
          <a:xfrm>
            <a:off x="368300" y="2365375"/>
            <a:ext cx="287338" cy="1395413"/>
          </a:xfrm>
          <a:custGeom>
            <a:avLst/>
            <a:gdLst>
              <a:gd name="T0" fmla="*/ 287338 w 193"/>
              <a:gd name="T1" fmla="*/ 1395413 h 879"/>
              <a:gd name="T2" fmla="*/ 5955 w 193"/>
              <a:gd name="T3" fmla="*/ 601663 h 879"/>
              <a:gd name="T4" fmla="*/ 250118 w 193"/>
              <a:gd name="T5" fmla="*/ 0 h 879"/>
              <a:gd name="T6" fmla="*/ 0 60000 65536"/>
              <a:gd name="T7" fmla="*/ 0 60000 65536"/>
              <a:gd name="T8" fmla="*/ 0 60000 65536"/>
              <a:gd name="T9" fmla="*/ 0 w 193"/>
              <a:gd name="T10" fmla="*/ 0 h 879"/>
              <a:gd name="T11" fmla="*/ 193 w 193"/>
              <a:gd name="T12" fmla="*/ 879 h 879"/>
            </a:gdLst>
            <a:ahLst/>
            <a:cxnLst>
              <a:cxn ang="T6">
                <a:pos x="T0" y="T1"/>
              </a:cxn>
              <a:cxn ang="T7">
                <a:pos x="T2" y="T3"/>
              </a:cxn>
              <a:cxn ang="T8">
                <a:pos x="T4" y="T5"/>
              </a:cxn>
            </a:cxnLst>
            <a:rect l="T9" t="T10" r="T11" b="T12"/>
            <a:pathLst>
              <a:path w="193" h="879">
                <a:moveTo>
                  <a:pt x="193" y="879"/>
                </a:moveTo>
                <a:cubicBezTo>
                  <a:pt x="100" y="703"/>
                  <a:pt x="8" y="525"/>
                  <a:pt x="4" y="379"/>
                </a:cubicBezTo>
                <a:cubicBezTo>
                  <a:pt x="0" y="233"/>
                  <a:pt x="134" y="79"/>
                  <a:pt x="168"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4" name="Freeform 42">
            <a:extLst>
              <a:ext uri="{FF2B5EF4-FFF2-40B4-BE49-F238E27FC236}">
                <a16:creationId xmlns:a16="http://schemas.microsoft.com/office/drawing/2014/main" id="{F081144F-5D5F-2A47-ECD5-F374A328DD1A}"/>
              </a:ext>
            </a:extLst>
          </p:cNvPr>
          <p:cNvSpPr>
            <a:spLocks/>
          </p:cNvSpPr>
          <p:nvPr/>
        </p:nvSpPr>
        <p:spPr bwMode="auto">
          <a:xfrm>
            <a:off x="650875" y="2400300"/>
            <a:ext cx="146050" cy="266700"/>
          </a:xfrm>
          <a:custGeom>
            <a:avLst/>
            <a:gdLst>
              <a:gd name="T0" fmla="*/ 0 w 92"/>
              <a:gd name="T1" fmla="*/ 266700 h 168"/>
              <a:gd name="T2" fmla="*/ 146050 w 92"/>
              <a:gd name="T3" fmla="*/ 0 h 168"/>
              <a:gd name="T4" fmla="*/ 0 60000 65536"/>
              <a:gd name="T5" fmla="*/ 0 60000 65536"/>
              <a:gd name="T6" fmla="*/ 0 w 92"/>
              <a:gd name="T7" fmla="*/ 0 h 168"/>
              <a:gd name="T8" fmla="*/ 92 w 92"/>
              <a:gd name="T9" fmla="*/ 168 h 168"/>
            </a:gdLst>
            <a:ahLst/>
            <a:cxnLst>
              <a:cxn ang="T4">
                <a:pos x="T0" y="T1"/>
              </a:cxn>
              <a:cxn ang="T5">
                <a:pos x="T2" y="T3"/>
              </a:cxn>
            </a:cxnLst>
            <a:rect l="T6" t="T7" r="T8" b="T9"/>
            <a:pathLst>
              <a:path w="92" h="168">
                <a:moveTo>
                  <a:pt x="0" y="168"/>
                </a:moveTo>
                <a:lnTo>
                  <a:pt x="92" y="0"/>
                </a:ln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5" name="Freeform 46">
            <a:extLst>
              <a:ext uri="{FF2B5EF4-FFF2-40B4-BE49-F238E27FC236}">
                <a16:creationId xmlns:a16="http://schemas.microsoft.com/office/drawing/2014/main" id="{63926C22-2FB4-F40C-ADD3-BF1D35D8D999}"/>
              </a:ext>
            </a:extLst>
          </p:cNvPr>
          <p:cNvSpPr>
            <a:spLocks/>
          </p:cNvSpPr>
          <p:nvPr/>
        </p:nvSpPr>
        <p:spPr bwMode="auto">
          <a:xfrm>
            <a:off x="2332038" y="2139950"/>
            <a:ext cx="334962" cy="1352550"/>
          </a:xfrm>
          <a:custGeom>
            <a:avLst/>
            <a:gdLst>
              <a:gd name="T0" fmla="*/ 334962 w 211"/>
              <a:gd name="T1" fmla="*/ 1352550 h 852"/>
              <a:gd name="T2" fmla="*/ 73025 w 211"/>
              <a:gd name="T3" fmla="*/ 1036638 h 852"/>
              <a:gd name="T4" fmla="*/ 17462 w 211"/>
              <a:gd name="T5" fmla="*/ 558800 h 852"/>
              <a:gd name="T6" fmla="*/ 176212 w 211"/>
              <a:gd name="T7" fmla="*/ 0 h 852"/>
              <a:gd name="T8" fmla="*/ 0 60000 65536"/>
              <a:gd name="T9" fmla="*/ 0 60000 65536"/>
              <a:gd name="T10" fmla="*/ 0 60000 65536"/>
              <a:gd name="T11" fmla="*/ 0 60000 65536"/>
              <a:gd name="T12" fmla="*/ 0 w 211"/>
              <a:gd name="T13" fmla="*/ 0 h 852"/>
              <a:gd name="T14" fmla="*/ 211 w 211"/>
              <a:gd name="T15" fmla="*/ 852 h 852"/>
            </a:gdLst>
            <a:ahLst/>
            <a:cxnLst>
              <a:cxn ang="T8">
                <a:pos x="T0" y="T1"/>
              </a:cxn>
              <a:cxn ang="T9">
                <a:pos x="T2" y="T3"/>
              </a:cxn>
              <a:cxn ang="T10">
                <a:pos x="T4" y="T5"/>
              </a:cxn>
              <a:cxn ang="T11">
                <a:pos x="T6" y="T7"/>
              </a:cxn>
            </a:cxnLst>
            <a:rect l="T12" t="T13" r="T14" b="T15"/>
            <a:pathLst>
              <a:path w="211" h="852">
                <a:moveTo>
                  <a:pt x="211" y="852"/>
                </a:moveTo>
                <a:cubicBezTo>
                  <a:pt x="184" y="819"/>
                  <a:pt x="79" y="736"/>
                  <a:pt x="46" y="653"/>
                </a:cubicBezTo>
                <a:cubicBezTo>
                  <a:pt x="13" y="570"/>
                  <a:pt x="0" y="461"/>
                  <a:pt x="11" y="352"/>
                </a:cubicBezTo>
                <a:cubicBezTo>
                  <a:pt x="22" y="243"/>
                  <a:pt x="90" y="73"/>
                  <a:pt x="111"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6" name="Line 47">
            <a:extLst>
              <a:ext uri="{FF2B5EF4-FFF2-40B4-BE49-F238E27FC236}">
                <a16:creationId xmlns:a16="http://schemas.microsoft.com/office/drawing/2014/main" id="{47D95663-035C-4AD2-842F-67DAC8F72D09}"/>
              </a:ext>
            </a:extLst>
          </p:cNvPr>
          <p:cNvSpPr>
            <a:spLocks noChangeShapeType="1"/>
          </p:cNvSpPr>
          <p:nvPr/>
        </p:nvSpPr>
        <p:spPr bwMode="auto">
          <a:xfrm flipV="1">
            <a:off x="2613025" y="2228850"/>
            <a:ext cx="119063" cy="331788"/>
          </a:xfrm>
          <a:prstGeom prst="line">
            <a:avLst/>
          </a:prstGeom>
          <a:noFill/>
          <a:ln w="28575">
            <a:solidFill>
              <a:srgbClr val="FFFF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4847" name="Freeform 48">
            <a:extLst>
              <a:ext uri="{FF2B5EF4-FFF2-40B4-BE49-F238E27FC236}">
                <a16:creationId xmlns:a16="http://schemas.microsoft.com/office/drawing/2014/main" id="{5BDF46E1-7B8C-2A29-74CC-F4839312348B}"/>
              </a:ext>
            </a:extLst>
          </p:cNvPr>
          <p:cNvSpPr>
            <a:spLocks/>
          </p:cNvSpPr>
          <p:nvPr/>
        </p:nvSpPr>
        <p:spPr bwMode="auto">
          <a:xfrm>
            <a:off x="8818563" y="2452688"/>
            <a:ext cx="214312" cy="3592512"/>
          </a:xfrm>
          <a:custGeom>
            <a:avLst/>
            <a:gdLst>
              <a:gd name="T0" fmla="*/ 63033 w 102"/>
              <a:gd name="T1" fmla="*/ 3592512 h 2185"/>
              <a:gd name="T2" fmla="*/ 203807 w 102"/>
              <a:gd name="T3" fmla="*/ 1341643 h 2185"/>
              <a:gd name="T4" fmla="*/ 0 w 102"/>
              <a:gd name="T5" fmla="*/ 0 h 2185"/>
              <a:gd name="T6" fmla="*/ 0 60000 65536"/>
              <a:gd name="T7" fmla="*/ 0 60000 65536"/>
              <a:gd name="T8" fmla="*/ 0 60000 65536"/>
              <a:gd name="T9" fmla="*/ 0 w 102"/>
              <a:gd name="T10" fmla="*/ 0 h 2185"/>
              <a:gd name="T11" fmla="*/ 102 w 102"/>
              <a:gd name="T12" fmla="*/ 2185 h 2185"/>
            </a:gdLst>
            <a:ahLst/>
            <a:cxnLst>
              <a:cxn ang="T6">
                <a:pos x="T0" y="T1"/>
              </a:cxn>
              <a:cxn ang="T7">
                <a:pos x="T2" y="T3"/>
              </a:cxn>
              <a:cxn ang="T8">
                <a:pos x="T4" y="T5"/>
              </a:cxn>
            </a:cxnLst>
            <a:rect l="T9" t="T10" r="T11" b="T12"/>
            <a:pathLst>
              <a:path w="102" h="2185">
                <a:moveTo>
                  <a:pt x="30" y="2185"/>
                </a:moveTo>
                <a:cubicBezTo>
                  <a:pt x="66" y="1682"/>
                  <a:pt x="102" y="1180"/>
                  <a:pt x="97" y="816"/>
                </a:cubicBezTo>
                <a:cubicBezTo>
                  <a:pt x="92" y="452"/>
                  <a:pt x="46" y="226"/>
                  <a:pt x="0"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8" name="Freeform 49">
            <a:extLst>
              <a:ext uri="{FF2B5EF4-FFF2-40B4-BE49-F238E27FC236}">
                <a16:creationId xmlns:a16="http://schemas.microsoft.com/office/drawing/2014/main" id="{73A4D9C2-B5F1-2FF4-B62A-0D5E72C481A3}"/>
              </a:ext>
            </a:extLst>
          </p:cNvPr>
          <p:cNvSpPr>
            <a:spLocks/>
          </p:cNvSpPr>
          <p:nvPr/>
        </p:nvSpPr>
        <p:spPr bwMode="auto">
          <a:xfrm>
            <a:off x="8664575" y="2527300"/>
            <a:ext cx="279400" cy="2674938"/>
          </a:xfrm>
          <a:custGeom>
            <a:avLst/>
            <a:gdLst>
              <a:gd name="T0" fmla="*/ 15280 w 128"/>
              <a:gd name="T1" fmla="*/ 2674938 h 1481"/>
              <a:gd name="T2" fmla="*/ 277217 w 128"/>
              <a:gd name="T3" fmla="*/ 1336566 h 1481"/>
              <a:gd name="T4" fmla="*/ 0 w 128"/>
              <a:gd name="T5" fmla="*/ 0 h 1481"/>
              <a:gd name="T6" fmla="*/ 0 60000 65536"/>
              <a:gd name="T7" fmla="*/ 0 60000 65536"/>
              <a:gd name="T8" fmla="*/ 0 60000 65536"/>
              <a:gd name="T9" fmla="*/ 0 w 128"/>
              <a:gd name="T10" fmla="*/ 0 h 1481"/>
              <a:gd name="T11" fmla="*/ 128 w 128"/>
              <a:gd name="T12" fmla="*/ 1481 h 1481"/>
            </a:gdLst>
            <a:ahLst/>
            <a:cxnLst>
              <a:cxn ang="T6">
                <a:pos x="T0" y="T1"/>
              </a:cxn>
              <a:cxn ang="T7">
                <a:pos x="T2" y="T3"/>
              </a:cxn>
              <a:cxn ang="T8">
                <a:pos x="T4" y="T5"/>
              </a:cxn>
            </a:cxnLst>
            <a:rect l="T9" t="T10" r="T11" b="T12"/>
            <a:pathLst>
              <a:path w="128" h="1481">
                <a:moveTo>
                  <a:pt x="7" y="1481"/>
                </a:moveTo>
                <a:cubicBezTo>
                  <a:pt x="67" y="1234"/>
                  <a:pt x="128" y="987"/>
                  <a:pt x="127" y="740"/>
                </a:cubicBezTo>
                <a:cubicBezTo>
                  <a:pt x="126" y="493"/>
                  <a:pt x="63" y="246"/>
                  <a:pt x="0"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49" name="Freeform 50">
            <a:extLst>
              <a:ext uri="{FF2B5EF4-FFF2-40B4-BE49-F238E27FC236}">
                <a16:creationId xmlns:a16="http://schemas.microsoft.com/office/drawing/2014/main" id="{82334BA8-E482-135D-D256-ABADCEC1613A}"/>
              </a:ext>
            </a:extLst>
          </p:cNvPr>
          <p:cNvSpPr>
            <a:spLocks/>
          </p:cNvSpPr>
          <p:nvPr/>
        </p:nvSpPr>
        <p:spPr bwMode="auto">
          <a:xfrm>
            <a:off x="6964363" y="2466975"/>
            <a:ext cx="198437" cy="1976438"/>
          </a:xfrm>
          <a:custGeom>
            <a:avLst/>
            <a:gdLst>
              <a:gd name="T0" fmla="*/ 136525 w 125"/>
              <a:gd name="T1" fmla="*/ 1976438 h 1245"/>
              <a:gd name="T2" fmla="*/ 9525 w 125"/>
              <a:gd name="T3" fmla="*/ 777875 h 1245"/>
              <a:gd name="T4" fmla="*/ 198437 w 125"/>
              <a:gd name="T5" fmla="*/ 0 h 1245"/>
              <a:gd name="T6" fmla="*/ 0 60000 65536"/>
              <a:gd name="T7" fmla="*/ 0 60000 65536"/>
              <a:gd name="T8" fmla="*/ 0 60000 65536"/>
              <a:gd name="T9" fmla="*/ 0 w 125"/>
              <a:gd name="T10" fmla="*/ 0 h 1245"/>
              <a:gd name="T11" fmla="*/ 125 w 125"/>
              <a:gd name="T12" fmla="*/ 1245 h 1245"/>
            </a:gdLst>
            <a:ahLst/>
            <a:cxnLst>
              <a:cxn ang="T6">
                <a:pos x="T0" y="T1"/>
              </a:cxn>
              <a:cxn ang="T7">
                <a:pos x="T2" y="T3"/>
              </a:cxn>
              <a:cxn ang="T8">
                <a:pos x="T4" y="T5"/>
              </a:cxn>
            </a:cxnLst>
            <a:rect l="T9" t="T10" r="T11" b="T12"/>
            <a:pathLst>
              <a:path w="125" h="1245">
                <a:moveTo>
                  <a:pt x="86" y="1245"/>
                </a:moveTo>
                <a:cubicBezTo>
                  <a:pt x="43" y="968"/>
                  <a:pt x="0" y="697"/>
                  <a:pt x="6" y="490"/>
                </a:cubicBezTo>
                <a:cubicBezTo>
                  <a:pt x="12" y="283"/>
                  <a:pt x="100" y="102"/>
                  <a:pt x="125"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0" name="Freeform 51">
            <a:extLst>
              <a:ext uri="{FF2B5EF4-FFF2-40B4-BE49-F238E27FC236}">
                <a16:creationId xmlns:a16="http://schemas.microsoft.com/office/drawing/2014/main" id="{690183D8-76DA-15F3-FBB9-D57825C038B9}"/>
              </a:ext>
            </a:extLst>
          </p:cNvPr>
          <p:cNvSpPr>
            <a:spLocks/>
          </p:cNvSpPr>
          <p:nvPr/>
        </p:nvSpPr>
        <p:spPr bwMode="auto">
          <a:xfrm>
            <a:off x="8488363" y="2560638"/>
            <a:ext cx="96837" cy="1281112"/>
          </a:xfrm>
          <a:custGeom>
            <a:avLst/>
            <a:gdLst>
              <a:gd name="T0" fmla="*/ 0 w 37"/>
              <a:gd name="T1" fmla="*/ 1281112 h 546"/>
              <a:gd name="T2" fmla="*/ 96837 w 37"/>
              <a:gd name="T3" fmla="*/ 612400 h 546"/>
              <a:gd name="T4" fmla="*/ 0 w 37"/>
              <a:gd name="T5" fmla="*/ 0 h 546"/>
              <a:gd name="T6" fmla="*/ 0 60000 65536"/>
              <a:gd name="T7" fmla="*/ 0 60000 65536"/>
              <a:gd name="T8" fmla="*/ 0 60000 65536"/>
              <a:gd name="T9" fmla="*/ 0 w 37"/>
              <a:gd name="T10" fmla="*/ 0 h 546"/>
              <a:gd name="T11" fmla="*/ 37 w 37"/>
              <a:gd name="T12" fmla="*/ 546 h 546"/>
            </a:gdLst>
            <a:ahLst/>
            <a:cxnLst>
              <a:cxn ang="T6">
                <a:pos x="T0" y="T1"/>
              </a:cxn>
              <a:cxn ang="T7">
                <a:pos x="T2" y="T3"/>
              </a:cxn>
              <a:cxn ang="T8">
                <a:pos x="T4" y="T5"/>
              </a:cxn>
            </a:cxnLst>
            <a:rect l="T9" t="T10" r="T11" b="T12"/>
            <a:pathLst>
              <a:path w="37" h="546">
                <a:moveTo>
                  <a:pt x="0" y="546"/>
                </a:moveTo>
                <a:cubicBezTo>
                  <a:pt x="18" y="449"/>
                  <a:pt x="37" y="352"/>
                  <a:pt x="37" y="261"/>
                </a:cubicBezTo>
                <a:cubicBezTo>
                  <a:pt x="37" y="170"/>
                  <a:pt x="18" y="85"/>
                  <a:pt x="0"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1" name="Line 52">
            <a:extLst>
              <a:ext uri="{FF2B5EF4-FFF2-40B4-BE49-F238E27FC236}">
                <a16:creationId xmlns:a16="http://schemas.microsoft.com/office/drawing/2014/main" id="{DCFCFFD8-2A0D-AD98-051D-C255EDA5DC73}"/>
              </a:ext>
            </a:extLst>
          </p:cNvPr>
          <p:cNvSpPr>
            <a:spLocks noChangeShapeType="1"/>
          </p:cNvSpPr>
          <p:nvPr/>
        </p:nvSpPr>
        <p:spPr bwMode="auto">
          <a:xfrm flipV="1">
            <a:off x="7189788" y="2519363"/>
            <a:ext cx="107950" cy="230187"/>
          </a:xfrm>
          <a:prstGeom prst="line">
            <a:avLst/>
          </a:prstGeom>
          <a:noFill/>
          <a:ln w="28575">
            <a:solidFill>
              <a:srgbClr val="FFFF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4852" name="Freeform 53">
            <a:extLst>
              <a:ext uri="{FF2B5EF4-FFF2-40B4-BE49-F238E27FC236}">
                <a16:creationId xmlns:a16="http://schemas.microsoft.com/office/drawing/2014/main" id="{D06861FD-F933-F088-F413-4BD718718364}"/>
              </a:ext>
            </a:extLst>
          </p:cNvPr>
          <p:cNvSpPr>
            <a:spLocks/>
          </p:cNvSpPr>
          <p:nvPr/>
        </p:nvSpPr>
        <p:spPr bwMode="auto">
          <a:xfrm>
            <a:off x="4019550" y="2266950"/>
            <a:ext cx="133350" cy="1898650"/>
          </a:xfrm>
          <a:custGeom>
            <a:avLst/>
            <a:gdLst>
              <a:gd name="T0" fmla="*/ 76200 w 84"/>
              <a:gd name="T1" fmla="*/ 1898650 h 1196"/>
              <a:gd name="T2" fmla="*/ 120650 w 84"/>
              <a:gd name="T3" fmla="*/ 901700 h 1196"/>
              <a:gd name="T4" fmla="*/ 0 w 84"/>
              <a:gd name="T5" fmla="*/ 0 h 1196"/>
              <a:gd name="T6" fmla="*/ 0 60000 65536"/>
              <a:gd name="T7" fmla="*/ 0 60000 65536"/>
              <a:gd name="T8" fmla="*/ 0 60000 65536"/>
              <a:gd name="T9" fmla="*/ 0 w 84"/>
              <a:gd name="T10" fmla="*/ 0 h 1196"/>
              <a:gd name="T11" fmla="*/ 84 w 84"/>
              <a:gd name="T12" fmla="*/ 1196 h 1196"/>
            </a:gdLst>
            <a:ahLst/>
            <a:cxnLst>
              <a:cxn ang="T6">
                <a:pos x="T0" y="T1"/>
              </a:cxn>
              <a:cxn ang="T7">
                <a:pos x="T2" y="T3"/>
              </a:cxn>
              <a:cxn ang="T8">
                <a:pos x="T4" y="T5"/>
              </a:cxn>
            </a:cxnLst>
            <a:rect l="T9" t="T10" r="T11" b="T12"/>
            <a:pathLst>
              <a:path w="84" h="1196">
                <a:moveTo>
                  <a:pt x="48" y="1196"/>
                </a:moveTo>
                <a:cubicBezTo>
                  <a:pt x="53" y="1091"/>
                  <a:pt x="84" y="767"/>
                  <a:pt x="76" y="568"/>
                </a:cubicBezTo>
                <a:cubicBezTo>
                  <a:pt x="68" y="369"/>
                  <a:pt x="16" y="118"/>
                  <a:pt x="0"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3" name="Freeform 54">
            <a:extLst>
              <a:ext uri="{FF2B5EF4-FFF2-40B4-BE49-F238E27FC236}">
                <a16:creationId xmlns:a16="http://schemas.microsoft.com/office/drawing/2014/main" id="{7E5D4859-0BD4-4020-B399-E7C104FB9451}"/>
              </a:ext>
            </a:extLst>
          </p:cNvPr>
          <p:cNvSpPr>
            <a:spLocks/>
          </p:cNvSpPr>
          <p:nvPr/>
        </p:nvSpPr>
        <p:spPr bwMode="auto">
          <a:xfrm>
            <a:off x="4460875" y="2043113"/>
            <a:ext cx="287338" cy="3586162"/>
          </a:xfrm>
          <a:custGeom>
            <a:avLst/>
            <a:gdLst>
              <a:gd name="T0" fmla="*/ 287338 w 181"/>
              <a:gd name="T1" fmla="*/ 3586162 h 2259"/>
              <a:gd name="T2" fmla="*/ 44450 w 181"/>
              <a:gd name="T3" fmla="*/ 2900362 h 2259"/>
              <a:gd name="T4" fmla="*/ 30163 w 181"/>
              <a:gd name="T5" fmla="*/ 942975 h 2259"/>
              <a:gd name="T6" fmla="*/ 230188 w 181"/>
              <a:gd name="T7" fmla="*/ 0 h 2259"/>
              <a:gd name="T8" fmla="*/ 0 60000 65536"/>
              <a:gd name="T9" fmla="*/ 0 60000 65536"/>
              <a:gd name="T10" fmla="*/ 0 60000 65536"/>
              <a:gd name="T11" fmla="*/ 0 60000 65536"/>
              <a:gd name="T12" fmla="*/ 0 w 181"/>
              <a:gd name="T13" fmla="*/ 0 h 2259"/>
              <a:gd name="T14" fmla="*/ 181 w 181"/>
              <a:gd name="T15" fmla="*/ 2259 h 2259"/>
            </a:gdLst>
            <a:ahLst/>
            <a:cxnLst>
              <a:cxn ang="T8">
                <a:pos x="T0" y="T1"/>
              </a:cxn>
              <a:cxn ang="T9">
                <a:pos x="T2" y="T3"/>
              </a:cxn>
              <a:cxn ang="T10">
                <a:pos x="T4" y="T5"/>
              </a:cxn>
              <a:cxn ang="T11">
                <a:pos x="T6" y="T7"/>
              </a:cxn>
            </a:cxnLst>
            <a:rect l="T12" t="T13" r="T14" b="T15"/>
            <a:pathLst>
              <a:path w="181" h="2259">
                <a:moveTo>
                  <a:pt x="181" y="2259"/>
                </a:moveTo>
                <a:cubicBezTo>
                  <a:pt x="156" y="2188"/>
                  <a:pt x="55" y="2104"/>
                  <a:pt x="28" y="1827"/>
                </a:cubicBezTo>
                <a:cubicBezTo>
                  <a:pt x="1" y="1550"/>
                  <a:pt x="0" y="898"/>
                  <a:pt x="19" y="594"/>
                </a:cubicBezTo>
                <a:cubicBezTo>
                  <a:pt x="38" y="290"/>
                  <a:pt x="119" y="124"/>
                  <a:pt x="145"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4" name="Freeform 55">
            <a:extLst>
              <a:ext uri="{FF2B5EF4-FFF2-40B4-BE49-F238E27FC236}">
                <a16:creationId xmlns:a16="http://schemas.microsoft.com/office/drawing/2014/main" id="{CAF68714-F486-3418-DB8E-F5CB113A8E2A}"/>
              </a:ext>
            </a:extLst>
          </p:cNvPr>
          <p:cNvSpPr>
            <a:spLocks/>
          </p:cNvSpPr>
          <p:nvPr/>
        </p:nvSpPr>
        <p:spPr bwMode="auto">
          <a:xfrm>
            <a:off x="4510088" y="2085975"/>
            <a:ext cx="266700" cy="2908300"/>
          </a:xfrm>
          <a:custGeom>
            <a:avLst/>
            <a:gdLst>
              <a:gd name="T0" fmla="*/ 220540 w 156"/>
              <a:gd name="T1" fmla="*/ 2908300 h 1812"/>
              <a:gd name="T2" fmla="*/ 20515 w 156"/>
              <a:gd name="T3" fmla="*/ 1892321 h 1812"/>
              <a:gd name="T4" fmla="*/ 97448 w 156"/>
              <a:gd name="T5" fmla="*/ 601883 h 1812"/>
              <a:gd name="T6" fmla="*/ 266700 w 156"/>
              <a:gd name="T7" fmla="*/ 0 h 1812"/>
              <a:gd name="T8" fmla="*/ 0 60000 65536"/>
              <a:gd name="T9" fmla="*/ 0 60000 65536"/>
              <a:gd name="T10" fmla="*/ 0 60000 65536"/>
              <a:gd name="T11" fmla="*/ 0 60000 65536"/>
              <a:gd name="T12" fmla="*/ 0 w 156"/>
              <a:gd name="T13" fmla="*/ 0 h 1812"/>
              <a:gd name="T14" fmla="*/ 156 w 156"/>
              <a:gd name="T15" fmla="*/ 1812 h 1812"/>
            </a:gdLst>
            <a:ahLst/>
            <a:cxnLst>
              <a:cxn ang="T8">
                <a:pos x="T0" y="T1"/>
              </a:cxn>
              <a:cxn ang="T9">
                <a:pos x="T2" y="T3"/>
              </a:cxn>
              <a:cxn ang="T10">
                <a:pos x="T4" y="T5"/>
              </a:cxn>
              <a:cxn ang="T11">
                <a:pos x="T6" y="T7"/>
              </a:cxn>
            </a:cxnLst>
            <a:rect l="T12" t="T13" r="T14" b="T15"/>
            <a:pathLst>
              <a:path w="156" h="1812">
                <a:moveTo>
                  <a:pt x="129" y="1812"/>
                </a:moveTo>
                <a:cubicBezTo>
                  <a:pt x="110" y="1707"/>
                  <a:pt x="24" y="1418"/>
                  <a:pt x="12" y="1179"/>
                </a:cubicBezTo>
                <a:cubicBezTo>
                  <a:pt x="0" y="940"/>
                  <a:pt x="33" y="571"/>
                  <a:pt x="57" y="375"/>
                </a:cubicBezTo>
                <a:cubicBezTo>
                  <a:pt x="81" y="179"/>
                  <a:pt x="136" y="78"/>
                  <a:pt x="156"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5" name="Freeform 56">
            <a:extLst>
              <a:ext uri="{FF2B5EF4-FFF2-40B4-BE49-F238E27FC236}">
                <a16:creationId xmlns:a16="http://schemas.microsoft.com/office/drawing/2014/main" id="{B9BCD6D0-CB51-F5A9-9523-ECED1EC70F7D}"/>
              </a:ext>
            </a:extLst>
          </p:cNvPr>
          <p:cNvSpPr>
            <a:spLocks/>
          </p:cNvSpPr>
          <p:nvPr/>
        </p:nvSpPr>
        <p:spPr bwMode="auto">
          <a:xfrm>
            <a:off x="6681788" y="2066925"/>
            <a:ext cx="234950" cy="2457450"/>
          </a:xfrm>
          <a:custGeom>
            <a:avLst/>
            <a:gdLst>
              <a:gd name="T0" fmla="*/ 109538 w 148"/>
              <a:gd name="T1" fmla="*/ 2457450 h 1548"/>
              <a:gd name="T2" fmla="*/ 227013 w 148"/>
              <a:gd name="T3" fmla="*/ 1608137 h 1548"/>
              <a:gd name="T4" fmla="*/ 153987 w 148"/>
              <a:gd name="T5" fmla="*/ 523875 h 1548"/>
              <a:gd name="T6" fmla="*/ 0 w 148"/>
              <a:gd name="T7" fmla="*/ 0 h 1548"/>
              <a:gd name="T8" fmla="*/ 0 60000 65536"/>
              <a:gd name="T9" fmla="*/ 0 60000 65536"/>
              <a:gd name="T10" fmla="*/ 0 60000 65536"/>
              <a:gd name="T11" fmla="*/ 0 60000 65536"/>
              <a:gd name="T12" fmla="*/ 0 w 148"/>
              <a:gd name="T13" fmla="*/ 0 h 1548"/>
              <a:gd name="T14" fmla="*/ 148 w 148"/>
              <a:gd name="T15" fmla="*/ 1548 h 1548"/>
            </a:gdLst>
            <a:ahLst/>
            <a:cxnLst>
              <a:cxn ang="T8">
                <a:pos x="T0" y="T1"/>
              </a:cxn>
              <a:cxn ang="T9">
                <a:pos x="T2" y="T3"/>
              </a:cxn>
              <a:cxn ang="T10">
                <a:pos x="T4" y="T5"/>
              </a:cxn>
              <a:cxn ang="T11">
                <a:pos x="T6" y="T7"/>
              </a:cxn>
            </a:cxnLst>
            <a:rect l="T12" t="T13" r="T14" b="T15"/>
            <a:pathLst>
              <a:path w="148" h="1548">
                <a:moveTo>
                  <a:pt x="69" y="1548"/>
                </a:moveTo>
                <a:cubicBezTo>
                  <a:pt x="81" y="1459"/>
                  <a:pt x="138" y="1216"/>
                  <a:pt x="143" y="1013"/>
                </a:cubicBezTo>
                <a:cubicBezTo>
                  <a:pt x="148" y="810"/>
                  <a:pt x="121" y="499"/>
                  <a:pt x="97" y="330"/>
                </a:cubicBezTo>
                <a:cubicBezTo>
                  <a:pt x="73" y="161"/>
                  <a:pt x="20" y="69"/>
                  <a:pt x="0"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6" name="Freeform 57">
            <a:extLst>
              <a:ext uri="{FF2B5EF4-FFF2-40B4-BE49-F238E27FC236}">
                <a16:creationId xmlns:a16="http://schemas.microsoft.com/office/drawing/2014/main" id="{521E1D67-589D-9E3B-030B-75887026DA10}"/>
              </a:ext>
            </a:extLst>
          </p:cNvPr>
          <p:cNvSpPr>
            <a:spLocks/>
          </p:cNvSpPr>
          <p:nvPr/>
        </p:nvSpPr>
        <p:spPr bwMode="auto">
          <a:xfrm>
            <a:off x="6491288" y="2124075"/>
            <a:ext cx="392112" cy="1585913"/>
          </a:xfrm>
          <a:custGeom>
            <a:avLst/>
            <a:gdLst>
              <a:gd name="T0" fmla="*/ 271462 w 247"/>
              <a:gd name="T1" fmla="*/ 1585913 h 999"/>
              <a:gd name="T2" fmla="*/ 347662 w 247"/>
              <a:gd name="T3" fmla="*/ 819150 h 999"/>
              <a:gd name="T4" fmla="*/ 0 w 247"/>
              <a:gd name="T5" fmla="*/ 0 h 999"/>
              <a:gd name="T6" fmla="*/ 0 60000 65536"/>
              <a:gd name="T7" fmla="*/ 0 60000 65536"/>
              <a:gd name="T8" fmla="*/ 0 60000 65536"/>
              <a:gd name="T9" fmla="*/ 0 w 247"/>
              <a:gd name="T10" fmla="*/ 0 h 999"/>
              <a:gd name="T11" fmla="*/ 247 w 247"/>
              <a:gd name="T12" fmla="*/ 999 h 999"/>
            </a:gdLst>
            <a:ahLst/>
            <a:cxnLst>
              <a:cxn ang="T6">
                <a:pos x="T0" y="T1"/>
              </a:cxn>
              <a:cxn ang="T7">
                <a:pos x="T2" y="T3"/>
              </a:cxn>
              <a:cxn ang="T8">
                <a:pos x="T4" y="T5"/>
              </a:cxn>
            </a:cxnLst>
            <a:rect l="T9" t="T10" r="T11" b="T12"/>
            <a:pathLst>
              <a:path w="247" h="999">
                <a:moveTo>
                  <a:pt x="171" y="999"/>
                </a:moveTo>
                <a:cubicBezTo>
                  <a:pt x="179" y="919"/>
                  <a:pt x="247" y="682"/>
                  <a:pt x="219" y="516"/>
                </a:cubicBezTo>
                <a:cubicBezTo>
                  <a:pt x="191" y="350"/>
                  <a:pt x="46" y="107"/>
                  <a:pt x="0"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7" name="Freeform 58">
            <a:extLst>
              <a:ext uri="{FF2B5EF4-FFF2-40B4-BE49-F238E27FC236}">
                <a16:creationId xmlns:a16="http://schemas.microsoft.com/office/drawing/2014/main" id="{9F03D9D5-E013-6143-C370-E3BE51CFBC50}"/>
              </a:ext>
            </a:extLst>
          </p:cNvPr>
          <p:cNvSpPr>
            <a:spLocks/>
          </p:cNvSpPr>
          <p:nvPr/>
        </p:nvSpPr>
        <p:spPr bwMode="auto">
          <a:xfrm>
            <a:off x="4700588" y="2138363"/>
            <a:ext cx="223837" cy="1219200"/>
          </a:xfrm>
          <a:custGeom>
            <a:avLst/>
            <a:gdLst>
              <a:gd name="T0" fmla="*/ 80962 w 141"/>
              <a:gd name="T1" fmla="*/ 1219200 h 768"/>
              <a:gd name="T2" fmla="*/ 23812 w 141"/>
              <a:gd name="T3" fmla="*/ 600075 h 768"/>
              <a:gd name="T4" fmla="*/ 223837 w 141"/>
              <a:gd name="T5" fmla="*/ 0 h 768"/>
              <a:gd name="T6" fmla="*/ 0 60000 65536"/>
              <a:gd name="T7" fmla="*/ 0 60000 65536"/>
              <a:gd name="T8" fmla="*/ 0 60000 65536"/>
              <a:gd name="T9" fmla="*/ 0 w 141"/>
              <a:gd name="T10" fmla="*/ 0 h 768"/>
              <a:gd name="T11" fmla="*/ 141 w 141"/>
              <a:gd name="T12" fmla="*/ 768 h 768"/>
            </a:gdLst>
            <a:ahLst/>
            <a:cxnLst>
              <a:cxn ang="T6">
                <a:pos x="T0" y="T1"/>
              </a:cxn>
              <a:cxn ang="T7">
                <a:pos x="T2" y="T3"/>
              </a:cxn>
              <a:cxn ang="T8">
                <a:pos x="T4" y="T5"/>
              </a:cxn>
            </a:cxnLst>
            <a:rect l="T9" t="T10" r="T11" b="T12"/>
            <a:pathLst>
              <a:path w="141" h="768">
                <a:moveTo>
                  <a:pt x="51" y="768"/>
                </a:moveTo>
                <a:cubicBezTo>
                  <a:pt x="46" y="703"/>
                  <a:pt x="0" y="506"/>
                  <a:pt x="15" y="378"/>
                </a:cubicBezTo>
                <a:cubicBezTo>
                  <a:pt x="30" y="250"/>
                  <a:pt x="115" y="79"/>
                  <a:pt x="141"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8" name="Freeform 59">
            <a:extLst>
              <a:ext uri="{FF2B5EF4-FFF2-40B4-BE49-F238E27FC236}">
                <a16:creationId xmlns:a16="http://schemas.microsoft.com/office/drawing/2014/main" id="{32C1DD33-1E0E-177B-6353-79E4A157B16C}"/>
              </a:ext>
            </a:extLst>
          </p:cNvPr>
          <p:cNvSpPr>
            <a:spLocks/>
          </p:cNvSpPr>
          <p:nvPr/>
        </p:nvSpPr>
        <p:spPr bwMode="auto">
          <a:xfrm>
            <a:off x="6129338" y="2214563"/>
            <a:ext cx="133350" cy="352425"/>
          </a:xfrm>
          <a:custGeom>
            <a:avLst/>
            <a:gdLst>
              <a:gd name="T0" fmla="*/ 133350 w 84"/>
              <a:gd name="T1" fmla="*/ 352425 h 222"/>
              <a:gd name="T2" fmla="*/ 0 w 84"/>
              <a:gd name="T3" fmla="*/ 0 h 222"/>
              <a:gd name="T4" fmla="*/ 0 60000 65536"/>
              <a:gd name="T5" fmla="*/ 0 60000 65536"/>
              <a:gd name="T6" fmla="*/ 0 w 84"/>
              <a:gd name="T7" fmla="*/ 0 h 222"/>
              <a:gd name="T8" fmla="*/ 84 w 84"/>
              <a:gd name="T9" fmla="*/ 222 h 222"/>
            </a:gdLst>
            <a:ahLst/>
            <a:cxnLst>
              <a:cxn ang="T4">
                <a:pos x="T0" y="T1"/>
              </a:cxn>
              <a:cxn ang="T5">
                <a:pos x="T2" y="T3"/>
              </a:cxn>
            </a:cxnLst>
            <a:rect l="T6" t="T7" r="T8" b="T9"/>
            <a:pathLst>
              <a:path w="84" h="222">
                <a:moveTo>
                  <a:pt x="84" y="222"/>
                </a:moveTo>
                <a:lnTo>
                  <a:pt x="0" y="0"/>
                </a:ln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59" name="Freeform 60">
            <a:extLst>
              <a:ext uri="{FF2B5EF4-FFF2-40B4-BE49-F238E27FC236}">
                <a16:creationId xmlns:a16="http://schemas.microsoft.com/office/drawing/2014/main" id="{C433F60D-F0AF-C27D-291D-BB3912E17FED}"/>
              </a:ext>
            </a:extLst>
          </p:cNvPr>
          <p:cNvSpPr>
            <a:spLocks/>
          </p:cNvSpPr>
          <p:nvPr/>
        </p:nvSpPr>
        <p:spPr bwMode="auto">
          <a:xfrm>
            <a:off x="4976813" y="2157413"/>
            <a:ext cx="50800" cy="190500"/>
          </a:xfrm>
          <a:custGeom>
            <a:avLst/>
            <a:gdLst>
              <a:gd name="T0" fmla="*/ 0 w 32"/>
              <a:gd name="T1" fmla="*/ 190500 h 120"/>
              <a:gd name="T2" fmla="*/ 50800 w 32"/>
              <a:gd name="T3" fmla="*/ 0 h 120"/>
              <a:gd name="T4" fmla="*/ 0 60000 65536"/>
              <a:gd name="T5" fmla="*/ 0 60000 65536"/>
              <a:gd name="T6" fmla="*/ 0 w 32"/>
              <a:gd name="T7" fmla="*/ 0 h 120"/>
              <a:gd name="T8" fmla="*/ 32 w 32"/>
              <a:gd name="T9" fmla="*/ 120 h 120"/>
            </a:gdLst>
            <a:ahLst/>
            <a:cxnLst>
              <a:cxn ang="T4">
                <a:pos x="T0" y="T1"/>
              </a:cxn>
              <a:cxn ang="T5">
                <a:pos x="T2" y="T3"/>
              </a:cxn>
            </a:cxnLst>
            <a:rect l="T6" t="T7" r="T8" b="T9"/>
            <a:pathLst>
              <a:path w="32" h="120">
                <a:moveTo>
                  <a:pt x="0" y="120"/>
                </a:moveTo>
                <a:lnTo>
                  <a:pt x="32" y="0"/>
                </a:ln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60" name="Oval 61">
            <a:extLst>
              <a:ext uri="{FF2B5EF4-FFF2-40B4-BE49-F238E27FC236}">
                <a16:creationId xmlns:a16="http://schemas.microsoft.com/office/drawing/2014/main" id="{8434A765-4952-6ADE-E4F9-B888C31D4665}"/>
              </a:ext>
            </a:extLst>
          </p:cNvPr>
          <p:cNvSpPr>
            <a:spLocks noChangeArrowheads="1"/>
          </p:cNvSpPr>
          <p:nvPr/>
        </p:nvSpPr>
        <p:spPr bwMode="auto">
          <a:xfrm>
            <a:off x="2384425" y="2411413"/>
            <a:ext cx="1673225" cy="687387"/>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Р2-1: Эффективно работать со стратегическими заказчиками</a:t>
            </a:r>
          </a:p>
        </p:txBody>
      </p:sp>
      <p:sp>
        <p:nvSpPr>
          <p:cNvPr id="34861" name="Oval 64">
            <a:extLst>
              <a:ext uri="{FF2B5EF4-FFF2-40B4-BE49-F238E27FC236}">
                <a16:creationId xmlns:a16="http://schemas.microsoft.com/office/drawing/2014/main" id="{7E657544-4F10-A8C9-01CD-3318DEFA6634}"/>
              </a:ext>
            </a:extLst>
          </p:cNvPr>
          <p:cNvSpPr>
            <a:spLocks noChangeArrowheads="1"/>
          </p:cNvSpPr>
          <p:nvPr/>
        </p:nvSpPr>
        <p:spPr bwMode="auto">
          <a:xfrm>
            <a:off x="5832475" y="3552825"/>
            <a:ext cx="1027113" cy="776288"/>
          </a:xfrm>
          <a:prstGeom prst="ellipse">
            <a:avLst/>
          </a:prstGeom>
          <a:solidFill>
            <a:schemeClr val="tx1"/>
          </a:solidFill>
          <a:ln w="19050" algn="ctr">
            <a:solidFill>
              <a:srgbClr val="800000"/>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t>Р</a:t>
            </a:r>
            <a:r>
              <a:rPr lang="en-US" altLang="ru-UA" sz="800" b="1">
                <a:solidFill>
                  <a:schemeClr val="bg1"/>
                </a:solidFill>
              </a:rPr>
              <a:t>3</a:t>
            </a:r>
            <a:r>
              <a:rPr lang="ru-RU" altLang="ru-UA" sz="800" b="1">
                <a:solidFill>
                  <a:schemeClr val="bg1"/>
                </a:solidFill>
              </a:rPr>
              <a:t>-</a:t>
            </a:r>
            <a:r>
              <a:rPr lang="en-US" altLang="ru-UA" sz="800" b="1">
                <a:solidFill>
                  <a:schemeClr val="bg1"/>
                </a:solidFill>
              </a:rPr>
              <a:t>4</a:t>
            </a:r>
            <a:r>
              <a:rPr lang="ru-RU" altLang="ru-UA" sz="800" b="1">
                <a:solidFill>
                  <a:schemeClr val="bg1"/>
                </a:solidFill>
              </a:rPr>
              <a:t>: Внедрить</a:t>
            </a:r>
            <a:endParaRPr lang="en-US" altLang="ru-UA" sz="800" b="1">
              <a:solidFill>
                <a:schemeClr val="bg1"/>
              </a:solidFill>
            </a:endParaRPr>
          </a:p>
          <a:p>
            <a:pPr algn="ctr" eaLnBrk="1" hangingPunct="1"/>
            <a:r>
              <a:rPr lang="ru-RU" altLang="ru-UA" sz="800" b="1">
                <a:solidFill>
                  <a:schemeClr val="bg1"/>
                </a:solidFill>
              </a:rPr>
              <a:t>аутсорсинг 100% </a:t>
            </a:r>
            <a:endParaRPr lang="en-US" altLang="ru-UA" sz="800" b="1">
              <a:solidFill>
                <a:schemeClr val="bg1"/>
              </a:solidFill>
            </a:endParaRPr>
          </a:p>
          <a:p>
            <a:pPr algn="ctr" eaLnBrk="1" hangingPunct="1"/>
            <a:r>
              <a:rPr lang="ru-RU" altLang="ru-UA" sz="800" b="1">
                <a:solidFill>
                  <a:schemeClr val="bg1"/>
                </a:solidFill>
              </a:rPr>
              <a:t>не стратегических</a:t>
            </a:r>
            <a:endParaRPr lang="en-US" altLang="ru-UA" sz="800" b="1">
              <a:solidFill>
                <a:schemeClr val="bg1"/>
              </a:solidFill>
            </a:endParaRPr>
          </a:p>
          <a:p>
            <a:pPr algn="ctr" eaLnBrk="1" hangingPunct="1"/>
            <a:r>
              <a:rPr lang="ru-RU" altLang="ru-UA" sz="800" b="1">
                <a:solidFill>
                  <a:schemeClr val="bg1"/>
                </a:solidFill>
              </a:rPr>
              <a:t>потребляемых</a:t>
            </a:r>
            <a:endParaRPr lang="en-US" altLang="ru-UA" sz="800" b="1">
              <a:solidFill>
                <a:schemeClr val="bg1"/>
              </a:solidFill>
            </a:endParaRPr>
          </a:p>
          <a:p>
            <a:pPr algn="ctr" eaLnBrk="1" hangingPunct="1"/>
            <a:r>
              <a:rPr lang="ru-RU" altLang="ru-UA" sz="800" b="1">
                <a:solidFill>
                  <a:schemeClr val="bg1"/>
                </a:solidFill>
              </a:rPr>
              <a:t>услуг</a:t>
            </a:r>
          </a:p>
        </p:txBody>
      </p:sp>
      <p:sp>
        <p:nvSpPr>
          <p:cNvPr id="34862" name="Oval 65">
            <a:extLst>
              <a:ext uri="{FF2B5EF4-FFF2-40B4-BE49-F238E27FC236}">
                <a16:creationId xmlns:a16="http://schemas.microsoft.com/office/drawing/2014/main" id="{A8365D40-A408-AE7C-A550-7599BAACEC63}"/>
              </a:ext>
            </a:extLst>
          </p:cNvPr>
          <p:cNvSpPr>
            <a:spLocks noChangeArrowheads="1"/>
          </p:cNvSpPr>
          <p:nvPr/>
        </p:nvSpPr>
        <p:spPr bwMode="auto">
          <a:xfrm>
            <a:off x="2655888" y="3179763"/>
            <a:ext cx="1374775" cy="758825"/>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Р2-2: Обеспечить минимальный на мировом рынке срок изготовления контракта</a:t>
            </a:r>
          </a:p>
        </p:txBody>
      </p:sp>
      <p:sp>
        <p:nvSpPr>
          <p:cNvPr id="34863" name="Oval 66">
            <a:extLst>
              <a:ext uri="{FF2B5EF4-FFF2-40B4-BE49-F238E27FC236}">
                <a16:creationId xmlns:a16="http://schemas.microsoft.com/office/drawing/2014/main" id="{1C968AAD-B6A0-46C0-4301-4B5CFB222A62}"/>
              </a:ext>
            </a:extLst>
          </p:cNvPr>
          <p:cNvSpPr>
            <a:spLocks noChangeArrowheads="1"/>
          </p:cNvSpPr>
          <p:nvPr/>
        </p:nvSpPr>
        <p:spPr bwMode="auto">
          <a:xfrm>
            <a:off x="2573338" y="4002088"/>
            <a:ext cx="1749425" cy="903287"/>
          </a:xfrm>
          <a:prstGeom prst="ellipse">
            <a:avLst/>
          </a:prstGeom>
          <a:solidFill>
            <a:schemeClr val="tx1"/>
          </a:solidFill>
          <a:ln w="19050">
            <a:solidFill>
              <a:srgbClr val="800000"/>
            </a:solidFill>
            <a:round/>
            <a:headEnd/>
            <a:tailEnd/>
          </a:ln>
        </p:spPr>
        <p:txBody>
          <a:bodyPr lIns="0" tIns="0" rIns="0" bIns="32400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Р2-3: Обеспечить 80% поставок быстроизнашива-ющихся деталей и узлов</a:t>
            </a:r>
            <a:r>
              <a:rPr lang="en-US" altLang="ru-UA" sz="800" b="1">
                <a:solidFill>
                  <a:schemeClr val="bg1"/>
                </a:solidFill>
              </a:rPr>
              <a:t> </a:t>
            </a:r>
            <a:r>
              <a:rPr lang="ru-RU" altLang="ru-UA" sz="800" b="1">
                <a:solidFill>
                  <a:schemeClr val="bg1"/>
                </a:solidFill>
              </a:rPr>
              <a:t>поставляемого оборудования</a:t>
            </a:r>
          </a:p>
        </p:txBody>
      </p:sp>
      <p:sp>
        <p:nvSpPr>
          <p:cNvPr id="34864" name="Oval 67">
            <a:extLst>
              <a:ext uri="{FF2B5EF4-FFF2-40B4-BE49-F238E27FC236}">
                <a16:creationId xmlns:a16="http://schemas.microsoft.com/office/drawing/2014/main" id="{071BD320-7A4D-7300-F3CF-708EDC2E467B}"/>
              </a:ext>
            </a:extLst>
          </p:cNvPr>
          <p:cNvSpPr>
            <a:spLocks noChangeArrowheads="1"/>
          </p:cNvSpPr>
          <p:nvPr/>
        </p:nvSpPr>
        <p:spPr bwMode="auto">
          <a:xfrm>
            <a:off x="4676775" y="4792663"/>
            <a:ext cx="1317625" cy="585787"/>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Р3-7: Снизить</a:t>
            </a:r>
            <a:endParaRPr lang="en-US" altLang="ru-UA" sz="800" b="1">
              <a:solidFill>
                <a:schemeClr val="bg1"/>
              </a:solidFill>
            </a:endParaRPr>
          </a:p>
          <a:p>
            <a:pPr algn="ctr" eaLnBrk="1" hangingPunct="1"/>
            <a:r>
              <a:rPr lang="ru-RU" altLang="ru-UA" sz="800" b="1">
                <a:solidFill>
                  <a:schemeClr val="bg1"/>
                </a:solidFill>
              </a:rPr>
              <a:t>удельную трудоемкость</a:t>
            </a:r>
            <a:endParaRPr lang="en-US" altLang="ru-UA" sz="800" b="1">
              <a:solidFill>
                <a:schemeClr val="bg1"/>
              </a:solidFill>
            </a:endParaRPr>
          </a:p>
          <a:p>
            <a:pPr algn="ctr" eaLnBrk="1" hangingPunct="1"/>
            <a:r>
              <a:rPr lang="ru-RU" altLang="ru-UA" sz="800" b="1">
                <a:solidFill>
                  <a:schemeClr val="bg1"/>
                </a:solidFill>
              </a:rPr>
              <a:t>металлоконструкций</a:t>
            </a:r>
            <a:endParaRPr lang="en-US" altLang="ru-UA" sz="800" b="1">
              <a:solidFill>
                <a:schemeClr val="bg1"/>
              </a:solidFill>
            </a:endParaRPr>
          </a:p>
          <a:p>
            <a:pPr algn="ctr" eaLnBrk="1" hangingPunct="1"/>
            <a:r>
              <a:rPr lang="ru-RU" altLang="ru-UA" sz="800" b="1">
                <a:solidFill>
                  <a:schemeClr val="bg1"/>
                </a:solidFill>
              </a:rPr>
              <a:t>до </a:t>
            </a:r>
            <a:r>
              <a:rPr lang="en-US" altLang="ru-UA" sz="800" b="1">
                <a:solidFill>
                  <a:schemeClr val="bg1"/>
                </a:solidFill>
              </a:rPr>
              <a:t>68</a:t>
            </a:r>
            <a:r>
              <a:rPr lang="ru-RU" altLang="ru-UA" sz="800" b="1">
                <a:solidFill>
                  <a:schemeClr val="bg1"/>
                </a:solidFill>
              </a:rPr>
              <a:t> н.ч./т</a:t>
            </a:r>
          </a:p>
        </p:txBody>
      </p:sp>
      <p:sp>
        <p:nvSpPr>
          <p:cNvPr id="34865" name="Freeform 68">
            <a:extLst>
              <a:ext uri="{FF2B5EF4-FFF2-40B4-BE49-F238E27FC236}">
                <a16:creationId xmlns:a16="http://schemas.microsoft.com/office/drawing/2014/main" id="{FC73B2FD-E362-6F68-518E-1731CB3BC674}"/>
              </a:ext>
            </a:extLst>
          </p:cNvPr>
          <p:cNvSpPr>
            <a:spLocks/>
          </p:cNvSpPr>
          <p:nvPr/>
        </p:nvSpPr>
        <p:spPr bwMode="auto">
          <a:xfrm>
            <a:off x="4600575" y="2128838"/>
            <a:ext cx="214313" cy="2233612"/>
          </a:xfrm>
          <a:custGeom>
            <a:avLst/>
            <a:gdLst>
              <a:gd name="T0" fmla="*/ 95250 w 135"/>
              <a:gd name="T1" fmla="*/ 2233612 h 1407"/>
              <a:gd name="T2" fmla="*/ 19050 w 135"/>
              <a:gd name="T3" fmla="*/ 952500 h 1407"/>
              <a:gd name="T4" fmla="*/ 214313 w 135"/>
              <a:gd name="T5" fmla="*/ 0 h 1407"/>
              <a:gd name="T6" fmla="*/ 0 60000 65536"/>
              <a:gd name="T7" fmla="*/ 0 60000 65536"/>
              <a:gd name="T8" fmla="*/ 0 60000 65536"/>
              <a:gd name="T9" fmla="*/ 0 w 135"/>
              <a:gd name="T10" fmla="*/ 0 h 1407"/>
              <a:gd name="T11" fmla="*/ 135 w 135"/>
              <a:gd name="T12" fmla="*/ 1407 h 1407"/>
            </a:gdLst>
            <a:ahLst/>
            <a:cxnLst>
              <a:cxn ang="T6">
                <a:pos x="T0" y="T1"/>
              </a:cxn>
              <a:cxn ang="T7">
                <a:pos x="T2" y="T3"/>
              </a:cxn>
              <a:cxn ang="T8">
                <a:pos x="T4" y="T5"/>
              </a:cxn>
            </a:cxnLst>
            <a:rect l="T9" t="T10" r="T11" b="T12"/>
            <a:pathLst>
              <a:path w="135" h="1407">
                <a:moveTo>
                  <a:pt x="60" y="1407"/>
                </a:moveTo>
                <a:cubicBezTo>
                  <a:pt x="52" y="1273"/>
                  <a:pt x="0" y="834"/>
                  <a:pt x="12" y="600"/>
                </a:cubicBezTo>
                <a:cubicBezTo>
                  <a:pt x="24" y="366"/>
                  <a:pt x="110" y="125"/>
                  <a:pt x="135" y="0"/>
                </a:cubicBez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66" name="Line 69">
            <a:extLst>
              <a:ext uri="{FF2B5EF4-FFF2-40B4-BE49-F238E27FC236}">
                <a16:creationId xmlns:a16="http://schemas.microsoft.com/office/drawing/2014/main" id="{09D72EB6-307E-E082-13F0-2BA615944A21}"/>
              </a:ext>
            </a:extLst>
          </p:cNvPr>
          <p:cNvSpPr>
            <a:spLocks noChangeShapeType="1"/>
          </p:cNvSpPr>
          <p:nvPr/>
        </p:nvSpPr>
        <p:spPr bwMode="auto">
          <a:xfrm flipV="1">
            <a:off x="5461000" y="5853113"/>
            <a:ext cx="109538" cy="179387"/>
          </a:xfrm>
          <a:prstGeom prst="line">
            <a:avLst/>
          </a:prstGeom>
          <a:noFill/>
          <a:ln w="28575">
            <a:solidFill>
              <a:srgbClr val="FFFF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4867" name="Line 70">
            <a:extLst>
              <a:ext uri="{FF2B5EF4-FFF2-40B4-BE49-F238E27FC236}">
                <a16:creationId xmlns:a16="http://schemas.microsoft.com/office/drawing/2014/main" id="{0791ADEB-FDEC-7091-5147-E8DA22EDCCD4}"/>
              </a:ext>
            </a:extLst>
          </p:cNvPr>
          <p:cNvSpPr>
            <a:spLocks noChangeShapeType="1"/>
          </p:cNvSpPr>
          <p:nvPr/>
        </p:nvSpPr>
        <p:spPr bwMode="auto">
          <a:xfrm flipH="1" flipV="1">
            <a:off x="5670550" y="5848350"/>
            <a:ext cx="123825" cy="174625"/>
          </a:xfrm>
          <a:prstGeom prst="line">
            <a:avLst/>
          </a:prstGeom>
          <a:noFill/>
          <a:ln w="28575">
            <a:solidFill>
              <a:srgbClr val="FFFF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4868" name="Oval 24">
            <a:extLst>
              <a:ext uri="{FF2B5EF4-FFF2-40B4-BE49-F238E27FC236}">
                <a16:creationId xmlns:a16="http://schemas.microsoft.com/office/drawing/2014/main" id="{5ECFBE98-CA9A-BC87-1FF2-FC30A0D9D936}"/>
              </a:ext>
            </a:extLst>
          </p:cNvPr>
          <p:cNvSpPr>
            <a:spLocks noChangeArrowheads="1"/>
          </p:cNvSpPr>
          <p:nvPr/>
        </p:nvSpPr>
        <p:spPr bwMode="auto">
          <a:xfrm>
            <a:off x="4662488" y="4124325"/>
            <a:ext cx="1271587" cy="614363"/>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Р3-5: Сократить</a:t>
            </a:r>
            <a:endParaRPr lang="en-US" altLang="ru-UA" sz="800" b="1">
              <a:solidFill>
                <a:schemeClr val="bg1"/>
              </a:solidFill>
            </a:endParaRPr>
          </a:p>
          <a:p>
            <a:pPr algn="ctr" eaLnBrk="1" hangingPunct="1"/>
            <a:r>
              <a:rPr lang="ru-RU" altLang="ru-UA" sz="800" b="1">
                <a:solidFill>
                  <a:schemeClr val="bg1"/>
                </a:solidFill>
              </a:rPr>
              <a:t>длительность</a:t>
            </a:r>
            <a:endParaRPr lang="en-US" altLang="ru-UA" sz="800" b="1">
              <a:solidFill>
                <a:schemeClr val="bg1"/>
              </a:solidFill>
            </a:endParaRPr>
          </a:p>
          <a:p>
            <a:pPr algn="ctr" eaLnBrk="1" hangingPunct="1"/>
            <a:r>
              <a:rPr lang="ru-RU" altLang="ru-UA" sz="800" b="1">
                <a:solidFill>
                  <a:schemeClr val="bg1"/>
                </a:solidFill>
              </a:rPr>
              <a:t>производственных</a:t>
            </a:r>
            <a:endParaRPr lang="en-US" altLang="ru-UA" sz="800" b="1">
              <a:solidFill>
                <a:schemeClr val="bg1"/>
              </a:solidFill>
            </a:endParaRPr>
          </a:p>
          <a:p>
            <a:pPr algn="ctr" eaLnBrk="1" hangingPunct="1"/>
            <a:r>
              <a:rPr lang="ru-RU" altLang="ru-UA" sz="800" b="1">
                <a:solidFill>
                  <a:schemeClr val="bg1"/>
                </a:solidFill>
              </a:rPr>
              <a:t>циклов на 20%</a:t>
            </a:r>
          </a:p>
        </p:txBody>
      </p:sp>
      <p:sp>
        <p:nvSpPr>
          <p:cNvPr id="34869" name="Oval 22">
            <a:extLst>
              <a:ext uri="{FF2B5EF4-FFF2-40B4-BE49-F238E27FC236}">
                <a16:creationId xmlns:a16="http://schemas.microsoft.com/office/drawing/2014/main" id="{58AAA0D7-661C-2B61-63E5-D812D2E1F5D1}"/>
              </a:ext>
            </a:extLst>
          </p:cNvPr>
          <p:cNvSpPr>
            <a:spLocks noChangeArrowheads="1"/>
          </p:cNvSpPr>
          <p:nvPr/>
        </p:nvSpPr>
        <p:spPr bwMode="auto">
          <a:xfrm>
            <a:off x="4654550" y="3194050"/>
            <a:ext cx="1196975" cy="881063"/>
          </a:xfrm>
          <a:prstGeom prst="ellipse">
            <a:avLst/>
          </a:prstGeom>
          <a:solidFill>
            <a:schemeClr val="tx1"/>
          </a:solidFill>
          <a:ln w="19050">
            <a:solidFill>
              <a:srgbClr val="800000"/>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Р3-3: Снизить</a:t>
            </a:r>
            <a:endParaRPr lang="en-US" altLang="ru-UA" sz="800" b="1">
              <a:solidFill>
                <a:schemeClr val="bg1"/>
              </a:solidFill>
            </a:endParaRPr>
          </a:p>
          <a:p>
            <a:pPr algn="ctr" eaLnBrk="1" hangingPunct="1"/>
            <a:r>
              <a:rPr lang="ru-RU" altLang="ru-UA" sz="800" b="1">
                <a:solidFill>
                  <a:schemeClr val="bg1"/>
                </a:solidFill>
              </a:rPr>
              <a:t>удельное</a:t>
            </a:r>
            <a:r>
              <a:rPr lang="en-US" altLang="ru-UA" sz="800" b="1">
                <a:solidFill>
                  <a:schemeClr val="bg1"/>
                </a:solidFill>
              </a:rPr>
              <a:t> </a:t>
            </a:r>
            <a:r>
              <a:rPr lang="ru-RU" altLang="ru-UA" sz="800" b="1">
                <a:solidFill>
                  <a:schemeClr val="bg1"/>
                </a:solidFill>
              </a:rPr>
              <a:t>потребле</a:t>
            </a:r>
            <a:r>
              <a:rPr lang="en-US" altLang="ru-UA" sz="800" b="1">
                <a:solidFill>
                  <a:schemeClr val="bg1"/>
                </a:solidFill>
              </a:rPr>
              <a:t>-</a:t>
            </a:r>
          </a:p>
          <a:p>
            <a:pPr algn="ctr" eaLnBrk="1" hangingPunct="1"/>
            <a:r>
              <a:rPr lang="ru-RU" altLang="ru-UA" sz="800" b="1">
                <a:solidFill>
                  <a:schemeClr val="bg1"/>
                </a:solidFill>
              </a:rPr>
              <a:t>ние</a:t>
            </a:r>
            <a:r>
              <a:rPr lang="en-US" altLang="ru-UA" sz="800" b="1">
                <a:solidFill>
                  <a:schemeClr val="bg1"/>
                </a:solidFill>
              </a:rPr>
              <a:t> </a:t>
            </a:r>
            <a:r>
              <a:rPr lang="ru-RU" altLang="ru-UA" sz="800" b="1">
                <a:solidFill>
                  <a:schemeClr val="bg1"/>
                </a:solidFill>
              </a:rPr>
              <a:t>электроэнергии</a:t>
            </a:r>
            <a:endParaRPr lang="en-US" altLang="ru-UA" sz="800" b="1">
              <a:solidFill>
                <a:schemeClr val="bg1"/>
              </a:solidFill>
            </a:endParaRPr>
          </a:p>
          <a:p>
            <a:pPr algn="ctr" eaLnBrk="1" hangingPunct="1"/>
            <a:r>
              <a:rPr lang="ru-RU" altLang="ru-UA" sz="800" b="1">
                <a:solidFill>
                  <a:schemeClr val="bg1"/>
                </a:solidFill>
              </a:rPr>
              <a:t>до 2,</a:t>
            </a:r>
            <a:r>
              <a:rPr lang="en-US" altLang="ru-UA" sz="800" b="1">
                <a:solidFill>
                  <a:schemeClr val="bg1"/>
                </a:solidFill>
              </a:rPr>
              <a:t>8</a:t>
            </a:r>
            <a:r>
              <a:rPr lang="ru-RU" altLang="ru-UA" sz="800" b="1">
                <a:solidFill>
                  <a:schemeClr val="bg1"/>
                </a:solidFill>
              </a:rPr>
              <a:t> тыс.квт.ч. </a:t>
            </a:r>
            <a:endParaRPr lang="en-US" altLang="ru-UA" sz="800" b="1">
              <a:solidFill>
                <a:schemeClr val="bg1"/>
              </a:solidFill>
            </a:endParaRPr>
          </a:p>
          <a:p>
            <a:pPr algn="ctr" eaLnBrk="1" hangingPunct="1"/>
            <a:r>
              <a:rPr lang="ru-RU" altLang="ru-UA" sz="800" b="1">
                <a:solidFill>
                  <a:schemeClr val="bg1"/>
                </a:solidFill>
              </a:rPr>
              <a:t>на 1 т  механо</a:t>
            </a:r>
            <a:r>
              <a:rPr lang="en-US" altLang="ru-UA" sz="800" b="1">
                <a:solidFill>
                  <a:schemeClr val="bg1"/>
                </a:solidFill>
              </a:rPr>
              <a:t>-</a:t>
            </a:r>
          </a:p>
          <a:p>
            <a:pPr algn="ctr" eaLnBrk="1" hangingPunct="1"/>
            <a:r>
              <a:rPr lang="ru-RU" altLang="ru-UA" sz="800" b="1">
                <a:solidFill>
                  <a:schemeClr val="bg1"/>
                </a:solidFill>
              </a:rPr>
              <a:t>изделий</a:t>
            </a:r>
          </a:p>
        </p:txBody>
      </p:sp>
      <p:sp>
        <p:nvSpPr>
          <p:cNvPr id="34870" name="Freeform 72">
            <a:extLst>
              <a:ext uri="{FF2B5EF4-FFF2-40B4-BE49-F238E27FC236}">
                <a16:creationId xmlns:a16="http://schemas.microsoft.com/office/drawing/2014/main" id="{81ABA6DD-70F8-31D7-1961-52DE7604223A}"/>
              </a:ext>
            </a:extLst>
          </p:cNvPr>
          <p:cNvSpPr>
            <a:spLocks/>
          </p:cNvSpPr>
          <p:nvPr/>
        </p:nvSpPr>
        <p:spPr bwMode="auto">
          <a:xfrm>
            <a:off x="7191375" y="3254375"/>
            <a:ext cx="92075" cy="246063"/>
          </a:xfrm>
          <a:custGeom>
            <a:avLst/>
            <a:gdLst>
              <a:gd name="T0" fmla="*/ 0 w 58"/>
              <a:gd name="T1" fmla="*/ 246063 h 155"/>
              <a:gd name="T2" fmla="*/ 92075 w 58"/>
              <a:gd name="T3" fmla="*/ 0 h 155"/>
              <a:gd name="T4" fmla="*/ 0 60000 65536"/>
              <a:gd name="T5" fmla="*/ 0 60000 65536"/>
              <a:gd name="T6" fmla="*/ 0 w 58"/>
              <a:gd name="T7" fmla="*/ 0 h 155"/>
              <a:gd name="T8" fmla="*/ 58 w 58"/>
              <a:gd name="T9" fmla="*/ 155 h 155"/>
            </a:gdLst>
            <a:ahLst/>
            <a:cxnLst>
              <a:cxn ang="T4">
                <a:pos x="T0" y="T1"/>
              </a:cxn>
              <a:cxn ang="T5">
                <a:pos x="T2" y="T3"/>
              </a:cxn>
            </a:cxnLst>
            <a:rect l="T6" t="T7" r="T8" b="T9"/>
            <a:pathLst>
              <a:path w="58" h="155">
                <a:moveTo>
                  <a:pt x="0" y="155"/>
                </a:moveTo>
                <a:lnTo>
                  <a:pt x="58" y="0"/>
                </a:lnTo>
              </a:path>
            </a:pathLst>
          </a:custGeom>
          <a:noFill/>
          <a:ln w="28575">
            <a:solidFill>
              <a:srgbClr val="FFFF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4871" name="Oval 28">
            <a:extLst>
              <a:ext uri="{FF2B5EF4-FFF2-40B4-BE49-F238E27FC236}">
                <a16:creationId xmlns:a16="http://schemas.microsoft.com/office/drawing/2014/main" id="{5D16F820-0336-709E-E7B4-CD50B2D60912}"/>
              </a:ext>
            </a:extLst>
          </p:cNvPr>
          <p:cNvSpPr>
            <a:spLocks noChangeArrowheads="1"/>
          </p:cNvSpPr>
          <p:nvPr/>
        </p:nvSpPr>
        <p:spPr bwMode="auto">
          <a:xfrm>
            <a:off x="7924800" y="3810000"/>
            <a:ext cx="965200" cy="747713"/>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Р4-2:</a:t>
            </a:r>
          </a:p>
          <a:p>
            <a:pPr algn="ctr" eaLnBrk="1" hangingPunct="1"/>
            <a:r>
              <a:rPr lang="ru-RU" altLang="ru-UA" sz="800" b="1">
                <a:solidFill>
                  <a:schemeClr val="bg1"/>
                </a:solidFill>
              </a:rPr>
              <a:t>Обеспечивать</a:t>
            </a:r>
          </a:p>
          <a:p>
            <a:pPr algn="ctr" eaLnBrk="1" hangingPunct="1"/>
            <a:r>
              <a:rPr lang="ru-RU" altLang="ru-UA" sz="800" b="1">
                <a:solidFill>
                  <a:schemeClr val="bg1"/>
                </a:solidFill>
              </a:rPr>
              <a:t>выполнение</a:t>
            </a:r>
          </a:p>
          <a:p>
            <a:pPr algn="ctr" eaLnBrk="1" hangingPunct="1"/>
            <a:r>
              <a:rPr lang="ru-RU" altLang="ru-UA" sz="800" b="1">
                <a:solidFill>
                  <a:schemeClr val="bg1"/>
                </a:solidFill>
              </a:rPr>
              <a:t>требований</a:t>
            </a:r>
          </a:p>
          <a:p>
            <a:pPr algn="ctr" eaLnBrk="1" hangingPunct="1"/>
            <a:r>
              <a:rPr lang="ru-RU" altLang="ru-UA" sz="800" b="1">
                <a:solidFill>
                  <a:schemeClr val="bg1"/>
                </a:solidFill>
              </a:rPr>
              <a:t>ОТ и ТБ</a:t>
            </a:r>
          </a:p>
        </p:txBody>
      </p:sp>
      <p:sp>
        <p:nvSpPr>
          <p:cNvPr id="34872" name="Oval 30">
            <a:extLst>
              <a:ext uri="{FF2B5EF4-FFF2-40B4-BE49-F238E27FC236}">
                <a16:creationId xmlns:a16="http://schemas.microsoft.com/office/drawing/2014/main" id="{8A01DE59-FD24-D5C6-112E-F5ABB9FA6169}"/>
              </a:ext>
            </a:extLst>
          </p:cNvPr>
          <p:cNvSpPr>
            <a:spLocks noChangeArrowheads="1"/>
          </p:cNvSpPr>
          <p:nvPr/>
        </p:nvSpPr>
        <p:spPr bwMode="auto">
          <a:xfrm>
            <a:off x="7053263" y="5803900"/>
            <a:ext cx="1976437" cy="846138"/>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Р4-5: Обеспечить ежегодный объем содержания непромсферы и благотворительных отчислений до 5 млн.</a:t>
            </a:r>
            <a:r>
              <a:rPr lang="de-DE" altLang="ru-UA" sz="800" b="1">
                <a:solidFill>
                  <a:schemeClr val="bg1"/>
                </a:solidFill>
              </a:rPr>
              <a:t>$</a:t>
            </a:r>
            <a:endParaRPr lang="ru-RU" altLang="ru-UA" sz="800" b="1">
              <a:solidFill>
                <a:schemeClr val="bg1"/>
              </a:solidFill>
            </a:endParaRPr>
          </a:p>
        </p:txBody>
      </p:sp>
      <p:sp>
        <p:nvSpPr>
          <p:cNvPr id="34873" name="Oval 26">
            <a:extLst>
              <a:ext uri="{FF2B5EF4-FFF2-40B4-BE49-F238E27FC236}">
                <a16:creationId xmlns:a16="http://schemas.microsoft.com/office/drawing/2014/main" id="{C689A8DB-FE6F-9AC7-CBD4-A16F4BB8BD2B}"/>
              </a:ext>
            </a:extLst>
          </p:cNvPr>
          <p:cNvSpPr>
            <a:spLocks noChangeArrowheads="1"/>
          </p:cNvSpPr>
          <p:nvPr/>
        </p:nvSpPr>
        <p:spPr bwMode="auto">
          <a:xfrm>
            <a:off x="7035800" y="1943100"/>
            <a:ext cx="1941513" cy="674688"/>
          </a:xfrm>
          <a:prstGeom prst="ellipse">
            <a:avLst/>
          </a:prstGeom>
          <a:solidFill>
            <a:schemeClr val="tx1"/>
          </a:solidFill>
          <a:ln w="19050">
            <a:solidFill>
              <a:srgbClr val="800000"/>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900" b="1">
                <a:solidFill>
                  <a:schemeClr val="bg1"/>
                </a:solidFill>
              </a:rPr>
              <a:t>Р4: Выполнять</a:t>
            </a:r>
            <a:endParaRPr lang="en-US" altLang="ru-UA" sz="900" b="1">
              <a:solidFill>
                <a:schemeClr val="bg1"/>
              </a:solidFill>
            </a:endParaRPr>
          </a:p>
          <a:p>
            <a:pPr algn="ctr" eaLnBrk="1" hangingPunct="1"/>
            <a:r>
              <a:rPr lang="ru-RU" altLang="ru-UA" sz="900" b="1">
                <a:solidFill>
                  <a:schemeClr val="bg1"/>
                </a:solidFill>
              </a:rPr>
              <a:t>законодательные требования</a:t>
            </a:r>
            <a:endParaRPr lang="en-US" altLang="ru-UA" sz="900" b="1">
              <a:solidFill>
                <a:schemeClr val="bg1"/>
              </a:solidFill>
            </a:endParaRPr>
          </a:p>
          <a:p>
            <a:pPr algn="ctr" eaLnBrk="1" hangingPunct="1"/>
            <a:r>
              <a:rPr lang="ru-RU" altLang="ru-UA" sz="900" b="1">
                <a:solidFill>
                  <a:schemeClr val="bg1"/>
                </a:solidFill>
              </a:rPr>
              <a:t>и </a:t>
            </a:r>
            <a:r>
              <a:rPr lang="en-US" altLang="ru-UA" sz="900" b="1">
                <a:solidFill>
                  <a:schemeClr val="bg1"/>
                </a:solidFill>
              </a:rPr>
              <a:t>c</a:t>
            </a:r>
            <a:r>
              <a:rPr lang="ru-RU" altLang="ru-UA" sz="900" b="1">
                <a:solidFill>
                  <a:schemeClr val="bg1"/>
                </a:solidFill>
              </a:rPr>
              <a:t>оциальные  обязательства</a:t>
            </a:r>
          </a:p>
        </p:txBody>
      </p:sp>
      <p:sp>
        <p:nvSpPr>
          <p:cNvPr id="34874" name="Oval 19">
            <a:extLst>
              <a:ext uri="{FF2B5EF4-FFF2-40B4-BE49-F238E27FC236}">
                <a16:creationId xmlns:a16="http://schemas.microsoft.com/office/drawing/2014/main" id="{1B6832C7-9F46-9FDC-CF98-E827FDBD17EB}"/>
              </a:ext>
            </a:extLst>
          </p:cNvPr>
          <p:cNvSpPr>
            <a:spLocks noChangeArrowheads="1"/>
          </p:cNvSpPr>
          <p:nvPr/>
        </p:nvSpPr>
        <p:spPr bwMode="auto">
          <a:xfrm>
            <a:off x="4621213" y="1631950"/>
            <a:ext cx="2178050" cy="596900"/>
          </a:xfrm>
          <a:prstGeom prst="ellipse">
            <a:avLst/>
          </a:prstGeom>
          <a:solidFill>
            <a:schemeClr val="tx1"/>
          </a:solidFill>
          <a:ln w="19050">
            <a:solidFill>
              <a:srgbClr val="8000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900" b="1">
                <a:solidFill>
                  <a:schemeClr val="bg1"/>
                </a:solidFill>
              </a:rPr>
              <a:t>Р3: Проектировать и производить продукцию минимальными затратами ресурсов</a:t>
            </a:r>
          </a:p>
        </p:txBody>
      </p:sp>
      <p:sp>
        <p:nvSpPr>
          <p:cNvPr id="34875" name="Oval 31">
            <a:extLst>
              <a:ext uri="{FF2B5EF4-FFF2-40B4-BE49-F238E27FC236}">
                <a16:creationId xmlns:a16="http://schemas.microsoft.com/office/drawing/2014/main" id="{60A1BA22-A38B-D340-8FCB-DA2124AAB9DF}"/>
              </a:ext>
            </a:extLst>
          </p:cNvPr>
          <p:cNvSpPr>
            <a:spLocks noChangeArrowheads="1"/>
          </p:cNvSpPr>
          <p:nvPr/>
        </p:nvSpPr>
        <p:spPr bwMode="auto">
          <a:xfrm>
            <a:off x="7064375" y="2627313"/>
            <a:ext cx="1138238" cy="701675"/>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Р4-1: Обеспечить</a:t>
            </a:r>
          </a:p>
          <a:p>
            <a:pPr algn="ctr" eaLnBrk="1" hangingPunct="1"/>
            <a:r>
              <a:rPr lang="ru-RU" altLang="ru-UA" sz="800" b="1">
                <a:solidFill>
                  <a:schemeClr val="bg1"/>
                </a:solidFill>
              </a:rPr>
              <a:t>численность в</a:t>
            </a:r>
          </a:p>
          <a:p>
            <a:pPr algn="ctr" eaLnBrk="1" hangingPunct="1"/>
            <a:r>
              <a:rPr lang="ru-RU" altLang="ru-UA" sz="800" b="1">
                <a:solidFill>
                  <a:schemeClr val="bg1"/>
                </a:solidFill>
              </a:rPr>
              <a:t>13 тыс. чел. ППП</a:t>
            </a:r>
          </a:p>
        </p:txBody>
      </p:sp>
      <p:sp>
        <p:nvSpPr>
          <p:cNvPr id="34876" name="Oval 27">
            <a:extLst>
              <a:ext uri="{FF2B5EF4-FFF2-40B4-BE49-F238E27FC236}">
                <a16:creationId xmlns:a16="http://schemas.microsoft.com/office/drawing/2014/main" id="{7EFE249B-D089-2372-6290-1C598F7BAB8E}"/>
              </a:ext>
            </a:extLst>
          </p:cNvPr>
          <p:cNvSpPr>
            <a:spLocks noChangeArrowheads="1"/>
          </p:cNvSpPr>
          <p:nvPr/>
        </p:nvSpPr>
        <p:spPr bwMode="auto">
          <a:xfrm>
            <a:off x="6965950" y="4295775"/>
            <a:ext cx="1196975" cy="769938"/>
          </a:xfrm>
          <a:prstGeom prst="ellipse">
            <a:avLst/>
          </a:prstGeom>
          <a:solidFill>
            <a:schemeClr val="tx1"/>
          </a:solidFill>
          <a:ln w="19050" algn="ctr">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Р4-3:</a:t>
            </a:r>
          </a:p>
          <a:p>
            <a:pPr algn="ctr" eaLnBrk="1" hangingPunct="1"/>
            <a:r>
              <a:rPr lang="ru-RU" altLang="ru-UA" sz="800" b="1">
                <a:solidFill>
                  <a:schemeClr val="bg1"/>
                </a:solidFill>
              </a:rPr>
              <a:t>Снизить удельные </a:t>
            </a:r>
          </a:p>
          <a:p>
            <a:pPr algn="ctr" eaLnBrk="1" hangingPunct="1"/>
            <a:r>
              <a:rPr lang="ru-RU" altLang="ru-UA" sz="800" b="1">
                <a:solidFill>
                  <a:schemeClr val="bg1"/>
                </a:solidFill>
              </a:rPr>
              <a:t>объемы выбросов в </a:t>
            </a:r>
          </a:p>
          <a:p>
            <a:pPr algn="ctr" eaLnBrk="1" hangingPunct="1"/>
            <a:r>
              <a:rPr lang="ru-RU" altLang="ru-UA" sz="800" b="1">
                <a:solidFill>
                  <a:schemeClr val="bg1"/>
                </a:solidFill>
              </a:rPr>
              <a:t>окружающую среду</a:t>
            </a:r>
          </a:p>
          <a:p>
            <a:pPr algn="ctr" eaLnBrk="1" hangingPunct="1"/>
            <a:r>
              <a:rPr lang="ru-RU" altLang="ru-UA" sz="800" b="1">
                <a:solidFill>
                  <a:schemeClr val="bg1"/>
                </a:solidFill>
              </a:rPr>
              <a:t>до 14,7 кг/т</a:t>
            </a:r>
          </a:p>
        </p:txBody>
      </p:sp>
      <p:sp>
        <p:nvSpPr>
          <p:cNvPr id="34877" name="Oval 29">
            <a:extLst>
              <a:ext uri="{FF2B5EF4-FFF2-40B4-BE49-F238E27FC236}">
                <a16:creationId xmlns:a16="http://schemas.microsoft.com/office/drawing/2014/main" id="{F441E955-8D14-8D68-0857-8D0492B8E3FC}"/>
              </a:ext>
            </a:extLst>
          </p:cNvPr>
          <p:cNvSpPr>
            <a:spLocks noChangeArrowheads="1"/>
          </p:cNvSpPr>
          <p:nvPr/>
        </p:nvSpPr>
        <p:spPr bwMode="auto">
          <a:xfrm>
            <a:off x="7323138" y="5083175"/>
            <a:ext cx="1579562" cy="690563"/>
          </a:xfrm>
          <a:prstGeom prst="ellipse">
            <a:avLst/>
          </a:prstGeom>
          <a:solidFill>
            <a:schemeClr val="tx1"/>
          </a:solidFill>
          <a:ln w="19050" algn="ctr">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Р4-4: Обеспечить</a:t>
            </a:r>
          </a:p>
          <a:p>
            <a:pPr algn="ctr" eaLnBrk="1" hangingPunct="1"/>
            <a:r>
              <a:rPr lang="ru-RU" altLang="ru-UA" sz="800" b="1">
                <a:solidFill>
                  <a:schemeClr val="bg1"/>
                </a:solidFill>
              </a:rPr>
              <a:t>ежегодный объем уплаты</a:t>
            </a:r>
          </a:p>
          <a:p>
            <a:pPr algn="ctr" eaLnBrk="1" hangingPunct="1"/>
            <a:r>
              <a:rPr lang="ru-RU" altLang="ru-UA" sz="800" b="1">
                <a:solidFill>
                  <a:schemeClr val="bg1"/>
                </a:solidFill>
              </a:rPr>
              <a:t>налога на прибыль до 1%</a:t>
            </a:r>
          </a:p>
          <a:p>
            <a:pPr algn="ctr" eaLnBrk="1" hangingPunct="1"/>
            <a:r>
              <a:rPr lang="ru-RU" altLang="ru-UA" sz="800" b="1">
                <a:solidFill>
                  <a:schemeClr val="bg1"/>
                </a:solidFill>
              </a:rPr>
              <a:t>от валового дохода</a:t>
            </a:r>
          </a:p>
        </p:txBody>
      </p:sp>
      <p:sp>
        <p:nvSpPr>
          <p:cNvPr id="34878" name="Oval 71">
            <a:extLst>
              <a:ext uri="{FF2B5EF4-FFF2-40B4-BE49-F238E27FC236}">
                <a16:creationId xmlns:a16="http://schemas.microsoft.com/office/drawing/2014/main" id="{1FCFA411-E733-7AAB-2D28-97E601E1E15C}"/>
              </a:ext>
            </a:extLst>
          </p:cNvPr>
          <p:cNvSpPr>
            <a:spLocks noChangeArrowheads="1"/>
          </p:cNvSpPr>
          <p:nvPr/>
        </p:nvSpPr>
        <p:spPr bwMode="auto">
          <a:xfrm>
            <a:off x="7064375" y="3360738"/>
            <a:ext cx="1038225" cy="749300"/>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Р4-1-1:</a:t>
            </a:r>
          </a:p>
          <a:p>
            <a:pPr algn="ctr" eaLnBrk="1" hangingPunct="1"/>
            <a:r>
              <a:rPr lang="ru-RU" altLang="ru-UA" sz="800" b="1">
                <a:solidFill>
                  <a:schemeClr val="bg1"/>
                </a:solidFill>
              </a:rPr>
              <a:t>Обеспечить</a:t>
            </a:r>
          </a:p>
          <a:p>
            <a:pPr algn="ctr" eaLnBrk="1" hangingPunct="1"/>
            <a:r>
              <a:rPr lang="ru-RU" altLang="ru-UA" sz="800" b="1">
                <a:solidFill>
                  <a:schemeClr val="bg1"/>
                </a:solidFill>
              </a:rPr>
              <a:t>численность </a:t>
            </a:r>
          </a:p>
          <a:p>
            <a:pPr algn="ctr" eaLnBrk="1" hangingPunct="1"/>
            <a:r>
              <a:rPr lang="ru-RU" altLang="ru-UA" sz="800" b="1">
                <a:solidFill>
                  <a:schemeClr val="bg1"/>
                </a:solidFill>
              </a:rPr>
              <a:t>станочников</a:t>
            </a:r>
          </a:p>
          <a:p>
            <a:pPr algn="ctr" eaLnBrk="1" hangingPunct="1"/>
            <a:r>
              <a:rPr lang="ru-RU" altLang="ru-UA" sz="800" b="1">
                <a:solidFill>
                  <a:schemeClr val="bg1"/>
                </a:solidFill>
              </a:rPr>
              <a:t>в 1250 чел</a:t>
            </a:r>
            <a:r>
              <a:rPr lang="ru-RU" altLang="ru-UA" sz="800" b="1"/>
              <a:t>.</a:t>
            </a:r>
          </a:p>
        </p:txBody>
      </p:sp>
      <p:sp>
        <p:nvSpPr>
          <p:cNvPr id="34879" name="Oval 62">
            <a:extLst>
              <a:ext uri="{FF2B5EF4-FFF2-40B4-BE49-F238E27FC236}">
                <a16:creationId xmlns:a16="http://schemas.microsoft.com/office/drawing/2014/main" id="{EE2E7798-930D-E67E-2C32-2E6593AF5110}"/>
              </a:ext>
            </a:extLst>
          </p:cNvPr>
          <p:cNvSpPr>
            <a:spLocks noChangeArrowheads="1"/>
          </p:cNvSpPr>
          <p:nvPr/>
        </p:nvSpPr>
        <p:spPr bwMode="auto">
          <a:xfrm>
            <a:off x="4097338" y="5886450"/>
            <a:ext cx="1503362" cy="752475"/>
          </a:xfrm>
          <a:prstGeom prst="ellipse">
            <a:avLst/>
          </a:prstGeom>
          <a:solidFill>
            <a:schemeClr val="tx1"/>
          </a:solidFill>
          <a:ln w="19050">
            <a:solidFill>
              <a:srgbClr val="800000"/>
            </a:solidFill>
            <a:round/>
            <a:headEnd/>
            <a:tailEnd/>
          </a:ln>
        </p:spPr>
        <p:txBody>
          <a:bodyPr wrap="none" lIns="0" tIns="36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700" b="1">
                <a:solidFill>
                  <a:schemeClr val="bg1"/>
                </a:solidFill>
              </a:rPr>
              <a:t>Р3-8-1: Эффективно</a:t>
            </a:r>
          </a:p>
          <a:p>
            <a:pPr algn="ctr" eaLnBrk="1" hangingPunct="1"/>
            <a:r>
              <a:rPr lang="ru-RU" altLang="ru-UA" sz="700" b="1">
                <a:solidFill>
                  <a:schemeClr val="bg1"/>
                </a:solidFill>
              </a:rPr>
              <a:t>работать со</a:t>
            </a:r>
          </a:p>
          <a:p>
            <a:pPr algn="ctr" eaLnBrk="1" hangingPunct="1"/>
            <a:r>
              <a:rPr lang="ru-RU" altLang="ru-UA" sz="700" b="1">
                <a:solidFill>
                  <a:schemeClr val="bg1"/>
                </a:solidFill>
              </a:rPr>
              <a:t>стратегическими поставщиками.</a:t>
            </a:r>
          </a:p>
          <a:p>
            <a:pPr algn="ctr" eaLnBrk="1" hangingPunct="1"/>
            <a:r>
              <a:rPr lang="ru-RU" altLang="ru-UA" sz="700" b="1">
                <a:solidFill>
                  <a:schemeClr val="bg1"/>
                </a:solidFill>
              </a:rPr>
              <a:t>Обеспечить поставку</a:t>
            </a:r>
          </a:p>
          <a:p>
            <a:pPr algn="ctr" eaLnBrk="1" hangingPunct="1"/>
            <a:r>
              <a:rPr lang="ru-RU" altLang="ru-UA" sz="700" b="1">
                <a:solidFill>
                  <a:schemeClr val="bg1"/>
                </a:solidFill>
              </a:rPr>
              <a:t>материальных ресурсов</a:t>
            </a:r>
          </a:p>
          <a:p>
            <a:pPr algn="ctr" eaLnBrk="1" hangingPunct="1"/>
            <a:r>
              <a:rPr lang="ru-RU" altLang="ru-UA" sz="700" b="1">
                <a:solidFill>
                  <a:schemeClr val="bg1"/>
                </a:solidFill>
              </a:rPr>
              <a:t>точно в срок</a:t>
            </a:r>
          </a:p>
        </p:txBody>
      </p:sp>
      <p:sp>
        <p:nvSpPr>
          <p:cNvPr id="34880" name="Oval 63">
            <a:extLst>
              <a:ext uri="{FF2B5EF4-FFF2-40B4-BE49-F238E27FC236}">
                <a16:creationId xmlns:a16="http://schemas.microsoft.com/office/drawing/2014/main" id="{5C8F26E1-3D5E-BE46-55E1-4BEB8E45D922}"/>
              </a:ext>
            </a:extLst>
          </p:cNvPr>
          <p:cNvSpPr>
            <a:spLocks noChangeArrowheads="1"/>
          </p:cNvSpPr>
          <p:nvPr/>
        </p:nvSpPr>
        <p:spPr bwMode="auto">
          <a:xfrm>
            <a:off x="5638800" y="5888038"/>
            <a:ext cx="1362075" cy="744537"/>
          </a:xfrm>
          <a:prstGeom prst="ellipse">
            <a:avLst/>
          </a:prstGeom>
          <a:solidFill>
            <a:schemeClr val="tx1"/>
          </a:solidFill>
          <a:ln w="19050">
            <a:solidFill>
              <a:srgbClr val="8000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700" b="1">
                <a:solidFill>
                  <a:schemeClr val="bg1"/>
                </a:solidFill>
              </a:rPr>
              <a:t>Р3-8-2: Снизить</a:t>
            </a:r>
          </a:p>
          <a:p>
            <a:pPr algn="ctr" eaLnBrk="1" hangingPunct="1"/>
            <a:r>
              <a:rPr lang="ru-RU" altLang="ru-UA" sz="700" b="1">
                <a:solidFill>
                  <a:schemeClr val="bg1"/>
                </a:solidFill>
              </a:rPr>
              <a:t>удельную стоимость</a:t>
            </a:r>
          </a:p>
          <a:p>
            <a:pPr algn="ctr" eaLnBrk="1" hangingPunct="1"/>
            <a:r>
              <a:rPr lang="ru-RU" altLang="ru-UA" sz="700" b="1">
                <a:solidFill>
                  <a:schemeClr val="bg1"/>
                </a:solidFill>
              </a:rPr>
              <a:t>владения</a:t>
            </a:r>
          </a:p>
          <a:p>
            <a:pPr algn="ctr" eaLnBrk="1" hangingPunct="1"/>
            <a:r>
              <a:rPr lang="ru-RU" altLang="ru-UA" sz="700" b="1">
                <a:solidFill>
                  <a:schemeClr val="bg1"/>
                </a:solidFill>
              </a:rPr>
              <a:t>материальными ресурсами</a:t>
            </a:r>
          </a:p>
          <a:p>
            <a:pPr algn="ctr" eaLnBrk="1" hangingPunct="1"/>
            <a:r>
              <a:rPr lang="ru-RU" altLang="ru-UA" sz="700" b="1">
                <a:solidFill>
                  <a:schemeClr val="bg1"/>
                </a:solidFill>
              </a:rPr>
              <a:t>до 1,8</a:t>
            </a:r>
            <a:r>
              <a:rPr lang="de-DE" altLang="ru-UA" sz="700" b="1">
                <a:solidFill>
                  <a:schemeClr val="bg1"/>
                </a:solidFill>
              </a:rPr>
              <a:t>$</a:t>
            </a:r>
            <a:r>
              <a:rPr lang="ru-RU" altLang="ru-UA" sz="700" b="1">
                <a:solidFill>
                  <a:schemeClr val="bg1"/>
                </a:solidFill>
              </a:rPr>
              <a:t> на 1 т</a:t>
            </a:r>
          </a:p>
          <a:p>
            <a:pPr algn="ctr" eaLnBrk="1" hangingPunct="1"/>
            <a:r>
              <a:rPr lang="ru-RU" altLang="ru-UA" sz="700" b="1">
                <a:solidFill>
                  <a:schemeClr val="bg1"/>
                </a:solidFill>
              </a:rPr>
              <a:t>механоизделий</a:t>
            </a:r>
          </a:p>
        </p:txBody>
      </p:sp>
      <p:sp>
        <p:nvSpPr>
          <p:cNvPr id="34881" name="Oval 18">
            <a:extLst>
              <a:ext uri="{FF2B5EF4-FFF2-40B4-BE49-F238E27FC236}">
                <a16:creationId xmlns:a16="http://schemas.microsoft.com/office/drawing/2014/main" id="{7824436B-EB6C-76E9-AD00-57284F08C48A}"/>
              </a:ext>
            </a:extLst>
          </p:cNvPr>
          <p:cNvSpPr>
            <a:spLocks noChangeArrowheads="1"/>
          </p:cNvSpPr>
          <p:nvPr/>
        </p:nvSpPr>
        <p:spPr bwMode="auto">
          <a:xfrm>
            <a:off x="2430463" y="1644650"/>
            <a:ext cx="1982787" cy="684213"/>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900" b="1">
                <a:solidFill>
                  <a:schemeClr val="bg1"/>
                </a:solidFill>
              </a:rPr>
              <a:t>Р2: Обеспечить эффективное взаимодействие с заказчиками</a:t>
            </a:r>
          </a:p>
        </p:txBody>
      </p:sp>
      <p:sp>
        <p:nvSpPr>
          <p:cNvPr id="34882" name="Oval 12">
            <a:extLst>
              <a:ext uri="{FF2B5EF4-FFF2-40B4-BE49-F238E27FC236}">
                <a16:creationId xmlns:a16="http://schemas.microsoft.com/office/drawing/2014/main" id="{97DA7BEE-B6EE-41A3-7F7E-028754CAEB3A}"/>
              </a:ext>
            </a:extLst>
          </p:cNvPr>
          <p:cNvSpPr>
            <a:spLocks noChangeArrowheads="1"/>
          </p:cNvSpPr>
          <p:nvPr/>
        </p:nvSpPr>
        <p:spPr bwMode="auto">
          <a:xfrm>
            <a:off x="260350" y="1711325"/>
            <a:ext cx="1949450" cy="723900"/>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900" b="1">
                <a:solidFill>
                  <a:schemeClr val="bg1"/>
                </a:solidFill>
              </a:rPr>
              <a:t>Р1: Достичь годового объема производства механоизделий</a:t>
            </a:r>
          </a:p>
          <a:p>
            <a:pPr algn="ctr" eaLnBrk="1" hangingPunct="1"/>
            <a:r>
              <a:rPr lang="ru-RU" altLang="ru-UA" sz="900" b="1">
                <a:solidFill>
                  <a:schemeClr val="bg1"/>
                </a:solidFill>
              </a:rPr>
              <a:t>в 140 тыс. т</a:t>
            </a:r>
          </a:p>
        </p:txBody>
      </p:sp>
      <p:sp>
        <p:nvSpPr>
          <p:cNvPr id="34883" name="Oval 13">
            <a:extLst>
              <a:ext uri="{FF2B5EF4-FFF2-40B4-BE49-F238E27FC236}">
                <a16:creationId xmlns:a16="http://schemas.microsoft.com/office/drawing/2014/main" id="{DBA95F7E-ECD7-1964-994E-3B4CFEBF34B6}"/>
              </a:ext>
            </a:extLst>
          </p:cNvPr>
          <p:cNvSpPr>
            <a:spLocks noChangeArrowheads="1"/>
          </p:cNvSpPr>
          <p:nvPr/>
        </p:nvSpPr>
        <p:spPr bwMode="auto">
          <a:xfrm>
            <a:off x="415925" y="2528888"/>
            <a:ext cx="1665288" cy="854075"/>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Р1-1: Жидкая сталь:</a:t>
            </a:r>
          </a:p>
          <a:p>
            <a:pPr algn="ctr" eaLnBrk="1" hangingPunct="1"/>
            <a:r>
              <a:rPr lang="ru-RU" altLang="ru-UA" sz="800" b="1">
                <a:solidFill>
                  <a:schemeClr val="bg1"/>
                </a:solidFill>
              </a:rPr>
              <a:t>Сера 0,003...0,008</a:t>
            </a:r>
          </a:p>
          <a:p>
            <a:pPr algn="ctr" eaLnBrk="1" hangingPunct="1"/>
            <a:r>
              <a:rPr lang="ru-RU" altLang="ru-UA" sz="800" b="1">
                <a:solidFill>
                  <a:schemeClr val="bg1"/>
                </a:solidFill>
              </a:rPr>
              <a:t>Водород до 1</a:t>
            </a:r>
            <a:r>
              <a:rPr lang="de-DE" altLang="ru-UA" sz="800" b="1">
                <a:solidFill>
                  <a:schemeClr val="bg1"/>
                </a:solidFill>
              </a:rPr>
              <a:t>ppm</a:t>
            </a:r>
            <a:endParaRPr lang="ru-RU" altLang="ru-UA" sz="800" b="1">
              <a:solidFill>
                <a:schemeClr val="bg1"/>
              </a:solidFill>
            </a:endParaRPr>
          </a:p>
          <a:p>
            <a:pPr algn="ctr" eaLnBrk="1" hangingPunct="1"/>
            <a:r>
              <a:rPr lang="ru-RU" altLang="ru-UA" sz="800" b="1">
                <a:solidFill>
                  <a:schemeClr val="bg1"/>
                </a:solidFill>
              </a:rPr>
              <a:t>Кислород 25...30 </a:t>
            </a:r>
            <a:r>
              <a:rPr lang="de-DE" altLang="ru-UA" sz="800" b="1">
                <a:solidFill>
                  <a:schemeClr val="bg1"/>
                </a:solidFill>
              </a:rPr>
              <a:t>ppm</a:t>
            </a:r>
            <a:endParaRPr lang="ru-RU" altLang="ru-UA" sz="800" b="1">
              <a:solidFill>
                <a:schemeClr val="bg1"/>
              </a:solidFill>
            </a:endParaRPr>
          </a:p>
          <a:p>
            <a:pPr algn="ctr" eaLnBrk="1" hangingPunct="1"/>
            <a:r>
              <a:rPr lang="ru-RU" altLang="ru-UA" sz="800" b="1">
                <a:solidFill>
                  <a:schemeClr val="bg1"/>
                </a:solidFill>
              </a:rPr>
              <a:t>Немет. вкл. 20...25 </a:t>
            </a:r>
            <a:r>
              <a:rPr lang="de-DE" altLang="ru-UA" sz="800" b="1">
                <a:solidFill>
                  <a:schemeClr val="bg1"/>
                </a:solidFill>
              </a:rPr>
              <a:t>ppm</a:t>
            </a:r>
            <a:endParaRPr lang="ru-RU" altLang="ru-UA" sz="800" b="1">
              <a:solidFill>
                <a:schemeClr val="bg1"/>
              </a:solidFill>
            </a:endParaRPr>
          </a:p>
        </p:txBody>
      </p:sp>
      <p:sp>
        <p:nvSpPr>
          <p:cNvPr id="34884" name="Oval 14">
            <a:extLst>
              <a:ext uri="{FF2B5EF4-FFF2-40B4-BE49-F238E27FC236}">
                <a16:creationId xmlns:a16="http://schemas.microsoft.com/office/drawing/2014/main" id="{2B0C8B0D-0959-B93A-2017-AC20794191AD}"/>
              </a:ext>
            </a:extLst>
          </p:cNvPr>
          <p:cNvSpPr>
            <a:spLocks noChangeArrowheads="1"/>
          </p:cNvSpPr>
          <p:nvPr/>
        </p:nvSpPr>
        <p:spPr bwMode="auto">
          <a:xfrm>
            <a:off x="630238" y="3467100"/>
            <a:ext cx="1177925" cy="766763"/>
          </a:xfrm>
          <a:prstGeom prst="ellipse">
            <a:avLst/>
          </a:prstGeom>
          <a:solidFill>
            <a:schemeClr val="tx1"/>
          </a:solidFill>
          <a:ln w="19050">
            <a:solidFill>
              <a:srgbClr val="800000"/>
            </a:solidFill>
            <a:round/>
            <a:headEnd/>
            <a:tailEnd/>
          </a:ln>
        </p:spPr>
        <p:txBody>
          <a:bodyPr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Р1-2: Поковки:</a:t>
            </a:r>
          </a:p>
          <a:p>
            <a:pPr algn="ctr" eaLnBrk="1" hangingPunct="1"/>
            <a:r>
              <a:rPr lang="ru-RU" altLang="ru-UA" sz="800" b="1">
                <a:solidFill>
                  <a:schemeClr val="bg1"/>
                </a:solidFill>
              </a:rPr>
              <a:t>Выход годного 70...80%</a:t>
            </a:r>
          </a:p>
          <a:p>
            <a:pPr algn="ctr" eaLnBrk="1" hangingPunct="1"/>
            <a:r>
              <a:rPr lang="ru-RU" altLang="ru-UA" sz="800" b="1">
                <a:solidFill>
                  <a:schemeClr val="bg1"/>
                </a:solidFill>
              </a:rPr>
              <a:t>Припуски 20...40мм</a:t>
            </a:r>
          </a:p>
        </p:txBody>
      </p:sp>
      <p:sp>
        <p:nvSpPr>
          <p:cNvPr id="34885" name="Oval 23">
            <a:extLst>
              <a:ext uri="{FF2B5EF4-FFF2-40B4-BE49-F238E27FC236}">
                <a16:creationId xmlns:a16="http://schemas.microsoft.com/office/drawing/2014/main" id="{415BAD2A-63D6-79D9-38C4-F202E78462CF}"/>
              </a:ext>
            </a:extLst>
          </p:cNvPr>
          <p:cNvSpPr>
            <a:spLocks noChangeArrowheads="1"/>
          </p:cNvSpPr>
          <p:nvPr/>
        </p:nvSpPr>
        <p:spPr bwMode="auto">
          <a:xfrm>
            <a:off x="4749800" y="5449888"/>
            <a:ext cx="2057400" cy="395287"/>
          </a:xfrm>
          <a:prstGeom prst="ellipse">
            <a:avLst/>
          </a:prstGeom>
          <a:solidFill>
            <a:schemeClr val="tx1"/>
          </a:solidFill>
          <a:ln w="19050">
            <a:solidFill>
              <a:srgbClr val="800000"/>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Р3-</a:t>
            </a:r>
            <a:r>
              <a:rPr lang="en-US" altLang="ru-UA" sz="800" b="1">
                <a:solidFill>
                  <a:schemeClr val="bg1"/>
                </a:solidFill>
              </a:rPr>
              <a:t>8</a:t>
            </a:r>
            <a:r>
              <a:rPr lang="ru-RU" altLang="ru-UA" sz="800" b="1">
                <a:solidFill>
                  <a:schemeClr val="bg1"/>
                </a:solidFill>
              </a:rPr>
              <a:t>: Обеспечить эффективное</a:t>
            </a:r>
          </a:p>
          <a:p>
            <a:pPr algn="ctr" eaLnBrk="1" hangingPunct="1"/>
            <a:r>
              <a:rPr lang="ru-RU" altLang="ru-UA" sz="800" b="1">
                <a:solidFill>
                  <a:schemeClr val="bg1"/>
                </a:solidFill>
              </a:rPr>
              <a:t>взаимодействие с поставщиками</a:t>
            </a:r>
          </a:p>
        </p:txBody>
      </p:sp>
      <p:sp>
        <p:nvSpPr>
          <p:cNvPr id="34886" name="Oval 20">
            <a:extLst>
              <a:ext uri="{FF2B5EF4-FFF2-40B4-BE49-F238E27FC236}">
                <a16:creationId xmlns:a16="http://schemas.microsoft.com/office/drawing/2014/main" id="{5E780846-35EF-2DB1-96B1-B526B7DA071A}"/>
              </a:ext>
            </a:extLst>
          </p:cNvPr>
          <p:cNvSpPr>
            <a:spLocks noChangeArrowheads="1"/>
          </p:cNvSpPr>
          <p:nvPr/>
        </p:nvSpPr>
        <p:spPr bwMode="auto">
          <a:xfrm>
            <a:off x="4797425" y="2271713"/>
            <a:ext cx="1008063" cy="685800"/>
          </a:xfrm>
          <a:prstGeom prst="ellipse">
            <a:avLst/>
          </a:prstGeom>
          <a:solidFill>
            <a:schemeClr val="tx1"/>
          </a:solidFill>
          <a:ln w="19050">
            <a:solidFill>
              <a:srgbClr val="800000"/>
            </a:solidFill>
            <a:round/>
            <a:headEnd/>
            <a:tailEnd/>
          </a:ln>
        </p:spPr>
        <p:txBody>
          <a:bodyPr wrap="none" lIns="0" tIns="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800" b="1">
                <a:solidFill>
                  <a:schemeClr val="bg1"/>
                </a:solidFill>
              </a:rPr>
              <a:t>Р3-1: Снизить</a:t>
            </a:r>
            <a:endParaRPr lang="en-US" altLang="ru-UA" sz="800" b="1">
              <a:solidFill>
                <a:schemeClr val="bg1"/>
              </a:solidFill>
            </a:endParaRPr>
          </a:p>
          <a:p>
            <a:pPr algn="ctr" eaLnBrk="1" hangingPunct="1"/>
            <a:r>
              <a:rPr lang="ru-RU" altLang="ru-UA" sz="800" b="1">
                <a:solidFill>
                  <a:schemeClr val="bg1"/>
                </a:solidFill>
              </a:rPr>
              <a:t> удельную</a:t>
            </a:r>
            <a:endParaRPr lang="en-US" altLang="ru-UA" sz="800" b="1">
              <a:solidFill>
                <a:schemeClr val="bg1"/>
              </a:solidFill>
            </a:endParaRPr>
          </a:p>
          <a:p>
            <a:pPr algn="ctr" eaLnBrk="1" hangingPunct="1"/>
            <a:r>
              <a:rPr lang="ru-RU" altLang="ru-UA" sz="800" b="1">
                <a:solidFill>
                  <a:schemeClr val="bg1"/>
                </a:solidFill>
              </a:rPr>
              <a:t>трудоемкость</a:t>
            </a:r>
            <a:r>
              <a:rPr lang="en-US" altLang="ru-UA" sz="800" b="1">
                <a:solidFill>
                  <a:schemeClr val="bg1"/>
                </a:solidFill>
              </a:rPr>
              <a:t> </a:t>
            </a:r>
            <a:r>
              <a:rPr lang="ru-RU" altLang="ru-UA" sz="800" b="1">
                <a:solidFill>
                  <a:schemeClr val="bg1"/>
                </a:solidFill>
              </a:rPr>
              <a:t>до</a:t>
            </a:r>
            <a:endParaRPr lang="en-US" altLang="ru-UA" sz="800" b="1">
              <a:solidFill>
                <a:schemeClr val="bg1"/>
              </a:solidFill>
            </a:endParaRPr>
          </a:p>
          <a:p>
            <a:pPr algn="ctr" eaLnBrk="1" hangingPunct="1"/>
            <a:r>
              <a:rPr lang="ru-RU" altLang="ru-UA" sz="800" b="1">
                <a:solidFill>
                  <a:schemeClr val="bg1"/>
                </a:solidFill>
              </a:rPr>
              <a:t>1</a:t>
            </a:r>
            <a:r>
              <a:rPr lang="en-US" altLang="ru-UA" sz="800" b="1">
                <a:solidFill>
                  <a:schemeClr val="bg1"/>
                </a:solidFill>
              </a:rPr>
              <a:t>8,5</a:t>
            </a:r>
            <a:r>
              <a:rPr lang="ru-RU" altLang="ru-UA" sz="800" b="1">
                <a:solidFill>
                  <a:schemeClr val="bg1"/>
                </a:solidFill>
              </a:rPr>
              <a:t> ст.н.ч./</a:t>
            </a:r>
            <a:r>
              <a:rPr lang="ru-RU" altLang="ru-UA" sz="800" b="1"/>
              <a:t>т</a:t>
            </a:r>
          </a:p>
        </p:txBody>
      </p:sp>
    </p:spTree>
  </p:cSld>
  <p:clrMapOvr>
    <a:masterClrMapping/>
  </p:clrMapOvr>
  <p:transition spd="slow">
    <p:strips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1FD5C44-FBC5-678B-93A7-F509A4629269}"/>
              </a:ext>
            </a:extLst>
          </p:cNvPr>
          <p:cNvSpPr/>
          <p:nvPr/>
        </p:nvSpPr>
        <p:spPr>
          <a:xfrm>
            <a:off x="571472" y="188640"/>
            <a:ext cx="8249000" cy="72008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500" b="1" dirty="0"/>
              <a:t>Перспектива (проекція) </a:t>
            </a:r>
          </a:p>
          <a:p>
            <a:pPr algn="ctr" fontAlgn="auto">
              <a:lnSpc>
                <a:spcPct val="90000"/>
              </a:lnSpc>
              <a:spcBef>
                <a:spcPts val="0"/>
              </a:spcBef>
              <a:spcAft>
                <a:spcPts val="0"/>
              </a:spcAft>
              <a:defRPr/>
            </a:pPr>
            <a:r>
              <a:rPr lang="uk-UA" sz="2500" b="1" dirty="0"/>
              <a:t>“</a:t>
            </a:r>
            <a:r>
              <a:rPr lang="uk-UA" sz="2800" b="1" dirty="0"/>
              <a:t>НАВЧАННЯ І РОЗВИТОК ПЕРСОНАЛУ</a:t>
            </a:r>
            <a:r>
              <a:rPr lang="uk-UA" sz="2500" b="1" dirty="0"/>
              <a:t>” </a:t>
            </a:r>
            <a:endParaRPr lang="uk-UA" sz="25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5" name="Прямоугольник с двумя вырезанными противолежащими углами 4">
            <a:extLst>
              <a:ext uri="{FF2B5EF4-FFF2-40B4-BE49-F238E27FC236}">
                <a16:creationId xmlns:a16="http://schemas.microsoft.com/office/drawing/2014/main" id="{3CD10F60-824F-10BD-18A2-0E49DE2A5B93}"/>
              </a:ext>
            </a:extLst>
          </p:cNvPr>
          <p:cNvSpPr/>
          <p:nvPr/>
        </p:nvSpPr>
        <p:spPr>
          <a:xfrm>
            <a:off x="250825" y="1052513"/>
            <a:ext cx="8569325" cy="151288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Складова навчання і розвитку персоналу ЗСП визначає інфраструктуру, яку необхідно створити, щоб забезпечити довгострокове зростання і удосконалення</a:t>
            </a:r>
            <a:endParaRPr lang="uk-UA" sz="2000" b="1" dirty="0"/>
          </a:p>
        </p:txBody>
      </p:sp>
      <p:sp>
        <p:nvSpPr>
          <p:cNvPr id="6" name="Прямоугольник с двумя вырезанными противолежащими углами 5">
            <a:extLst>
              <a:ext uri="{FF2B5EF4-FFF2-40B4-BE49-F238E27FC236}">
                <a16:creationId xmlns:a16="http://schemas.microsoft.com/office/drawing/2014/main" id="{C0283BEE-5EC5-CAEF-E565-E60ADC1721AD}"/>
              </a:ext>
            </a:extLst>
          </p:cNvPr>
          <p:cNvSpPr/>
          <p:nvPr/>
        </p:nvSpPr>
        <p:spPr>
          <a:xfrm>
            <a:off x="1835150" y="270986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1) Визначення стратегічних цілей навчання і розвитку персоналу підприємства</a:t>
            </a:r>
          </a:p>
        </p:txBody>
      </p:sp>
      <p:sp>
        <p:nvSpPr>
          <p:cNvPr id="11" name="Штриховая стрелка вправо 10">
            <a:extLst>
              <a:ext uri="{FF2B5EF4-FFF2-40B4-BE49-F238E27FC236}">
                <a16:creationId xmlns:a16="http://schemas.microsoft.com/office/drawing/2014/main" id="{209D5142-1060-E5FE-E99B-1E0B36D4BC2B}"/>
              </a:ext>
            </a:extLst>
          </p:cNvPr>
          <p:cNvSpPr/>
          <p:nvPr/>
        </p:nvSpPr>
        <p:spPr>
          <a:xfrm>
            <a:off x="468313" y="270986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10" name="Выноска со стрелкой вверх 9">
            <a:extLst>
              <a:ext uri="{FF2B5EF4-FFF2-40B4-BE49-F238E27FC236}">
                <a16:creationId xmlns:a16="http://schemas.microsoft.com/office/drawing/2014/main" id="{C3256997-C69C-C365-3B52-37029260BC5D}"/>
              </a:ext>
            </a:extLst>
          </p:cNvPr>
          <p:cNvSpPr/>
          <p:nvPr/>
        </p:nvSpPr>
        <p:spPr>
          <a:xfrm>
            <a:off x="2268538" y="3213100"/>
            <a:ext cx="6624637" cy="3384550"/>
          </a:xfrm>
          <a:prstGeom prst="upArrowCallout">
            <a:avLst>
              <a:gd name="adj1" fmla="val 37450"/>
              <a:gd name="adj2" fmla="val 25000"/>
              <a:gd name="adj3" fmla="val 25000"/>
              <a:gd name="adj4" fmla="val 64977"/>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uk-UA" sz="1450" b="1" dirty="0"/>
              <a:t>КЛЮЧОВІ ЦІЛІ:</a:t>
            </a:r>
          </a:p>
          <a:p>
            <a:pPr>
              <a:defRPr/>
            </a:pPr>
            <a:r>
              <a:rPr lang="uk-UA" sz="1450" dirty="0"/>
              <a:t>- перенавчання і розвиток творчих здібностей робітників, що дозволяють забезпечити досягнення стратегічних цілей підприємства;</a:t>
            </a:r>
          </a:p>
          <a:p>
            <a:pPr>
              <a:defRPr/>
            </a:pPr>
            <a:r>
              <a:rPr lang="uk-UA" sz="1450" dirty="0"/>
              <a:t>- розширення можливостей інформаційних систем до рівня, що дозволяє робітникам підприємства отримувати необхідну вичерпну інформацію про клієнтів, внутрішні бізнес-процеси, а також про фінансові наслідки прийнятих ними рішень;</a:t>
            </a:r>
          </a:p>
          <a:p>
            <a:pPr>
              <a:defRPr/>
            </a:pPr>
            <a:r>
              <a:rPr lang="uk-UA" sz="1450" dirty="0"/>
              <a:t>- забезпечення мотивації робітників, делегування їм повноважень і відповідності особистих цілей корпоративним</a:t>
            </a:r>
            <a:endParaRPr lang="uk-UA" sz="1450" b="1" dirty="0"/>
          </a:p>
        </p:txBody>
      </p:sp>
    </p:spTree>
  </p:cSld>
  <p:clrMapOvr>
    <a:masterClrMapping/>
  </p:clrMapOvr>
  <p:transition>
    <p:wheel spokes="8"/>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70DA446-F77E-DA36-A0D0-DB46F7835274}"/>
              </a:ext>
            </a:extLst>
          </p:cNvPr>
          <p:cNvSpPr/>
          <p:nvPr/>
        </p:nvSpPr>
        <p:spPr>
          <a:xfrm>
            <a:off x="571472" y="188640"/>
            <a:ext cx="8249000" cy="360040"/>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b="1" dirty="0"/>
              <a:t>Перспектива (проекція)  “НАВЧАННЯ І РОЗВИТОК ПЕРСОНАЛУ” </a:t>
            </a:r>
            <a:endParaRPr lang="uk-UA"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3" name="Штриховая стрелка вправо 2">
            <a:extLst>
              <a:ext uri="{FF2B5EF4-FFF2-40B4-BE49-F238E27FC236}">
                <a16:creationId xmlns:a16="http://schemas.microsoft.com/office/drawing/2014/main" id="{FDD0E7E0-2EE2-DC66-00AA-164A0F678293}"/>
              </a:ext>
            </a:extLst>
          </p:cNvPr>
          <p:cNvSpPr/>
          <p:nvPr/>
        </p:nvSpPr>
        <p:spPr>
          <a:xfrm>
            <a:off x="468313" y="620713"/>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4" name="Прямоугольник с двумя вырезанными противолежащими углами 3">
            <a:extLst>
              <a:ext uri="{FF2B5EF4-FFF2-40B4-BE49-F238E27FC236}">
                <a16:creationId xmlns:a16="http://schemas.microsoft.com/office/drawing/2014/main" id="{E00F452F-8997-D80B-688C-C3ED72A4E1D5}"/>
              </a:ext>
            </a:extLst>
          </p:cNvPr>
          <p:cNvSpPr/>
          <p:nvPr/>
        </p:nvSpPr>
        <p:spPr>
          <a:xfrm>
            <a:off x="1835150" y="62071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2) Побудова стратегічної карти навчання і розвитку персоналу.</a:t>
            </a:r>
          </a:p>
        </p:txBody>
      </p:sp>
      <p:sp>
        <p:nvSpPr>
          <p:cNvPr id="5" name="Прямоугольник с двумя вырезанными противолежащими углами 4">
            <a:extLst>
              <a:ext uri="{FF2B5EF4-FFF2-40B4-BE49-F238E27FC236}">
                <a16:creationId xmlns:a16="http://schemas.microsoft.com/office/drawing/2014/main" id="{4D4380D9-362E-F815-3675-A9EF6F22C60F}"/>
              </a:ext>
            </a:extLst>
          </p:cNvPr>
          <p:cNvSpPr/>
          <p:nvPr/>
        </p:nvSpPr>
        <p:spPr>
          <a:xfrm>
            <a:off x="1835150" y="1268413"/>
            <a:ext cx="6985000" cy="503237"/>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3) Вибір показників навчання і розвитку персоналу.</a:t>
            </a:r>
          </a:p>
        </p:txBody>
      </p:sp>
      <p:graphicFrame>
        <p:nvGraphicFramePr>
          <p:cNvPr id="8" name="Таблица 7">
            <a:extLst>
              <a:ext uri="{FF2B5EF4-FFF2-40B4-BE49-F238E27FC236}">
                <a16:creationId xmlns:a16="http://schemas.microsoft.com/office/drawing/2014/main" id="{CA7DE565-B01A-9FAE-EAE6-460B3442989F}"/>
              </a:ext>
            </a:extLst>
          </p:cNvPr>
          <p:cNvGraphicFramePr>
            <a:graphicFrameLocks noGrp="1"/>
          </p:cNvGraphicFramePr>
          <p:nvPr/>
        </p:nvGraphicFramePr>
        <p:xfrm>
          <a:off x="288925" y="2420938"/>
          <a:ext cx="8675688" cy="4416425"/>
        </p:xfrm>
        <a:graphic>
          <a:graphicData uri="http://schemas.openxmlformats.org/drawingml/2006/table">
            <a:tbl>
              <a:tblPr/>
              <a:tblGrid>
                <a:gridCol w="3053848">
                  <a:extLst>
                    <a:ext uri="{9D8B030D-6E8A-4147-A177-3AD203B41FA5}">
                      <a16:colId xmlns:a16="http://schemas.microsoft.com/office/drawing/2014/main" val="20000"/>
                    </a:ext>
                  </a:extLst>
                </a:gridCol>
                <a:gridCol w="5621840">
                  <a:extLst>
                    <a:ext uri="{9D8B030D-6E8A-4147-A177-3AD203B41FA5}">
                      <a16:colId xmlns:a16="http://schemas.microsoft.com/office/drawing/2014/main" val="20001"/>
                    </a:ext>
                  </a:extLst>
                </a:gridCol>
              </a:tblGrid>
              <a:tr h="481911">
                <a:tc>
                  <a:txBody>
                    <a:bodyPr/>
                    <a:lstStyle/>
                    <a:p>
                      <a:pPr algn="ctr">
                        <a:lnSpc>
                          <a:spcPct val="115000"/>
                        </a:lnSpc>
                        <a:spcAft>
                          <a:spcPts val="0"/>
                        </a:spcAft>
                      </a:pPr>
                      <a:r>
                        <a:rPr lang="uk-UA" sz="1400" dirty="0">
                          <a:latin typeface="Times New Roman"/>
                          <a:ea typeface="Calibri"/>
                          <a:cs typeface="Times New Roman"/>
                        </a:rPr>
                        <a:t>Стратегічна ціль навчання і розвитку персоналу</a:t>
                      </a:r>
                      <a:endParaRPr lang="uk-UA"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lnSpc>
                          <a:spcPct val="115000"/>
                        </a:lnSpc>
                        <a:spcAft>
                          <a:spcPts val="0"/>
                        </a:spcAft>
                      </a:pPr>
                      <a:r>
                        <a:rPr lang="uk-UA" sz="1400" dirty="0">
                          <a:latin typeface="Times New Roman"/>
                          <a:ea typeface="Calibri"/>
                          <a:cs typeface="Times New Roman"/>
                        </a:rPr>
                        <a:t>Показники</a:t>
                      </a:r>
                      <a:endParaRPr lang="uk-UA"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0"/>
                  </a:ext>
                </a:extLst>
              </a:tr>
              <a:tr h="979667">
                <a:tc>
                  <a:txBody>
                    <a:bodyPr/>
                    <a:lstStyle/>
                    <a:p>
                      <a:pPr algn="just">
                        <a:lnSpc>
                          <a:spcPct val="115000"/>
                        </a:lnSpc>
                        <a:spcAft>
                          <a:spcPts val="0"/>
                        </a:spcAft>
                      </a:pPr>
                      <a:r>
                        <a:rPr lang="uk-UA" sz="1400" dirty="0">
                          <a:latin typeface="Times New Roman"/>
                          <a:ea typeface="Calibri"/>
                          <a:cs typeface="Times New Roman"/>
                        </a:rPr>
                        <a:t>Здійснення перенавчання і розвитку творчих здібностей працівників, що дозволяє забезпечити досягнення стратегічних цілей підприємства</a:t>
                      </a:r>
                      <a:endParaRPr lang="uk-UA"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just">
                        <a:lnSpc>
                          <a:spcPct val="115000"/>
                        </a:lnSpc>
                        <a:spcAft>
                          <a:spcPts val="0"/>
                        </a:spcAft>
                      </a:pPr>
                      <a:r>
                        <a:rPr lang="uk-UA" sz="1400" dirty="0">
                          <a:latin typeface="Times New Roman"/>
                          <a:ea typeface="Calibri"/>
                          <a:cs typeface="Times New Roman"/>
                        </a:rPr>
                        <a:t>Ступінь задоволеності працівників своєю професійною діяльністю</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Відсоток плинності кадрів ключового персоналу</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Відсоток висококваліфікованих робітників</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Ефективність працівників</a:t>
                      </a:r>
                      <a:endParaRPr lang="uk-UA"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1"/>
                  </a:ext>
                </a:extLst>
              </a:tr>
              <a:tr h="1726301">
                <a:tc>
                  <a:txBody>
                    <a:bodyPr/>
                    <a:lstStyle/>
                    <a:p>
                      <a:pPr algn="just">
                        <a:lnSpc>
                          <a:spcPct val="115000"/>
                        </a:lnSpc>
                        <a:spcAft>
                          <a:spcPts val="0"/>
                        </a:spcAft>
                      </a:pPr>
                      <a:r>
                        <a:rPr lang="uk-UA" sz="1400">
                          <a:latin typeface="Times New Roman"/>
                          <a:ea typeface="Calibri"/>
                          <a:cs typeface="Times New Roman"/>
                        </a:rPr>
                        <a:t>Розширення можливостей інформаційних систем до рівня, що дозволяє отримувати працівникам підприємства необхідну вичерпну інформацію про клієнтів, внутрішні бізнес-процеси, а також про фінансові наслідки прийнятих ними рішень </a:t>
                      </a:r>
                      <a:endParaRPr lang="uk-UA"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just">
                        <a:lnSpc>
                          <a:spcPct val="115000"/>
                        </a:lnSpc>
                        <a:spcAft>
                          <a:spcPts val="0"/>
                        </a:spcAft>
                      </a:pPr>
                      <a:r>
                        <a:rPr lang="uk-UA" sz="1400" dirty="0">
                          <a:latin typeface="Times New Roman"/>
                          <a:ea typeface="Calibri"/>
                          <a:cs typeface="Times New Roman"/>
                        </a:rPr>
                        <a:t>Швидкість надходження повної і достовірної інформації, необхідної для оцінки положення клієнтів на ринку, розуміння і передбачення їх потреб</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Відсоток необхідних даних, отриманих в режимі реального часу по каналах зворотного зв’язку з клієнтами</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Швидкість надходження інформації від клієнтів з приводу виробленої продукції чи наданих послуг </a:t>
                      </a:r>
                      <a:endParaRPr lang="uk-UA"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2"/>
                  </a:ext>
                </a:extLst>
              </a:tr>
              <a:tr h="1228545">
                <a:tc>
                  <a:txBody>
                    <a:bodyPr/>
                    <a:lstStyle/>
                    <a:p>
                      <a:pPr algn="just">
                        <a:lnSpc>
                          <a:spcPct val="115000"/>
                        </a:lnSpc>
                        <a:spcAft>
                          <a:spcPts val="0"/>
                        </a:spcAft>
                      </a:pPr>
                      <a:r>
                        <a:rPr lang="uk-UA" sz="1400">
                          <a:latin typeface="Times New Roman"/>
                          <a:ea typeface="Calibri"/>
                          <a:cs typeface="Times New Roman"/>
                        </a:rPr>
                        <a:t>Забезпечення мотивації працівників, делегування їм повноважень і відповідності особистих цілей корпоративним</a:t>
                      </a:r>
                      <a:endParaRPr lang="uk-UA"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tc>
                  <a:txBody>
                    <a:bodyPr/>
                    <a:lstStyle/>
                    <a:p>
                      <a:pPr algn="just">
                        <a:lnSpc>
                          <a:spcPct val="115000"/>
                        </a:lnSpc>
                        <a:spcAft>
                          <a:spcPts val="0"/>
                        </a:spcAft>
                      </a:pPr>
                      <a:r>
                        <a:rPr lang="uk-UA" sz="1400" dirty="0">
                          <a:latin typeface="Times New Roman"/>
                          <a:ea typeface="Calibri"/>
                          <a:cs typeface="Times New Roman"/>
                        </a:rPr>
                        <a:t>Середня кількість прийнятих і запроваджених раціоналізаторських пропозицій в розрахунку на одного працівника</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Ступінь рівномірності і сталості зниження кількості дефектів</a:t>
                      </a:r>
                      <a:endParaRPr lang="uk-UA" sz="1400" dirty="0">
                        <a:latin typeface="Calibri"/>
                        <a:ea typeface="Calibri"/>
                        <a:cs typeface="Times New Roman"/>
                      </a:endParaRPr>
                    </a:p>
                    <a:p>
                      <a:pPr algn="just">
                        <a:lnSpc>
                          <a:spcPct val="115000"/>
                        </a:lnSpc>
                        <a:spcAft>
                          <a:spcPts val="0"/>
                        </a:spcAft>
                      </a:pPr>
                      <a:r>
                        <a:rPr lang="uk-UA" sz="1400" dirty="0">
                          <a:latin typeface="Times New Roman"/>
                          <a:ea typeface="Calibri"/>
                          <a:cs typeface="Times New Roman"/>
                        </a:rPr>
                        <a:t>Відсоток працівників, особисті цілі і завдання яких визначені на основі корпоративної ЗСП</a:t>
                      </a:r>
                      <a:endParaRPr lang="uk-UA" sz="1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3"/>
                  </a:ext>
                </a:extLst>
              </a:tr>
            </a:tbl>
          </a:graphicData>
        </a:graphic>
      </p:graphicFrame>
      <p:sp>
        <p:nvSpPr>
          <p:cNvPr id="36887" name="Rectangle 1">
            <a:extLst>
              <a:ext uri="{FF2B5EF4-FFF2-40B4-BE49-F238E27FC236}">
                <a16:creationId xmlns:a16="http://schemas.microsoft.com/office/drawing/2014/main" id="{F35AE281-B9A1-4C85-7C6D-87A8F736BB86}"/>
              </a:ext>
            </a:extLst>
          </p:cNvPr>
          <p:cNvSpPr>
            <a:spLocks noChangeArrowheads="1"/>
          </p:cNvSpPr>
          <p:nvPr/>
        </p:nvSpPr>
        <p:spPr bwMode="auto">
          <a:xfrm>
            <a:off x="1223963" y="1749425"/>
            <a:ext cx="6770687" cy="58420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600" b="1">
                <a:latin typeface="Times New Roman" panose="02020603050405020304" pitchFamily="18" charset="0"/>
              </a:rPr>
              <a:t>ПРИКЛАДИ ПОКАЗНИКІВ СКЛАДОВОЇ НАВЧАННЯ І РОЗВИТКУ </a:t>
            </a:r>
          </a:p>
          <a:p>
            <a:pPr algn="ctr"/>
            <a:r>
              <a:rPr lang="uk-UA" altLang="ru-UA" sz="1600" b="1">
                <a:latin typeface="Times New Roman" panose="02020603050405020304" pitchFamily="18" charset="0"/>
              </a:rPr>
              <a:t>ПЕРСОНАЛУ</a:t>
            </a:r>
            <a:r>
              <a:rPr lang="uk-UA" altLang="ru-UA" sz="1600">
                <a:latin typeface="Times New Roman" panose="02020603050405020304" pitchFamily="18" charset="0"/>
              </a:rPr>
              <a:t> </a:t>
            </a:r>
            <a:r>
              <a:rPr lang="uk-UA" altLang="ru-UA" sz="1600" b="1">
                <a:latin typeface="Times New Roman" panose="02020603050405020304" pitchFamily="18" charset="0"/>
              </a:rPr>
              <a:t>ЗСП  ЗАЛЕЖНО ВІД СТРАТЕГІЧНОЇ ЦІЛІ</a:t>
            </a:r>
            <a:endParaRPr lang="uk-UA" altLang="ru-UA" sz="1600"/>
          </a:p>
        </p:txBody>
      </p:sp>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499CED05-83BC-DBAB-0D53-35514FBAC9CA}"/>
              </a:ext>
            </a:extLst>
          </p:cNvPr>
          <p:cNvGraphicFramePr>
            <a:graphicFrameLocks noGrp="1"/>
          </p:cNvGraphicFramePr>
          <p:nvPr/>
        </p:nvGraphicFramePr>
        <p:xfrm>
          <a:off x="250825" y="620713"/>
          <a:ext cx="8642350" cy="5907087"/>
        </p:xfrm>
        <a:graphic>
          <a:graphicData uri="http://schemas.openxmlformats.org/drawingml/2006/table">
            <a:tbl>
              <a:tblPr/>
              <a:tblGrid>
                <a:gridCol w="1895475">
                  <a:extLst>
                    <a:ext uri="{9D8B030D-6E8A-4147-A177-3AD203B41FA5}">
                      <a16:colId xmlns:a16="http://schemas.microsoft.com/office/drawing/2014/main" val="503141928"/>
                    </a:ext>
                  </a:extLst>
                </a:gridCol>
                <a:gridCol w="2024063">
                  <a:extLst>
                    <a:ext uri="{9D8B030D-6E8A-4147-A177-3AD203B41FA5}">
                      <a16:colId xmlns:a16="http://schemas.microsoft.com/office/drawing/2014/main" val="854022413"/>
                    </a:ext>
                  </a:extLst>
                </a:gridCol>
                <a:gridCol w="4722812">
                  <a:extLst>
                    <a:ext uri="{9D8B030D-6E8A-4147-A177-3AD203B41FA5}">
                      <a16:colId xmlns:a16="http://schemas.microsoft.com/office/drawing/2014/main" val="2478986523"/>
                    </a:ext>
                  </a:extLst>
                </a:gridCol>
              </a:tblGrid>
              <a:tr h="347663">
                <a:tc>
                  <a:txBody>
                    <a:bodyPr/>
                    <a:lstStyle>
                      <a:lvl1pPr indent="449263"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449263" algn="ctr" defTabSz="914400" rtl="0" eaLnBrk="1" fontAlgn="base" latinLnBrk="0" hangingPunct="1">
                        <a:lnSpc>
                          <a:spcPct val="95000"/>
                        </a:lnSpc>
                        <a:spcBef>
                          <a:spcPct val="0"/>
                        </a:spcBef>
                        <a:spcAft>
                          <a:spcPct val="0"/>
                        </a:spcAft>
                        <a:buClrTx/>
                        <a:buSzTx/>
                        <a:buFontTx/>
                        <a:buNone/>
                        <a:tabLst/>
                      </a:pPr>
                      <a:r>
                        <a:rPr kumimoji="0" lang="uk-UA" altLang="ru-UA" sz="1600" b="0" i="1"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Підхід</a:t>
                      </a:r>
                      <a:endPar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45835" marR="45835"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449263"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449263" algn="ctr" defTabSz="914400" rtl="0" eaLnBrk="1" fontAlgn="base" latinLnBrk="0" hangingPunct="1">
                        <a:lnSpc>
                          <a:spcPct val="95000"/>
                        </a:lnSpc>
                        <a:spcBef>
                          <a:spcPct val="0"/>
                        </a:spcBef>
                        <a:spcAft>
                          <a:spcPct val="0"/>
                        </a:spcAft>
                        <a:buClrTx/>
                        <a:buSzTx/>
                        <a:buFontTx/>
                        <a:buNone/>
                        <a:tabLst/>
                      </a:pPr>
                      <a:r>
                        <a:rPr kumimoji="0" lang="uk-UA" altLang="ru-UA" sz="1600" b="0" i="1"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Розробники </a:t>
                      </a:r>
                      <a:endPar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45835" marR="45835"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449263"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449263" algn="ctr" defTabSz="914400" rtl="0" eaLnBrk="1" fontAlgn="base" latinLnBrk="0" hangingPunct="1">
                        <a:lnSpc>
                          <a:spcPct val="95000"/>
                        </a:lnSpc>
                        <a:spcBef>
                          <a:spcPct val="0"/>
                        </a:spcBef>
                        <a:spcAft>
                          <a:spcPct val="0"/>
                        </a:spcAft>
                        <a:buClrTx/>
                        <a:buSzTx/>
                        <a:buFontTx/>
                        <a:buNone/>
                        <a:tabLst/>
                      </a:pPr>
                      <a:r>
                        <a:rPr kumimoji="0" lang="uk-UA" altLang="ru-UA" sz="1600" b="0" i="1"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Характеристика підходу</a:t>
                      </a:r>
                      <a:endPar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45835" marR="45835"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57823120"/>
                  </a:ext>
                </a:extLst>
              </a:tr>
              <a:tr h="812800">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l"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Система збалансованих показників (Balanced Scorecard – BSC)</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Р.С. Каплан, Д.П. Нортон</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Орієнтація на досягнення стратегічної мети господарювання шляхом акцентування уваги на блоках показників (фінанси, навчання та перспективи зростання, клієнти, внутрішньогосподарські процеси та ін.) як фінансових так і немонетарних</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12137258"/>
                  </a:ext>
                </a:extLst>
              </a:tr>
              <a:tr h="812800">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Система показників відповідальності (Accountability Scorecard – ASC)</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Р. Фрімен, Ф. Ніколс</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Базується на виділенні груп зацікавлених осіб (власники, працівники, менеджери, постачальники та ін) з метою узгодження їх інтересів через багатовекторність в управлінні та досягнення на підставі цього максимально можливого результату господарювання </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76450950"/>
                  </a:ext>
                </a:extLst>
              </a:tr>
              <a:tr h="812800">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Модель ділової переваги (Business Excellence Model – BEM)</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Європейська фундація управління якістю (</a:t>
                      </a:r>
                      <a:r>
                        <a:rPr kumimoji="0" lang="en-US"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European Foundation of Quality Management</a:t>
                      </a: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Є інструментом аналізу та контролю, характеризується тісною інтеграцією з підходом до управління на основі якості</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94696497"/>
                  </a:ext>
                </a:extLst>
              </a:tr>
              <a:tr h="581025">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Піраміда результативності (Performance pyramid)</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С.Дж. МакНейр, Р.Л. Лінч, К.Ф. Кросс</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Базується на організації виробництва з дотримання підходу до управління якістю та відповідної організації бухгалтерського обліку (за функціональними сегментами) на підприємстві</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08315553"/>
                  </a:ext>
                </a:extLst>
              </a:tr>
              <a:tr h="581025">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Система управління зв’язками із замовниками (</a:t>
                      </a:r>
                      <a:r>
                        <a:rPr kumimoji="0" lang="en-US"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CRM</a:t>
                      </a: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indent="449263"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449263" algn="ctr" defTabSz="914400" rtl="0" eaLnBrk="1" fontAlgn="base" latinLnBrk="0" hangingPunct="1">
                        <a:lnSpc>
                          <a:spcPct val="95000"/>
                        </a:lnSpc>
                        <a:spcBef>
                          <a:spcPct val="0"/>
                        </a:spcBef>
                        <a:spcAft>
                          <a:spcPct val="0"/>
                        </a:spcAft>
                        <a:buClrTx/>
                        <a:buSzTx/>
                        <a:buFontTx/>
                        <a:buNone/>
                        <a:tabLst/>
                      </a:pPr>
                      <a:endPar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1"/>
                        </a:buClr>
                        <a:buSzPct val="80000"/>
                        <a:buFont typeface="Wingdings 2" pitchFamily="2" charset="2"/>
                        <a:defRPr sz="2600">
                          <a:solidFill>
                            <a:schemeClr val="tx1"/>
                          </a:solidFill>
                          <a:latin typeface="Century Gothic" panose="020B0502020202020204" pitchFamily="34" charset="0"/>
                        </a:defRPr>
                      </a:lvl1pPr>
                      <a:lvl2pPr marL="742950" indent="-285750" eaLnBrk="0" hangingPunct="0">
                        <a:spcBef>
                          <a:spcPct val="20000"/>
                        </a:spcBef>
                        <a:buClr>
                          <a:schemeClr val="accent1"/>
                        </a:buClr>
                        <a:buSzPct val="95000"/>
                        <a:buFont typeface="Verdana" panose="020B0604030504040204" pitchFamily="34" charset="0"/>
                        <a:defRPr sz="2200">
                          <a:solidFill>
                            <a:schemeClr val="tx1"/>
                          </a:solidFill>
                          <a:latin typeface="Century Gothic" panose="020B0502020202020204" pitchFamily="34" charset="0"/>
                        </a:defRPr>
                      </a:lvl2pPr>
                      <a:lvl3pPr marL="1143000" indent="-228600" eaLnBrk="0" hangingPunct="0">
                        <a:spcBef>
                          <a:spcPct val="20000"/>
                        </a:spcBef>
                        <a:buClr>
                          <a:schemeClr val="accent1"/>
                        </a:buClr>
                        <a:buFont typeface="Wingdings 2" pitchFamily="2" charset="2"/>
                        <a:defRPr sz="2000">
                          <a:solidFill>
                            <a:schemeClr val="tx1"/>
                          </a:solidFill>
                          <a:latin typeface="Century Gothic" panose="020B0502020202020204" pitchFamily="34" charset="0"/>
                        </a:defRPr>
                      </a:lvl3pPr>
                      <a:lvl4pPr marL="1600200" indent="-228600" eaLnBrk="0" hangingPunct="0">
                        <a:spcBef>
                          <a:spcPct val="20000"/>
                        </a:spcBef>
                        <a:buClr>
                          <a:schemeClr val="accent1"/>
                        </a:buClr>
                        <a:buFont typeface="Wingdings 2" pitchFamily="2" charset="2"/>
                        <a:defRPr>
                          <a:solidFill>
                            <a:schemeClr val="tx1"/>
                          </a:solidFill>
                          <a:latin typeface="Century Gothic" panose="020B0502020202020204" pitchFamily="34" charset="0"/>
                        </a:defRPr>
                      </a:lvl4pPr>
                      <a:lvl5pPr marL="2057400" indent="-228600" eaLnBrk="0" hangingPunct="0">
                        <a:spcBef>
                          <a:spcPct val="20000"/>
                        </a:spcBef>
                        <a:buClr>
                          <a:srgbClr val="97ACD0"/>
                        </a:buClr>
                        <a:buFont typeface="Wingdings 2" pitchFamily="2" charset="2"/>
                        <a:defRPr sz="1700">
                          <a:solidFill>
                            <a:schemeClr val="tx1"/>
                          </a:solidFill>
                          <a:latin typeface="Century Gothic" panose="020B0502020202020204" pitchFamily="34" charset="0"/>
                        </a:defRPr>
                      </a:lvl5pPr>
                      <a:lvl6pPr marL="25146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6pPr>
                      <a:lvl7pPr marL="29718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7pPr>
                      <a:lvl8pPr marL="34290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8pPr>
                      <a:lvl9pPr marL="3886200" indent="-228600" eaLnBrk="0" fontAlgn="base" hangingPunct="0">
                        <a:spcBef>
                          <a:spcPct val="20000"/>
                        </a:spcBef>
                        <a:spcAft>
                          <a:spcPct val="0"/>
                        </a:spcAft>
                        <a:buClr>
                          <a:srgbClr val="97ACD0"/>
                        </a:buClr>
                        <a:buFont typeface="Wingdings 2" pitchFamily="2" charset="2"/>
                        <a:defRPr sz="1700">
                          <a:solidFill>
                            <a:schemeClr val="tx1"/>
                          </a:solidFill>
                          <a:latin typeface="Century Gothic" panose="020B0502020202020204" pitchFamily="34" charset="0"/>
                        </a:defRPr>
                      </a:lvl9pPr>
                    </a:lstStyle>
                    <a:p>
                      <a:pPr marL="0" marR="0" lvl="0" indent="0" algn="just" defTabSz="914400" rtl="0" eaLnBrk="1" fontAlgn="base" latinLnBrk="0" hangingPunct="1">
                        <a:lnSpc>
                          <a:spcPct val="95000"/>
                        </a:lnSpc>
                        <a:spcBef>
                          <a:spcPct val="0"/>
                        </a:spcBef>
                        <a:spcAft>
                          <a:spcPct val="0"/>
                        </a:spcAft>
                        <a:buClrTx/>
                        <a:buSzTx/>
                        <a:buFontTx/>
                        <a:buNone/>
                        <a:tabLst/>
                      </a:pPr>
                      <a:r>
                        <a:rPr kumimoji="0" lang="uk-UA" altLang="ru-UA"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Базується на необхідності відслідковування зв’язків з клієнтами та можливості встановлення рейтингу кожної з угод</a:t>
                      </a:r>
                    </a:p>
                  </a:txBody>
                  <a:tcPr marL="45835" marR="4583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81513388"/>
                  </a:ext>
                </a:extLst>
              </a:tr>
            </a:tbl>
          </a:graphicData>
        </a:graphic>
      </p:graphicFrame>
      <p:sp>
        <p:nvSpPr>
          <p:cNvPr id="11296" name="Rectangle 1">
            <a:extLst>
              <a:ext uri="{FF2B5EF4-FFF2-40B4-BE49-F238E27FC236}">
                <a16:creationId xmlns:a16="http://schemas.microsoft.com/office/drawing/2014/main" id="{3D863A4A-AD42-DC4C-BB46-D399FF9B8959}"/>
              </a:ext>
            </a:extLst>
          </p:cNvPr>
          <p:cNvSpPr>
            <a:spLocks noChangeArrowheads="1"/>
          </p:cNvSpPr>
          <p:nvPr/>
        </p:nvSpPr>
        <p:spPr bwMode="auto">
          <a:xfrm>
            <a:off x="0" y="200025"/>
            <a:ext cx="9147175" cy="600075"/>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085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uk-UA" altLang="ru-UA" sz="1500" b="1">
                <a:solidFill>
                  <a:srgbClr val="FF0000"/>
                </a:solidFill>
                <a:cs typeface="Times New Roman" panose="02020603050405020304" pitchFamily="18" charset="0"/>
              </a:rPr>
              <a:t>ПІДХОДИ ДО КОМПЛЕКСНОГО УПРАВЛІННЯ ДІЯЛЬНІСТЮ СУБ’ЄКТА ГОСПОДАРЮВАННЯ</a:t>
            </a:r>
            <a:endParaRPr lang="uk-UA" altLang="ru-UA" sz="1500">
              <a:solidFill>
                <a:srgbClr val="FF0000"/>
              </a:solidFill>
            </a:endParaRPr>
          </a:p>
          <a:p>
            <a:endParaRPr lang="uk-UA" altLang="ru-UA"/>
          </a:p>
        </p:txBody>
      </p:sp>
    </p:spTree>
  </p:cSld>
  <p:clrMapOvr>
    <a:masterClrMapping/>
  </p:clrMapOvr>
  <p:transition>
    <p:wheel spokes="8"/>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E4981C8-1E6B-2119-B658-059A62195F3B}"/>
              </a:ext>
            </a:extLst>
          </p:cNvPr>
          <p:cNvSpPr/>
          <p:nvPr/>
        </p:nvSpPr>
        <p:spPr>
          <a:xfrm>
            <a:off x="571472" y="188640"/>
            <a:ext cx="8249000" cy="576064"/>
          </a:xfrm>
          <a:prstGeom prst="rect">
            <a:avLst/>
          </a:prstGeom>
          <a:solidFill>
            <a:srgbClr val="7030A0"/>
          </a:solidFill>
          <a:ln>
            <a:solidFill>
              <a:schemeClr val="tx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lnSpc>
                <a:spcPct val="90000"/>
              </a:lnSpc>
              <a:spcBef>
                <a:spcPts val="0"/>
              </a:spcBef>
              <a:spcAft>
                <a:spcPts val="0"/>
              </a:spcAft>
              <a:defRPr/>
            </a:pPr>
            <a:r>
              <a:rPr lang="uk-UA" sz="2400" b="1" dirty="0"/>
              <a:t>Перспектива (проекція) “НАВЧАННЯ І РОЗВИТОК ПЕРСОНАЛУ” </a:t>
            </a:r>
            <a:endParaRPr lang="uk-UA" sz="2400" b="1" dirty="0">
              <a:ln w="6350">
                <a:solidFill>
                  <a:schemeClr val="accent1">
                    <a:shade val="43000"/>
                  </a:schemeClr>
                </a:solidFill>
              </a:ln>
              <a:solidFill>
                <a:schemeClr val="tx1"/>
              </a:solidFill>
              <a:effectLst>
                <a:outerShdw blurRad="26000" dist="26000" dir="14500000" algn="tl" rotWithShape="0">
                  <a:srgbClr val="000000">
                    <a:alpha val="40000"/>
                  </a:srgbClr>
                </a:outerShdw>
              </a:effectLst>
              <a:latin typeface="Arial" pitchFamily="34" charset="0"/>
              <a:cs typeface="Arial" pitchFamily="34" charset="0"/>
            </a:endParaRPr>
          </a:p>
        </p:txBody>
      </p:sp>
      <p:sp>
        <p:nvSpPr>
          <p:cNvPr id="3" name="Штриховая стрелка вправо 2">
            <a:extLst>
              <a:ext uri="{FF2B5EF4-FFF2-40B4-BE49-F238E27FC236}">
                <a16:creationId xmlns:a16="http://schemas.microsoft.com/office/drawing/2014/main" id="{DE3C726F-1AB1-836B-B7FB-59B0F3EAB183}"/>
              </a:ext>
            </a:extLst>
          </p:cNvPr>
          <p:cNvSpPr/>
          <p:nvPr/>
        </p:nvSpPr>
        <p:spPr>
          <a:xfrm>
            <a:off x="468313" y="1125538"/>
            <a:ext cx="1285875" cy="571500"/>
          </a:xfrm>
          <a:prstGeom prst="stripedRightArrow">
            <a:avLst>
              <a:gd name="adj1" fmla="val 50000"/>
              <a:gd name="adj2" fmla="val 50000"/>
            </a:avLst>
          </a:prstGeom>
          <a:solidFill>
            <a:schemeClr val="accent4">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dirty="0"/>
              <a:t>Етапи</a:t>
            </a:r>
          </a:p>
        </p:txBody>
      </p:sp>
      <p:sp>
        <p:nvSpPr>
          <p:cNvPr id="5" name="Прямоугольник с двумя вырезанными противолежащими углами 4">
            <a:extLst>
              <a:ext uri="{FF2B5EF4-FFF2-40B4-BE49-F238E27FC236}">
                <a16:creationId xmlns:a16="http://schemas.microsoft.com/office/drawing/2014/main" id="{C1118036-6648-3044-1150-6FE288220942}"/>
              </a:ext>
            </a:extLst>
          </p:cNvPr>
          <p:cNvSpPr/>
          <p:nvPr/>
        </p:nvSpPr>
        <p:spPr>
          <a:xfrm>
            <a:off x="1835150" y="1125538"/>
            <a:ext cx="6985000" cy="57467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4) Визначення цільових значень показників навчання і розвитку персоналу</a:t>
            </a:r>
          </a:p>
        </p:txBody>
      </p:sp>
      <p:sp>
        <p:nvSpPr>
          <p:cNvPr id="6" name="Прямоугольник с двумя вырезанными противолежащими углами 5">
            <a:extLst>
              <a:ext uri="{FF2B5EF4-FFF2-40B4-BE49-F238E27FC236}">
                <a16:creationId xmlns:a16="http://schemas.microsoft.com/office/drawing/2014/main" id="{7F66BA0C-8299-DA2D-D263-25B0CD466198}"/>
              </a:ext>
            </a:extLst>
          </p:cNvPr>
          <p:cNvSpPr/>
          <p:nvPr/>
        </p:nvSpPr>
        <p:spPr>
          <a:xfrm>
            <a:off x="1835150" y="2060575"/>
            <a:ext cx="6985000" cy="504825"/>
          </a:xfrm>
          <a:prstGeom prst="snip2DiagRect">
            <a:avLst/>
          </a:prstGeom>
          <a:solidFill>
            <a:schemeClr val="bg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uk-UA" sz="2000" dirty="0"/>
              <a:t>5) Розробка стратегічних заходів в області навчання і розвитку персоналу. </a:t>
            </a:r>
          </a:p>
        </p:txBody>
      </p:sp>
    </p:spTree>
  </p:cSld>
  <p:clrMapOvr>
    <a:masterClrMapping/>
  </p:clrMapOvr>
  <p:transition>
    <p:wheel spokes="8"/>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5">
            <a:extLst>
              <a:ext uri="{FF2B5EF4-FFF2-40B4-BE49-F238E27FC236}">
                <a16:creationId xmlns:a16="http://schemas.microsoft.com/office/drawing/2014/main" id="{8C27D33A-9ECB-FC70-BE44-2BB6B1DC369D}"/>
              </a:ext>
            </a:extLst>
          </p:cNvPr>
          <p:cNvSpPr>
            <a:spLocks noChangeArrowheads="1"/>
          </p:cNvSpPr>
          <p:nvPr/>
        </p:nvSpPr>
        <p:spPr bwMode="auto">
          <a:xfrm>
            <a:off x="0" y="5451475"/>
            <a:ext cx="9144000" cy="1406525"/>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15" name="Rectangle 79">
            <a:extLst>
              <a:ext uri="{FF2B5EF4-FFF2-40B4-BE49-F238E27FC236}">
                <a16:creationId xmlns:a16="http://schemas.microsoft.com/office/drawing/2014/main" id="{1C2261F4-4945-6247-9CC4-B8D97A8C8A4F}"/>
              </a:ext>
            </a:extLst>
          </p:cNvPr>
          <p:cNvSpPr>
            <a:spLocks noChangeArrowheads="1"/>
          </p:cNvSpPr>
          <p:nvPr/>
        </p:nvSpPr>
        <p:spPr bwMode="auto">
          <a:xfrm>
            <a:off x="265113" y="6359525"/>
            <a:ext cx="1971675" cy="455613"/>
          </a:xfrm>
          <a:prstGeom prst="rect">
            <a:avLst/>
          </a:prstGeom>
          <a:solidFill>
            <a:srgbClr val="00B050"/>
          </a:solidFill>
          <a:ln w="9525">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16" name="Rectangle 80">
            <a:extLst>
              <a:ext uri="{FF2B5EF4-FFF2-40B4-BE49-F238E27FC236}">
                <a16:creationId xmlns:a16="http://schemas.microsoft.com/office/drawing/2014/main" id="{C17B31DF-96C1-0906-C03B-DF9EDF3F1812}"/>
              </a:ext>
            </a:extLst>
          </p:cNvPr>
          <p:cNvSpPr>
            <a:spLocks noChangeArrowheads="1"/>
          </p:cNvSpPr>
          <p:nvPr/>
        </p:nvSpPr>
        <p:spPr bwMode="auto">
          <a:xfrm>
            <a:off x="2303463" y="6359525"/>
            <a:ext cx="2232025" cy="455613"/>
          </a:xfrm>
          <a:prstGeom prst="rect">
            <a:avLst/>
          </a:prstGeom>
          <a:solidFill>
            <a:srgbClr val="E9F7FF"/>
          </a:solidFill>
          <a:ln w="9525">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17" name="Rectangle 81">
            <a:extLst>
              <a:ext uri="{FF2B5EF4-FFF2-40B4-BE49-F238E27FC236}">
                <a16:creationId xmlns:a16="http://schemas.microsoft.com/office/drawing/2014/main" id="{75E959CB-1504-A7C8-B7C4-818F395C9ACD}"/>
              </a:ext>
            </a:extLst>
          </p:cNvPr>
          <p:cNvSpPr>
            <a:spLocks noChangeArrowheads="1"/>
          </p:cNvSpPr>
          <p:nvPr/>
        </p:nvSpPr>
        <p:spPr bwMode="auto">
          <a:xfrm>
            <a:off x="4595813" y="6359525"/>
            <a:ext cx="2295525" cy="455613"/>
          </a:xfrm>
          <a:prstGeom prst="rect">
            <a:avLst/>
          </a:prstGeom>
          <a:solidFill>
            <a:srgbClr val="E9F7FF"/>
          </a:solidFill>
          <a:ln w="9525">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18" name="Rectangle 82">
            <a:extLst>
              <a:ext uri="{FF2B5EF4-FFF2-40B4-BE49-F238E27FC236}">
                <a16:creationId xmlns:a16="http://schemas.microsoft.com/office/drawing/2014/main" id="{CE8446AC-63EB-5870-A187-14973CD8371B}"/>
              </a:ext>
            </a:extLst>
          </p:cNvPr>
          <p:cNvSpPr>
            <a:spLocks noChangeArrowheads="1"/>
          </p:cNvSpPr>
          <p:nvPr/>
        </p:nvSpPr>
        <p:spPr bwMode="auto">
          <a:xfrm>
            <a:off x="6956425" y="6359525"/>
            <a:ext cx="2124075" cy="455613"/>
          </a:xfrm>
          <a:prstGeom prst="rect">
            <a:avLst/>
          </a:prstGeom>
          <a:solidFill>
            <a:srgbClr val="E9F7FF"/>
          </a:solidFill>
          <a:ln w="9525">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19" name="Text Box 2">
            <a:extLst>
              <a:ext uri="{FF2B5EF4-FFF2-40B4-BE49-F238E27FC236}">
                <a16:creationId xmlns:a16="http://schemas.microsoft.com/office/drawing/2014/main" id="{4436F88D-1BF0-2737-DCAC-7DF6B980CD1E}"/>
              </a:ext>
            </a:extLst>
          </p:cNvPr>
          <p:cNvSpPr txBox="1">
            <a:spLocks noChangeArrowheads="1"/>
          </p:cNvSpPr>
          <p:nvPr/>
        </p:nvSpPr>
        <p:spPr bwMode="auto">
          <a:xfrm>
            <a:off x="-42863" y="1990725"/>
            <a:ext cx="342901"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600" b="1">
                <a:solidFill>
                  <a:srgbClr val="000099"/>
                </a:solidFill>
              </a:rPr>
              <a:t>О</a:t>
            </a:r>
            <a:br>
              <a:rPr lang="ru-RU" altLang="ru-UA" sz="1600" b="1">
                <a:solidFill>
                  <a:srgbClr val="000099"/>
                </a:solidFill>
              </a:rPr>
            </a:br>
            <a:r>
              <a:rPr lang="ru-RU" altLang="ru-UA" sz="1600" b="1">
                <a:solidFill>
                  <a:srgbClr val="000099"/>
                </a:solidFill>
              </a:rPr>
              <a:t>Б</a:t>
            </a:r>
            <a:br>
              <a:rPr lang="ru-RU" altLang="ru-UA" sz="1600" b="1">
                <a:solidFill>
                  <a:srgbClr val="000099"/>
                </a:solidFill>
              </a:rPr>
            </a:br>
            <a:r>
              <a:rPr lang="ru-RU" altLang="ru-UA" sz="1600" b="1">
                <a:solidFill>
                  <a:srgbClr val="000099"/>
                </a:solidFill>
              </a:rPr>
              <a:t>У</a:t>
            </a:r>
            <a:br>
              <a:rPr lang="ru-RU" altLang="ru-UA" sz="1600" b="1">
                <a:solidFill>
                  <a:srgbClr val="000099"/>
                </a:solidFill>
              </a:rPr>
            </a:br>
            <a:r>
              <a:rPr lang="ru-RU" altLang="ru-UA" sz="1600" b="1">
                <a:solidFill>
                  <a:srgbClr val="000099"/>
                </a:solidFill>
              </a:rPr>
              <a:t>Ч</a:t>
            </a:r>
            <a:br>
              <a:rPr lang="ru-RU" altLang="ru-UA" sz="1600" b="1">
                <a:solidFill>
                  <a:srgbClr val="000099"/>
                </a:solidFill>
              </a:rPr>
            </a:br>
            <a:r>
              <a:rPr lang="ru-RU" altLang="ru-UA" sz="1600" b="1">
                <a:solidFill>
                  <a:srgbClr val="000099"/>
                </a:solidFill>
              </a:rPr>
              <a:t>Е</a:t>
            </a:r>
            <a:br>
              <a:rPr lang="ru-RU" altLang="ru-UA" sz="1600" b="1">
                <a:solidFill>
                  <a:srgbClr val="000099"/>
                </a:solidFill>
              </a:rPr>
            </a:br>
            <a:r>
              <a:rPr lang="ru-RU" altLang="ru-UA" sz="1600" b="1">
                <a:solidFill>
                  <a:srgbClr val="000099"/>
                </a:solidFill>
              </a:rPr>
              <a:t>Н</a:t>
            </a:r>
            <a:br>
              <a:rPr lang="ru-RU" altLang="ru-UA" sz="1600" b="1">
                <a:solidFill>
                  <a:srgbClr val="000099"/>
                </a:solidFill>
              </a:rPr>
            </a:br>
            <a:r>
              <a:rPr lang="ru-RU" altLang="ru-UA" sz="1600" b="1">
                <a:solidFill>
                  <a:srgbClr val="000099"/>
                </a:solidFill>
              </a:rPr>
              <a:t>И</a:t>
            </a:r>
            <a:br>
              <a:rPr lang="ru-RU" altLang="ru-UA" sz="1600" b="1">
                <a:solidFill>
                  <a:srgbClr val="000099"/>
                </a:solidFill>
              </a:rPr>
            </a:br>
            <a:r>
              <a:rPr lang="ru-RU" altLang="ru-UA" sz="1600" b="1">
                <a:solidFill>
                  <a:srgbClr val="000099"/>
                </a:solidFill>
              </a:rPr>
              <a:t>Е</a:t>
            </a:r>
            <a:br>
              <a:rPr lang="ru-RU" altLang="ru-UA" sz="1600" b="1">
                <a:solidFill>
                  <a:srgbClr val="000099"/>
                </a:solidFill>
              </a:rPr>
            </a:br>
            <a:br>
              <a:rPr lang="ru-RU" altLang="ru-UA" sz="1600" b="1">
                <a:solidFill>
                  <a:srgbClr val="000099"/>
                </a:solidFill>
              </a:rPr>
            </a:br>
            <a:r>
              <a:rPr lang="ru-RU" altLang="ru-UA" sz="1600" b="1">
                <a:solidFill>
                  <a:srgbClr val="000099"/>
                </a:solidFill>
              </a:rPr>
              <a:t>Р</a:t>
            </a:r>
            <a:br>
              <a:rPr lang="ru-RU" altLang="ru-UA" sz="1600" b="1">
                <a:solidFill>
                  <a:srgbClr val="000099"/>
                </a:solidFill>
              </a:rPr>
            </a:br>
            <a:r>
              <a:rPr lang="ru-RU" altLang="ru-UA" sz="1600" b="1">
                <a:solidFill>
                  <a:srgbClr val="000099"/>
                </a:solidFill>
              </a:rPr>
              <a:t>А</a:t>
            </a:r>
          </a:p>
          <a:p>
            <a:pPr algn="ctr" eaLnBrk="1" hangingPunct="1"/>
            <a:r>
              <a:rPr lang="ru-RU" altLang="ru-UA" sz="1600" b="1">
                <a:solidFill>
                  <a:srgbClr val="000099"/>
                </a:solidFill>
              </a:rPr>
              <a:t>З</a:t>
            </a:r>
          </a:p>
          <a:p>
            <a:pPr algn="ctr" eaLnBrk="1" hangingPunct="1"/>
            <a:r>
              <a:rPr lang="ru-RU" altLang="ru-UA" sz="1600" b="1">
                <a:solidFill>
                  <a:srgbClr val="000099"/>
                </a:solidFill>
              </a:rPr>
              <a:t>В</a:t>
            </a:r>
          </a:p>
          <a:p>
            <a:pPr algn="ctr" eaLnBrk="1" hangingPunct="1"/>
            <a:r>
              <a:rPr lang="ru-RU" altLang="ru-UA" sz="1600" b="1">
                <a:solidFill>
                  <a:srgbClr val="000099"/>
                </a:solidFill>
              </a:rPr>
              <a:t>И</a:t>
            </a:r>
          </a:p>
          <a:p>
            <a:pPr algn="ctr" eaLnBrk="1" hangingPunct="1"/>
            <a:r>
              <a:rPr lang="ru-RU" altLang="ru-UA" sz="1600" b="1">
                <a:solidFill>
                  <a:srgbClr val="000099"/>
                </a:solidFill>
              </a:rPr>
              <a:t>Т</a:t>
            </a:r>
          </a:p>
          <a:p>
            <a:pPr algn="ctr" eaLnBrk="1" hangingPunct="1"/>
            <a:r>
              <a:rPr lang="ru-RU" altLang="ru-UA" sz="1600" b="1">
                <a:solidFill>
                  <a:srgbClr val="000099"/>
                </a:solidFill>
              </a:rPr>
              <a:t>И</a:t>
            </a:r>
          </a:p>
          <a:p>
            <a:pPr algn="ctr" eaLnBrk="1" hangingPunct="1"/>
            <a:r>
              <a:rPr lang="ru-RU" altLang="ru-UA" sz="1600" b="1">
                <a:solidFill>
                  <a:srgbClr val="000099"/>
                </a:solidFill>
              </a:rPr>
              <a:t>Е</a:t>
            </a:r>
          </a:p>
        </p:txBody>
      </p:sp>
      <p:sp>
        <p:nvSpPr>
          <p:cNvPr id="38920" name="Rectangle 3">
            <a:extLst>
              <a:ext uri="{FF2B5EF4-FFF2-40B4-BE49-F238E27FC236}">
                <a16:creationId xmlns:a16="http://schemas.microsoft.com/office/drawing/2014/main" id="{D6D09FDA-1BC6-A6B0-268A-EA7967BF2530}"/>
              </a:ext>
            </a:extLst>
          </p:cNvPr>
          <p:cNvSpPr>
            <a:spLocks noChangeArrowheads="1"/>
          </p:cNvSpPr>
          <p:nvPr/>
        </p:nvSpPr>
        <p:spPr bwMode="auto">
          <a:xfrm>
            <a:off x="265113" y="344488"/>
            <a:ext cx="1971675" cy="6011862"/>
          </a:xfrm>
          <a:prstGeom prst="rect">
            <a:avLst/>
          </a:prstGeom>
          <a:solidFill>
            <a:srgbClr val="006666"/>
          </a:solidFill>
          <a:ln w="1905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21" name="Rectangle 4">
            <a:extLst>
              <a:ext uri="{FF2B5EF4-FFF2-40B4-BE49-F238E27FC236}">
                <a16:creationId xmlns:a16="http://schemas.microsoft.com/office/drawing/2014/main" id="{4C396B0C-AC62-2141-F88E-3F5C73352090}"/>
              </a:ext>
            </a:extLst>
          </p:cNvPr>
          <p:cNvSpPr>
            <a:spLocks noChangeArrowheads="1"/>
          </p:cNvSpPr>
          <p:nvPr/>
        </p:nvSpPr>
        <p:spPr bwMode="auto">
          <a:xfrm>
            <a:off x="2303463" y="344488"/>
            <a:ext cx="2232025" cy="6011862"/>
          </a:xfrm>
          <a:prstGeom prst="rect">
            <a:avLst/>
          </a:prstGeom>
          <a:solidFill>
            <a:srgbClr val="006666"/>
          </a:solidFill>
          <a:ln w="1905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22" name="Rectangle 5">
            <a:extLst>
              <a:ext uri="{FF2B5EF4-FFF2-40B4-BE49-F238E27FC236}">
                <a16:creationId xmlns:a16="http://schemas.microsoft.com/office/drawing/2014/main" id="{59F5EDCD-B17A-95BA-71D3-B41FDDA8A7C4}"/>
              </a:ext>
            </a:extLst>
          </p:cNvPr>
          <p:cNvSpPr>
            <a:spLocks noChangeArrowheads="1"/>
          </p:cNvSpPr>
          <p:nvPr/>
        </p:nvSpPr>
        <p:spPr bwMode="auto">
          <a:xfrm>
            <a:off x="4595813" y="344488"/>
            <a:ext cx="2295525" cy="6011862"/>
          </a:xfrm>
          <a:prstGeom prst="rect">
            <a:avLst/>
          </a:prstGeom>
          <a:solidFill>
            <a:srgbClr val="006666"/>
          </a:solidFill>
          <a:ln w="1905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23" name="Rectangle 6">
            <a:extLst>
              <a:ext uri="{FF2B5EF4-FFF2-40B4-BE49-F238E27FC236}">
                <a16:creationId xmlns:a16="http://schemas.microsoft.com/office/drawing/2014/main" id="{72DCD60C-6BB6-1AB8-CF33-EA52BD3DF6F4}"/>
              </a:ext>
            </a:extLst>
          </p:cNvPr>
          <p:cNvSpPr>
            <a:spLocks noChangeArrowheads="1"/>
          </p:cNvSpPr>
          <p:nvPr/>
        </p:nvSpPr>
        <p:spPr bwMode="auto">
          <a:xfrm>
            <a:off x="6956425" y="344488"/>
            <a:ext cx="2124075" cy="6011862"/>
          </a:xfrm>
          <a:prstGeom prst="rect">
            <a:avLst/>
          </a:prstGeom>
          <a:solidFill>
            <a:srgbClr val="006666"/>
          </a:solidFill>
          <a:ln w="1905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24" name="Oval 7">
            <a:extLst>
              <a:ext uri="{FF2B5EF4-FFF2-40B4-BE49-F238E27FC236}">
                <a16:creationId xmlns:a16="http://schemas.microsoft.com/office/drawing/2014/main" id="{DC7A3B33-8368-77CC-C5CA-B7578243A7C5}"/>
              </a:ext>
            </a:extLst>
          </p:cNvPr>
          <p:cNvSpPr>
            <a:spLocks noChangeArrowheads="1"/>
          </p:cNvSpPr>
          <p:nvPr/>
        </p:nvSpPr>
        <p:spPr bwMode="auto">
          <a:xfrm>
            <a:off x="574675" y="85725"/>
            <a:ext cx="8205788" cy="701675"/>
          </a:xfrm>
          <a:prstGeom prst="ellipse">
            <a:avLst/>
          </a:prstGeom>
          <a:solidFill>
            <a:schemeClr val="tx1"/>
          </a:solidFill>
          <a:ln w="19050">
            <a:solidFill>
              <a:srgbClr val="0033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r-FR" altLang="ru-UA" b="1">
                <a:solidFill>
                  <a:srgbClr val="00B050"/>
                </a:solidFill>
              </a:rPr>
              <a:t>L</a:t>
            </a:r>
            <a:r>
              <a:rPr lang="ru-RU" altLang="ru-UA" b="1">
                <a:solidFill>
                  <a:srgbClr val="00B050"/>
                </a:solidFill>
              </a:rPr>
              <a:t>0: Обеспечение роста на основе высокого</a:t>
            </a:r>
          </a:p>
          <a:p>
            <a:pPr algn="ctr" eaLnBrk="1" hangingPunct="1"/>
            <a:r>
              <a:rPr lang="ru-RU" altLang="ru-UA" b="1">
                <a:solidFill>
                  <a:srgbClr val="00B050"/>
                </a:solidFill>
              </a:rPr>
              <a:t>профессионализма и мотивации</a:t>
            </a:r>
          </a:p>
        </p:txBody>
      </p:sp>
      <p:sp>
        <p:nvSpPr>
          <p:cNvPr id="38925" name="Rectangle 8">
            <a:extLst>
              <a:ext uri="{FF2B5EF4-FFF2-40B4-BE49-F238E27FC236}">
                <a16:creationId xmlns:a16="http://schemas.microsoft.com/office/drawing/2014/main" id="{28A9D41F-2166-C707-3150-6ED21C96CDD0}"/>
              </a:ext>
            </a:extLst>
          </p:cNvPr>
          <p:cNvSpPr>
            <a:spLocks noChangeArrowheads="1"/>
          </p:cNvSpPr>
          <p:nvPr/>
        </p:nvSpPr>
        <p:spPr bwMode="auto">
          <a:xfrm>
            <a:off x="287338" y="1319213"/>
            <a:ext cx="8745537" cy="1617662"/>
          </a:xfrm>
          <a:prstGeom prst="rect">
            <a:avLst/>
          </a:prstGeom>
          <a:solidFill>
            <a:schemeClr val="tx1"/>
          </a:solidFill>
          <a:ln w="1270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38926" name="Rectangle 9">
            <a:extLst>
              <a:ext uri="{FF2B5EF4-FFF2-40B4-BE49-F238E27FC236}">
                <a16:creationId xmlns:a16="http://schemas.microsoft.com/office/drawing/2014/main" id="{EBBFE460-B46E-4767-E2D5-3D888EE45AFD}"/>
              </a:ext>
            </a:extLst>
          </p:cNvPr>
          <p:cNvSpPr>
            <a:spLocks noChangeArrowheads="1"/>
          </p:cNvSpPr>
          <p:nvPr/>
        </p:nvSpPr>
        <p:spPr bwMode="auto">
          <a:xfrm>
            <a:off x="296863" y="2990850"/>
            <a:ext cx="8745537" cy="1617663"/>
          </a:xfrm>
          <a:prstGeom prst="rect">
            <a:avLst/>
          </a:prstGeom>
          <a:solidFill>
            <a:schemeClr val="tx1"/>
          </a:solidFill>
          <a:ln w="1270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a:t> </a:t>
            </a:r>
          </a:p>
        </p:txBody>
      </p:sp>
      <p:sp>
        <p:nvSpPr>
          <p:cNvPr id="38927" name="Rectangle 10">
            <a:extLst>
              <a:ext uri="{FF2B5EF4-FFF2-40B4-BE49-F238E27FC236}">
                <a16:creationId xmlns:a16="http://schemas.microsoft.com/office/drawing/2014/main" id="{E06A747B-54DB-BD16-73DB-2697C180F8A9}"/>
              </a:ext>
            </a:extLst>
          </p:cNvPr>
          <p:cNvSpPr>
            <a:spLocks noChangeArrowheads="1"/>
          </p:cNvSpPr>
          <p:nvPr/>
        </p:nvSpPr>
        <p:spPr bwMode="auto">
          <a:xfrm>
            <a:off x="296863" y="4672013"/>
            <a:ext cx="8745537" cy="1617662"/>
          </a:xfrm>
          <a:prstGeom prst="rect">
            <a:avLst/>
          </a:prstGeom>
          <a:solidFill>
            <a:schemeClr val="tx1"/>
          </a:solidFill>
          <a:ln w="12700">
            <a:solidFill>
              <a:srgbClr val="0033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uk-UA" altLang="ru-UA"/>
          </a:p>
        </p:txBody>
      </p:sp>
      <p:sp>
        <p:nvSpPr>
          <p:cNvPr id="38928" name="Text Box 11">
            <a:extLst>
              <a:ext uri="{FF2B5EF4-FFF2-40B4-BE49-F238E27FC236}">
                <a16:creationId xmlns:a16="http://schemas.microsoft.com/office/drawing/2014/main" id="{04C185AC-1A40-D2E6-1530-5F9DA8992005}"/>
              </a:ext>
            </a:extLst>
          </p:cNvPr>
          <p:cNvSpPr txBox="1">
            <a:spLocks noChangeArrowheads="1"/>
          </p:cNvSpPr>
          <p:nvPr/>
        </p:nvSpPr>
        <p:spPr bwMode="auto">
          <a:xfrm>
            <a:off x="774700" y="6451600"/>
            <a:ext cx="95091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1000" b="1" i="1"/>
              <a:t>Организация</a:t>
            </a:r>
          </a:p>
          <a:p>
            <a:pPr algn="ctr" eaLnBrk="1" hangingPunct="1">
              <a:lnSpc>
                <a:spcPct val="90000"/>
              </a:lnSpc>
            </a:pPr>
            <a:r>
              <a:rPr lang="ru-RU" altLang="ru-UA" sz="1000" b="1" i="1"/>
              <a:t> франчайзинга</a:t>
            </a:r>
          </a:p>
        </p:txBody>
      </p:sp>
      <p:sp>
        <p:nvSpPr>
          <p:cNvPr id="38929" name="Text Box 12">
            <a:extLst>
              <a:ext uri="{FF2B5EF4-FFF2-40B4-BE49-F238E27FC236}">
                <a16:creationId xmlns:a16="http://schemas.microsoft.com/office/drawing/2014/main" id="{5CF2B6E2-BB23-82FC-5A1C-159D327F1849}"/>
              </a:ext>
            </a:extLst>
          </p:cNvPr>
          <p:cNvSpPr txBox="1">
            <a:spLocks noChangeArrowheads="1"/>
          </p:cNvSpPr>
          <p:nvPr/>
        </p:nvSpPr>
        <p:spPr bwMode="auto">
          <a:xfrm>
            <a:off x="2622550" y="6464300"/>
            <a:ext cx="1593850" cy="273050"/>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1000" b="1" i="1"/>
              <a:t>Повышение ценности</a:t>
            </a:r>
          </a:p>
          <a:p>
            <a:pPr algn="ctr" eaLnBrk="1" hangingPunct="1">
              <a:lnSpc>
                <a:spcPct val="90000"/>
              </a:lnSpc>
            </a:pPr>
            <a:r>
              <a:rPr lang="ru-RU" altLang="ru-UA" sz="1000" b="1" i="1"/>
              <a:t>для потребителя</a:t>
            </a:r>
          </a:p>
        </p:txBody>
      </p:sp>
      <p:sp>
        <p:nvSpPr>
          <p:cNvPr id="38930" name="Text Box 13">
            <a:extLst>
              <a:ext uri="{FF2B5EF4-FFF2-40B4-BE49-F238E27FC236}">
                <a16:creationId xmlns:a16="http://schemas.microsoft.com/office/drawing/2014/main" id="{B6C9D6FC-38EB-B965-1699-1CD5202E22EB}"/>
              </a:ext>
            </a:extLst>
          </p:cNvPr>
          <p:cNvSpPr txBox="1">
            <a:spLocks noChangeArrowheads="1"/>
          </p:cNvSpPr>
          <p:nvPr/>
        </p:nvSpPr>
        <p:spPr bwMode="auto">
          <a:xfrm>
            <a:off x="4752975" y="6451600"/>
            <a:ext cx="1981200" cy="273050"/>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1000" b="1" i="1"/>
              <a:t>Достижение</a:t>
            </a:r>
          </a:p>
          <a:p>
            <a:pPr algn="ctr" eaLnBrk="1" hangingPunct="1">
              <a:lnSpc>
                <a:spcPct val="90000"/>
              </a:lnSpc>
            </a:pPr>
            <a:r>
              <a:rPr lang="ru-RU" altLang="ru-UA" sz="1000" b="1" i="1"/>
              <a:t>операционного совершенства</a:t>
            </a:r>
          </a:p>
        </p:txBody>
      </p:sp>
      <p:sp>
        <p:nvSpPr>
          <p:cNvPr id="38931" name="Text Box 14">
            <a:extLst>
              <a:ext uri="{FF2B5EF4-FFF2-40B4-BE49-F238E27FC236}">
                <a16:creationId xmlns:a16="http://schemas.microsoft.com/office/drawing/2014/main" id="{8B3EDB54-089E-0587-48AA-FCC05B7FC467}"/>
              </a:ext>
            </a:extLst>
          </p:cNvPr>
          <p:cNvSpPr txBox="1">
            <a:spLocks noChangeArrowheads="1"/>
          </p:cNvSpPr>
          <p:nvPr/>
        </p:nvSpPr>
        <p:spPr bwMode="auto">
          <a:xfrm>
            <a:off x="7213600" y="6391275"/>
            <a:ext cx="1609725" cy="40957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1000" b="1" i="1"/>
              <a:t>Быть достойным </a:t>
            </a:r>
          </a:p>
          <a:p>
            <a:pPr algn="ctr" eaLnBrk="1" hangingPunct="1">
              <a:lnSpc>
                <a:spcPct val="90000"/>
              </a:lnSpc>
            </a:pPr>
            <a:r>
              <a:rPr lang="ru-RU" altLang="ru-UA" sz="1000" b="1" i="1"/>
              <a:t>корпоративным членом </a:t>
            </a:r>
          </a:p>
          <a:p>
            <a:pPr algn="ctr" eaLnBrk="1" hangingPunct="1">
              <a:lnSpc>
                <a:spcPct val="90000"/>
              </a:lnSpc>
            </a:pPr>
            <a:r>
              <a:rPr lang="ru-RU" altLang="ru-UA" sz="1000" b="1" i="1"/>
              <a:t>гражданского общества</a:t>
            </a:r>
          </a:p>
        </p:txBody>
      </p:sp>
      <p:sp>
        <p:nvSpPr>
          <p:cNvPr id="38932" name="Text Box 15">
            <a:extLst>
              <a:ext uri="{FF2B5EF4-FFF2-40B4-BE49-F238E27FC236}">
                <a16:creationId xmlns:a16="http://schemas.microsoft.com/office/drawing/2014/main" id="{6F66CCBC-AC74-9977-E70D-FF86068CF8AD}"/>
              </a:ext>
            </a:extLst>
          </p:cNvPr>
          <p:cNvSpPr txBox="1">
            <a:spLocks noChangeArrowheads="1"/>
          </p:cNvSpPr>
          <p:nvPr/>
        </p:nvSpPr>
        <p:spPr bwMode="auto">
          <a:xfrm>
            <a:off x="425450" y="762000"/>
            <a:ext cx="166528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400" b="1"/>
              <a:t>СТРАТЕГИЧЕСКОЕ</a:t>
            </a:r>
          </a:p>
          <a:p>
            <a:pPr algn="ctr" eaLnBrk="1" hangingPunct="1"/>
            <a:r>
              <a:rPr lang="ru-RU" altLang="ru-UA" sz="1400" b="1"/>
              <a:t>СООТВЕТСТВИЕ</a:t>
            </a:r>
          </a:p>
        </p:txBody>
      </p:sp>
      <p:sp>
        <p:nvSpPr>
          <p:cNvPr id="38933" name="Text Box 16">
            <a:extLst>
              <a:ext uri="{FF2B5EF4-FFF2-40B4-BE49-F238E27FC236}">
                <a16:creationId xmlns:a16="http://schemas.microsoft.com/office/drawing/2014/main" id="{52A58E71-36F6-057A-60E5-E6EB199517D9}"/>
              </a:ext>
            </a:extLst>
          </p:cNvPr>
          <p:cNvSpPr txBox="1">
            <a:spLocks noChangeArrowheads="1"/>
          </p:cNvSpPr>
          <p:nvPr/>
        </p:nvSpPr>
        <p:spPr bwMode="auto">
          <a:xfrm>
            <a:off x="2819400" y="974725"/>
            <a:ext cx="111918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t>ЛИДЕРСТВО</a:t>
            </a:r>
          </a:p>
        </p:txBody>
      </p:sp>
      <p:sp>
        <p:nvSpPr>
          <p:cNvPr id="38934" name="Text Box 17">
            <a:extLst>
              <a:ext uri="{FF2B5EF4-FFF2-40B4-BE49-F238E27FC236}">
                <a16:creationId xmlns:a16="http://schemas.microsoft.com/office/drawing/2014/main" id="{2C317F38-A9AB-356C-2CE8-4F8D9F7C8BE2}"/>
              </a:ext>
            </a:extLst>
          </p:cNvPr>
          <p:cNvSpPr txBox="1">
            <a:spLocks noChangeArrowheads="1"/>
          </p:cNvSpPr>
          <p:nvPr/>
        </p:nvSpPr>
        <p:spPr bwMode="auto">
          <a:xfrm>
            <a:off x="5248275" y="974725"/>
            <a:ext cx="912813"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t>КУЛЬТУРА</a:t>
            </a:r>
          </a:p>
        </p:txBody>
      </p:sp>
      <p:sp>
        <p:nvSpPr>
          <p:cNvPr id="38935" name="Text Box 18">
            <a:extLst>
              <a:ext uri="{FF2B5EF4-FFF2-40B4-BE49-F238E27FC236}">
                <a16:creationId xmlns:a16="http://schemas.microsoft.com/office/drawing/2014/main" id="{354CBC4D-7369-079F-4672-F0CB80368498}"/>
              </a:ext>
            </a:extLst>
          </p:cNvPr>
          <p:cNvSpPr txBox="1">
            <a:spLocks noChangeArrowheads="1"/>
          </p:cNvSpPr>
          <p:nvPr/>
        </p:nvSpPr>
        <p:spPr bwMode="auto">
          <a:xfrm>
            <a:off x="7104063" y="974725"/>
            <a:ext cx="18653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t>РАБОТА В КОМАНДЕ</a:t>
            </a:r>
          </a:p>
        </p:txBody>
      </p:sp>
      <p:sp>
        <p:nvSpPr>
          <p:cNvPr id="38936" name="Oval 19">
            <a:extLst>
              <a:ext uri="{FF2B5EF4-FFF2-40B4-BE49-F238E27FC236}">
                <a16:creationId xmlns:a16="http://schemas.microsoft.com/office/drawing/2014/main" id="{303A9F2E-15AC-AB70-B47B-7C533BE6305E}"/>
              </a:ext>
            </a:extLst>
          </p:cNvPr>
          <p:cNvSpPr>
            <a:spLocks noChangeArrowheads="1"/>
          </p:cNvSpPr>
          <p:nvPr/>
        </p:nvSpPr>
        <p:spPr bwMode="auto">
          <a:xfrm>
            <a:off x="319088" y="1338263"/>
            <a:ext cx="1276350" cy="763587"/>
          </a:xfrm>
          <a:prstGeom prst="ellipse">
            <a:avLst/>
          </a:prstGeom>
          <a:solidFill>
            <a:srgbClr val="00B050"/>
          </a:solidFill>
          <a:ln w="19050" algn="ctr">
            <a:solidFill>
              <a:schemeClr val="tx1"/>
            </a:solidFill>
            <a:round/>
            <a:headEnd/>
            <a:tailEnd/>
          </a:ln>
        </p:spPr>
        <p:txBody>
          <a:bodyPr lIns="0" tIns="0" rIns="0" bIns="360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de-DE" altLang="ru-UA" sz="800" b="1"/>
              <a:t>L</a:t>
            </a:r>
            <a:r>
              <a:rPr lang="ru-RU" altLang="ru-UA" sz="800" b="1"/>
              <a:t>1: Постоянно генерировать новые идеи, реализовывать их в виде новой продукции, услуг</a:t>
            </a:r>
          </a:p>
        </p:txBody>
      </p:sp>
      <p:sp>
        <p:nvSpPr>
          <p:cNvPr id="38937" name="Oval 20">
            <a:extLst>
              <a:ext uri="{FF2B5EF4-FFF2-40B4-BE49-F238E27FC236}">
                <a16:creationId xmlns:a16="http://schemas.microsoft.com/office/drawing/2014/main" id="{2FF5ED57-3B2A-24D5-83B4-9C975E614D58}"/>
              </a:ext>
            </a:extLst>
          </p:cNvPr>
          <p:cNvSpPr>
            <a:spLocks noChangeArrowheads="1"/>
          </p:cNvSpPr>
          <p:nvPr/>
        </p:nvSpPr>
        <p:spPr bwMode="auto">
          <a:xfrm>
            <a:off x="387350" y="3798888"/>
            <a:ext cx="1455738" cy="711200"/>
          </a:xfrm>
          <a:prstGeom prst="ellipse">
            <a:avLst/>
          </a:prstGeom>
          <a:solidFill>
            <a:srgbClr val="00B050"/>
          </a:solidFill>
          <a:ln w="19050">
            <a:solidFill>
              <a:srgbClr val="003300"/>
            </a:solidFill>
            <a:round/>
            <a:headEnd/>
            <a:tailEnd/>
          </a:ln>
        </p:spPr>
        <p:txBody>
          <a:bodyPr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1-4: Обеспечить функционирование ССП в режиме реального времени</a:t>
            </a:r>
          </a:p>
        </p:txBody>
      </p:sp>
      <p:sp>
        <p:nvSpPr>
          <p:cNvPr id="38938" name="Oval 21">
            <a:extLst>
              <a:ext uri="{FF2B5EF4-FFF2-40B4-BE49-F238E27FC236}">
                <a16:creationId xmlns:a16="http://schemas.microsoft.com/office/drawing/2014/main" id="{63BB79F3-2805-5132-6DA0-26D738418741}"/>
              </a:ext>
            </a:extLst>
          </p:cNvPr>
          <p:cNvSpPr>
            <a:spLocks noChangeArrowheads="1"/>
          </p:cNvSpPr>
          <p:nvPr/>
        </p:nvSpPr>
        <p:spPr bwMode="auto">
          <a:xfrm>
            <a:off x="528638" y="5005388"/>
            <a:ext cx="1392237" cy="947737"/>
          </a:xfrm>
          <a:prstGeom prst="ellipse">
            <a:avLst/>
          </a:prstGeom>
          <a:solidFill>
            <a:srgbClr val="00B050"/>
          </a:solidFill>
          <a:ln w="19050">
            <a:solidFill>
              <a:srgbClr val="003300"/>
            </a:solidFill>
            <a:round/>
            <a:headEnd/>
            <a:tailEnd/>
          </a:ln>
        </p:spPr>
        <p:txBody>
          <a:bodyPr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1-3-2: Сформировать стратегическую карту каждому ключевому подразделению</a:t>
            </a:r>
          </a:p>
        </p:txBody>
      </p:sp>
      <p:sp>
        <p:nvSpPr>
          <p:cNvPr id="38939" name="Oval 23">
            <a:extLst>
              <a:ext uri="{FF2B5EF4-FFF2-40B4-BE49-F238E27FC236}">
                <a16:creationId xmlns:a16="http://schemas.microsoft.com/office/drawing/2014/main" id="{F55A52E3-DF9F-D455-6720-7DD9052948A1}"/>
              </a:ext>
            </a:extLst>
          </p:cNvPr>
          <p:cNvSpPr>
            <a:spLocks noChangeArrowheads="1"/>
          </p:cNvSpPr>
          <p:nvPr/>
        </p:nvSpPr>
        <p:spPr bwMode="auto">
          <a:xfrm>
            <a:off x="2989263" y="1704975"/>
            <a:ext cx="1165225" cy="666750"/>
          </a:xfrm>
          <a:prstGeom prst="ellipse">
            <a:avLst/>
          </a:prstGeom>
          <a:solidFill>
            <a:srgbClr val="00B050"/>
          </a:solidFill>
          <a:ln w="19050" algn="ctr">
            <a:solidFill>
              <a:schemeClr val="tx1"/>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de-DE" altLang="ru-UA" sz="800" b="1"/>
              <a:t>L</a:t>
            </a:r>
            <a:r>
              <a:rPr lang="ru-RU" altLang="ru-UA" sz="800" b="1"/>
              <a:t>2:</a:t>
            </a:r>
          </a:p>
          <a:p>
            <a:pPr algn="ctr" eaLnBrk="1" hangingPunct="1">
              <a:lnSpc>
                <a:spcPct val="80000"/>
              </a:lnSpc>
            </a:pPr>
            <a:r>
              <a:rPr lang="ru-RU" altLang="ru-UA" sz="800" b="1"/>
              <a:t>Обеспечить исполнение любого профильного заказа</a:t>
            </a:r>
          </a:p>
        </p:txBody>
      </p:sp>
      <p:sp>
        <p:nvSpPr>
          <p:cNvPr id="38940" name="Oval 35">
            <a:extLst>
              <a:ext uri="{FF2B5EF4-FFF2-40B4-BE49-F238E27FC236}">
                <a16:creationId xmlns:a16="http://schemas.microsoft.com/office/drawing/2014/main" id="{443CC965-585B-5FC8-BEDE-0B298A20F57A}"/>
              </a:ext>
            </a:extLst>
          </p:cNvPr>
          <p:cNvSpPr>
            <a:spLocks noChangeArrowheads="1"/>
          </p:cNvSpPr>
          <p:nvPr/>
        </p:nvSpPr>
        <p:spPr bwMode="auto">
          <a:xfrm>
            <a:off x="6869113" y="1362075"/>
            <a:ext cx="2136775" cy="855663"/>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4: Обеспечивать социальную защищенность членов коллектива в виде наивысших социальных показателей в машиностроении</a:t>
            </a:r>
          </a:p>
        </p:txBody>
      </p:sp>
      <p:sp>
        <p:nvSpPr>
          <p:cNvPr id="38941" name="Oval 36">
            <a:extLst>
              <a:ext uri="{FF2B5EF4-FFF2-40B4-BE49-F238E27FC236}">
                <a16:creationId xmlns:a16="http://schemas.microsoft.com/office/drawing/2014/main" id="{80DD0B4C-BBF0-EAC6-F7B1-2B4BB3C1FBAB}"/>
              </a:ext>
            </a:extLst>
          </p:cNvPr>
          <p:cNvSpPr>
            <a:spLocks noChangeArrowheads="1"/>
          </p:cNvSpPr>
          <p:nvPr/>
        </p:nvSpPr>
        <p:spPr bwMode="auto">
          <a:xfrm>
            <a:off x="7597775" y="2282825"/>
            <a:ext cx="1450975" cy="601663"/>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4-3: Осознание каждым своей принадлежности к "Планете НКМЗ" </a:t>
            </a:r>
          </a:p>
        </p:txBody>
      </p:sp>
      <p:sp>
        <p:nvSpPr>
          <p:cNvPr id="38942" name="Oval 37">
            <a:extLst>
              <a:ext uri="{FF2B5EF4-FFF2-40B4-BE49-F238E27FC236}">
                <a16:creationId xmlns:a16="http://schemas.microsoft.com/office/drawing/2014/main" id="{741B4370-392F-FC35-6A11-F9725FB49855}"/>
              </a:ext>
            </a:extLst>
          </p:cNvPr>
          <p:cNvSpPr>
            <a:spLocks noChangeArrowheads="1"/>
          </p:cNvSpPr>
          <p:nvPr/>
        </p:nvSpPr>
        <p:spPr bwMode="auto">
          <a:xfrm>
            <a:off x="7466013" y="3506788"/>
            <a:ext cx="1465262" cy="744537"/>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4-1: Создание имиджа НКМЗ как предприятия европейского уровня</a:t>
            </a:r>
          </a:p>
        </p:txBody>
      </p:sp>
      <p:sp>
        <p:nvSpPr>
          <p:cNvPr id="38943" name="Oval 38">
            <a:extLst>
              <a:ext uri="{FF2B5EF4-FFF2-40B4-BE49-F238E27FC236}">
                <a16:creationId xmlns:a16="http://schemas.microsoft.com/office/drawing/2014/main" id="{485ED0BD-7626-BA57-D3F7-D01C4F6149B4}"/>
              </a:ext>
            </a:extLst>
          </p:cNvPr>
          <p:cNvSpPr>
            <a:spLocks noChangeArrowheads="1"/>
          </p:cNvSpPr>
          <p:nvPr/>
        </p:nvSpPr>
        <p:spPr bwMode="auto">
          <a:xfrm>
            <a:off x="7466013" y="5141913"/>
            <a:ext cx="1482725" cy="766762"/>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4-2: Признание корпоративных ценностей НКМЗ каждым работником</a:t>
            </a:r>
          </a:p>
        </p:txBody>
      </p:sp>
      <p:sp>
        <p:nvSpPr>
          <p:cNvPr id="38944" name="Line 39">
            <a:extLst>
              <a:ext uri="{FF2B5EF4-FFF2-40B4-BE49-F238E27FC236}">
                <a16:creationId xmlns:a16="http://schemas.microsoft.com/office/drawing/2014/main" id="{2BA05714-05B2-4E2E-7C24-67F5B27B5320}"/>
              </a:ext>
            </a:extLst>
          </p:cNvPr>
          <p:cNvSpPr>
            <a:spLocks noChangeShapeType="1"/>
          </p:cNvSpPr>
          <p:nvPr/>
        </p:nvSpPr>
        <p:spPr bwMode="auto">
          <a:xfrm flipV="1">
            <a:off x="460375" y="1998663"/>
            <a:ext cx="57150" cy="311150"/>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45" name="Line 40">
            <a:extLst>
              <a:ext uri="{FF2B5EF4-FFF2-40B4-BE49-F238E27FC236}">
                <a16:creationId xmlns:a16="http://schemas.microsoft.com/office/drawing/2014/main" id="{8E8420A9-6156-4F13-FD46-C7938785A8A1}"/>
              </a:ext>
            </a:extLst>
          </p:cNvPr>
          <p:cNvSpPr>
            <a:spLocks noChangeShapeType="1"/>
          </p:cNvSpPr>
          <p:nvPr/>
        </p:nvSpPr>
        <p:spPr bwMode="auto">
          <a:xfrm flipH="1">
            <a:off x="1539875" y="1503363"/>
            <a:ext cx="234950" cy="74612"/>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46" name="Freeform 41">
            <a:extLst>
              <a:ext uri="{FF2B5EF4-FFF2-40B4-BE49-F238E27FC236}">
                <a16:creationId xmlns:a16="http://schemas.microsoft.com/office/drawing/2014/main" id="{B90DA38C-96F5-45B7-AB87-DC354141E907}"/>
              </a:ext>
            </a:extLst>
          </p:cNvPr>
          <p:cNvSpPr>
            <a:spLocks/>
          </p:cNvSpPr>
          <p:nvPr/>
        </p:nvSpPr>
        <p:spPr bwMode="auto">
          <a:xfrm>
            <a:off x="1498600" y="1949450"/>
            <a:ext cx="422275" cy="382588"/>
          </a:xfrm>
          <a:custGeom>
            <a:avLst/>
            <a:gdLst>
              <a:gd name="T0" fmla="*/ 422275 w 184"/>
              <a:gd name="T1" fmla="*/ 382588 h 185"/>
              <a:gd name="T2" fmla="*/ 0 w 184"/>
              <a:gd name="T3" fmla="*/ 0 h 185"/>
              <a:gd name="T4" fmla="*/ 0 60000 65536"/>
              <a:gd name="T5" fmla="*/ 0 60000 65536"/>
              <a:gd name="T6" fmla="*/ 0 w 184"/>
              <a:gd name="T7" fmla="*/ 0 h 185"/>
              <a:gd name="T8" fmla="*/ 184 w 184"/>
              <a:gd name="T9" fmla="*/ 185 h 185"/>
            </a:gdLst>
            <a:ahLst/>
            <a:cxnLst>
              <a:cxn ang="T4">
                <a:pos x="T0" y="T1"/>
              </a:cxn>
              <a:cxn ang="T5">
                <a:pos x="T2" y="T3"/>
              </a:cxn>
            </a:cxnLst>
            <a:rect l="T6" t="T7" r="T8" b="T9"/>
            <a:pathLst>
              <a:path w="184" h="185">
                <a:moveTo>
                  <a:pt x="184" y="185"/>
                </a:moveTo>
                <a:lnTo>
                  <a:pt x="0" y="0"/>
                </a:ln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47" name="Line 42">
            <a:extLst>
              <a:ext uri="{FF2B5EF4-FFF2-40B4-BE49-F238E27FC236}">
                <a16:creationId xmlns:a16="http://schemas.microsoft.com/office/drawing/2014/main" id="{814E8B55-A84A-54D9-1CB7-0844FAB42EA8}"/>
              </a:ext>
            </a:extLst>
          </p:cNvPr>
          <p:cNvSpPr>
            <a:spLocks noChangeShapeType="1"/>
          </p:cNvSpPr>
          <p:nvPr/>
        </p:nvSpPr>
        <p:spPr bwMode="auto">
          <a:xfrm flipV="1">
            <a:off x="1470025" y="752475"/>
            <a:ext cx="1354138" cy="749300"/>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48" name="Line 43">
            <a:extLst>
              <a:ext uri="{FF2B5EF4-FFF2-40B4-BE49-F238E27FC236}">
                <a16:creationId xmlns:a16="http://schemas.microsoft.com/office/drawing/2014/main" id="{346E2592-0B71-1C95-4EF0-6DF74E2707AC}"/>
              </a:ext>
            </a:extLst>
          </p:cNvPr>
          <p:cNvSpPr>
            <a:spLocks noChangeShapeType="1"/>
          </p:cNvSpPr>
          <p:nvPr/>
        </p:nvSpPr>
        <p:spPr bwMode="auto">
          <a:xfrm flipV="1">
            <a:off x="1276350" y="2671763"/>
            <a:ext cx="550863" cy="423862"/>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49" name="Line 44">
            <a:extLst>
              <a:ext uri="{FF2B5EF4-FFF2-40B4-BE49-F238E27FC236}">
                <a16:creationId xmlns:a16="http://schemas.microsoft.com/office/drawing/2014/main" id="{1693FB28-C636-D4BA-725A-3435CE8965FF}"/>
              </a:ext>
            </a:extLst>
          </p:cNvPr>
          <p:cNvSpPr>
            <a:spLocks noChangeShapeType="1"/>
          </p:cNvSpPr>
          <p:nvPr/>
        </p:nvSpPr>
        <p:spPr bwMode="auto">
          <a:xfrm>
            <a:off x="1392238" y="3578225"/>
            <a:ext cx="147637" cy="282575"/>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50" name="Freeform 48">
            <a:extLst>
              <a:ext uri="{FF2B5EF4-FFF2-40B4-BE49-F238E27FC236}">
                <a16:creationId xmlns:a16="http://schemas.microsoft.com/office/drawing/2014/main" id="{ACB8C71D-0735-DC7A-63E7-BBEE1D675651}"/>
              </a:ext>
            </a:extLst>
          </p:cNvPr>
          <p:cNvSpPr>
            <a:spLocks/>
          </p:cNvSpPr>
          <p:nvPr/>
        </p:nvSpPr>
        <p:spPr bwMode="auto">
          <a:xfrm>
            <a:off x="3811588" y="800100"/>
            <a:ext cx="492125" cy="925513"/>
          </a:xfrm>
          <a:custGeom>
            <a:avLst/>
            <a:gdLst>
              <a:gd name="T0" fmla="*/ 0 w 310"/>
              <a:gd name="T1" fmla="*/ 925513 h 583"/>
              <a:gd name="T2" fmla="*/ 492125 w 310"/>
              <a:gd name="T3" fmla="*/ 0 h 583"/>
              <a:gd name="T4" fmla="*/ 0 60000 65536"/>
              <a:gd name="T5" fmla="*/ 0 60000 65536"/>
              <a:gd name="T6" fmla="*/ 0 w 310"/>
              <a:gd name="T7" fmla="*/ 0 h 583"/>
              <a:gd name="T8" fmla="*/ 310 w 310"/>
              <a:gd name="T9" fmla="*/ 583 h 583"/>
            </a:gdLst>
            <a:ahLst/>
            <a:cxnLst>
              <a:cxn ang="T4">
                <a:pos x="T0" y="T1"/>
              </a:cxn>
              <a:cxn ang="T5">
                <a:pos x="T2" y="T3"/>
              </a:cxn>
            </a:cxnLst>
            <a:rect l="T6" t="T7" r="T8" b="T9"/>
            <a:pathLst>
              <a:path w="310" h="583">
                <a:moveTo>
                  <a:pt x="0" y="583"/>
                </a:moveTo>
                <a:lnTo>
                  <a:pt x="310" y="0"/>
                </a:ln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51" name="Text Box 49">
            <a:extLst>
              <a:ext uri="{FF2B5EF4-FFF2-40B4-BE49-F238E27FC236}">
                <a16:creationId xmlns:a16="http://schemas.microsoft.com/office/drawing/2014/main" id="{92D638D6-1453-2C9F-4345-279BF044BF90}"/>
              </a:ext>
            </a:extLst>
          </p:cNvPr>
          <p:cNvSpPr txBox="1">
            <a:spLocks noChangeArrowheads="1"/>
          </p:cNvSpPr>
          <p:nvPr/>
        </p:nvSpPr>
        <p:spPr bwMode="auto">
          <a:xfrm>
            <a:off x="3541713" y="1355725"/>
            <a:ext cx="2049462" cy="182563"/>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i="1">
                <a:solidFill>
                  <a:srgbClr val="003300"/>
                </a:solidFill>
              </a:rPr>
              <a:t>ЧЕЛОВЕЧЕСКИЙ КАПИТАЛ</a:t>
            </a:r>
          </a:p>
        </p:txBody>
      </p:sp>
      <p:sp>
        <p:nvSpPr>
          <p:cNvPr id="38952" name="Line 50">
            <a:extLst>
              <a:ext uri="{FF2B5EF4-FFF2-40B4-BE49-F238E27FC236}">
                <a16:creationId xmlns:a16="http://schemas.microsoft.com/office/drawing/2014/main" id="{D4A0B799-AFD8-E2DE-34D8-6FF47936FA42}"/>
              </a:ext>
            </a:extLst>
          </p:cNvPr>
          <p:cNvSpPr>
            <a:spLocks noChangeShapeType="1"/>
          </p:cNvSpPr>
          <p:nvPr/>
        </p:nvSpPr>
        <p:spPr bwMode="auto">
          <a:xfrm flipV="1">
            <a:off x="5865813" y="733425"/>
            <a:ext cx="839787" cy="928688"/>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53" name="Line 51">
            <a:extLst>
              <a:ext uri="{FF2B5EF4-FFF2-40B4-BE49-F238E27FC236}">
                <a16:creationId xmlns:a16="http://schemas.microsoft.com/office/drawing/2014/main" id="{0C8436AB-F720-E99E-3DE5-4BB72186BAE5}"/>
              </a:ext>
            </a:extLst>
          </p:cNvPr>
          <p:cNvSpPr>
            <a:spLocks noChangeShapeType="1"/>
          </p:cNvSpPr>
          <p:nvPr/>
        </p:nvSpPr>
        <p:spPr bwMode="auto">
          <a:xfrm flipV="1">
            <a:off x="4724400" y="1993900"/>
            <a:ext cx="352425" cy="209550"/>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54" name="Line 52">
            <a:extLst>
              <a:ext uri="{FF2B5EF4-FFF2-40B4-BE49-F238E27FC236}">
                <a16:creationId xmlns:a16="http://schemas.microsoft.com/office/drawing/2014/main" id="{A675BD26-568D-DD74-8874-03AFCB6EDB9E}"/>
              </a:ext>
            </a:extLst>
          </p:cNvPr>
          <p:cNvSpPr>
            <a:spLocks noChangeShapeType="1"/>
          </p:cNvSpPr>
          <p:nvPr/>
        </p:nvSpPr>
        <p:spPr bwMode="auto">
          <a:xfrm flipH="1" flipV="1">
            <a:off x="6003925" y="2009775"/>
            <a:ext cx="307975" cy="180975"/>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55" name="Freeform 53">
            <a:extLst>
              <a:ext uri="{FF2B5EF4-FFF2-40B4-BE49-F238E27FC236}">
                <a16:creationId xmlns:a16="http://schemas.microsoft.com/office/drawing/2014/main" id="{5C67C4A1-32AC-BA28-1967-959040647C4F}"/>
              </a:ext>
            </a:extLst>
          </p:cNvPr>
          <p:cNvSpPr>
            <a:spLocks/>
          </p:cNvSpPr>
          <p:nvPr/>
        </p:nvSpPr>
        <p:spPr bwMode="auto">
          <a:xfrm>
            <a:off x="5156200" y="2216150"/>
            <a:ext cx="234950" cy="1158875"/>
          </a:xfrm>
          <a:custGeom>
            <a:avLst/>
            <a:gdLst>
              <a:gd name="T0" fmla="*/ 0 w 148"/>
              <a:gd name="T1" fmla="*/ 1158875 h 730"/>
              <a:gd name="T2" fmla="*/ 234950 w 148"/>
              <a:gd name="T3" fmla="*/ 0 h 730"/>
              <a:gd name="T4" fmla="*/ 0 60000 65536"/>
              <a:gd name="T5" fmla="*/ 0 60000 65536"/>
              <a:gd name="T6" fmla="*/ 0 w 148"/>
              <a:gd name="T7" fmla="*/ 0 h 730"/>
              <a:gd name="T8" fmla="*/ 148 w 148"/>
              <a:gd name="T9" fmla="*/ 730 h 730"/>
            </a:gdLst>
            <a:ahLst/>
            <a:cxnLst>
              <a:cxn ang="T4">
                <a:pos x="T0" y="T1"/>
              </a:cxn>
              <a:cxn ang="T5">
                <a:pos x="T2" y="T3"/>
              </a:cxn>
            </a:cxnLst>
            <a:rect l="T6" t="T7" r="T8" b="T9"/>
            <a:pathLst>
              <a:path w="148" h="730">
                <a:moveTo>
                  <a:pt x="0" y="730"/>
                </a:moveTo>
                <a:lnTo>
                  <a:pt x="148" y="0"/>
                </a:ln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56" name="Freeform 54">
            <a:extLst>
              <a:ext uri="{FF2B5EF4-FFF2-40B4-BE49-F238E27FC236}">
                <a16:creationId xmlns:a16="http://schemas.microsoft.com/office/drawing/2014/main" id="{88A1C10D-8EA4-DB1E-E453-419600CBA92B}"/>
              </a:ext>
            </a:extLst>
          </p:cNvPr>
          <p:cNvSpPr>
            <a:spLocks/>
          </p:cNvSpPr>
          <p:nvPr/>
        </p:nvSpPr>
        <p:spPr bwMode="auto">
          <a:xfrm>
            <a:off x="5000625" y="2222500"/>
            <a:ext cx="623888" cy="2863850"/>
          </a:xfrm>
          <a:custGeom>
            <a:avLst/>
            <a:gdLst>
              <a:gd name="T0" fmla="*/ 0 w 393"/>
              <a:gd name="T1" fmla="*/ 2863850 h 1804"/>
              <a:gd name="T2" fmla="*/ 549275 w 393"/>
              <a:gd name="T3" fmla="*/ 1790700 h 1804"/>
              <a:gd name="T4" fmla="*/ 450850 w 393"/>
              <a:gd name="T5" fmla="*/ 0 h 1804"/>
              <a:gd name="T6" fmla="*/ 0 60000 65536"/>
              <a:gd name="T7" fmla="*/ 0 60000 65536"/>
              <a:gd name="T8" fmla="*/ 0 60000 65536"/>
              <a:gd name="T9" fmla="*/ 0 w 393"/>
              <a:gd name="T10" fmla="*/ 0 h 1804"/>
              <a:gd name="T11" fmla="*/ 393 w 393"/>
              <a:gd name="T12" fmla="*/ 1804 h 1804"/>
            </a:gdLst>
            <a:ahLst/>
            <a:cxnLst>
              <a:cxn ang="T6">
                <a:pos x="T0" y="T1"/>
              </a:cxn>
              <a:cxn ang="T7">
                <a:pos x="T2" y="T3"/>
              </a:cxn>
              <a:cxn ang="T8">
                <a:pos x="T4" y="T5"/>
              </a:cxn>
            </a:cxnLst>
            <a:rect l="T9" t="T10" r="T11" b="T12"/>
            <a:pathLst>
              <a:path w="393" h="1804">
                <a:moveTo>
                  <a:pt x="0" y="1804"/>
                </a:moveTo>
                <a:cubicBezTo>
                  <a:pt x="57" y="1691"/>
                  <a:pt x="299" y="1429"/>
                  <a:pt x="346" y="1128"/>
                </a:cubicBezTo>
                <a:cubicBezTo>
                  <a:pt x="393" y="827"/>
                  <a:pt x="294" y="188"/>
                  <a:pt x="284"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57" name="Freeform 55">
            <a:extLst>
              <a:ext uri="{FF2B5EF4-FFF2-40B4-BE49-F238E27FC236}">
                <a16:creationId xmlns:a16="http://schemas.microsoft.com/office/drawing/2014/main" id="{988964FB-1E7D-6047-9892-CB316E1365D3}"/>
              </a:ext>
            </a:extLst>
          </p:cNvPr>
          <p:cNvSpPr>
            <a:spLocks/>
          </p:cNvSpPr>
          <p:nvPr/>
        </p:nvSpPr>
        <p:spPr bwMode="auto">
          <a:xfrm>
            <a:off x="5124450" y="2232025"/>
            <a:ext cx="636588" cy="3394075"/>
          </a:xfrm>
          <a:custGeom>
            <a:avLst/>
            <a:gdLst>
              <a:gd name="T0" fmla="*/ 0 w 401"/>
              <a:gd name="T1" fmla="*/ 3394075 h 2138"/>
              <a:gd name="T2" fmla="*/ 568325 w 401"/>
              <a:gd name="T3" fmla="*/ 1873250 h 2138"/>
              <a:gd name="T4" fmla="*/ 412750 w 401"/>
              <a:gd name="T5" fmla="*/ 0 h 2138"/>
              <a:gd name="T6" fmla="*/ 0 60000 65536"/>
              <a:gd name="T7" fmla="*/ 0 60000 65536"/>
              <a:gd name="T8" fmla="*/ 0 60000 65536"/>
              <a:gd name="T9" fmla="*/ 0 w 401"/>
              <a:gd name="T10" fmla="*/ 0 h 2138"/>
              <a:gd name="T11" fmla="*/ 401 w 401"/>
              <a:gd name="T12" fmla="*/ 2138 h 2138"/>
            </a:gdLst>
            <a:ahLst/>
            <a:cxnLst>
              <a:cxn ang="T6">
                <a:pos x="T0" y="T1"/>
              </a:cxn>
              <a:cxn ang="T7">
                <a:pos x="T2" y="T3"/>
              </a:cxn>
              <a:cxn ang="T8">
                <a:pos x="T4" y="T5"/>
              </a:cxn>
            </a:cxnLst>
            <a:rect l="T9" t="T10" r="T11" b="T12"/>
            <a:pathLst>
              <a:path w="401" h="2138">
                <a:moveTo>
                  <a:pt x="0" y="2138"/>
                </a:moveTo>
                <a:cubicBezTo>
                  <a:pt x="60" y="1979"/>
                  <a:pt x="315" y="1536"/>
                  <a:pt x="358" y="1180"/>
                </a:cubicBezTo>
                <a:cubicBezTo>
                  <a:pt x="401" y="824"/>
                  <a:pt x="280" y="246"/>
                  <a:pt x="260"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58" name="Freeform 56">
            <a:extLst>
              <a:ext uri="{FF2B5EF4-FFF2-40B4-BE49-F238E27FC236}">
                <a16:creationId xmlns:a16="http://schemas.microsoft.com/office/drawing/2014/main" id="{9D30E7EC-94E8-5ED9-0458-1DC8B0373712}"/>
              </a:ext>
            </a:extLst>
          </p:cNvPr>
          <p:cNvSpPr>
            <a:spLocks/>
          </p:cNvSpPr>
          <p:nvPr/>
        </p:nvSpPr>
        <p:spPr bwMode="auto">
          <a:xfrm>
            <a:off x="5626100" y="2222500"/>
            <a:ext cx="274638" cy="2943225"/>
          </a:xfrm>
          <a:custGeom>
            <a:avLst/>
            <a:gdLst>
              <a:gd name="T0" fmla="*/ 255588 w 173"/>
              <a:gd name="T1" fmla="*/ 2943225 h 1854"/>
              <a:gd name="T2" fmla="*/ 249238 w 173"/>
              <a:gd name="T3" fmla="*/ 1903413 h 1854"/>
              <a:gd name="T4" fmla="*/ 101600 w 173"/>
              <a:gd name="T5" fmla="*/ 495300 h 1854"/>
              <a:gd name="T6" fmla="*/ 0 w 173"/>
              <a:gd name="T7" fmla="*/ 0 h 1854"/>
              <a:gd name="T8" fmla="*/ 0 60000 65536"/>
              <a:gd name="T9" fmla="*/ 0 60000 65536"/>
              <a:gd name="T10" fmla="*/ 0 60000 65536"/>
              <a:gd name="T11" fmla="*/ 0 60000 65536"/>
              <a:gd name="T12" fmla="*/ 0 w 173"/>
              <a:gd name="T13" fmla="*/ 0 h 1854"/>
              <a:gd name="T14" fmla="*/ 173 w 173"/>
              <a:gd name="T15" fmla="*/ 1854 h 1854"/>
            </a:gdLst>
            <a:ahLst/>
            <a:cxnLst>
              <a:cxn ang="T8">
                <a:pos x="T0" y="T1"/>
              </a:cxn>
              <a:cxn ang="T9">
                <a:pos x="T2" y="T3"/>
              </a:cxn>
              <a:cxn ang="T10">
                <a:pos x="T4" y="T5"/>
              </a:cxn>
              <a:cxn ang="T11">
                <a:pos x="T6" y="T7"/>
              </a:cxn>
            </a:cxnLst>
            <a:rect l="T12" t="T13" r="T14" b="T15"/>
            <a:pathLst>
              <a:path w="173" h="1854">
                <a:moveTo>
                  <a:pt x="161" y="1854"/>
                </a:moveTo>
                <a:cubicBezTo>
                  <a:pt x="160" y="1745"/>
                  <a:pt x="173" y="1456"/>
                  <a:pt x="157" y="1199"/>
                </a:cubicBezTo>
                <a:cubicBezTo>
                  <a:pt x="141" y="942"/>
                  <a:pt x="90" y="512"/>
                  <a:pt x="64" y="312"/>
                </a:cubicBezTo>
                <a:cubicBezTo>
                  <a:pt x="38" y="112"/>
                  <a:pt x="13" y="65"/>
                  <a:pt x="0"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59" name="Line 57">
            <a:extLst>
              <a:ext uri="{FF2B5EF4-FFF2-40B4-BE49-F238E27FC236}">
                <a16:creationId xmlns:a16="http://schemas.microsoft.com/office/drawing/2014/main" id="{1105A4F7-FF7D-9D2E-2E53-D5BF3D946C67}"/>
              </a:ext>
            </a:extLst>
          </p:cNvPr>
          <p:cNvSpPr>
            <a:spLocks noChangeShapeType="1"/>
          </p:cNvSpPr>
          <p:nvPr/>
        </p:nvSpPr>
        <p:spPr bwMode="auto">
          <a:xfrm flipH="1" flipV="1">
            <a:off x="8734425" y="2074863"/>
            <a:ext cx="155575" cy="315912"/>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60" name="Freeform 58">
            <a:extLst>
              <a:ext uri="{FF2B5EF4-FFF2-40B4-BE49-F238E27FC236}">
                <a16:creationId xmlns:a16="http://schemas.microsoft.com/office/drawing/2014/main" id="{77E4CF97-6F3C-63DA-58F4-C782AB007EB3}"/>
              </a:ext>
            </a:extLst>
          </p:cNvPr>
          <p:cNvSpPr>
            <a:spLocks/>
          </p:cNvSpPr>
          <p:nvPr/>
        </p:nvSpPr>
        <p:spPr bwMode="auto">
          <a:xfrm>
            <a:off x="6918325" y="742950"/>
            <a:ext cx="238125" cy="746125"/>
          </a:xfrm>
          <a:custGeom>
            <a:avLst/>
            <a:gdLst>
              <a:gd name="T0" fmla="*/ 238125 w 150"/>
              <a:gd name="T1" fmla="*/ 746125 h 470"/>
              <a:gd name="T2" fmla="*/ 0 w 150"/>
              <a:gd name="T3" fmla="*/ 0 h 470"/>
              <a:gd name="T4" fmla="*/ 0 60000 65536"/>
              <a:gd name="T5" fmla="*/ 0 60000 65536"/>
              <a:gd name="T6" fmla="*/ 0 w 150"/>
              <a:gd name="T7" fmla="*/ 0 h 470"/>
              <a:gd name="T8" fmla="*/ 150 w 150"/>
              <a:gd name="T9" fmla="*/ 470 h 470"/>
            </a:gdLst>
            <a:ahLst/>
            <a:cxnLst>
              <a:cxn ang="T4">
                <a:pos x="T0" y="T1"/>
              </a:cxn>
              <a:cxn ang="T5">
                <a:pos x="T2" y="T3"/>
              </a:cxn>
            </a:cxnLst>
            <a:rect l="T6" t="T7" r="T8" b="T9"/>
            <a:pathLst>
              <a:path w="150" h="470">
                <a:moveTo>
                  <a:pt x="150" y="470"/>
                </a:moveTo>
                <a:lnTo>
                  <a:pt x="0" y="0"/>
                </a:ln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61" name="Line 59">
            <a:extLst>
              <a:ext uri="{FF2B5EF4-FFF2-40B4-BE49-F238E27FC236}">
                <a16:creationId xmlns:a16="http://schemas.microsoft.com/office/drawing/2014/main" id="{744674B4-1735-8B0D-A174-762C655BBB2C}"/>
              </a:ext>
            </a:extLst>
          </p:cNvPr>
          <p:cNvSpPr>
            <a:spLocks noChangeShapeType="1"/>
          </p:cNvSpPr>
          <p:nvPr/>
        </p:nvSpPr>
        <p:spPr bwMode="auto">
          <a:xfrm flipH="1" flipV="1">
            <a:off x="7375525" y="2159000"/>
            <a:ext cx="549275" cy="1365250"/>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62" name="Line 60">
            <a:extLst>
              <a:ext uri="{FF2B5EF4-FFF2-40B4-BE49-F238E27FC236}">
                <a16:creationId xmlns:a16="http://schemas.microsoft.com/office/drawing/2014/main" id="{9E2D88DA-B862-F97B-1782-21710755E426}"/>
              </a:ext>
            </a:extLst>
          </p:cNvPr>
          <p:cNvSpPr>
            <a:spLocks noChangeShapeType="1"/>
          </p:cNvSpPr>
          <p:nvPr/>
        </p:nvSpPr>
        <p:spPr bwMode="auto">
          <a:xfrm flipH="1" flipV="1">
            <a:off x="7261225" y="2127250"/>
            <a:ext cx="273050" cy="3235325"/>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63" name="Freeform 61">
            <a:extLst>
              <a:ext uri="{FF2B5EF4-FFF2-40B4-BE49-F238E27FC236}">
                <a16:creationId xmlns:a16="http://schemas.microsoft.com/office/drawing/2014/main" id="{4427F878-7301-4204-D262-E511F684FD5E}"/>
              </a:ext>
            </a:extLst>
          </p:cNvPr>
          <p:cNvSpPr>
            <a:spLocks/>
          </p:cNvSpPr>
          <p:nvPr/>
        </p:nvSpPr>
        <p:spPr bwMode="auto">
          <a:xfrm>
            <a:off x="295275" y="1889125"/>
            <a:ext cx="206375" cy="2060575"/>
          </a:xfrm>
          <a:custGeom>
            <a:avLst/>
            <a:gdLst>
              <a:gd name="T0" fmla="*/ 206375 w 136"/>
              <a:gd name="T1" fmla="*/ 2060575 h 1500"/>
              <a:gd name="T2" fmla="*/ 18210 w 136"/>
              <a:gd name="T3" fmla="*/ 1489109 h 1500"/>
              <a:gd name="T4" fmla="*/ 97118 w 136"/>
              <a:gd name="T5" fmla="*/ 0 h 1500"/>
              <a:gd name="T6" fmla="*/ 0 60000 65536"/>
              <a:gd name="T7" fmla="*/ 0 60000 65536"/>
              <a:gd name="T8" fmla="*/ 0 60000 65536"/>
              <a:gd name="T9" fmla="*/ 0 w 136"/>
              <a:gd name="T10" fmla="*/ 0 h 1500"/>
              <a:gd name="T11" fmla="*/ 136 w 136"/>
              <a:gd name="T12" fmla="*/ 1500 h 1500"/>
            </a:gdLst>
            <a:ahLst/>
            <a:cxnLst>
              <a:cxn ang="T6">
                <a:pos x="T0" y="T1"/>
              </a:cxn>
              <a:cxn ang="T7">
                <a:pos x="T2" y="T3"/>
              </a:cxn>
              <a:cxn ang="T8">
                <a:pos x="T4" y="T5"/>
              </a:cxn>
            </a:cxnLst>
            <a:rect l="T9" t="T10" r="T11" b="T12"/>
            <a:pathLst>
              <a:path w="136" h="1500">
                <a:moveTo>
                  <a:pt x="136" y="1500"/>
                </a:moveTo>
                <a:cubicBezTo>
                  <a:pt x="80" y="1417"/>
                  <a:pt x="24" y="1334"/>
                  <a:pt x="12" y="1084"/>
                </a:cubicBezTo>
                <a:cubicBezTo>
                  <a:pt x="0" y="834"/>
                  <a:pt x="32" y="417"/>
                  <a:pt x="64"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64" name="Freeform 62">
            <a:extLst>
              <a:ext uri="{FF2B5EF4-FFF2-40B4-BE49-F238E27FC236}">
                <a16:creationId xmlns:a16="http://schemas.microsoft.com/office/drawing/2014/main" id="{28E98432-DE23-736F-A735-36B0F684B610}"/>
              </a:ext>
            </a:extLst>
          </p:cNvPr>
          <p:cNvSpPr>
            <a:spLocks/>
          </p:cNvSpPr>
          <p:nvPr/>
        </p:nvSpPr>
        <p:spPr bwMode="auto">
          <a:xfrm>
            <a:off x="1568450" y="3302000"/>
            <a:ext cx="382588" cy="1828800"/>
          </a:xfrm>
          <a:custGeom>
            <a:avLst/>
            <a:gdLst>
              <a:gd name="T0" fmla="*/ 127000 w 241"/>
              <a:gd name="T1" fmla="*/ 1828800 h 1152"/>
              <a:gd name="T2" fmla="*/ 361950 w 241"/>
              <a:gd name="T3" fmla="*/ 825500 h 1152"/>
              <a:gd name="T4" fmla="*/ 0 w 241"/>
              <a:gd name="T5" fmla="*/ 0 h 1152"/>
              <a:gd name="T6" fmla="*/ 0 60000 65536"/>
              <a:gd name="T7" fmla="*/ 0 60000 65536"/>
              <a:gd name="T8" fmla="*/ 0 60000 65536"/>
              <a:gd name="T9" fmla="*/ 0 w 241"/>
              <a:gd name="T10" fmla="*/ 0 h 1152"/>
              <a:gd name="T11" fmla="*/ 241 w 241"/>
              <a:gd name="T12" fmla="*/ 1152 h 1152"/>
            </a:gdLst>
            <a:ahLst/>
            <a:cxnLst>
              <a:cxn ang="T6">
                <a:pos x="T0" y="T1"/>
              </a:cxn>
              <a:cxn ang="T7">
                <a:pos x="T2" y="T3"/>
              </a:cxn>
              <a:cxn ang="T8">
                <a:pos x="T4" y="T5"/>
              </a:cxn>
            </a:cxnLst>
            <a:rect l="T9" t="T10" r="T11" b="T12"/>
            <a:pathLst>
              <a:path w="241" h="1152">
                <a:moveTo>
                  <a:pt x="80" y="1152"/>
                </a:moveTo>
                <a:cubicBezTo>
                  <a:pt x="160" y="932"/>
                  <a:pt x="241" y="712"/>
                  <a:pt x="228" y="520"/>
                </a:cubicBezTo>
                <a:cubicBezTo>
                  <a:pt x="215" y="328"/>
                  <a:pt x="107" y="164"/>
                  <a:pt x="0" y="0"/>
                </a:cubicBezTo>
              </a:path>
            </a:pathLst>
          </a:custGeom>
          <a:noFill/>
          <a:ln w="28575">
            <a:solidFill>
              <a:srgbClr val="FF0000"/>
            </a:solidFill>
            <a:round/>
            <a:headEnd type="triangle" w="med" len="lg"/>
            <a:tailEnd type="non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65" name="Oval 64">
            <a:extLst>
              <a:ext uri="{FF2B5EF4-FFF2-40B4-BE49-F238E27FC236}">
                <a16:creationId xmlns:a16="http://schemas.microsoft.com/office/drawing/2014/main" id="{EB6DB460-411F-CCA3-829C-E40090F7BB85}"/>
              </a:ext>
            </a:extLst>
          </p:cNvPr>
          <p:cNvSpPr>
            <a:spLocks noChangeArrowheads="1"/>
          </p:cNvSpPr>
          <p:nvPr/>
        </p:nvSpPr>
        <p:spPr bwMode="auto">
          <a:xfrm>
            <a:off x="368300" y="2120900"/>
            <a:ext cx="1289050" cy="766763"/>
          </a:xfrm>
          <a:prstGeom prst="ellipse">
            <a:avLst/>
          </a:prstGeom>
          <a:solidFill>
            <a:srgbClr val="00B050"/>
          </a:solidFill>
          <a:ln w="19050" algn="ctr">
            <a:solidFill>
              <a:schemeClr val="tx1"/>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1-</a:t>
            </a:r>
            <a:r>
              <a:rPr lang="de-DE" altLang="ru-UA" sz="800" b="1"/>
              <a:t>1</a:t>
            </a:r>
            <a:r>
              <a:rPr lang="ru-RU" altLang="ru-UA" sz="800" b="1"/>
              <a:t>: Обеспечить</a:t>
            </a:r>
            <a:endParaRPr lang="en-US" altLang="ru-UA" sz="800" b="1"/>
          </a:p>
          <a:p>
            <a:pPr algn="ctr" eaLnBrk="1" hangingPunct="1">
              <a:lnSpc>
                <a:spcPct val="90000"/>
              </a:lnSpc>
            </a:pPr>
            <a:r>
              <a:rPr lang="ru-RU" altLang="ru-UA" sz="800" b="1"/>
              <a:t> подачу не менее</a:t>
            </a:r>
            <a:r>
              <a:rPr lang="en-US" altLang="ru-UA" sz="800" b="1"/>
              <a:t> </a:t>
            </a:r>
            <a:r>
              <a:rPr lang="ru-RU" altLang="ru-UA" sz="800" b="1"/>
              <a:t>1</a:t>
            </a:r>
            <a:endParaRPr lang="en-US" altLang="ru-UA" sz="800" b="1"/>
          </a:p>
          <a:p>
            <a:pPr algn="ctr" eaLnBrk="1" hangingPunct="1">
              <a:lnSpc>
                <a:spcPct val="90000"/>
              </a:lnSpc>
            </a:pPr>
            <a:r>
              <a:rPr lang="en-US" altLang="ru-UA" sz="800" b="1"/>
              <a:t> </a:t>
            </a:r>
            <a:r>
              <a:rPr lang="ru-RU" altLang="ru-UA" sz="800" b="1"/>
              <a:t>рацпредложения в год</a:t>
            </a:r>
            <a:endParaRPr lang="en-US" altLang="ru-UA" sz="800" b="1"/>
          </a:p>
          <a:p>
            <a:pPr algn="ctr" eaLnBrk="1" hangingPunct="1">
              <a:lnSpc>
                <a:spcPct val="90000"/>
              </a:lnSpc>
            </a:pPr>
            <a:r>
              <a:rPr lang="ru-RU" altLang="ru-UA" sz="800" b="1"/>
              <a:t> от каждого </a:t>
            </a:r>
            <a:endParaRPr lang="en-US" altLang="ru-UA" sz="800" b="1"/>
          </a:p>
          <a:p>
            <a:pPr algn="ctr" eaLnBrk="1" hangingPunct="1">
              <a:lnSpc>
                <a:spcPct val="90000"/>
              </a:lnSpc>
            </a:pPr>
            <a:r>
              <a:rPr lang="ru-RU" altLang="ru-UA" sz="800" b="1"/>
              <a:t>инженера</a:t>
            </a:r>
          </a:p>
        </p:txBody>
      </p:sp>
      <p:sp>
        <p:nvSpPr>
          <p:cNvPr id="38966" name="Oval 65">
            <a:extLst>
              <a:ext uri="{FF2B5EF4-FFF2-40B4-BE49-F238E27FC236}">
                <a16:creationId xmlns:a16="http://schemas.microsoft.com/office/drawing/2014/main" id="{BFAF277F-2A1D-308C-1AC6-3291142FF5E6}"/>
              </a:ext>
            </a:extLst>
          </p:cNvPr>
          <p:cNvSpPr>
            <a:spLocks noChangeArrowheads="1"/>
          </p:cNvSpPr>
          <p:nvPr/>
        </p:nvSpPr>
        <p:spPr bwMode="auto">
          <a:xfrm>
            <a:off x="1803400" y="2125663"/>
            <a:ext cx="1062038" cy="793750"/>
          </a:xfrm>
          <a:prstGeom prst="ellipse">
            <a:avLst/>
          </a:prstGeom>
          <a:solidFill>
            <a:srgbClr val="00B050"/>
          </a:solidFill>
          <a:ln w="19050" algn="ctr">
            <a:solidFill>
              <a:schemeClr val="tx1"/>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de-DE" altLang="ru-UA" sz="800" b="1"/>
              <a:t>L</a:t>
            </a:r>
            <a:r>
              <a:rPr lang="ru-RU" altLang="ru-UA" sz="800" b="1"/>
              <a:t>1-3-1: </a:t>
            </a:r>
            <a:endParaRPr lang="en-US" altLang="ru-UA" sz="800" b="1"/>
          </a:p>
          <a:p>
            <a:pPr algn="ctr" eaLnBrk="1" hangingPunct="1">
              <a:lnSpc>
                <a:spcPct val="80000"/>
              </a:lnSpc>
            </a:pPr>
            <a:r>
              <a:rPr lang="ru-RU" altLang="ru-UA" sz="800" b="1"/>
              <a:t>Сформировать</a:t>
            </a:r>
            <a:endParaRPr lang="en-US" altLang="ru-UA" sz="800" b="1"/>
          </a:p>
          <a:p>
            <a:pPr algn="ctr" eaLnBrk="1" hangingPunct="1">
              <a:lnSpc>
                <a:spcPct val="80000"/>
              </a:lnSpc>
            </a:pPr>
            <a:r>
              <a:rPr lang="en-US" altLang="ru-UA" sz="800" b="1"/>
              <a:t> </a:t>
            </a:r>
            <a:r>
              <a:rPr lang="ru-RU" altLang="ru-UA" sz="800" b="1"/>
              <a:t>личную</a:t>
            </a:r>
            <a:endParaRPr lang="en-US" altLang="ru-UA" sz="800" b="1"/>
          </a:p>
          <a:p>
            <a:pPr algn="ctr" eaLnBrk="1" hangingPunct="1">
              <a:lnSpc>
                <a:spcPct val="80000"/>
              </a:lnSpc>
            </a:pPr>
            <a:r>
              <a:rPr lang="en-US" altLang="ru-UA" sz="800" b="1"/>
              <a:t> </a:t>
            </a:r>
            <a:r>
              <a:rPr lang="ru-RU" altLang="ru-UA" sz="800" b="1"/>
              <a:t>стратегическую </a:t>
            </a:r>
            <a:endParaRPr lang="en-US" altLang="ru-UA" sz="800" b="1"/>
          </a:p>
          <a:p>
            <a:pPr algn="ctr" eaLnBrk="1" hangingPunct="1">
              <a:lnSpc>
                <a:spcPct val="80000"/>
              </a:lnSpc>
            </a:pPr>
            <a:r>
              <a:rPr lang="ru-RU" altLang="ru-UA" sz="800" b="1"/>
              <a:t>карту ключевым</a:t>
            </a:r>
            <a:endParaRPr lang="en-US" altLang="ru-UA" sz="800" b="1"/>
          </a:p>
          <a:p>
            <a:pPr algn="ctr" eaLnBrk="1" hangingPunct="1">
              <a:lnSpc>
                <a:spcPct val="80000"/>
              </a:lnSpc>
            </a:pPr>
            <a:r>
              <a:rPr lang="ru-RU" altLang="ru-UA" sz="800" b="1"/>
              <a:t>сотрудникам</a:t>
            </a:r>
          </a:p>
        </p:txBody>
      </p:sp>
      <p:sp>
        <p:nvSpPr>
          <p:cNvPr id="38967" name="Oval 66">
            <a:extLst>
              <a:ext uri="{FF2B5EF4-FFF2-40B4-BE49-F238E27FC236}">
                <a16:creationId xmlns:a16="http://schemas.microsoft.com/office/drawing/2014/main" id="{9D69CDE7-6020-C039-0F1C-F3277B3879BC}"/>
              </a:ext>
            </a:extLst>
          </p:cNvPr>
          <p:cNvSpPr>
            <a:spLocks noChangeArrowheads="1"/>
          </p:cNvSpPr>
          <p:nvPr/>
        </p:nvSpPr>
        <p:spPr bwMode="auto">
          <a:xfrm>
            <a:off x="360363" y="3032125"/>
            <a:ext cx="1217612" cy="638175"/>
          </a:xfrm>
          <a:prstGeom prst="ellipse">
            <a:avLst/>
          </a:prstGeom>
          <a:solidFill>
            <a:srgbClr val="00B050"/>
          </a:solidFill>
          <a:ln w="19050">
            <a:solidFill>
              <a:srgbClr val="003300"/>
            </a:solidFill>
            <a:round/>
            <a:headEnd/>
            <a:tailEnd/>
          </a:ln>
        </p:spPr>
        <p:txBody>
          <a:bodyPr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1-3: Выполнить каскадирование ССП</a:t>
            </a:r>
          </a:p>
        </p:txBody>
      </p:sp>
      <p:sp>
        <p:nvSpPr>
          <p:cNvPr id="38968" name="Freeform 67">
            <a:extLst>
              <a:ext uri="{FF2B5EF4-FFF2-40B4-BE49-F238E27FC236}">
                <a16:creationId xmlns:a16="http://schemas.microsoft.com/office/drawing/2014/main" id="{C2AA3FE0-EA24-ACB5-9E4A-D2A516062BBA}"/>
              </a:ext>
            </a:extLst>
          </p:cNvPr>
          <p:cNvSpPr>
            <a:spLocks/>
          </p:cNvSpPr>
          <p:nvPr/>
        </p:nvSpPr>
        <p:spPr bwMode="auto">
          <a:xfrm>
            <a:off x="3584575" y="2365375"/>
            <a:ext cx="534988" cy="2790825"/>
          </a:xfrm>
          <a:custGeom>
            <a:avLst/>
            <a:gdLst>
              <a:gd name="T0" fmla="*/ 0 w 337"/>
              <a:gd name="T1" fmla="*/ 2790825 h 1758"/>
              <a:gd name="T2" fmla="*/ 506413 w 337"/>
              <a:gd name="T3" fmla="*/ 1455737 h 1758"/>
              <a:gd name="T4" fmla="*/ 174625 w 337"/>
              <a:gd name="T5" fmla="*/ 0 h 1758"/>
              <a:gd name="T6" fmla="*/ 0 60000 65536"/>
              <a:gd name="T7" fmla="*/ 0 60000 65536"/>
              <a:gd name="T8" fmla="*/ 0 60000 65536"/>
              <a:gd name="T9" fmla="*/ 0 w 337"/>
              <a:gd name="T10" fmla="*/ 0 h 1758"/>
              <a:gd name="T11" fmla="*/ 337 w 337"/>
              <a:gd name="T12" fmla="*/ 1758 h 1758"/>
            </a:gdLst>
            <a:ahLst/>
            <a:cxnLst>
              <a:cxn ang="T6">
                <a:pos x="T0" y="T1"/>
              </a:cxn>
              <a:cxn ang="T7">
                <a:pos x="T2" y="T3"/>
              </a:cxn>
              <a:cxn ang="T8">
                <a:pos x="T4" y="T5"/>
              </a:cxn>
            </a:cxnLst>
            <a:rect l="T9" t="T10" r="T11" b="T12"/>
            <a:pathLst>
              <a:path w="337" h="1758">
                <a:moveTo>
                  <a:pt x="0" y="1758"/>
                </a:moveTo>
                <a:cubicBezTo>
                  <a:pt x="53" y="1618"/>
                  <a:pt x="301" y="1210"/>
                  <a:pt x="319" y="917"/>
                </a:cubicBezTo>
                <a:cubicBezTo>
                  <a:pt x="337" y="624"/>
                  <a:pt x="154" y="191"/>
                  <a:pt x="110" y="0"/>
                </a:cubicBez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69" name="Text Box 68">
            <a:extLst>
              <a:ext uri="{FF2B5EF4-FFF2-40B4-BE49-F238E27FC236}">
                <a16:creationId xmlns:a16="http://schemas.microsoft.com/office/drawing/2014/main" id="{E5E0C9E4-84A0-3CCC-86EF-C57DD936BC47}"/>
              </a:ext>
            </a:extLst>
          </p:cNvPr>
          <p:cNvSpPr txBox="1">
            <a:spLocks noChangeArrowheads="1"/>
          </p:cNvSpPr>
          <p:nvPr/>
        </p:nvSpPr>
        <p:spPr bwMode="auto">
          <a:xfrm>
            <a:off x="3333750" y="4743450"/>
            <a:ext cx="2444750" cy="182563"/>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i="1">
                <a:solidFill>
                  <a:srgbClr val="003300"/>
                </a:solidFill>
              </a:rPr>
              <a:t>ОРГАНИЗАЦИОННЫЙ КАПИТАЛ</a:t>
            </a:r>
          </a:p>
        </p:txBody>
      </p:sp>
      <p:sp>
        <p:nvSpPr>
          <p:cNvPr id="38970" name="Freeform 69">
            <a:extLst>
              <a:ext uri="{FF2B5EF4-FFF2-40B4-BE49-F238E27FC236}">
                <a16:creationId xmlns:a16="http://schemas.microsoft.com/office/drawing/2014/main" id="{8AB4280F-544F-F977-B293-12B6F4E290AD}"/>
              </a:ext>
            </a:extLst>
          </p:cNvPr>
          <p:cNvSpPr>
            <a:spLocks/>
          </p:cNvSpPr>
          <p:nvPr/>
        </p:nvSpPr>
        <p:spPr bwMode="auto">
          <a:xfrm>
            <a:off x="3232150" y="2378075"/>
            <a:ext cx="269875" cy="1044575"/>
          </a:xfrm>
          <a:custGeom>
            <a:avLst/>
            <a:gdLst>
              <a:gd name="T0" fmla="*/ 0 w 170"/>
              <a:gd name="T1" fmla="*/ 1044575 h 658"/>
              <a:gd name="T2" fmla="*/ 269875 w 170"/>
              <a:gd name="T3" fmla="*/ 0 h 658"/>
              <a:gd name="T4" fmla="*/ 0 60000 65536"/>
              <a:gd name="T5" fmla="*/ 0 60000 65536"/>
              <a:gd name="T6" fmla="*/ 0 w 170"/>
              <a:gd name="T7" fmla="*/ 0 h 658"/>
              <a:gd name="T8" fmla="*/ 170 w 170"/>
              <a:gd name="T9" fmla="*/ 658 h 658"/>
            </a:gdLst>
            <a:ahLst/>
            <a:cxnLst>
              <a:cxn ang="T4">
                <a:pos x="T0" y="T1"/>
              </a:cxn>
              <a:cxn ang="T5">
                <a:pos x="T2" y="T3"/>
              </a:cxn>
            </a:cxnLst>
            <a:rect l="T6" t="T7" r="T8" b="T9"/>
            <a:pathLst>
              <a:path w="170" h="658">
                <a:moveTo>
                  <a:pt x="0" y="658"/>
                </a:moveTo>
                <a:lnTo>
                  <a:pt x="170" y="0"/>
                </a:ln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71" name="Freeform 70">
            <a:extLst>
              <a:ext uri="{FF2B5EF4-FFF2-40B4-BE49-F238E27FC236}">
                <a16:creationId xmlns:a16="http://schemas.microsoft.com/office/drawing/2014/main" id="{4548EC84-C537-048B-1A19-9DAB98B5DF0A}"/>
              </a:ext>
            </a:extLst>
          </p:cNvPr>
          <p:cNvSpPr>
            <a:spLocks/>
          </p:cNvSpPr>
          <p:nvPr/>
        </p:nvSpPr>
        <p:spPr bwMode="auto">
          <a:xfrm>
            <a:off x="2527300" y="2301875"/>
            <a:ext cx="673100" cy="1635125"/>
          </a:xfrm>
          <a:custGeom>
            <a:avLst/>
            <a:gdLst>
              <a:gd name="T0" fmla="*/ 0 w 424"/>
              <a:gd name="T1" fmla="*/ 1635125 h 1030"/>
              <a:gd name="T2" fmla="*/ 673100 w 424"/>
              <a:gd name="T3" fmla="*/ 0 h 1030"/>
              <a:gd name="T4" fmla="*/ 0 60000 65536"/>
              <a:gd name="T5" fmla="*/ 0 60000 65536"/>
              <a:gd name="T6" fmla="*/ 0 w 424"/>
              <a:gd name="T7" fmla="*/ 0 h 1030"/>
              <a:gd name="T8" fmla="*/ 424 w 424"/>
              <a:gd name="T9" fmla="*/ 1030 h 1030"/>
            </a:gdLst>
            <a:ahLst/>
            <a:cxnLst>
              <a:cxn ang="T4">
                <a:pos x="T0" y="T1"/>
              </a:cxn>
              <a:cxn ang="T5">
                <a:pos x="T2" y="T3"/>
              </a:cxn>
            </a:cxnLst>
            <a:rect l="T6" t="T7" r="T8" b="T9"/>
            <a:pathLst>
              <a:path w="424" h="1030">
                <a:moveTo>
                  <a:pt x="0" y="1030"/>
                </a:moveTo>
                <a:lnTo>
                  <a:pt x="424" y="0"/>
                </a:ln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72" name="Oval 72">
            <a:extLst>
              <a:ext uri="{FF2B5EF4-FFF2-40B4-BE49-F238E27FC236}">
                <a16:creationId xmlns:a16="http://schemas.microsoft.com/office/drawing/2014/main" id="{9E6E24FE-7140-B7B4-A7FD-4F5856525E71}"/>
              </a:ext>
            </a:extLst>
          </p:cNvPr>
          <p:cNvSpPr>
            <a:spLocks noChangeArrowheads="1"/>
          </p:cNvSpPr>
          <p:nvPr/>
        </p:nvSpPr>
        <p:spPr bwMode="auto">
          <a:xfrm>
            <a:off x="1677988" y="1343025"/>
            <a:ext cx="1036637" cy="758825"/>
          </a:xfrm>
          <a:prstGeom prst="ellipse">
            <a:avLst/>
          </a:prstGeom>
          <a:solidFill>
            <a:srgbClr val="00B050"/>
          </a:solidFill>
          <a:ln w="19050" algn="ctr">
            <a:solidFill>
              <a:schemeClr val="tx1"/>
            </a:solidFill>
            <a:round/>
            <a:headEnd/>
            <a:tailEnd/>
          </a:ln>
        </p:spPr>
        <p:txBody>
          <a:bodyPr wrap="none" lIns="0" tIns="7200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de-DE" altLang="ru-UA" sz="800" b="1"/>
              <a:t>L</a:t>
            </a:r>
            <a:r>
              <a:rPr lang="ru-RU" altLang="ru-UA" sz="800" b="1"/>
              <a:t>1-2: Довести</a:t>
            </a:r>
            <a:endParaRPr lang="en-US" altLang="ru-UA" sz="800" b="1"/>
          </a:p>
          <a:p>
            <a:pPr algn="ctr" eaLnBrk="1" hangingPunct="1">
              <a:lnSpc>
                <a:spcPct val="80000"/>
              </a:lnSpc>
            </a:pPr>
            <a:r>
              <a:rPr lang="ru-RU" altLang="ru-UA" sz="800" b="1"/>
              <a:t>долю заказов</a:t>
            </a:r>
            <a:endParaRPr lang="en-US" altLang="ru-UA" sz="800" b="1"/>
          </a:p>
          <a:p>
            <a:pPr algn="ctr" eaLnBrk="1" hangingPunct="1">
              <a:lnSpc>
                <a:spcPct val="80000"/>
              </a:lnSpc>
            </a:pPr>
            <a:r>
              <a:rPr lang="ru-RU" altLang="ru-UA" sz="800" b="1"/>
              <a:t> новой техники</a:t>
            </a:r>
            <a:endParaRPr lang="en-US" altLang="ru-UA" sz="800" b="1"/>
          </a:p>
          <a:p>
            <a:pPr algn="ctr" eaLnBrk="1" hangingPunct="1">
              <a:lnSpc>
                <a:spcPct val="80000"/>
              </a:lnSpc>
            </a:pPr>
            <a:r>
              <a:rPr lang="ru-RU" altLang="ru-UA" sz="800" b="1"/>
              <a:t> до 20% годового</a:t>
            </a:r>
            <a:endParaRPr lang="en-US" altLang="ru-UA" sz="800" b="1"/>
          </a:p>
          <a:p>
            <a:pPr algn="ctr" eaLnBrk="1" hangingPunct="1">
              <a:lnSpc>
                <a:spcPct val="80000"/>
              </a:lnSpc>
            </a:pPr>
            <a:r>
              <a:rPr lang="ru-RU" altLang="ru-UA" sz="800" b="1"/>
              <a:t> объема</a:t>
            </a:r>
            <a:endParaRPr lang="en-US" altLang="ru-UA" sz="800" b="1"/>
          </a:p>
          <a:p>
            <a:pPr algn="ctr" eaLnBrk="1" hangingPunct="1">
              <a:lnSpc>
                <a:spcPct val="80000"/>
              </a:lnSpc>
            </a:pPr>
            <a:r>
              <a:rPr lang="ru-RU" altLang="ru-UA" sz="800" b="1"/>
              <a:t> продаж</a:t>
            </a:r>
          </a:p>
        </p:txBody>
      </p:sp>
      <p:sp>
        <p:nvSpPr>
          <p:cNvPr id="38973" name="Oval 27">
            <a:extLst>
              <a:ext uri="{FF2B5EF4-FFF2-40B4-BE49-F238E27FC236}">
                <a16:creationId xmlns:a16="http://schemas.microsoft.com/office/drawing/2014/main" id="{4D7B83A3-8595-87CE-B72B-A3F064E7B0AC}"/>
              </a:ext>
            </a:extLst>
          </p:cNvPr>
          <p:cNvSpPr>
            <a:spLocks noChangeArrowheads="1"/>
          </p:cNvSpPr>
          <p:nvPr/>
        </p:nvSpPr>
        <p:spPr bwMode="auto">
          <a:xfrm>
            <a:off x="2401888" y="5010150"/>
            <a:ext cx="1341437" cy="947738"/>
          </a:xfrm>
          <a:prstGeom prst="ellipse">
            <a:avLst/>
          </a:prstGeom>
          <a:solidFill>
            <a:srgbClr val="00B050"/>
          </a:solidFill>
          <a:ln w="19050" algn="ctr">
            <a:solidFill>
              <a:schemeClr val="tx1"/>
            </a:solidFill>
            <a:round/>
            <a:headEnd/>
            <a:tailEnd/>
          </a:ln>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2-3: Выполнять послепродажное обслуживание и дополнительный сервис заказчикам</a:t>
            </a:r>
          </a:p>
        </p:txBody>
      </p:sp>
      <p:sp>
        <p:nvSpPr>
          <p:cNvPr id="38974" name="Oval 76">
            <a:extLst>
              <a:ext uri="{FF2B5EF4-FFF2-40B4-BE49-F238E27FC236}">
                <a16:creationId xmlns:a16="http://schemas.microsoft.com/office/drawing/2014/main" id="{15BB3063-663F-482D-031F-A566D86EFFFC}"/>
              </a:ext>
            </a:extLst>
          </p:cNvPr>
          <p:cNvSpPr>
            <a:spLocks noChangeArrowheads="1"/>
          </p:cNvSpPr>
          <p:nvPr/>
        </p:nvSpPr>
        <p:spPr bwMode="auto">
          <a:xfrm>
            <a:off x="6288088" y="4713288"/>
            <a:ext cx="1155700" cy="568325"/>
          </a:xfrm>
          <a:prstGeom prst="ellipse">
            <a:avLst/>
          </a:prstGeom>
          <a:solidFill>
            <a:srgbClr val="00B050"/>
          </a:solidFill>
          <a:ln w="19050">
            <a:solidFill>
              <a:srgbClr val="0033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L3</a:t>
            </a:r>
            <a:r>
              <a:rPr lang="ru-RU" altLang="ru-UA" sz="800" b="1"/>
              <a:t>-</a:t>
            </a:r>
            <a:r>
              <a:rPr lang="en-US" altLang="ru-UA" sz="800" b="1"/>
              <a:t>4-1</a:t>
            </a:r>
            <a:r>
              <a:rPr lang="ru-RU" altLang="ru-UA" sz="800" b="1"/>
              <a:t>:</a:t>
            </a:r>
          </a:p>
          <a:p>
            <a:pPr algn="ctr" eaLnBrk="1" hangingPunct="1"/>
            <a:r>
              <a:rPr lang="ru-RU" altLang="ru-UA" sz="800" b="1"/>
              <a:t>Перераспределять</a:t>
            </a:r>
          </a:p>
          <a:p>
            <a:pPr algn="ctr" eaLnBrk="1" hangingPunct="1"/>
            <a:r>
              <a:rPr lang="ru-RU" altLang="ru-UA" sz="800" b="1"/>
              <a:t>риски на</a:t>
            </a:r>
          </a:p>
          <a:p>
            <a:pPr algn="ctr" eaLnBrk="1" hangingPunct="1"/>
            <a:r>
              <a:rPr lang="ru-RU" altLang="ru-UA" sz="800" b="1"/>
              <a:t>поставщиков</a:t>
            </a:r>
          </a:p>
        </p:txBody>
      </p:sp>
      <p:sp>
        <p:nvSpPr>
          <p:cNvPr id="38975" name="Line 77">
            <a:extLst>
              <a:ext uri="{FF2B5EF4-FFF2-40B4-BE49-F238E27FC236}">
                <a16:creationId xmlns:a16="http://schemas.microsoft.com/office/drawing/2014/main" id="{30E3DC82-06DD-6C3B-B6FE-084D13802301}"/>
              </a:ext>
            </a:extLst>
          </p:cNvPr>
          <p:cNvSpPr>
            <a:spLocks noChangeShapeType="1"/>
          </p:cNvSpPr>
          <p:nvPr/>
        </p:nvSpPr>
        <p:spPr bwMode="auto">
          <a:xfrm flipH="1" flipV="1">
            <a:off x="5722938" y="2203450"/>
            <a:ext cx="587375" cy="1166813"/>
          </a:xfrm>
          <a:prstGeom prst="line">
            <a:avLst/>
          </a:prstGeom>
          <a:noFill/>
          <a:ln w="28575">
            <a:solidFill>
              <a:srgbClr val="FF0000"/>
            </a:solidFill>
            <a:round/>
            <a:headEnd/>
            <a:tailEnd type="triangle" w="med" len="lg"/>
          </a:ln>
          <a:extLst>
            <a:ext uri="{909E8E84-426E-40DD-AFC4-6F175D3DCCD1}">
              <a14:hiddenFill xmlns:a14="http://schemas.microsoft.com/office/drawing/2010/main">
                <a:noFill/>
              </a14:hiddenFill>
            </a:ext>
          </a:extLst>
        </p:spPr>
        <p:txBody>
          <a:bodyPr/>
          <a:lstStyle/>
          <a:p>
            <a:endParaRPr lang="ru-UA"/>
          </a:p>
        </p:txBody>
      </p:sp>
      <p:sp>
        <p:nvSpPr>
          <p:cNvPr id="38976" name="Freeform 78">
            <a:extLst>
              <a:ext uri="{FF2B5EF4-FFF2-40B4-BE49-F238E27FC236}">
                <a16:creationId xmlns:a16="http://schemas.microsoft.com/office/drawing/2014/main" id="{FA75A223-D4ED-BBA5-6538-D423D93631FC}"/>
              </a:ext>
            </a:extLst>
          </p:cNvPr>
          <p:cNvSpPr>
            <a:spLocks/>
          </p:cNvSpPr>
          <p:nvPr/>
        </p:nvSpPr>
        <p:spPr bwMode="auto">
          <a:xfrm>
            <a:off x="6716713" y="4106863"/>
            <a:ext cx="122237" cy="611187"/>
          </a:xfrm>
          <a:custGeom>
            <a:avLst/>
            <a:gdLst>
              <a:gd name="T0" fmla="*/ 122237 w 77"/>
              <a:gd name="T1" fmla="*/ 611187 h 385"/>
              <a:gd name="T2" fmla="*/ 0 w 77"/>
              <a:gd name="T3" fmla="*/ 0 h 385"/>
              <a:gd name="T4" fmla="*/ 0 60000 65536"/>
              <a:gd name="T5" fmla="*/ 0 60000 65536"/>
              <a:gd name="T6" fmla="*/ 0 w 77"/>
              <a:gd name="T7" fmla="*/ 0 h 385"/>
              <a:gd name="T8" fmla="*/ 77 w 77"/>
              <a:gd name="T9" fmla="*/ 385 h 385"/>
            </a:gdLst>
            <a:ahLst/>
            <a:cxnLst>
              <a:cxn ang="T4">
                <a:pos x="T0" y="T1"/>
              </a:cxn>
              <a:cxn ang="T5">
                <a:pos x="T2" y="T3"/>
              </a:cxn>
            </a:cxnLst>
            <a:rect l="T6" t="T7" r="T8" b="T9"/>
            <a:pathLst>
              <a:path w="77" h="385">
                <a:moveTo>
                  <a:pt x="77" y="385"/>
                </a:moveTo>
                <a:lnTo>
                  <a:pt x="0" y="0"/>
                </a:lnTo>
              </a:path>
            </a:pathLst>
          </a:custGeom>
          <a:noFill/>
          <a:ln w="28575">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endParaRPr lang="ru-UA"/>
          </a:p>
        </p:txBody>
      </p:sp>
      <p:sp>
        <p:nvSpPr>
          <p:cNvPr id="38977" name="Oval 32">
            <a:extLst>
              <a:ext uri="{FF2B5EF4-FFF2-40B4-BE49-F238E27FC236}">
                <a16:creationId xmlns:a16="http://schemas.microsoft.com/office/drawing/2014/main" id="{C905FD08-B691-32C5-825D-62C3B44EDCD8}"/>
              </a:ext>
            </a:extLst>
          </p:cNvPr>
          <p:cNvSpPr>
            <a:spLocks noChangeArrowheads="1"/>
          </p:cNvSpPr>
          <p:nvPr/>
        </p:nvSpPr>
        <p:spPr bwMode="auto">
          <a:xfrm>
            <a:off x="3883025" y="4979988"/>
            <a:ext cx="1265238" cy="579437"/>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3-5: Обеспечить наилучшую организацию труда</a:t>
            </a:r>
          </a:p>
        </p:txBody>
      </p:sp>
      <p:sp>
        <p:nvSpPr>
          <p:cNvPr id="38978" name="Oval 33">
            <a:extLst>
              <a:ext uri="{FF2B5EF4-FFF2-40B4-BE49-F238E27FC236}">
                <a16:creationId xmlns:a16="http://schemas.microsoft.com/office/drawing/2014/main" id="{EB8A1BA5-B9BB-12D2-3DD9-DE4EB46F1354}"/>
              </a:ext>
            </a:extLst>
          </p:cNvPr>
          <p:cNvSpPr>
            <a:spLocks noChangeArrowheads="1"/>
          </p:cNvSpPr>
          <p:nvPr/>
        </p:nvSpPr>
        <p:spPr bwMode="auto">
          <a:xfrm>
            <a:off x="4233863" y="5575300"/>
            <a:ext cx="1196975" cy="673100"/>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3-6: Повсеместно внедрить корпоративную культуру</a:t>
            </a:r>
          </a:p>
        </p:txBody>
      </p:sp>
      <p:sp>
        <p:nvSpPr>
          <p:cNvPr id="38979" name="Oval 34">
            <a:extLst>
              <a:ext uri="{FF2B5EF4-FFF2-40B4-BE49-F238E27FC236}">
                <a16:creationId xmlns:a16="http://schemas.microsoft.com/office/drawing/2014/main" id="{AE4DE9E9-5BCC-1D5F-F699-9138850813FA}"/>
              </a:ext>
            </a:extLst>
          </p:cNvPr>
          <p:cNvSpPr>
            <a:spLocks noChangeArrowheads="1"/>
          </p:cNvSpPr>
          <p:nvPr/>
        </p:nvSpPr>
        <p:spPr bwMode="auto">
          <a:xfrm>
            <a:off x="5346700" y="5162550"/>
            <a:ext cx="1155700" cy="711200"/>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ru-UA" sz="800" b="1"/>
              <a:t>L</a:t>
            </a:r>
            <a:r>
              <a:rPr lang="ru-RU" altLang="ru-UA" sz="800" b="1"/>
              <a:t>3-7: Сформировать оптимальную структуру управления</a:t>
            </a:r>
          </a:p>
        </p:txBody>
      </p:sp>
      <p:sp>
        <p:nvSpPr>
          <p:cNvPr id="38980" name="Oval 75">
            <a:extLst>
              <a:ext uri="{FF2B5EF4-FFF2-40B4-BE49-F238E27FC236}">
                <a16:creationId xmlns:a16="http://schemas.microsoft.com/office/drawing/2014/main" id="{B36E0F85-F3F8-2417-AD65-6ED541964DA2}"/>
              </a:ext>
            </a:extLst>
          </p:cNvPr>
          <p:cNvSpPr>
            <a:spLocks noChangeArrowheads="1"/>
          </p:cNvSpPr>
          <p:nvPr/>
        </p:nvSpPr>
        <p:spPr bwMode="auto">
          <a:xfrm>
            <a:off x="6035675" y="3273425"/>
            <a:ext cx="1308100" cy="814388"/>
          </a:xfrm>
          <a:prstGeom prst="ellipse">
            <a:avLst/>
          </a:prstGeom>
          <a:solidFill>
            <a:srgbClr val="00B050"/>
          </a:solidFill>
          <a:ln w="19050">
            <a:solidFill>
              <a:srgbClr val="003300"/>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3-</a:t>
            </a:r>
            <a:r>
              <a:rPr lang="en-US" altLang="ru-UA" sz="800" b="1"/>
              <a:t>4</a:t>
            </a:r>
            <a:r>
              <a:rPr lang="ru-RU" altLang="ru-UA" sz="800" b="1"/>
              <a:t>: Создать</a:t>
            </a:r>
            <a:endParaRPr lang="en-US" altLang="ru-UA" sz="800" b="1"/>
          </a:p>
          <a:p>
            <a:pPr algn="ctr" eaLnBrk="1" hangingPunct="1">
              <a:lnSpc>
                <a:spcPct val="90000"/>
              </a:lnSpc>
            </a:pPr>
            <a:r>
              <a:rPr lang="ru-RU" altLang="ru-UA" sz="800" b="1"/>
              <a:t>системы</a:t>
            </a:r>
            <a:r>
              <a:rPr lang="en-US" altLang="ru-UA" sz="800" b="1"/>
              <a:t> </a:t>
            </a:r>
            <a:r>
              <a:rPr lang="ru-RU" altLang="ru-UA" sz="800" b="1"/>
              <a:t>управления</a:t>
            </a:r>
            <a:endParaRPr lang="en-US" altLang="ru-UA" sz="800" b="1"/>
          </a:p>
          <a:p>
            <a:pPr algn="ctr" eaLnBrk="1" hangingPunct="1">
              <a:lnSpc>
                <a:spcPct val="90000"/>
              </a:lnSpc>
            </a:pPr>
            <a:r>
              <a:rPr lang="ru-RU" altLang="ru-UA" sz="800" b="1"/>
              <a:t>взаимоотношениями</a:t>
            </a:r>
          </a:p>
          <a:p>
            <a:pPr algn="ctr" eaLnBrk="1" hangingPunct="1">
              <a:lnSpc>
                <a:spcPct val="90000"/>
              </a:lnSpc>
            </a:pPr>
            <a:r>
              <a:rPr lang="ru-RU" altLang="ru-UA" sz="800" b="1"/>
              <a:t>с поставщиками</a:t>
            </a:r>
            <a:endParaRPr lang="en-US" altLang="ru-UA" sz="800" b="1"/>
          </a:p>
          <a:p>
            <a:pPr algn="ctr" eaLnBrk="1" hangingPunct="1">
              <a:lnSpc>
                <a:spcPct val="90000"/>
              </a:lnSpc>
            </a:pPr>
            <a:r>
              <a:rPr lang="ru-RU" altLang="ru-UA" sz="800" b="1"/>
              <a:t>(SCM, JIT)</a:t>
            </a:r>
          </a:p>
        </p:txBody>
      </p:sp>
      <p:sp>
        <p:nvSpPr>
          <p:cNvPr id="38981" name="Oval 30">
            <a:extLst>
              <a:ext uri="{FF2B5EF4-FFF2-40B4-BE49-F238E27FC236}">
                <a16:creationId xmlns:a16="http://schemas.microsoft.com/office/drawing/2014/main" id="{04ACA271-630E-34C2-B7C8-EC00B0E0B23F}"/>
              </a:ext>
            </a:extLst>
          </p:cNvPr>
          <p:cNvSpPr>
            <a:spLocks noChangeArrowheads="1"/>
          </p:cNvSpPr>
          <p:nvPr/>
        </p:nvSpPr>
        <p:spPr bwMode="auto">
          <a:xfrm>
            <a:off x="5934075" y="2176463"/>
            <a:ext cx="1116013" cy="549275"/>
          </a:xfrm>
          <a:prstGeom prst="ellipse">
            <a:avLst/>
          </a:prstGeom>
          <a:solidFill>
            <a:srgbClr val="00B050"/>
          </a:solidFill>
          <a:ln w="19050" algn="ctr">
            <a:solidFill>
              <a:schemeClr val="tx1"/>
            </a:solidFill>
            <a:round/>
            <a:headEnd/>
            <a:tailEnd/>
          </a:ln>
        </p:spPr>
        <p:txBody>
          <a:bodyPr wrap="none"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3-2:</a:t>
            </a:r>
          </a:p>
          <a:p>
            <a:pPr algn="ctr" eaLnBrk="1" hangingPunct="1">
              <a:lnSpc>
                <a:spcPct val="90000"/>
              </a:lnSpc>
            </a:pPr>
            <a:r>
              <a:rPr lang="ru-RU" altLang="ru-UA" sz="800" b="1"/>
              <a:t>Осуществить</a:t>
            </a:r>
          </a:p>
          <a:p>
            <a:pPr algn="ctr" eaLnBrk="1" hangingPunct="1">
              <a:lnSpc>
                <a:spcPct val="90000"/>
              </a:lnSpc>
            </a:pPr>
            <a:r>
              <a:rPr lang="ru-RU" altLang="ru-UA" sz="800" b="1"/>
              <a:t>70%-ю сертифи-</a:t>
            </a:r>
          </a:p>
          <a:p>
            <a:pPr algn="ctr" eaLnBrk="1" hangingPunct="1">
              <a:lnSpc>
                <a:spcPct val="90000"/>
              </a:lnSpc>
            </a:pPr>
            <a:r>
              <a:rPr lang="ru-RU" altLang="ru-UA" sz="800" b="1"/>
              <a:t>кацию</a:t>
            </a:r>
          </a:p>
        </p:txBody>
      </p:sp>
      <p:sp>
        <p:nvSpPr>
          <p:cNvPr id="38982" name="Oval 28">
            <a:extLst>
              <a:ext uri="{FF2B5EF4-FFF2-40B4-BE49-F238E27FC236}">
                <a16:creationId xmlns:a16="http://schemas.microsoft.com/office/drawing/2014/main" id="{72578817-C41F-E167-91E6-A977853CE3E6}"/>
              </a:ext>
            </a:extLst>
          </p:cNvPr>
          <p:cNvSpPr>
            <a:spLocks noChangeArrowheads="1"/>
          </p:cNvSpPr>
          <p:nvPr/>
        </p:nvSpPr>
        <p:spPr bwMode="auto">
          <a:xfrm>
            <a:off x="4186238" y="2209800"/>
            <a:ext cx="1090612" cy="609600"/>
          </a:xfrm>
          <a:prstGeom prst="ellipse">
            <a:avLst/>
          </a:prstGeom>
          <a:solidFill>
            <a:srgbClr val="00B050"/>
          </a:solidFill>
          <a:ln w="19050" algn="ctr">
            <a:solidFill>
              <a:schemeClr val="tx1"/>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3-1: Осуществить 100%-е переобучение</a:t>
            </a:r>
          </a:p>
        </p:txBody>
      </p:sp>
      <p:sp>
        <p:nvSpPr>
          <p:cNvPr id="38983" name="Oval 25">
            <a:extLst>
              <a:ext uri="{FF2B5EF4-FFF2-40B4-BE49-F238E27FC236}">
                <a16:creationId xmlns:a16="http://schemas.microsoft.com/office/drawing/2014/main" id="{100C4A64-087E-D152-E4E3-BB1F25AF5DCD}"/>
              </a:ext>
            </a:extLst>
          </p:cNvPr>
          <p:cNvSpPr>
            <a:spLocks noChangeArrowheads="1"/>
          </p:cNvSpPr>
          <p:nvPr/>
        </p:nvSpPr>
        <p:spPr bwMode="auto">
          <a:xfrm>
            <a:off x="2808288" y="3403600"/>
            <a:ext cx="1239837" cy="533400"/>
          </a:xfrm>
          <a:prstGeom prst="ellipse">
            <a:avLst/>
          </a:prstGeom>
          <a:solidFill>
            <a:srgbClr val="00B050"/>
          </a:solidFill>
          <a:ln w="19050" algn="ctr">
            <a:solidFill>
              <a:schemeClr val="tx1"/>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2-2: Создать систему учета продвижения заказа</a:t>
            </a:r>
          </a:p>
        </p:txBody>
      </p:sp>
      <p:sp>
        <p:nvSpPr>
          <p:cNvPr id="38984" name="Oval 63">
            <a:extLst>
              <a:ext uri="{FF2B5EF4-FFF2-40B4-BE49-F238E27FC236}">
                <a16:creationId xmlns:a16="http://schemas.microsoft.com/office/drawing/2014/main" id="{98FB92DB-3E44-7BB9-709D-CE38BDE42DC4}"/>
              </a:ext>
            </a:extLst>
          </p:cNvPr>
          <p:cNvSpPr>
            <a:spLocks noChangeArrowheads="1"/>
          </p:cNvSpPr>
          <p:nvPr/>
        </p:nvSpPr>
        <p:spPr bwMode="auto">
          <a:xfrm>
            <a:off x="1989138" y="3925888"/>
            <a:ext cx="1528762" cy="587375"/>
          </a:xfrm>
          <a:prstGeom prst="ellipse">
            <a:avLst/>
          </a:prstGeom>
          <a:solidFill>
            <a:srgbClr val="00B050"/>
          </a:solidFill>
          <a:ln w="19050" algn="ctr">
            <a:solidFill>
              <a:schemeClr val="tx1"/>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2-1: Создать систему управления взаимоотношениями с заказчиками (</a:t>
            </a:r>
            <a:r>
              <a:rPr lang="de-DE" altLang="ru-UA" sz="800" b="1"/>
              <a:t>CRM</a:t>
            </a:r>
            <a:r>
              <a:rPr lang="ru-RU" altLang="ru-UA" sz="800" b="1"/>
              <a:t>)</a:t>
            </a:r>
          </a:p>
        </p:txBody>
      </p:sp>
      <p:sp>
        <p:nvSpPr>
          <p:cNvPr id="38985" name="Text Box 71">
            <a:extLst>
              <a:ext uri="{FF2B5EF4-FFF2-40B4-BE49-F238E27FC236}">
                <a16:creationId xmlns:a16="http://schemas.microsoft.com/office/drawing/2014/main" id="{C4EF70BC-930B-6A06-766E-79F5A21F3A42}"/>
              </a:ext>
            </a:extLst>
          </p:cNvPr>
          <p:cNvSpPr txBox="1">
            <a:spLocks noChangeArrowheads="1"/>
          </p:cNvSpPr>
          <p:nvPr/>
        </p:nvSpPr>
        <p:spPr bwMode="auto">
          <a:xfrm>
            <a:off x="3363913" y="3054350"/>
            <a:ext cx="2484437" cy="182563"/>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i="1">
                <a:solidFill>
                  <a:srgbClr val="003300"/>
                </a:solidFill>
              </a:rPr>
              <a:t>ИНФОРМАЦИОННЫЙ КАПИТАЛ</a:t>
            </a:r>
          </a:p>
        </p:txBody>
      </p:sp>
      <p:sp>
        <p:nvSpPr>
          <p:cNvPr id="38986" name="Oval 29">
            <a:extLst>
              <a:ext uri="{FF2B5EF4-FFF2-40B4-BE49-F238E27FC236}">
                <a16:creationId xmlns:a16="http://schemas.microsoft.com/office/drawing/2014/main" id="{00FB72D9-9602-6645-3CEC-D418A35FD6A2}"/>
              </a:ext>
            </a:extLst>
          </p:cNvPr>
          <p:cNvSpPr>
            <a:spLocks noChangeArrowheads="1"/>
          </p:cNvSpPr>
          <p:nvPr/>
        </p:nvSpPr>
        <p:spPr bwMode="auto">
          <a:xfrm>
            <a:off x="5051425" y="1558925"/>
            <a:ext cx="979488" cy="655638"/>
          </a:xfrm>
          <a:prstGeom prst="ellipse">
            <a:avLst/>
          </a:prstGeom>
          <a:solidFill>
            <a:srgbClr val="00B050"/>
          </a:solidFill>
          <a:ln w="19050" algn="ctr">
            <a:solidFill>
              <a:schemeClr val="tx1"/>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de-DE" altLang="ru-UA" sz="800" b="1"/>
              <a:t>L</a:t>
            </a:r>
            <a:r>
              <a:rPr lang="ru-RU" altLang="ru-UA" sz="800" b="1"/>
              <a:t>3: Достичь высшей квалифика-ции персонала</a:t>
            </a:r>
          </a:p>
        </p:txBody>
      </p:sp>
      <p:sp>
        <p:nvSpPr>
          <p:cNvPr id="38987" name="Oval 31">
            <a:extLst>
              <a:ext uri="{FF2B5EF4-FFF2-40B4-BE49-F238E27FC236}">
                <a16:creationId xmlns:a16="http://schemas.microsoft.com/office/drawing/2014/main" id="{EAB80EEB-A78E-4490-0807-A5022C795858}"/>
              </a:ext>
            </a:extLst>
          </p:cNvPr>
          <p:cNvSpPr>
            <a:spLocks noChangeArrowheads="1"/>
          </p:cNvSpPr>
          <p:nvPr/>
        </p:nvSpPr>
        <p:spPr bwMode="auto">
          <a:xfrm>
            <a:off x="4162425" y="3273425"/>
            <a:ext cx="1308100" cy="973138"/>
          </a:xfrm>
          <a:prstGeom prst="ellipse">
            <a:avLst/>
          </a:prstGeom>
          <a:solidFill>
            <a:srgbClr val="00B050"/>
          </a:solidFill>
          <a:ln w="19050">
            <a:solidFill>
              <a:srgbClr val="003300"/>
            </a:solidFill>
            <a:round/>
            <a:headEnd/>
            <a:tailEnd/>
          </a:ln>
        </p:spPr>
        <p:txBody>
          <a:bodyPr lIns="0" tIns="0" rIns="0" bIns="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de-DE" altLang="ru-UA" sz="800" b="1"/>
              <a:t>L</a:t>
            </a:r>
            <a:r>
              <a:rPr lang="ru-RU" altLang="ru-UA" sz="800" b="1"/>
              <a:t>3-3: Обеспечить оперативный и однократный ввод информации исполнителем</a:t>
            </a:r>
          </a:p>
        </p:txBody>
      </p:sp>
    </p:spTree>
  </p:cSld>
  <p:clrMapOvr>
    <a:masterClrMapping/>
  </p:clrMapOvr>
  <p:transition spd="slow">
    <p:strips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2BC6C88B-07A9-DA79-0170-507AC64DE6BB}"/>
              </a:ext>
            </a:extLst>
          </p:cNvPr>
          <p:cNvSpPr>
            <a:spLocks noChangeArrowheads="1"/>
          </p:cNvSpPr>
          <p:nvPr/>
        </p:nvSpPr>
        <p:spPr bwMode="auto">
          <a:xfrm>
            <a:off x="1500166" y="1571612"/>
            <a:ext cx="6286544" cy="3857652"/>
          </a:xfrm>
          <a:prstGeom prst="rect">
            <a:avLst/>
          </a:prstGeom>
          <a:solidFill>
            <a:srgbClr val="7030A0"/>
          </a:solidFill>
          <a:ln>
            <a:solidFill>
              <a:schemeClr val="accent5">
                <a:lumMod val="75000"/>
              </a:schemeClr>
            </a:solidFill>
            <a:headEnd/>
            <a:tailEnd/>
          </a:ln>
        </p:spPr>
        <p:style>
          <a:lnRef idx="0">
            <a:schemeClr val="dk1"/>
          </a:lnRef>
          <a:fillRef idx="3">
            <a:schemeClr val="dk1"/>
          </a:fillRef>
          <a:effectRef idx="3">
            <a:schemeClr val="dk1"/>
          </a:effectRef>
          <a:fontRef idx="minor">
            <a:schemeClr val="lt1"/>
          </a:fontRef>
        </p:style>
        <p:txBody>
          <a:bodyPr lIns="72000" tIns="72000" rIns="72000" bIns="72000"/>
          <a:lstStyle/>
          <a:p>
            <a:pPr algn="ctr">
              <a:lnSpc>
                <a:spcPct val="130000"/>
              </a:lnSpc>
              <a:spcAft>
                <a:spcPts val="0"/>
              </a:spcAft>
              <a:defRPr/>
            </a:pPr>
            <a:r>
              <a:rPr lang="uk-UA" sz="5000" dirty="0"/>
              <a:t>Вдалої підготовки до практичних занять </a:t>
            </a:r>
            <a:r>
              <a:rPr lang="uk-UA" sz="5000" dirty="0">
                <a:sym typeface="Wingdings" pitchFamily="2" charset="2"/>
              </a:rPr>
              <a:t></a:t>
            </a:r>
            <a:endParaRPr lang="uk-UA" sz="5000" dirty="0">
              <a:solidFill>
                <a:schemeClr val="tx1"/>
              </a:solidFill>
              <a:latin typeface="Arial" pitchFamily="34" charset="0"/>
              <a:cs typeface="Arial" pitchFamily="34" charset="0"/>
            </a:endParaRPr>
          </a:p>
        </p:txBody>
      </p:sp>
    </p:spTree>
  </p:cSld>
  <p:clrMapOvr>
    <a:masterClrMapping/>
  </p:clrMapOvr>
  <p:transition>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BF5B4910-D484-5090-180C-8FC714395142}"/>
              </a:ext>
            </a:extLst>
          </p:cNvPr>
          <p:cNvSpPr>
            <a:spLocks noChangeArrowheads="1"/>
          </p:cNvSpPr>
          <p:nvPr/>
        </p:nvSpPr>
        <p:spPr bwMode="auto">
          <a:xfrm>
            <a:off x="677863" y="6029325"/>
            <a:ext cx="77882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uk-UA" altLang="ru-UA" sz="2000">
              <a:latin typeface="Palatino Linotype" panose="02040502050505030304" pitchFamily="18" charset="0"/>
            </a:endParaRPr>
          </a:p>
        </p:txBody>
      </p:sp>
      <p:grpSp>
        <p:nvGrpSpPr>
          <p:cNvPr id="12291" name="Group 2">
            <a:extLst>
              <a:ext uri="{FF2B5EF4-FFF2-40B4-BE49-F238E27FC236}">
                <a16:creationId xmlns:a16="http://schemas.microsoft.com/office/drawing/2014/main" id="{034E3257-CE2E-ADD9-4D00-8D0734A2EDA0}"/>
              </a:ext>
            </a:extLst>
          </p:cNvPr>
          <p:cNvGrpSpPr>
            <a:grpSpLocks noChangeAspect="1"/>
          </p:cNvGrpSpPr>
          <p:nvPr/>
        </p:nvGrpSpPr>
        <p:grpSpPr bwMode="auto">
          <a:xfrm>
            <a:off x="88900" y="476250"/>
            <a:ext cx="8929688" cy="5761038"/>
            <a:chOff x="1021" y="6563"/>
            <a:chExt cx="9864" cy="4926"/>
          </a:xfrm>
        </p:grpSpPr>
        <p:sp>
          <p:nvSpPr>
            <p:cNvPr id="12293" name="AutoShape 18">
              <a:extLst>
                <a:ext uri="{FF2B5EF4-FFF2-40B4-BE49-F238E27FC236}">
                  <a16:creationId xmlns:a16="http://schemas.microsoft.com/office/drawing/2014/main" id="{2DFCBC0F-D348-98AC-9D6A-D77D8738EC0B}"/>
                </a:ext>
              </a:extLst>
            </p:cNvPr>
            <p:cNvSpPr>
              <a:spLocks noChangeAspect="1" noChangeArrowheads="1" noTextEdit="1"/>
            </p:cNvSpPr>
            <p:nvPr/>
          </p:nvSpPr>
          <p:spPr bwMode="auto">
            <a:xfrm>
              <a:off x="1021" y="7194"/>
              <a:ext cx="9864" cy="4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UA"/>
            </a:p>
          </p:txBody>
        </p:sp>
        <p:sp>
          <p:nvSpPr>
            <p:cNvPr id="12294" name="Text Box 17">
              <a:extLst>
                <a:ext uri="{FF2B5EF4-FFF2-40B4-BE49-F238E27FC236}">
                  <a16:creationId xmlns:a16="http://schemas.microsoft.com/office/drawing/2014/main" id="{EEEA9756-4152-A7BB-0D73-AEF644803967}"/>
                </a:ext>
              </a:extLst>
            </p:cNvPr>
            <p:cNvSpPr txBox="1">
              <a:spLocks noChangeArrowheads="1"/>
            </p:cNvSpPr>
            <p:nvPr/>
          </p:nvSpPr>
          <p:spPr bwMode="auto">
            <a:xfrm>
              <a:off x="1021" y="6563"/>
              <a:ext cx="9864" cy="4926"/>
            </a:xfrm>
            <a:prstGeom prst="rect">
              <a:avLst/>
            </a:prstGeom>
            <a:solidFill>
              <a:srgbClr val="7030A0"/>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2000" b="1"/>
                <a:t>МОДЕЛЬ ЗСП </a:t>
              </a:r>
              <a:r>
                <a:rPr lang="uk-UA" altLang="ru-UA" sz="2000"/>
                <a:t>– це форма опису діяльності підприємства за допомогою визначеного набору показників для кожної стратегічної перспективи. </a:t>
              </a:r>
            </a:p>
            <a:p>
              <a:pPr algn="ctr"/>
              <a:endParaRPr lang="uk-UA" altLang="ru-UA" sz="2000"/>
            </a:p>
            <a:p>
              <a:pPr algn="ctr"/>
              <a:endParaRPr lang="uk-UA" altLang="ru-UA" sz="2000"/>
            </a:p>
            <a:p>
              <a:pPr algn="ctr"/>
              <a:endParaRPr lang="uk-UA" altLang="ru-UA" sz="2000"/>
            </a:p>
            <a:p>
              <a:pPr algn="ctr"/>
              <a:endParaRPr lang="uk-UA" altLang="ru-UA" sz="2000"/>
            </a:p>
            <a:p>
              <a:pPr algn="ctr"/>
              <a:endParaRPr lang="uk-UA" altLang="ru-UA" sz="2000"/>
            </a:p>
            <a:p>
              <a:pPr algn="ctr"/>
              <a:endParaRPr lang="uk-UA" altLang="ru-UA" sz="2000">
                <a:latin typeface="Times New Roman" panose="02020603050405020304" pitchFamily="18" charset="0"/>
                <a:cs typeface="Times New Roman" panose="02020603050405020304" pitchFamily="18" charset="0"/>
              </a:endParaRPr>
            </a:p>
            <a:p>
              <a:pPr algn="ctr"/>
              <a:endParaRPr lang="uk-UA" altLang="ru-UA" sz="2000">
                <a:latin typeface="Times New Roman" panose="02020603050405020304" pitchFamily="18" charset="0"/>
                <a:cs typeface="Times New Roman" panose="02020603050405020304" pitchFamily="18" charset="0"/>
              </a:endParaRPr>
            </a:p>
            <a:p>
              <a:pPr algn="ctr"/>
              <a:endParaRPr lang="uk-UA" altLang="ru-UA" sz="2000">
                <a:latin typeface="Times New Roman" panose="02020603050405020304" pitchFamily="18" charset="0"/>
                <a:cs typeface="Times New Roman" panose="02020603050405020304" pitchFamily="18" charset="0"/>
              </a:endParaRPr>
            </a:p>
            <a:p>
              <a:pPr algn="ctr"/>
              <a:endParaRPr lang="uk-UA" altLang="ru-UA" sz="2000">
                <a:latin typeface="Times New Roman" panose="02020603050405020304" pitchFamily="18" charset="0"/>
                <a:cs typeface="Times New Roman" panose="02020603050405020304" pitchFamily="18" charset="0"/>
              </a:endParaRPr>
            </a:p>
            <a:p>
              <a:pPr algn="ctr"/>
              <a:endParaRPr lang="uk-UA" altLang="ru-UA" sz="2000">
                <a:latin typeface="Times New Roman" panose="02020603050405020304" pitchFamily="18" charset="0"/>
                <a:cs typeface="Times New Roman" panose="02020603050405020304" pitchFamily="18" charset="0"/>
              </a:endParaRPr>
            </a:p>
            <a:p>
              <a:pPr algn="ctr"/>
              <a:endParaRPr lang="uk-UA" altLang="ru-UA" sz="2000">
                <a:latin typeface="Times New Roman" panose="02020603050405020304" pitchFamily="18" charset="0"/>
                <a:cs typeface="Times New Roman" panose="02020603050405020304" pitchFamily="18" charset="0"/>
              </a:endParaRPr>
            </a:p>
          </p:txBody>
        </p:sp>
        <p:sp>
          <p:nvSpPr>
            <p:cNvPr id="68614" name="Text Box 16">
              <a:extLst>
                <a:ext uri="{FF2B5EF4-FFF2-40B4-BE49-F238E27FC236}">
                  <a16:creationId xmlns:a16="http://schemas.microsoft.com/office/drawing/2014/main" id="{1068EFDE-9D93-E935-A3D9-1E258344716E}"/>
                </a:ext>
              </a:extLst>
            </p:cNvPr>
            <p:cNvSpPr txBox="1">
              <a:spLocks noChangeArrowheads="1"/>
            </p:cNvSpPr>
            <p:nvPr/>
          </p:nvSpPr>
          <p:spPr bwMode="auto">
            <a:xfrm>
              <a:off x="1363" y="7652"/>
              <a:ext cx="9224" cy="698"/>
            </a:xfrm>
            <a:prstGeom prst="rect">
              <a:avLst/>
            </a:prstGeom>
            <a:solidFill>
              <a:schemeClr val="accent5">
                <a:lumMod val="60000"/>
                <a:lumOff val="40000"/>
              </a:schemeClr>
            </a:solidFill>
            <a:ln w="9525">
              <a:solidFill>
                <a:srgbClr val="000000"/>
              </a:solidFill>
              <a:miter lim="800000"/>
              <a:headEnd/>
              <a:tailEnd/>
            </a:ln>
          </p:spPr>
          <p:txBody>
            <a:bodyPr/>
            <a:lstStyle/>
            <a:p>
              <a:pPr algn="ctr" eaLnBrk="0" hangingPunct="0">
                <a:defRPr/>
              </a:pPr>
              <a:r>
                <a:rPr lang="uk-UA" sz="2000" b="1" dirty="0">
                  <a:solidFill>
                    <a:srgbClr val="000000"/>
                  </a:solidFill>
                  <a:latin typeface="Times New Roman" pitchFamily="18" charset="0"/>
                  <a:cs typeface="Times New Roman" pitchFamily="18" charset="0"/>
                </a:rPr>
                <a:t>Розробниками </a:t>
              </a:r>
              <a:r>
                <a:rPr lang="uk-UA" sz="2000" b="1" dirty="0" err="1">
                  <a:solidFill>
                    <a:srgbClr val="000000"/>
                  </a:solidFill>
                  <a:latin typeface="Times New Roman" pitchFamily="18" charset="0"/>
                  <a:cs typeface="Times New Roman" pitchFamily="18" charset="0"/>
                </a:rPr>
                <a:t>Balanced</a:t>
              </a:r>
              <a:r>
                <a:rPr lang="uk-UA" sz="2000" b="1" dirty="0">
                  <a:solidFill>
                    <a:srgbClr val="000000"/>
                  </a:solidFill>
                  <a:latin typeface="Times New Roman" pitchFamily="18" charset="0"/>
                  <a:cs typeface="Times New Roman" pitchFamily="18" charset="0"/>
                </a:rPr>
                <a:t> </a:t>
              </a:r>
              <a:r>
                <a:rPr lang="uk-UA" sz="2000" b="1" dirty="0" err="1">
                  <a:solidFill>
                    <a:srgbClr val="000000"/>
                  </a:solidFill>
                  <a:latin typeface="Times New Roman" pitchFamily="18" charset="0"/>
                  <a:cs typeface="Times New Roman" pitchFamily="18" charset="0"/>
                </a:rPr>
                <a:t>Scorecard</a:t>
              </a:r>
              <a:r>
                <a:rPr lang="uk-UA" sz="2000" b="1" dirty="0">
                  <a:solidFill>
                    <a:srgbClr val="000000"/>
                  </a:solidFill>
                  <a:latin typeface="Times New Roman" pitchFamily="18" charset="0"/>
                  <a:cs typeface="Times New Roman" pitchFamily="18" charset="0"/>
                </a:rPr>
                <a:t> (BSC) є </a:t>
              </a:r>
            </a:p>
            <a:p>
              <a:pPr algn="ctr" eaLnBrk="0" hangingPunct="0">
                <a:defRPr/>
              </a:pPr>
              <a:r>
                <a:rPr lang="uk-UA" sz="2000" b="1" dirty="0">
                  <a:solidFill>
                    <a:srgbClr val="000000"/>
                  </a:solidFill>
                  <a:latin typeface="Times New Roman" pitchFamily="18" charset="0"/>
                  <a:cs typeface="Times New Roman" pitchFamily="18" charset="0"/>
                </a:rPr>
                <a:t> Роберт </a:t>
              </a:r>
              <a:r>
                <a:rPr lang="uk-UA" sz="2000" b="1" dirty="0" err="1">
                  <a:solidFill>
                    <a:srgbClr val="000000"/>
                  </a:solidFill>
                  <a:latin typeface="Times New Roman" pitchFamily="18" charset="0"/>
                  <a:cs typeface="Times New Roman" pitchFamily="18" charset="0"/>
                </a:rPr>
                <a:t>Каплан</a:t>
              </a:r>
              <a:r>
                <a:rPr lang="uk-UA" sz="2000" b="1" dirty="0">
                  <a:solidFill>
                    <a:srgbClr val="000000"/>
                  </a:solidFill>
                  <a:latin typeface="Times New Roman" pitchFamily="18" charset="0"/>
                  <a:cs typeface="Times New Roman" pitchFamily="18" charset="0"/>
                </a:rPr>
                <a:t> і Девід Нортон. </a:t>
              </a:r>
            </a:p>
          </p:txBody>
        </p:sp>
      </p:grpSp>
      <p:pic>
        <p:nvPicPr>
          <p:cNvPr id="12292" name="Picture 10" descr="C:\Users\Лена\Desktop\kaplan-norton.gif">
            <a:extLst>
              <a:ext uri="{FF2B5EF4-FFF2-40B4-BE49-F238E27FC236}">
                <a16:creationId xmlns:a16="http://schemas.microsoft.com/office/drawing/2014/main" id="{E7FC5262-B24F-2F36-17F9-A75FA33774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2941638"/>
            <a:ext cx="5184775" cy="296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heel spokes="8"/>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6">
            <a:extLst>
              <a:ext uri="{FF2B5EF4-FFF2-40B4-BE49-F238E27FC236}">
                <a16:creationId xmlns:a16="http://schemas.microsoft.com/office/drawing/2014/main" id="{4965EF3B-9CC8-04BA-6D69-C46DC4682B34}"/>
              </a:ext>
            </a:extLst>
          </p:cNvPr>
          <p:cNvSpPr>
            <a:spLocks noChangeArrowheads="1"/>
          </p:cNvSpPr>
          <p:nvPr/>
        </p:nvSpPr>
        <p:spPr bwMode="auto">
          <a:xfrm>
            <a:off x="0" y="0"/>
            <a:ext cx="914400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3315" name="Полотно 101">
            <a:extLst>
              <a:ext uri="{FF2B5EF4-FFF2-40B4-BE49-F238E27FC236}">
                <a16:creationId xmlns:a16="http://schemas.microsoft.com/office/drawing/2014/main" id="{E5194756-0DCF-A069-F3DA-0261C03688DA}"/>
              </a:ext>
            </a:extLst>
          </p:cNvPr>
          <p:cNvGrpSpPr>
            <a:grpSpLocks/>
          </p:cNvGrpSpPr>
          <p:nvPr/>
        </p:nvGrpSpPr>
        <p:grpSpPr bwMode="auto">
          <a:xfrm>
            <a:off x="827088" y="1123950"/>
            <a:ext cx="7850187" cy="4681538"/>
            <a:chOff x="8276" y="11245"/>
            <a:chExt cx="78489" cy="46797"/>
          </a:xfrm>
        </p:grpSpPr>
        <p:sp>
          <p:nvSpPr>
            <p:cNvPr id="13317" name="Прямоугольник 29">
              <a:extLst>
                <a:ext uri="{FF2B5EF4-FFF2-40B4-BE49-F238E27FC236}">
                  <a16:creationId xmlns:a16="http://schemas.microsoft.com/office/drawing/2014/main" id="{AB31BCA9-6F39-083F-FEA6-F62034D23EEA}"/>
                </a:ext>
              </a:extLst>
            </p:cNvPr>
            <p:cNvSpPr>
              <a:spLocks noChangeArrowheads="1"/>
            </p:cNvSpPr>
            <p:nvPr/>
          </p:nvSpPr>
          <p:spPr bwMode="auto">
            <a:xfrm>
              <a:off x="37591" y="11245"/>
              <a:ext cx="23814" cy="12131"/>
            </a:xfrm>
            <a:prstGeom prst="rect">
              <a:avLst/>
            </a:prstGeom>
            <a:solidFill>
              <a:srgbClr val="FF0000"/>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900" b="1">
                  <a:cs typeface="Times New Roman" panose="02020603050405020304" pitchFamily="18" charset="0"/>
                </a:rPr>
                <a:t>ФІНАНСИ</a:t>
              </a:r>
              <a:endParaRPr lang="ru-RU" altLang="ru-UA" sz="1900">
                <a:cs typeface="Times New Roman" panose="02020603050405020304" pitchFamily="18" charset="0"/>
              </a:endParaRPr>
            </a:p>
            <a:p>
              <a:pPr algn="ctr"/>
              <a:r>
                <a:rPr lang="uk-UA" altLang="ru-UA" sz="1500">
                  <a:latin typeface="Times New Roman" panose="02020603050405020304" pitchFamily="18" charset="0"/>
                  <a:cs typeface="Times New Roman" panose="02020603050405020304" pitchFamily="18" charset="0"/>
                </a:rPr>
                <a:t>Наскільки цікаво акціонерам інвестувати грошові кошти в наше підприємство?</a:t>
              </a:r>
              <a:endParaRPr lang="uk-UA" altLang="ru-UA" sz="1500"/>
            </a:p>
          </p:txBody>
        </p:sp>
        <p:sp>
          <p:nvSpPr>
            <p:cNvPr id="13318" name="Прямоугольник 38">
              <a:extLst>
                <a:ext uri="{FF2B5EF4-FFF2-40B4-BE49-F238E27FC236}">
                  <a16:creationId xmlns:a16="http://schemas.microsoft.com/office/drawing/2014/main" id="{45CC5A48-D1AC-9E97-273A-34F162C7FA5C}"/>
                </a:ext>
              </a:extLst>
            </p:cNvPr>
            <p:cNvSpPr>
              <a:spLocks noChangeArrowheads="1"/>
            </p:cNvSpPr>
            <p:nvPr/>
          </p:nvSpPr>
          <p:spPr bwMode="auto">
            <a:xfrm>
              <a:off x="8276" y="24041"/>
              <a:ext cx="31896" cy="13842"/>
            </a:xfrm>
            <a:prstGeom prst="rect">
              <a:avLst/>
            </a:prstGeom>
            <a:solidFill>
              <a:srgbClr val="FFFF00"/>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900" b="1">
                  <a:solidFill>
                    <a:srgbClr val="000000"/>
                  </a:solidFill>
                  <a:cs typeface="Times New Roman" panose="02020603050405020304" pitchFamily="18" charset="0"/>
                </a:rPr>
                <a:t>ВЗАЄМОВІДНОСИНИ З КЛІЄНТАМИ</a:t>
              </a:r>
              <a:endParaRPr lang="ru-RU" altLang="ru-UA" sz="1900">
                <a:cs typeface="Times New Roman" panose="02020603050405020304" pitchFamily="18" charset="0"/>
              </a:endParaRPr>
            </a:p>
            <a:p>
              <a:pPr algn="ctr"/>
              <a:r>
                <a:rPr lang="uk-UA" altLang="ru-UA" sz="1500">
                  <a:solidFill>
                    <a:srgbClr val="000000"/>
                  </a:solidFill>
                  <a:latin typeface="Times New Roman" panose="02020603050405020304" pitchFamily="18" charset="0"/>
                  <a:cs typeface="Times New Roman" panose="02020603050405020304" pitchFamily="18" charset="0"/>
                </a:rPr>
                <a:t>Чим ми можемо зацікавити клієнтів, щоб привернути їх і досягти необхідних фінансових результатів, в чому наші конкурентні переваги?</a:t>
              </a:r>
              <a:endParaRPr lang="uk-UA" altLang="ru-UA" sz="1500"/>
            </a:p>
          </p:txBody>
        </p:sp>
        <p:sp>
          <p:nvSpPr>
            <p:cNvPr id="13319" name="Прямоугольник 44">
              <a:extLst>
                <a:ext uri="{FF2B5EF4-FFF2-40B4-BE49-F238E27FC236}">
                  <a16:creationId xmlns:a16="http://schemas.microsoft.com/office/drawing/2014/main" id="{DBD917A9-6A59-90DC-29B9-C53098995CC8}"/>
                </a:ext>
              </a:extLst>
            </p:cNvPr>
            <p:cNvSpPr>
              <a:spLocks noChangeArrowheads="1"/>
            </p:cNvSpPr>
            <p:nvPr/>
          </p:nvSpPr>
          <p:spPr bwMode="auto">
            <a:xfrm>
              <a:off x="58176" y="24899"/>
              <a:ext cx="28589" cy="11050"/>
            </a:xfrm>
            <a:prstGeom prst="rect">
              <a:avLst/>
            </a:prstGeom>
            <a:solidFill>
              <a:srgbClr val="92D050"/>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b="1">
                  <a:solidFill>
                    <a:srgbClr val="000000"/>
                  </a:solidFill>
                  <a:cs typeface="Times New Roman" panose="02020603050405020304" pitchFamily="18" charset="0"/>
                </a:rPr>
                <a:t>ВНУТРІШНІ БІЗНЕС-ПРОЦЕСИ</a:t>
              </a:r>
              <a:endParaRPr lang="ru-RU" altLang="ru-UA">
                <a:cs typeface="Times New Roman" panose="02020603050405020304" pitchFamily="18" charset="0"/>
              </a:endParaRPr>
            </a:p>
            <a:p>
              <a:pPr algn="ctr"/>
              <a:r>
                <a:rPr lang="uk-UA" altLang="ru-UA" sz="1500">
                  <a:solidFill>
                    <a:srgbClr val="000000"/>
                  </a:solidFill>
                  <a:latin typeface="Times New Roman" panose="02020603050405020304" pitchFamily="18" charset="0"/>
                  <a:cs typeface="Times New Roman" panose="02020603050405020304" pitchFamily="18" charset="0"/>
                </a:rPr>
                <a:t>Які процеси грають найбільш важливу роль при реалізації нашої конкурентної переваги?</a:t>
              </a:r>
              <a:endParaRPr lang="uk-UA" altLang="ru-UA" sz="1500"/>
            </a:p>
          </p:txBody>
        </p:sp>
        <p:sp>
          <p:nvSpPr>
            <p:cNvPr id="13320" name="Прямоугольник 46">
              <a:extLst>
                <a:ext uri="{FF2B5EF4-FFF2-40B4-BE49-F238E27FC236}">
                  <a16:creationId xmlns:a16="http://schemas.microsoft.com/office/drawing/2014/main" id="{8717047D-7226-DFC2-1432-CC71DA7C027B}"/>
                </a:ext>
              </a:extLst>
            </p:cNvPr>
            <p:cNvSpPr>
              <a:spLocks noChangeArrowheads="1"/>
            </p:cNvSpPr>
            <p:nvPr/>
          </p:nvSpPr>
          <p:spPr bwMode="auto">
            <a:xfrm>
              <a:off x="37591" y="36989"/>
              <a:ext cx="23971" cy="21053"/>
            </a:xfrm>
            <a:prstGeom prst="rect">
              <a:avLst/>
            </a:prstGeom>
            <a:solidFill>
              <a:srgbClr val="7030A0"/>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900" b="1">
                  <a:cs typeface="Times New Roman" panose="02020603050405020304" pitchFamily="18" charset="0"/>
                </a:rPr>
                <a:t>НАВЧАННЯ І РОЗВИТОК ПЕРСОНАЛУ</a:t>
              </a:r>
              <a:endParaRPr lang="ru-RU" altLang="ru-UA" sz="1900">
                <a:cs typeface="Times New Roman" panose="02020603050405020304" pitchFamily="18" charset="0"/>
              </a:endParaRPr>
            </a:p>
            <a:p>
              <a:pPr algn="ctr"/>
              <a:r>
                <a:rPr lang="uk-UA" altLang="ru-UA" sz="1500">
                  <a:latin typeface="Times New Roman" panose="02020603050405020304" pitchFamily="18" charset="0"/>
                  <a:cs typeface="Times New Roman" panose="02020603050405020304" pitchFamily="18" charset="0"/>
                </a:rPr>
                <a:t>За рахунок яких знань, вмінь, досвіду, технологій і інших нематеріальних активів ми зможемо реалізувати наші конкурентні переваги</a:t>
              </a:r>
              <a:r>
                <a:rPr lang="uk-UA" altLang="ru-UA" sz="1500">
                  <a:solidFill>
                    <a:srgbClr val="000000"/>
                  </a:solidFill>
                  <a:latin typeface="Times New Roman" panose="02020603050405020304" pitchFamily="18" charset="0"/>
                  <a:cs typeface="Times New Roman" panose="02020603050405020304" pitchFamily="18" charset="0"/>
                </a:rPr>
                <a:t>?</a:t>
              </a:r>
              <a:endParaRPr lang="uk-UA" altLang="ru-UA" sz="1500"/>
            </a:p>
          </p:txBody>
        </p:sp>
        <p:sp>
          <p:nvSpPr>
            <p:cNvPr id="13321" name="Прямоугольник 48">
              <a:extLst>
                <a:ext uri="{FF2B5EF4-FFF2-40B4-BE49-F238E27FC236}">
                  <a16:creationId xmlns:a16="http://schemas.microsoft.com/office/drawing/2014/main" id="{00EEA977-57F0-90DD-8FFB-4958A1BB906B}"/>
                </a:ext>
              </a:extLst>
            </p:cNvPr>
            <p:cNvSpPr>
              <a:spLocks noChangeArrowheads="1"/>
            </p:cNvSpPr>
            <p:nvPr/>
          </p:nvSpPr>
          <p:spPr bwMode="auto">
            <a:xfrm>
              <a:off x="43220" y="27471"/>
              <a:ext cx="13302" cy="5811"/>
            </a:xfrm>
            <a:prstGeom prst="rect">
              <a:avLst/>
            </a:prstGeom>
            <a:solidFill>
              <a:schemeClr val="tx1"/>
            </a:solidFill>
            <a:ln w="12700">
              <a:solidFill>
                <a:srgbClr val="000000"/>
              </a:solidFill>
              <a:miter lim="800000"/>
              <a:headEnd/>
              <a:tailEnd/>
            </a:ln>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uk-UA" altLang="ru-UA" sz="1500" b="1">
                  <a:solidFill>
                    <a:schemeClr val="accent1"/>
                  </a:solidFill>
                  <a:latin typeface="Times New Roman" panose="02020603050405020304" pitchFamily="18" charset="0"/>
                  <a:cs typeface="Times New Roman" panose="02020603050405020304" pitchFamily="18" charset="0"/>
                </a:rPr>
                <a:t>МІСІЯ І СТРАТЕГІЯ</a:t>
              </a:r>
              <a:endParaRPr lang="uk-UA" altLang="ru-UA" sz="1500">
                <a:solidFill>
                  <a:schemeClr val="accent1"/>
                </a:solidFill>
              </a:endParaRPr>
            </a:p>
          </p:txBody>
        </p:sp>
        <p:sp>
          <p:nvSpPr>
            <p:cNvPr id="13322" name="Стрелка влево 52">
              <a:extLst>
                <a:ext uri="{FF2B5EF4-FFF2-40B4-BE49-F238E27FC236}">
                  <a16:creationId xmlns:a16="http://schemas.microsoft.com/office/drawing/2014/main" id="{59EED378-C9FD-296B-93D7-90C3DD466CA7}"/>
                </a:ext>
              </a:extLst>
            </p:cNvPr>
            <p:cNvSpPr>
              <a:spLocks noChangeArrowheads="1"/>
            </p:cNvSpPr>
            <p:nvPr/>
          </p:nvSpPr>
          <p:spPr bwMode="auto">
            <a:xfrm>
              <a:off x="40077" y="29091"/>
              <a:ext cx="2477" cy="2190"/>
            </a:xfrm>
            <a:prstGeom prst="leftArrow">
              <a:avLst>
                <a:gd name="adj1" fmla="val 50000"/>
                <a:gd name="adj2" fmla="val 50028"/>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3323" name="Стрелка вверх 56">
              <a:extLst>
                <a:ext uri="{FF2B5EF4-FFF2-40B4-BE49-F238E27FC236}">
                  <a16:creationId xmlns:a16="http://schemas.microsoft.com/office/drawing/2014/main" id="{CD49E100-6C95-B6C1-E2E6-B27765909889}"/>
                </a:ext>
              </a:extLst>
            </p:cNvPr>
            <p:cNvSpPr>
              <a:spLocks noChangeArrowheads="1"/>
            </p:cNvSpPr>
            <p:nvPr/>
          </p:nvSpPr>
          <p:spPr bwMode="auto">
            <a:xfrm>
              <a:off x="48745" y="24233"/>
              <a:ext cx="1810" cy="2571"/>
            </a:xfrm>
            <a:prstGeom prst="upArrow">
              <a:avLst>
                <a:gd name="adj1" fmla="val 50000"/>
                <a:gd name="adj2" fmla="val 49979"/>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3324" name="Стрелка вниз 59">
              <a:extLst>
                <a:ext uri="{FF2B5EF4-FFF2-40B4-BE49-F238E27FC236}">
                  <a16:creationId xmlns:a16="http://schemas.microsoft.com/office/drawing/2014/main" id="{6CB35059-2304-5284-1EE1-A0824E0B59B3}"/>
                </a:ext>
              </a:extLst>
            </p:cNvPr>
            <p:cNvSpPr>
              <a:spLocks noChangeArrowheads="1"/>
            </p:cNvSpPr>
            <p:nvPr/>
          </p:nvSpPr>
          <p:spPr bwMode="auto">
            <a:xfrm>
              <a:off x="48745" y="33853"/>
              <a:ext cx="1810" cy="2572"/>
            </a:xfrm>
            <a:prstGeom prst="downArrow">
              <a:avLst>
                <a:gd name="adj1" fmla="val 50000"/>
                <a:gd name="adj2" fmla="val 49998"/>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cxnSp>
          <p:nvCxnSpPr>
            <p:cNvPr id="13325" name="Прямая со стрелкой 89">
              <a:extLst>
                <a:ext uri="{FF2B5EF4-FFF2-40B4-BE49-F238E27FC236}">
                  <a16:creationId xmlns:a16="http://schemas.microsoft.com/office/drawing/2014/main" id="{D11C3B05-9554-9233-5533-FE150094B98C}"/>
                </a:ext>
              </a:extLst>
            </p:cNvPr>
            <p:cNvCxnSpPr>
              <a:cxnSpLocks noChangeShapeType="1"/>
            </p:cNvCxnSpPr>
            <p:nvPr/>
          </p:nvCxnSpPr>
          <p:spPr bwMode="auto">
            <a:xfrm flipH="1">
              <a:off x="29839" y="19470"/>
              <a:ext cx="7752" cy="4571"/>
            </a:xfrm>
            <a:prstGeom prst="straightConnector1">
              <a:avLst/>
            </a:prstGeom>
            <a:noFill/>
            <a:ln w="12700">
              <a:solidFill>
                <a:srgbClr val="000000"/>
              </a:solidFill>
              <a:round/>
              <a:headEnd type="arrow" w="med" len="med"/>
              <a:tailEnd type="arrow" w="med" len="med"/>
            </a:ln>
            <a:extLst>
              <a:ext uri="{909E8E84-426E-40DD-AFC4-6F175D3DCCD1}">
                <a14:hiddenFill xmlns:a14="http://schemas.microsoft.com/office/drawing/2010/main">
                  <a:noFill/>
                </a14:hiddenFill>
              </a:ext>
            </a:extLst>
          </p:spPr>
        </p:cxnSp>
        <p:cxnSp>
          <p:nvCxnSpPr>
            <p:cNvPr id="13326" name="Прямая со стрелкой 98">
              <a:extLst>
                <a:ext uri="{FF2B5EF4-FFF2-40B4-BE49-F238E27FC236}">
                  <a16:creationId xmlns:a16="http://schemas.microsoft.com/office/drawing/2014/main" id="{3A184580-D326-27FB-6FD8-26B1511DBC51}"/>
                </a:ext>
              </a:extLst>
            </p:cNvPr>
            <p:cNvCxnSpPr>
              <a:cxnSpLocks noChangeShapeType="1"/>
            </p:cNvCxnSpPr>
            <p:nvPr/>
          </p:nvCxnSpPr>
          <p:spPr bwMode="auto">
            <a:xfrm>
              <a:off x="61405" y="19470"/>
              <a:ext cx="7105" cy="5429"/>
            </a:xfrm>
            <a:prstGeom prst="straightConnector1">
              <a:avLst/>
            </a:prstGeom>
            <a:noFill/>
            <a:ln w="12700">
              <a:solidFill>
                <a:srgbClr val="000000"/>
              </a:solidFill>
              <a:round/>
              <a:headEnd type="arrow" w="med" len="med"/>
              <a:tailEnd type="arrow" w="med" len="med"/>
            </a:ln>
            <a:extLst>
              <a:ext uri="{909E8E84-426E-40DD-AFC4-6F175D3DCCD1}">
                <a14:hiddenFill xmlns:a14="http://schemas.microsoft.com/office/drawing/2010/main">
                  <a:noFill/>
                </a14:hiddenFill>
              </a:ext>
            </a:extLst>
          </p:spPr>
        </p:cxnSp>
        <p:cxnSp>
          <p:nvCxnSpPr>
            <p:cNvPr id="13327" name="Прямая со стрелкой 99">
              <a:extLst>
                <a:ext uri="{FF2B5EF4-FFF2-40B4-BE49-F238E27FC236}">
                  <a16:creationId xmlns:a16="http://schemas.microsoft.com/office/drawing/2014/main" id="{9D2AA239-FEAD-E524-2F91-D2E3162022E2}"/>
                </a:ext>
              </a:extLst>
            </p:cNvPr>
            <p:cNvCxnSpPr>
              <a:cxnSpLocks noChangeShapeType="1"/>
            </p:cNvCxnSpPr>
            <p:nvPr/>
          </p:nvCxnSpPr>
          <p:spPr bwMode="auto">
            <a:xfrm>
              <a:off x="29839" y="36604"/>
              <a:ext cx="7752" cy="6723"/>
            </a:xfrm>
            <a:prstGeom prst="straightConnector1">
              <a:avLst/>
            </a:prstGeom>
            <a:noFill/>
            <a:ln w="12700">
              <a:solidFill>
                <a:srgbClr val="000000"/>
              </a:solidFill>
              <a:round/>
              <a:headEnd type="arrow" w="med" len="med"/>
              <a:tailEnd type="arrow" w="med" len="med"/>
            </a:ln>
            <a:extLst>
              <a:ext uri="{909E8E84-426E-40DD-AFC4-6F175D3DCCD1}">
                <a14:hiddenFill xmlns:a14="http://schemas.microsoft.com/office/drawing/2010/main">
                  <a:noFill/>
                </a14:hiddenFill>
              </a:ext>
            </a:extLst>
          </p:spPr>
        </p:cxnSp>
        <p:cxnSp>
          <p:nvCxnSpPr>
            <p:cNvPr id="13328" name="Прямая со стрелкой 100">
              <a:extLst>
                <a:ext uri="{FF2B5EF4-FFF2-40B4-BE49-F238E27FC236}">
                  <a16:creationId xmlns:a16="http://schemas.microsoft.com/office/drawing/2014/main" id="{CC74E5D6-C7CF-A0AB-93C6-EB6A1CA80383}"/>
                </a:ext>
              </a:extLst>
            </p:cNvPr>
            <p:cNvCxnSpPr>
              <a:cxnSpLocks noChangeShapeType="1"/>
            </p:cNvCxnSpPr>
            <p:nvPr/>
          </p:nvCxnSpPr>
          <p:spPr bwMode="auto">
            <a:xfrm flipH="1">
              <a:off x="61405" y="35945"/>
              <a:ext cx="7105" cy="7382"/>
            </a:xfrm>
            <a:prstGeom prst="straightConnector1">
              <a:avLst/>
            </a:prstGeom>
            <a:noFill/>
            <a:ln w="12700">
              <a:solidFill>
                <a:srgbClr val="000000"/>
              </a:solidFill>
              <a:round/>
              <a:headEnd type="arrow" w="med" len="med"/>
              <a:tailEnd type="arrow" w="med" len="med"/>
            </a:ln>
            <a:extLst>
              <a:ext uri="{909E8E84-426E-40DD-AFC4-6F175D3DCCD1}">
                <a14:hiddenFill xmlns:a14="http://schemas.microsoft.com/office/drawing/2010/main">
                  <a:noFill/>
                </a14:hiddenFill>
              </a:ext>
            </a:extLst>
          </p:spPr>
        </p:cxnSp>
      </p:grpSp>
      <p:sp>
        <p:nvSpPr>
          <p:cNvPr id="13316" name="Стрелка вправо 50">
            <a:extLst>
              <a:ext uri="{FF2B5EF4-FFF2-40B4-BE49-F238E27FC236}">
                <a16:creationId xmlns:a16="http://schemas.microsoft.com/office/drawing/2014/main" id="{FA8F8128-1205-2B5A-6B0D-EA04006A828A}"/>
              </a:ext>
            </a:extLst>
          </p:cNvPr>
          <p:cNvSpPr>
            <a:spLocks noChangeArrowheads="1"/>
          </p:cNvSpPr>
          <p:nvPr/>
        </p:nvSpPr>
        <p:spPr bwMode="auto">
          <a:xfrm>
            <a:off x="5648325" y="2924175"/>
            <a:ext cx="219075" cy="200025"/>
          </a:xfrm>
          <a:prstGeom prst="rightArrow">
            <a:avLst>
              <a:gd name="adj1" fmla="val 50000"/>
              <a:gd name="adj2" fmla="val 50011"/>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Tree>
  </p:cSld>
  <p:clrMapOvr>
    <a:masterClrMapping/>
  </p:clrMapOvr>
  <p:transition>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a:extLst>
              <a:ext uri="{FF2B5EF4-FFF2-40B4-BE49-F238E27FC236}">
                <a16:creationId xmlns:a16="http://schemas.microsoft.com/office/drawing/2014/main" id="{CF1A208F-8747-E695-1BF8-F9C19AFAFCFA}"/>
              </a:ext>
            </a:extLst>
          </p:cNvPr>
          <p:cNvSpPr>
            <a:spLocks noChangeArrowheads="1"/>
          </p:cNvSpPr>
          <p:nvPr/>
        </p:nvSpPr>
        <p:spPr bwMode="auto">
          <a:xfrm rot="-5400000">
            <a:off x="-2371724" y="3138487"/>
            <a:ext cx="5383212" cy="639763"/>
          </a:xfrm>
          <a:prstGeom prst="rightArrow">
            <a:avLst>
              <a:gd name="adj1" fmla="val 60000"/>
              <a:gd name="adj2" fmla="val 54616"/>
            </a:avLst>
          </a:prstGeom>
          <a:solidFill>
            <a:srgbClr val="CCFFCC"/>
          </a:solidFill>
          <a:ln w="19050">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pPr>
            <a:r>
              <a:rPr lang="ru-RU" altLang="ru-UA" sz="1300" b="1"/>
              <a:t>Тенденции эволюции новых типов высокоорганизованных</a:t>
            </a:r>
          </a:p>
          <a:p>
            <a:pPr algn="ctr" eaLnBrk="1" hangingPunct="1">
              <a:lnSpc>
                <a:spcPct val="80000"/>
              </a:lnSpc>
            </a:pPr>
            <a:r>
              <a:rPr lang="ru-RU" altLang="ru-UA" sz="1300" b="1"/>
              <a:t>предприятий. Этапы организационного развития</a:t>
            </a:r>
          </a:p>
        </p:txBody>
      </p:sp>
      <p:grpSp>
        <p:nvGrpSpPr>
          <p:cNvPr id="14339" name="Group 3">
            <a:extLst>
              <a:ext uri="{FF2B5EF4-FFF2-40B4-BE49-F238E27FC236}">
                <a16:creationId xmlns:a16="http://schemas.microsoft.com/office/drawing/2014/main" id="{FB29AB07-9431-06F4-002D-AE6B8326685A}"/>
              </a:ext>
            </a:extLst>
          </p:cNvPr>
          <p:cNvGrpSpPr>
            <a:grpSpLocks/>
          </p:cNvGrpSpPr>
          <p:nvPr/>
        </p:nvGrpSpPr>
        <p:grpSpPr bwMode="auto">
          <a:xfrm>
            <a:off x="615950" y="5735638"/>
            <a:ext cx="6119813" cy="801687"/>
            <a:chOff x="388" y="3613"/>
            <a:chExt cx="3855" cy="505"/>
          </a:xfrm>
        </p:grpSpPr>
        <p:sp>
          <p:nvSpPr>
            <p:cNvPr id="14420" name="AutoShape 4">
              <a:extLst>
                <a:ext uri="{FF2B5EF4-FFF2-40B4-BE49-F238E27FC236}">
                  <a16:creationId xmlns:a16="http://schemas.microsoft.com/office/drawing/2014/main" id="{C3B516A6-B50E-5867-27FC-2734008EE95A}"/>
                </a:ext>
              </a:extLst>
            </p:cNvPr>
            <p:cNvSpPr>
              <a:spLocks noChangeArrowheads="1"/>
            </p:cNvSpPr>
            <p:nvPr/>
          </p:nvSpPr>
          <p:spPr bwMode="auto">
            <a:xfrm>
              <a:off x="392" y="3796"/>
              <a:ext cx="3788" cy="322"/>
            </a:xfrm>
            <a:prstGeom prst="rightArrow">
              <a:avLst>
                <a:gd name="adj1" fmla="val 60000"/>
                <a:gd name="adj2" fmla="val 76357"/>
              </a:avLst>
            </a:prstGeom>
            <a:solidFill>
              <a:srgbClr val="FFFF00"/>
            </a:solidFill>
            <a:ln w="19050">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ru-RU" altLang="ru-UA" sz="1400" b="1"/>
                <a:t>Период времени</a:t>
              </a:r>
            </a:p>
          </p:txBody>
        </p:sp>
        <p:sp>
          <p:nvSpPr>
            <p:cNvPr id="14421" name="Text Box 5">
              <a:extLst>
                <a:ext uri="{FF2B5EF4-FFF2-40B4-BE49-F238E27FC236}">
                  <a16:creationId xmlns:a16="http://schemas.microsoft.com/office/drawing/2014/main" id="{6238F5DD-0327-47E4-931B-9DF24B2C7B44}"/>
                </a:ext>
              </a:extLst>
            </p:cNvPr>
            <p:cNvSpPr txBox="1">
              <a:spLocks noChangeArrowheads="1"/>
            </p:cNvSpPr>
            <p:nvPr/>
          </p:nvSpPr>
          <p:spPr bwMode="auto">
            <a:xfrm>
              <a:off x="388"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1985</a:t>
              </a:r>
            </a:p>
          </p:txBody>
        </p:sp>
        <p:sp>
          <p:nvSpPr>
            <p:cNvPr id="14422" name="Text Box 6">
              <a:extLst>
                <a:ext uri="{FF2B5EF4-FFF2-40B4-BE49-F238E27FC236}">
                  <a16:creationId xmlns:a16="http://schemas.microsoft.com/office/drawing/2014/main" id="{59E5B883-38DA-0CB3-707C-DD41C7E49BC7}"/>
                </a:ext>
              </a:extLst>
            </p:cNvPr>
            <p:cNvSpPr txBox="1">
              <a:spLocks noChangeArrowheads="1"/>
            </p:cNvSpPr>
            <p:nvPr/>
          </p:nvSpPr>
          <p:spPr bwMode="auto">
            <a:xfrm>
              <a:off x="1018"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1990</a:t>
              </a:r>
            </a:p>
          </p:txBody>
        </p:sp>
        <p:sp>
          <p:nvSpPr>
            <p:cNvPr id="14423" name="Text Box 7">
              <a:extLst>
                <a:ext uri="{FF2B5EF4-FFF2-40B4-BE49-F238E27FC236}">
                  <a16:creationId xmlns:a16="http://schemas.microsoft.com/office/drawing/2014/main" id="{D0C9A829-C873-1D85-ACA8-6DB2F60BB27A}"/>
                </a:ext>
              </a:extLst>
            </p:cNvPr>
            <p:cNvSpPr txBox="1">
              <a:spLocks noChangeArrowheads="1"/>
            </p:cNvSpPr>
            <p:nvPr/>
          </p:nvSpPr>
          <p:spPr bwMode="auto">
            <a:xfrm>
              <a:off x="1712"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1995</a:t>
              </a:r>
            </a:p>
          </p:txBody>
        </p:sp>
        <p:sp>
          <p:nvSpPr>
            <p:cNvPr id="14424" name="Text Box 8">
              <a:extLst>
                <a:ext uri="{FF2B5EF4-FFF2-40B4-BE49-F238E27FC236}">
                  <a16:creationId xmlns:a16="http://schemas.microsoft.com/office/drawing/2014/main" id="{7FC2DDD0-44B6-F559-8C8A-7EC0490DE1A8}"/>
                </a:ext>
              </a:extLst>
            </p:cNvPr>
            <p:cNvSpPr txBox="1">
              <a:spLocks noChangeArrowheads="1"/>
            </p:cNvSpPr>
            <p:nvPr/>
          </p:nvSpPr>
          <p:spPr bwMode="auto">
            <a:xfrm>
              <a:off x="2427"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2000</a:t>
              </a:r>
            </a:p>
          </p:txBody>
        </p:sp>
        <p:sp>
          <p:nvSpPr>
            <p:cNvPr id="14425" name="Text Box 9">
              <a:extLst>
                <a:ext uri="{FF2B5EF4-FFF2-40B4-BE49-F238E27FC236}">
                  <a16:creationId xmlns:a16="http://schemas.microsoft.com/office/drawing/2014/main" id="{019E8A79-4C48-1E54-6DBB-C2D40ECFBA2B}"/>
                </a:ext>
              </a:extLst>
            </p:cNvPr>
            <p:cNvSpPr txBox="1">
              <a:spLocks noChangeArrowheads="1"/>
            </p:cNvSpPr>
            <p:nvPr/>
          </p:nvSpPr>
          <p:spPr bwMode="auto">
            <a:xfrm>
              <a:off x="2769"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2003</a:t>
              </a:r>
            </a:p>
          </p:txBody>
        </p:sp>
        <p:sp>
          <p:nvSpPr>
            <p:cNvPr id="14426" name="Text Box 10">
              <a:extLst>
                <a:ext uri="{FF2B5EF4-FFF2-40B4-BE49-F238E27FC236}">
                  <a16:creationId xmlns:a16="http://schemas.microsoft.com/office/drawing/2014/main" id="{26B91435-1259-4ECA-E311-E0E8603DEA26}"/>
                </a:ext>
              </a:extLst>
            </p:cNvPr>
            <p:cNvSpPr txBox="1">
              <a:spLocks noChangeArrowheads="1"/>
            </p:cNvSpPr>
            <p:nvPr/>
          </p:nvSpPr>
          <p:spPr bwMode="auto">
            <a:xfrm>
              <a:off x="3118"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2005</a:t>
              </a:r>
            </a:p>
          </p:txBody>
        </p:sp>
        <p:sp>
          <p:nvSpPr>
            <p:cNvPr id="14427" name="Text Box 11">
              <a:extLst>
                <a:ext uri="{FF2B5EF4-FFF2-40B4-BE49-F238E27FC236}">
                  <a16:creationId xmlns:a16="http://schemas.microsoft.com/office/drawing/2014/main" id="{08D5B996-C13E-242A-D960-8F40ECEA7111}"/>
                </a:ext>
              </a:extLst>
            </p:cNvPr>
            <p:cNvSpPr txBox="1">
              <a:spLocks noChangeArrowheads="1"/>
            </p:cNvSpPr>
            <p:nvPr/>
          </p:nvSpPr>
          <p:spPr bwMode="auto">
            <a:xfrm>
              <a:off x="3456"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2010</a:t>
              </a:r>
            </a:p>
          </p:txBody>
        </p:sp>
        <p:sp>
          <p:nvSpPr>
            <p:cNvPr id="14428" name="Text Box 12">
              <a:extLst>
                <a:ext uri="{FF2B5EF4-FFF2-40B4-BE49-F238E27FC236}">
                  <a16:creationId xmlns:a16="http://schemas.microsoft.com/office/drawing/2014/main" id="{FC1801CF-AF23-CC1B-696C-B8F1A190B7D6}"/>
                </a:ext>
              </a:extLst>
            </p:cNvPr>
            <p:cNvSpPr txBox="1">
              <a:spLocks noChangeArrowheads="1"/>
            </p:cNvSpPr>
            <p:nvPr/>
          </p:nvSpPr>
          <p:spPr bwMode="auto">
            <a:xfrm>
              <a:off x="3879" y="3623"/>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b="1">
                  <a:solidFill>
                    <a:srgbClr val="5C001F"/>
                  </a:solidFill>
                </a:rPr>
                <a:t>2015</a:t>
              </a:r>
            </a:p>
          </p:txBody>
        </p:sp>
        <p:sp>
          <p:nvSpPr>
            <p:cNvPr id="14429" name="Line 13">
              <a:extLst>
                <a:ext uri="{FF2B5EF4-FFF2-40B4-BE49-F238E27FC236}">
                  <a16:creationId xmlns:a16="http://schemas.microsoft.com/office/drawing/2014/main" id="{B21D86B6-BB48-6EB7-2E53-48E7B740A800}"/>
                </a:ext>
              </a:extLst>
            </p:cNvPr>
            <p:cNvSpPr>
              <a:spLocks noChangeShapeType="1"/>
            </p:cNvSpPr>
            <p:nvPr/>
          </p:nvSpPr>
          <p:spPr bwMode="auto">
            <a:xfrm>
              <a:off x="426" y="3637"/>
              <a:ext cx="3619" cy="2"/>
            </a:xfrm>
            <a:prstGeom prst="line">
              <a:avLst/>
            </a:prstGeom>
            <a:noFill/>
            <a:ln w="19050">
              <a:solidFill>
                <a:srgbClr val="CC3300"/>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430" name="Oval 14">
              <a:extLst>
                <a:ext uri="{FF2B5EF4-FFF2-40B4-BE49-F238E27FC236}">
                  <a16:creationId xmlns:a16="http://schemas.microsoft.com/office/drawing/2014/main" id="{3BF6228F-E709-D8F9-8907-AC25786E6A5B}"/>
                </a:ext>
              </a:extLst>
            </p:cNvPr>
            <p:cNvSpPr>
              <a:spLocks noChangeArrowheads="1"/>
            </p:cNvSpPr>
            <p:nvPr/>
          </p:nvSpPr>
          <p:spPr bwMode="auto">
            <a:xfrm>
              <a:off x="436" y="3615"/>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31" name="Oval 15">
              <a:extLst>
                <a:ext uri="{FF2B5EF4-FFF2-40B4-BE49-F238E27FC236}">
                  <a16:creationId xmlns:a16="http://schemas.microsoft.com/office/drawing/2014/main" id="{AA73A43D-E36D-752A-2942-4A34D9ABA040}"/>
                </a:ext>
              </a:extLst>
            </p:cNvPr>
            <p:cNvSpPr>
              <a:spLocks noChangeArrowheads="1"/>
            </p:cNvSpPr>
            <p:nvPr/>
          </p:nvSpPr>
          <p:spPr bwMode="auto">
            <a:xfrm>
              <a:off x="1164" y="3619"/>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32" name="Oval 16">
              <a:extLst>
                <a:ext uri="{FF2B5EF4-FFF2-40B4-BE49-F238E27FC236}">
                  <a16:creationId xmlns:a16="http://schemas.microsoft.com/office/drawing/2014/main" id="{6FF61B8D-3CCA-B629-2F3F-CD51E5B9DCDC}"/>
                </a:ext>
              </a:extLst>
            </p:cNvPr>
            <p:cNvSpPr>
              <a:spLocks noChangeArrowheads="1"/>
            </p:cNvSpPr>
            <p:nvPr/>
          </p:nvSpPr>
          <p:spPr bwMode="auto">
            <a:xfrm>
              <a:off x="2925" y="3616"/>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33" name="Oval 17">
              <a:extLst>
                <a:ext uri="{FF2B5EF4-FFF2-40B4-BE49-F238E27FC236}">
                  <a16:creationId xmlns:a16="http://schemas.microsoft.com/office/drawing/2014/main" id="{E18FE262-5D30-AD01-A250-94284E530529}"/>
                </a:ext>
              </a:extLst>
            </p:cNvPr>
            <p:cNvSpPr>
              <a:spLocks noChangeArrowheads="1"/>
            </p:cNvSpPr>
            <p:nvPr/>
          </p:nvSpPr>
          <p:spPr bwMode="auto">
            <a:xfrm>
              <a:off x="3282" y="3613"/>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34" name="Oval 18">
              <a:extLst>
                <a:ext uri="{FF2B5EF4-FFF2-40B4-BE49-F238E27FC236}">
                  <a16:creationId xmlns:a16="http://schemas.microsoft.com/office/drawing/2014/main" id="{94EADA34-A3D3-AD88-46C2-C2299AF890B5}"/>
                </a:ext>
              </a:extLst>
            </p:cNvPr>
            <p:cNvSpPr>
              <a:spLocks noChangeArrowheads="1"/>
            </p:cNvSpPr>
            <p:nvPr/>
          </p:nvSpPr>
          <p:spPr bwMode="auto">
            <a:xfrm>
              <a:off x="3602" y="3615"/>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35" name="Oval 19">
              <a:extLst>
                <a:ext uri="{FF2B5EF4-FFF2-40B4-BE49-F238E27FC236}">
                  <a16:creationId xmlns:a16="http://schemas.microsoft.com/office/drawing/2014/main" id="{EBC24F6A-9B44-3296-E080-5F8F586FF541}"/>
                </a:ext>
              </a:extLst>
            </p:cNvPr>
            <p:cNvSpPr>
              <a:spLocks noChangeArrowheads="1"/>
            </p:cNvSpPr>
            <p:nvPr/>
          </p:nvSpPr>
          <p:spPr bwMode="auto">
            <a:xfrm>
              <a:off x="4043" y="3617"/>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36" name="Oval 20">
              <a:extLst>
                <a:ext uri="{FF2B5EF4-FFF2-40B4-BE49-F238E27FC236}">
                  <a16:creationId xmlns:a16="http://schemas.microsoft.com/office/drawing/2014/main" id="{D6EF7D12-504F-9EBD-9831-BF43C373951A}"/>
                </a:ext>
              </a:extLst>
            </p:cNvPr>
            <p:cNvSpPr>
              <a:spLocks noChangeArrowheads="1"/>
            </p:cNvSpPr>
            <p:nvPr/>
          </p:nvSpPr>
          <p:spPr bwMode="auto">
            <a:xfrm>
              <a:off x="2576" y="3614"/>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37" name="Oval 21">
              <a:extLst>
                <a:ext uri="{FF2B5EF4-FFF2-40B4-BE49-F238E27FC236}">
                  <a16:creationId xmlns:a16="http://schemas.microsoft.com/office/drawing/2014/main" id="{C86EF0A9-101E-78DB-DF0F-EF840FAD79BD}"/>
                </a:ext>
              </a:extLst>
            </p:cNvPr>
            <p:cNvSpPr>
              <a:spLocks noChangeArrowheads="1"/>
            </p:cNvSpPr>
            <p:nvPr/>
          </p:nvSpPr>
          <p:spPr bwMode="auto">
            <a:xfrm>
              <a:off x="1858" y="3616"/>
              <a:ext cx="36" cy="38"/>
            </a:xfrm>
            <a:prstGeom prst="ellipse">
              <a:avLst/>
            </a:prstGeom>
            <a:solidFill>
              <a:srgbClr val="D30D25"/>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grpSp>
        <p:nvGrpSpPr>
          <p:cNvPr id="14340" name="Group 22">
            <a:extLst>
              <a:ext uri="{FF2B5EF4-FFF2-40B4-BE49-F238E27FC236}">
                <a16:creationId xmlns:a16="http://schemas.microsoft.com/office/drawing/2014/main" id="{B5559A3D-E8AC-F56C-35BF-C871CFC3056A}"/>
              </a:ext>
            </a:extLst>
          </p:cNvPr>
          <p:cNvGrpSpPr>
            <a:grpSpLocks/>
          </p:cNvGrpSpPr>
          <p:nvPr/>
        </p:nvGrpSpPr>
        <p:grpSpPr bwMode="auto">
          <a:xfrm>
            <a:off x="711200" y="817563"/>
            <a:ext cx="5927725" cy="4959350"/>
            <a:chOff x="448" y="515"/>
            <a:chExt cx="3734" cy="3124"/>
          </a:xfrm>
        </p:grpSpPr>
        <p:sp>
          <p:nvSpPr>
            <p:cNvPr id="14418" name="Freeform 23">
              <a:extLst>
                <a:ext uri="{FF2B5EF4-FFF2-40B4-BE49-F238E27FC236}">
                  <a16:creationId xmlns:a16="http://schemas.microsoft.com/office/drawing/2014/main" id="{5B8C6F98-2DE9-713D-7459-1B05F53E7F89}"/>
                </a:ext>
              </a:extLst>
            </p:cNvPr>
            <p:cNvSpPr>
              <a:spLocks/>
            </p:cNvSpPr>
            <p:nvPr/>
          </p:nvSpPr>
          <p:spPr bwMode="auto">
            <a:xfrm>
              <a:off x="451" y="515"/>
              <a:ext cx="3731" cy="3124"/>
            </a:xfrm>
            <a:custGeom>
              <a:avLst/>
              <a:gdLst>
                <a:gd name="T0" fmla="*/ 0 w 3727"/>
                <a:gd name="T1" fmla="*/ 3124 h 3211"/>
                <a:gd name="T2" fmla="*/ 0 w 3727"/>
                <a:gd name="T3" fmla="*/ 3023 h 3211"/>
                <a:gd name="T4" fmla="*/ 3181 w 3727"/>
                <a:gd name="T5" fmla="*/ 131 h 3211"/>
                <a:gd name="T6" fmla="*/ 3046 w 3727"/>
                <a:gd name="T7" fmla="*/ 0 h 3211"/>
                <a:gd name="T8" fmla="*/ 3730 w 3727"/>
                <a:gd name="T9" fmla="*/ 2 h 3211"/>
                <a:gd name="T10" fmla="*/ 3731 w 3727"/>
                <a:gd name="T11" fmla="*/ 660 h 3211"/>
                <a:gd name="T12" fmla="*/ 3575 w 3727"/>
                <a:gd name="T13" fmla="*/ 511 h 3211"/>
                <a:gd name="T14" fmla="*/ 80 w 3727"/>
                <a:gd name="T15" fmla="*/ 3121 h 3211"/>
                <a:gd name="T16" fmla="*/ 0 w 3727"/>
                <a:gd name="T17" fmla="*/ 3124 h 32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727"/>
                <a:gd name="T28" fmla="*/ 0 h 3211"/>
                <a:gd name="T29" fmla="*/ 3727 w 3727"/>
                <a:gd name="T30" fmla="*/ 3211 h 321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727" h="3211">
                  <a:moveTo>
                    <a:pt x="0" y="3211"/>
                  </a:moveTo>
                  <a:lnTo>
                    <a:pt x="0" y="3107"/>
                  </a:lnTo>
                  <a:lnTo>
                    <a:pt x="3178" y="135"/>
                  </a:lnTo>
                  <a:lnTo>
                    <a:pt x="3043" y="0"/>
                  </a:lnTo>
                  <a:lnTo>
                    <a:pt x="3726" y="2"/>
                  </a:lnTo>
                  <a:lnTo>
                    <a:pt x="3727" y="678"/>
                  </a:lnTo>
                  <a:lnTo>
                    <a:pt x="3571" y="525"/>
                  </a:lnTo>
                  <a:lnTo>
                    <a:pt x="80" y="3208"/>
                  </a:lnTo>
                  <a:lnTo>
                    <a:pt x="0" y="3211"/>
                  </a:lnTo>
                  <a:close/>
                </a:path>
              </a:pathLst>
            </a:custGeom>
            <a:solidFill>
              <a:srgbClr val="66CCFF">
                <a:alpha val="50195"/>
              </a:srgbClr>
            </a:solidFill>
            <a:ln w="9525">
              <a:solidFill>
                <a:srgbClr val="AFAFFF"/>
              </a:solidFill>
              <a:round/>
              <a:headEnd/>
              <a:tailEnd/>
            </a:ln>
          </p:spPr>
          <p:txBody>
            <a:bodyPr/>
            <a:lstStyle/>
            <a:p>
              <a:endParaRPr lang="ru-UA"/>
            </a:p>
          </p:txBody>
        </p:sp>
        <p:sp>
          <p:nvSpPr>
            <p:cNvPr id="14419" name="Freeform 24">
              <a:extLst>
                <a:ext uri="{FF2B5EF4-FFF2-40B4-BE49-F238E27FC236}">
                  <a16:creationId xmlns:a16="http://schemas.microsoft.com/office/drawing/2014/main" id="{A89A2920-D2C2-82E3-9D28-0708E15DE019}"/>
                </a:ext>
              </a:extLst>
            </p:cNvPr>
            <p:cNvSpPr>
              <a:spLocks/>
            </p:cNvSpPr>
            <p:nvPr/>
          </p:nvSpPr>
          <p:spPr bwMode="auto">
            <a:xfrm>
              <a:off x="448" y="986"/>
              <a:ext cx="2801" cy="2651"/>
            </a:xfrm>
            <a:custGeom>
              <a:avLst/>
              <a:gdLst>
                <a:gd name="T0" fmla="*/ 0 w 2798"/>
                <a:gd name="T1" fmla="*/ 2651 h 2724"/>
                <a:gd name="T2" fmla="*/ 0 w 2798"/>
                <a:gd name="T3" fmla="*/ 2550 h 2724"/>
                <a:gd name="T4" fmla="*/ 2801 w 2798"/>
                <a:gd name="T5" fmla="*/ 0 h 2724"/>
                <a:gd name="T6" fmla="*/ 2801 w 2798"/>
                <a:gd name="T7" fmla="*/ 619 h 2724"/>
                <a:gd name="T8" fmla="*/ 80 w 2798"/>
                <a:gd name="T9" fmla="*/ 2648 h 2724"/>
                <a:gd name="T10" fmla="*/ 0 w 2798"/>
                <a:gd name="T11" fmla="*/ 2651 h 2724"/>
                <a:gd name="T12" fmla="*/ 0 60000 65536"/>
                <a:gd name="T13" fmla="*/ 0 60000 65536"/>
                <a:gd name="T14" fmla="*/ 0 60000 65536"/>
                <a:gd name="T15" fmla="*/ 0 60000 65536"/>
                <a:gd name="T16" fmla="*/ 0 60000 65536"/>
                <a:gd name="T17" fmla="*/ 0 60000 65536"/>
                <a:gd name="T18" fmla="*/ 0 w 2798"/>
                <a:gd name="T19" fmla="*/ 0 h 2724"/>
                <a:gd name="T20" fmla="*/ 2798 w 2798"/>
                <a:gd name="T21" fmla="*/ 2724 h 2724"/>
              </a:gdLst>
              <a:ahLst/>
              <a:cxnLst>
                <a:cxn ang="T12">
                  <a:pos x="T0" y="T1"/>
                </a:cxn>
                <a:cxn ang="T13">
                  <a:pos x="T2" y="T3"/>
                </a:cxn>
                <a:cxn ang="T14">
                  <a:pos x="T4" y="T5"/>
                </a:cxn>
                <a:cxn ang="T15">
                  <a:pos x="T6" y="T7"/>
                </a:cxn>
                <a:cxn ang="T16">
                  <a:pos x="T8" y="T9"/>
                </a:cxn>
                <a:cxn ang="T17">
                  <a:pos x="T10" y="T11"/>
                </a:cxn>
              </a:cxnLst>
              <a:rect l="T18" t="T19" r="T20" b="T21"/>
              <a:pathLst>
                <a:path w="2798" h="2724">
                  <a:moveTo>
                    <a:pt x="0" y="2724"/>
                  </a:moveTo>
                  <a:lnTo>
                    <a:pt x="0" y="2620"/>
                  </a:lnTo>
                  <a:lnTo>
                    <a:pt x="2798" y="0"/>
                  </a:lnTo>
                  <a:lnTo>
                    <a:pt x="2798" y="636"/>
                  </a:lnTo>
                  <a:lnTo>
                    <a:pt x="80" y="2721"/>
                  </a:lnTo>
                  <a:lnTo>
                    <a:pt x="0" y="2724"/>
                  </a:lnTo>
                  <a:close/>
                </a:path>
              </a:pathLst>
            </a:custGeom>
            <a:solidFill>
              <a:srgbClr val="66CCFF">
                <a:alpha val="50195"/>
              </a:srgbClr>
            </a:solidFill>
            <a:ln w="9525">
              <a:solidFill>
                <a:srgbClr val="3333FF"/>
              </a:solidFill>
              <a:round/>
              <a:headEnd/>
              <a:tailEnd/>
            </a:ln>
          </p:spPr>
          <p:txBody>
            <a:bodyPr/>
            <a:lstStyle/>
            <a:p>
              <a:endParaRPr lang="ru-UA"/>
            </a:p>
          </p:txBody>
        </p:sp>
      </p:grpSp>
      <p:grpSp>
        <p:nvGrpSpPr>
          <p:cNvPr id="14341" name="Group 25">
            <a:extLst>
              <a:ext uri="{FF2B5EF4-FFF2-40B4-BE49-F238E27FC236}">
                <a16:creationId xmlns:a16="http://schemas.microsoft.com/office/drawing/2014/main" id="{B9B35713-403C-C034-406E-C79566C18C4B}"/>
              </a:ext>
            </a:extLst>
          </p:cNvPr>
          <p:cNvGrpSpPr>
            <a:grpSpLocks/>
          </p:cNvGrpSpPr>
          <p:nvPr/>
        </p:nvGrpSpPr>
        <p:grpSpPr bwMode="auto">
          <a:xfrm>
            <a:off x="2844800" y="901700"/>
            <a:ext cx="3708400" cy="4875213"/>
            <a:chOff x="1792" y="568"/>
            <a:chExt cx="2336" cy="3071"/>
          </a:xfrm>
        </p:grpSpPr>
        <p:sp>
          <p:nvSpPr>
            <p:cNvPr id="14410" name="Freeform 26">
              <a:extLst>
                <a:ext uri="{FF2B5EF4-FFF2-40B4-BE49-F238E27FC236}">
                  <a16:creationId xmlns:a16="http://schemas.microsoft.com/office/drawing/2014/main" id="{D26D124C-C4AC-341A-0A01-18CA86AAE659}"/>
                </a:ext>
              </a:extLst>
            </p:cNvPr>
            <p:cNvSpPr>
              <a:spLocks/>
            </p:cNvSpPr>
            <p:nvPr/>
          </p:nvSpPr>
          <p:spPr bwMode="auto">
            <a:xfrm>
              <a:off x="1792" y="568"/>
              <a:ext cx="2336" cy="3071"/>
            </a:xfrm>
            <a:custGeom>
              <a:avLst/>
              <a:gdLst>
                <a:gd name="T0" fmla="*/ 799 w 2333"/>
                <a:gd name="T1" fmla="*/ 3069 h 3156"/>
                <a:gd name="T2" fmla="*/ 2267 w 2333"/>
                <a:gd name="T3" fmla="*/ 414 h 3156"/>
                <a:gd name="T4" fmla="*/ 2336 w 2333"/>
                <a:gd name="T5" fmla="*/ 502 h 3156"/>
                <a:gd name="T6" fmla="*/ 2336 w 2333"/>
                <a:gd name="T7" fmla="*/ 0 h 3156"/>
                <a:gd name="T8" fmla="*/ 1842 w 2333"/>
                <a:gd name="T9" fmla="*/ 0 h 3156"/>
                <a:gd name="T10" fmla="*/ 1933 w 2333"/>
                <a:gd name="T11" fmla="*/ 89 h 3156"/>
                <a:gd name="T12" fmla="*/ 891 w 2333"/>
                <a:gd name="T13" fmla="*/ 2450 h 3156"/>
                <a:gd name="T14" fmla="*/ 865 w 2333"/>
                <a:gd name="T15" fmla="*/ 2501 h 3156"/>
                <a:gd name="T16" fmla="*/ 815 w 2333"/>
                <a:gd name="T17" fmla="*/ 2577 h 3156"/>
                <a:gd name="T18" fmla="*/ 749 w 2333"/>
                <a:gd name="T19" fmla="*/ 2668 h 3156"/>
                <a:gd name="T20" fmla="*/ 651 w 2333"/>
                <a:gd name="T21" fmla="*/ 2762 h 3156"/>
                <a:gd name="T22" fmla="*/ 555 w 2333"/>
                <a:gd name="T23" fmla="*/ 2830 h 3156"/>
                <a:gd name="T24" fmla="*/ 445 w 2333"/>
                <a:gd name="T25" fmla="*/ 2882 h 3156"/>
                <a:gd name="T26" fmla="*/ 346 w 2333"/>
                <a:gd name="T27" fmla="*/ 2915 h 3156"/>
                <a:gd name="T28" fmla="*/ 224 w 2333"/>
                <a:gd name="T29" fmla="*/ 2941 h 3156"/>
                <a:gd name="T30" fmla="*/ 76 w 2333"/>
                <a:gd name="T31" fmla="*/ 2966 h 3156"/>
                <a:gd name="T32" fmla="*/ 0 w 2333"/>
                <a:gd name="T33" fmla="*/ 2978 h 3156"/>
                <a:gd name="T34" fmla="*/ 0 w 2333"/>
                <a:gd name="T35" fmla="*/ 3065 h 3156"/>
                <a:gd name="T36" fmla="*/ 633 w 2333"/>
                <a:gd name="T37" fmla="*/ 3071 h 3156"/>
                <a:gd name="T38" fmla="*/ 799 w 2333"/>
                <a:gd name="T39" fmla="*/ 3069 h 315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333"/>
                <a:gd name="T61" fmla="*/ 0 h 3156"/>
                <a:gd name="T62" fmla="*/ 2333 w 2333"/>
                <a:gd name="T63" fmla="*/ 3156 h 315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333" h="3156">
                  <a:moveTo>
                    <a:pt x="798" y="3154"/>
                  </a:moveTo>
                  <a:lnTo>
                    <a:pt x="2264" y="425"/>
                  </a:lnTo>
                  <a:lnTo>
                    <a:pt x="2333" y="516"/>
                  </a:lnTo>
                  <a:lnTo>
                    <a:pt x="2333" y="0"/>
                  </a:lnTo>
                  <a:lnTo>
                    <a:pt x="1840" y="0"/>
                  </a:lnTo>
                  <a:lnTo>
                    <a:pt x="1931" y="91"/>
                  </a:lnTo>
                  <a:lnTo>
                    <a:pt x="890" y="2518"/>
                  </a:lnTo>
                  <a:lnTo>
                    <a:pt x="864" y="2570"/>
                  </a:lnTo>
                  <a:lnTo>
                    <a:pt x="814" y="2648"/>
                  </a:lnTo>
                  <a:lnTo>
                    <a:pt x="748" y="2742"/>
                  </a:lnTo>
                  <a:lnTo>
                    <a:pt x="650" y="2838"/>
                  </a:lnTo>
                  <a:lnTo>
                    <a:pt x="554" y="2908"/>
                  </a:lnTo>
                  <a:lnTo>
                    <a:pt x="444" y="2962"/>
                  </a:lnTo>
                  <a:lnTo>
                    <a:pt x="346" y="2996"/>
                  </a:lnTo>
                  <a:lnTo>
                    <a:pt x="224" y="3022"/>
                  </a:lnTo>
                  <a:lnTo>
                    <a:pt x="76" y="3048"/>
                  </a:lnTo>
                  <a:lnTo>
                    <a:pt x="0" y="3060"/>
                  </a:lnTo>
                  <a:lnTo>
                    <a:pt x="0" y="3150"/>
                  </a:lnTo>
                  <a:lnTo>
                    <a:pt x="632" y="3156"/>
                  </a:lnTo>
                  <a:lnTo>
                    <a:pt x="798" y="3154"/>
                  </a:lnTo>
                  <a:close/>
                </a:path>
              </a:pathLst>
            </a:custGeom>
            <a:solidFill>
              <a:srgbClr val="FF99CC">
                <a:alpha val="50195"/>
              </a:srgbClr>
            </a:solidFill>
            <a:ln w="9525">
              <a:solidFill>
                <a:srgbClr val="FF0000"/>
              </a:solidFill>
              <a:round/>
              <a:headEnd/>
              <a:tailEnd/>
            </a:ln>
          </p:spPr>
          <p:txBody>
            <a:bodyPr/>
            <a:lstStyle/>
            <a:p>
              <a:endParaRPr lang="ru-UA"/>
            </a:p>
          </p:txBody>
        </p:sp>
        <p:sp>
          <p:nvSpPr>
            <p:cNvPr id="14411" name="Freeform 27">
              <a:extLst>
                <a:ext uri="{FF2B5EF4-FFF2-40B4-BE49-F238E27FC236}">
                  <a16:creationId xmlns:a16="http://schemas.microsoft.com/office/drawing/2014/main" id="{B41B6AC5-1774-38BD-F40D-8C9BD3F531FB}"/>
                </a:ext>
              </a:extLst>
            </p:cNvPr>
            <p:cNvSpPr>
              <a:spLocks/>
            </p:cNvSpPr>
            <p:nvPr/>
          </p:nvSpPr>
          <p:spPr bwMode="auto">
            <a:xfrm>
              <a:off x="3339" y="570"/>
              <a:ext cx="788" cy="962"/>
            </a:xfrm>
            <a:custGeom>
              <a:avLst/>
              <a:gdLst>
                <a:gd name="T0" fmla="*/ 719 w 787"/>
                <a:gd name="T1" fmla="*/ 413 h 989"/>
                <a:gd name="T2" fmla="*/ 788 w 787"/>
                <a:gd name="T3" fmla="*/ 502 h 989"/>
                <a:gd name="T4" fmla="*/ 788 w 787"/>
                <a:gd name="T5" fmla="*/ 0 h 989"/>
                <a:gd name="T6" fmla="*/ 294 w 787"/>
                <a:gd name="T7" fmla="*/ 0 h 989"/>
                <a:gd name="T8" fmla="*/ 385 w 787"/>
                <a:gd name="T9" fmla="*/ 89 h 989"/>
                <a:gd name="T10" fmla="*/ 0 w 787"/>
                <a:gd name="T11" fmla="*/ 962 h 989"/>
                <a:gd name="T12" fmla="*/ 694 w 787"/>
                <a:gd name="T13" fmla="*/ 445 h 989"/>
                <a:gd name="T14" fmla="*/ 719 w 787"/>
                <a:gd name="T15" fmla="*/ 413 h 989"/>
                <a:gd name="T16" fmla="*/ 0 60000 65536"/>
                <a:gd name="T17" fmla="*/ 0 60000 65536"/>
                <a:gd name="T18" fmla="*/ 0 60000 65536"/>
                <a:gd name="T19" fmla="*/ 0 60000 65536"/>
                <a:gd name="T20" fmla="*/ 0 60000 65536"/>
                <a:gd name="T21" fmla="*/ 0 60000 65536"/>
                <a:gd name="T22" fmla="*/ 0 60000 65536"/>
                <a:gd name="T23" fmla="*/ 0 60000 65536"/>
                <a:gd name="T24" fmla="*/ 0 w 787"/>
                <a:gd name="T25" fmla="*/ 0 h 989"/>
                <a:gd name="T26" fmla="*/ 787 w 787"/>
                <a:gd name="T27" fmla="*/ 989 h 98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87" h="989">
                  <a:moveTo>
                    <a:pt x="718" y="425"/>
                  </a:moveTo>
                  <a:lnTo>
                    <a:pt x="787" y="516"/>
                  </a:lnTo>
                  <a:lnTo>
                    <a:pt x="787" y="0"/>
                  </a:lnTo>
                  <a:lnTo>
                    <a:pt x="294" y="0"/>
                  </a:lnTo>
                  <a:lnTo>
                    <a:pt x="385" y="91"/>
                  </a:lnTo>
                  <a:lnTo>
                    <a:pt x="0" y="989"/>
                  </a:lnTo>
                  <a:lnTo>
                    <a:pt x="693" y="458"/>
                  </a:lnTo>
                  <a:lnTo>
                    <a:pt x="718" y="425"/>
                  </a:lnTo>
                  <a:close/>
                </a:path>
              </a:pathLst>
            </a:custGeom>
            <a:solidFill>
              <a:srgbClr val="FF99CC"/>
            </a:solidFill>
            <a:ln w="9525">
              <a:solidFill>
                <a:srgbClr val="FF0000"/>
              </a:solidFill>
              <a:round/>
              <a:headEnd/>
              <a:tailEnd/>
            </a:ln>
          </p:spPr>
          <p:txBody>
            <a:bodyPr/>
            <a:lstStyle/>
            <a:p>
              <a:endParaRPr lang="ru-UA"/>
            </a:p>
          </p:txBody>
        </p:sp>
        <p:sp>
          <p:nvSpPr>
            <p:cNvPr id="14412" name="AutoShape 28">
              <a:extLst>
                <a:ext uri="{FF2B5EF4-FFF2-40B4-BE49-F238E27FC236}">
                  <a16:creationId xmlns:a16="http://schemas.microsoft.com/office/drawing/2014/main" id="{1DD72B9B-6216-8EE0-4183-332B5C7330DE}"/>
                </a:ext>
              </a:extLst>
            </p:cNvPr>
            <p:cNvSpPr>
              <a:spLocks noChangeArrowheads="1"/>
            </p:cNvSpPr>
            <p:nvPr/>
          </p:nvSpPr>
          <p:spPr bwMode="auto">
            <a:xfrm>
              <a:off x="3213" y="2047"/>
              <a:ext cx="254" cy="409"/>
            </a:xfrm>
            <a:prstGeom prst="parallelogram">
              <a:avLst>
                <a:gd name="adj" fmla="val 87500"/>
              </a:avLst>
            </a:prstGeom>
            <a:solidFill>
              <a:srgbClr val="FF99CC">
                <a:alpha val="50195"/>
              </a:srgbClr>
            </a:solidFill>
            <a:ln w="12700">
              <a:solidFill>
                <a:srgbClr val="3333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13" name="AutoShape 29">
              <a:extLst>
                <a:ext uri="{FF2B5EF4-FFF2-40B4-BE49-F238E27FC236}">
                  <a16:creationId xmlns:a16="http://schemas.microsoft.com/office/drawing/2014/main" id="{5457F55A-165B-3722-7C80-CDF8DD74C09E}"/>
                </a:ext>
              </a:extLst>
            </p:cNvPr>
            <p:cNvSpPr>
              <a:spLocks noChangeArrowheads="1"/>
            </p:cNvSpPr>
            <p:nvPr/>
          </p:nvSpPr>
          <p:spPr bwMode="auto">
            <a:xfrm>
              <a:off x="3157" y="2049"/>
              <a:ext cx="248" cy="407"/>
            </a:xfrm>
            <a:prstGeom prst="parallelogram">
              <a:avLst>
                <a:gd name="adj" fmla="val 84676"/>
              </a:avLst>
            </a:prstGeom>
            <a:solidFill>
              <a:srgbClr val="FF99CC">
                <a:alpha val="50195"/>
              </a:srgbClr>
            </a:solidFill>
            <a:ln w="12700">
              <a:solidFill>
                <a:srgbClr val="3333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14" name="AutoShape 30">
              <a:extLst>
                <a:ext uri="{FF2B5EF4-FFF2-40B4-BE49-F238E27FC236}">
                  <a16:creationId xmlns:a16="http://schemas.microsoft.com/office/drawing/2014/main" id="{F8C01058-E5F1-5679-0FE0-DB5782CF0704}"/>
                </a:ext>
              </a:extLst>
            </p:cNvPr>
            <p:cNvSpPr>
              <a:spLocks noChangeArrowheads="1"/>
            </p:cNvSpPr>
            <p:nvPr/>
          </p:nvSpPr>
          <p:spPr bwMode="auto">
            <a:xfrm>
              <a:off x="3099" y="2049"/>
              <a:ext cx="238" cy="407"/>
            </a:xfrm>
            <a:prstGeom prst="parallelogram">
              <a:avLst>
                <a:gd name="adj" fmla="val 83616"/>
              </a:avLst>
            </a:prstGeom>
            <a:solidFill>
              <a:srgbClr val="FF99CC">
                <a:alpha val="50195"/>
              </a:srgbClr>
            </a:solidFill>
            <a:ln w="12700">
              <a:solidFill>
                <a:srgbClr val="3333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15" name="AutoShape 31">
              <a:extLst>
                <a:ext uri="{FF2B5EF4-FFF2-40B4-BE49-F238E27FC236}">
                  <a16:creationId xmlns:a16="http://schemas.microsoft.com/office/drawing/2014/main" id="{D441756E-0BCE-3817-1F0D-4CC55873FB0A}"/>
                </a:ext>
              </a:extLst>
            </p:cNvPr>
            <p:cNvSpPr>
              <a:spLocks noChangeArrowheads="1"/>
            </p:cNvSpPr>
            <p:nvPr/>
          </p:nvSpPr>
          <p:spPr bwMode="auto">
            <a:xfrm>
              <a:off x="3041" y="2049"/>
              <a:ext cx="232" cy="407"/>
            </a:xfrm>
            <a:prstGeom prst="parallelogram">
              <a:avLst>
                <a:gd name="adj" fmla="val 83190"/>
              </a:avLst>
            </a:prstGeom>
            <a:solidFill>
              <a:srgbClr val="FF99CC">
                <a:alpha val="50195"/>
              </a:srgbClr>
            </a:solidFill>
            <a:ln w="12700">
              <a:solidFill>
                <a:srgbClr val="3333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16" name="AutoShape 32">
              <a:extLst>
                <a:ext uri="{FF2B5EF4-FFF2-40B4-BE49-F238E27FC236}">
                  <a16:creationId xmlns:a16="http://schemas.microsoft.com/office/drawing/2014/main" id="{94CB3EE0-216A-4EBD-5F72-78627451F4FF}"/>
                </a:ext>
              </a:extLst>
            </p:cNvPr>
            <p:cNvSpPr>
              <a:spLocks noChangeArrowheads="1"/>
            </p:cNvSpPr>
            <p:nvPr/>
          </p:nvSpPr>
          <p:spPr bwMode="auto">
            <a:xfrm>
              <a:off x="2987" y="2049"/>
              <a:ext cx="226" cy="407"/>
            </a:xfrm>
            <a:prstGeom prst="parallelogram">
              <a:avLst>
                <a:gd name="adj" fmla="val 84069"/>
              </a:avLst>
            </a:prstGeom>
            <a:solidFill>
              <a:srgbClr val="FF99CC">
                <a:alpha val="50195"/>
              </a:srgbClr>
            </a:solidFill>
            <a:ln w="12700">
              <a:solidFill>
                <a:srgbClr val="3333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417" name="AutoShape 33">
              <a:extLst>
                <a:ext uri="{FF2B5EF4-FFF2-40B4-BE49-F238E27FC236}">
                  <a16:creationId xmlns:a16="http://schemas.microsoft.com/office/drawing/2014/main" id="{81C8FB4F-4A06-6278-EC80-6BC9961C8BF1}"/>
                </a:ext>
              </a:extLst>
            </p:cNvPr>
            <p:cNvSpPr>
              <a:spLocks noChangeArrowheads="1"/>
            </p:cNvSpPr>
            <p:nvPr/>
          </p:nvSpPr>
          <p:spPr bwMode="auto">
            <a:xfrm>
              <a:off x="2931" y="2049"/>
              <a:ext cx="220" cy="407"/>
            </a:xfrm>
            <a:prstGeom prst="parallelogram">
              <a:avLst>
                <a:gd name="adj" fmla="val 83181"/>
              </a:avLst>
            </a:prstGeom>
            <a:solidFill>
              <a:srgbClr val="FF99CC">
                <a:alpha val="50195"/>
              </a:srgbClr>
            </a:solidFill>
            <a:ln w="12700">
              <a:solidFill>
                <a:srgbClr val="3333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sp>
        <p:nvSpPr>
          <p:cNvPr id="3106" name="Rectangle 34">
            <a:extLst>
              <a:ext uri="{FF2B5EF4-FFF2-40B4-BE49-F238E27FC236}">
                <a16:creationId xmlns:a16="http://schemas.microsoft.com/office/drawing/2014/main" id="{8232A3C5-50BD-8056-F81E-3C2BF35612E9}"/>
              </a:ext>
            </a:extLst>
          </p:cNvPr>
          <p:cNvSpPr>
            <a:spLocks noChangeArrowheads="1"/>
          </p:cNvSpPr>
          <p:nvPr/>
        </p:nvSpPr>
        <p:spPr bwMode="auto">
          <a:xfrm>
            <a:off x="0" y="-12700"/>
            <a:ext cx="9144000" cy="757238"/>
          </a:xfrm>
          <a:prstGeom prst="rect">
            <a:avLst/>
          </a:prstGeom>
          <a:noFill/>
          <a:ln w="9525">
            <a:noFill/>
            <a:miter lim="800000"/>
            <a:headEnd/>
            <a:tailEnd/>
          </a:ln>
          <a:effectLst/>
        </p:spPr>
        <p:txBody>
          <a:bodyPr>
            <a:spAutoFit/>
          </a:bodyPr>
          <a:lstStyle/>
          <a:p>
            <a:pPr algn="ctr">
              <a:lnSpc>
                <a:spcPct val="80000"/>
              </a:lnSpc>
              <a:defRPr/>
            </a:pPr>
            <a:r>
              <a:rPr lang="ru-RU" b="1" dirty="0">
                <a:effectLst>
                  <a:outerShdw blurRad="38100" dist="38100" dir="2700000" algn="tl">
                    <a:srgbClr val="C0C0C0"/>
                  </a:outerShdw>
                </a:effectLst>
                <a:latin typeface="Arial" charset="0"/>
                <a:cs typeface="Arial" charset="0"/>
              </a:rPr>
              <a:t>Инновационная модель ускоренного эволюционного развития ЗАО НКМЗ </a:t>
            </a:r>
          </a:p>
          <a:p>
            <a:pPr algn="ctr">
              <a:lnSpc>
                <a:spcPct val="80000"/>
              </a:lnSpc>
              <a:defRPr/>
            </a:pPr>
            <a:r>
              <a:rPr lang="ru-RU" b="1" dirty="0">
                <a:effectLst>
                  <a:outerShdw blurRad="38100" dist="38100" dir="2700000" algn="tl">
                    <a:srgbClr val="C0C0C0"/>
                  </a:outerShdw>
                </a:effectLst>
                <a:latin typeface="Arial" charset="0"/>
                <a:cs typeface="Arial" charset="0"/>
              </a:rPr>
              <a:t>с целью создания конкурентоспособного элитного предприятия мирового класса на основе </a:t>
            </a:r>
            <a:r>
              <a:rPr lang="ru-RU" b="1" dirty="0" err="1">
                <a:effectLst>
                  <a:outerShdw blurRad="38100" dist="38100" dir="2700000" algn="tl">
                    <a:srgbClr val="C0C0C0"/>
                  </a:outerShdw>
                </a:effectLst>
                <a:latin typeface="Arial" charset="0"/>
                <a:cs typeface="Arial" charset="0"/>
              </a:rPr>
              <a:t>биореинжиниринга</a:t>
            </a:r>
            <a:endParaRPr lang="ru-RU" b="1" dirty="0">
              <a:effectLst>
                <a:outerShdw blurRad="38100" dist="38100" dir="2700000" algn="tl">
                  <a:srgbClr val="C0C0C0"/>
                </a:outerShdw>
              </a:effectLst>
              <a:latin typeface="Arial" charset="0"/>
              <a:cs typeface="Arial" charset="0"/>
            </a:endParaRPr>
          </a:p>
        </p:txBody>
      </p:sp>
      <p:grpSp>
        <p:nvGrpSpPr>
          <p:cNvPr id="14343" name="Group 36">
            <a:extLst>
              <a:ext uri="{FF2B5EF4-FFF2-40B4-BE49-F238E27FC236}">
                <a16:creationId xmlns:a16="http://schemas.microsoft.com/office/drawing/2014/main" id="{056181BD-033F-A6CD-E801-746225CAE529}"/>
              </a:ext>
            </a:extLst>
          </p:cNvPr>
          <p:cNvGrpSpPr>
            <a:grpSpLocks/>
          </p:cNvGrpSpPr>
          <p:nvPr/>
        </p:nvGrpSpPr>
        <p:grpSpPr bwMode="auto">
          <a:xfrm>
            <a:off x="658813" y="731838"/>
            <a:ext cx="8437562" cy="5684837"/>
            <a:chOff x="415" y="461"/>
            <a:chExt cx="5315" cy="3581"/>
          </a:xfrm>
        </p:grpSpPr>
        <p:sp>
          <p:nvSpPr>
            <p:cNvPr id="14344" name="Line 37">
              <a:extLst>
                <a:ext uri="{FF2B5EF4-FFF2-40B4-BE49-F238E27FC236}">
                  <a16:creationId xmlns:a16="http://schemas.microsoft.com/office/drawing/2014/main" id="{C10C07B1-6DA3-DCEC-92F4-10E69D35B409}"/>
                </a:ext>
              </a:extLst>
            </p:cNvPr>
            <p:cNvSpPr>
              <a:spLocks noChangeShapeType="1"/>
            </p:cNvSpPr>
            <p:nvPr/>
          </p:nvSpPr>
          <p:spPr bwMode="auto">
            <a:xfrm flipH="1" flipV="1">
              <a:off x="2588" y="1775"/>
              <a:ext cx="3" cy="1853"/>
            </a:xfrm>
            <a:prstGeom prst="line">
              <a:avLst/>
            </a:prstGeom>
            <a:noFill/>
            <a:ln w="12700">
              <a:solidFill>
                <a:srgbClr val="F65252"/>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grpSp>
          <p:nvGrpSpPr>
            <p:cNvPr id="14345" name="Group 38">
              <a:extLst>
                <a:ext uri="{FF2B5EF4-FFF2-40B4-BE49-F238E27FC236}">
                  <a16:creationId xmlns:a16="http://schemas.microsoft.com/office/drawing/2014/main" id="{704AA544-93C8-E47F-9680-63B374D64414}"/>
                </a:ext>
              </a:extLst>
            </p:cNvPr>
            <p:cNvGrpSpPr>
              <a:grpSpLocks/>
            </p:cNvGrpSpPr>
            <p:nvPr/>
          </p:nvGrpSpPr>
          <p:grpSpPr bwMode="auto">
            <a:xfrm>
              <a:off x="415" y="461"/>
              <a:ext cx="5315" cy="3581"/>
              <a:chOff x="415" y="461"/>
              <a:chExt cx="5315" cy="3581"/>
            </a:xfrm>
          </p:grpSpPr>
          <p:sp>
            <p:nvSpPr>
              <p:cNvPr id="14346" name="Line 39">
                <a:extLst>
                  <a:ext uri="{FF2B5EF4-FFF2-40B4-BE49-F238E27FC236}">
                    <a16:creationId xmlns:a16="http://schemas.microsoft.com/office/drawing/2014/main" id="{8D1776EC-161C-4FE1-3450-4F3B63BFF483}"/>
                  </a:ext>
                </a:extLst>
              </p:cNvPr>
              <p:cNvSpPr>
                <a:spLocks noChangeShapeType="1"/>
              </p:cNvSpPr>
              <p:nvPr/>
            </p:nvSpPr>
            <p:spPr bwMode="auto">
              <a:xfrm>
                <a:off x="4307" y="1027"/>
                <a:ext cx="0" cy="6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grpSp>
            <p:nvGrpSpPr>
              <p:cNvPr id="14347" name="Group 40">
                <a:extLst>
                  <a:ext uri="{FF2B5EF4-FFF2-40B4-BE49-F238E27FC236}">
                    <a16:creationId xmlns:a16="http://schemas.microsoft.com/office/drawing/2014/main" id="{4B9461E2-6F86-8D61-6448-A22FD758B008}"/>
                  </a:ext>
                </a:extLst>
              </p:cNvPr>
              <p:cNvGrpSpPr>
                <a:grpSpLocks/>
              </p:cNvGrpSpPr>
              <p:nvPr/>
            </p:nvGrpSpPr>
            <p:grpSpPr bwMode="auto">
              <a:xfrm>
                <a:off x="415" y="461"/>
                <a:ext cx="5315" cy="3581"/>
                <a:chOff x="415" y="461"/>
                <a:chExt cx="5315" cy="3581"/>
              </a:xfrm>
            </p:grpSpPr>
            <p:sp>
              <p:nvSpPr>
                <p:cNvPr id="14348" name="Line 41">
                  <a:extLst>
                    <a:ext uri="{FF2B5EF4-FFF2-40B4-BE49-F238E27FC236}">
                      <a16:creationId xmlns:a16="http://schemas.microsoft.com/office/drawing/2014/main" id="{34646BE6-F7F7-455E-0529-5C90DCF302C0}"/>
                    </a:ext>
                  </a:extLst>
                </p:cNvPr>
                <p:cNvSpPr>
                  <a:spLocks noChangeShapeType="1"/>
                </p:cNvSpPr>
                <p:nvPr/>
              </p:nvSpPr>
              <p:spPr bwMode="auto">
                <a:xfrm>
                  <a:off x="2569" y="1769"/>
                  <a:ext cx="1036" cy="3"/>
                </a:xfrm>
                <a:prstGeom prst="line">
                  <a:avLst/>
                </a:prstGeom>
                <a:noFill/>
                <a:ln w="12700">
                  <a:solidFill>
                    <a:srgbClr val="9831FF"/>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49" name="Oval 42">
                  <a:extLst>
                    <a:ext uri="{FF2B5EF4-FFF2-40B4-BE49-F238E27FC236}">
                      <a16:creationId xmlns:a16="http://schemas.microsoft.com/office/drawing/2014/main" id="{DF06853E-8954-31A6-177C-1E21FE4E95C0}"/>
                    </a:ext>
                  </a:extLst>
                </p:cNvPr>
                <p:cNvSpPr>
                  <a:spLocks noChangeArrowheads="1"/>
                </p:cNvSpPr>
                <p:nvPr/>
              </p:nvSpPr>
              <p:spPr bwMode="auto">
                <a:xfrm>
                  <a:off x="3591" y="1746"/>
                  <a:ext cx="48" cy="46"/>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50" name="Oval 43">
                  <a:extLst>
                    <a:ext uri="{FF2B5EF4-FFF2-40B4-BE49-F238E27FC236}">
                      <a16:creationId xmlns:a16="http://schemas.microsoft.com/office/drawing/2014/main" id="{18CA9B8F-14DF-D9EA-FA5B-67F25D6BD6CF}"/>
                    </a:ext>
                  </a:extLst>
                </p:cNvPr>
                <p:cNvSpPr>
                  <a:spLocks noChangeArrowheads="1"/>
                </p:cNvSpPr>
                <p:nvPr/>
              </p:nvSpPr>
              <p:spPr bwMode="auto">
                <a:xfrm>
                  <a:off x="3211" y="1744"/>
                  <a:ext cx="48" cy="46"/>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51" name="Oval 44">
                  <a:extLst>
                    <a:ext uri="{FF2B5EF4-FFF2-40B4-BE49-F238E27FC236}">
                      <a16:creationId xmlns:a16="http://schemas.microsoft.com/office/drawing/2014/main" id="{7E0616EA-D230-CCA0-27E7-B006FF44EA85}"/>
                    </a:ext>
                  </a:extLst>
                </p:cNvPr>
                <p:cNvSpPr>
                  <a:spLocks noChangeArrowheads="1"/>
                </p:cNvSpPr>
                <p:nvPr/>
              </p:nvSpPr>
              <p:spPr bwMode="auto">
                <a:xfrm>
                  <a:off x="2361" y="1748"/>
                  <a:ext cx="57" cy="59"/>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52" name="Oval 45">
                  <a:extLst>
                    <a:ext uri="{FF2B5EF4-FFF2-40B4-BE49-F238E27FC236}">
                      <a16:creationId xmlns:a16="http://schemas.microsoft.com/office/drawing/2014/main" id="{BA7A194A-31DC-BE10-5DD9-CB75C0BC2511}"/>
                    </a:ext>
                  </a:extLst>
                </p:cNvPr>
                <p:cNvSpPr>
                  <a:spLocks noChangeArrowheads="1"/>
                </p:cNvSpPr>
                <p:nvPr/>
              </p:nvSpPr>
              <p:spPr bwMode="auto">
                <a:xfrm>
                  <a:off x="2545" y="1747"/>
                  <a:ext cx="57" cy="59"/>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53" name="Oval 46">
                  <a:extLst>
                    <a:ext uri="{FF2B5EF4-FFF2-40B4-BE49-F238E27FC236}">
                      <a16:creationId xmlns:a16="http://schemas.microsoft.com/office/drawing/2014/main" id="{29C7E29C-0683-F480-5802-9271BE564F70}"/>
                    </a:ext>
                  </a:extLst>
                </p:cNvPr>
                <p:cNvSpPr>
                  <a:spLocks noChangeArrowheads="1"/>
                </p:cNvSpPr>
                <p:nvPr/>
              </p:nvSpPr>
              <p:spPr bwMode="auto">
                <a:xfrm>
                  <a:off x="2987" y="1747"/>
                  <a:ext cx="57" cy="59"/>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4354" name="Group 47">
                  <a:extLst>
                    <a:ext uri="{FF2B5EF4-FFF2-40B4-BE49-F238E27FC236}">
                      <a16:creationId xmlns:a16="http://schemas.microsoft.com/office/drawing/2014/main" id="{897D5314-87DF-9835-2CAF-43FFE05CAF69}"/>
                    </a:ext>
                  </a:extLst>
                </p:cNvPr>
                <p:cNvGrpSpPr>
                  <a:grpSpLocks/>
                </p:cNvGrpSpPr>
                <p:nvPr/>
              </p:nvGrpSpPr>
              <p:grpSpPr bwMode="auto">
                <a:xfrm>
                  <a:off x="415" y="461"/>
                  <a:ext cx="5315" cy="3581"/>
                  <a:chOff x="415" y="461"/>
                  <a:chExt cx="5315" cy="3581"/>
                </a:xfrm>
              </p:grpSpPr>
              <p:sp>
                <p:nvSpPr>
                  <p:cNvPr id="14355" name="Line 48">
                    <a:extLst>
                      <a:ext uri="{FF2B5EF4-FFF2-40B4-BE49-F238E27FC236}">
                        <a16:creationId xmlns:a16="http://schemas.microsoft.com/office/drawing/2014/main" id="{998FFC42-C8DA-B47F-EACD-BD2DDCFFCD83}"/>
                      </a:ext>
                    </a:extLst>
                  </p:cNvPr>
                  <p:cNvSpPr>
                    <a:spLocks noChangeShapeType="1"/>
                  </p:cNvSpPr>
                  <p:nvPr/>
                </p:nvSpPr>
                <p:spPr bwMode="auto">
                  <a:xfrm>
                    <a:off x="3606" y="984"/>
                    <a:ext cx="445" cy="0"/>
                  </a:xfrm>
                  <a:prstGeom prst="line">
                    <a:avLst/>
                  </a:prstGeom>
                  <a:noFill/>
                  <a:ln w="12700">
                    <a:solidFill>
                      <a:srgbClr val="9831FF"/>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56" name="Oval 49">
                    <a:extLst>
                      <a:ext uri="{FF2B5EF4-FFF2-40B4-BE49-F238E27FC236}">
                        <a16:creationId xmlns:a16="http://schemas.microsoft.com/office/drawing/2014/main" id="{0C153B4F-8F98-8D7B-B744-A53383D8CD3D}"/>
                      </a:ext>
                    </a:extLst>
                  </p:cNvPr>
                  <p:cNvSpPr>
                    <a:spLocks noChangeArrowheads="1"/>
                  </p:cNvSpPr>
                  <p:nvPr/>
                </p:nvSpPr>
                <p:spPr bwMode="auto">
                  <a:xfrm>
                    <a:off x="4034" y="957"/>
                    <a:ext cx="48" cy="47"/>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57" name="Line 50">
                    <a:extLst>
                      <a:ext uri="{FF2B5EF4-FFF2-40B4-BE49-F238E27FC236}">
                        <a16:creationId xmlns:a16="http://schemas.microsoft.com/office/drawing/2014/main" id="{7AC095F5-3BB7-F9EC-1FD1-2915F9F8F226}"/>
                      </a:ext>
                    </a:extLst>
                  </p:cNvPr>
                  <p:cNvSpPr>
                    <a:spLocks noChangeShapeType="1"/>
                  </p:cNvSpPr>
                  <p:nvPr/>
                </p:nvSpPr>
                <p:spPr bwMode="auto">
                  <a:xfrm flipH="1" flipV="1">
                    <a:off x="452" y="986"/>
                    <a:ext cx="3142" cy="1"/>
                  </a:xfrm>
                  <a:prstGeom prst="line">
                    <a:avLst/>
                  </a:prstGeom>
                  <a:noFill/>
                  <a:ln w="57150">
                    <a:solidFill>
                      <a:srgbClr val="5D00BA"/>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358" name="Oval 51">
                    <a:extLst>
                      <a:ext uri="{FF2B5EF4-FFF2-40B4-BE49-F238E27FC236}">
                        <a16:creationId xmlns:a16="http://schemas.microsoft.com/office/drawing/2014/main" id="{FEF891E6-0B7A-7779-AC49-E4862880D72A}"/>
                      </a:ext>
                    </a:extLst>
                  </p:cNvPr>
                  <p:cNvSpPr>
                    <a:spLocks noChangeArrowheads="1"/>
                  </p:cNvSpPr>
                  <p:nvPr/>
                </p:nvSpPr>
                <p:spPr bwMode="auto">
                  <a:xfrm>
                    <a:off x="3224" y="956"/>
                    <a:ext cx="57" cy="59"/>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59" name="Oval 52">
                    <a:extLst>
                      <a:ext uri="{FF2B5EF4-FFF2-40B4-BE49-F238E27FC236}">
                        <a16:creationId xmlns:a16="http://schemas.microsoft.com/office/drawing/2014/main" id="{AB35FBDC-CD28-C012-F878-D14B31295D3D}"/>
                      </a:ext>
                    </a:extLst>
                  </p:cNvPr>
                  <p:cNvSpPr>
                    <a:spLocks noChangeArrowheads="1"/>
                  </p:cNvSpPr>
                  <p:nvPr/>
                </p:nvSpPr>
                <p:spPr bwMode="auto">
                  <a:xfrm>
                    <a:off x="3551" y="956"/>
                    <a:ext cx="57" cy="59"/>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4360" name="Group 53">
                    <a:extLst>
                      <a:ext uri="{FF2B5EF4-FFF2-40B4-BE49-F238E27FC236}">
                        <a16:creationId xmlns:a16="http://schemas.microsoft.com/office/drawing/2014/main" id="{13AFF1B6-56EE-E36D-8B29-76DD4BC623E8}"/>
                      </a:ext>
                    </a:extLst>
                  </p:cNvPr>
                  <p:cNvGrpSpPr>
                    <a:grpSpLocks/>
                  </p:cNvGrpSpPr>
                  <p:nvPr/>
                </p:nvGrpSpPr>
                <p:grpSpPr bwMode="auto">
                  <a:xfrm>
                    <a:off x="415" y="461"/>
                    <a:ext cx="5315" cy="3581"/>
                    <a:chOff x="415" y="461"/>
                    <a:chExt cx="5315" cy="3581"/>
                  </a:xfrm>
                </p:grpSpPr>
                <p:sp>
                  <p:nvSpPr>
                    <p:cNvPr id="14361" name="Line 54">
                      <a:extLst>
                        <a:ext uri="{FF2B5EF4-FFF2-40B4-BE49-F238E27FC236}">
                          <a16:creationId xmlns:a16="http://schemas.microsoft.com/office/drawing/2014/main" id="{E70CE170-9E46-C1D2-8C4C-5B0CDF754A89}"/>
                        </a:ext>
                      </a:extLst>
                    </p:cNvPr>
                    <p:cNvSpPr>
                      <a:spLocks noChangeShapeType="1"/>
                    </p:cNvSpPr>
                    <p:nvPr/>
                  </p:nvSpPr>
                  <p:spPr bwMode="auto">
                    <a:xfrm>
                      <a:off x="1867" y="2376"/>
                      <a:ext cx="1418" cy="0"/>
                    </a:xfrm>
                    <a:prstGeom prst="line">
                      <a:avLst/>
                    </a:prstGeom>
                    <a:noFill/>
                    <a:ln w="12700">
                      <a:solidFill>
                        <a:srgbClr val="9831FF"/>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62" name="Oval 55">
                      <a:extLst>
                        <a:ext uri="{FF2B5EF4-FFF2-40B4-BE49-F238E27FC236}">
                          <a16:creationId xmlns:a16="http://schemas.microsoft.com/office/drawing/2014/main" id="{D997BB21-8970-12E2-ABFD-D86082B1DADC}"/>
                        </a:ext>
                      </a:extLst>
                    </p:cNvPr>
                    <p:cNvSpPr>
                      <a:spLocks noChangeArrowheads="1"/>
                    </p:cNvSpPr>
                    <p:nvPr/>
                  </p:nvSpPr>
                  <p:spPr bwMode="auto">
                    <a:xfrm>
                      <a:off x="3269" y="2345"/>
                      <a:ext cx="48" cy="47"/>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63" name="Freeform 56">
                      <a:extLst>
                        <a:ext uri="{FF2B5EF4-FFF2-40B4-BE49-F238E27FC236}">
                          <a16:creationId xmlns:a16="http://schemas.microsoft.com/office/drawing/2014/main" id="{F762A7F5-51B6-07BB-DCCB-70BF3AC95C82}"/>
                        </a:ext>
                      </a:extLst>
                    </p:cNvPr>
                    <p:cNvSpPr>
                      <a:spLocks/>
                    </p:cNvSpPr>
                    <p:nvPr/>
                  </p:nvSpPr>
                  <p:spPr bwMode="auto">
                    <a:xfrm>
                      <a:off x="1792" y="2456"/>
                      <a:ext cx="1451" cy="1181"/>
                    </a:xfrm>
                    <a:custGeom>
                      <a:avLst/>
                      <a:gdLst>
                        <a:gd name="T0" fmla="*/ 799 w 1449"/>
                        <a:gd name="T1" fmla="*/ 1181 h 1214"/>
                        <a:gd name="T2" fmla="*/ 1451 w 1449"/>
                        <a:gd name="T3" fmla="*/ 0 h 1214"/>
                        <a:gd name="T4" fmla="*/ 1139 w 1449"/>
                        <a:gd name="T5" fmla="*/ 0 h 1214"/>
                        <a:gd name="T6" fmla="*/ 904 w 1449"/>
                        <a:gd name="T7" fmla="*/ 531 h 1214"/>
                        <a:gd name="T8" fmla="*/ 865 w 1449"/>
                        <a:gd name="T9" fmla="*/ 613 h 1214"/>
                        <a:gd name="T10" fmla="*/ 815 w 1449"/>
                        <a:gd name="T11" fmla="*/ 689 h 1214"/>
                        <a:gd name="T12" fmla="*/ 749 w 1449"/>
                        <a:gd name="T13" fmla="*/ 780 h 1214"/>
                        <a:gd name="T14" fmla="*/ 651 w 1449"/>
                        <a:gd name="T15" fmla="*/ 874 h 1214"/>
                        <a:gd name="T16" fmla="*/ 555 w 1449"/>
                        <a:gd name="T17" fmla="*/ 942 h 1214"/>
                        <a:gd name="T18" fmla="*/ 445 w 1449"/>
                        <a:gd name="T19" fmla="*/ 994 h 1214"/>
                        <a:gd name="T20" fmla="*/ 346 w 1449"/>
                        <a:gd name="T21" fmla="*/ 1027 h 1214"/>
                        <a:gd name="T22" fmla="*/ 224 w 1449"/>
                        <a:gd name="T23" fmla="*/ 1053 h 1214"/>
                        <a:gd name="T24" fmla="*/ 76 w 1449"/>
                        <a:gd name="T25" fmla="*/ 1078 h 1214"/>
                        <a:gd name="T26" fmla="*/ 0 w 1449"/>
                        <a:gd name="T27" fmla="*/ 1090 h 1214"/>
                        <a:gd name="T28" fmla="*/ 0 w 1449"/>
                        <a:gd name="T29" fmla="*/ 1177 h 121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449"/>
                        <a:gd name="T46" fmla="*/ 0 h 1214"/>
                        <a:gd name="T47" fmla="*/ 1449 w 1449"/>
                        <a:gd name="T48" fmla="*/ 1214 h 121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449" h="1214">
                          <a:moveTo>
                            <a:pt x="798" y="1214"/>
                          </a:moveTo>
                          <a:lnTo>
                            <a:pt x="1449" y="0"/>
                          </a:lnTo>
                          <a:lnTo>
                            <a:pt x="1137" y="0"/>
                          </a:lnTo>
                          <a:lnTo>
                            <a:pt x="903" y="546"/>
                          </a:lnTo>
                          <a:lnTo>
                            <a:pt x="864" y="630"/>
                          </a:lnTo>
                          <a:lnTo>
                            <a:pt x="814" y="708"/>
                          </a:lnTo>
                          <a:lnTo>
                            <a:pt x="748" y="802"/>
                          </a:lnTo>
                          <a:lnTo>
                            <a:pt x="650" y="898"/>
                          </a:lnTo>
                          <a:lnTo>
                            <a:pt x="554" y="968"/>
                          </a:lnTo>
                          <a:lnTo>
                            <a:pt x="444" y="1022"/>
                          </a:lnTo>
                          <a:lnTo>
                            <a:pt x="346" y="1056"/>
                          </a:lnTo>
                          <a:lnTo>
                            <a:pt x="224" y="1082"/>
                          </a:lnTo>
                          <a:lnTo>
                            <a:pt x="76" y="1108"/>
                          </a:lnTo>
                          <a:lnTo>
                            <a:pt x="0" y="1120"/>
                          </a:lnTo>
                          <a:lnTo>
                            <a:pt x="0" y="1210"/>
                          </a:lnTo>
                        </a:path>
                      </a:pathLst>
                    </a:custGeom>
                    <a:solidFill>
                      <a:srgbClr val="66CCFF">
                        <a:alpha val="50195"/>
                      </a:srgbClr>
                    </a:solidFill>
                    <a:ln w="9525">
                      <a:solidFill>
                        <a:srgbClr val="3333FF"/>
                      </a:solidFill>
                      <a:round/>
                      <a:headEnd/>
                      <a:tailEnd/>
                    </a:ln>
                  </p:spPr>
                  <p:txBody>
                    <a:bodyPr/>
                    <a:lstStyle/>
                    <a:p>
                      <a:endParaRPr lang="ru-UA"/>
                    </a:p>
                  </p:txBody>
                </p:sp>
                <p:sp>
                  <p:nvSpPr>
                    <p:cNvPr id="14364" name="Line 57">
                      <a:extLst>
                        <a:ext uri="{FF2B5EF4-FFF2-40B4-BE49-F238E27FC236}">
                          <a16:creationId xmlns:a16="http://schemas.microsoft.com/office/drawing/2014/main" id="{8934837F-CD94-867B-7A27-C30536616B80}"/>
                        </a:ext>
                      </a:extLst>
                    </p:cNvPr>
                    <p:cNvSpPr>
                      <a:spLocks noChangeShapeType="1"/>
                    </p:cNvSpPr>
                    <p:nvPr/>
                  </p:nvSpPr>
                  <p:spPr bwMode="auto">
                    <a:xfrm flipV="1">
                      <a:off x="1183" y="3005"/>
                      <a:ext cx="0" cy="639"/>
                    </a:xfrm>
                    <a:prstGeom prst="line">
                      <a:avLst/>
                    </a:prstGeom>
                    <a:noFill/>
                    <a:ln w="12700">
                      <a:solidFill>
                        <a:srgbClr val="F65252"/>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65" name="Line 58">
                      <a:extLst>
                        <a:ext uri="{FF2B5EF4-FFF2-40B4-BE49-F238E27FC236}">
                          <a16:creationId xmlns:a16="http://schemas.microsoft.com/office/drawing/2014/main" id="{360B65F4-E0B0-F9B8-1081-DCDBEBC38795}"/>
                        </a:ext>
                      </a:extLst>
                    </p:cNvPr>
                    <p:cNvSpPr>
                      <a:spLocks noChangeShapeType="1"/>
                    </p:cNvSpPr>
                    <p:nvPr/>
                  </p:nvSpPr>
                  <p:spPr bwMode="auto">
                    <a:xfrm flipH="1">
                      <a:off x="448" y="2379"/>
                      <a:ext cx="1425" cy="0"/>
                    </a:xfrm>
                    <a:prstGeom prst="line">
                      <a:avLst/>
                    </a:prstGeom>
                    <a:noFill/>
                    <a:ln w="57150">
                      <a:solidFill>
                        <a:srgbClr val="5D00BA"/>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366" name="Oval 59">
                      <a:extLst>
                        <a:ext uri="{FF2B5EF4-FFF2-40B4-BE49-F238E27FC236}">
                          <a16:creationId xmlns:a16="http://schemas.microsoft.com/office/drawing/2014/main" id="{E188D531-4916-AB46-3C90-C796233C27F6}"/>
                        </a:ext>
                      </a:extLst>
                    </p:cNvPr>
                    <p:cNvSpPr>
                      <a:spLocks noChangeArrowheads="1"/>
                    </p:cNvSpPr>
                    <p:nvPr/>
                  </p:nvSpPr>
                  <p:spPr bwMode="auto">
                    <a:xfrm>
                      <a:off x="2947" y="2345"/>
                      <a:ext cx="48" cy="47"/>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67" name="Oval 60">
                      <a:extLst>
                        <a:ext uri="{FF2B5EF4-FFF2-40B4-BE49-F238E27FC236}">
                          <a16:creationId xmlns:a16="http://schemas.microsoft.com/office/drawing/2014/main" id="{F8C06562-793B-824F-8043-447EC46EE7C8}"/>
                        </a:ext>
                      </a:extLst>
                    </p:cNvPr>
                    <p:cNvSpPr>
                      <a:spLocks noChangeArrowheads="1"/>
                    </p:cNvSpPr>
                    <p:nvPr/>
                  </p:nvSpPr>
                  <p:spPr bwMode="auto">
                    <a:xfrm>
                      <a:off x="1707" y="2346"/>
                      <a:ext cx="57" cy="58"/>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68" name="Oval 61">
                      <a:extLst>
                        <a:ext uri="{FF2B5EF4-FFF2-40B4-BE49-F238E27FC236}">
                          <a16:creationId xmlns:a16="http://schemas.microsoft.com/office/drawing/2014/main" id="{40191F28-03C2-EA4D-4209-B56494E3504A}"/>
                        </a:ext>
                      </a:extLst>
                    </p:cNvPr>
                    <p:cNvSpPr>
                      <a:spLocks noChangeArrowheads="1"/>
                    </p:cNvSpPr>
                    <p:nvPr/>
                  </p:nvSpPr>
                  <p:spPr bwMode="auto">
                    <a:xfrm>
                      <a:off x="1836" y="2346"/>
                      <a:ext cx="57" cy="58"/>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69" name="Oval 62">
                      <a:extLst>
                        <a:ext uri="{FF2B5EF4-FFF2-40B4-BE49-F238E27FC236}">
                          <a16:creationId xmlns:a16="http://schemas.microsoft.com/office/drawing/2014/main" id="{005D2291-F671-B168-405C-15AA0A22ED02}"/>
                        </a:ext>
                      </a:extLst>
                    </p:cNvPr>
                    <p:cNvSpPr>
                      <a:spLocks noChangeArrowheads="1"/>
                    </p:cNvSpPr>
                    <p:nvPr/>
                  </p:nvSpPr>
                  <p:spPr bwMode="auto">
                    <a:xfrm>
                      <a:off x="2185" y="2346"/>
                      <a:ext cx="57" cy="58"/>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4370" name="Group 63">
                      <a:extLst>
                        <a:ext uri="{FF2B5EF4-FFF2-40B4-BE49-F238E27FC236}">
                          <a16:creationId xmlns:a16="http://schemas.microsoft.com/office/drawing/2014/main" id="{48F8DBF1-B667-C291-6FC6-6F93DABA6032}"/>
                        </a:ext>
                      </a:extLst>
                    </p:cNvPr>
                    <p:cNvGrpSpPr>
                      <a:grpSpLocks/>
                    </p:cNvGrpSpPr>
                    <p:nvPr/>
                  </p:nvGrpSpPr>
                  <p:grpSpPr bwMode="auto">
                    <a:xfrm>
                      <a:off x="415" y="461"/>
                      <a:ext cx="5315" cy="3581"/>
                      <a:chOff x="415" y="461"/>
                      <a:chExt cx="5315" cy="3581"/>
                    </a:xfrm>
                  </p:grpSpPr>
                  <p:sp>
                    <p:nvSpPr>
                      <p:cNvPr id="14371" name="Line 64">
                        <a:extLst>
                          <a:ext uri="{FF2B5EF4-FFF2-40B4-BE49-F238E27FC236}">
                            <a16:creationId xmlns:a16="http://schemas.microsoft.com/office/drawing/2014/main" id="{B93262D9-ED25-C2E0-8F35-D979EE8E219F}"/>
                          </a:ext>
                        </a:extLst>
                      </p:cNvPr>
                      <p:cNvSpPr>
                        <a:spLocks noChangeShapeType="1"/>
                      </p:cNvSpPr>
                      <p:nvPr/>
                    </p:nvSpPr>
                    <p:spPr bwMode="auto">
                      <a:xfrm>
                        <a:off x="1181" y="2987"/>
                        <a:ext cx="1767" cy="0"/>
                      </a:xfrm>
                      <a:prstGeom prst="line">
                        <a:avLst/>
                      </a:prstGeom>
                      <a:noFill/>
                      <a:ln w="12700">
                        <a:solidFill>
                          <a:srgbClr val="9831FF"/>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72" name="Oval 65">
                        <a:extLst>
                          <a:ext uri="{FF2B5EF4-FFF2-40B4-BE49-F238E27FC236}">
                            <a16:creationId xmlns:a16="http://schemas.microsoft.com/office/drawing/2014/main" id="{8450DF24-EF7F-A1ED-87D5-1A562EA42B89}"/>
                          </a:ext>
                        </a:extLst>
                      </p:cNvPr>
                      <p:cNvSpPr>
                        <a:spLocks noChangeArrowheads="1"/>
                      </p:cNvSpPr>
                      <p:nvPr/>
                    </p:nvSpPr>
                    <p:spPr bwMode="auto">
                      <a:xfrm>
                        <a:off x="1022" y="2962"/>
                        <a:ext cx="57" cy="58"/>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73" name="Oval 66">
                        <a:extLst>
                          <a:ext uri="{FF2B5EF4-FFF2-40B4-BE49-F238E27FC236}">
                            <a16:creationId xmlns:a16="http://schemas.microsoft.com/office/drawing/2014/main" id="{15F1A16C-C84E-02FE-0A42-272F04A9FF5F}"/>
                          </a:ext>
                        </a:extLst>
                      </p:cNvPr>
                      <p:cNvSpPr>
                        <a:spLocks noChangeArrowheads="1"/>
                      </p:cNvSpPr>
                      <p:nvPr/>
                    </p:nvSpPr>
                    <p:spPr bwMode="auto">
                      <a:xfrm>
                        <a:off x="1151" y="2959"/>
                        <a:ext cx="57" cy="58"/>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74" name="Oval 67">
                        <a:extLst>
                          <a:ext uri="{FF2B5EF4-FFF2-40B4-BE49-F238E27FC236}">
                            <a16:creationId xmlns:a16="http://schemas.microsoft.com/office/drawing/2014/main" id="{284F0A50-3F7A-46F5-00FF-318F0D9FF97A}"/>
                          </a:ext>
                        </a:extLst>
                      </p:cNvPr>
                      <p:cNvSpPr>
                        <a:spLocks noChangeArrowheads="1"/>
                      </p:cNvSpPr>
                      <p:nvPr/>
                    </p:nvSpPr>
                    <p:spPr bwMode="auto">
                      <a:xfrm>
                        <a:off x="1368" y="2959"/>
                        <a:ext cx="57" cy="58"/>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75" name="Oval 68">
                        <a:extLst>
                          <a:ext uri="{FF2B5EF4-FFF2-40B4-BE49-F238E27FC236}">
                            <a16:creationId xmlns:a16="http://schemas.microsoft.com/office/drawing/2014/main" id="{8C135D80-F40A-67CD-B4C5-A0988324980E}"/>
                          </a:ext>
                        </a:extLst>
                      </p:cNvPr>
                      <p:cNvSpPr>
                        <a:spLocks noChangeArrowheads="1"/>
                      </p:cNvSpPr>
                      <p:nvPr/>
                    </p:nvSpPr>
                    <p:spPr bwMode="auto">
                      <a:xfrm>
                        <a:off x="2672" y="2962"/>
                        <a:ext cx="48" cy="47"/>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4376" name="Oval 69">
                        <a:extLst>
                          <a:ext uri="{FF2B5EF4-FFF2-40B4-BE49-F238E27FC236}">
                            <a16:creationId xmlns:a16="http://schemas.microsoft.com/office/drawing/2014/main" id="{23482DA8-6D2A-C662-B04F-6AFEDBE30A03}"/>
                          </a:ext>
                        </a:extLst>
                      </p:cNvPr>
                      <p:cNvSpPr>
                        <a:spLocks noChangeArrowheads="1"/>
                      </p:cNvSpPr>
                      <p:nvPr/>
                    </p:nvSpPr>
                    <p:spPr bwMode="auto">
                      <a:xfrm>
                        <a:off x="2917" y="2960"/>
                        <a:ext cx="48" cy="47"/>
                      </a:xfrm>
                      <a:prstGeom prst="ellipse">
                        <a:avLst/>
                      </a:prstGeom>
                      <a:solidFill>
                        <a:srgbClr val="5D00BA"/>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4377" name="Group 70">
                        <a:extLst>
                          <a:ext uri="{FF2B5EF4-FFF2-40B4-BE49-F238E27FC236}">
                            <a16:creationId xmlns:a16="http://schemas.microsoft.com/office/drawing/2014/main" id="{1B373A99-0E6E-CBBD-D6F5-F462C1CB1ABA}"/>
                          </a:ext>
                        </a:extLst>
                      </p:cNvPr>
                      <p:cNvGrpSpPr>
                        <a:grpSpLocks/>
                      </p:cNvGrpSpPr>
                      <p:nvPr/>
                    </p:nvGrpSpPr>
                    <p:grpSpPr bwMode="auto">
                      <a:xfrm>
                        <a:off x="415" y="461"/>
                        <a:ext cx="5315" cy="3581"/>
                        <a:chOff x="415" y="461"/>
                        <a:chExt cx="5315" cy="3581"/>
                      </a:xfrm>
                    </p:grpSpPr>
                    <p:sp>
                      <p:nvSpPr>
                        <p:cNvPr id="14378" name="Line 71">
                          <a:extLst>
                            <a:ext uri="{FF2B5EF4-FFF2-40B4-BE49-F238E27FC236}">
                              <a16:creationId xmlns:a16="http://schemas.microsoft.com/office/drawing/2014/main" id="{9B165922-F0B4-4E8A-2F62-5095AA2F4337}"/>
                            </a:ext>
                          </a:extLst>
                        </p:cNvPr>
                        <p:cNvSpPr>
                          <a:spLocks noChangeShapeType="1"/>
                        </p:cNvSpPr>
                        <p:nvPr/>
                      </p:nvSpPr>
                      <p:spPr bwMode="auto">
                        <a:xfrm flipH="1" flipV="1">
                          <a:off x="1873" y="2367"/>
                          <a:ext cx="3" cy="1262"/>
                        </a:xfrm>
                        <a:prstGeom prst="line">
                          <a:avLst/>
                        </a:prstGeom>
                        <a:noFill/>
                        <a:ln w="12700">
                          <a:solidFill>
                            <a:srgbClr val="F65252"/>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grpSp>
                      <p:nvGrpSpPr>
                        <p:cNvPr id="14379" name="Group 72">
                          <a:extLst>
                            <a:ext uri="{FF2B5EF4-FFF2-40B4-BE49-F238E27FC236}">
                              <a16:creationId xmlns:a16="http://schemas.microsoft.com/office/drawing/2014/main" id="{73BAAA34-6828-9F7E-ACF2-A9E9788DD291}"/>
                            </a:ext>
                          </a:extLst>
                        </p:cNvPr>
                        <p:cNvGrpSpPr>
                          <a:grpSpLocks/>
                        </p:cNvGrpSpPr>
                        <p:nvPr/>
                      </p:nvGrpSpPr>
                      <p:grpSpPr bwMode="auto">
                        <a:xfrm>
                          <a:off x="415" y="461"/>
                          <a:ext cx="5315" cy="3581"/>
                          <a:chOff x="415" y="461"/>
                          <a:chExt cx="5315" cy="3581"/>
                        </a:xfrm>
                      </p:grpSpPr>
                      <p:sp>
                        <p:nvSpPr>
                          <p:cNvPr id="14380" name="Line 73">
                            <a:extLst>
                              <a:ext uri="{FF2B5EF4-FFF2-40B4-BE49-F238E27FC236}">
                                <a16:creationId xmlns:a16="http://schemas.microsoft.com/office/drawing/2014/main" id="{98881799-63FA-2DDF-F176-70E71863B351}"/>
                              </a:ext>
                            </a:extLst>
                          </p:cNvPr>
                          <p:cNvSpPr>
                            <a:spLocks noChangeShapeType="1"/>
                          </p:cNvSpPr>
                          <p:nvPr/>
                        </p:nvSpPr>
                        <p:spPr bwMode="auto">
                          <a:xfrm flipV="1">
                            <a:off x="448" y="982"/>
                            <a:ext cx="0" cy="2654"/>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81" name="Line 74">
                            <a:extLst>
                              <a:ext uri="{FF2B5EF4-FFF2-40B4-BE49-F238E27FC236}">
                                <a16:creationId xmlns:a16="http://schemas.microsoft.com/office/drawing/2014/main" id="{3E29B6B5-D7A9-6C7F-17DB-6CA20AA4C582}"/>
                              </a:ext>
                            </a:extLst>
                          </p:cNvPr>
                          <p:cNvSpPr>
                            <a:spLocks noChangeShapeType="1"/>
                          </p:cNvSpPr>
                          <p:nvPr/>
                        </p:nvSpPr>
                        <p:spPr bwMode="auto">
                          <a:xfrm flipH="1">
                            <a:off x="453" y="2993"/>
                            <a:ext cx="732" cy="0"/>
                          </a:xfrm>
                          <a:prstGeom prst="line">
                            <a:avLst/>
                          </a:prstGeom>
                          <a:noFill/>
                          <a:ln w="57150">
                            <a:solidFill>
                              <a:srgbClr val="5D00BA"/>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382" name="Line 75">
                            <a:extLst>
                              <a:ext uri="{FF2B5EF4-FFF2-40B4-BE49-F238E27FC236}">
                                <a16:creationId xmlns:a16="http://schemas.microsoft.com/office/drawing/2014/main" id="{6479CD41-DBED-24D2-EEBF-AC7F8041D98D}"/>
                              </a:ext>
                            </a:extLst>
                          </p:cNvPr>
                          <p:cNvSpPr>
                            <a:spLocks noChangeShapeType="1"/>
                          </p:cNvSpPr>
                          <p:nvPr/>
                        </p:nvSpPr>
                        <p:spPr bwMode="auto">
                          <a:xfrm flipH="1">
                            <a:off x="451" y="1780"/>
                            <a:ext cx="2140" cy="0"/>
                          </a:xfrm>
                          <a:prstGeom prst="line">
                            <a:avLst/>
                          </a:prstGeom>
                          <a:noFill/>
                          <a:ln w="57150">
                            <a:solidFill>
                              <a:srgbClr val="5D00BA"/>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383" name="Text Box 76">
                            <a:extLst>
                              <a:ext uri="{FF2B5EF4-FFF2-40B4-BE49-F238E27FC236}">
                                <a16:creationId xmlns:a16="http://schemas.microsoft.com/office/drawing/2014/main" id="{C23209FA-CB52-04C0-6C62-0C7B5E9BF876}"/>
                              </a:ext>
                            </a:extLst>
                          </p:cNvPr>
                          <p:cNvSpPr txBox="1">
                            <a:spLocks noChangeArrowheads="1"/>
                          </p:cNvSpPr>
                          <p:nvPr/>
                        </p:nvSpPr>
                        <p:spPr bwMode="auto">
                          <a:xfrm rot="-3725817">
                            <a:off x="2124" y="2271"/>
                            <a:ext cx="255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400"/>
                              <a:t>Ускоренное эволюционное развитие АО НКМЗ</a:t>
                            </a:r>
                          </a:p>
                        </p:txBody>
                      </p:sp>
                      <p:sp>
                        <p:nvSpPr>
                          <p:cNvPr id="14384" name="Text Box 77">
                            <a:extLst>
                              <a:ext uri="{FF2B5EF4-FFF2-40B4-BE49-F238E27FC236}">
                                <a16:creationId xmlns:a16="http://schemas.microsoft.com/office/drawing/2014/main" id="{A22504F1-143E-F5E2-4147-840DD67A3712}"/>
                              </a:ext>
                            </a:extLst>
                          </p:cNvPr>
                          <p:cNvSpPr txBox="1">
                            <a:spLocks noChangeArrowheads="1"/>
                          </p:cNvSpPr>
                          <p:nvPr/>
                        </p:nvSpPr>
                        <p:spPr bwMode="auto">
                          <a:xfrm>
                            <a:off x="474" y="461"/>
                            <a:ext cx="1720" cy="488"/>
                          </a:xfrm>
                          <a:prstGeom prst="rect">
                            <a:avLst/>
                          </a:prstGeom>
                          <a:solidFill>
                            <a:srgbClr val="FF0000"/>
                          </a:solidFill>
                          <a:ln w="9525">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100" b="1">
                                <a:solidFill>
                                  <a:schemeClr val="bg1"/>
                                </a:solidFill>
                              </a:rPr>
                              <a:t>Дерзкая цель АО НКМЗ:</a:t>
                            </a:r>
                            <a:br>
                              <a:rPr lang="ru-RU" altLang="ru-UA" sz="1100" b="1">
                                <a:solidFill>
                                  <a:schemeClr val="bg1"/>
                                </a:solidFill>
                              </a:rPr>
                            </a:br>
                            <a:r>
                              <a:rPr lang="ru-RU" altLang="ru-UA" sz="1100" b="1">
                                <a:solidFill>
                                  <a:schemeClr val="bg1"/>
                                </a:solidFill>
                              </a:rPr>
                              <a:t>«Стать равными среди лучших на мировом индустриальном рынке, производить лучшее и лучше»</a:t>
                            </a:r>
                          </a:p>
                        </p:txBody>
                      </p:sp>
                      <p:grpSp>
                        <p:nvGrpSpPr>
                          <p:cNvPr id="14385" name="Group 78">
                            <a:extLst>
                              <a:ext uri="{FF2B5EF4-FFF2-40B4-BE49-F238E27FC236}">
                                <a16:creationId xmlns:a16="http://schemas.microsoft.com/office/drawing/2014/main" id="{6DFD0C94-7021-EE15-3F9D-A65E27AD1513}"/>
                              </a:ext>
                            </a:extLst>
                          </p:cNvPr>
                          <p:cNvGrpSpPr>
                            <a:grpSpLocks/>
                          </p:cNvGrpSpPr>
                          <p:nvPr/>
                        </p:nvGrpSpPr>
                        <p:grpSpPr bwMode="auto">
                          <a:xfrm>
                            <a:off x="415" y="601"/>
                            <a:ext cx="5315" cy="3441"/>
                            <a:chOff x="415" y="601"/>
                            <a:chExt cx="5315" cy="3441"/>
                          </a:xfrm>
                        </p:grpSpPr>
                        <p:sp>
                          <p:nvSpPr>
                            <p:cNvPr id="14386" name="Text Box 79">
                              <a:extLst>
                                <a:ext uri="{FF2B5EF4-FFF2-40B4-BE49-F238E27FC236}">
                                  <a16:creationId xmlns:a16="http://schemas.microsoft.com/office/drawing/2014/main" id="{AA055A27-72CE-15F3-8BE4-33748EC3DD6E}"/>
                                </a:ext>
                              </a:extLst>
                            </p:cNvPr>
                            <p:cNvSpPr txBox="1">
                              <a:spLocks noChangeArrowheads="1"/>
                            </p:cNvSpPr>
                            <p:nvPr/>
                          </p:nvSpPr>
                          <p:spPr bwMode="auto">
                            <a:xfrm>
                              <a:off x="415" y="2999"/>
                              <a:ext cx="777" cy="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pPr>
                              <a:r>
                                <a:rPr lang="en-US" altLang="ru-UA" sz="1400" b="1"/>
                                <a:t>TQM</a:t>
                              </a:r>
                              <a:r>
                                <a:rPr lang="ru-RU" altLang="ru-UA" sz="1400" b="1"/>
                                <a:t> –</a:t>
                              </a:r>
                            </a:p>
                            <a:p>
                              <a:pPr algn="ctr" eaLnBrk="1" hangingPunct="1">
                                <a:lnSpc>
                                  <a:spcPct val="90000"/>
                                </a:lnSpc>
                              </a:pPr>
                              <a:r>
                                <a:rPr lang="ru-RU" altLang="ru-UA" sz="1400" b="1"/>
                                <a:t>всеобщее</a:t>
                              </a:r>
                            </a:p>
                            <a:p>
                              <a:pPr algn="ctr" eaLnBrk="1" hangingPunct="1">
                                <a:lnSpc>
                                  <a:spcPct val="90000"/>
                                </a:lnSpc>
                              </a:pPr>
                              <a:r>
                                <a:rPr lang="ru-RU" altLang="ru-UA" sz="1400" b="1"/>
                                <a:t>управление</a:t>
                              </a:r>
                            </a:p>
                            <a:p>
                              <a:pPr algn="ctr" eaLnBrk="1" hangingPunct="1">
                                <a:lnSpc>
                                  <a:spcPct val="90000"/>
                                </a:lnSpc>
                              </a:pPr>
                              <a:r>
                                <a:rPr lang="ru-RU" altLang="ru-UA" sz="1400" b="1"/>
                                <a:t>качеством.</a:t>
                              </a:r>
                            </a:p>
                            <a:p>
                              <a:pPr algn="ctr" eaLnBrk="1" hangingPunct="1">
                                <a:lnSpc>
                                  <a:spcPct val="90000"/>
                                </a:lnSpc>
                              </a:pPr>
                              <a:r>
                                <a:rPr lang="en-US" altLang="ru-UA" sz="1400" b="1"/>
                                <a:t>ISO 9000</a:t>
                              </a:r>
                              <a:endParaRPr lang="ru-RU" altLang="ru-UA" sz="1400" b="1"/>
                            </a:p>
                          </p:txBody>
                        </p:sp>
                        <p:sp>
                          <p:nvSpPr>
                            <p:cNvPr id="14387" name="Text Box 80">
                              <a:extLst>
                                <a:ext uri="{FF2B5EF4-FFF2-40B4-BE49-F238E27FC236}">
                                  <a16:creationId xmlns:a16="http://schemas.microsoft.com/office/drawing/2014/main" id="{0BC450FB-125B-7388-CC77-1D3E956B7977}"/>
                                </a:ext>
                              </a:extLst>
                            </p:cNvPr>
                            <p:cNvSpPr txBox="1">
                              <a:spLocks noChangeArrowheads="1"/>
                            </p:cNvSpPr>
                            <p:nvPr/>
                          </p:nvSpPr>
                          <p:spPr bwMode="auto">
                            <a:xfrm>
                              <a:off x="452" y="2376"/>
                              <a:ext cx="1367"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0000"/>
                                </a:lnSpc>
                              </a:pPr>
                              <a:r>
                                <a:rPr lang="ru-RU" altLang="ru-UA" sz="1400" b="1"/>
                                <a:t>Обучающиеся</a:t>
                              </a:r>
                            </a:p>
                            <a:p>
                              <a:pPr algn="ctr" eaLnBrk="1" hangingPunct="1">
                                <a:lnSpc>
                                  <a:spcPct val="110000"/>
                                </a:lnSpc>
                              </a:pPr>
                              <a:r>
                                <a:rPr lang="ru-RU" altLang="ru-UA" sz="1400" b="1"/>
                                <a:t>организации (</a:t>
                              </a:r>
                              <a:r>
                                <a:rPr lang="en-US" altLang="ru-UA" sz="1400" b="1"/>
                                <a:t>Learning</a:t>
                              </a:r>
                              <a:r>
                                <a:rPr lang="ru-RU" altLang="ru-UA" sz="1400" b="1"/>
                                <a:t> </a:t>
                              </a:r>
                              <a:r>
                                <a:rPr lang="en-US" altLang="ru-UA" sz="1400" b="1"/>
                                <a:t>organization LO)</a:t>
                              </a:r>
                              <a:endParaRPr lang="ru-RU" altLang="ru-UA" sz="1400" b="1"/>
                            </a:p>
                          </p:txBody>
                        </p:sp>
                        <p:sp>
                          <p:nvSpPr>
                            <p:cNvPr id="14388" name="Text Box 81">
                              <a:extLst>
                                <a:ext uri="{FF2B5EF4-FFF2-40B4-BE49-F238E27FC236}">
                                  <a16:creationId xmlns:a16="http://schemas.microsoft.com/office/drawing/2014/main" id="{C6DCD465-B712-6FC9-77B1-62BFCC878DC4}"/>
                                </a:ext>
                              </a:extLst>
                            </p:cNvPr>
                            <p:cNvSpPr txBox="1">
                              <a:spLocks noChangeArrowheads="1"/>
                            </p:cNvSpPr>
                            <p:nvPr/>
                          </p:nvSpPr>
                          <p:spPr bwMode="auto">
                            <a:xfrm>
                              <a:off x="714" y="1793"/>
                              <a:ext cx="1221" cy="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UA" sz="1400" b="1"/>
                                <a:t>WCO</a:t>
                              </a:r>
                              <a:r>
                                <a:rPr lang="ru-RU" altLang="ru-UA" sz="1400" b="1"/>
                                <a:t> – организации</a:t>
                              </a:r>
                            </a:p>
                            <a:p>
                              <a:pPr algn="ctr" eaLnBrk="1" hangingPunct="1"/>
                              <a:r>
                                <a:rPr lang="ru-RU" altLang="ru-UA" sz="1400" b="1"/>
                                <a:t>мирового класса</a:t>
                              </a:r>
                            </a:p>
                          </p:txBody>
                        </p:sp>
                        <p:sp>
                          <p:nvSpPr>
                            <p:cNvPr id="14389" name="Text Box 82">
                              <a:extLst>
                                <a:ext uri="{FF2B5EF4-FFF2-40B4-BE49-F238E27FC236}">
                                  <a16:creationId xmlns:a16="http://schemas.microsoft.com/office/drawing/2014/main" id="{CDD7F3CE-78B1-B332-73BE-33CB6FC35252}"/>
                                </a:ext>
                              </a:extLst>
                            </p:cNvPr>
                            <p:cNvSpPr txBox="1">
                              <a:spLocks noChangeArrowheads="1"/>
                            </p:cNvSpPr>
                            <p:nvPr/>
                          </p:nvSpPr>
                          <p:spPr bwMode="auto">
                            <a:xfrm>
                              <a:off x="856" y="1003"/>
                              <a:ext cx="2282"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0000"/>
                                </a:lnSpc>
                              </a:pPr>
                              <a:r>
                                <a:rPr lang="ru-RU" altLang="ru-UA" sz="1400" b="1"/>
                                <a:t>От лучшего производства – к лучшему</a:t>
                              </a:r>
                            </a:p>
                            <a:p>
                              <a:pPr algn="ctr" eaLnBrk="1" hangingPunct="1">
                                <a:lnSpc>
                                  <a:spcPct val="110000"/>
                                </a:lnSpc>
                              </a:pPr>
                              <a:r>
                                <a:rPr lang="ru-RU" altLang="ru-UA" sz="1400" b="1"/>
                                <a:t>обслуживанию и распределению</a:t>
                              </a:r>
                            </a:p>
                            <a:p>
                              <a:pPr algn="ctr" eaLnBrk="1" hangingPunct="1">
                                <a:lnSpc>
                                  <a:spcPct val="110000"/>
                                </a:lnSpc>
                              </a:pPr>
                              <a:r>
                                <a:rPr lang="ru-RU" altLang="ru-UA" sz="1400" b="1"/>
                                <a:t>(</a:t>
                              </a:r>
                              <a:r>
                                <a:rPr lang="en-US" altLang="ru-UA" sz="1400" b="1"/>
                                <a:t>Primarily serving organization PSO)</a:t>
                              </a:r>
                              <a:endParaRPr lang="ru-RU" altLang="ru-UA" sz="1400" b="1"/>
                            </a:p>
                          </p:txBody>
                        </p:sp>
                        <p:sp>
                          <p:nvSpPr>
                            <p:cNvPr id="14390" name="Line 83">
                              <a:extLst>
                                <a:ext uri="{FF2B5EF4-FFF2-40B4-BE49-F238E27FC236}">
                                  <a16:creationId xmlns:a16="http://schemas.microsoft.com/office/drawing/2014/main" id="{32DA75BE-310B-5243-2D33-3675ECC5504E}"/>
                                </a:ext>
                              </a:extLst>
                            </p:cNvPr>
                            <p:cNvSpPr>
                              <a:spLocks noChangeShapeType="1"/>
                            </p:cNvSpPr>
                            <p:nvPr/>
                          </p:nvSpPr>
                          <p:spPr bwMode="auto">
                            <a:xfrm flipH="1" flipV="1">
                              <a:off x="3617" y="975"/>
                              <a:ext cx="1" cy="2647"/>
                            </a:xfrm>
                            <a:prstGeom prst="line">
                              <a:avLst/>
                            </a:prstGeom>
                            <a:noFill/>
                            <a:ln w="12700">
                              <a:solidFill>
                                <a:srgbClr val="F65252"/>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91" name="Line 84">
                              <a:extLst>
                                <a:ext uri="{FF2B5EF4-FFF2-40B4-BE49-F238E27FC236}">
                                  <a16:creationId xmlns:a16="http://schemas.microsoft.com/office/drawing/2014/main" id="{E6C38BFF-E220-6B90-41D0-D3483761140D}"/>
                                </a:ext>
                              </a:extLst>
                            </p:cNvPr>
                            <p:cNvSpPr>
                              <a:spLocks noChangeShapeType="1"/>
                            </p:cNvSpPr>
                            <p:nvPr/>
                          </p:nvSpPr>
                          <p:spPr bwMode="auto">
                            <a:xfrm flipV="1">
                              <a:off x="2944" y="2987"/>
                              <a:ext cx="0" cy="640"/>
                            </a:xfrm>
                            <a:prstGeom prst="line">
                              <a:avLst/>
                            </a:prstGeom>
                            <a:noFill/>
                            <a:ln w="12700">
                              <a:solidFill>
                                <a:srgbClr val="F65252"/>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92" name="Text Box 85">
                              <a:extLst>
                                <a:ext uri="{FF2B5EF4-FFF2-40B4-BE49-F238E27FC236}">
                                  <a16:creationId xmlns:a16="http://schemas.microsoft.com/office/drawing/2014/main" id="{8341B0BF-9A16-3B56-FE40-D06F89E711F9}"/>
                                </a:ext>
                              </a:extLst>
                            </p:cNvPr>
                            <p:cNvSpPr txBox="1">
                              <a:spLocks noChangeArrowheads="1"/>
                            </p:cNvSpPr>
                            <p:nvPr/>
                          </p:nvSpPr>
                          <p:spPr bwMode="auto">
                            <a:xfrm>
                              <a:off x="1387" y="2750"/>
                              <a:ext cx="1320" cy="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UA" sz="1200" b="1"/>
                                <a:t>TQM</a:t>
                              </a:r>
                              <a:endParaRPr lang="ru-RU" altLang="ru-UA" sz="1200" b="1"/>
                            </a:p>
                            <a:p>
                              <a:pPr algn="ctr" eaLnBrk="1" hangingPunct="1"/>
                              <a:r>
                                <a:rPr lang="ru-RU" altLang="ru-UA" sz="1200" b="1"/>
                                <a:t> </a:t>
                              </a:r>
                              <a:r>
                                <a:rPr lang="en-US" altLang="ru-UA" sz="1200" b="1"/>
                                <a:t>MS</a:t>
                              </a:r>
                              <a:r>
                                <a:rPr lang="ru-RU" altLang="ru-UA" sz="1200" b="1"/>
                                <a:t> </a:t>
                              </a:r>
                              <a:r>
                                <a:rPr lang="en-US" altLang="ru-UA" sz="1200" b="1"/>
                                <a:t>ISO 900</a:t>
                              </a:r>
                              <a:r>
                                <a:rPr lang="ru-RU" altLang="ru-UA" sz="1200" b="1"/>
                                <a:t>0</a:t>
                              </a:r>
                              <a:r>
                                <a:rPr lang="en-US" altLang="ru-UA" sz="1200" b="1"/>
                                <a:t>:2000</a:t>
                              </a:r>
                              <a:endParaRPr lang="ru-RU" altLang="ru-UA" sz="1200" b="1"/>
                            </a:p>
                            <a:p>
                              <a:pPr algn="ctr" eaLnBrk="1" hangingPunct="1"/>
                              <a:r>
                                <a:rPr lang="ru-RU" altLang="ru-UA" sz="1100" b="1"/>
                                <a:t>Процессоориентированная</a:t>
                              </a:r>
                            </a:p>
                            <a:p>
                              <a:pPr algn="ctr" eaLnBrk="1" hangingPunct="1"/>
                              <a:r>
                                <a:rPr lang="ru-RU" altLang="ru-UA" sz="1100" b="1"/>
                                <a:t>организация</a:t>
                              </a:r>
                            </a:p>
                          </p:txBody>
                        </p:sp>
                        <p:sp>
                          <p:nvSpPr>
                            <p:cNvPr id="14393" name="Line 86">
                              <a:extLst>
                                <a:ext uri="{FF2B5EF4-FFF2-40B4-BE49-F238E27FC236}">
                                  <a16:creationId xmlns:a16="http://schemas.microsoft.com/office/drawing/2014/main" id="{3FF4933C-20F3-95A2-292D-2E469DB60083}"/>
                                </a:ext>
                              </a:extLst>
                            </p:cNvPr>
                            <p:cNvSpPr>
                              <a:spLocks noChangeShapeType="1"/>
                            </p:cNvSpPr>
                            <p:nvPr/>
                          </p:nvSpPr>
                          <p:spPr bwMode="auto">
                            <a:xfrm flipH="1" flipV="1">
                              <a:off x="3297" y="2363"/>
                              <a:ext cx="3" cy="1266"/>
                            </a:xfrm>
                            <a:prstGeom prst="line">
                              <a:avLst/>
                            </a:prstGeom>
                            <a:noFill/>
                            <a:ln w="12700">
                              <a:solidFill>
                                <a:srgbClr val="F65252"/>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94" name="Line 87">
                              <a:extLst>
                                <a:ext uri="{FF2B5EF4-FFF2-40B4-BE49-F238E27FC236}">
                                  <a16:creationId xmlns:a16="http://schemas.microsoft.com/office/drawing/2014/main" id="{0AE2CD44-E913-8A16-ACE5-63F86576F33B}"/>
                                </a:ext>
                              </a:extLst>
                            </p:cNvPr>
                            <p:cNvSpPr>
                              <a:spLocks noChangeShapeType="1"/>
                            </p:cNvSpPr>
                            <p:nvPr/>
                          </p:nvSpPr>
                          <p:spPr bwMode="auto">
                            <a:xfrm flipH="1" flipV="1">
                              <a:off x="4058" y="986"/>
                              <a:ext cx="1" cy="2647"/>
                            </a:xfrm>
                            <a:prstGeom prst="line">
                              <a:avLst/>
                            </a:prstGeom>
                            <a:noFill/>
                            <a:ln w="12700">
                              <a:solidFill>
                                <a:srgbClr val="F65252"/>
                              </a:solidFill>
                              <a:prstDash val="dash"/>
                              <a:round/>
                              <a:headEnd/>
                              <a:tailEnd/>
                            </a:ln>
                            <a:extLst>
                              <a:ext uri="{909E8E84-426E-40DD-AFC4-6F175D3DCCD1}">
                                <a14:hiddenFill xmlns:a14="http://schemas.microsoft.com/office/drawing/2010/main">
                                  <a:noFill/>
                                </a14:hiddenFill>
                              </a:ext>
                            </a:extLst>
                          </p:spPr>
                          <p:txBody>
                            <a:bodyPr/>
                            <a:lstStyle/>
                            <a:p>
                              <a:endParaRPr lang="ru-UA"/>
                            </a:p>
                          </p:txBody>
                        </p:sp>
                        <p:sp>
                          <p:nvSpPr>
                            <p:cNvPr id="14395" name="Text Box 88">
                              <a:extLst>
                                <a:ext uri="{FF2B5EF4-FFF2-40B4-BE49-F238E27FC236}">
                                  <a16:creationId xmlns:a16="http://schemas.microsoft.com/office/drawing/2014/main" id="{5C5AA2CC-F14C-B0A6-88D3-39DCCE561D37}"/>
                                </a:ext>
                              </a:extLst>
                            </p:cNvPr>
                            <p:cNvSpPr txBox="1">
                              <a:spLocks noChangeArrowheads="1"/>
                            </p:cNvSpPr>
                            <p:nvPr/>
                          </p:nvSpPr>
                          <p:spPr bwMode="auto">
                            <a:xfrm>
                              <a:off x="1834" y="1999"/>
                              <a:ext cx="1146" cy="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0000"/>
                                </a:lnSpc>
                              </a:pPr>
                              <a:r>
                                <a:rPr lang="ru-RU" altLang="ru-UA" sz="1100" b="1"/>
                                <a:t>Самообучающаяся</a:t>
                              </a:r>
                            </a:p>
                            <a:p>
                              <a:pPr algn="ctr" eaLnBrk="1" hangingPunct="1">
                                <a:lnSpc>
                                  <a:spcPct val="110000"/>
                                </a:lnSpc>
                              </a:pPr>
                              <a:r>
                                <a:rPr lang="ru-RU" altLang="ru-UA" sz="1100" b="1"/>
                                <a:t>интеллектуальная</a:t>
                              </a:r>
                            </a:p>
                            <a:p>
                              <a:pPr algn="ctr" eaLnBrk="1" hangingPunct="1">
                                <a:lnSpc>
                                  <a:spcPct val="110000"/>
                                </a:lnSpc>
                              </a:pPr>
                              <a:r>
                                <a:rPr lang="ru-RU" altLang="ru-UA" sz="1100" b="1"/>
                                <a:t>организация.</a:t>
                              </a:r>
                            </a:p>
                            <a:p>
                              <a:pPr algn="ctr" eaLnBrk="1" hangingPunct="1">
                                <a:lnSpc>
                                  <a:spcPct val="110000"/>
                                </a:lnSpc>
                              </a:pPr>
                              <a:r>
                                <a:rPr lang="ru-RU" altLang="ru-UA" sz="1100" b="1"/>
                                <a:t>Информатизированное</a:t>
                              </a:r>
                            </a:p>
                            <a:p>
                              <a:pPr algn="ctr" eaLnBrk="1" hangingPunct="1">
                                <a:lnSpc>
                                  <a:spcPct val="110000"/>
                                </a:lnSpc>
                              </a:pPr>
                              <a:r>
                                <a:rPr lang="ru-RU" altLang="ru-UA" sz="1100" b="1"/>
                                <a:t>предприятие</a:t>
                              </a:r>
                            </a:p>
                          </p:txBody>
                        </p:sp>
                        <p:sp>
                          <p:nvSpPr>
                            <p:cNvPr id="14396" name="Text Box 89">
                              <a:extLst>
                                <a:ext uri="{FF2B5EF4-FFF2-40B4-BE49-F238E27FC236}">
                                  <a16:creationId xmlns:a16="http://schemas.microsoft.com/office/drawing/2014/main" id="{E083CC15-9C6A-D0AC-574D-63946E513789}"/>
                                </a:ext>
                              </a:extLst>
                            </p:cNvPr>
                            <p:cNvSpPr txBox="1">
                              <a:spLocks noChangeArrowheads="1"/>
                            </p:cNvSpPr>
                            <p:nvPr/>
                          </p:nvSpPr>
                          <p:spPr bwMode="auto">
                            <a:xfrm>
                              <a:off x="2566" y="1537"/>
                              <a:ext cx="686" cy="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0000"/>
                                </a:lnSpc>
                              </a:pPr>
                              <a:r>
                                <a:rPr lang="ru-RU" altLang="ru-UA" sz="1100" b="1"/>
                                <a:t>Элитное</a:t>
                              </a:r>
                            </a:p>
                            <a:p>
                              <a:pPr algn="ctr" eaLnBrk="1" hangingPunct="1">
                                <a:lnSpc>
                                  <a:spcPct val="110000"/>
                                </a:lnSpc>
                              </a:pPr>
                              <a:r>
                                <a:rPr lang="ru-RU" altLang="ru-UA" sz="1100" b="1"/>
                                <a:t>предприятие</a:t>
                              </a:r>
                            </a:p>
                            <a:p>
                              <a:pPr algn="ctr" eaLnBrk="1" hangingPunct="1">
                                <a:lnSpc>
                                  <a:spcPct val="110000"/>
                                </a:lnSpc>
                              </a:pPr>
                              <a:r>
                                <a:rPr lang="ru-RU" altLang="ru-UA" sz="1100" b="1"/>
                                <a:t>мирового</a:t>
                              </a:r>
                            </a:p>
                            <a:p>
                              <a:pPr algn="ctr" eaLnBrk="1" hangingPunct="1">
                                <a:lnSpc>
                                  <a:spcPct val="110000"/>
                                </a:lnSpc>
                              </a:pPr>
                              <a:r>
                                <a:rPr lang="ru-RU" altLang="ru-UA" sz="1100" b="1"/>
                                <a:t>класса</a:t>
                              </a:r>
                            </a:p>
                          </p:txBody>
                        </p:sp>
                        <p:grpSp>
                          <p:nvGrpSpPr>
                            <p:cNvPr id="14397" name="Group 90">
                              <a:extLst>
                                <a:ext uri="{FF2B5EF4-FFF2-40B4-BE49-F238E27FC236}">
                                  <a16:creationId xmlns:a16="http://schemas.microsoft.com/office/drawing/2014/main" id="{F9855189-2D6B-D00D-BD55-C9735CC0ABA7}"/>
                                </a:ext>
                              </a:extLst>
                            </p:cNvPr>
                            <p:cNvGrpSpPr>
                              <a:grpSpLocks/>
                            </p:cNvGrpSpPr>
                            <p:nvPr/>
                          </p:nvGrpSpPr>
                          <p:grpSpPr bwMode="auto">
                            <a:xfrm>
                              <a:off x="4248" y="1091"/>
                              <a:ext cx="1482" cy="2951"/>
                              <a:chOff x="4248" y="1091"/>
                              <a:chExt cx="1482" cy="2951"/>
                            </a:xfrm>
                          </p:grpSpPr>
                          <p:sp>
                            <p:nvSpPr>
                              <p:cNvPr id="14406" name="Text Box 91">
                                <a:extLst>
                                  <a:ext uri="{FF2B5EF4-FFF2-40B4-BE49-F238E27FC236}">
                                    <a16:creationId xmlns:a16="http://schemas.microsoft.com/office/drawing/2014/main" id="{962BD868-7418-6AD7-6202-8EF844AC0CA5}"/>
                                  </a:ext>
                                </a:extLst>
                              </p:cNvPr>
                              <p:cNvSpPr txBox="1">
                                <a:spLocks noChangeArrowheads="1"/>
                              </p:cNvSpPr>
                              <p:nvPr/>
                            </p:nvSpPr>
                            <p:spPr bwMode="auto">
                              <a:xfrm>
                                <a:off x="4253" y="3462"/>
                                <a:ext cx="1477" cy="580"/>
                              </a:xfrm>
                              <a:prstGeom prst="rect">
                                <a:avLst/>
                              </a:prstGeom>
                              <a:solidFill>
                                <a:srgbClr val="3333FF"/>
                              </a:solidFill>
                              <a:ln w="9525">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900">
                                    <a:solidFill>
                                      <a:schemeClr val="bg1"/>
                                    </a:solidFill>
                                  </a:rPr>
                                  <a:t>Высокий уровень качества продукции, производства и труда. Повышение корпоративной культуры. Повышение производительности труда. Повышение благосостояния работников предприятия.</a:t>
                                </a:r>
                              </a:p>
                            </p:txBody>
                          </p:sp>
                          <p:sp>
                            <p:nvSpPr>
                              <p:cNvPr id="14407" name="Text Box 92">
                                <a:extLst>
                                  <a:ext uri="{FF2B5EF4-FFF2-40B4-BE49-F238E27FC236}">
                                    <a16:creationId xmlns:a16="http://schemas.microsoft.com/office/drawing/2014/main" id="{B52C85A2-3F89-CE81-9323-5143F436312B}"/>
                                  </a:ext>
                                </a:extLst>
                              </p:cNvPr>
                              <p:cNvSpPr txBox="1">
                                <a:spLocks noChangeArrowheads="1"/>
                              </p:cNvSpPr>
                              <p:nvPr/>
                            </p:nvSpPr>
                            <p:spPr bwMode="auto">
                              <a:xfrm>
                                <a:off x="4253" y="2364"/>
                                <a:ext cx="1477" cy="1096"/>
                              </a:xfrm>
                              <a:prstGeom prst="rect">
                                <a:avLst/>
                              </a:prstGeom>
                              <a:solidFill>
                                <a:srgbClr val="0000FF"/>
                              </a:solidFill>
                              <a:ln w="9525">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900">
                                    <a:solidFill>
                                      <a:schemeClr val="bg1"/>
                                    </a:solidFill>
                                  </a:rPr>
                                  <a:t>Высокий уровень интеллектуального (научного) потенциала предприятия. Высокий уровень компетенции персонала. Высокий уровень творчества, целеустремленности, самосовершенствования, профессионального роста, создания новых ценностей, повышения эффективности во всех звеньях деятельности предприятия, общей корпоративной культуры, достойного уровня жизни работников предприятия.</a:t>
                                </a:r>
                              </a:p>
                            </p:txBody>
                          </p:sp>
                          <p:sp>
                            <p:nvSpPr>
                              <p:cNvPr id="14408" name="Text Box 93">
                                <a:extLst>
                                  <a:ext uri="{FF2B5EF4-FFF2-40B4-BE49-F238E27FC236}">
                                    <a16:creationId xmlns:a16="http://schemas.microsoft.com/office/drawing/2014/main" id="{D6A081B5-E5E3-A7F4-6B4B-F985FBF7A3E6}"/>
                                  </a:ext>
                                </a:extLst>
                              </p:cNvPr>
                              <p:cNvSpPr txBox="1">
                                <a:spLocks noChangeArrowheads="1"/>
                              </p:cNvSpPr>
                              <p:nvPr/>
                            </p:nvSpPr>
                            <p:spPr bwMode="auto">
                              <a:xfrm>
                                <a:off x="4250" y="1769"/>
                                <a:ext cx="1480" cy="580"/>
                              </a:xfrm>
                              <a:prstGeom prst="rect">
                                <a:avLst/>
                              </a:prstGeom>
                              <a:solidFill>
                                <a:srgbClr val="FF5B5B"/>
                              </a:solidFill>
                              <a:ln w="9525">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900">
                                    <a:solidFill>
                                      <a:schemeClr val="bg1"/>
                                    </a:solidFill>
                                  </a:rPr>
                                  <a:t>Высокий уровень управления и организации производства. Высокий уровень общей эффективности и производительности труда. Высокий уровень благосостояния работников предприятия.</a:t>
                                </a:r>
                              </a:p>
                            </p:txBody>
                          </p:sp>
                          <p:sp>
                            <p:nvSpPr>
                              <p:cNvPr id="14409" name="Text Box 94">
                                <a:extLst>
                                  <a:ext uri="{FF2B5EF4-FFF2-40B4-BE49-F238E27FC236}">
                                    <a16:creationId xmlns:a16="http://schemas.microsoft.com/office/drawing/2014/main" id="{CF433082-777F-5160-BD67-88E142779D7D}"/>
                                  </a:ext>
                                </a:extLst>
                              </p:cNvPr>
                              <p:cNvSpPr txBox="1">
                                <a:spLocks noChangeArrowheads="1"/>
                              </p:cNvSpPr>
                              <p:nvPr/>
                            </p:nvSpPr>
                            <p:spPr bwMode="auto">
                              <a:xfrm>
                                <a:off x="4248" y="1091"/>
                                <a:ext cx="1480" cy="666"/>
                              </a:xfrm>
                              <a:prstGeom prst="rect">
                                <a:avLst/>
                              </a:prstGeom>
                              <a:solidFill>
                                <a:srgbClr val="FF0000"/>
                              </a:solidFill>
                              <a:ln w="9525">
                                <a:solidFill>
                                  <a:schemeClr val="tx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900">
                                    <a:solidFill>
                                      <a:schemeClr val="bg1"/>
                                    </a:solidFill>
                                  </a:rPr>
                                  <a:t>Высокий уровень удовлетворения существующих и будущих потребностей заказчика с высоким уровнем качества и сервисного обслуживания. Взаимовыгодное сотрудничество в будущем. Высокая экономическая выгода покупателя и производителя.</a:t>
                                </a:r>
                              </a:p>
                            </p:txBody>
                          </p:sp>
                        </p:grpSp>
                        <p:sp>
                          <p:nvSpPr>
                            <p:cNvPr id="14398" name="AutoShape 95">
                              <a:extLst>
                                <a:ext uri="{FF2B5EF4-FFF2-40B4-BE49-F238E27FC236}">
                                  <a16:creationId xmlns:a16="http://schemas.microsoft.com/office/drawing/2014/main" id="{2F8E0C47-DB48-F83C-7AAC-F7319BA8C2DB}"/>
                                </a:ext>
                              </a:extLst>
                            </p:cNvPr>
                            <p:cNvSpPr>
                              <a:spLocks noChangeArrowheads="1"/>
                            </p:cNvSpPr>
                            <p:nvPr/>
                          </p:nvSpPr>
                          <p:spPr bwMode="auto">
                            <a:xfrm>
                              <a:off x="3161" y="2911"/>
                              <a:ext cx="375" cy="180"/>
                            </a:xfrm>
                            <a:prstGeom prst="roundRect">
                              <a:avLst>
                                <a:gd name="adj" fmla="val 16667"/>
                              </a:avLst>
                            </a:prstGeom>
                            <a:solidFill>
                              <a:srgbClr val="3333FF"/>
                            </a:solidFill>
                            <a:ln w="9525">
                              <a:solidFill>
                                <a:schemeClr val="tx1"/>
                              </a:solidFill>
                              <a:round/>
                              <a:headEnd/>
                              <a:tailEnd/>
                            </a:ln>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1100" b="1">
                                  <a:solidFill>
                                    <a:schemeClr val="bg1"/>
                                  </a:solidFill>
                                </a:rPr>
                                <a:t>I</a:t>
                              </a:r>
                              <a:r>
                                <a:rPr lang="ru-RU" altLang="ru-UA" sz="1100" b="1">
                                  <a:solidFill>
                                    <a:schemeClr val="bg1"/>
                                  </a:solidFill>
                                </a:rPr>
                                <a:t> этап</a:t>
                              </a:r>
                            </a:p>
                          </p:txBody>
                        </p:sp>
                        <p:sp>
                          <p:nvSpPr>
                            <p:cNvPr id="14399" name="Line 96">
                              <a:extLst>
                                <a:ext uri="{FF2B5EF4-FFF2-40B4-BE49-F238E27FC236}">
                                  <a16:creationId xmlns:a16="http://schemas.microsoft.com/office/drawing/2014/main" id="{EC43845A-902E-FFA2-2D8B-016DCFA94CAE}"/>
                                </a:ext>
                              </a:extLst>
                            </p:cNvPr>
                            <p:cNvSpPr>
                              <a:spLocks noChangeShapeType="1"/>
                            </p:cNvSpPr>
                            <p:nvPr/>
                          </p:nvSpPr>
                          <p:spPr bwMode="auto">
                            <a:xfrm>
                              <a:off x="3534" y="3036"/>
                              <a:ext cx="721" cy="50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400" name="AutoShape 97">
                              <a:extLst>
                                <a:ext uri="{FF2B5EF4-FFF2-40B4-BE49-F238E27FC236}">
                                  <a16:creationId xmlns:a16="http://schemas.microsoft.com/office/drawing/2014/main" id="{C5BC9053-93EA-05C9-01BD-455855510692}"/>
                                </a:ext>
                              </a:extLst>
                            </p:cNvPr>
                            <p:cNvSpPr>
                              <a:spLocks noChangeArrowheads="1"/>
                            </p:cNvSpPr>
                            <p:nvPr/>
                          </p:nvSpPr>
                          <p:spPr bwMode="auto">
                            <a:xfrm>
                              <a:off x="3514" y="2297"/>
                              <a:ext cx="425" cy="180"/>
                            </a:xfrm>
                            <a:prstGeom prst="roundRect">
                              <a:avLst>
                                <a:gd name="adj" fmla="val 16667"/>
                              </a:avLst>
                            </a:prstGeom>
                            <a:solidFill>
                              <a:srgbClr val="0000FF"/>
                            </a:solidFill>
                            <a:ln w="9525">
                              <a:solidFill>
                                <a:schemeClr val="tx1"/>
                              </a:solidFill>
                              <a:round/>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1100" b="1">
                                  <a:solidFill>
                                    <a:schemeClr val="bg1"/>
                                  </a:solidFill>
                                </a:rPr>
                                <a:t>II</a:t>
                              </a:r>
                              <a:r>
                                <a:rPr lang="ru-RU" altLang="ru-UA" sz="1100" b="1">
                                  <a:solidFill>
                                    <a:schemeClr val="bg1"/>
                                  </a:solidFill>
                                </a:rPr>
                                <a:t> этап</a:t>
                              </a:r>
                            </a:p>
                          </p:txBody>
                        </p:sp>
                        <p:sp>
                          <p:nvSpPr>
                            <p:cNvPr id="14401" name="Line 98">
                              <a:extLst>
                                <a:ext uri="{FF2B5EF4-FFF2-40B4-BE49-F238E27FC236}">
                                  <a16:creationId xmlns:a16="http://schemas.microsoft.com/office/drawing/2014/main" id="{62CF778C-5A57-A978-EF78-9BA557D22BA1}"/>
                                </a:ext>
                              </a:extLst>
                            </p:cNvPr>
                            <p:cNvSpPr>
                              <a:spLocks noChangeShapeType="1"/>
                            </p:cNvSpPr>
                            <p:nvPr/>
                          </p:nvSpPr>
                          <p:spPr bwMode="auto">
                            <a:xfrm>
                              <a:off x="3940" y="2432"/>
                              <a:ext cx="307" cy="6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402" name="AutoShape 99">
                              <a:extLst>
                                <a:ext uri="{FF2B5EF4-FFF2-40B4-BE49-F238E27FC236}">
                                  <a16:creationId xmlns:a16="http://schemas.microsoft.com/office/drawing/2014/main" id="{8780D3CC-9FB8-3105-50CE-34B9FD8B68A6}"/>
                                </a:ext>
                              </a:extLst>
                            </p:cNvPr>
                            <p:cNvSpPr>
                              <a:spLocks noChangeArrowheads="1"/>
                            </p:cNvSpPr>
                            <p:nvPr/>
                          </p:nvSpPr>
                          <p:spPr bwMode="auto">
                            <a:xfrm>
                              <a:off x="3813" y="1718"/>
                              <a:ext cx="344" cy="168"/>
                            </a:xfrm>
                            <a:prstGeom prst="roundRect">
                              <a:avLst>
                                <a:gd name="adj" fmla="val 16667"/>
                              </a:avLst>
                            </a:prstGeom>
                            <a:solidFill>
                              <a:srgbClr val="FF5B5B"/>
                            </a:solidFill>
                            <a:ln w="9525">
                              <a:solidFill>
                                <a:schemeClr val="tx1"/>
                              </a:solidFill>
                              <a:round/>
                              <a:headEnd/>
                              <a:tailEnd/>
                            </a:ln>
                          </p:spPr>
                          <p:txBody>
                            <a:bodyPr lIns="18000" tIns="36000" rIns="18000" bIns="360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UA" sz="1100" b="1">
                                  <a:solidFill>
                                    <a:schemeClr val="bg1"/>
                                  </a:solidFill>
                                </a:rPr>
                                <a:t>III</a:t>
                              </a:r>
                              <a:r>
                                <a:rPr lang="ru-RU" altLang="ru-UA" sz="1100" b="1">
                                  <a:solidFill>
                                    <a:schemeClr val="bg1"/>
                                  </a:solidFill>
                                </a:rPr>
                                <a:t> этап</a:t>
                              </a:r>
                            </a:p>
                          </p:txBody>
                        </p:sp>
                        <p:sp>
                          <p:nvSpPr>
                            <p:cNvPr id="14403" name="Line 100">
                              <a:extLst>
                                <a:ext uri="{FF2B5EF4-FFF2-40B4-BE49-F238E27FC236}">
                                  <a16:creationId xmlns:a16="http://schemas.microsoft.com/office/drawing/2014/main" id="{5BD7A82C-73AD-21C5-4E3E-CAE7486E5B26}"/>
                                </a:ext>
                              </a:extLst>
                            </p:cNvPr>
                            <p:cNvSpPr>
                              <a:spLocks noChangeShapeType="1"/>
                            </p:cNvSpPr>
                            <p:nvPr/>
                          </p:nvSpPr>
                          <p:spPr bwMode="auto">
                            <a:xfrm>
                              <a:off x="4158" y="1833"/>
                              <a:ext cx="95" cy="2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4404" name="AutoShape 101">
                              <a:extLst>
                                <a:ext uri="{FF2B5EF4-FFF2-40B4-BE49-F238E27FC236}">
                                  <a16:creationId xmlns:a16="http://schemas.microsoft.com/office/drawing/2014/main" id="{C3035F8B-C74F-0AB9-386E-D43DC1FF7731}"/>
                                </a:ext>
                              </a:extLst>
                            </p:cNvPr>
                            <p:cNvSpPr>
                              <a:spLocks noChangeArrowheads="1"/>
                            </p:cNvSpPr>
                            <p:nvPr/>
                          </p:nvSpPr>
                          <p:spPr bwMode="auto">
                            <a:xfrm>
                              <a:off x="4222" y="860"/>
                              <a:ext cx="393" cy="169"/>
                            </a:xfrm>
                            <a:prstGeom prst="roundRect">
                              <a:avLst>
                                <a:gd name="adj" fmla="val 16667"/>
                              </a:avLst>
                            </a:prstGeom>
                            <a:solidFill>
                              <a:srgbClr val="FF0000"/>
                            </a:solidFill>
                            <a:ln w="9525">
                              <a:solidFill>
                                <a:schemeClr val="tx1"/>
                              </a:solidFill>
                              <a:round/>
                              <a:headEnd/>
                              <a:tailEnd/>
                            </a:ln>
                          </p:spPr>
                          <p:txBody>
                            <a:bodyPr lIns="18000" tIns="36000" rIns="18000" bIns="360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ru-UA" sz="1100" b="1">
                                  <a:solidFill>
                                    <a:schemeClr val="bg1"/>
                                  </a:solidFill>
                                </a:rPr>
                                <a:t>IV</a:t>
                              </a:r>
                              <a:r>
                                <a:rPr lang="ru-RU" altLang="ru-UA" sz="1100" b="1">
                                  <a:solidFill>
                                    <a:schemeClr val="bg1"/>
                                  </a:solidFill>
                                </a:rPr>
                                <a:t> этап</a:t>
                              </a:r>
                            </a:p>
                          </p:txBody>
                        </p:sp>
                        <p:sp>
                          <p:nvSpPr>
                            <p:cNvPr id="14405" name="Text Box 102">
                              <a:extLst>
                                <a:ext uri="{FF2B5EF4-FFF2-40B4-BE49-F238E27FC236}">
                                  <a16:creationId xmlns:a16="http://schemas.microsoft.com/office/drawing/2014/main" id="{4691B213-0E44-FB40-C1FE-AA7A52760C3D}"/>
                                </a:ext>
                              </a:extLst>
                            </p:cNvPr>
                            <p:cNvSpPr txBox="1">
                              <a:spLocks noChangeArrowheads="1"/>
                            </p:cNvSpPr>
                            <p:nvPr/>
                          </p:nvSpPr>
                          <p:spPr bwMode="auto">
                            <a:xfrm>
                              <a:off x="2156" y="601"/>
                              <a:ext cx="1967"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solidFill>
                                    <a:srgbClr val="130444"/>
                                  </a:solidFill>
                                </a:rPr>
                                <a:t>От лучшего</a:t>
                              </a:r>
                            </a:p>
                            <a:p>
                              <a:pPr algn="ctr" eaLnBrk="1" hangingPunct="1"/>
                              <a:r>
                                <a:rPr lang="ru-RU" altLang="ru-UA" sz="1200" b="1">
                                  <a:solidFill>
                                    <a:srgbClr val="130444"/>
                                  </a:solidFill>
                                </a:rPr>
                                <a:t>высокоорганизованного производства – </a:t>
                              </a:r>
                            </a:p>
                            <a:p>
                              <a:pPr algn="ctr" eaLnBrk="1" hangingPunct="1"/>
                              <a:r>
                                <a:rPr lang="ru-RU" altLang="ru-UA" sz="1200" b="1">
                                  <a:solidFill>
                                    <a:srgbClr val="130444"/>
                                  </a:solidFill>
                                </a:rPr>
                                <a:t>к лучшему сервисному обслуживанию</a:t>
                              </a:r>
                            </a:p>
                          </p:txBody>
                        </p:sp>
                      </p:grpSp>
                    </p:grpSp>
                  </p:grpSp>
                </p:grpSp>
              </p:grpSp>
            </p:grpSp>
          </p:grpSp>
        </p:grpSp>
      </p:grpSp>
    </p:spTree>
  </p:cSld>
  <p:clrMapOvr>
    <a:masterClrMapping/>
  </p:clrMapOvr>
  <p:transition spd="slow">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8F0A2D-8FDD-F435-55C8-EEAF6064001A}"/>
              </a:ext>
            </a:extLst>
          </p:cNvPr>
          <p:cNvSpPr>
            <a:spLocks noGrp="1"/>
          </p:cNvSpPr>
          <p:nvPr>
            <p:ph type="title"/>
          </p:nvPr>
        </p:nvSpPr>
        <p:spPr>
          <a:xfrm>
            <a:off x="457200" y="267494"/>
            <a:ext cx="8229600" cy="857250"/>
          </a:xfrm>
        </p:spPr>
        <p:txBody>
          <a:bodyPr>
            <a:noAutofit/>
          </a:bodyPr>
          <a:lstStyle/>
          <a:p>
            <a:pPr marL="0" indent="0" algn="ctr">
              <a:defRPr/>
            </a:pPr>
            <a:r>
              <a:rPr lang="uk-UA" sz="3000" b="1" dirty="0">
                <a:solidFill>
                  <a:schemeClr val="tx1"/>
                </a:solidFill>
                <a:latin typeface="Arial" pitchFamily="34" charset="0"/>
                <a:ea typeface="+mn-ea"/>
                <a:cs typeface="Arial" pitchFamily="34" charset="0"/>
              </a:rPr>
              <a:t>СЗП</a:t>
            </a:r>
            <a:br>
              <a:rPr lang="uk-UA" sz="3000" b="1" dirty="0">
                <a:solidFill>
                  <a:schemeClr val="tx1"/>
                </a:solidFill>
                <a:latin typeface="Arial" pitchFamily="34" charset="0"/>
                <a:ea typeface="+mn-ea"/>
                <a:cs typeface="Arial" pitchFamily="34" charset="0"/>
              </a:rPr>
            </a:br>
            <a:r>
              <a:rPr lang="uk-UA" sz="3000" b="1" dirty="0">
                <a:solidFill>
                  <a:schemeClr val="tx1"/>
                </a:solidFill>
                <a:latin typeface="Arial" pitchFamily="34" charset="0"/>
                <a:ea typeface="+mn-ea"/>
                <a:cs typeface="Arial" pitchFamily="34" charset="0"/>
              </a:rPr>
              <a:t>дозволяє вирішити питання </a:t>
            </a:r>
          </a:p>
        </p:txBody>
      </p:sp>
      <p:sp>
        <p:nvSpPr>
          <p:cNvPr id="5" name="Стрелка вниз 4">
            <a:extLst>
              <a:ext uri="{FF2B5EF4-FFF2-40B4-BE49-F238E27FC236}">
                <a16:creationId xmlns:a16="http://schemas.microsoft.com/office/drawing/2014/main" id="{BEA713EB-8567-4CC3-6559-3128BE958EE7}"/>
              </a:ext>
            </a:extLst>
          </p:cNvPr>
          <p:cNvSpPr/>
          <p:nvPr/>
        </p:nvSpPr>
        <p:spPr>
          <a:xfrm>
            <a:off x="3203575" y="1268413"/>
            <a:ext cx="2881313" cy="36036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dirty="0"/>
          </a:p>
        </p:txBody>
      </p:sp>
      <p:sp>
        <p:nvSpPr>
          <p:cNvPr id="6" name="Заголовок 1">
            <a:extLst>
              <a:ext uri="{FF2B5EF4-FFF2-40B4-BE49-F238E27FC236}">
                <a16:creationId xmlns:a16="http://schemas.microsoft.com/office/drawing/2014/main" id="{0402FCCF-0566-6DE9-19FF-E3F775966F5B}"/>
              </a:ext>
            </a:extLst>
          </p:cNvPr>
          <p:cNvSpPr txBox="1">
            <a:spLocks/>
          </p:cNvSpPr>
          <p:nvPr/>
        </p:nvSpPr>
        <p:spPr>
          <a:xfrm>
            <a:off x="609600" y="1700808"/>
            <a:ext cx="8229600" cy="4680520"/>
          </a:xfrm>
          <a:prstGeom prst="rect">
            <a:avLst/>
          </a:prstGeom>
        </p:spPr>
        <p:txBody>
          <a:bodyPr anchor="ctr"/>
          <a:lstStyle/>
          <a:p>
            <a:pPr>
              <a:defRPr/>
            </a:pPr>
            <a:r>
              <a:rPr lang="uk-UA" sz="2400" dirty="0">
                <a:solidFill>
                  <a:srgbClr val="FF0000"/>
                </a:solidFill>
                <a:latin typeface="Arial" charset="0"/>
                <a:cs typeface="Arial" charset="0"/>
              </a:rPr>
              <a:t>оцінка напрямів розвитку бізнесу і стратегічних ініціатив;</a:t>
            </a:r>
          </a:p>
          <a:p>
            <a:pPr>
              <a:defRPr/>
            </a:pPr>
            <a:endParaRPr lang="uk-UA" sz="1000" dirty="0">
              <a:latin typeface="Arial" charset="0"/>
              <a:cs typeface="Arial" charset="0"/>
            </a:endParaRPr>
          </a:p>
          <a:p>
            <a:pPr>
              <a:defRPr/>
            </a:pPr>
            <a:r>
              <a:rPr lang="uk-UA" sz="2400" dirty="0">
                <a:latin typeface="Arial" charset="0"/>
                <a:cs typeface="Arial" charset="0"/>
              </a:rPr>
              <a:t>доведення стратегії до кожного робочого місця, </a:t>
            </a:r>
          </a:p>
          <a:p>
            <a:pPr>
              <a:defRPr/>
            </a:pPr>
            <a:endParaRPr lang="uk-UA" sz="1000" dirty="0">
              <a:latin typeface="Arial" charset="0"/>
              <a:cs typeface="Arial" charset="0"/>
            </a:endParaRPr>
          </a:p>
          <a:p>
            <a:pPr>
              <a:defRPr/>
            </a:pPr>
            <a:r>
              <a:rPr lang="uk-UA" sz="2400" dirty="0">
                <a:solidFill>
                  <a:srgbClr val="FF0000"/>
                </a:solidFill>
                <a:latin typeface="Arial" charset="0"/>
                <a:cs typeface="Arial" charset="0"/>
              </a:rPr>
              <a:t>узгодження цілей і завдань підрозділів і кожного працівника зі стратегією компанії;</a:t>
            </a:r>
          </a:p>
          <a:p>
            <a:pPr>
              <a:defRPr/>
            </a:pPr>
            <a:endParaRPr lang="uk-UA" sz="1000" dirty="0">
              <a:latin typeface="Arial" charset="0"/>
              <a:cs typeface="Arial" charset="0"/>
            </a:endParaRPr>
          </a:p>
          <a:p>
            <a:pPr>
              <a:defRPr/>
            </a:pPr>
            <a:r>
              <a:rPr lang="uk-UA" sz="2400" dirty="0">
                <a:latin typeface="Arial" charset="0"/>
                <a:cs typeface="Arial" charset="0"/>
              </a:rPr>
              <a:t>узгодження стратегічних управлінських задач з тактичними;</a:t>
            </a:r>
          </a:p>
          <a:p>
            <a:pPr>
              <a:defRPr/>
            </a:pPr>
            <a:endParaRPr lang="uk-UA" sz="1000" dirty="0">
              <a:latin typeface="Arial" charset="0"/>
              <a:cs typeface="Arial" charset="0"/>
            </a:endParaRPr>
          </a:p>
          <a:p>
            <a:pPr>
              <a:defRPr/>
            </a:pPr>
            <a:r>
              <a:rPr lang="uk-UA" sz="2400" dirty="0">
                <a:solidFill>
                  <a:srgbClr val="FF0000"/>
                </a:solidFill>
                <a:latin typeface="Arial" charset="0"/>
                <a:cs typeface="Arial" charset="0"/>
              </a:rPr>
              <a:t>контроль за досягнутими стратегічними результатами;</a:t>
            </a:r>
          </a:p>
          <a:p>
            <a:pPr>
              <a:defRPr/>
            </a:pPr>
            <a:endParaRPr lang="uk-UA" sz="1000" dirty="0">
              <a:latin typeface="Arial" charset="0"/>
              <a:cs typeface="Arial" charset="0"/>
            </a:endParaRPr>
          </a:p>
          <a:p>
            <a:pPr>
              <a:defRPr/>
            </a:pPr>
            <a:r>
              <a:rPr lang="uk-UA" sz="2400" dirty="0">
                <a:latin typeface="Arial" charset="0"/>
                <a:cs typeface="Arial" charset="0"/>
              </a:rPr>
              <a:t>створення зворотного зв’язку для отримання інформації і своєчасного уточнення формулювання стратегії чи </a:t>
            </a:r>
          </a:p>
          <a:p>
            <a:pPr>
              <a:defRPr/>
            </a:pPr>
            <a:endParaRPr lang="uk-UA" sz="1000" dirty="0">
              <a:latin typeface="Arial" charset="0"/>
              <a:cs typeface="Arial" charset="0"/>
            </a:endParaRPr>
          </a:p>
          <a:p>
            <a:pPr>
              <a:defRPr/>
            </a:pPr>
            <a:r>
              <a:rPr lang="uk-UA" sz="2400" dirty="0">
                <a:solidFill>
                  <a:srgbClr val="FF0000"/>
                </a:solidFill>
                <a:latin typeface="Arial" charset="0"/>
                <a:cs typeface="Arial" charset="0"/>
              </a:rPr>
              <a:t>зміни стратегії у випадку необхідності.</a:t>
            </a:r>
            <a:endParaRPr lang="uk-UA" sz="2300" b="1" spc="-30" dirty="0">
              <a:ln w="6350">
                <a:solidFill>
                  <a:schemeClr val="accent1">
                    <a:shade val="43000"/>
                  </a:schemeClr>
                </a:solidFill>
              </a:ln>
              <a:solidFill>
                <a:srgbClr val="FF0000"/>
              </a:solidFill>
              <a:effectLst>
                <a:outerShdw blurRad="26000" dist="26000" dir="14500000" algn="tl" rotWithShape="0">
                  <a:srgbClr val="000000">
                    <a:alpha val="40000"/>
                  </a:srgbClr>
                </a:outerShdw>
              </a:effectLst>
              <a:latin typeface="Arial" charset="0"/>
              <a:cs typeface="Arial" charset="0"/>
            </a:endParaRPr>
          </a:p>
        </p:txBody>
      </p:sp>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a:extLst>
              <a:ext uri="{FF2B5EF4-FFF2-40B4-BE49-F238E27FC236}">
                <a16:creationId xmlns:a16="http://schemas.microsoft.com/office/drawing/2014/main" id="{22E4DD42-0E11-B644-38EC-E0D9D93832FB}"/>
              </a:ext>
            </a:extLst>
          </p:cNvPr>
          <p:cNvGraphicFramePr>
            <a:graphicFrameLocks noChangeAspect="1"/>
          </p:cNvGraphicFramePr>
          <p:nvPr/>
        </p:nvGraphicFramePr>
        <p:xfrm>
          <a:off x="0" y="506413"/>
          <a:ext cx="9144000" cy="4943475"/>
        </p:xfrm>
        <a:graphic>
          <a:graphicData uri="http://schemas.openxmlformats.org/presentationml/2006/ole">
            <mc:AlternateContent xmlns:mc="http://schemas.openxmlformats.org/markup-compatibility/2006">
              <mc:Choice xmlns:v="urn:schemas-microsoft-com:vml" Requires="v">
                <p:oleObj name="Диаграмма" r:id="rId2" imgW="9004300" imgH="7797800" progId="Excel.Chart.8">
                  <p:embed/>
                </p:oleObj>
              </mc:Choice>
              <mc:Fallback>
                <p:oleObj name="Диаграмма" r:id="rId2" imgW="9004300" imgH="7797800" progId="Excel.Chart.8">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t="7175" r="5807" b="4648"/>
                      <a:stretch>
                        <a:fillRect/>
                      </a:stretch>
                    </p:blipFill>
                    <p:spPr bwMode="auto">
                      <a:xfrm>
                        <a:off x="0" y="506413"/>
                        <a:ext cx="9144000" cy="494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03" name="Text Box 3">
            <a:extLst>
              <a:ext uri="{FF2B5EF4-FFF2-40B4-BE49-F238E27FC236}">
                <a16:creationId xmlns:a16="http://schemas.microsoft.com/office/drawing/2014/main" id="{29E920C2-B4D6-1417-6145-45064B7F345D}"/>
              </a:ext>
            </a:extLst>
          </p:cNvPr>
          <p:cNvSpPr txBox="1">
            <a:spLocks noChangeArrowheads="1"/>
          </p:cNvSpPr>
          <p:nvPr/>
        </p:nvSpPr>
        <p:spPr bwMode="auto">
          <a:xfrm>
            <a:off x="0" y="41275"/>
            <a:ext cx="9144000" cy="311150"/>
          </a:xfrm>
          <a:prstGeom prst="rect">
            <a:avLst/>
          </a:prstGeom>
          <a:noFill/>
          <a:ln w="9525" algn="ctr">
            <a:noFill/>
            <a:miter lim="800000"/>
            <a:headEnd/>
            <a:tailEnd/>
          </a:ln>
          <a:effectLst>
            <a:outerShdw dist="40161" dir="1106097" algn="ctr" rotWithShape="0">
              <a:srgbClr val="0000CC"/>
            </a:outerShdw>
          </a:effectLst>
        </p:spPr>
        <p:txBody>
          <a:bodyPr>
            <a:spAutoFit/>
          </a:bodyPr>
          <a:lstStyle/>
          <a:p>
            <a:pPr algn="ctr">
              <a:lnSpc>
                <a:spcPct val="80000"/>
              </a:lnSpc>
              <a:defRPr/>
            </a:pPr>
            <a:r>
              <a:rPr lang="ru-RU" b="1" dirty="0">
                <a:effectLst>
                  <a:outerShdw blurRad="38100" dist="38100" dir="2700000" algn="tl">
                    <a:srgbClr val="C0C0C0"/>
                  </a:outerShdw>
                </a:effectLst>
                <a:latin typeface="Arial" charset="0"/>
                <a:cs typeface="Arial" charset="0"/>
              </a:rPr>
              <a:t>Технико-экономические показатели роста ЗАО НКМЗ до 2011 года</a:t>
            </a:r>
          </a:p>
        </p:txBody>
      </p:sp>
      <p:sp>
        <p:nvSpPr>
          <p:cNvPr id="1028" name="AutoShape 4">
            <a:extLst>
              <a:ext uri="{FF2B5EF4-FFF2-40B4-BE49-F238E27FC236}">
                <a16:creationId xmlns:a16="http://schemas.microsoft.com/office/drawing/2014/main" id="{7D632DA1-D6AB-4005-FD1A-7A5FB179385B}"/>
              </a:ext>
            </a:extLst>
          </p:cNvPr>
          <p:cNvSpPr>
            <a:spLocks noChangeArrowheads="1"/>
          </p:cNvSpPr>
          <p:nvPr/>
        </p:nvSpPr>
        <p:spPr bwMode="auto">
          <a:xfrm>
            <a:off x="503238" y="5821363"/>
            <a:ext cx="8345487" cy="679450"/>
          </a:xfrm>
          <a:prstGeom prst="roundRect">
            <a:avLst>
              <a:gd name="adj" fmla="val 16667"/>
            </a:avLst>
          </a:prstGeom>
          <a:solidFill>
            <a:schemeClr val="bg1"/>
          </a:solidFill>
          <a:ln w="2540">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029" name="Group 5">
            <a:extLst>
              <a:ext uri="{FF2B5EF4-FFF2-40B4-BE49-F238E27FC236}">
                <a16:creationId xmlns:a16="http://schemas.microsoft.com/office/drawing/2014/main" id="{93B1A722-075C-706D-391C-80BDD3FA03E5}"/>
              </a:ext>
            </a:extLst>
          </p:cNvPr>
          <p:cNvGrpSpPr>
            <a:grpSpLocks/>
          </p:cNvGrpSpPr>
          <p:nvPr/>
        </p:nvGrpSpPr>
        <p:grpSpPr bwMode="auto">
          <a:xfrm>
            <a:off x="4635500" y="6070600"/>
            <a:ext cx="3521075" cy="449263"/>
            <a:chOff x="2920" y="3747"/>
            <a:chExt cx="2218" cy="366"/>
          </a:xfrm>
        </p:grpSpPr>
        <p:sp>
          <p:nvSpPr>
            <p:cNvPr id="1225" name="Text Box 6">
              <a:extLst>
                <a:ext uri="{FF2B5EF4-FFF2-40B4-BE49-F238E27FC236}">
                  <a16:creationId xmlns:a16="http://schemas.microsoft.com/office/drawing/2014/main" id="{AE43CDEC-2FEE-39F9-6BBF-8C4AA219BEB3}"/>
                </a:ext>
              </a:extLst>
            </p:cNvPr>
            <p:cNvSpPr txBox="1">
              <a:spLocks noChangeArrowheads="1"/>
            </p:cNvSpPr>
            <p:nvPr/>
          </p:nvSpPr>
          <p:spPr bwMode="auto">
            <a:xfrm>
              <a:off x="3195" y="3747"/>
              <a:ext cx="1943"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pPr>
              <a:r>
                <a:rPr lang="ru-RU" altLang="ru-UA" sz="1300" b="1"/>
                <a:t>Среднемесячная заработная плата</a:t>
              </a:r>
              <a:br>
                <a:rPr lang="ru-RU" altLang="ru-UA" sz="1300" b="1"/>
              </a:br>
              <a:r>
                <a:rPr lang="ru-RU" altLang="ru-UA" sz="1300" b="1"/>
                <a:t>1-го работника ППП, грн.</a:t>
              </a:r>
            </a:p>
          </p:txBody>
        </p:sp>
        <p:grpSp>
          <p:nvGrpSpPr>
            <p:cNvPr id="1226" name="Group 7">
              <a:extLst>
                <a:ext uri="{FF2B5EF4-FFF2-40B4-BE49-F238E27FC236}">
                  <a16:creationId xmlns:a16="http://schemas.microsoft.com/office/drawing/2014/main" id="{FB23366B-47C2-6A54-6D64-6889A97C6FD0}"/>
                </a:ext>
              </a:extLst>
            </p:cNvPr>
            <p:cNvGrpSpPr>
              <a:grpSpLocks/>
            </p:cNvGrpSpPr>
            <p:nvPr/>
          </p:nvGrpSpPr>
          <p:grpSpPr bwMode="auto">
            <a:xfrm>
              <a:off x="2920" y="3839"/>
              <a:ext cx="281" cy="102"/>
              <a:chOff x="2920" y="4053"/>
              <a:chExt cx="281" cy="102"/>
            </a:xfrm>
          </p:grpSpPr>
          <p:sp>
            <p:nvSpPr>
              <p:cNvPr id="1227" name="Line 8">
                <a:extLst>
                  <a:ext uri="{FF2B5EF4-FFF2-40B4-BE49-F238E27FC236}">
                    <a16:creationId xmlns:a16="http://schemas.microsoft.com/office/drawing/2014/main" id="{3A08CB1D-374D-123B-27C9-476FC08B67B9}"/>
                  </a:ext>
                </a:extLst>
              </p:cNvPr>
              <p:cNvSpPr>
                <a:spLocks noChangeShapeType="1"/>
              </p:cNvSpPr>
              <p:nvPr/>
            </p:nvSpPr>
            <p:spPr bwMode="auto">
              <a:xfrm>
                <a:off x="2920" y="4104"/>
                <a:ext cx="281" cy="0"/>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228" name="Oval 9">
                <a:extLst>
                  <a:ext uri="{FF2B5EF4-FFF2-40B4-BE49-F238E27FC236}">
                    <a16:creationId xmlns:a16="http://schemas.microsoft.com/office/drawing/2014/main" id="{FB405B79-B5D1-CB96-91DB-647D4B3666FE}"/>
                  </a:ext>
                </a:extLst>
              </p:cNvPr>
              <p:cNvSpPr>
                <a:spLocks noChangeArrowheads="1"/>
              </p:cNvSpPr>
              <p:nvPr/>
            </p:nvSpPr>
            <p:spPr bwMode="auto">
              <a:xfrm>
                <a:off x="3002" y="4053"/>
                <a:ext cx="106" cy="102"/>
              </a:xfrm>
              <a:prstGeom prst="ellipse">
                <a:avLst/>
              </a:prstGeom>
              <a:solidFill>
                <a:srgbClr val="FFFF00"/>
              </a:solidFill>
              <a:ln w="6350">
                <a:solidFill>
                  <a:srgbClr val="4D4D4D"/>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grpSp>
      <p:grpSp>
        <p:nvGrpSpPr>
          <p:cNvPr id="1030" name="Group 10">
            <a:extLst>
              <a:ext uri="{FF2B5EF4-FFF2-40B4-BE49-F238E27FC236}">
                <a16:creationId xmlns:a16="http://schemas.microsoft.com/office/drawing/2014/main" id="{6D63CFCE-C8CC-3DF7-10FD-14E7B71F7C08}"/>
              </a:ext>
            </a:extLst>
          </p:cNvPr>
          <p:cNvGrpSpPr>
            <a:grpSpLocks/>
          </p:cNvGrpSpPr>
          <p:nvPr/>
        </p:nvGrpSpPr>
        <p:grpSpPr bwMode="auto">
          <a:xfrm>
            <a:off x="703263" y="5840413"/>
            <a:ext cx="2462212" cy="290512"/>
            <a:chOff x="443" y="3571"/>
            <a:chExt cx="1551" cy="236"/>
          </a:xfrm>
        </p:grpSpPr>
        <p:sp>
          <p:nvSpPr>
            <p:cNvPr id="1223" name="Text Box 11">
              <a:extLst>
                <a:ext uri="{FF2B5EF4-FFF2-40B4-BE49-F238E27FC236}">
                  <a16:creationId xmlns:a16="http://schemas.microsoft.com/office/drawing/2014/main" id="{1E5BA121-3275-3880-C3A5-CB0027E47E86}"/>
                </a:ext>
              </a:extLst>
            </p:cNvPr>
            <p:cNvSpPr txBox="1">
              <a:spLocks noChangeArrowheads="1"/>
            </p:cNvSpPr>
            <p:nvPr/>
          </p:nvSpPr>
          <p:spPr bwMode="auto">
            <a:xfrm>
              <a:off x="612" y="3571"/>
              <a:ext cx="1382"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t>Объем продаж, млн.грн.</a:t>
              </a:r>
            </a:p>
          </p:txBody>
        </p:sp>
        <p:sp>
          <p:nvSpPr>
            <p:cNvPr id="1224" name="Rectangle 12">
              <a:extLst>
                <a:ext uri="{FF2B5EF4-FFF2-40B4-BE49-F238E27FC236}">
                  <a16:creationId xmlns:a16="http://schemas.microsoft.com/office/drawing/2014/main" id="{7AE47848-5CB2-02AA-8446-732DE24F54D2}"/>
                </a:ext>
              </a:extLst>
            </p:cNvPr>
            <p:cNvSpPr>
              <a:spLocks noChangeArrowheads="1"/>
            </p:cNvSpPr>
            <p:nvPr/>
          </p:nvSpPr>
          <p:spPr bwMode="auto">
            <a:xfrm>
              <a:off x="443" y="3591"/>
              <a:ext cx="153" cy="135"/>
            </a:xfrm>
            <a:prstGeom prst="rect">
              <a:avLst/>
            </a:prstGeom>
            <a:solidFill>
              <a:srgbClr val="000099"/>
            </a:solidFill>
            <a:ln w="9525">
              <a:solidFill>
                <a:srgbClr val="0066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sp>
        <p:nvSpPr>
          <p:cNvPr id="1031" name="Text Box 13">
            <a:extLst>
              <a:ext uri="{FF2B5EF4-FFF2-40B4-BE49-F238E27FC236}">
                <a16:creationId xmlns:a16="http://schemas.microsoft.com/office/drawing/2014/main" id="{4A442DD3-2071-51D2-98F0-7332E1474AFC}"/>
              </a:ext>
            </a:extLst>
          </p:cNvPr>
          <p:cNvSpPr txBox="1">
            <a:spLocks noChangeArrowheads="1"/>
          </p:cNvSpPr>
          <p:nvPr/>
        </p:nvSpPr>
        <p:spPr bwMode="auto">
          <a:xfrm>
            <a:off x="971550" y="6048375"/>
            <a:ext cx="32908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t>Объем товарной продукции, млн.грн.</a:t>
            </a:r>
          </a:p>
        </p:txBody>
      </p:sp>
      <p:sp>
        <p:nvSpPr>
          <p:cNvPr id="1032" name="Rectangle 14">
            <a:extLst>
              <a:ext uri="{FF2B5EF4-FFF2-40B4-BE49-F238E27FC236}">
                <a16:creationId xmlns:a16="http://schemas.microsoft.com/office/drawing/2014/main" id="{583A0AEA-39C1-60DB-B343-C3432DA70760}"/>
              </a:ext>
            </a:extLst>
          </p:cNvPr>
          <p:cNvSpPr>
            <a:spLocks noChangeArrowheads="1"/>
          </p:cNvSpPr>
          <p:nvPr/>
        </p:nvSpPr>
        <p:spPr bwMode="auto">
          <a:xfrm>
            <a:off x="703263" y="6073775"/>
            <a:ext cx="242887" cy="165100"/>
          </a:xfrm>
          <a:prstGeom prst="rect">
            <a:avLst/>
          </a:prstGeom>
          <a:solidFill>
            <a:srgbClr val="00FFFF"/>
          </a:solidFill>
          <a:ln w="9525">
            <a:solidFill>
              <a:srgbClr val="0099FF"/>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033" name="Group 15">
            <a:extLst>
              <a:ext uri="{FF2B5EF4-FFF2-40B4-BE49-F238E27FC236}">
                <a16:creationId xmlns:a16="http://schemas.microsoft.com/office/drawing/2014/main" id="{BFF2BD68-6DAF-F050-1CFC-3D4FD3C58189}"/>
              </a:ext>
            </a:extLst>
          </p:cNvPr>
          <p:cNvGrpSpPr>
            <a:grpSpLocks/>
          </p:cNvGrpSpPr>
          <p:nvPr/>
        </p:nvGrpSpPr>
        <p:grpSpPr bwMode="auto">
          <a:xfrm>
            <a:off x="4749800" y="5853113"/>
            <a:ext cx="3848100" cy="290512"/>
            <a:chOff x="2992" y="3571"/>
            <a:chExt cx="2424" cy="236"/>
          </a:xfrm>
        </p:grpSpPr>
        <p:sp>
          <p:nvSpPr>
            <p:cNvPr id="1221" name="Text Box 16">
              <a:extLst>
                <a:ext uri="{FF2B5EF4-FFF2-40B4-BE49-F238E27FC236}">
                  <a16:creationId xmlns:a16="http://schemas.microsoft.com/office/drawing/2014/main" id="{3022C09A-C06A-22CF-73F6-404A8E04F97F}"/>
                </a:ext>
              </a:extLst>
            </p:cNvPr>
            <p:cNvSpPr txBox="1">
              <a:spLocks noChangeArrowheads="1"/>
            </p:cNvSpPr>
            <p:nvPr/>
          </p:nvSpPr>
          <p:spPr bwMode="auto">
            <a:xfrm>
              <a:off x="3195" y="3571"/>
              <a:ext cx="2221"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t>Инвестиции в развитие завода, млн.грн.</a:t>
              </a:r>
            </a:p>
          </p:txBody>
        </p:sp>
        <p:sp>
          <p:nvSpPr>
            <p:cNvPr id="1222" name="Rectangle 17">
              <a:extLst>
                <a:ext uri="{FF2B5EF4-FFF2-40B4-BE49-F238E27FC236}">
                  <a16:creationId xmlns:a16="http://schemas.microsoft.com/office/drawing/2014/main" id="{F0E39868-F209-9F47-AD30-10F8254DE9BF}"/>
                </a:ext>
              </a:extLst>
            </p:cNvPr>
            <p:cNvSpPr>
              <a:spLocks noChangeArrowheads="1"/>
            </p:cNvSpPr>
            <p:nvPr/>
          </p:nvSpPr>
          <p:spPr bwMode="auto">
            <a:xfrm>
              <a:off x="2992" y="3591"/>
              <a:ext cx="153" cy="135"/>
            </a:xfrm>
            <a:prstGeom prst="rect">
              <a:avLst/>
            </a:prstGeom>
            <a:solidFill>
              <a:srgbClr val="FF00FF"/>
            </a:solidFill>
            <a:ln w="9525">
              <a:solidFill>
                <a:srgbClr val="CC0099"/>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sp>
        <p:nvSpPr>
          <p:cNvPr id="1034" name="Text Box 18">
            <a:extLst>
              <a:ext uri="{FF2B5EF4-FFF2-40B4-BE49-F238E27FC236}">
                <a16:creationId xmlns:a16="http://schemas.microsoft.com/office/drawing/2014/main" id="{56E63705-A019-83A9-1D2A-2D506E3A576E}"/>
              </a:ext>
            </a:extLst>
          </p:cNvPr>
          <p:cNvSpPr txBox="1">
            <a:spLocks noChangeArrowheads="1"/>
          </p:cNvSpPr>
          <p:nvPr/>
        </p:nvSpPr>
        <p:spPr bwMode="auto">
          <a:xfrm>
            <a:off x="517525" y="5006975"/>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184,5</a:t>
            </a:r>
          </a:p>
        </p:txBody>
      </p:sp>
      <p:sp>
        <p:nvSpPr>
          <p:cNvPr id="1035" name="Text Box 19">
            <a:extLst>
              <a:ext uri="{FF2B5EF4-FFF2-40B4-BE49-F238E27FC236}">
                <a16:creationId xmlns:a16="http://schemas.microsoft.com/office/drawing/2014/main" id="{CF5463A4-9E83-8D33-F7A5-CA0042C10238}"/>
              </a:ext>
            </a:extLst>
          </p:cNvPr>
          <p:cNvSpPr txBox="1">
            <a:spLocks noChangeArrowheads="1"/>
          </p:cNvSpPr>
          <p:nvPr/>
        </p:nvSpPr>
        <p:spPr bwMode="auto">
          <a:xfrm>
            <a:off x="1228725" y="4968875"/>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214,1</a:t>
            </a:r>
          </a:p>
        </p:txBody>
      </p:sp>
      <p:sp>
        <p:nvSpPr>
          <p:cNvPr id="1036" name="Text Box 20">
            <a:extLst>
              <a:ext uri="{FF2B5EF4-FFF2-40B4-BE49-F238E27FC236}">
                <a16:creationId xmlns:a16="http://schemas.microsoft.com/office/drawing/2014/main" id="{1541BC37-CEDE-D3A1-FBDA-4F5AC7DAAFCA}"/>
              </a:ext>
            </a:extLst>
          </p:cNvPr>
          <p:cNvSpPr txBox="1">
            <a:spLocks noChangeArrowheads="1"/>
          </p:cNvSpPr>
          <p:nvPr/>
        </p:nvSpPr>
        <p:spPr bwMode="auto">
          <a:xfrm>
            <a:off x="1966913" y="4864100"/>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322,6</a:t>
            </a:r>
          </a:p>
        </p:txBody>
      </p:sp>
      <p:sp>
        <p:nvSpPr>
          <p:cNvPr id="1037" name="Text Box 21">
            <a:extLst>
              <a:ext uri="{FF2B5EF4-FFF2-40B4-BE49-F238E27FC236}">
                <a16:creationId xmlns:a16="http://schemas.microsoft.com/office/drawing/2014/main" id="{714D1CE2-8C80-7241-FA97-A3729BCA580D}"/>
              </a:ext>
            </a:extLst>
          </p:cNvPr>
          <p:cNvSpPr txBox="1">
            <a:spLocks noChangeArrowheads="1"/>
          </p:cNvSpPr>
          <p:nvPr/>
        </p:nvSpPr>
        <p:spPr bwMode="auto">
          <a:xfrm>
            <a:off x="2654300" y="4722813"/>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494,5</a:t>
            </a:r>
          </a:p>
        </p:txBody>
      </p:sp>
      <p:sp>
        <p:nvSpPr>
          <p:cNvPr id="1038" name="Text Box 22">
            <a:extLst>
              <a:ext uri="{FF2B5EF4-FFF2-40B4-BE49-F238E27FC236}">
                <a16:creationId xmlns:a16="http://schemas.microsoft.com/office/drawing/2014/main" id="{4C77C9BE-E959-65BC-2C9C-B30D60AC851C}"/>
              </a:ext>
            </a:extLst>
          </p:cNvPr>
          <p:cNvSpPr txBox="1">
            <a:spLocks noChangeArrowheads="1"/>
          </p:cNvSpPr>
          <p:nvPr/>
        </p:nvSpPr>
        <p:spPr bwMode="auto">
          <a:xfrm>
            <a:off x="3294063" y="4491038"/>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706,7</a:t>
            </a:r>
          </a:p>
        </p:txBody>
      </p:sp>
      <p:sp>
        <p:nvSpPr>
          <p:cNvPr id="1039" name="Text Box 23">
            <a:extLst>
              <a:ext uri="{FF2B5EF4-FFF2-40B4-BE49-F238E27FC236}">
                <a16:creationId xmlns:a16="http://schemas.microsoft.com/office/drawing/2014/main" id="{7FCB4476-25A5-4652-6237-979660C0D36A}"/>
              </a:ext>
            </a:extLst>
          </p:cNvPr>
          <p:cNvSpPr txBox="1">
            <a:spLocks noChangeArrowheads="1"/>
          </p:cNvSpPr>
          <p:nvPr/>
        </p:nvSpPr>
        <p:spPr bwMode="auto">
          <a:xfrm>
            <a:off x="4068763" y="4570413"/>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640,9</a:t>
            </a:r>
          </a:p>
        </p:txBody>
      </p:sp>
      <p:sp>
        <p:nvSpPr>
          <p:cNvPr id="1040" name="Text Box 24">
            <a:extLst>
              <a:ext uri="{FF2B5EF4-FFF2-40B4-BE49-F238E27FC236}">
                <a16:creationId xmlns:a16="http://schemas.microsoft.com/office/drawing/2014/main" id="{E67BEA45-D55D-FAF0-6869-A3CD902CDAA2}"/>
              </a:ext>
            </a:extLst>
          </p:cNvPr>
          <p:cNvSpPr txBox="1">
            <a:spLocks noChangeArrowheads="1"/>
          </p:cNvSpPr>
          <p:nvPr/>
        </p:nvSpPr>
        <p:spPr bwMode="auto">
          <a:xfrm>
            <a:off x="5483225" y="4094163"/>
            <a:ext cx="384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1136,0</a:t>
            </a:r>
          </a:p>
        </p:txBody>
      </p:sp>
      <p:sp>
        <p:nvSpPr>
          <p:cNvPr id="1041" name="Text Box 25">
            <a:extLst>
              <a:ext uri="{FF2B5EF4-FFF2-40B4-BE49-F238E27FC236}">
                <a16:creationId xmlns:a16="http://schemas.microsoft.com/office/drawing/2014/main" id="{79D3054E-0AE1-09D6-80EA-88F2DA441E46}"/>
              </a:ext>
            </a:extLst>
          </p:cNvPr>
          <p:cNvSpPr txBox="1">
            <a:spLocks noChangeArrowheads="1"/>
          </p:cNvSpPr>
          <p:nvPr/>
        </p:nvSpPr>
        <p:spPr bwMode="auto">
          <a:xfrm>
            <a:off x="4784725" y="4368800"/>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846,6</a:t>
            </a:r>
          </a:p>
        </p:txBody>
      </p:sp>
      <p:sp>
        <p:nvSpPr>
          <p:cNvPr id="1042" name="Text Box 26">
            <a:extLst>
              <a:ext uri="{FF2B5EF4-FFF2-40B4-BE49-F238E27FC236}">
                <a16:creationId xmlns:a16="http://schemas.microsoft.com/office/drawing/2014/main" id="{515D80D7-C93C-EB8E-0D82-13600C9F832A}"/>
              </a:ext>
            </a:extLst>
          </p:cNvPr>
          <p:cNvSpPr txBox="1">
            <a:spLocks noChangeArrowheads="1"/>
          </p:cNvSpPr>
          <p:nvPr/>
        </p:nvSpPr>
        <p:spPr bwMode="auto">
          <a:xfrm>
            <a:off x="865188" y="5059363"/>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142,9</a:t>
            </a:r>
          </a:p>
        </p:txBody>
      </p:sp>
      <p:sp>
        <p:nvSpPr>
          <p:cNvPr id="1043" name="Text Box 27">
            <a:extLst>
              <a:ext uri="{FF2B5EF4-FFF2-40B4-BE49-F238E27FC236}">
                <a16:creationId xmlns:a16="http://schemas.microsoft.com/office/drawing/2014/main" id="{BE70EF9A-F3C4-6F8B-9912-82CD8E8BA931}"/>
              </a:ext>
            </a:extLst>
          </p:cNvPr>
          <p:cNvSpPr txBox="1">
            <a:spLocks noChangeArrowheads="1"/>
          </p:cNvSpPr>
          <p:nvPr/>
        </p:nvSpPr>
        <p:spPr bwMode="auto">
          <a:xfrm>
            <a:off x="1579563" y="4999038"/>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209,7</a:t>
            </a:r>
          </a:p>
        </p:txBody>
      </p:sp>
      <p:sp>
        <p:nvSpPr>
          <p:cNvPr id="1044" name="Text Box 28">
            <a:extLst>
              <a:ext uri="{FF2B5EF4-FFF2-40B4-BE49-F238E27FC236}">
                <a16:creationId xmlns:a16="http://schemas.microsoft.com/office/drawing/2014/main" id="{41796CB2-86AC-483B-8D8B-E69E1116559E}"/>
              </a:ext>
            </a:extLst>
          </p:cNvPr>
          <p:cNvSpPr txBox="1">
            <a:spLocks noChangeArrowheads="1"/>
          </p:cNvSpPr>
          <p:nvPr/>
        </p:nvSpPr>
        <p:spPr bwMode="auto">
          <a:xfrm>
            <a:off x="2287588" y="4972050"/>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243,4</a:t>
            </a:r>
          </a:p>
        </p:txBody>
      </p:sp>
      <p:sp>
        <p:nvSpPr>
          <p:cNvPr id="1045" name="Text Box 29">
            <a:extLst>
              <a:ext uri="{FF2B5EF4-FFF2-40B4-BE49-F238E27FC236}">
                <a16:creationId xmlns:a16="http://schemas.microsoft.com/office/drawing/2014/main" id="{02E154B4-2FEE-0932-6E68-0C8DA8B9089A}"/>
              </a:ext>
            </a:extLst>
          </p:cNvPr>
          <p:cNvSpPr txBox="1">
            <a:spLocks noChangeArrowheads="1"/>
          </p:cNvSpPr>
          <p:nvPr/>
        </p:nvSpPr>
        <p:spPr bwMode="auto">
          <a:xfrm>
            <a:off x="2995613" y="4813300"/>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410,8</a:t>
            </a:r>
          </a:p>
        </p:txBody>
      </p:sp>
      <p:sp>
        <p:nvSpPr>
          <p:cNvPr id="1046" name="Text Box 30">
            <a:extLst>
              <a:ext uri="{FF2B5EF4-FFF2-40B4-BE49-F238E27FC236}">
                <a16:creationId xmlns:a16="http://schemas.microsoft.com/office/drawing/2014/main" id="{C87F55FD-1073-019A-E677-0EB839779C59}"/>
              </a:ext>
            </a:extLst>
          </p:cNvPr>
          <p:cNvSpPr txBox="1">
            <a:spLocks noChangeArrowheads="1"/>
          </p:cNvSpPr>
          <p:nvPr/>
        </p:nvSpPr>
        <p:spPr bwMode="auto">
          <a:xfrm>
            <a:off x="3667125" y="4448175"/>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770,1</a:t>
            </a:r>
          </a:p>
        </p:txBody>
      </p:sp>
      <p:sp>
        <p:nvSpPr>
          <p:cNvPr id="1047" name="Text Box 31">
            <a:extLst>
              <a:ext uri="{FF2B5EF4-FFF2-40B4-BE49-F238E27FC236}">
                <a16:creationId xmlns:a16="http://schemas.microsoft.com/office/drawing/2014/main" id="{99D12E45-010D-FED7-1563-823E7CE79090}"/>
              </a:ext>
            </a:extLst>
          </p:cNvPr>
          <p:cNvSpPr txBox="1">
            <a:spLocks noChangeArrowheads="1"/>
          </p:cNvSpPr>
          <p:nvPr/>
        </p:nvSpPr>
        <p:spPr bwMode="auto">
          <a:xfrm>
            <a:off x="4413250" y="4643438"/>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573,2</a:t>
            </a:r>
          </a:p>
        </p:txBody>
      </p:sp>
      <p:sp>
        <p:nvSpPr>
          <p:cNvPr id="1048" name="Text Box 32">
            <a:extLst>
              <a:ext uri="{FF2B5EF4-FFF2-40B4-BE49-F238E27FC236}">
                <a16:creationId xmlns:a16="http://schemas.microsoft.com/office/drawing/2014/main" id="{473C2045-B2B0-4422-11DB-C3F215DBA5D8}"/>
              </a:ext>
            </a:extLst>
          </p:cNvPr>
          <p:cNvSpPr txBox="1">
            <a:spLocks noChangeArrowheads="1"/>
          </p:cNvSpPr>
          <p:nvPr/>
        </p:nvSpPr>
        <p:spPr bwMode="auto">
          <a:xfrm>
            <a:off x="5137150" y="4433888"/>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809,7</a:t>
            </a:r>
          </a:p>
        </p:txBody>
      </p:sp>
      <p:sp>
        <p:nvSpPr>
          <p:cNvPr id="1049" name="Text Box 33">
            <a:extLst>
              <a:ext uri="{FF2B5EF4-FFF2-40B4-BE49-F238E27FC236}">
                <a16:creationId xmlns:a16="http://schemas.microsoft.com/office/drawing/2014/main" id="{208F4B05-304D-4ACF-2C1C-C9A593AA738F}"/>
              </a:ext>
            </a:extLst>
          </p:cNvPr>
          <p:cNvSpPr txBox="1">
            <a:spLocks noChangeArrowheads="1"/>
          </p:cNvSpPr>
          <p:nvPr/>
        </p:nvSpPr>
        <p:spPr bwMode="auto">
          <a:xfrm>
            <a:off x="5816600" y="4254500"/>
            <a:ext cx="3143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984,4</a:t>
            </a:r>
          </a:p>
        </p:txBody>
      </p:sp>
      <p:sp>
        <p:nvSpPr>
          <p:cNvPr id="1050" name="Text Box 34">
            <a:extLst>
              <a:ext uri="{FF2B5EF4-FFF2-40B4-BE49-F238E27FC236}">
                <a16:creationId xmlns:a16="http://schemas.microsoft.com/office/drawing/2014/main" id="{5F98528B-7D33-7B2D-BF51-9216D6EFD61E}"/>
              </a:ext>
            </a:extLst>
          </p:cNvPr>
          <p:cNvSpPr txBox="1">
            <a:spLocks noChangeArrowheads="1"/>
          </p:cNvSpPr>
          <p:nvPr/>
        </p:nvSpPr>
        <p:spPr bwMode="auto">
          <a:xfrm>
            <a:off x="1738313" y="5168900"/>
            <a:ext cx="2444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25,0</a:t>
            </a:r>
          </a:p>
        </p:txBody>
      </p:sp>
      <p:sp>
        <p:nvSpPr>
          <p:cNvPr id="1051" name="Text Box 35">
            <a:extLst>
              <a:ext uri="{FF2B5EF4-FFF2-40B4-BE49-F238E27FC236}">
                <a16:creationId xmlns:a16="http://schemas.microsoft.com/office/drawing/2014/main" id="{3DD55F69-22D4-433C-58AC-C773CDEB9D5A}"/>
              </a:ext>
            </a:extLst>
          </p:cNvPr>
          <p:cNvSpPr txBox="1">
            <a:spLocks noChangeArrowheads="1"/>
          </p:cNvSpPr>
          <p:nvPr/>
        </p:nvSpPr>
        <p:spPr bwMode="auto">
          <a:xfrm>
            <a:off x="2460625" y="5181600"/>
            <a:ext cx="2444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20,3</a:t>
            </a:r>
          </a:p>
        </p:txBody>
      </p:sp>
      <p:sp>
        <p:nvSpPr>
          <p:cNvPr id="1052" name="Text Box 36">
            <a:extLst>
              <a:ext uri="{FF2B5EF4-FFF2-40B4-BE49-F238E27FC236}">
                <a16:creationId xmlns:a16="http://schemas.microsoft.com/office/drawing/2014/main" id="{5D669781-58BA-384D-DC3E-B973B9ED1E53}"/>
              </a:ext>
            </a:extLst>
          </p:cNvPr>
          <p:cNvSpPr txBox="1">
            <a:spLocks noChangeArrowheads="1"/>
          </p:cNvSpPr>
          <p:nvPr/>
        </p:nvSpPr>
        <p:spPr bwMode="auto">
          <a:xfrm>
            <a:off x="3163888" y="5114925"/>
            <a:ext cx="24447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67,6</a:t>
            </a:r>
          </a:p>
        </p:txBody>
      </p:sp>
      <p:sp>
        <p:nvSpPr>
          <p:cNvPr id="1053" name="Text Box 37">
            <a:extLst>
              <a:ext uri="{FF2B5EF4-FFF2-40B4-BE49-F238E27FC236}">
                <a16:creationId xmlns:a16="http://schemas.microsoft.com/office/drawing/2014/main" id="{47B40158-3451-C3BE-E45D-F8000E6D458B}"/>
              </a:ext>
            </a:extLst>
          </p:cNvPr>
          <p:cNvSpPr txBox="1">
            <a:spLocks noChangeArrowheads="1"/>
          </p:cNvSpPr>
          <p:nvPr/>
        </p:nvSpPr>
        <p:spPr bwMode="auto">
          <a:xfrm>
            <a:off x="3879850" y="5102225"/>
            <a:ext cx="24447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74,1</a:t>
            </a:r>
          </a:p>
        </p:txBody>
      </p:sp>
      <p:sp>
        <p:nvSpPr>
          <p:cNvPr id="1054" name="Text Box 38">
            <a:extLst>
              <a:ext uri="{FF2B5EF4-FFF2-40B4-BE49-F238E27FC236}">
                <a16:creationId xmlns:a16="http://schemas.microsoft.com/office/drawing/2014/main" id="{40EE874A-DA3C-EBE0-410C-A29A78B932EF}"/>
              </a:ext>
            </a:extLst>
          </p:cNvPr>
          <p:cNvSpPr txBox="1">
            <a:spLocks noChangeArrowheads="1"/>
          </p:cNvSpPr>
          <p:nvPr/>
        </p:nvSpPr>
        <p:spPr bwMode="auto">
          <a:xfrm>
            <a:off x="4587875" y="5097463"/>
            <a:ext cx="24447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80,2</a:t>
            </a:r>
          </a:p>
        </p:txBody>
      </p:sp>
      <p:sp>
        <p:nvSpPr>
          <p:cNvPr id="1055" name="Text Box 39">
            <a:extLst>
              <a:ext uri="{FF2B5EF4-FFF2-40B4-BE49-F238E27FC236}">
                <a16:creationId xmlns:a16="http://schemas.microsoft.com/office/drawing/2014/main" id="{0935E0ED-0C6F-B36F-810D-213CACDA59EE}"/>
              </a:ext>
            </a:extLst>
          </p:cNvPr>
          <p:cNvSpPr txBox="1">
            <a:spLocks noChangeArrowheads="1"/>
          </p:cNvSpPr>
          <p:nvPr/>
        </p:nvSpPr>
        <p:spPr bwMode="auto">
          <a:xfrm>
            <a:off x="6007100" y="5064125"/>
            <a:ext cx="31432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128,8</a:t>
            </a:r>
          </a:p>
        </p:txBody>
      </p:sp>
      <p:sp>
        <p:nvSpPr>
          <p:cNvPr id="1056" name="Text Box 40">
            <a:extLst>
              <a:ext uri="{FF2B5EF4-FFF2-40B4-BE49-F238E27FC236}">
                <a16:creationId xmlns:a16="http://schemas.microsoft.com/office/drawing/2014/main" id="{532CED91-EFCD-B764-8CB0-9C35A82EF0C9}"/>
              </a:ext>
            </a:extLst>
          </p:cNvPr>
          <p:cNvSpPr txBox="1">
            <a:spLocks noChangeArrowheads="1"/>
          </p:cNvSpPr>
          <p:nvPr/>
        </p:nvSpPr>
        <p:spPr bwMode="auto">
          <a:xfrm>
            <a:off x="5294313" y="5070475"/>
            <a:ext cx="24447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96,3</a:t>
            </a:r>
          </a:p>
        </p:txBody>
      </p:sp>
      <p:sp>
        <p:nvSpPr>
          <p:cNvPr id="1057" name="Text Box 41">
            <a:extLst>
              <a:ext uri="{FF2B5EF4-FFF2-40B4-BE49-F238E27FC236}">
                <a16:creationId xmlns:a16="http://schemas.microsoft.com/office/drawing/2014/main" id="{EC0B98E9-A167-E1D6-0E1B-AB204BE8ECDB}"/>
              </a:ext>
            </a:extLst>
          </p:cNvPr>
          <p:cNvSpPr txBox="1">
            <a:spLocks noChangeArrowheads="1"/>
          </p:cNvSpPr>
          <p:nvPr/>
        </p:nvSpPr>
        <p:spPr bwMode="auto">
          <a:xfrm>
            <a:off x="1031875" y="5189538"/>
            <a:ext cx="2444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17,2</a:t>
            </a:r>
          </a:p>
        </p:txBody>
      </p:sp>
      <p:sp>
        <p:nvSpPr>
          <p:cNvPr id="1058" name="Text Box 42">
            <a:extLst>
              <a:ext uri="{FF2B5EF4-FFF2-40B4-BE49-F238E27FC236}">
                <a16:creationId xmlns:a16="http://schemas.microsoft.com/office/drawing/2014/main" id="{73E44892-72C1-B322-C3EA-8152B46E56F5}"/>
              </a:ext>
            </a:extLst>
          </p:cNvPr>
          <p:cNvSpPr txBox="1">
            <a:spLocks noChangeArrowheads="1"/>
          </p:cNvSpPr>
          <p:nvPr/>
        </p:nvSpPr>
        <p:spPr bwMode="auto">
          <a:xfrm>
            <a:off x="6724650" y="5005388"/>
            <a:ext cx="31432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17</a:t>
            </a:r>
            <a:r>
              <a:rPr lang="en-US" altLang="ru-UA" sz="1000" b="1">
                <a:solidFill>
                  <a:srgbClr val="FF33CC"/>
                </a:solidFill>
              </a:rPr>
              <a:t>3</a:t>
            </a:r>
            <a:r>
              <a:rPr lang="ru-RU" altLang="ru-UA" sz="1000" b="1">
                <a:solidFill>
                  <a:srgbClr val="FF33CC"/>
                </a:solidFill>
              </a:rPr>
              <a:t>,</a:t>
            </a:r>
            <a:r>
              <a:rPr lang="en-US" altLang="ru-UA" sz="1000" b="1">
                <a:solidFill>
                  <a:srgbClr val="FF33CC"/>
                </a:solidFill>
              </a:rPr>
              <a:t>7</a:t>
            </a:r>
            <a:endParaRPr lang="ru-RU" altLang="ru-UA" sz="1000" b="1">
              <a:solidFill>
                <a:srgbClr val="FF33CC"/>
              </a:solidFill>
            </a:endParaRPr>
          </a:p>
        </p:txBody>
      </p:sp>
      <p:sp>
        <p:nvSpPr>
          <p:cNvPr id="1059" name="Text Box 43">
            <a:extLst>
              <a:ext uri="{FF2B5EF4-FFF2-40B4-BE49-F238E27FC236}">
                <a16:creationId xmlns:a16="http://schemas.microsoft.com/office/drawing/2014/main" id="{C9F2F1EB-80B6-7D1A-D5B3-27A77159DBA6}"/>
              </a:ext>
            </a:extLst>
          </p:cNvPr>
          <p:cNvSpPr txBox="1">
            <a:spLocks noChangeArrowheads="1"/>
          </p:cNvSpPr>
          <p:nvPr/>
        </p:nvSpPr>
        <p:spPr bwMode="auto">
          <a:xfrm>
            <a:off x="6530975" y="3821113"/>
            <a:ext cx="384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1435,9</a:t>
            </a:r>
          </a:p>
        </p:txBody>
      </p:sp>
      <p:sp>
        <p:nvSpPr>
          <p:cNvPr id="1060" name="Text Box 44">
            <a:extLst>
              <a:ext uri="{FF2B5EF4-FFF2-40B4-BE49-F238E27FC236}">
                <a16:creationId xmlns:a16="http://schemas.microsoft.com/office/drawing/2014/main" id="{F1D57216-2D55-1999-F743-AF6A3B715191}"/>
              </a:ext>
            </a:extLst>
          </p:cNvPr>
          <p:cNvSpPr txBox="1">
            <a:spLocks noChangeArrowheads="1"/>
          </p:cNvSpPr>
          <p:nvPr/>
        </p:nvSpPr>
        <p:spPr bwMode="auto">
          <a:xfrm>
            <a:off x="6243638" y="3597275"/>
            <a:ext cx="384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1657,7</a:t>
            </a:r>
          </a:p>
        </p:txBody>
      </p:sp>
      <p:sp>
        <p:nvSpPr>
          <p:cNvPr id="1061" name="Text Box 45">
            <a:extLst>
              <a:ext uri="{FF2B5EF4-FFF2-40B4-BE49-F238E27FC236}">
                <a16:creationId xmlns:a16="http://schemas.microsoft.com/office/drawing/2014/main" id="{8C4F125D-B104-D8C4-F460-B14255C9387B}"/>
              </a:ext>
            </a:extLst>
          </p:cNvPr>
          <p:cNvSpPr txBox="1">
            <a:spLocks noChangeArrowheads="1"/>
          </p:cNvSpPr>
          <p:nvPr/>
        </p:nvSpPr>
        <p:spPr bwMode="auto">
          <a:xfrm>
            <a:off x="504825" y="5443538"/>
            <a:ext cx="646113"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1997г.</a:t>
            </a:r>
          </a:p>
        </p:txBody>
      </p:sp>
      <p:sp>
        <p:nvSpPr>
          <p:cNvPr id="1062" name="Text Box 46">
            <a:extLst>
              <a:ext uri="{FF2B5EF4-FFF2-40B4-BE49-F238E27FC236}">
                <a16:creationId xmlns:a16="http://schemas.microsoft.com/office/drawing/2014/main" id="{55ED1D35-6BC0-5537-C965-A092C1D35DDC}"/>
              </a:ext>
            </a:extLst>
          </p:cNvPr>
          <p:cNvSpPr txBox="1">
            <a:spLocks noChangeArrowheads="1"/>
          </p:cNvSpPr>
          <p:nvPr/>
        </p:nvSpPr>
        <p:spPr bwMode="auto">
          <a:xfrm>
            <a:off x="1217613" y="5443538"/>
            <a:ext cx="646112"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1998г.</a:t>
            </a:r>
          </a:p>
        </p:txBody>
      </p:sp>
      <p:sp>
        <p:nvSpPr>
          <p:cNvPr id="1063" name="Text Box 47">
            <a:extLst>
              <a:ext uri="{FF2B5EF4-FFF2-40B4-BE49-F238E27FC236}">
                <a16:creationId xmlns:a16="http://schemas.microsoft.com/office/drawing/2014/main" id="{A6636F5D-CAD7-698F-9DD3-0B68B8A433DF}"/>
              </a:ext>
            </a:extLst>
          </p:cNvPr>
          <p:cNvSpPr txBox="1">
            <a:spLocks noChangeArrowheads="1"/>
          </p:cNvSpPr>
          <p:nvPr/>
        </p:nvSpPr>
        <p:spPr bwMode="auto">
          <a:xfrm>
            <a:off x="1949450" y="5443538"/>
            <a:ext cx="646113"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1999г.</a:t>
            </a:r>
          </a:p>
        </p:txBody>
      </p:sp>
      <p:sp>
        <p:nvSpPr>
          <p:cNvPr id="1064" name="Text Box 48">
            <a:extLst>
              <a:ext uri="{FF2B5EF4-FFF2-40B4-BE49-F238E27FC236}">
                <a16:creationId xmlns:a16="http://schemas.microsoft.com/office/drawing/2014/main" id="{9C29BE92-F077-BAD4-827D-8D910774851F}"/>
              </a:ext>
            </a:extLst>
          </p:cNvPr>
          <p:cNvSpPr txBox="1">
            <a:spLocks noChangeArrowheads="1"/>
          </p:cNvSpPr>
          <p:nvPr/>
        </p:nvSpPr>
        <p:spPr bwMode="auto">
          <a:xfrm>
            <a:off x="2667000" y="5443538"/>
            <a:ext cx="646113"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2000г.</a:t>
            </a:r>
          </a:p>
        </p:txBody>
      </p:sp>
      <p:sp>
        <p:nvSpPr>
          <p:cNvPr id="1065" name="Text Box 49">
            <a:extLst>
              <a:ext uri="{FF2B5EF4-FFF2-40B4-BE49-F238E27FC236}">
                <a16:creationId xmlns:a16="http://schemas.microsoft.com/office/drawing/2014/main" id="{F423DA2D-EE01-CC8D-E225-AFC5327ABCB3}"/>
              </a:ext>
            </a:extLst>
          </p:cNvPr>
          <p:cNvSpPr txBox="1">
            <a:spLocks noChangeArrowheads="1"/>
          </p:cNvSpPr>
          <p:nvPr/>
        </p:nvSpPr>
        <p:spPr bwMode="auto">
          <a:xfrm>
            <a:off x="3394075" y="5443538"/>
            <a:ext cx="6461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2001г.</a:t>
            </a:r>
          </a:p>
        </p:txBody>
      </p:sp>
      <p:sp>
        <p:nvSpPr>
          <p:cNvPr id="1066" name="Text Box 50">
            <a:extLst>
              <a:ext uri="{FF2B5EF4-FFF2-40B4-BE49-F238E27FC236}">
                <a16:creationId xmlns:a16="http://schemas.microsoft.com/office/drawing/2014/main" id="{A19F54F5-15C3-E835-2C62-51A4D5CC33A6}"/>
              </a:ext>
            </a:extLst>
          </p:cNvPr>
          <p:cNvSpPr txBox="1">
            <a:spLocks noChangeArrowheads="1"/>
          </p:cNvSpPr>
          <p:nvPr/>
        </p:nvSpPr>
        <p:spPr bwMode="auto">
          <a:xfrm>
            <a:off x="4089400" y="5443538"/>
            <a:ext cx="646113"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2002г.</a:t>
            </a:r>
          </a:p>
        </p:txBody>
      </p:sp>
      <p:sp>
        <p:nvSpPr>
          <p:cNvPr id="1067" name="Text Box 51">
            <a:extLst>
              <a:ext uri="{FF2B5EF4-FFF2-40B4-BE49-F238E27FC236}">
                <a16:creationId xmlns:a16="http://schemas.microsoft.com/office/drawing/2014/main" id="{33C1BEFD-3F5A-FF80-75CC-CDAEC512E426}"/>
              </a:ext>
            </a:extLst>
          </p:cNvPr>
          <p:cNvSpPr txBox="1">
            <a:spLocks noChangeArrowheads="1"/>
          </p:cNvSpPr>
          <p:nvPr/>
        </p:nvSpPr>
        <p:spPr bwMode="auto">
          <a:xfrm>
            <a:off x="4821238" y="5443538"/>
            <a:ext cx="646112"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2003г.</a:t>
            </a:r>
          </a:p>
        </p:txBody>
      </p:sp>
      <p:sp>
        <p:nvSpPr>
          <p:cNvPr id="1068" name="Text Box 52">
            <a:extLst>
              <a:ext uri="{FF2B5EF4-FFF2-40B4-BE49-F238E27FC236}">
                <a16:creationId xmlns:a16="http://schemas.microsoft.com/office/drawing/2014/main" id="{02E64139-542E-0147-F3F3-75E81D824A8A}"/>
              </a:ext>
            </a:extLst>
          </p:cNvPr>
          <p:cNvSpPr txBox="1">
            <a:spLocks noChangeArrowheads="1"/>
          </p:cNvSpPr>
          <p:nvPr/>
        </p:nvSpPr>
        <p:spPr bwMode="auto">
          <a:xfrm>
            <a:off x="5541963" y="5443538"/>
            <a:ext cx="646112"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2004г.</a:t>
            </a:r>
          </a:p>
        </p:txBody>
      </p:sp>
      <p:sp>
        <p:nvSpPr>
          <p:cNvPr id="1069" name="Text Box 53">
            <a:extLst>
              <a:ext uri="{FF2B5EF4-FFF2-40B4-BE49-F238E27FC236}">
                <a16:creationId xmlns:a16="http://schemas.microsoft.com/office/drawing/2014/main" id="{3EBF7CC8-495E-D2CC-21F2-06A01C796FE4}"/>
              </a:ext>
            </a:extLst>
          </p:cNvPr>
          <p:cNvSpPr txBox="1">
            <a:spLocks noChangeArrowheads="1"/>
          </p:cNvSpPr>
          <p:nvPr/>
        </p:nvSpPr>
        <p:spPr bwMode="auto">
          <a:xfrm>
            <a:off x="6262688" y="5443538"/>
            <a:ext cx="646112"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2005г.</a:t>
            </a:r>
          </a:p>
        </p:txBody>
      </p:sp>
      <p:sp>
        <p:nvSpPr>
          <p:cNvPr id="1070" name="Text Box 54">
            <a:extLst>
              <a:ext uri="{FF2B5EF4-FFF2-40B4-BE49-F238E27FC236}">
                <a16:creationId xmlns:a16="http://schemas.microsoft.com/office/drawing/2014/main" id="{6E2A41B7-4A03-76AD-37BE-79C2FC3CBB35}"/>
              </a:ext>
            </a:extLst>
          </p:cNvPr>
          <p:cNvSpPr txBox="1">
            <a:spLocks noChangeArrowheads="1"/>
          </p:cNvSpPr>
          <p:nvPr/>
        </p:nvSpPr>
        <p:spPr bwMode="auto">
          <a:xfrm>
            <a:off x="6977063" y="5445125"/>
            <a:ext cx="6461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отчет</a:t>
            </a:r>
          </a:p>
          <a:p>
            <a:pPr algn="ctr" eaLnBrk="1" hangingPunct="1"/>
            <a:r>
              <a:rPr lang="ru-RU" altLang="ru-UA" sz="1000" b="1"/>
              <a:t>2006г.</a:t>
            </a:r>
          </a:p>
        </p:txBody>
      </p:sp>
      <p:sp>
        <p:nvSpPr>
          <p:cNvPr id="1071" name="Text Box 55">
            <a:extLst>
              <a:ext uri="{FF2B5EF4-FFF2-40B4-BE49-F238E27FC236}">
                <a16:creationId xmlns:a16="http://schemas.microsoft.com/office/drawing/2014/main" id="{7B691D68-BF03-1033-64A6-B01315F5513B}"/>
              </a:ext>
            </a:extLst>
          </p:cNvPr>
          <p:cNvSpPr txBox="1">
            <a:spLocks noChangeArrowheads="1"/>
          </p:cNvSpPr>
          <p:nvPr/>
        </p:nvSpPr>
        <p:spPr bwMode="auto">
          <a:xfrm>
            <a:off x="6777038" y="3482975"/>
            <a:ext cx="384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1</a:t>
            </a:r>
            <a:r>
              <a:rPr lang="en-US" altLang="ru-UA" sz="1000" b="1">
                <a:solidFill>
                  <a:srgbClr val="000066"/>
                </a:solidFill>
              </a:rPr>
              <a:t>773</a:t>
            </a:r>
            <a:r>
              <a:rPr lang="ru-RU" altLang="ru-UA" sz="1000" b="1">
                <a:solidFill>
                  <a:srgbClr val="000066"/>
                </a:solidFill>
              </a:rPr>
              <a:t>,</a:t>
            </a:r>
            <a:r>
              <a:rPr lang="en-US" altLang="ru-UA" sz="1000" b="1">
                <a:solidFill>
                  <a:srgbClr val="000066"/>
                </a:solidFill>
              </a:rPr>
              <a:t>6</a:t>
            </a:r>
            <a:endParaRPr lang="ru-RU" altLang="ru-UA" sz="1000" b="1">
              <a:solidFill>
                <a:srgbClr val="000066"/>
              </a:solidFill>
            </a:endParaRPr>
          </a:p>
        </p:txBody>
      </p:sp>
      <p:sp>
        <p:nvSpPr>
          <p:cNvPr id="1072" name="Text Box 56">
            <a:extLst>
              <a:ext uri="{FF2B5EF4-FFF2-40B4-BE49-F238E27FC236}">
                <a16:creationId xmlns:a16="http://schemas.microsoft.com/office/drawing/2014/main" id="{BFFAC0D3-7EC9-2975-6B26-97338D181F1C}"/>
              </a:ext>
            </a:extLst>
          </p:cNvPr>
          <p:cNvSpPr txBox="1">
            <a:spLocks noChangeArrowheads="1"/>
          </p:cNvSpPr>
          <p:nvPr/>
        </p:nvSpPr>
        <p:spPr bwMode="auto">
          <a:xfrm>
            <a:off x="7207250" y="3405188"/>
            <a:ext cx="384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1859,7</a:t>
            </a:r>
          </a:p>
        </p:txBody>
      </p:sp>
      <p:sp>
        <p:nvSpPr>
          <p:cNvPr id="1073" name="Text Box 57">
            <a:extLst>
              <a:ext uri="{FF2B5EF4-FFF2-40B4-BE49-F238E27FC236}">
                <a16:creationId xmlns:a16="http://schemas.microsoft.com/office/drawing/2014/main" id="{8D75EE36-7748-8CE4-F35C-7EFF65D0C023}"/>
              </a:ext>
            </a:extLst>
          </p:cNvPr>
          <p:cNvSpPr txBox="1">
            <a:spLocks noChangeArrowheads="1"/>
          </p:cNvSpPr>
          <p:nvPr/>
        </p:nvSpPr>
        <p:spPr bwMode="auto">
          <a:xfrm>
            <a:off x="7431088" y="4941888"/>
            <a:ext cx="31432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246,3</a:t>
            </a:r>
          </a:p>
        </p:txBody>
      </p:sp>
      <p:sp>
        <p:nvSpPr>
          <p:cNvPr id="1074" name="Text Box 58">
            <a:extLst>
              <a:ext uri="{FF2B5EF4-FFF2-40B4-BE49-F238E27FC236}">
                <a16:creationId xmlns:a16="http://schemas.microsoft.com/office/drawing/2014/main" id="{7C072DB7-D09F-CF45-8275-77BABFF973CA}"/>
              </a:ext>
            </a:extLst>
          </p:cNvPr>
          <p:cNvSpPr txBox="1">
            <a:spLocks noChangeArrowheads="1"/>
          </p:cNvSpPr>
          <p:nvPr/>
        </p:nvSpPr>
        <p:spPr bwMode="auto">
          <a:xfrm>
            <a:off x="88900" y="88900"/>
            <a:ext cx="344488" cy="365125"/>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200" b="1"/>
              <a:t>млн.</a:t>
            </a:r>
          </a:p>
          <a:p>
            <a:pPr algn="ctr" eaLnBrk="1" hangingPunct="1"/>
            <a:r>
              <a:rPr lang="ru-RU" altLang="ru-UA" sz="1200" b="1"/>
              <a:t>грн.</a:t>
            </a:r>
          </a:p>
        </p:txBody>
      </p:sp>
      <p:sp>
        <p:nvSpPr>
          <p:cNvPr id="1075" name="Text Box 59">
            <a:extLst>
              <a:ext uri="{FF2B5EF4-FFF2-40B4-BE49-F238E27FC236}">
                <a16:creationId xmlns:a16="http://schemas.microsoft.com/office/drawing/2014/main" id="{3B3FFE4A-136C-E0AB-66E9-05C6F86CE8D8}"/>
              </a:ext>
            </a:extLst>
          </p:cNvPr>
          <p:cNvSpPr txBox="1">
            <a:spLocks noChangeArrowheads="1"/>
          </p:cNvSpPr>
          <p:nvPr/>
        </p:nvSpPr>
        <p:spPr bwMode="auto">
          <a:xfrm>
            <a:off x="8401050" y="5368925"/>
            <a:ext cx="6461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проект плана</a:t>
            </a:r>
          </a:p>
          <a:p>
            <a:pPr algn="ctr" eaLnBrk="1" hangingPunct="1"/>
            <a:r>
              <a:rPr lang="ru-RU" altLang="ru-UA" sz="1000" b="1"/>
              <a:t>2011г.</a:t>
            </a:r>
          </a:p>
        </p:txBody>
      </p:sp>
      <p:sp>
        <p:nvSpPr>
          <p:cNvPr id="1076" name="Text Box 60">
            <a:extLst>
              <a:ext uri="{FF2B5EF4-FFF2-40B4-BE49-F238E27FC236}">
                <a16:creationId xmlns:a16="http://schemas.microsoft.com/office/drawing/2014/main" id="{0ECBDF0D-6961-EF10-DD05-8AC9749DC2BA}"/>
              </a:ext>
            </a:extLst>
          </p:cNvPr>
          <p:cNvSpPr txBox="1">
            <a:spLocks noChangeArrowheads="1"/>
          </p:cNvSpPr>
          <p:nvPr/>
        </p:nvSpPr>
        <p:spPr bwMode="auto">
          <a:xfrm>
            <a:off x="8174038" y="387350"/>
            <a:ext cx="38417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5000,0</a:t>
            </a:r>
          </a:p>
        </p:txBody>
      </p:sp>
      <p:sp>
        <p:nvSpPr>
          <p:cNvPr id="1077" name="Text Box 61">
            <a:extLst>
              <a:ext uri="{FF2B5EF4-FFF2-40B4-BE49-F238E27FC236}">
                <a16:creationId xmlns:a16="http://schemas.microsoft.com/office/drawing/2014/main" id="{0FB3986D-0731-FC65-01FC-AEC7147805B9}"/>
              </a:ext>
            </a:extLst>
          </p:cNvPr>
          <p:cNvSpPr txBox="1">
            <a:spLocks noChangeArrowheads="1"/>
          </p:cNvSpPr>
          <p:nvPr/>
        </p:nvSpPr>
        <p:spPr bwMode="auto">
          <a:xfrm>
            <a:off x="8609013" y="385763"/>
            <a:ext cx="38417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5000,0</a:t>
            </a:r>
          </a:p>
        </p:txBody>
      </p:sp>
      <p:sp>
        <p:nvSpPr>
          <p:cNvPr id="1078" name="Text Box 62">
            <a:extLst>
              <a:ext uri="{FF2B5EF4-FFF2-40B4-BE49-F238E27FC236}">
                <a16:creationId xmlns:a16="http://schemas.microsoft.com/office/drawing/2014/main" id="{C6F55785-53DF-4690-11C2-E8D2C4EA5E2B}"/>
              </a:ext>
            </a:extLst>
          </p:cNvPr>
          <p:cNvSpPr txBox="1">
            <a:spLocks noChangeArrowheads="1"/>
          </p:cNvSpPr>
          <p:nvPr/>
        </p:nvSpPr>
        <p:spPr bwMode="auto">
          <a:xfrm>
            <a:off x="8829675" y="4635500"/>
            <a:ext cx="31432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600,0</a:t>
            </a:r>
          </a:p>
        </p:txBody>
      </p:sp>
      <p:sp>
        <p:nvSpPr>
          <p:cNvPr id="1079" name="Text Box 63">
            <a:extLst>
              <a:ext uri="{FF2B5EF4-FFF2-40B4-BE49-F238E27FC236}">
                <a16:creationId xmlns:a16="http://schemas.microsoft.com/office/drawing/2014/main" id="{2B0FA510-F834-E22F-BFE7-C4DCF7002A8F}"/>
              </a:ext>
            </a:extLst>
          </p:cNvPr>
          <p:cNvSpPr txBox="1">
            <a:spLocks noChangeArrowheads="1"/>
          </p:cNvSpPr>
          <p:nvPr/>
        </p:nvSpPr>
        <p:spPr bwMode="auto">
          <a:xfrm>
            <a:off x="7700963" y="5445125"/>
            <a:ext cx="6461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ru-RU" altLang="ru-UA" sz="1000" b="1"/>
              <a:t>план</a:t>
            </a:r>
          </a:p>
          <a:p>
            <a:pPr algn="ctr" eaLnBrk="1" hangingPunct="1"/>
            <a:r>
              <a:rPr lang="ru-RU" altLang="ru-UA" sz="1000" b="1"/>
              <a:t>2007г.</a:t>
            </a:r>
          </a:p>
        </p:txBody>
      </p:sp>
      <p:sp>
        <p:nvSpPr>
          <p:cNvPr id="1080" name="Text Box 64">
            <a:extLst>
              <a:ext uri="{FF2B5EF4-FFF2-40B4-BE49-F238E27FC236}">
                <a16:creationId xmlns:a16="http://schemas.microsoft.com/office/drawing/2014/main" id="{19DB5766-F995-668C-7207-379EA9E9B065}"/>
              </a:ext>
            </a:extLst>
          </p:cNvPr>
          <p:cNvSpPr txBox="1">
            <a:spLocks noChangeArrowheads="1"/>
          </p:cNvSpPr>
          <p:nvPr/>
        </p:nvSpPr>
        <p:spPr bwMode="auto">
          <a:xfrm>
            <a:off x="8137525" y="4803775"/>
            <a:ext cx="314325" cy="152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FF33CC"/>
                </a:solidFill>
              </a:rPr>
              <a:t>380,7</a:t>
            </a:r>
          </a:p>
        </p:txBody>
      </p:sp>
      <p:sp>
        <p:nvSpPr>
          <p:cNvPr id="1081" name="Text Box 65">
            <a:extLst>
              <a:ext uri="{FF2B5EF4-FFF2-40B4-BE49-F238E27FC236}">
                <a16:creationId xmlns:a16="http://schemas.microsoft.com/office/drawing/2014/main" id="{53D729B0-4195-DC8B-883B-2C73553F23C3}"/>
              </a:ext>
            </a:extLst>
          </p:cNvPr>
          <p:cNvSpPr txBox="1">
            <a:spLocks noChangeArrowheads="1"/>
          </p:cNvSpPr>
          <p:nvPr/>
        </p:nvSpPr>
        <p:spPr bwMode="auto">
          <a:xfrm>
            <a:off x="4292600" y="3835400"/>
            <a:ext cx="430213"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949,1</a:t>
            </a:r>
          </a:p>
        </p:txBody>
      </p:sp>
      <p:sp>
        <p:nvSpPr>
          <p:cNvPr id="1082" name="Text Box 66">
            <a:extLst>
              <a:ext uri="{FF2B5EF4-FFF2-40B4-BE49-F238E27FC236}">
                <a16:creationId xmlns:a16="http://schemas.microsoft.com/office/drawing/2014/main" id="{D99099E8-8195-87BA-2413-291C3C5C1B85}"/>
              </a:ext>
            </a:extLst>
          </p:cNvPr>
          <p:cNvSpPr txBox="1">
            <a:spLocks noChangeArrowheads="1"/>
          </p:cNvSpPr>
          <p:nvPr/>
        </p:nvSpPr>
        <p:spPr bwMode="auto">
          <a:xfrm>
            <a:off x="665163" y="4462463"/>
            <a:ext cx="427037"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191,0</a:t>
            </a:r>
          </a:p>
        </p:txBody>
      </p:sp>
      <p:sp>
        <p:nvSpPr>
          <p:cNvPr id="1083" name="Text Box 67">
            <a:extLst>
              <a:ext uri="{FF2B5EF4-FFF2-40B4-BE49-F238E27FC236}">
                <a16:creationId xmlns:a16="http://schemas.microsoft.com/office/drawing/2014/main" id="{E34F8725-10D4-2EA3-B228-8A3437DFE597}"/>
              </a:ext>
            </a:extLst>
          </p:cNvPr>
          <p:cNvSpPr txBox="1">
            <a:spLocks noChangeArrowheads="1"/>
          </p:cNvSpPr>
          <p:nvPr/>
        </p:nvSpPr>
        <p:spPr bwMode="auto">
          <a:xfrm>
            <a:off x="1439863" y="4368800"/>
            <a:ext cx="419100"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229,9</a:t>
            </a:r>
          </a:p>
        </p:txBody>
      </p:sp>
      <p:sp>
        <p:nvSpPr>
          <p:cNvPr id="1084" name="Text Box 68">
            <a:extLst>
              <a:ext uri="{FF2B5EF4-FFF2-40B4-BE49-F238E27FC236}">
                <a16:creationId xmlns:a16="http://schemas.microsoft.com/office/drawing/2014/main" id="{595C45C1-2901-F7F9-A588-D6BAEE5A5135}"/>
              </a:ext>
            </a:extLst>
          </p:cNvPr>
          <p:cNvSpPr txBox="1">
            <a:spLocks noChangeArrowheads="1"/>
          </p:cNvSpPr>
          <p:nvPr/>
        </p:nvSpPr>
        <p:spPr bwMode="auto">
          <a:xfrm>
            <a:off x="2166938" y="4257675"/>
            <a:ext cx="423862"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441,0</a:t>
            </a:r>
          </a:p>
        </p:txBody>
      </p:sp>
      <p:sp>
        <p:nvSpPr>
          <p:cNvPr id="1085" name="Text Box 69">
            <a:extLst>
              <a:ext uri="{FF2B5EF4-FFF2-40B4-BE49-F238E27FC236}">
                <a16:creationId xmlns:a16="http://schemas.microsoft.com/office/drawing/2014/main" id="{B1D32E2E-43A6-3A4C-0179-F7D7CDEFD771}"/>
              </a:ext>
            </a:extLst>
          </p:cNvPr>
          <p:cNvSpPr txBox="1">
            <a:spLocks noChangeArrowheads="1"/>
          </p:cNvSpPr>
          <p:nvPr/>
        </p:nvSpPr>
        <p:spPr bwMode="auto">
          <a:xfrm>
            <a:off x="2873375" y="4067175"/>
            <a:ext cx="433388" cy="204788"/>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749,4</a:t>
            </a:r>
          </a:p>
        </p:txBody>
      </p:sp>
      <p:sp>
        <p:nvSpPr>
          <p:cNvPr id="1086" name="Text Box 70">
            <a:extLst>
              <a:ext uri="{FF2B5EF4-FFF2-40B4-BE49-F238E27FC236}">
                <a16:creationId xmlns:a16="http://schemas.microsoft.com/office/drawing/2014/main" id="{FCA6B1BE-A31C-AA71-9FED-663791AE1A01}"/>
              </a:ext>
            </a:extLst>
          </p:cNvPr>
          <p:cNvSpPr txBox="1">
            <a:spLocks noChangeArrowheads="1"/>
          </p:cNvSpPr>
          <p:nvPr/>
        </p:nvSpPr>
        <p:spPr bwMode="auto">
          <a:xfrm>
            <a:off x="3522663" y="3783013"/>
            <a:ext cx="528637"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1047,0</a:t>
            </a:r>
          </a:p>
        </p:txBody>
      </p:sp>
      <p:sp>
        <p:nvSpPr>
          <p:cNvPr id="1087" name="Text Box 71">
            <a:extLst>
              <a:ext uri="{FF2B5EF4-FFF2-40B4-BE49-F238E27FC236}">
                <a16:creationId xmlns:a16="http://schemas.microsoft.com/office/drawing/2014/main" id="{4157131D-9B59-2862-34FF-305484FDF439}"/>
              </a:ext>
            </a:extLst>
          </p:cNvPr>
          <p:cNvSpPr txBox="1">
            <a:spLocks noChangeArrowheads="1"/>
          </p:cNvSpPr>
          <p:nvPr/>
        </p:nvSpPr>
        <p:spPr bwMode="auto">
          <a:xfrm>
            <a:off x="4967288" y="3683000"/>
            <a:ext cx="509587" cy="204788"/>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1199,3</a:t>
            </a:r>
          </a:p>
        </p:txBody>
      </p:sp>
      <p:sp>
        <p:nvSpPr>
          <p:cNvPr id="1088" name="Text Box 72">
            <a:extLst>
              <a:ext uri="{FF2B5EF4-FFF2-40B4-BE49-F238E27FC236}">
                <a16:creationId xmlns:a16="http://schemas.microsoft.com/office/drawing/2014/main" id="{4A2FBB8A-B7D4-4C5B-1B61-726E208F28A7}"/>
              </a:ext>
            </a:extLst>
          </p:cNvPr>
          <p:cNvSpPr txBox="1">
            <a:spLocks noChangeArrowheads="1"/>
          </p:cNvSpPr>
          <p:nvPr/>
        </p:nvSpPr>
        <p:spPr bwMode="auto">
          <a:xfrm>
            <a:off x="6345238" y="3275013"/>
            <a:ext cx="512762"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1637,7</a:t>
            </a:r>
          </a:p>
        </p:txBody>
      </p:sp>
      <p:sp>
        <p:nvSpPr>
          <p:cNvPr id="1089" name="Text Box 73">
            <a:extLst>
              <a:ext uri="{FF2B5EF4-FFF2-40B4-BE49-F238E27FC236}">
                <a16:creationId xmlns:a16="http://schemas.microsoft.com/office/drawing/2014/main" id="{ADDAA7D3-7D9B-DD62-239C-E6C43FEE0D63}"/>
              </a:ext>
            </a:extLst>
          </p:cNvPr>
          <p:cNvSpPr txBox="1">
            <a:spLocks noChangeArrowheads="1"/>
          </p:cNvSpPr>
          <p:nvPr/>
        </p:nvSpPr>
        <p:spPr bwMode="auto">
          <a:xfrm>
            <a:off x="5662613" y="3457575"/>
            <a:ext cx="525462"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1432,8</a:t>
            </a:r>
          </a:p>
        </p:txBody>
      </p:sp>
      <p:sp>
        <p:nvSpPr>
          <p:cNvPr id="1090" name="Rectangle 74">
            <a:extLst>
              <a:ext uri="{FF2B5EF4-FFF2-40B4-BE49-F238E27FC236}">
                <a16:creationId xmlns:a16="http://schemas.microsoft.com/office/drawing/2014/main" id="{C7B83F14-3014-12AF-82EF-2FB6D455EC32}"/>
              </a:ext>
            </a:extLst>
          </p:cNvPr>
          <p:cNvSpPr>
            <a:spLocks noChangeArrowheads="1"/>
          </p:cNvSpPr>
          <p:nvPr/>
        </p:nvSpPr>
        <p:spPr bwMode="auto">
          <a:xfrm rot="-299788">
            <a:off x="1620838" y="4183063"/>
            <a:ext cx="708025" cy="66675"/>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1" name="Rectangle 75">
            <a:extLst>
              <a:ext uri="{FF2B5EF4-FFF2-40B4-BE49-F238E27FC236}">
                <a16:creationId xmlns:a16="http://schemas.microsoft.com/office/drawing/2014/main" id="{E4106E32-F56D-DA10-7505-4E781C8E714F}"/>
              </a:ext>
            </a:extLst>
          </p:cNvPr>
          <p:cNvSpPr>
            <a:spLocks noChangeArrowheads="1"/>
          </p:cNvSpPr>
          <p:nvPr/>
        </p:nvSpPr>
        <p:spPr bwMode="auto">
          <a:xfrm rot="-1224384">
            <a:off x="2328863" y="4030663"/>
            <a:ext cx="730250" cy="71437"/>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2" name="Rectangle 76">
            <a:extLst>
              <a:ext uri="{FF2B5EF4-FFF2-40B4-BE49-F238E27FC236}">
                <a16:creationId xmlns:a16="http://schemas.microsoft.com/office/drawing/2014/main" id="{8388A4A0-9B5D-CFE7-2FA5-E18780DBF1FA}"/>
              </a:ext>
            </a:extLst>
          </p:cNvPr>
          <p:cNvSpPr>
            <a:spLocks noChangeArrowheads="1"/>
          </p:cNvSpPr>
          <p:nvPr/>
        </p:nvSpPr>
        <p:spPr bwMode="auto">
          <a:xfrm rot="-1122903">
            <a:off x="3046413" y="3779838"/>
            <a:ext cx="712787" cy="68262"/>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3" name="Rectangle 77">
            <a:extLst>
              <a:ext uri="{FF2B5EF4-FFF2-40B4-BE49-F238E27FC236}">
                <a16:creationId xmlns:a16="http://schemas.microsoft.com/office/drawing/2014/main" id="{17C0C5D8-F3BB-7F90-7F06-051533A7762C}"/>
              </a:ext>
            </a:extLst>
          </p:cNvPr>
          <p:cNvSpPr>
            <a:spLocks noChangeArrowheads="1"/>
          </p:cNvSpPr>
          <p:nvPr/>
        </p:nvSpPr>
        <p:spPr bwMode="auto">
          <a:xfrm rot="355110" flipV="1">
            <a:off x="3749675" y="3671888"/>
            <a:ext cx="739775" cy="71437"/>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4" name="Rectangle 78">
            <a:extLst>
              <a:ext uri="{FF2B5EF4-FFF2-40B4-BE49-F238E27FC236}">
                <a16:creationId xmlns:a16="http://schemas.microsoft.com/office/drawing/2014/main" id="{0F0DB3D3-0D90-82BF-6AC4-7BE3B75632B4}"/>
              </a:ext>
            </a:extLst>
          </p:cNvPr>
          <p:cNvSpPr>
            <a:spLocks noChangeArrowheads="1"/>
          </p:cNvSpPr>
          <p:nvPr/>
        </p:nvSpPr>
        <p:spPr bwMode="auto">
          <a:xfrm rot="20866095" flipV="1">
            <a:off x="4462463" y="3629025"/>
            <a:ext cx="722312" cy="71438"/>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5" name="Rectangle 79">
            <a:extLst>
              <a:ext uri="{FF2B5EF4-FFF2-40B4-BE49-F238E27FC236}">
                <a16:creationId xmlns:a16="http://schemas.microsoft.com/office/drawing/2014/main" id="{52D1C2D4-729B-B9E3-2CE1-F0A39512D27F}"/>
              </a:ext>
            </a:extLst>
          </p:cNvPr>
          <p:cNvSpPr>
            <a:spLocks noChangeArrowheads="1"/>
          </p:cNvSpPr>
          <p:nvPr/>
        </p:nvSpPr>
        <p:spPr bwMode="auto">
          <a:xfrm rot="20627763" flipV="1">
            <a:off x="5173663" y="3427413"/>
            <a:ext cx="742950" cy="77787"/>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6" name="Oval 80">
            <a:extLst>
              <a:ext uri="{FF2B5EF4-FFF2-40B4-BE49-F238E27FC236}">
                <a16:creationId xmlns:a16="http://schemas.microsoft.com/office/drawing/2014/main" id="{FD67751F-941E-E859-CC8C-DFFBDB247411}"/>
              </a:ext>
            </a:extLst>
          </p:cNvPr>
          <p:cNvSpPr>
            <a:spLocks noChangeArrowheads="1"/>
          </p:cNvSpPr>
          <p:nvPr/>
        </p:nvSpPr>
        <p:spPr bwMode="auto">
          <a:xfrm>
            <a:off x="2257425" y="4097338"/>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7" name="Oval 81">
            <a:extLst>
              <a:ext uri="{FF2B5EF4-FFF2-40B4-BE49-F238E27FC236}">
                <a16:creationId xmlns:a16="http://schemas.microsoft.com/office/drawing/2014/main" id="{1CE6E29B-5749-CF48-372C-E1CD2A6CFF84}"/>
              </a:ext>
            </a:extLst>
          </p:cNvPr>
          <p:cNvSpPr>
            <a:spLocks noChangeArrowheads="1"/>
          </p:cNvSpPr>
          <p:nvPr/>
        </p:nvSpPr>
        <p:spPr bwMode="auto">
          <a:xfrm>
            <a:off x="2981325" y="3859213"/>
            <a:ext cx="142875" cy="134937"/>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8" name="Oval 82">
            <a:extLst>
              <a:ext uri="{FF2B5EF4-FFF2-40B4-BE49-F238E27FC236}">
                <a16:creationId xmlns:a16="http://schemas.microsoft.com/office/drawing/2014/main" id="{F45CE675-8832-2A7F-893D-B14DA728B630}"/>
              </a:ext>
            </a:extLst>
          </p:cNvPr>
          <p:cNvSpPr>
            <a:spLocks noChangeArrowheads="1"/>
          </p:cNvSpPr>
          <p:nvPr/>
        </p:nvSpPr>
        <p:spPr bwMode="auto">
          <a:xfrm>
            <a:off x="3686175" y="3608388"/>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099" name="Oval 83">
            <a:extLst>
              <a:ext uri="{FF2B5EF4-FFF2-40B4-BE49-F238E27FC236}">
                <a16:creationId xmlns:a16="http://schemas.microsoft.com/office/drawing/2014/main" id="{F500CBED-38A7-24D1-C59A-DCB490A0002A}"/>
              </a:ext>
            </a:extLst>
          </p:cNvPr>
          <p:cNvSpPr>
            <a:spLocks noChangeArrowheads="1"/>
          </p:cNvSpPr>
          <p:nvPr/>
        </p:nvSpPr>
        <p:spPr bwMode="auto">
          <a:xfrm>
            <a:off x="4403725" y="3670300"/>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00" name="Oval 84">
            <a:extLst>
              <a:ext uri="{FF2B5EF4-FFF2-40B4-BE49-F238E27FC236}">
                <a16:creationId xmlns:a16="http://schemas.microsoft.com/office/drawing/2014/main" id="{D68F95C3-F065-084A-484C-96F0F9F153C7}"/>
              </a:ext>
            </a:extLst>
          </p:cNvPr>
          <p:cNvSpPr>
            <a:spLocks noChangeArrowheads="1"/>
          </p:cNvSpPr>
          <p:nvPr/>
        </p:nvSpPr>
        <p:spPr bwMode="auto">
          <a:xfrm>
            <a:off x="5103813" y="3487738"/>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01" name="Rectangle 85">
            <a:extLst>
              <a:ext uri="{FF2B5EF4-FFF2-40B4-BE49-F238E27FC236}">
                <a16:creationId xmlns:a16="http://schemas.microsoft.com/office/drawing/2014/main" id="{C16EF640-E25E-DBFC-5ABD-5D53281D54CC}"/>
              </a:ext>
            </a:extLst>
          </p:cNvPr>
          <p:cNvSpPr>
            <a:spLocks noChangeArrowheads="1"/>
          </p:cNvSpPr>
          <p:nvPr/>
        </p:nvSpPr>
        <p:spPr bwMode="auto">
          <a:xfrm rot="-835865">
            <a:off x="5853113" y="3211513"/>
            <a:ext cx="828675" cy="74612"/>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02" name="Oval 86">
            <a:extLst>
              <a:ext uri="{FF2B5EF4-FFF2-40B4-BE49-F238E27FC236}">
                <a16:creationId xmlns:a16="http://schemas.microsoft.com/office/drawing/2014/main" id="{5A0E57B6-D8B9-E3C7-8C41-01C5F61782C6}"/>
              </a:ext>
            </a:extLst>
          </p:cNvPr>
          <p:cNvSpPr>
            <a:spLocks noChangeArrowheads="1"/>
          </p:cNvSpPr>
          <p:nvPr/>
        </p:nvSpPr>
        <p:spPr bwMode="auto">
          <a:xfrm>
            <a:off x="5835650" y="3267075"/>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03" name="Text Box 87">
            <a:extLst>
              <a:ext uri="{FF2B5EF4-FFF2-40B4-BE49-F238E27FC236}">
                <a16:creationId xmlns:a16="http://schemas.microsoft.com/office/drawing/2014/main" id="{AA931512-4817-A92A-A3CA-B043AB5A5EF2}"/>
              </a:ext>
            </a:extLst>
          </p:cNvPr>
          <p:cNvSpPr txBox="1">
            <a:spLocks noChangeArrowheads="1"/>
          </p:cNvSpPr>
          <p:nvPr/>
        </p:nvSpPr>
        <p:spPr bwMode="auto">
          <a:xfrm>
            <a:off x="8208963" y="2335213"/>
            <a:ext cx="512762" cy="206375"/>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2</a:t>
            </a:r>
            <a:r>
              <a:rPr lang="en-US" altLang="ru-UA" sz="1200" b="1">
                <a:solidFill>
                  <a:srgbClr val="FFFF00"/>
                </a:solidFill>
              </a:rPr>
              <a:t>5</a:t>
            </a:r>
            <a:r>
              <a:rPr lang="ru-RU" altLang="ru-UA" sz="1200" b="1">
                <a:solidFill>
                  <a:srgbClr val="FFFF00"/>
                </a:solidFill>
              </a:rPr>
              <a:t>00,0</a:t>
            </a:r>
          </a:p>
        </p:txBody>
      </p:sp>
      <p:sp>
        <p:nvSpPr>
          <p:cNvPr id="1104" name="Line 88">
            <a:extLst>
              <a:ext uri="{FF2B5EF4-FFF2-40B4-BE49-F238E27FC236}">
                <a16:creationId xmlns:a16="http://schemas.microsoft.com/office/drawing/2014/main" id="{D3B06082-232A-477E-2EC9-348E56AB606A}"/>
              </a:ext>
            </a:extLst>
          </p:cNvPr>
          <p:cNvSpPr>
            <a:spLocks noChangeShapeType="1"/>
          </p:cNvSpPr>
          <p:nvPr/>
        </p:nvSpPr>
        <p:spPr bwMode="auto">
          <a:xfrm>
            <a:off x="949325" y="4360863"/>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05" name="Line 89">
            <a:extLst>
              <a:ext uri="{FF2B5EF4-FFF2-40B4-BE49-F238E27FC236}">
                <a16:creationId xmlns:a16="http://schemas.microsoft.com/office/drawing/2014/main" id="{12A685A5-F3D4-8DF6-6A91-2A501A3891BE}"/>
              </a:ext>
            </a:extLst>
          </p:cNvPr>
          <p:cNvSpPr>
            <a:spLocks noChangeShapeType="1"/>
          </p:cNvSpPr>
          <p:nvPr/>
        </p:nvSpPr>
        <p:spPr bwMode="auto">
          <a:xfrm flipV="1">
            <a:off x="882650" y="566738"/>
            <a:ext cx="0" cy="37973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06" name="Text Box 90">
            <a:extLst>
              <a:ext uri="{FF2B5EF4-FFF2-40B4-BE49-F238E27FC236}">
                <a16:creationId xmlns:a16="http://schemas.microsoft.com/office/drawing/2014/main" id="{88647000-52C0-664D-507A-A8EB9C5FDD00}"/>
              </a:ext>
            </a:extLst>
          </p:cNvPr>
          <p:cNvSpPr txBox="1">
            <a:spLocks noChangeArrowheads="1"/>
          </p:cNvSpPr>
          <p:nvPr/>
        </p:nvSpPr>
        <p:spPr bwMode="auto">
          <a:xfrm>
            <a:off x="614363" y="4248150"/>
            <a:ext cx="17145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uk-UA" altLang="ru-UA" sz="800" b="1"/>
              <a:t>200</a:t>
            </a:r>
            <a:endParaRPr lang="ru-RU" altLang="ru-UA" sz="800" b="1"/>
          </a:p>
        </p:txBody>
      </p:sp>
      <p:sp>
        <p:nvSpPr>
          <p:cNvPr id="1107" name="Text Box 91">
            <a:extLst>
              <a:ext uri="{FF2B5EF4-FFF2-40B4-BE49-F238E27FC236}">
                <a16:creationId xmlns:a16="http://schemas.microsoft.com/office/drawing/2014/main" id="{6EB9005C-B14A-8AA7-7877-3062C44A45F6}"/>
              </a:ext>
            </a:extLst>
          </p:cNvPr>
          <p:cNvSpPr txBox="1">
            <a:spLocks noChangeArrowheads="1"/>
          </p:cNvSpPr>
          <p:nvPr/>
        </p:nvSpPr>
        <p:spPr bwMode="auto">
          <a:xfrm>
            <a:off x="614363" y="4148138"/>
            <a:ext cx="171450" cy="12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800" b="1"/>
              <a:t>4</a:t>
            </a:r>
            <a:r>
              <a:rPr lang="uk-UA" altLang="ru-UA" sz="800" b="1"/>
              <a:t>00</a:t>
            </a:r>
            <a:endParaRPr lang="ru-RU" altLang="ru-UA" sz="800" b="1"/>
          </a:p>
        </p:txBody>
      </p:sp>
      <p:sp>
        <p:nvSpPr>
          <p:cNvPr id="1108" name="Text Box 92">
            <a:extLst>
              <a:ext uri="{FF2B5EF4-FFF2-40B4-BE49-F238E27FC236}">
                <a16:creationId xmlns:a16="http://schemas.microsoft.com/office/drawing/2014/main" id="{ABA4E445-7943-3D08-B314-91C5D54B2EBC}"/>
              </a:ext>
            </a:extLst>
          </p:cNvPr>
          <p:cNvSpPr txBox="1">
            <a:spLocks noChangeArrowheads="1"/>
          </p:cNvSpPr>
          <p:nvPr/>
        </p:nvSpPr>
        <p:spPr bwMode="auto">
          <a:xfrm>
            <a:off x="614363" y="3813175"/>
            <a:ext cx="17145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800" b="1"/>
              <a:t>8</a:t>
            </a:r>
            <a:r>
              <a:rPr lang="uk-UA" altLang="ru-UA" sz="800" b="1"/>
              <a:t>00</a:t>
            </a:r>
            <a:endParaRPr lang="ru-RU" altLang="ru-UA" sz="800" b="1"/>
          </a:p>
        </p:txBody>
      </p:sp>
      <p:sp>
        <p:nvSpPr>
          <p:cNvPr id="1109" name="Text Box 93">
            <a:extLst>
              <a:ext uri="{FF2B5EF4-FFF2-40B4-BE49-F238E27FC236}">
                <a16:creationId xmlns:a16="http://schemas.microsoft.com/office/drawing/2014/main" id="{8698C375-0180-2D9C-CDEF-1EDF7F3F49AB}"/>
              </a:ext>
            </a:extLst>
          </p:cNvPr>
          <p:cNvSpPr txBox="1">
            <a:spLocks noChangeArrowheads="1"/>
          </p:cNvSpPr>
          <p:nvPr/>
        </p:nvSpPr>
        <p:spPr bwMode="auto">
          <a:xfrm>
            <a:off x="566738" y="2833688"/>
            <a:ext cx="2286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800" b="1"/>
              <a:t>20</a:t>
            </a:r>
            <a:r>
              <a:rPr lang="uk-UA" altLang="ru-UA" sz="800" b="1"/>
              <a:t>00</a:t>
            </a:r>
            <a:endParaRPr lang="ru-RU" altLang="ru-UA" sz="800" b="1"/>
          </a:p>
        </p:txBody>
      </p:sp>
      <p:sp>
        <p:nvSpPr>
          <p:cNvPr id="1110" name="Text Box 94">
            <a:extLst>
              <a:ext uri="{FF2B5EF4-FFF2-40B4-BE49-F238E27FC236}">
                <a16:creationId xmlns:a16="http://schemas.microsoft.com/office/drawing/2014/main" id="{411CC667-9203-CF40-777C-F4BC4063EA83}"/>
              </a:ext>
            </a:extLst>
          </p:cNvPr>
          <p:cNvSpPr txBox="1">
            <a:spLocks noChangeArrowheads="1"/>
          </p:cNvSpPr>
          <p:nvPr/>
        </p:nvSpPr>
        <p:spPr bwMode="auto">
          <a:xfrm>
            <a:off x="585788" y="303213"/>
            <a:ext cx="292100" cy="18415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t>грн</a:t>
            </a:r>
            <a:r>
              <a:rPr lang="uk-UA" altLang="ru-UA" sz="1200" b="1"/>
              <a:t>.</a:t>
            </a:r>
            <a:endParaRPr lang="ru-RU" altLang="ru-UA" sz="1200" b="1"/>
          </a:p>
        </p:txBody>
      </p:sp>
      <p:sp>
        <p:nvSpPr>
          <p:cNvPr id="1111" name="Text Box 95">
            <a:extLst>
              <a:ext uri="{FF2B5EF4-FFF2-40B4-BE49-F238E27FC236}">
                <a16:creationId xmlns:a16="http://schemas.microsoft.com/office/drawing/2014/main" id="{0F97582F-F797-0F05-2E37-1A6057C4AA9D}"/>
              </a:ext>
            </a:extLst>
          </p:cNvPr>
          <p:cNvSpPr txBox="1">
            <a:spLocks noChangeArrowheads="1"/>
          </p:cNvSpPr>
          <p:nvPr/>
        </p:nvSpPr>
        <p:spPr bwMode="auto">
          <a:xfrm>
            <a:off x="7631113" y="355600"/>
            <a:ext cx="498475" cy="204788"/>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5000,0</a:t>
            </a:r>
          </a:p>
        </p:txBody>
      </p:sp>
      <p:sp>
        <p:nvSpPr>
          <p:cNvPr id="1112" name="Line 96">
            <a:extLst>
              <a:ext uri="{FF2B5EF4-FFF2-40B4-BE49-F238E27FC236}">
                <a16:creationId xmlns:a16="http://schemas.microsoft.com/office/drawing/2014/main" id="{EC7C3313-CDF1-176B-4A65-608A7DE4F0C5}"/>
              </a:ext>
            </a:extLst>
          </p:cNvPr>
          <p:cNvSpPr>
            <a:spLocks noChangeShapeType="1"/>
          </p:cNvSpPr>
          <p:nvPr/>
        </p:nvSpPr>
        <p:spPr bwMode="auto">
          <a:xfrm>
            <a:off x="801688" y="4205288"/>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13" name="Line 97">
            <a:extLst>
              <a:ext uri="{FF2B5EF4-FFF2-40B4-BE49-F238E27FC236}">
                <a16:creationId xmlns:a16="http://schemas.microsoft.com/office/drawing/2014/main" id="{91682F8D-E570-5C62-FC6B-D56463AABDF1}"/>
              </a:ext>
            </a:extLst>
          </p:cNvPr>
          <p:cNvSpPr>
            <a:spLocks noChangeShapeType="1"/>
          </p:cNvSpPr>
          <p:nvPr/>
        </p:nvSpPr>
        <p:spPr bwMode="auto">
          <a:xfrm>
            <a:off x="801688" y="3876675"/>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14" name="Line 98">
            <a:extLst>
              <a:ext uri="{FF2B5EF4-FFF2-40B4-BE49-F238E27FC236}">
                <a16:creationId xmlns:a16="http://schemas.microsoft.com/office/drawing/2014/main" id="{6689E224-DED1-5120-3357-DFF263946CF4}"/>
              </a:ext>
            </a:extLst>
          </p:cNvPr>
          <p:cNvSpPr>
            <a:spLocks noChangeShapeType="1"/>
          </p:cNvSpPr>
          <p:nvPr/>
        </p:nvSpPr>
        <p:spPr bwMode="auto">
          <a:xfrm>
            <a:off x="801688" y="3546475"/>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15" name="Line 99">
            <a:extLst>
              <a:ext uri="{FF2B5EF4-FFF2-40B4-BE49-F238E27FC236}">
                <a16:creationId xmlns:a16="http://schemas.microsoft.com/office/drawing/2014/main" id="{8A945CEE-933B-FF43-5AC6-8BF6B0DB3306}"/>
              </a:ext>
            </a:extLst>
          </p:cNvPr>
          <p:cNvSpPr>
            <a:spLocks noChangeShapeType="1"/>
          </p:cNvSpPr>
          <p:nvPr/>
        </p:nvSpPr>
        <p:spPr bwMode="auto">
          <a:xfrm>
            <a:off x="801688" y="3217863"/>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16" name="Line 100">
            <a:extLst>
              <a:ext uri="{FF2B5EF4-FFF2-40B4-BE49-F238E27FC236}">
                <a16:creationId xmlns:a16="http://schemas.microsoft.com/office/drawing/2014/main" id="{61F5B390-D6A8-07D7-B398-1185E0F384D3}"/>
              </a:ext>
            </a:extLst>
          </p:cNvPr>
          <p:cNvSpPr>
            <a:spLocks noChangeShapeType="1"/>
          </p:cNvSpPr>
          <p:nvPr/>
        </p:nvSpPr>
        <p:spPr bwMode="auto">
          <a:xfrm>
            <a:off x="801688" y="2889250"/>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17" name="Line 101">
            <a:extLst>
              <a:ext uri="{FF2B5EF4-FFF2-40B4-BE49-F238E27FC236}">
                <a16:creationId xmlns:a16="http://schemas.microsoft.com/office/drawing/2014/main" id="{1821C240-A7AB-69C0-C10F-53183ECF02F8}"/>
              </a:ext>
            </a:extLst>
          </p:cNvPr>
          <p:cNvSpPr>
            <a:spLocks noChangeShapeType="1"/>
          </p:cNvSpPr>
          <p:nvPr/>
        </p:nvSpPr>
        <p:spPr bwMode="auto">
          <a:xfrm>
            <a:off x="801688" y="2559050"/>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18" name="Line 102">
            <a:extLst>
              <a:ext uri="{FF2B5EF4-FFF2-40B4-BE49-F238E27FC236}">
                <a16:creationId xmlns:a16="http://schemas.microsoft.com/office/drawing/2014/main" id="{2CDEC888-6AB6-2DC8-08EE-5A21FC62E565}"/>
              </a:ext>
            </a:extLst>
          </p:cNvPr>
          <p:cNvSpPr>
            <a:spLocks noChangeShapeType="1"/>
          </p:cNvSpPr>
          <p:nvPr/>
        </p:nvSpPr>
        <p:spPr bwMode="auto">
          <a:xfrm>
            <a:off x="801688" y="2230438"/>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19" name="Line 103">
            <a:extLst>
              <a:ext uri="{FF2B5EF4-FFF2-40B4-BE49-F238E27FC236}">
                <a16:creationId xmlns:a16="http://schemas.microsoft.com/office/drawing/2014/main" id="{36CAC25D-149D-89A5-3057-6BC6F221D733}"/>
              </a:ext>
            </a:extLst>
          </p:cNvPr>
          <p:cNvSpPr>
            <a:spLocks noChangeShapeType="1"/>
          </p:cNvSpPr>
          <p:nvPr/>
        </p:nvSpPr>
        <p:spPr bwMode="auto">
          <a:xfrm>
            <a:off x="801688" y="1900238"/>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20" name="Line 104">
            <a:extLst>
              <a:ext uri="{FF2B5EF4-FFF2-40B4-BE49-F238E27FC236}">
                <a16:creationId xmlns:a16="http://schemas.microsoft.com/office/drawing/2014/main" id="{9CB3172E-B1BA-62CE-7F4D-39F331F21CD6}"/>
              </a:ext>
            </a:extLst>
          </p:cNvPr>
          <p:cNvSpPr>
            <a:spLocks noChangeShapeType="1"/>
          </p:cNvSpPr>
          <p:nvPr/>
        </p:nvSpPr>
        <p:spPr bwMode="auto">
          <a:xfrm>
            <a:off x="801688" y="1571625"/>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21" name="Line 105">
            <a:extLst>
              <a:ext uri="{FF2B5EF4-FFF2-40B4-BE49-F238E27FC236}">
                <a16:creationId xmlns:a16="http://schemas.microsoft.com/office/drawing/2014/main" id="{ADA53D47-1DE5-60E4-CE37-96B161688E08}"/>
              </a:ext>
            </a:extLst>
          </p:cNvPr>
          <p:cNvSpPr>
            <a:spLocks noChangeShapeType="1"/>
          </p:cNvSpPr>
          <p:nvPr/>
        </p:nvSpPr>
        <p:spPr bwMode="auto">
          <a:xfrm>
            <a:off x="801688" y="1241425"/>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22" name="Line 106">
            <a:extLst>
              <a:ext uri="{FF2B5EF4-FFF2-40B4-BE49-F238E27FC236}">
                <a16:creationId xmlns:a16="http://schemas.microsoft.com/office/drawing/2014/main" id="{A4C2AF6A-AD6E-CB1A-63EB-9A815EEE0F9E}"/>
              </a:ext>
            </a:extLst>
          </p:cNvPr>
          <p:cNvSpPr>
            <a:spLocks noChangeShapeType="1"/>
          </p:cNvSpPr>
          <p:nvPr/>
        </p:nvSpPr>
        <p:spPr bwMode="auto">
          <a:xfrm>
            <a:off x="801688" y="912813"/>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23" name="Line 107">
            <a:extLst>
              <a:ext uri="{FF2B5EF4-FFF2-40B4-BE49-F238E27FC236}">
                <a16:creationId xmlns:a16="http://schemas.microsoft.com/office/drawing/2014/main" id="{D4C7716A-B4B4-9C70-E4C6-066CA2740A4B}"/>
              </a:ext>
            </a:extLst>
          </p:cNvPr>
          <p:cNvSpPr>
            <a:spLocks noChangeShapeType="1"/>
          </p:cNvSpPr>
          <p:nvPr/>
        </p:nvSpPr>
        <p:spPr bwMode="auto">
          <a:xfrm>
            <a:off x="801688" y="566738"/>
            <a:ext cx="730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24" name="Text Box 108">
            <a:extLst>
              <a:ext uri="{FF2B5EF4-FFF2-40B4-BE49-F238E27FC236}">
                <a16:creationId xmlns:a16="http://schemas.microsoft.com/office/drawing/2014/main" id="{BBFDF397-E1D3-2AE2-D699-D313FAAECCEA}"/>
              </a:ext>
            </a:extLst>
          </p:cNvPr>
          <p:cNvSpPr txBox="1">
            <a:spLocks noChangeArrowheads="1"/>
          </p:cNvSpPr>
          <p:nvPr/>
        </p:nvSpPr>
        <p:spPr bwMode="auto">
          <a:xfrm>
            <a:off x="566738" y="3490913"/>
            <a:ext cx="2286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800" b="1"/>
              <a:t>12</a:t>
            </a:r>
            <a:r>
              <a:rPr lang="uk-UA" altLang="ru-UA" sz="800" b="1"/>
              <a:t>00</a:t>
            </a:r>
            <a:endParaRPr lang="ru-RU" altLang="ru-UA" sz="800" b="1"/>
          </a:p>
        </p:txBody>
      </p:sp>
      <p:sp>
        <p:nvSpPr>
          <p:cNvPr id="1125" name="Text Box 109">
            <a:extLst>
              <a:ext uri="{FF2B5EF4-FFF2-40B4-BE49-F238E27FC236}">
                <a16:creationId xmlns:a16="http://schemas.microsoft.com/office/drawing/2014/main" id="{F0BB6E7C-A1F8-82A9-3728-92DC76344CBF}"/>
              </a:ext>
            </a:extLst>
          </p:cNvPr>
          <p:cNvSpPr txBox="1">
            <a:spLocks noChangeArrowheads="1"/>
          </p:cNvSpPr>
          <p:nvPr/>
        </p:nvSpPr>
        <p:spPr bwMode="auto">
          <a:xfrm>
            <a:off x="566738" y="3159125"/>
            <a:ext cx="22860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800" b="1"/>
              <a:t>16</a:t>
            </a:r>
            <a:r>
              <a:rPr lang="uk-UA" altLang="ru-UA" sz="800" b="1"/>
              <a:t>00</a:t>
            </a:r>
            <a:endParaRPr lang="ru-RU" altLang="ru-UA" sz="800" b="1"/>
          </a:p>
        </p:txBody>
      </p:sp>
      <p:sp>
        <p:nvSpPr>
          <p:cNvPr id="1126" name="Text Box 110">
            <a:extLst>
              <a:ext uri="{FF2B5EF4-FFF2-40B4-BE49-F238E27FC236}">
                <a16:creationId xmlns:a16="http://schemas.microsoft.com/office/drawing/2014/main" id="{A363BC6E-5F57-84EF-58F2-36311DDB1116}"/>
              </a:ext>
            </a:extLst>
          </p:cNvPr>
          <p:cNvSpPr txBox="1">
            <a:spLocks noChangeArrowheads="1"/>
          </p:cNvSpPr>
          <p:nvPr/>
        </p:nvSpPr>
        <p:spPr bwMode="auto">
          <a:xfrm>
            <a:off x="566738" y="2509838"/>
            <a:ext cx="2286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800" b="1"/>
              <a:t>24</a:t>
            </a:r>
            <a:r>
              <a:rPr lang="uk-UA" altLang="ru-UA" sz="800" b="1"/>
              <a:t>00</a:t>
            </a:r>
            <a:endParaRPr lang="ru-RU" altLang="ru-UA" sz="800" b="1"/>
          </a:p>
        </p:txBody>
      </p:sp>
      <p:sp>
        <p:nvSpPr>
          <p:cNvPr id="1127" name="Text Box 111">
            <a:extLst>
              <a:ext uri="{FF2B5EF4-FFF2-40B4-BE49-F238E27FC236}">
                <a16:creationId xmlns:a16="http://schemas.microsoft.com/office/drawing/2014/main" id="{44A41CFB-FCEE-868A-115C-552EFC7A226C}"/>
              </a:ext>
            </a:extLst>
          </p:cNvPr>
          <p:cNvSpPr txBox="1">
            <a:spLocks noChangeArrowheads="1"/>
          </p:cNvSpPr>
          <p:nvPr/>
        </p:nvSpPr>
        <p:spPr bwMode="auto">
          <a:xfrm>
            <a:off x="566738" y="2171700"/>
            <a:ext cx="2286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800" b="1"/>
              <a:t>2</a:t>
            </a:r>
            <a:r>
              <a:rPr lang="ru-RU" altLang="ru-UA" sz="800" b="1"/>
              <a:t>8</a:t>
            </a:r>
            <a:r>
              <a:rPr lang="uk-UA" altLang="ru-UA" sz="800" b="1"/>
              <a:t>00</a:t>
            </a:r>
            <a:endParaRPr lang="ru-RU" altLang="ru-UA" sz="800" b="1"/>
          </a:p>
        </p:txBody>
      </p:sp>
      <p:sp>
        <p:nvSpPr>
          <p:cNvPr id="1128" name="Text Box 112">
            <a:extLst>
              <a:ext uri="{FF2B5EF4-FFF2-40B4-BE49-F238E27FC236}">
                <a16:creationId xmlns:a16="http://schemas.microsoft.com/office/drawing/2014/main" id="{FFED5C0F-F4AD-664E-89D1-6AD5A8B3EF3F}"/>
              </a:ext>
            </a:extLst>
          </p:cNvPr>
          <p:cNvSpPr txBox="1">
            <a:spLocks noChangeArrowheads="1"/>
          </p:cNvSpPr>
          <p:nvPr/>
        </p:nvSpPr>
        <p:spPr bwMode="auto">
          <a:xfrm>
            <a:off x="566738" y="1835150"/>
            <a:ext cx="22860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800" b="1"/>
              <a:t>32</a:t>
            </a:r>
            <a:r>
              <a:rPr lang="uk-UA" altLang="ru-UA" sz="800" b="1"/>
              <a:t>00</a:t>
            </a:r>
            <a:endParaRPr lang="ru-RU" altLang="ru-UA" sz="800" b="1"/>
          </a:p>
        </p:txBody>
      </p:sp>
      <p:sp>
        <p:nvSpPr>
          <p:cNvPr id="1129" name="Text Box 113">
            <a:extLst>
              <a:ext uri="{FF2B5EF4-FFF2-40B4-BE49-F238E27FC236}">
                <a16:creationId xmlns:a16="http://schemas.microsoft.com/office/drawing/2014/main" id="{75D60B80-20FF-558C-ADAD-8D5CCE42256F}"/>
              </a:ext>
            </a:extLst>
          </p:cNvPr>
          <p:cNvSpPr txBox="1">
            <a:spLocks noChangeArrowheads="1"/>
          </p:cNvSpPr>
          <p:nvPr/>
        </p:nvSpPr>
        <p:spPr bwMode="auto">
          <a:xfrm>
            <a:off x="566738" y="1516063"/>
            <a:ext cx="2286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800" b="1"/>
              <a:t>3</a:t>
            </a:r>
            <a:r>
              <a:rPr lang="en-US" altLang="ru-UA" sz="800" b="1"/>
              <a:t>6</a:t>
            </a:r>
            <a:r>
              <a:rPr lang="uk-UA" altLang="ru-UA" sz="800" b="1"/>
              <a:t>00</a:t>
            </a:r>
            <a:endParaRPr lang="ru-RU" altLang="ru-UA" sz="800" b="1"/>
          </a:p>
        </p:txBody>
      </p:sp>
      <p:sp>
        <p:nvSpPr>
          <p:cNvPr id="1130" name="Text Box 114">
            <a:extLst>
              <a:ext uri="{FF2B5EF4-FFF2-40B4-BE49-F238E27FC236}">
                <a16:creationId xmlns:a16="http://schemas.microsoft.com/office/drawing/2014/main" id="{05BD7A9A-822A-C594-4653-D2A93D42DB42}"/>
              </a:ext>
            </a:extLst>
          </p:cNvPr>
          <p:cNvSpPr txBox="1">
            <a:spLocks noChangeArrowheads="1"/>
          </p:cNvSpPr>
          <p:nvPr/>
        </p:nvSpPr>
        <p:spPr bwMode="auto">
          <a:xfrm>
            <a:off x="566738" y="1182688"/>
            <a:ext cx="228600" cy="12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800" b="1"/>
              <a:t>40</a:t>
            </a:r>
            <a:r>
              <a:rPr lang="uk-UA" altLang="ru-UA" sz="800" b="1"/>
              <a:t>00</a:t>
            </a:r>
            <a:endParaRPr lang="ru-RU" altLang="ru-UA" sz="800" b="1"/>
          </a:p>
        </p:txBody>
      </p:sp>
      <p:sp>
        <p:nvSpPr>
          <p:cNvPr id="1131" name="Text Box 115">
            <a:extLst>
              <a:ext uri="{FF2B5EF4-FFF2-40B4-BE49-F238E27FC236}">
                <a16:creationId xmlns:a16="http://schemas.microsoft.com/office/drawing/2014/main" id="{2E1CEA0B-2D0B-E0EE-77E7-B85F294EF59E}"/>
              </a:ext>
            </a:extLst>
          </p:cNvPr>
          <p:cNvSpPr txBox="1">
            <a:spLocks noChangeArrowheads="1"/>
          </p:cNvSpPr>
          <p:nvPr/>
        </p:nvSpPr>
        <p:spPr bwMode="auto">
          <a:xfrm>
            <a:off x="566738" y="850900"/>
            <a:ext cx="228600" cy="12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800" b="1"/>
              <a:t>4</a:t>
            </a:r>
            <a:r>
              <a:rPr lang="ru-RU" altLang="ru-UA" sz="800" b="1"/>
              <a:t>4</a:t>
            </a:r>
            <a:r>
              <a:rPr lang="uk-UA" altLang="ru-UA" sz="800" b="1"/>
              <a:t>00</a:t>
            </a:r>
            <a:endParaRPr lang="ru-RU" altLang="ru-UA" sz="800" b="1"/>
          </a:p>
        </p:txBody>
      </p:sp>
      <p:sp>
        <p:nvSpPr>
          <p:cNvPr id="1132" name="Text Box 116">
            <a:extLst>
              <a:ext uri="{FF2B5EF4-FFF2-40B4-BE49-F238E27FC236}">
                <a16:creationId xmlns:a16="http://schemas.microsoft.com/office/drawing/2014/main" id="{1C244B2A-EF84-C176-0167-E76993436377}"/>
              </a:ext>
            </a:extLst>
          </p:cNvPr>
          <p:cNvSpPr txBox="1">
            <a:spLocks noChangeArrowheads="1"/>
          </p:cNvSpPr>
          <p:nvPr/>
        </p:nvSpPr>
        <p:spPr bwMode="auto">
          <a:xfrm>
            <a:off x="566738" y="509588"/>
            <a:ext cx="228600" cy="12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800" b="1"/>
              <a:t>50</a:t>
            </a:r>
            <a:r>
              <a:rPr lang="uk-UA" altLang="ru-UA" sz="800" b="1"/>
              <a:t>00</a:t>
            </a:r>
            <a:endParaRPr lang="ru-RU" altLang="ru-UA" sz="800" b="1"/>
          </a:p>
        </p:txBody>
      </p:sp>
      <p:grpSp>
        <p:nvGrpSpPr>
          <p:cNvPr id="1133" name="Group 117">
            <a:extLst>
              <a:ext uri="{FF2B5EF4-FFF2-40B4-BE49-F238E27FC236}">
                <a16:creationId xmlns:a16="http://schemas.microsoft.com/office/drawing/2014/main" id="{3472C022-58AB-50BA-A8CA-96D030C47D5A}"/>
              </a:ext>
            </a:extLst>
          </p:cNvPr>
          <p:cNvGrpSpPr>
            <a:grpSpLocks/>
          </p:cNvGrpSpPr>
          <p:nvPr/>
        </p:nvGrpSpPr>
        <p:grpSpPr bwMode="auto">
          <a:xfrm rot="-159251">
            <a:off x="7974013" y="565150"/>
            <a:ext cx="714375" cy="1916113"/>
            <a:chOff x="5067" y="472"/>
            <a:chExt cx="487" cy="1081"/>
          </a:xfrm>
        </p:grpSpPr>
        <p:grpSp>
          <p:nvGrpSpPr>
            <p:cNvPr id="1203" name="Group 118">
              <a:extLst>
                <a:ext uri="{FF2B5EF4-FFF2-40B4-BE49-F238E27FC236}">
                  <a16:creationId xmlns:a16="http://schemas.microsoft.com/office/drawing/2014/main" id="{713FF67C-89E7-6C69-F115-72BB8F0EF616}"/>
                </a:ext>
              </a:extLst>
            </p:cNvPr>
            <p:cNvGrpSpPr>
              <a:grpSpLocks/>
            </p:cNvGrpSpPr>
            <p:nvPr/>
          </p:nvGrpSpPr>
          <p:grpSpPr bwMode="auto">
            <a:xfrm>
              <a:off x="5067" y="563"/>
              <a:ext cx="442" cy="990"/>
              <a:chOff x="5003" y="585"/>
              <a:chExt cx="497" cy="1254"/>
            </a:xfrm>
          </p:grpSpPr>
          <p:sp>
            <p:nvSpPr>
              <p:cNvPr id="1205" name="Oval 119">
                <a:extLst>
                  <a:ext uri="{FF2B5EF4-FFF2-40B4-BE49-F238E27FC236}">
                    <a16:creationId xmlns:a16="http://schemas.microsoft.com/office/drawing/2014/main" id="{8A631FE3-AE2B-D362-B0CA-D956BDCC6CFD}"/>
                  </a:ext>
                </a:extLst>
              </p:cNvPr>
              <p:cNvSpPr>
                <a:spLocks noChangeArrowheads="1"/>
              </p:cNvSpPr>
              <p:nvPr/>
            </p:nvSpPr>
            <p:spPr bwMode="auto">
              <a:xfrm>
                <a:off x="5003" y="1779"/>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06" name="Oval 120">
                <a:extLst>
                  <a:ext uri="{FF2B5EF4-FFF2-40B4-BE49-F238E27FC236}">
                    <a16:creationId xmlns:a16="http://schemas.microsoft.com/office/drawing/2014/main" id="{0F9EDD57-AA25-79FE-A094-B7CAA9FF1ACA}"/>
                  </a:ext>
                </a:extLst>
              </p:cNvPr>
              <p:cNvSpPr>
                <a:spLocks noChangeArrowheads="1"/>
              </p:cNvSpPr>
              <p:nvPr/>
            </p:nvSpPr>
            <p:spPr bwMode="auto">
              <a:xfrm>
                <a:off x="5033" y="1699"/>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07" name="Oval 121">
                <a:extLst>
                  <a:ext uri="{FF2B5EF4-FFF2-40B4-BE49-F238E27FC236}">
                    <a16:creationId xmlns:a16="http://schemas.microsoft.com/office/drawing/2014/main" id="{618BEC7E-53D1-4639-94F5-9D6347E900E6}"/>
                  </a:ext>
                </a:extLst>
              </p:cNvPr>
              <p:cNvSpPr>
                <a:spLocks noChangeArrowheads="1"/>
              </p:cNvSpPr>
              <p:nvPr/>
            </p:nvSpPr>
            <p:spPr bwMode="auto">
              <a:xfrm>
                <a:off x="5062" y="1619"/>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08" name="Oval 122">
                <a:extLst>
                  <a:ext uri="{FF2B5EF4-FFF2-40B4-BE49-F238E27FC236}">
                    <a16:creationId xmlns:a16="http://schemas.microsoft.com/office/drawing/2014/main" id="{D16CD093-E5CE-4101-12AB-634B81B29C71}"/>
                  </a:ext>
                </a:extLst>
              </p:cNvPr>
              <p:cNvSpPr>
                <a:spLocks noChangeArrowheads="1"/>
              </p:cNvSpPr>
              <p:nvPr/>
            </p:nvSpPr>
            <p:spPr bwMode="auto">
              <a:xfrm>
                <a:off x="5091" y="1540"/>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09" name="Oval 123">
                <a:extLst>
                  <a:ext uri="{FF2B5EF4-FFF2-40B4-BE49-F238E27FC236}">
                    <a16:creationId xmlns:a16="http://schemas.microsoft.com/office/drawing/2014/main" id="{2DFFD0D8-4595-BD14-56F3-F59123C28A97}"/>
                  </a:ext>
                </a:extLst>
              </p:cNvPr>
              <p:cNvSpPr>
                <a:spLocks noChangeArrowheads="1"/>
              </p:cNvSpPr>
              <p:nvPr/>
            </p:nvSpPr>
            <p:spPr bwMode="auto">
              <a:xfrm>
                <a:off x="5120" y="1460"/>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0" name="Oval 124">
                <a:extLst>
                  <a:ext uri="{FF2B5EF4-FFF2-40B4-BE49-F238E27FC236}">
                    <a16:creationId xmlns:a16="http://schemas.microsoft.com/office/drawing/2014/main" id="{CC59819E-3635-377D-A9A0-4855EE43B974}"/>
                  </a:ext>
                </a:extLst>
              </p:cNvPr>
              <p:cNvSpPr>
                <a:spLocks noChangeArrowheads="1"/>
              </p:cNvSpPr>
              <p:nvPr/>
            </p:nvSpPr>
            <p:spPr bwMode="auto">
              <a:xfrm>
                <a:off x="5149" y="1381"/>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1" name="Oval 125">
                <a:extLst>
                  <a:ext uri="{FF2B5EF4-FFF2-40B4-BE49-F238E27FC236}">
                    <a16:creationId xmlns:a16="http://schemas.microsoft.com/office/drawing/2014/main" id="{94A92ABB-A6CF-3A65-968F-867406F48ABC}"/>
                  </a:ext>
                </a:extLst>
              </p:cNvPr>
              <p:cNvSpPr>
                <a:spLocks noChangeArrowheads="1"/>
              </p:cNvSpPr>
              <p:nvPr/>
            </p:nvSpPr>
            <p:spPr bwMode="auto">
              <a:xfrm>
                <a:off x="5178" y="1301"/>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2" name="Oval 126">
                <a:extLst>
                  <a:ext uri="{FF2B5EF4-FFF2-40B4-BE49-F238E27FC236}">
                    <a16:creationId xmlns:a16="http://schemas.microsoft.com/office/drawing/2014/main" id="{DE097D90-35EE-28BA-2478-538C27CA3914}"/>
                  </a:ext>
                </a:extLst>
              </p:cNvPr>
              <p:cNvSpPr>
                <a:spLocks noChangeArrowheads="1"/>
              </p:cNvSpPr>
              <p:nvPr/>
            </p:nvSpPr>
            <p:spPr bwMode="auto">
              <a:xfrm>
                <a:off x="5207" y="1221"/>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3" name="Oval 127">
                <a:extLst>
                  <a:ext uri="{FF2B5EF4-FFF2-40B4-BE49-F238E27FC236}">
                    <a16:creationId xmlns:a16="http://schemas.microsoft.com/office/drawing/2014/main" id="{38DC42EE-3B60-42CB-A4A0-8E37DB5BA60C}"/>
                  </a:ext>
                </a:extLst>
              </p:cNvPr>
              <p:cNvSpPr>
                <a:spLocks noChangeArrowheads="1"/>
              </p:cNvSpPr>
              <p:nvPr/>
            </p:nvSpPr>
            <p:spPr bwMode="auto">
              <a:xfrm>
                <a:off x="5237" y="1142"/>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4" name="Oval 128">
                <a:extLst>
                  <a:ext uri="{FF2B5EF4-FFF2-40B4-BE49-F238E27FC236}">
                    <a16:creationId xmlns:a16="http://schemas.microsoft.com/office/drawing/2014/main" id="{8572E3AE-1362-5A14-BAFC-174DB4F321BF}"/>
                  </a:ext>
                </a:extLst>
              </p:cNvPr>
              <p:cNvSpPr>
                <a:spLocks noChangeArrowheads="1"/>
              </p:cNvSpPr>
              <p:nvPr/>
            </p:nvSpPr>
            <p:spPr bwMode="auto">
              <a:xfrm>
                <a:off x="5266" y="1062"/>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5" name="Oval 129">
                <a:extLst>
                  <a:ext uri="{FF2B5EF4-FFF2-40B4-BE49-F238E27FC236}">
                    <a16:creationId xmlns:a16="http://schemas.microsoft.com/office/drawing/2014/main" id="{296CDB0D-5EA6-1424-4B84-8EFC2C3D96DE}"/>
                  </a:ext>
                </a:extLst>
              </p:cNvPr>
              <p:cNvSpPr>
                <a:spLocks noChangeArrowheads="1"/>
              </p:cNvSpPr>
              <p:nvPr/>
            </p:nvSpPr>
            <p:spPr bwMode="auto">
              <a:xfrm>
                <a:off x="5295" y="983"/>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6" name="Oval 130">
                <a:extLst>
                  <a:ext uri="{FF2B5EF4-FFF2-40B4-BE49-F238E27FC236}">
                    <a16:creationId xmlns:a16="http://schemas.microsoft.com/office/drawing/2014/main" id="{9C3F6E6C-AA01-E4AB-2BFC-90D449437630}"/>
                  </a:ext>
                </a:extLst>
              </p:cNvPr>
              <p:cNvSpPr>
                <a:spLocks noChangeArrowheads="1"/>
              </p:cNvSpPr>
              <p:nvPr/>
            </p:nvSpPr>
            <p:spPr bwMode="auto">
              <a:xfrm>
                <a:off x="5324" y="903"/>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7" name="Oval 131">
                <a:extLst>
                  <a:ext uri="{FF2B5EF4-FFF2-40B4-BE49-F238E27FC236}">
                    <a16:creationId xmlns:a16="http://schemas.microsoft.com/office/drawing/2014/main" id="{300773E0-7C03-25A2-B90F-4171B0258110}"/>
                  </a:ext>
                </a:extLst>
              </p:cNvPr>
              <p:cNvSpPr>
                <a:spLocks noChangeArrowheads="1"/>
              </p:cNvSpPr>
              <p:nvPr/>
            </p:nvSpPr>
            <p:spPr bwMode="auto">
              <a:xfrm>
                <a:off x="5353" y="823"/>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8" name="Oval 132">
                <a:extLst>
                  <a:ext uri="{FF2B5EF4-FFF2-40B4-BE49-F238E27FC236}">
                    <a16:creationId xmlns:a16="http://schemas.microsoft.com/office/drawing/2014/main" id="{73424A17-A6B7-9994-2F6C-830EACC4B18D}"/>
                  </a:ext>
                </a:extLst>
              </p:cNvPr>
              <p:cNvSpPr>
                <a:spLocks noChangeArrowheads="1"/>
              </p:cNvSpPr>
              <p:nvPr/>
            </p:nvSpPr>
            <p:spPr bwMode="auto">
              <a:xfrm>
                <a:off x="5382" y="744"/>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19" name="Oval 133">
                <a:extLst>
                  <a:ext uri="{FF2B5EF4-FFF2-40B4-BE49-F238E27FC236}">
                    <a16:creationId xmlns:a16="http://schemas.microsoft.com/office/drawing/2014/main" id="{E5F78544-3974-B3EF-38E9-AC69F2DAF751}"/>
                  </a:ext>
                </a:extLst>
              </p:cNvPr>
              <p:cNvSpPr>
                <a:spLocks noChangeArrowheads="1"/>
              </p:cNvSpPr>
              <p:nvPr/>
            </p:nvSpPr>
            <p:spPr bwMode="auto">
              <a:xfrm>
                <a:off x="5411" y="664"/>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220" name="Oval 134">
                <a:extLst>
                  <a:ext uri="{FF2B5EF4-FFF2-40B4-BE49-F238E27FC236}">
                    <a16:creationId xmlns:a16="http://schemas.microsoft.com/office/drawing/2014/main" id="{85C5391C-710B-C731-047A-9BE29090F76C}"/>
                  </a:ext>
                </a:extLst>
              </p:cNvPr>
              <p:cNvSpPr>
                <a:spLocks noChangeArrowheads="1"/>
              </p:cNvSpPr>
              <p:nvPr/>
            </p:nvSpPr>
            <p:spPr bwMode="auto">
              <a:xfrm>
                <a:off x="5440" y="585"/>
                <a:ext cx="60" cy="6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sp>
          <p:nvSpPr>
            <p:cNvPr id="1204" name="Oval 135">
              <a:extLst>
                <a:ext uri="{FF2B5EF4-FFF2-40B4-BE49-F238E27FC236}">
                  <a16:creationId xmlns:a16="http://schemas.microsoft.com/office/drawing/2014/main" id="{2B7B4833-2016-113A-4CAF-E124AE30F148}"/>
                </a:ext>
              </a:extLst>
            </p:cNvPr>
            <p:cNvSpPr>
              <a:spLocks noChangeArrowheads="1"/>
            </p:cNvSpPr>
            <p:nvPr/>
          </p:nvSpPr>
          <p:spPr bwMode="auto">
            <a:xfrm>
              <a:off x="5464" y="472"/>
              <a:ext cx="90" cy="84"/>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sp>
        <p:nvSpPr>
          <p:cNvPr id="1134" name="Text Box 136">
            <a:extLst>
              <a:ext uri="{FF2B5EF4-FFF2-40B4-BE49-F238E27FC236}">
                <a16:creationId xmlns:a16="http://schemas.microsoft.com/office/drawing/2014/main" id="{694A462F-D2D8-A503-A282-A1E91451696B}"/>
              </a:ext>
            </a:extLst>
          </p:cNvPr>
          <p:cNvSpPr txBox="1">
            <a:spLocks noChangeArrowheads="1"/>
          </p:cNvSpPr>
          <p:nvPr/>
        </p:nvSpPr>
        <p:spPr bwMode="auto">
          <a:xfrm>
            <a:off x="7061200" y="2938463"/>
            <a:ext cx="512763" cy="204787"/>
          </a:xfrm>
          <a:prstGeom prst="rect">
            <a:avLst/>
          </a:prstGeom>
          <a:solidFill>
            <a:srgbClr val="99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solidFill>
                  <a:srgbClr val="FFFF00"/>
                </a:solidFill>
              </a:rPr>
              <a:t>2</a:t>
            </a:r>
            <a:r>
              <a:rPr lang="en-US" altLang="ru-UA" sz="1200" b="1">
                <a:solidFill>
                  <a:srgbClr val="FFFF00"/>
                </a:solidFill>
              </a:rPr>
              <a:t>212</a:t>
            </a:r>
            <a:r>
              <a:rPr lang="ru-RU" altLang="ru-UA" sz="1200" b="1">
                <a:solidFill>
                  <a:srgbClr val="FFFF00"/>
                </a:solidFill>
              </a:rPr>
              <a:t>,</a:t>
            </a:r>
            <a:r>
              <a:rPr lang="en-US" altLang="ru-UA" sz="1200" b="1">
                <a:solidFill>
                  <a:srgbClr val="FFFF00"/>
                </a:solidFill>
              </a:rPr>
              <a:t>5</a:t>
            </a:r>
            <a:endParaRPr lang="ru-RU" altLang="ru-UA" sz="1200" b="1">
              <a:solidFill>
                <a:srgbClr val="FFFF00"/>
              </a:solidFill>
            </a:endParaRPr>
          </a:p>
        </p:txBody>
      </p:sp>
      <p:sp>
        <p:nvSpPr>
          <p:cNvPr id="1135" name="Rectangle 137">
            <a:extLst>
              <a:ext uri="{FF2B5EF4-FFF2-40B4-BE49-F238E27FC236}">
                <a16:creationId xmlns:a16="http://schemas.microsoft.com/office/drawing/2014/main" id="{2BAD8BAB-E59D-9AD9-B65D-455E2FB6E5D5}"/>
              </a:ext>
            </a:extLst>
          </p:cNvPr>
          <p:cNvSpPr>
            <a:spLocks noChangeArrowheads="1"/>
          </p:cNvSpPr>
          <p:nvPr/>
        </p:nvSpPr>
        <p:spPr bwMode="auto">
          <a:xfrm rot="-1846394">
            <a:off x="6551613" y="2892425"/>
            <a:ext cx="828675" cy="74613"/>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36" name="Oval 138">
            <a:extLst>
              <a:ext uri="{FF2B5EF4-FFF2-40B4-BE49-F238E27FC236}">
                <a16:creationId xmlns:a16="http://schemas.microsoft.com/office/drawing/2014/main" id="{CC2B3ACA-BA5E-240A-3CDC-772C388BD883}"/>
              </a:ext>
            </a:extLst>
          </p:cNvPr>
          <p:cNvSpPr>
            <a:spLocks noChangeArrowheads="1"/>
          </p:cNvSpPr>
          <p:nvPr/>
        </p:nvSpPr>
        <p:spPr bwMode="auto">
          <a:xfrm>
            <a:off x="6532563" y="3094038"/>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37" name="Rectangle 139">
            <a:extLst>
              <a:ext uri="{FF2B5EF4-FFF2-40B4-BE49-F238E27FC236}">
                <a16:creationId xmlns:a16="http://schemas.microsoft.com/office/drawing/2014/main" id="{304BADF7-069D-10F7-ADA9-7B0E56D423D2}"/>
              </a:ext>
            </a:extLst>
          </p:cNvPr>
          <p:cNvSpPr>
            <a:spLocks noChangeArrowheads="1"/>
          </p:cNvSpPr>
          <p:nvPr/>
        </p:nvSpPr>
        <p:spPr bwMode="auto">
          <a:xfrm rot="-1239029">
            <a:off x="7321550" y="2557463"/>
            <a:ext cx="719138" cy="68262"/>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38" name="Oval 140">
            <a:extLst>
              <a:ext uri="{FF2B5EF4-FFF2-40B4-BE49-F238E27FC236}">
                <a16:creationId xmlns:a16="http://schemas.microsoft.com/office/drawing/2014/main" id="{3DFBC706-40B7-28F3-8F8D-D05DED2DBD57}"/>
              </a:ext>
            </a:extLst>
          </p:cNvPr>
          <p:cNvSpPr>
            <a:spLocks noChangeArrowheads="1"/>
          </p:cNvSpPr>
          <p:nvPr/>
        </p:nvSpPr>
        <p:spPr bwMode="auto">
          <a:xfrm>
            <a:off x="7970838" y="2405063"/>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39" name="Oval 141">
            <a:extLst>
              <a:ext uri="{FF2B5EF4-FFF2-40B4-BE49-F238E27FC236}">
                <a16:creationId xmlns:a16="http://schemas.microsoft.com/office/drawing/2014/main" id="{B7A7D031-93AA-25AD-A121-2171303CA153}"/>
              </a:ext>
            </a:extLst>
          </p:cNvPr>
          <p:cNvSpPr>
            <a:spLocks noChangeArrowheads="1"/>
          </p:cNvSpPr>
          <p:nvPr/>
        </p:nvSpPr>
        <p:spPr bwMode="auto">
          <a:xfrm>
            <a:off x="7256463" y="2654300"/>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40" name="Text Box 142">
            <a:extLst>
              <a:ext uri="{FF2B5EF4-FFF2-40B4-BE49-F238E27FC236}">
                <a16:creationId xmlns:a16="http://schemas.microsoft.com/office/drawing/2014/main" id="{C9DDFB39-B0CE-A379-70CA-7559C54DF372}"/>
              </a:ext>
            </a:extLst>
          </p:cNvPr>
          <p:cNvSpPr txBox="1">
            <a:spLocks noChangeArrowheads="1"/>
          </p:cNvSpPr>
          <p:nvPr/>
        </p:nvSpPr>
        <p:spPr bwMode="auto">
          <a:xfrm>
            <a:off x="7666038" y="2605088"/>
            <a:ext cx="3841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0066"/>
                </a:solidFill>
              </a:rPr>
              <a:t>2</a:t>
            </a:r>
            <a:r>
              <a:rPr lang="en-US" altLang="ru-UA" sz="1000" b="1">
                <a:solidFill>
                  <a:srgbClr val="000066"/>
                </a:solidFill>
              </a:rPr>
              <a:t>7</a:t>
            </a:r>
            <a:r>
              <a:rPr lang="ru-RU" altLang="ru-UA" sz="1000" b="1">
                <a:solidFill>
                  <a:srgbClr val="000066"/>
                </a:solidFill>
              </a:rPr>
              <a:t>00,0</a:t>
            </a:r>
          </a:p>
        </p:txBody>
      </p:sp>
      <p:sp>
        <p:nvSpPr>
          <p:cNvPr id="1141" name="Rectangle 143">
            <a:extLst>
              <a:ext uri="{FF2B5EF4-FFF2-40B4-BE49-F238E27FC236}">
                <a16:creationId xmlns:a16="http://schemas.microsoft.com/office/drawing/2014/main" id="{41357A3C-7D37-9BAC-7B80-57F5965A8C23}"/>
              </a:ext>
            </a:extLst>
          </p:cNvPr>
          <p:cNvSpPr>
            <a:spLocks noChangeArrowheads="1"/>
          </p:cNvSpPr>
          <p:nvPr/>
        </p:nvSpPr>
        <p:spPr bwMode="auto">
          <a:xfrm rot="-551687">
            <a:off x="877888" y="4264025"/>
            <a:ext cx="758825" cy="66675"/>
          </a:xfrm>
          <a:prstGeom prst="rect">
            <a:avLst/>
          </a:prstGeom>
          <a:solidFill>
            <a:srgbClr val="FFFF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42" name="Oval 144">
            <a:extLst>
              <a:ext uri="{FF2B5EF4-FFF2-40B4-BE49-F238E27FC236}">
                <a16:creationId xmlns:a16="http://schemas.microsoft.com/office/drawing/2014/main" id="{0CC00038-3CB8-7955-3456-9F02308E551F}"/>
              </a:ext>
            </a:extLst>
          </p:cNvPr>
          <p:cNvSpPr>
            <a:spLocks noChangeArrowheads="1"/>
          </p:cNvSpPr>
          <p:nvPr/>
        </p:nvSpPr>
        <p:spPr bwMode="auto">
          <a:xfrm>
            <a:off x="1577975" y="4191000"/>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43" name="Oval 145">
            <a:extLst>
              <a:ext uri="{FF2B5EF4-FFF2-40B4-BE49-F238E27FC236}">
                <a16:creationId xmlns:a16="http://schemas.microsoft.com/office/drawing/2014/main" id="{D48371B0-6522-C686-0ED0-882742FEA296}"/>
              </a:ext>
            </a:extLst>
          </p:cNvPr>
          <p:cNvSpPr>
            <a:spLocks noChangeArrowheads="1"/>
          </p:cNvSpPr>
          <p:nvPr/>
        </p:nvSpPr>
        <p:spPr bwMode="auto">
          <a:xfrm>
            <a:off x="808038" y="4283075"/>
            <a:ext cx="142875" cy="13335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grpSp>
        <p:nvGrpSpPr>
          <p:cNvPr id="1144" name="Group 146">
            <a:extLst>
              <a:ext uri="{FF2B5EF4-FFF2-40B4-BE49-F238E27FC236}">
                <a16:creationId xmlns:a16="http://schemas.microsoft.com/office/drawing/2014/main" id="{9745DC09-66ED-EBFC-0F7B-49693B389C8B}"/>
              </a:ext>
            </a:extLst>
          </p:cNvPr>
          <p:cNvGrpSpPr>
            <a:grpSpLocks/>
          </p:cNvGrpSpPr>
          <p:nvPr/>
        </p:nvGrpSpPr>
        <p:grpSpPr bwMode="auto">
          <a:xfrm>
            <a:off x="914400" y="523875"/>
            <a:ext cx="317500" cy="3841750"/>
            <a:chOff x="576" y="330"/>
            <a:chExt cx="200" cy="2420"/>
          </a:xfrm>
        </p:grpSpPr>
        <p:grpSp>
          <p:nvGrpSpPr>
            <p:cNvPr id="1181" name="Group 147">
              <a:extLst>
                <a:ext uri="{FF2B5EF4-FFF2-40B4-BE49-F238E27FC236}">
                  <a16:creationId xmlns:a16="http://schemas.microsoft.com/office/drawing/2014/main" id="{7AEFBE92-9A7A-090D-4DBE-F9CFE74B6F5A}"/>
                </a:ext>
              </a:extLst>
            </p:cNvPr>
            <p:cNvGrpSpPr>
              <a:grpSpLocks/>
            </p:cNvGrpSpPr>
            <p:nvPr/>
          </p:nvGrpSpPr>
          <p:grpSpPr bwMode="auto">
            <a:xfrm>
              <a:off x="576" y="356"/>
              <a:ext cx="47" cy="2394"/>
              <a:chOff x="612" y="356"/>
              <a:chExt cx="47" cy="2394"/>
            </a:xfrm>
          </p:grpSpPr>
          <p:sp>
            <p:nvSpPr>
              <p:cNvPr id="1192" name="Line 148">
                <a:extLst>
                  <a:ext uri="{FF2B5EF4-FFF2-40B4-BE49-F238E27FC236}">
                    <a16:creationId xmlns:a16="http://schemas.microsoft.com/office/drawing/2014/main" id="{9FC70D06-6337-18E4-086C-9197CE3AFDD3}"/>
                  </a:ext>
                </a:extLst>
              </p:cNvPr>
              <p:cNvSpPr>
                <a:spLocks noChangeShapeType="1"/>
              </p:cNvSpPr>
              <p:nvPr/>
            </p:nvSpPr>
            <p:spPr bwMode="auto">
              <a:xfrm>
                <a:off x="612" y="356"/>
                <a:ext cx="0" cy="239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93" name="Line 149">
                <a:extLst>
                  <a:ext uri="{FF2B5EF4-FFF2-40B4-BE49-F238E27FC236}">
                    <a16:creationId xmlns:a16="http://schemas.microsoft.com/office/drawing/2014/main" id="{2BD148B4-D1D1-998A-0672-281BB98227BF}"/>
                  </a:ext>
                </a:extLst>
              </p:cNvPr>
              <p:cNvSpPr>
                <a:spLocks noChangeShapeType="1"/>
              </p:cNvSpPr>
              <p:nvPr/>
            </p:nvSpPr>
            <p:spPr bwMode="auto">
              <a:xfrm>
                <a:off x="613" y="357"/>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94" name="Line 150">
                <a:extLst>
                  <a:ext uri="{FF2B5EF4-FFF2-40B4-BE49-F238E27FC236}">
                    <a16:creationId xmlns:a16="http://schemas.microsoft.com/office/drawing/2014/main" id="{208CF0FB-FC75-BD60-5CF5-0002BC0F3DD7}"/>
                  </a:ext>
                </a:extLst>
              </p:cNvPr>
              <p:cNvSpPr>
                <a:spLocks noChangeShapeType="1"/>
              </p:cNvSpPr>
              <p:nvPr/>
            </p:nvSpPr>
            <p:spPr bwMode="auto">
              <a:xfrm>
                <a:off x="613" y="611"/>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95" name="Line 151">
                <a:extLst>
                  <a:ext uri="{FF2B5EF4-FFF2-40B4-BE49-F238E27FC236}">
                    <a16:creationId xmlns:a16="http://schemas.microsoft.com/office/drawing/2014/main" id="{7299AA65-A750-7A58-00FD-D73E50FB7AEB}"/>
                  </a:ext>
                </a:extLst>
              </p:cNvPr>
              <p:cNvSpPr>
                <a:spLocks noChangeShapeType="1"/>
              </p:cNvSpPr>
              <p:nvPr/>
            </p:nvSpPr>
            <p:spPr bwMode="auto">
              <a:xfrm>
                <a:off x="613" y="866"/>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96" name="Line 152">
                <a:extLst>
                  <a:ext uri="{FF2B5EF4-FFF2-40B4-BE49-F238E27FC236}">
                    <a16:creationId xmlns:a16="http://schemas.microsoft.com/office/drawing/2014/main" id="{6D9BE2F2-2CF1-1C0B-1CD6-278012E52B47}"/>
                  </a:ext>
                </a:extLst>
              </p:cNvPr>
              <p:cNvSpPr>
                <a:spLocks noChangeShapeType="1"/>
              </p:cNvSpPr>
              <p:nvPr/>
            </p:nvSpPr>
            <p:spPr bwMode="auto">
              <a:xfrm>
                <a:off x="613" y="1121"/>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97" name="Line 153">
                <a:extLst>
                  <a:ext uri="{FF2B5EF4-FFF2-40B4-BE49-F238E27FC236}">
                    <a16:creationId xmlns:a16="http://schemas.microsoft.com/office/drawing/2014/main" id="{37759C5F-8134-C423-EE5A-8604AE5FAAE2}"/>
                  </a:ext>
                </a:extLst>
              </p:cNvPr>
              <p:cNvSpPr>
                <a:spLocks noChangeShapeType="1"/>
              </p:cNvSpPr>
              <p:nvPr/>
            </p:nvSpPr>
            <p:spPr bwMode="auto">
              <a:xfrm>
                <a:off x="613" y="1376"/>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98" name="Line 154">
                <a:extLst>
                  <a:ext uri="{FF2B5EF4-FFF2-40B4-BE49-F238E27FC236}">
                    <a16:creationId xmlns:a16="http://schemas.microsoft.com/office/drawing/2014/main" id="{2FF9A5D5-67B7-BBF5-FADE-3D3D93FC2634}"/>
                  </a:ext>
                </a:extLst>
              </p:cNvPr>
              <p:cNvSpPr>
                <a:spLocks noChangeShapeType="1"/>
              </p:cNvSpPr>
              <p:nvPr/>
            </p:nvSpPr>
            <p:spPr bwMode="auto">
              <a:xfrm>
                <a:off x="613" y="1631"/>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199" name="Line 155">
                <a:extLst>
                  <a:ext uri="{FF2B5EF4-FFF2-40B4-BE49-F238E27FC236}">
                    <a16:creationId xmlns:a16="http://schemas.microsoft.com/office/drawing/2014/main" id="{E19A42D3-53D9-EBFA-26F6-B3A96B63DCD4}"/>
                  </a:ext>
                </a:extLst>
              </p:cNvPr>
              <p:cNvSpPr>
                <a:spLocks noChangeShapeType="1"/>
              </p:cNvSpPr>
              <p:nvPr/>
            </p:nvSpPr>
            <p:spPr bwMode="auto">
              <a:xfrm>
                <a:off x="613" y="1886"/>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200" name="Line 156">
                <a:extLst>
                  <a:ext uri="{FF2B5EF4-FFF2-40B4-BE49-F238E27FC236}">
                    <a16:creationId xmlns:a16="http://schemas.microsoft.com/office/drawing/2014/main" id="{D278965D-F927-BDDC-A9D8-91761017748C}"/>
                  </a:ext>
                </a:extLst>
              </p:cNvPr>
              <p:cNvSpPr>
                <a:spLocks noChangeShapeType="1"/>
              </p:cNvSpPr>
              <p:nvPr/>
            </p:nvSpPr>
            <p:spPr bwMode="auto">
              <a:xfrm>
                <a:off x="613" y="2141"/>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201" name="Line 157">
                <a:extLst>
                  <a:ext uri="{FF2B5EF4-FFF2-40B4-BE49-F238E27FC236}">
                    <a16:creationId xmlns:a16="http://schemas.microsoft.com/office/drawing/2014/main" id="{E7E7F42D-9445-DABD-D4DA-B6A0E6CFD620}"/>
                  </a:ext>
                </a:extLst>
              </p:cNvPr>
              <p:cNvSpPr>
                <a:spLocks noChangeShapeType="1"/>
              </p:cNvSpPr>
              <p:nvPr/>
            </p:nvSpPr>
            <p:spPr bwMode="auto">
              <a:xfrm>
                <a:off x="613" y="2396"/>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sp>
            <p:nvSpPr>
              <p:cNvPr id="1202" name="Line 158">
                <a:extLst>
                  <a:ext uri="{FF2B5EF4-FFF2-40B4-BE49-F238E27FC236}">
                    <a16:creationId xmlns:a16="http://schemas.microsoft.com/office/drawing/2014/main" id="{8BD503A5-1547-EC96-F8C8-40B0BBE33E37}"/>
                  </a:ext>
                </a:extLst>
              </p:cNvPr>
              <p:cNvSpPr>
                <a:spLocks noChangeShapeType="1"/>
              </p:cNvSpPr>
              <p:nvPr/>
            </p:nvSpPr>
            <p:spPr bwMode="auto">
              <a:xfrm>
                <a:off x="613" y="2651"/>
                <a:ext cx="4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UA"/>
              </a:p>
            </p:txBody>
          </p:sp>
        </p:grpSp>
        <p:sp>
          <p:nvSpPr>
            <p:cNvPr id="1182" name="Text Box 159">
              <a:extLst>
                <a:ext uri="{FF2B5EF4-FFF2-40B4-BE49-F238E27FC236}">
                  <a16:creationId xmlns:a16="http://schemas.microsoft.com/office/drawing/2014/main" id="{24561D51-28D6-B648-5E84-0B5AB17A778F}"/>
                </a:ext>
              </a:extLst>
            </p:cNvPr>
            <p:cNvSpPr txBox="1">
              <a:spLocks noChangeArrowheads="1"/>
            </p:cNvSpPr>
            <p:nvPr/>
          </p:nvSpPr>
          <p:spPr bwMode="auto">
            <a:xfrm>
              <a:off x="641" y="330"/>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180</a:t>
              </a:r>
              <a:r>
                <a:rPr lang="uk-UA" altLang="ru-UA" sz="600" b="1"/>
                <a:t>00</a:t>
              </a:r>
              <a:endParaRPr lang="ru-RU" altLang="ru-UA" sz="600" b="1"/>
            </a:p>
          </p:txBody>
        </p:sp>
        <p:sp>
          <p:nvSpPr>
            <p:cNvPr id="1183" name="Text Box 160">
              <a:extLst>
                <a:ext uri="{FF2B5EF4-FFF2-40B4-BE49-F238E27FC236}">
                  <a16:creationId xmlns:a16="http://schemas.microsoft.com/office/drawing/2014/main" id="{DF750185-01C9-94FC-4751-713F3D567A1B}"/>
                </a:ext>
              </a:extLst>
            </p:cNvPr>
            <p:cNvSpPr txBox="1">
              <a:spLocks noChangeArrowheads="1"/>
            </p:cNvSpPr>
            <p:nvPr/>
          </p:nvSpPr>
          <p:spPr bwMode="auto">
            <a:xfrm>
              <a:off x="641" y="582"/>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170</a:t>
              </a:r>
              <a:r>
                <a:rPr lang="uk-UA" altLang="ru-UA" sz="600" b="1"/>
                <a:t>00</a:t>
              </a:r>
              <a:endParaRPr lang="ru-RU" altLang="ru-UA" sz="600" b="1"/>
            </a:p>
          </p:txBody>
        </p:sp>
        <p:sp>
          <p:nvSpPr>
            <p:cNvPr id="1184" name="Text Box 161">
              <a:extLst>
                <a:ext uri="{FF2B5EF4-FFF2-40B4-BE49-F238E27FC236}">
                  <a16:creationId xmlns:a16="http://schemas.microsoft.com/office/drawing/2014/main" id="{9CD88F5D-B32B-6660-0E42-55570AE68631}"/>
                </a:ext>
              </a:extLst>
            </p:cNvPr>
            <p:cNvSpPr txBox="1">
              <a:spLocks noChangeArrowheads="1"/>
            </p:cNvSpPr>
            <p:nvPr/>
          </p:nvSpPr>
          <p:spPr bwMode="auto">
            <a:xfrm>
              <a:off x="641" y="840"/>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a:t>
              </a:r>
              <a:r>
                <a:rPr lang="en-US" altLang="ru-UA" sz="600" b="1"/>
                <a:t>6</a:t>
              </a:r>
              <a:r>
                <a:rPr lang="ru-RU" altLang="ru-UA" sz="600" b="1"/>
                <a:t>0</a:t>
              </a:r>
              <a:r>
                <a:rPr lang="uk-UA" altLang="ru-UA" sz="600" b="1"/>
                <a:t>00</a:t>
              </a:r>
              <a:endParaRPr lang="ru-RU" altLang="ru-UA" sz="600" b="1"/>
            </a:p>
          </p:txBody>
        </p:sp>
        <p:sp>
          <p:nvSpPr>
            <p:cNvPr id="1185" name="Text Box 162">
              <a:extLst>
                <a:ext uri="{FF2B5EF4-FFF2-40B4-BE49-F238E27FC236}">
                  <a16:creationId xmlns:a16="http://schemas.microsoft.com/office/drawing/2014/main" id="{E5E21BE7-B997-B704-EAEF-E48C2FDF27B8}"/>
                </a:ext>
              </a:extLst>
            </p:cNvPr>
            <p:cNvSpPr txBox="1">
              <a:spLocks noChangeArrowheads="1"/>
            </p:cNvSpPr>
            <p:nvPr/>
          </p:nvSpPr>
          <p:spPr bwMode="auto">
            <a:xfrm>
              <a:off x="641" y="1086"/>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150</a:t>
              </a:r>
              <a:r>
                <a:rPr lang="uk-UA" altLang="ru-UA" sz="600" b="1"/>
                <a:t>00</a:t>
              </a:r>
              <a:endParaRPr lang="ru-RU" altLang="ru-UA" sz="600" b="1"/>
            </a:p>
          </p:txBody>
        </p:sp>
        <p:sp>
          <p:nvSpPr>
            <p:cNvPr id="1186" name="Text Box 163">
              <a:extLst>
                <a:ext uri="{FF2B5EF4-FFF2-40B4-BE49-F238E27FC236}">
                  <a16:creationId xmlns:a16="http://schemas.microsoft.com/office/drawing/2014/main" id="{383C3DE7-8911-5E40-0241-14A854446DCD}"/>
                </a:ext>
              </a:extLst>
            </p:cNvPr>
            <p:cNvSpPr txBox="1">
              <a:spLocks noChangeArrowheads="1"/>
            </p:cNvSpPr>
            <p:nvPr/>
          </p:nvSpPr>
          <p:spPr bwMode="auto">
            <a:xfrm>
              <a:off x="641" y="1349"/>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140</a:t>
              </a:r>
              <a:r>
                <a:rPr lang="uk-UA" altLang="ru-UA" sz="600" b="1"/>
                <a:t>00</a:t>
              </a:r>
              <a:endParaRPr lang="ru-RU" altLang="ru-UA" sz="600" b="1"/>
            </a:p>
          </p:txBody>
        </p:sp>
        <p:sp>
          <p:nvSpPr>
            <p:cNvPr id="1187" name="Text Box 164">
              <a:extLst>
                <a:ext uri="{FF2B5EF4-FFF2-40B4-BE49-F238E27FC236}">
                  <a16:creationId xmlns:a16="http://schemas.microsoft.com/office/drawing/2014/main" id="{173941EC-039A-F45A-E8BE-06167FCE16F5}"/>
                </a:ext>
              </a:extLst>
            </p:cNvPr>
            <p:cNvSpPr txBox="1">
              <a:spLocks noChangeArrowheads="1"/>
            </p:cNvSpPr>
            <p:nvPr/>
          </p:nvSpPr>
          <p:spPr bwMode="auto">
            <a:xfrm>
              <a:off x="641" y="1596"/>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a:t>
              </a:r>
              <a:r>
                <a:rPr lang="en-US" altLang="ru-UA" sz="600" b="1"/>
                <a:t>3</a:t>
              </a:r>
              <a:r>
                <a:rPr lang="ru-RU" altLang="ru-UA" sz="600" b="1"/>
                <a:t>0</a:t>
              </a:r>
              <a:r>
                <a:rPr lang="uk-UA" altLang="ru-UA" sz="600" b="1"/>
                <a:t>00</a:t>
              </a:r>
              <a:endParaRPr lang="ru-RU" altLang="ru-UA" sz="600" b="1"/>
            </a:p>
          </p:txBody>
        </p:sp>
        <p:sp>
          <p:nvSpPr>
            <p:cNvPr id="1188" name="Text Box 165">
              <a:extLst>
                <a:ext uri="{FF2B5EF4-FFF2-40B4-BE49-F238E27FC236}">
                  <a16:creationId xmlns:a16="http://schemas.microsoft.com/office/drawing/2014/main" id="{C01042F4-0815-0CDE-8BD4-603A18687C78}"/>
                </a:ext>
              </a:extLst>
            </p:cNvPr>
            <p:cNvSpPr txBox="1">
              <a:spLocks noChangeArrowheads="1"/>
            </p:cNvSpPr>
            <p:nvPr/>
          </p:nvSpPr>
          <p:spPr bwMode="auto">
            <a:xfrm>
              <a:off x="641" y="1854"/>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120</a:t>
              </a:r>
              <a:r>
                <a:rPr lang="uk-UA" altLang="ru-UA" sz="600" b="1"/>
                <a:t>00</a:t>
              </a:r>
              <a:endParaRPr lang="ru-RU" altLang="ru-UA" sz="600" b="1"/>
            </a:p>
          </p:txBody>
        </p:sp>
        <p:sp>
          <p:nvSpPr>
            <p:cNvPr id="1189" name="Text Box 166">
              <a:extLst>
                <a:ext uri="{FF2B5EF4-FFF2-40B4-BE49-F238E27FC236}">
                  <a16:creationId xmlns:a16="http://schemas.microsoft.com/office/drawing/2014/main" id="{476D29FD-80EC-3579-6716-9A69CFA8026C}"/>
                </a:ext>
              </a:extLst>
            </p:cNvPr>
            <p:cNvSpPr txBox="1">
              <a:spLocks noChangeArrowheads="1"/>
            </p:cNvSpPr>
            <p:nvPr/>
          </p:nvSpPr>
          <p:spPr bwMode="auto">
            <a:xfrm>
              <a:off x="641" y="2111"/>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110</a:t>
              </a:r>
              <a:r>
                <a:rPr lang="uk-UA" altLang="ru-UA" sz="600" b="1"/>
                <a:t>00</a:t>
              </a:r>
              <a:endParaRPr lang="ru-RU" altLang="ru-UA" sz="600" b="1"/>
            </a:p>
          </p:txBody>
        </p:sp>
        <p:sp>
          <p:nvSpPr>
            <p:cNvPr id="1190" name="Text Box 167">
              <a:extLst>
                <a:ext uri="{FF2B5EF4-FFF2-40B4-BE49-F238E27FC236}">
                  <a16:creationId xmlns:a16="http://schemas.microsoft.com/office/drawing/2014/main" id="{EE38FD61-3154-803B-0B9C-21E2BFB562CD}"/>
                </a:ext>
              </a:extLst>
            </p:cNvPr>
            <p:cNvSpPr txBox="1">
              <a:spLocks noChangeArrowheads="1"/>
            </p:cNvSpPr>
            <p:nvPr/>
          </p:nvSpPr>
          <p:spPr bwMode="auto">
            <a:xfrm>
              <a:off x="641" y="2364"/>
              <a:ext cx="135"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1</a:t>
              </a:r>
              <a:r>
                <a:rPr lang="en-US" altLang="ru-UA" sz="600" b="1"/>
                <a:t>0</a:t>
              </a:r>
              <a:r>
                <a:rPr lang="ru-RU" altLang="ru-UA" sz="600" b="1"/>
                <a:t>0</a:t>
              </a:r>
              <a:r>
                <a:rPr lang="uk-UA" altLang="ru-UA" sz="600" b="1"/>
                <a:t>00</a:t>
              </a:r>
              <a:endParaRPr lang="ru-RU" altLang="ru-UA" sz="600" b="1"/>
            </a:p>
          </p:txBody>
        </p:sp>
        <p:sp>
          <p:nvSpPr>
            <p:cNvPr id="1191" name="Text Box 168">
              <a:extLst>
                <a:ext uri="{FF2B5EF4-FFF2-40B4-BE49-F238E27FC236}">
                  <a16:creationId xmlns:a16="http://schemas.microsoft.com/office/drawing/2014/main" id="{CBB3FF4F-5F0D-A2B7-657F-E06B1BA4EC26}"/>
                </a:ext>
              </a:extLst>
            </p:cNvPr>
            <p:cNvSpPr txBox="1">
              <a:spLocks noChangeArrowheads="1"/>
            </p:cNvSpPr>
            <p:nvPr/>
          </p:nvSpPr>
          <p:spPr bwMode="auto">
            <a:xfrm>
              <a:off x="641" y="2620"/>
              <a:ext cx="108" cy="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600" b="1"/>
                <a:t>90</a:t>
              </a:r>
              <a:r>
                <a:rPr lang="uk-UA" altLang="ru-UA" sz="600" b="1"/>
                <a:t>00</a:t>
              </a:r>
              <a:endParaRPr lang="ru-RU" altLang="ru-UA" sz="600" b="1"/>
            </a:p>
          </p:txBody>
        </p:sp>
      </p:grpSp>
      <p:grpSp>
        <p:nvGrpSpPr>
          <p:cNvPr id="1145" name="Group 169">
            <a:extLst>
              <a:ext uri="{FF2B5EF4-FFF2-40B4-BE49-F238E27FC236}">
                <a16:creationId xmlns:a16="http://schemas.microsoft.com/office/drawing/2014/main" id="{65054BDD-A923-BFB3-BACB-F5AE1F559E3F}"/>
              </a:ext>
            </a:extLst>
          </p:cNvPr>
          <p:cNvGrpSpPr>
            <a:grpSpLocks/>
          </p:cNvGrpSpPr>
          <p:nvPr/>
        </p:nvGrpSpPr>
        <p:grpSpPr bwMode="auto">
          <a:xfrm>
            <a:off x="604838" y="6307138"/>
            <a:ext cx="444500" cy="153987"/>
            <a:chOff x="381" y="3973"/>
            <a:chExt cx="280" cy="97"/>
          </a:xfrm>
        </p:grpSpPr>
        <p:sp>
          <p:nvSpPr>
            <p:cNvPr id="1179" name="Rectangle 170">
              <a:extLst>
                <a:ext uri="{FF2B5EF4-FFF2-40B4-BE49-F238E27FC236}">
                  <a16:creationId xmlns:a16="http://schemas.microsoft.com/office/drawing/2014/main" id="{A7F9DCA0-5E29-D7BB-87B5-9D56D3A94A03}"/>
                </a:ext>
              </a:extLst>
            </p:cNvPr>
            <p:cNvSpPr>
              <a:spLocks noChangeArrowheads="1"/>
            </p:cNvSpPr>
            <p:nvPr/>
          </p:nvSpPr>
          <p:spPr bwMode="auto">
            <a:xfrm>
              <a:off x="381" y="4008"/>
              <a:ext cx="280" cy="27"/>
            </a:xfrm>
            <a:prstGeom prst="rect">
              <a:avLst/>
            </a:prstGeom>
            <a:noFill/>
            <a:ln w="57150" algn="ctr">
              <a:solidFill>
                <a:srgbClr val="71FF7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uk-UA" altLang="ru-UA"/>
            </a:p>
          </p:txBody>
        </p:sp>
        <p:sp>
          <p:nvSpPr>
            <p:cNvPr id="1180" name="Freeform 171">
              <a:extLst>
                <a:ext uri="{FF2B5EF4-FFF2-40B4-BE49-F238E27FC236}">
                  <a16:creationId xmlns:a16="http://schemas.microsoft.com/office/drawing/2014/main" id="{6F37C923-7589-FDCE-AEAF-91EECEAAD633}"/>
                </a:ext>
              </a:extLst>
            </p:cNvPr>
            <p:cNvSpPr>
              <a:spLocks/>
            </p:cNvSpPr>
            <p:nvPr/>
          </p:nvSpPr>
          <p:spPr bwMode="auto">
            <a:xfrm>
              <a:off x="480" y="3973"/>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grpSp>
      <p:sp>
        <p:nvSpPr>
          <p:cNvPr id="1146" name="Text Box 172">
            <a:extLst>
              <a:ext uri="{FF2B5EF4-FFF2-40B4-BE49-F238E27FC236}">
                <a16:creationId xmlns:a16="http://schemas.microsoft.com/office/drawing/2014/main" id="{910405A2-5068-8485-FEA9-2965800A7C08}"/>
              </a:ext>
            </a:extLst>
          </p:cNvPr>
          <p:cNvSpPr txBox="1">
            <a:spLocks noChangeArrowheads="1"/>
          </p:cNvSpPr>
          <p:nvPr/>
        </p:nvSpPr>
        <p:spPr bwMode="auto">
          <a:xfrm>
            <a:off x="971550" y="6234113"/>
            <a:ext cx="2100263"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t>Численность ППП, чел.</a:t>
            </a:r>
          </a:p>
        </p:txBody>
      </p:sp>
      <p:sp>
        <p:nvSpPr>
          <p:cNvPr id="1147" name="Text Box 173">
            <a:extLst>
              <a:ext uri="{FF2B5EF4-FFF2-40B4-BE49-F238E27FC236}">
                <a16:creationId xmlns:a16="http://schemas.microsoft.com/office/drawing/2014/main" id="{0D67E863-68C0-0005-F67B-0CEAC6DEE8B8}"/>
              </a:ext>
            </a:extLst>
          </p:cNvPr>
          <p:cNvSpPr txBox="1">
            <a:spLocks noChangeArrowheads="1"/>
          </p:cNvSpPr>
          <p:nvPr/>
        </p:nvSpPr>
        <p:spPr bwMode="auto">
          <a:xfrm>
            <a:off x="923925" y="303213"/>
            <a:ext cx="312738" cy="182562"/>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200" b="1"/>
              <a:t>чел</a:t>
            </a:r>
            <a:r>
              <a:rPr lang="uk-UA" altLang="ru-UA" sz="1200" b="1"/>
              <a:t>.</a:t>
            </a:r>
            <a:endParaRPr lang="ru-RU" altLang="ru-UA" sz="1200" b="1"/>
          </a:p>
        </p:txBody>
      </p:sp>
      <p:grpSp>
        <p:nvGrpSpPr>
          <p:cNvPr id="1148" name="Group 174">
            <a:extLst>
              <a:ext uri="{FF2B5EF4-FFF2-40B4-BE49-F238E27FC236}">
                <a16:creationId xmlns:a16="http://schemas.microsoft.com/office/drawing/2014/main" id="{7533DBCF-83A8-290B-6DB7-D34BA656A9BB}"/>
              </a:ext>
            </a:extLst>
          </p:cNvPr>
          <p:cNvGrpSpPr>
            <a:grpSpLocks/>
          </p:cNvGrpSpPr>
          <p:nvPr/>
        </p:nvGrpSpPr>
        <p:grpSpPr bwMode="auto">
          <a:xfrm>
            <a:off x="1047750" y="620713"/>
            <a:ext cx="8096250" cy="3246437"/>
            <a:chOff x="660" y="391"/>
            <a:chExt cx="5100" cy="2045"/>
          </a:xfrm>
        </p:grpSpPr>
        <p:sp>
          <p:nvSpPr>
            <p:cNvPr id="1150" name="Line 175">
              <a:extLst>
                <a:ext uri="{FF2B5EF4-FFF2-40B4-BE49-F238E27FC236}">
                  <a16:creationId xmlns:a16="http://schemas.microsoft.com/office/drawing/2014/main" id="{DAC5049A-85CA-BFB8-D87A-48C7B14457E6}"/>
                </a:ext>
              </a:extLst>
            </p:cNvPr>
            <p:cNvSpPr>
              <a:spLocks noChangeShapeType="1"/>
            </p:cNvSpPr>
            <p:nvPr/>
          </p:nvSpPr>
          <p:spPr bwMode="auto">
            <a:xfrm>
              <a:off x="5052" y="1464"/>
              <a:ext cx="368" cy="930"/>
            </a:xfrm>
            <a:prstGeom prst="line">
              <a:avLst/>
            </a:prstGeom>
            <a:noFill/>
            <a:ln w="76200">
              <a:solidFill>
                <a:srgbClr val="5BFF5B"/>
              </a:solidFill>
              <a:prstDash val="sysDot"/>
              <a:round/>
              <a:headEnd/>
              <a:tailEnd/>
            </a:ln>
            <a:extLst>
              <a:ext uri="{909E8E84-426E-40DD-AFC4-6F175D3DCCD1}">
                <a14:hiddenFill xmlns:a14="http://schemas.microsoft.com/office/drawing/2010/main">
                  <a:noFill/>
                </a14:hiddenFill>
              </a:ext>
            </a:extLst>
          </p:spPr>
          <p:txBody>
            <a:bodyPr/>
            <a:lstStyle/>
            <a:p>
              <a:endParaRPr lang="ru-UA"/>
            </a:p>
          </p:txBody>
        </p:sp>
        <p:grpSp>
          <p:nvGrpSpPr>
            <p:cNvPr id="1151" name="Group 176">
              <a:extLst>
                <a:ext uri="{FF2B5EF4-FFF2-40B4-BE49-F238E27FC236}">
                  <a16:creationId xmlns:a16="http://schemas.microsoft.com/office/drawing/2014/main" id="{CF802F27-B5AA-C671-8E83-B01BFDB33A8D}"/>
                </a:ext>
              </a:extLst>
            </p:cNvPr>
            <p:cNvGrpSpPr>
              <a:grpSpLocks/>
            </p:cNvGrpSpPr>
            <p:nvPr/>
          </p:nvGrpSpPr>
          <p:grpSpPr bwMode="auto">
            <a:xfrm>
              <a:off x="660" y="391"/>
              <a:ext cx="5100" cy="2045"/>
              <a:chOff x="660" y="391"/>
              <a:chExt cx="5100" cy="2045"/>
            </a:xfrm>
          </p:grpSpPr>
          <p:sp>
            <p:nvSpPr>
              <p:cNvPr id="1152" name="Text Box 177">
                <a:extLst>
                  <a:ext uri="{FF2B5EF4-FFF2-40B4-BE49-F238E27FC236}">
                    <a16:creationId xmlns:a16="http://schemas.microsoft.com/office/drawing/2014/main" id="{248F9839-41DC-9855-38C3-E401E50DCC2E}"/>
                  </a:ext>
                </a:extLst>
              </p:cNvPr>
              <p:cNvSpPr txBox="1">
                <a:spLocks noChangeArrowheads="1"/>
              </p:cNvSpPr>
              <p:nvPr/>
            </p:nvSpPr>
            <p:spPr bwMode="auto">
              <a:xfrm>
                <a:off x="740" y="391"/>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17464</a:t>
                </a:r>
              </a:p>
            </p:txBody>
          </p:sp>
          <p:sp>
            <p:nvSpPr>
              <p:cNvPr id="1153" name="Text Box 178">
                <a:extLst>
                  <a:ext uri="{FF2B5EF4-FFF2-40B4-BE49-F238E27FC236}">
                    <a16:creationId xmlns:a16="http://schemas.microsoft.com/office/drawing/2014/main" id="{28368B50-2F91-02F3-AA20-9F834769415E}"/>
                  </a:ext>
                </a:extLst>
              </p:cNvPr>
              <p:cNvSpPr txBox="1">
                <a:spLocks noChangeArrowheads="1"/>
              </p:cNvSpPr>
              <p:nvPr/>
            </p:nvSpPr>
            <p:spPr bwMode="auto">
              <a:xfrm>
                <a:off x="1496" y="967"/>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15007</a:t>
                </a:r>
              </a:p>
            </p:txBody>
          </p:sp>
          <p:sp>
            <p:nvSpPr>
              <p:cNvPr id="1154" name="Text Box 179">
                <a:extLst>
                  <a:ext uri="{FF2B5EF4-FFF2-40B4-BE49-F238E27FC236}">
                    <a16:creationId xmlns:a16="http://schemas.microsoft.com/office/drawing/2014/main" id="{CC36C9E8-409E-9AB8-7E7F-F5DE7B98A3F1}"/>
                  </a:ext>
                </a:extLst>
              </p:cNvPr>
              <p:cNvSpPr txBox="1">
                <a:spLocks noChangeArrowheads="1"/>
              </p:cNvSpPr>
              <p:nvPr/>
            </p:nvSpPr>
            <p:spPr bwMode="auto">
              <a:xfrm>
                <a:off x="1927" y="1101"/>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14356</a:t>
                </a:r>
              </a:p>
            </p:txBody>
          </p:sp>
          <p:sp>
            <p:nvSpPr>
              <p:cNvPr id="1155" name="Text Box 180">
                <a:extLst>
                  <a:ext uri="{FF2B5EF4-FFF2-40B4-BE49-F238E27FC236}">
                    <a16:creationId xmlns:a16="http://schemas.microsoft.com/office/drawing/2014/main" id="{EDD244AC-7BD3-4012-F40F-2C4EFC751F62}"/>
                  </a:ext>
                </a:extLst>
              </p:cNvPr>
              <p:cNvSpPr txBox="1">
                <a:spLocks noChangeArrowheads="1"/>
              </p:cNvSpPr>
              <p:nvPr/>
            </p:nvSpPr>
            <p:spPr bwMode="auto">
              <a:xfrm>
                <a:off x="2381" y="1166"/>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14296</a:t>
                </a:r>
              </a:p>
            </p:txBody>
          </p:sp>
          <p:sp>
            <p:nvSpPr>
              <p:cNvPr id="1156" name="Text Box 181">
                <a:extLst>
                  <a:ext uri="{FF2B5EF4-FFF2-40B4-BE49-F238E27FC236}">
                    <a16:creationId xmlns:a16="http://schemas.microsoft.com/office/drawing/2014/main" id="{90D0CFA8-CA8D-82DD-A1DD-D8A7F8E3ACEE}"/>
                  </a:ext>
                </a:extLst>
              </p:cNvPr>
              <p:cNvSpPr txBox="1">
                <a:spLocks noChangeArrowheads="1"/>
              </p:cNvSpPr>
              <p:nvPr/>
            </p:nvSpPr>
            <p:spPr bwMode="auto">
              <a:xfrm>
                <a:off x="1081" y="683"/>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16126</a:t>
                </a:r>
              </a:p>
            </p:txBody>
          </p:sp>
          <p:sp>
            <p:nvSpPr>
              <p:cNvPr id="1157" name="Text Box 182">
                <a:extLst>
                  <a:ext uri="{FF2B5EF4-FFF2-40B4-BE49-F238E27FC236}">
                    <a16:creationId xmlns:a16="http://schemas.microsoft.com/office/drawing/2014/main" id="{119B18DE-6590-1574-1365-995EDB82DCAA}"/>
                  </a:ext>
                </a:extLst>
              </p:cNvPr>
              <p:cNvSpPr txBox="1">
                <a:spLocks noChangeArrowheads="1"/>
              </p:cNvSpPr>
              <p:nvPr/>
            </p:nvSpPr>
            <p:spPr bwMode="auto">
              <a:xfrm>
                <a:off x="2848" y="1187"/>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14195</a:t>
                </a:r>
              </a:p>
            </p:txBody>
          </p:sp>
          <p:sp>
            <p:nvSpPr>
              <p:cNvPr id="1158" name="Text Box 183">
                <a:extLst>
                  <a:ext uri="{FF2B5EF4-FFF2-40B4-BE49-F238E27FC236}">
                    <a16:creationId xmlns:a16="http://schemas.microsoft.com/office/drawing/2014/main" id="{FAD5D503-03B4-B6BF-E69A-C5F9E88E47A7}"/>
                  </a:ext>
                </a:extLst>
              </p:cNvPr>
              <p:cNvSpPr txBox="1">
                <a:spLocks noChangeArrowheads="1"/>
              </p:cNvSpPr>
              <p:nvPr/>
            </p:nvSpPr>
            <p:spPr bwMode="auto">
              <a:xfrm>
                <a:off x="3284" y="1207"/>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13930</a:t>
                </a:r>
              </a:p>
            </p:txBody>
          </p:sp>
          <p:sp>
            <p:nvSpPr>
              <p:cNvPr id="1159" name="Text Box 184">
                <a:extLst>
                  <a:ext uri="{FF2B5EF4-FFF2-40B4-BE49-F238E27FC236}">
                    <a16:creationId xmlns:a16="http://schemas.microsoft.com/office/drawing/2014/main" id="{A08FE16F-141B-1171-2AB0-5D8FA64C8094}"/>
                  </a:ext>
                </a:extLst>
              </p:cNvPr>
              <p:cNvSpPr txBox="1">
                <a:spLocks noChangeArrowheads="1"/>
              </p:cNvSpPr>
              <p:nvPr/>
            </p:nvSpPr>
            <p:spPr bwMode="auto">
              <a:xfrm>
                <a:off x="3737" y="1226"/>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13914</a:t>
                </a:r>
              </a:p>
            </p:txBody>
          </p:sp>
          <p:sp>
            <p:nvSpPr>
              <p:cNvPr id="1160" name="Text Box 185">
                <a:extLst>
                  <a:ext uri="{FF2B5EF4-FFF2-40B4-BE49-F238E27FC236}">
                    <a16:creationId xmlns:a16="http://schemas.microsoft.com/office/drawing/2014/main" id="{C2B9C358-F837-AD51-9C67-39598F740D7B}"/>
                  </a:ext>
                </a:extLst>
              </p:cNvPr>
              <p:cNvSpPr txBox="1">
                <a:spLocks noChangeArrowheads="1"/>
              </p:cNvSpPr>
              <p:nvPr/>
            </p:nvSpPr>
            <p:spPr bwMode="auto">
              <a:xfrm>
                <a:off x="4164" y="1186"/>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14045</a:t>
                </a:r>
              </a:p>
            </p:txBody>
          </p:sp>
          <p:sp>
            <p:nvSpPr>
              <p:cNvPr id="1161" name="Text Box 186">
                <a:extLst>
                  <a:ext uri="{FF2B5EF4-FFF2-40B4-BE49-F238E27FC236}">
                    <a16:creationId xmlns:a16="http://schemas.microsoft.com/office/drawing/2014/main" id="{032BD3FF-D877-6079-F1DD-33C11DBD310D}"/>
                  </a:ext>
                </a:extLst>
              </p:cNvPr>
              <p:cNvSpPr txBox="1">
                <a:spLocks noChangeArrowheads="1"/>
              </p:cNvSpPr>
              <p:nvPr/>
            </p:nvSpPr>
            <p:spPr bwMode="auto">
              <a:xfrm>
                <a:off x="4588" y="1142"/>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14202</a:t>
                </a:r>
              </a:p>
            </p:txBody>
          </p:sp>
          <p:sp>
            <p:nvSpPr>
              <p:cNvPr id="1162" name="Text Box 187">
                <a:extLst>
                  <a:ext uri="{FF2B5EF4-FFF2-40B4-BE49-F238E27FC236}">
                    <a16:creationId xmlns:a16="http://schemas.microsoft.com/office/drawing/2014/main" id="{FE185A26-BE68-E6CB-B00E-29CA72264393}"/>
                  </a:ext>
                </a:extLst>
              </p:cNvPr>
              <p:cNvSpPr txBox="1">
                <a:spLocks noChangeArrowheads="1"/>
              </p:cNvSpPr>
              <p:nvPr/>
            </p:nvSpPr>
            <p:spPr bwMode="auto">
              <a:xfrm>
                <a:off x="4783" y="1253"/>
                <a:ext cx="366"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13700</a:t>
                </a:r>
              </a:p>
            </p:txBody>
          </p:sp>
          <p:sp>
            <p:nvSpPr>
              <p:cNvPr id="1163" name="Text Box 188">
                <a:extLst>
                  <a:ext uri="{FF2B5EF4-FFF2-40B4-BE49-F238E27FC236}">
                    <a16:creationId xmlns:a16="http://schemas.microsoft.com/office/drawing/2014/main" id="{C3B5AD25-EBC8-3FC5-B358-F3A94545FCB3}"/>
                  </a:ext>
                </a:extLst>
              </p:cNvPr>
              <p:cNvSpPr txBox="1">
                <a:spLocks noChangeArrowheads="1"/>
              </p:cNvSpPr>
              <p:nvPr/>
            </p:nvSpPr>
            <p:spPr bwMode="auto">
              <a:xfrm>
                <a:off x="5394" y="2213"/>
                <a:ext cx="366" cy="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300" b="1">
                    <a:solidFill>
                      <a:srgbClr val="008F00"/>
                    </a:solidFill>
                  </a:rPr>
                  <a:t>10000</a:t>
                </a:r>
              </a:p>
            </p:txBody>
          </p:sp>
          <p:grpSp>
            <p:nvGrpSpPr>
              <p:cNvPr id="1164" name="Group 189">
                <a:extLst>
                  <a:ext uri="{FF2B5EF4-FFF2-40B4-BE49-F238E27FC236}">
                    <a16:creationId xmlns:a16="http://schemas.microsoft.com/office/drawing/2014/main" id="{E2D7802D-61AD-89F4-A566-4610C6DB209A}"/>
                  </a:ext>
                </a:extLst>
              </p:cNvPr>
              <p:cNvGrpSpPr>
                <a:grpSpLocks/>
              </p:cNvGrpSpPr>
              <p:nvPr/>
            </p:nvGrpSpPr>
            <p:grpSpPr bwMode="auto">
              <a:xfrm>
                <a:off x="660" y="440"/>
                <a:ext cx="4796" cy="1996"/>
                <a:chOff x="660" y="440"/>
                <a:chExt cx="4796" cy="1996"/>
              </a:xfrm>
            </p:grpSpPr>
            <p:sp>
              <p:nvSpPr>
                <p:cNvPr id="1165" name="Freeform 190">
                  <a:extLst>
                    <a:ext uri="{FF2B5EF4-FFF2-40B4-BE49-F238E27FC236}">
                      <a16:creationId xmlns:a16="http://schemas.microsoft.com/office/drawing/2014/main" id="{8F9A63A8-FFFA-7F55-E299-67657A549DA5}"/>
                    </a:ext>
                  </a:extLst>
                </p:cNvPr>
                <p:cNvSpPr>
                  <a:spLocks/>
                </p:cNvSpPr>
                <p:nvPr/>
              </p:nvSpPr>
              <p:spPr bwMode="auto">
                <a:xfrm>
                  <a:off x="690" y="486"/>
                  <a:ext cx="4373" cy="990"/>
                </a:xfrm>
                <a:custGeom>
                  <a:avLst/>
                  <a:gdLst>
                    <a:gd name="T0" fmla="*/ 0 w 4373"/>
                    <a:gd name="T1" fmla="*/ 0 h 990"/>
                    <a:gd name="T2" fmla="*/ 358 w 4373"/>
                    <a:gd name="T3" fmla="*/ 322 h 990"/>
                    <a:gd name="T4" fmla="*/ 790 w 4373"/>
                    <a:gd name="T5" fmla="*/ 606 h 990"/>
                    <a:gd name="T6" fmla="*/ 1240 w 4373"/>
                    <a:gd name="T7" fmla="*/ 790 h 990"/>
                    <a:gd name="T8" fmla="*/ 1678 w 4373"/>
                    <a:gd name="T9" fmla="*/ 828 h 990"/>
                    <a:gd name="T10" fmla="*/ 2130 w 4373"/>
                    <a:gd name="T11" fmla="*/ 860 h 990"/>
                    <a:gd name="T12" fmla="*/ 2576 w 4373"/>
                    <a:gd name="T13" fmla="*/ 872 h 990"/>
                    <a:gd name="T14" fmla="*/ 3047 w 4373"/>
                    <a:gd name="T15" fmla="*/ 932 h 990"/>
                    <a:gd name="T16" fmla="*/ 3476 w 4373"/>
                    <a:gd name="T17" fmla="*/ 870 h 990"/>
                    <a:gd name="T18" fmla="*/ 3929 w 4373"/>
                    <a:gd name="T19" fmla="*/ 828 h 990"/>
                    <a:gd name="T20" fmla="*/ 4373 w 4373"/>
                    <a:gd name="T21" fmla="*/ 990 h 990"/>
                    <a:gd name="T22" fmla="*/ 4370 w 4373"/>
                    <a:gd name="T23" fmla="*/ 990 h 990"/>
                    <a:gd name="T24" fmla="*/ 4373 w 4373"/>
                    <a:gd name="T25" fmla="*/ 987 h 99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373"/>
                    <a:gd name="T40" fmla="*/ 0 h 990"/>
                    <a:gd name="T41" fmla="*/ 4373 w 4373"/>
                    <a:gd name="T42" fmla="*/ 990 h 99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373" h="990">
                      <a:moveTo>
                        <a:pt x="0" y="0"/>
                      </a:moveTo>
                      <a:lnTo>
                        <a:pt x="358" y="322"/>
                      </a:lnTo>
                      <a:lnTo>
                        <a:pt x="790" y="606"/>
                      </a:lnTo>
                      <a:lnTo>
                        <a:pt x="1240" y="790"/>
                      </a:lnTo>
                      <a:lnTo>
                        <a:pt x="1678" y="828"/>
                      </a:lnTo>
                      <a:lnTo>
                        <a:pt x="2130" y="860"/>
                      </a:lnTo>
                      <a:lnTo>
                        <a:pt x="2576" y="872"/>
                      </a:lnTo>
                      <a:lnTo>
                        <a:pt x="3047" y="932"/>
                      </a:lnTo>
                      <a:lnTo>
                        <a:pt x="3476" y="870"/>
                      </a:lnTo>
                      <a:lnTo>
                        <a:pt x="3929" y="828"/>
                      </a:lnTo>
                      <a:lnTo>
                        <a:pt x="4373" y="990"/>
                      </a:lnTo>
                      <a:lnTo>
                        <a:pt x="4370" y="990"/>
                      </a:lnTo>
                      <a:lnTo>
                        <a:pt x="4373" y="987"/>
                      </a:lnTo>
                    </a:path>
                  </a:pathLst>
                </a:custGeom>
                <a:noFill/>
                <a:ln w="76200" cmpd="sng">
                  <a:solidFill>
                    <a:srgbClr val="71FF7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UA"/>
                </a:p>
              </p:txBody>
            </p:sp>
            <p:grpSp>
              <p:nvGrpSpPr>
                <p:cNvPr id="1166" name="Group 191">
                  <a:extLst>
                    <a:ext uri="{FF2B5EF4-FFF2-40B4-BE49-F238E27FC236}">
                      <a16:creationId xmlns:a16="http://schemas.microsoft.com/office/drawing/2014/main" id="{388F7521-994D-F7EA-569B-45A1EAE9BA6B}"/>
                    </a:ext>
                  </a:extLst>
                </p:cNvPr>
                <p:cNvGrpSpPr>
                  <a:grpSpLocks/>
                </p:cNvGrpSpPr>
                <p:nvPr/>
              </p:nvGrpSpPr>
              <p:grpSpPr bwMode="auto">
                <a:xfrm>
                  <a:off x="660" y="440"/>
                  <a:ext cx="4796" cy="1996"/>
                  <a:chOff x="660" y="440"/>
                  <a:chExt cx="4796" cy="1996"/>
                </a:xfrm>
              </p:grpSpPr>
              <p:sp>
                <p:nvSpPr>
                  <p:cNvPr id="1167" name="Freeform 192">
                    <a:extLst>
                      <a:ext uri="{FF2B5EF4-FFF2-40B4-BE49-F238E27FC236}">
                        <a16:creationId xmlns:a16="http://schemas.microsoft.com/office/drawing/2014/main" id="{301861C9-F25A-4365-DE32-5C2EED691C63}"/>
                      </a:ext>
                    </a:extLst>
                  </p:cNvPr>
                  <p:cNvSpPr>
                    <a:spLocks/>
                  </p:cNvSpPr>
                  <p:nvPr/>
                </p:nvSpPr>
                <p:spPr bwMode="auto">
                  <a:xfrm>
                    <a:off x="660" y="440"/>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a:solidFill>
                      <a:srgbClr val="003300"/>
                    </a:solidFill>
                    <a:prstDash val="solid"/>
                    <a:round/>
                    <a:headEnd/>
                    <a:tailEnd/>
                  </a:ln>
                </p:spPr>
                <p:txBody>
                  <a:bodyPr/>
                  <a:lstStyle/>
                  <a:p>
                    <a:endParaRPr lang="ru-UA"/>
                  </a:p>
                </p:txBody>
              </p:sp>
              <p:sp>
                <p:nvSpPr>
                  <p:cNvPr id="1168" name="Freeform 193">
                    <a:extLst>
                      <a:ext uri="{FF2B5EF4-FFF2-40B4-BE49-F238E27FC236}">
                        <a16:creationId xmlns:a16="http://schemas.microsoft.com/office/drawing/2014/main" id="{11C554DE-BFE8-A55A-EB6E-683592593D41}"/>
                      </a:ext>
                    </a:extLst>
                  </p:cNvPr>
                  <p:cNvSpPr>
                    <a:spLocks/>
                  </p:cNvSpPr>
                  <p:nvPr/>
                </p:nvSpPr>
                <p:spPr bwMode="auto">
                  <a:xfrm>
                    <a:off x="1016" y="764"/>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69" name="Freeform 194">
                    <a:extLst>
                      <a:ext uri="{FF2B5EF4-FFF2-40B4-BE49-F238E27FC236}">
                        <a16:creationId xmlns:a16="http://schemas.microsoft.com/office/drawing/2014/main" id="{7AEC6772-5CAD-AFDC-C78E-68B56A7FB5AF}"/>
                      </a:ext>
                    </a:extLst>
                  </p:cNvPr>
                  <p:cNvSpPr>
                    <a:spLocks/>
                  </p:cNvSpPr>
                  <p:nvPr/>
                </p:nvSpPr>
                <p:spPr bwMode="auto">
                  <a:xfrm>
                    <a:off x="1434" y="1048"/>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0" name="Freeform 195">
                    <a:extLst>
                      <a:ext uri="{FF2B5EF4-FFF2-40B4-BE49-F238E27FC236}">
                        <a16:creationId xmlns:a16="http://schemas.microsoft.com/office/drawing/2014/main" id="{43B6F924-532B-51C7-CA79-5F006118D131}"/>
                      </a:ext>
                    </a:extLst>
                  </p:cNvPr>
                  <p:cNvSpPr>
                    <a:spLocks/>
                  </p:cNvSpPr>
                  <p:nvPr/>
                </p:nvSpPr>
                <p:spPr bwMode="auto">
                  <a:xfrm>
                    <a:off x="1886" y="1226"/>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1" name="Freeform 196">
                    <a:extLst>
                      <a:ext uri="{FF2B5EF4-FFF2-40B4-BE49-F238E27FC236}">
                        <a16:creationId xmlns:a16="http://schemas.microsoft.com/office/drawing/2014/main" id="{27EE202B-ACE4-2ADC-F1A8-F26C8A9693E2}"/>
                      </a:ext>
                    </a:extLst>
                  </p:cNvPr>
                  <p:cNvSpPr>
                    <a:spLocks/>
                  </p:cNvSpPr>
                  <p:nvPr/>
                </p:nvSpPr>
                <p:spPr bwMode="auto">
                  <a:xfrm>
                    <a:off x="2336" y="1268"/>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2" name="Freeform 197">
                    <a:extLst>
                      <a:ext uri="{FF2B5EF4-FFF2-40B4-BE49-F238E27FC236}">
                        <a16:creationId xmlns:a16="http://schemas.microsoft.com/office/drawing/2014/main" id="{B39676E8-3478-C9BD-31E1-96194A9F0A8F}"/>
                      </a:ext>
                    </a:extLst>
                  </p:cNvPr>
                  <p:cNvSpPr>
                    <a:spLocks/>
                  </p:cNvSpPr>
                  <p:nvPr/>
                </p:nvSpPr>
                <p:spPr bwMode="auto">
                  <a:xfrm>
                    <a:off x="2780" y="1298"/>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3" name="Freeform 198">
                    <a:extLst>
                      <a:ext uri="{FF2B5EF4-FFF2-40B4-BE49-F238E27FC236}">
                        <a16:creationId xmlns:a16="http://schemas.microsoft.com/office/drawing/2014/main" id="{2EF418A2-A66C-9E57-4EB8-532A259D2EF8}"/>
                      </a:ext>
                    </a:extLst>
                  </p:cNvPr>
                  <p:cNvSpPr>
                    <a:spLocks/>
                  </p:cNvSpPr>
                  <p:nvPr/>
                </p:nvSpPr>
                <p:spPr bwMode="auto">
                  <a:xfrm>
                    <a:off x="3223" y="1307"/>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4" name="Freeform 199">
                    <a:extLst>
                      <a:ext uri="{FF2B5EF4-FFF2-40B4-BE49-F238E27FC236}">
                        <a16:creationId xmlns:a16="http://schemas.microsoft.com/office/drawing/2014/main" id="{8D174990-B9E3-F7D1-A908-C045E7ACF57B}"/>
                      </a:ext>
                    </a:extLst>
                  </p:cNvPr>
                  <p:cNvSpPr>
                    <a:spLocks/>
                  </p:cNvSpPr>
                  <p:nvPr/>
                </p:nvSpPr>
                <p:spPr bwMode="auto">
                  <a:xfrm>
                    <a:off x="3696" y="1367"/>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5" name="Freeform 200">
                    <a:extLst>
                      <a:ext uri="{FF2B5EF4-FFF2-40B4-BE49-F238E27FC236}">
                        <a16:creationId xmlns:a16="http://schemas.microsoft.com/office/drawing/2014/main" id="{17868FB7-8590-E7EA-A263-8C99C773486F}"/>
                      </a:ext>
                    </a:extLst>
                  </p:cNvPr>
                  <p:cNvSpPr>
                    <a:spLocks/>
                  </p:cNvSpPr>
                  <p:nvPr/>
                </p:nvSpPr>
                <p:spPr bwMode="auto">
                  <a:xfrm>
                    <a:off x="4123" y="1307"/>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6" name="Freeform 201">
                    <a:extLst>
                      <a:ext uri="{FF2B5EF4-FFF2-40B4-BE49-F238E27FC236}">
                        <a16:creationId xmlns:a16="http://schemas.microsoft.com/office/drawing/2014/main" id="{937CDAE7-B8DA-0C7A-BD48-96E522A81F73}"/>
                      </a:ext>
                    </a:extLst>
                  </p:cNvPr>
                  <p:cNvSpPr>
                    <a:spLocks/>
                  </p:cNvSpPr>
                  <p:nvPr/>
                </p:nvSpPr>
                <p:spPr bwMode="auto">
                  <a:xfrm>
                    <a:off x="4581" y="1267"/>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7" name="Freeform 202">
                    <a:extLst>
                      <a:ext uri="{FF2B5EF4-FFF2-40B4-BE49-F238E27FC236}">
                        <a16:creationId xmlns:a16="http://schemas.microsoft.com/office/drawing/2014/main" id="{8D3D2000-50A9-B140-60A5-6183037FD511}"/>
                      </a:ext>
                    </a:extLst>
                  </p:cNvPr>
                  <p:cNvSpPr>
                    <a:spLocks/>
                  </p:cNvSpPr>
                  <p:nvPr/>
                </p:nvSpPr>
                <p:spPr bwMode="auto">
                  <a:xfrm>
                    <a:off x="5375" y="2339"/>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sp>
                <p:nvSpPr>
                  <p:cNvPr id="1178" name="Freeform 203">
                    <a:extLst>
                      <a:ext uri="{FF2B5EF4-FFF2-40B4-BE49-F238E27FC236}">
                        <a16:creationId xmlns:a16="http://schemas.microsoft.com/office/drawing/2014/main" id="{1A85BF79-52C8-C9AB-BFE6-BA9DF5F74603}"/>
                      </a:ext>
                    </a:extLst>
                  </p:cNvPr>
                  <p:cNvSpPr>
                    <a:spLocks/>
                  </p:cNvSpPr>
                  <p:nvPr/>
                </p:nvSpPr>
                <p:spPr bwMode="auto">
                  <a:xfrm>
                    <a:off x="5016" y="1428"/>
                    <a:ext cx="81" cy="97"/>
                  </a:xfrm>
                  <a:custGeom>
                    <a:avLst/>
                    <a:gdLst>
                      <a:gd name="T0" fmla="*/ 40 w 81"/>
                      <a:gd name="T1" fmla="*/ 0 h 42"/>
                      <a:gd name="T2" fmla="*/ 81 w 81"/>
                      <a:gd name="T3" fmla="*/ 21 h 42"/>
                      <a:gd name="T4" fmla="*/ 40 w 81"/>
                      <a:gd name="T5" fmla="*/ 42 h 42"/>
                      <a:gd name="T6" fmla="*/ 0 w 81"/>
                      <a:gd name="T7" fmla="*/ 21 h 42"/>
                      <a:gd name="T8" fmla="*/ 40 w 81"/>
                      <a:gd name="T9" fmla="*/ 0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40" y="0"/>
                        </a:moveTo>
                        <a:lnTo>
                          <a:pt x="81" y="21"/>
                        </a:lnTo>
                        <a:lnTo>
                          <a:pt x="40" y="42"/>
                        </a:lnTo>
                        <a:lnTo>
                          <a:pt x="0" y="21"/>
                        </a:lnTo>
                        <a:lnTo>
                          <a:pt x="40" y="0"/>
                        </a:lnTo>
                        <a:close/>
                      </a:path>
                    </a:pathLst>
                  </a:custGeom>
                  <a:solidFill>
                    <a:srgbClr val="31CC00"/>
                  </a:solidFill>
                  <a:ln w="9525" cap="flat" cmpd="sng">
                    <a:solidFill>
                      <a:srgbClr val="003300"/>
                    </a:solidFill>
                    <a:prstDash val="solid"/>
                    <a:round/>
                    <a:headEnd type="none" w="med" len="med"/>
                    <a:tailEnd type="none" w="med" len="med"/>
                  </a:ln>
                </p:spPr>
                <p:txBody>
                  <a:bodyPr/>
                  <a:lstStyle/>
                  <a:p>
                    <a:endParaRPr lang="ru-UA"/>
                  </a:p>
                </p:txBody>
              </p:sp>
            </p:grpSp>
          </p:grpSp>
        </p:grpSp>
      </p:grpSp>
      <p:sp>
        <p:nvSpPr>
          <p:cNvPr id="1149" name="Text Box 204">
            <a:extLst>
              <a:ext uri="{FF2B5EF4-FFF2-40B4-BE49-F238E27FC236}">
                <a16:creationId xmlns:a16="http://schemas.microsoft.com/office/drawing/2014/main" id="{B318534F-8DB8-C424-7FEC-2E86F8123D20}"/>
              </a:ext>
            </a:extLst>
          </p:cNvPr>
          <p:cNvSpPr txBox="1">
            <a:spLocks noChangeArrowheads="1"/>
          </p:cNvSpPr>
          <p:nvPr/>
        </p:nvSpPr>
        <p:spPr bwMode="auto">
          <a:xfrm>
            <a:off x="7980363" y="2714625"/>
            <a:ext cx="384175" cy="152400"/>
          </a:xfrm>
          <a:prstGeom prst="rect">
            <a:avLst/>
          </a:prstGeom>
          <a:solidFill>
            <a:srgbClr val="FFFFFF">
              <a:alpha val="85097"/>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ru-RU" altLang="ru-UA" sz="1000" b="1">
                <a:solidFill>
                  <a:srgbClr val="008080"/>
                </a:solidFill>
              </a:rPr>
              <a:t>2600,0</a:t>
            </a:r>
          </a:p>
        </p:txBody>
      </p:sp>
    </p:spTree>
  </p:cSld>
  <p:clrMapOvr>
    <a:masterClrMapping/>
  </p:clrMapOvr>
  <p:transition spd="slow">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3693F63-11D2-90D2-97FD-78845259EB13}"/>
              </a:ext>
            </a:extLst>
          </p:cNvPr>
          <p:cNvSpPr>
            <a:spLocks noChangeArrowheads="1"/>
          </p:cNvSpPr>
          <p:nvPr/>
        </p:nvSpPr>
        <p:spPr bwMode="auto">
          <a:xfrm>
            <a:off x="239713" y="5754688"/>
            <a:ext cx="6716712" cy="358775"/>
          </a:xfrm>
          <a:prstGeom prst="rect">
            <a:avLst/>
          </a:prstGeom>
          <a:solidFill>
            <a:srgbClr val="B52C21"/>
          </a:solidFill>
          <a:ln w="9525">
            <a:noFill/>
            <a:miter lim="800000"/>
            <a:headEnd/>
            <a:tailEnd/>
          </a:ln>
          <a:effectLst/>
        </p:spPr>
        <p:txBody>
          <a:bodyPr/>
          <a:lstStyle/>
          <a:p>
            <a:pPr marL="342900" indent="-342900" algn="ctr" eaLnBrk="0" hangingPunct="0">
              <a:lnSpc>
                <a:spcPct val="90000"/>
              </a:lnSpc>
              <a:spcBef>
                <a:spcPct val="20000"/>
              </a:spcBef>
              <a:defRPr/>
            </a:pPr>
            <a:endParaRPr lang="ru-RU" sz="100" b="1">
              <a:solidFill>
                <a:schemeClr val="bg1"/>
              </a:solidFill>
              <a:effectLst>
                <a:outerShdw blurRad="38100" dist="38100" dir="2700000" algn="tl">
                  <a:srgbClr val="000000"/>
                </a:outerShdw>
              </a:effectLst>
              <a:latin typeface="Arial" charset="0"/>
              <a:cs typeface="Arial" charset="0"/>
            </a:endParaRPr>
          </a:p>
          <a:p>
            <a:pPr marL="342900" indent="-342900" algn="ctr" eaLnBrk="0" hangingPunct="0">
              <a:lnSpc>
                <a:spcPct val="90000"/>
              </a:lnSpc>
              <a:spcBef>
                <a:spcPct val="20000"/>
              </a:spcBef>
              <a:defRPr/>
            </a:pPr>
            <a:r>
              <a:rPr lang="ru-RU" sz="1200" b="1">
                <a:solidFill>
                  <a:schemeClr val="bg1"/>
                </a:solidFill>
                <a:effectLst>
                  <a:outerShdw blurRad="38100" dist="38100" dir="2700000" algn="tl">
                    <a:srgbClr val="000000"/>
                  </a:outerShdw>
                </a:effectLst>
                <a:latin typeface="Arial" charset="0"/>
                <a:cs typeface="Arial" charset="0"/>
              </a:rPr>
              <a:t>Металлургическое производство</a:t>
            </a:r>
          </a:p>
        </p:txBody>
      </p:sp>
      <p:sp>
        <p:nvSpPr>
          <p:cNvPr id="26627" name="Rectangle 3">
            <a:extLst>
              <a:ext uri="{FF2B5EF4-FFF2-40B4-BE49-F238E27FC236}">
                <a16:creationId xmlns:a16="http://schemas.microsoft.com/office/drawing/2014/main" id="{DF4FC5B0-7142-F48D-0713-89C175D8C1F0}"/>
              </a:ext>
            </a:extLst>
          </p:cNvPr>
          <p:cNvSpPr>
            <a:spLocks noChangeArrowheads="1"/>
          </p:cNvSpPr>
          <p:nvPr/>
        </p:nvSpPr>
        <p:spPr bwMode="auto">
          <a:xfrm>
            <a:off x="7045325" y="5754688"/>
            <a:ext cx="1938338" cy="358775"/>
          </a:xfrm>
          <a:prstGeom prst="rect">
            <a:avLst/>
          </a:prstGeom>
          <a:solidFill>
            <a:srgbClr val="B52C21"/>
          </a:solidFill>
          <a:ln w="9525">
            <a:noFill/>
            <a:miter lim="800000"/>
            <a:headEnd/>
            <a:tailEnd/>
          </a:ln>
          <a:effectLst/>
        </p:spPr>
        <p:txBody>
          <a:bodyPr tIns="0" bIns="0"/>
          <a:lstStyle/>
          <a:p>
            <a:pPr marL="342900" indent="-342900" algn="ctr" eaLnBrk="0" hangingPunct="0">
              <a:lnSpc>
                <a:spcPct val="90000"/>
              </a:lnSpc>
              <a:spcBef>
                <a:spcPct val="20000"/>
              </a:spcBef>
              <a:defRPr/>
            </a:pPr>
            <a:r>
              <a:rPr lang="ru-RU" sz="1600" b="1" baseline="2000">
                <a:solidFill>
                  <a:schemeClr val="bg1"/>
                </a:solidFill>
                <a:effectLst>
                  <a:outerShdw blurRad="38100" dist="38100" dir="2700000" algn="tl">
                    <a:srgbClr val="000000"/>
                  </a:outerShdw>
                </a:effectLst>
                <a:latin typeface="Arial" charset="0"/>
                <a:cs typeface="Arial" charset="0"/>
              </a:rPr>
              <a:t>Механосборочное</a:t>
            </a:r>
          </a:p>
          <a:p>
            <a:pPr marL="342900" indent="-342900" algn="ctr" eaLnBrk="0" hangingPunct="0">
              <a:lnSpc>
                <a:spcPct val="90000"/>
              </a:lnSpc>
              <a:spcBef>
                <a:spcPct val="20000"/>
              </a:spcBef>
              <a:defRPr/>
            </a:pPr>
            <a:r>
              <a:rPr lang="ru-RU" sz="1600" b="1" baseline="2000">
                <a:solidFill>
                  <a:schemeClr val="bg1"/>
                </a:solidFill>
                <a:effectLst>
                  <a:outerShdw blurRad="38100" dist="38100" dir="2700000" algn="tl">
                    <a:srgbClr val="000000"/>
                  </a:outerShdw>
                </a:effectLst>
                <a:latin typeface="Arial" charset="0"/>
                <a:cs typeface="Arial" charset="0"/>
              </a:rPr>
              <a:t> производство</a:t>
            </a:r>
          </a:p>
        </p:txBody>
      </p:sp>
      <p:sp>
        <p:nvSpPr>
          <p:cNvPr id="16388" name="Rectangle 4">
            <a:extLst>
              <a:ext uri="{FF2B5EF4-FFF2-40B4-BE49-F238E27FC236}">
                <a16:creationId xmlns:a16="http://schemas.microsoft.com/office/drawing/2014/main" id="{ECD5A16B-C5DE-53DB-9DEA-2CFEB146B6A2}"/>
              </a:ext>
            </a:extLst>
          </p:cNvPr>
          <p:cNvSpPr>
            <a:spLocks noChangeArrowheads="1"/>
          </p:cNvSpPr>
          <p:nvPr/>
        </p:nvSpPr>
        <p:spPr bwMode="auto">
          <a:xfrm>
            <a:off x="250825" y="6148388"/>
            <a:ext cx="2665413" cy="290512"/>
          </a:xfrm>
          <a:prstGeom prst="rect">
            <a:avLst/>
          </a:prstGeom>
          <a:solidFill>
            <a:srgbClr val="0033CC"/>
          </a:solidFill>
          <a:ln w="9525">
            <a:solidFill>
              <a:schemeClr val="tx1"/>
            </a:solidFill>
            <a:miter lim="800000"/>
            <a:headEnd/>
            <a:tailEnd/>
          </a:ln>
        </p:spPr>
        <p:txBody>
          <a:bodyPr lIns="0" tIns="72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ru-RU" altLang="ru-UA" sz="1000" b="1">
                <a:solidFill>
                  <a:schemeClr val="bg1"/>
                </a:solidFill>
              </a:rPr>
              <a:t>Мировой уровень 200</a:t>
            </a:r>
            <a:r>
              <a:rPr lang="en-US" altLang="ru-UA" sz="1000" b="1">
                <a:solidFill>
                  <a:schemeClr val="bg1"/>
                </a:solidFill>
              </a:rPr>
              <a:t>6</a:t>
            </a:r>
            <a:r>
              <a:rPr lang="ru-RU" altLang="ru-UA" sz="1000" b="1">
                <a:solidFill>
                  <a:schemeClr val="bg1"/>
                </a:solidFill>
              </a:rPr>
              <a:t> г.</a:t>
            </a:r>
          </a:p>
        </p:txBody>
      </p:sp>
      <p:sp>
        <p:nvSpPr>
          <p:cNvPr id="16389" name="Rectangle 5">
            <a:extLst>
              <a:ext uri="{FF2B5EF4-FFF2-40B4-BE49-F238E27FC236}">
                <a16:creationId xmlns:a16="http://schemas.microsoft.com/office/drawing/2014/main" id="{10B7214F-5078-7B26-53B2-F0686F71C807}"/>
              </a:ext>
            </a:extLst>
          </p:cNvPr>
          <p:cNvSpPr>
            <a:spLocks noChangeArrowheads="1"/>
          </p:cNvSpPr>
          <p:nvPr/>
        </p:nvSpPr>
        <p:spPr bwMode="auto">
          <a:xfrm>
            <a:off x="3276600" y="6165850"/>
            <a:ext cx="2663825" cy="292100"/>
          </a:xfrm>
          <a:prstGeom prst="rect">
            <a:avLst/>
          </a:prstGeom>
          <a:solidFill>
            <a:srgbClr val="CC3300"/>
          </a:solidFill>
          <a:ln w="9525">
            <a:solidFill>
              <a:schemeClr val="tx1"/>
            </a:solidFill>
            <a:miter lim="800000"/>
            <a:headEnd/>
            <a:tailEnd/>
          </a:ln>
        </p:spPr>
        <p:txBody>
          <a:bodyPr lIns="0" tIns="72000" rIns="0" bIns="72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ru-RU" altLang="ru-UA" sz="1000" b="1">
                <a:solidFill>
                  <a:schemeClr val="bg1"/>
                </a:solidFill>
              </a:rPr>
              <a:t>Уровень НКМЗ 200</a:t>
            </a:r>
            <a:r>
              <a:rPr lang="en-US" altLang="ru-UA" sz="1000" b="1">
                <a:solidFill>
                  <a:schemeClr val="bg1"/>
                </a:solidFill>
              </a:rPr>
              <a:t>6</a:t>
            </a:r>
            <a:r>
              <a:rPr lang="ru-RU" altLang="ru-UA" sz="1000" b="1">
                <a:solidFill>
                  <a:schemeClr val="bg1"/>
                </a:solidFill>
              </a:rPr>
              <a:t>г.</a:t>
            </a:r>
          </a:p>
        </p:txBody>
      </p:sp>
      <p:sp>
        <p:nvSpPr>
          <p:cNvPr id="16390" name="Rectangle 6">
            <a:hlinkClick r:id="" action="ppaction://noaction"/>
            <a:extLst>
              <a:ext uri="{FF2B5EF4-FFF2-40B4-BE49-F238E27FC236}">
                <a16:creationId xmlns:a16="http://schemas.microsoft.com/office/drawing/2014/main" id="{D86AFA14-4D0A-5DCD-61AD-5212E53E6C53}"/>
              </a:ext>
            </a:extLst>
          </p:cNvPr>
          <p:cNvSpPr>
            <a:spLocks noChangeArrowheads="1"/>
          </p:cNvSpPr>
          <p:nvPr/>
        </p:nvSpPr>
        <p:spPr bwMode="auto">
          <a:xfrm>
            <a:off x="6227763" y="6148388"/>
            <a:ext cx="2736850" cy="292100"/>
          </a:xfrm>
          <a:prstGeom prst="rect">
            <a:avLst/>
          </a:prstGeom>
          <a:solidFill>
            <a:srgbClr val="008000"/>
          </a:solidFill>
          <a:ln w="9525">
            <a:solidFill>
              <a:schemeClr val="tx1"/>
            </a:solidFill>
            <a:miter lim="800000"/>
            <a:headEnd/>
            <a:tailEnd/>
          </a:ln>
        </p:spPr>
        <p:txBody>
          <a:bodyPr wrap="none" lIns="0" tIns="72000" rIns="0" bIns="72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ru-RU" altLang="ru-UA" sz="1000" b="1">
                <a:solidFill>
                  <a:schemeClr val="bg1"/>
                </a:solidFill>
              </a:rPr>
              <a:t>Уровень НКМЗ 1990г.</a:t>
            </a:r>
          </a:p>
        </p:txBody>
      </p:sp>
      <p:sp>
        <p:nvSpPr>
          <p:cNvPr id="16391" name="Rectangle 7">
            <a:hlinkClick r:id="" action="ppaction://noaction"/>
            <a:extLst>
              <a:ext uri="{FF2B5EF4-FFF2-40B4-BE49-F238E27FC236}">
                <a16:creationId xmlns:a16="http://schemas.microsoft.com/office/drawing/2014/main" id="{A76EB802-07DE-2CB1-C779-06D30BEA90DB}"/>
              </a:ext>
            </a:extLst>
          </p:cNvPr>
          <p:cNvSpPr>
            <a:spLocks noChangeArrowheads="1"/>
          </p:cNvSpPr>
          <p:nvPr/>
        </p:nvSpPr>
        <p:spPr bwMode="auto">
          <a:xfrm>
            <a:off x="4348163" y="387350"/>
            <a:ext cx="1262062" cy="5329238"/>
          </a:xfrm>
          <a:prstGeom prst="rect">
            <a:avLst/>
          </a:prstGeom>
          <a:solidFill>
            <a:srgbClr val="A8D1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lgn="ctr">
              <a:spcBef>
                <a:spcPct val="20000"/>
              </a:spcBef>
            </a:pPr>
            <a:endParaRPr lang="ru-RU" altLang="ru-UA" sz="1400" b="1"/>
          </a:p>
          <a:p>
            <a:pPr algn="ctr">
              <a:spcBef>
                <a:spcPct val="20000"/>
              </a:spcBef>
            </a:pPr>
            <a:endParaRPr lang="ru-RU" altLang="ru-UA" sz="1000" b="1"/>
          </a:p>
          <a:p>
            <a:pPr algn="ctr">
              <a:spcBef>
                <a:spcPct val="20000"/>
              </a:spcBef>
            </a:pPr>
            <a:r>
              <a:rPr lang="ru-RU" altLang="ru-UA" sz="1200" b="1">
                <a:solidFill>
                  <a:srgbClr val="7030A0"/>
                </a:solidFill>
              </a:rPr>
              <a:t>Литье</a:t>
            </a:r>
          </a:p>
        </p:txBody>
      </p:sp>
      <p:sp>
        <p:nvSpPr>
          <p:cNvPr id="16392" name="Rectangle 8">
            <a:extLst>
              <a:ext uri="{FF2B5EF4-FFF2-40B4-BE49-F238E27FC236}">
                <a16:creationId xmlns:a16="http://schemas.microsoft.com/office/drawing/2014/main" id="{A0DDB945-93CA-F0F0-F1A4-C4BBD447B24A}"/>
              </a:ext>
            </a:extLst>
          </p:cNvPr>
          <p:cNvSpPr>
            <a:spLocks noChangeArrowheads="1"/>
          </p:cNvSpPr>
          <p:nvPr/>
        </p:nvSpPr>
        <p:spPr bwMode="auto">
          <a:xfrm rot="10800000">
            <a:off x="4356100"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160…200 мкм</a:t>
            </a:r>
          </a:p>
        </p:txBody>
      </p:sp>
      <p:sp>
        <p:nvSpPr>
          <p:cNvPr id="16393" name="Rectangle 9">
            <a:extLst>
              <a:ext uri="{FF2B5EF4-FFF2-40B4-BE49-F238E27FC236}">
                <a16:creationId xmlns:a16="http://schemas.microsoft.com/office/drawing/2014/main" id="{F0ABD41F-3AC0-6933-BEAB-9A639315310B}"/>
              </a:ext>
            </a:extLst>
          </p:cNvPr>
          <p:cNvSpPr>
            <a:spLocks noChangeArrowheads="1"/>
          </p:cNvSpPr>
          <p:nvPr/>
        </p:nvSpPr>
        <p:spPr bwMode="auto">
          <a:xfrm rot="10800000">
            <a:off x="5019675"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65 … 70%</a:t>
            </a:r>
          </a:p>
        </p:txBody>
      </p:sp>
      <p:sp>
        <p:nvSpPr>
          <p:cNvPr id="16394" name="Rectangle 10">
            <a:extLst>
              <a:ext uri="{FF2B5EF4-FFF2-40B4-BE49-F238E27FC236}">
                <a16:creationId xmlns:a16="http://schemas.microsoft.com/office/drawing/2014/main" id="{BB2EFC32-B7C8-7981-3808-B9D49425EF81}"/>
              </a:ext>
            </a:extLst>
          </p:cNvPr>
          <p:cNvSpPr>
            <a:spLocks noChangeArrowheads="1"/>
          </p:cNvSpPr>
          <p:nvPr/>
        </p:nvSpPr>
        <p:spPr bwMode="auto">
          <a:xfrm rot="10800000">
            <a:off x="4427538" y="603250"/>
            <a:ext cx="358775"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Шероховатость</a:t>
            </a:r>
          </a:p>
          <a:p>
            <a:pPr>
              <a:spcBef>
                <a:spcPct val="20000"/>
              </a:spcBef>
            </a:pPr>
            <a:r>
              <a:rPr lang="ru-RU" altLang="ru-UA" sz="1000" b="1">
                <a:solidFill>
                  <a:srgbClr val="7030A0"/>
                </a:solidFill>
              </a:rPr>
              <a:t>поверхности</a:t>
            </a:r>
          </a:p>
        </p:txBody>
      </p:sp>
      <p:sp>
        <p:nvSpPr>
          <p:cNvPr id="16395" name="Rectangle 11">
            <a:extLst>
              <a:ext uri="{FF2B5EF4-FFF2-40B4-BE49-F238E27FC236}">
                <a16:creationId xmlns:a16="http://schemas.microsoft.com/office/drawing/2014/main" id="{C1B9C3D7-06FD-0080-FE89-877FDF1F33CE}"/>
              </a:ext>
            </a:extLst>
          </p:cNvPr>
          <p:cNvSpPr>
            <a:spLocks noChangeArrowheads="1"/>
          </p:cNvSpPr>
          <p:nvPr/>
        </p:nvSpPr>
        <p:spPr bwMode="auto">
          <a:xfrm rot="10800000">
            <a:off x="4989513" y="460375"/>
            <a:ext cx="360362"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Выход годного</a:t>
            </a:r>
            <a:endParaRPr lang="en-US" altLang="ru-UA" sz="1000" b="1">
              <a:solidFill>
                <a:srgbClr val="7030A0"/>
              </a:solidFill>
            </a:endParaRPr>
          </a:p>
          <a:p>
            <a:pPr>
              <a:spcBef>
                <a:spcPct val="20000"/>
              </a:spcBef>
            </a:pPr>
            <a:r>
              <a:rPr lang="ru-RU" altLang="ru-UA" sz="1000" b="1">
                <a:solidFill>
                  <a:srgbClr val="7030A0"/>
                </a:solidFill>
              </a:rPr>
              <a:t>для</a:t>
            </a:r>
            <a:r>
              <a:rPr lang="en-US" altLang="ru-UA" sz="1000" b="1">
                <a:solidFill>
                  <a:srgbClr val="7030A0"/>
                </a:solidFill>
              </a:rPr>
              <a:t> </a:t>
            </a:r>
            <a:r>
              <a:rPr lang="ru-RU" altLang="ru-UA" sz="1000" b="1">
                <a:solidFill>
                  <a:srgbClr val="7030A0"/>
                </a:solidFill>
              </a:rPr>
              <a:t>крупного</a:t>
            </a:r>
            <a:endParaRPr lang="en-US" altLang="ru-UA" sz="1000" b="1">
              <a:solidFill>
                <a:srgbClr val="7030A0"/>
              </a:solidFill>
            </a:endParaRPr>
          </a:p>
          <a:p>
            <a:pPr>
              <a:spcBef>
                <a:spcPct val="20000"/>
              </a:spcBef>
            </a:pPr>
            <a:r>
              <a:rPr lang="ru-RU" altLang="ru-UA" sz="1000" b="1">
                <a:solidFill>
                  <a:srgbClr val="7030A0"/>
                </a:solidFill>
              </a:rPr>
              <a:t>литья</a:t>
            </a:r>
          </a:p>
        </p:txBody>
      </p:sp>
      <p:sp>
        <p:nvSpPr>
          <p:cNvPr id="16396" name="Rectangle 12">
            <a:hlinkClick r:id="" action="ppaction://noaction"/>
            <a:extLst>
              <a:ext uri="{FF2B5EF4-FFF2-40B4-BE49-F238E27FC236}">
                <a16:creationId xmlns:a16="http://schemas.microsoft.com/office/drawing/2014/main" id="{5B0B26EF-69C0-C320-E134-44170FA996B4}"/>
              </a:ext>
            </a:extLst>
          </p:cNvPr>
          <p:cNvSpPr>
            <a:spLocks noChangeArrowheads="1"/>
          </p:cNvSpPr>
          <p:nvPr/>
        </p:nvSpPr>
        <p:spPr bwMode="auto">
          <a:xfrm>
            <a:off x="5680075" y="387350"/>
            <a:ext cx="1277938" cy="5329238"/>
          </a:xfrm>
          <a:prstGeom prst="rect">
            <a:avLst/>
          </a:prstGeom>
          <a:solidFill>
            <a:srgbClr val="A8D1F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000" rIns="1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lgn="ctr">
              <a:spcBef>
                <a:spcPct val="20000"/>
              </a:spcBef>
            </a:pPr>
            <a:endParaRPr lang="ru-RU" altLang="ru-UA" sz="1200" b="1"/>
          </a:p>
          <a:p>
            <a:pPr algn="ctr">
              <a:spcBef>
                <a:spcPct val="20000"/>
              </a:spcBef>
            </a:pPr>
            <a:endParaRPr lang="ru-RU" altLang="ru-UA" sz="900" b="1"/>
          </a:p>
          <a:p>
            <a:pPr algn="ctr">
              <a:spcBef>
                <a:spcPct val="20000"/>
              </a:spcBef>
            </a:pPr>
            <a:r>
              <a:rPr lang="ru-RU" altLang="ru-UA" sz="1400" b="1" baseline="2000">
                <a:solidFill>
                  <a:srgbClr val="7030A0"/>
                </a:solidFill>
              </a:rPr>
              <a:t>Термическая</a:t>
            </a:r>
          </a:p>
          <a:p>
            <a:pPr algn="ctr">
              <a:spcBef>
                <a:spcPct val="20000"/>
              </a:spcBef>
            </a:pPr>
            <a:r>
              <a:rPr lang="ru-RU" altLang="ru-UA" sz="1400" b="1" baseline="2000">
                <a:solidFill>
                  <a:srgbClr val="7030A0"/>
                </a:solidFill>
              </a:rPr>
              <a:t>обработка</a:t>
            </a:r>
          </a:p>
        </p:txBody>
      </p:sp>
      <p:sp>
        <p:nvSpPr>
          <p:cNvPr id="16397" name="Rectangle 13">
            <a:extLst>
              <a:ext uri="{FF2B5EF4-FFF2-40B4-BE49-F238E27FC236}">
                <a16:creationId xmlns:a16="http://schemas.microsoft.com/office/drawing/2014/main" id="{D53DF44E-2056-F399-E6DA-345D4D14CC1A}"/>
              </a:ext>
            </a:extLst>
          </p:cNvPr>
          <p:cNvSpPr>
            <a:spLocks noChangeArrowheads="1"/>
          </p:cNvSpPr>
          <p:nvPr/>
        </p:nvSpPr>
        <p:spPr bwMode="auto">
          <a:xfrm rot="10800000">
            <a:off x="5689600"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120 кг УТ /т</a:t>
            </a:r>
          </a:p>
        </p:txBody>
      </p:sp>
      <p:sp>
        <p:nvSpPr>
          <p:cNvPr id="16398" name="Rectangle 14">
            <a:extLst>
              <a:ext uri="{FF2B5EF4-FFF2-40B4-BE49-F238E27FC236}">
                <a16:creationId xmlns:a16="http://schemas.microsoft.com/office/drawing/2014/main" id="{B80A394C-B1BD-D684-C94D-4DCBCC738750}"/>
              </a:ext>
            </a:extLst>
          </p:cNvPr>
          <p:cNvSpPr>
            <a:spLocks noChangeArrowheads="1"/>
          </p:cNvSpPr>
          <p:nvPr/>
        </p:nvSpPr>
        <p:spPr bwMode="auto">
          <a:xfrm rot="10800000">
            <a:off x="6410325"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5 </a:t>
            </a:r>
            <a:r>
              <a:rPr lang="en-US" altLang="ru-UA" sz="1000" b="1">
                <a:solidFill>
                  <a:schemeClr val="bg1"/>
                </a:solidFill>
              </a:rPr>
              <a:t>HB</a:t>
            </a:r>
            <a:endParaRPr lang="ru-RU" altLang="ru-UA" sz="1000" b="1">
              <a:solidFill>
                <a:schemeClr val="bg1"/>
              </a:solidFill>
            </a:endParaRPr>
          </a:p>
        </p:txBody>
      </p:sp>
      <p:sp>
        <p:nvSpPr>
          <p:cNvPr id="16399" name="Rectangle 15">
            <a:extLst>
              <a:ext uri="{FF2B5EF4-FFF2-40B4-BE49-F238E27FC236}">
                <a16:creationId xmlns:a16="http://schemas.microsoft.com/office/drawing/2014/main" id="{1425F03C-E044-5D6D-3B4E-B551C43808E3}"/>
              </a:ext>
            </a:extLst>
          </p:cNvPr>
          <p:cNvSpPr>
            <a:spLocks noChangeArrowheads="1"/>
          </p:cNvSpPr>
          <p:nvPr/>
        </p:nvSpPr>
        <p:spPr bwMode="auto">
          <a:xfrm rot="10800000">
            <a:off x="6578600" y="2908300"/>
            <a:ext cx="215900" cy="2530475"/>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en-US" altLang="ru-UA" sz="1000" b="1">
                <a:solidFill>
                  <a:schemeClr val="bg1"/>
                </a:solidFill>
              </a:rPr>
              <a:t>7 HB</a:t>
            </a:r>
            <a:endParaRPr lang="ru-RU" altLang="ru-UA" sz="1000" b="1">
              <a:solidFill>
                <a:schemeClr val="bg1"/>
              </a:solidFill>
            </a:endParaRPr>
          </a:p>
        </p:txBody>
      </p:sp>
      <p:sp>
        <p:nvSpPr>
          <p:cNvPr id="16400" name="Rectangle 16">
            <a:extLst>
              <a:ext uri="{FF2B5EF4-FFF2-40B4-BE49-F238E27FC236}">
                <a16:creationId xmlns:a16="http://schemas.microsoft.com/office/drawing/2014/main" id="{350A4512-58C4-6B64-1669-7458EC79F24C}"/>
              </a:ext>
            </a:extLst>
          </p:cNvPr>
          <p:cNvSpPr>
            <a:spLocks noChangeArrowheads="1"/>
          </p:cNvSpPr>
          <p:nvPr/>
        </p:nvSpPr>
        <p:spPr bwMode="auto">
          <a:xfrm rot="10800000">
            <a:off x="5761038" y="603250"/>
            <a:ext cx="358775" cy="129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Удельный расход</a:t>
            </a:r>
          </a:p>
          <a:p>
            <a:pPr>
              <a:spcBef>
                <a:spcPct val="20000"/>
              </a:spcBef>
            </a:pPr>
            <a:r>
              <a:rPr lang="ru-RU" altLang="ru-UA" sz="1000" b="1">
                <a:solidFill>
                  <a:srgbClr val="7030A0"/>
                </a:solidFill>
              </a:rPr>
              <a:t>топлива</a:t>
            </a:r>
          </a:p>
        </p:txBody>
      </p:sp>
      <p:sp>
        <p:nvSpPr>
          <p:cNvPr id="16401" name="Rectangle 17">
            <a:extLst>
              <a:ext uri="{FF2B5EF4-FFF2-40B4-BE49-F238E27FC236}">
                <a16:creationId xmlns:a16="http://schemas.microsoft.com/office/drawing/2014/main" id="{E1A2265F-8C98-54AA-22D4-3BE0913C8C25}"/>
              </a:ext>
            </a:extLst>
          </p:cNvPr>
          <p:cNvSpPr>
            <a:spLocks noChangeArrowheads="1"/>
          </p:cNvSpPr>
          <p:nvPr/>
        </p:nvSpPr>
        <p:spPr bwMode="auto">
          <a:xfrm rot="10800000">
            <a:off x="6481763" y="460375"/>
            <a:ext cx="360362"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Перепад</a:t>
            </a:r>
          </a:p>
          <a:p>
            <a:pPr>
              <a:spcBef>
                <a:spcPct val="20000"/>
              </a:spcBef>
            </a:pPr>
            <a:r>
              <a:rPr lang="ru-RU" altLang="ru-UA" sz="1000" b="1">
                <a:solidFill>
                  <a:srgbClr val="7030A0"/>
                </a:solidFill>
              </a:rPr>
              <a:t>твердости</a:t>
            </a:r>
          </a:p>
        </p:txBody>
      </p:sp>
      <p:sp>
        <p:nvSpPr>
          <p:cNvPr id="16402" name="Rectangle 18">
            <a:extLst>
              <a:ext uri="{FF2B5EF4-FFF2-40B4-BE49-F238E27FC236}">
                <a16:creationId xmlns:a16="http://schemas.microsoft.com/office/drawing/2014/main" id="{3268FE61-D51A-83AF-81FA-3DB7A5E6DD15}"/>
              </a:ext>
            </a:extLst>
          </p:cNvPr>
          <p:cNvSpPr>
            <a:spLocks noChangeArrowheads="1"/>
          </p:cNvSpPr>
          <p:nvPr/>
        </p:nvSpPr>
        <p:spPr bwMode="auto">
          <a:xfrm rot="10800000">
            <a:off x="6732588" y="4419600"/>
            <a:ext cx="215900" cy="1019175"/>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en-US" altLang="ru-UA" sz="1000" b="1">
                <a:solidFill>
                  <a:schemeClr val="bg1"/>
                </a:solidFill>
              </a:rPr>
              <a:t>20 HB</a:t>
            </a:r>
            <a:endParaRPr lang="ru-RU" altLang="ru-UA" sz="1000" b="1">
              <a:solidFill>
                <a:schemeClr val="bg1"/>
              </a:solidFill>
            </a:endParaRPr>
          </a:p>
        </p:txBody>
      </p:sp>
      <p:sp>
        <p:nvSpPr>
          <p:cNvPr id="16403" name="Rectangle 19">
            <a:hlinkClick r:id="" action="ppaction://noaction"/>
            <a:extLst>
              <a:ext uri="{FF2B5EF4-FFF2-40B4-BE49-F238E27FC236}">
                <a16:creationId xmlns:a16="http://schemas.microsoft.com/office/drawing/2014/main" id="{2EC10C08-4198-1B9F-86C0-1960FD89D18A}"/>
              </a:ext>
            </a:extLst>
          </p:cNvPr>
          <p:cNvSpPr>
            <a:spLocks noChangeArrowheads="1"/>
          </p:cNvSpPr>
          <p:nvPr/>
        </p:nvSpPr>
        <p:spPr bwMode="auto">
          <a:xfrm>
            <a:off x="7038975" y="387350"/>
            <a:ext cx="1944688" cy="5329238"/>
          </a:xfrm>
          <a:prstGeom prst="rect">
            <a:avLst/>
          </a:prstGeom>
          <a:solidFill>
            <a:srgbClr val="A8D1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lgn="ctr">
              <a:spcBef>
                <a:spcPct val="20000"/>
              </a:spcBef>
            </a:pPr>
            <a:endParaRPr lang="ru-RU" altLang="ru-UA" sz="1400" b="1"/>
          </a:p>
          <a:p>
            <a:pPr algn="ctr">
              <a:spcBef>
                <a:spcPct val="20000"/>
              </a:spcBef>
            </a:pPr>
            <a:endParaRPr lang="ru-RU" altLang="ru-UA" sz="800" b="1"/>
          </a:p>
          <a:p>
            <a:pPr algn="ctr">
              <a:spcBef>
                <a:spcPct val="20000"/>
              </a:spcBef>
            </a:pPr>
            <a:r>
              <a:rPr lang="ru-RU" altLang="ru-UA" sz="1400" b="1" baseline="4000">
                <a:solidFill>
                  <a:srgbClr val="7030A0"/>
                </a:solidFill>
              </a:rPr>
              <a:t>Уровень производительности</a:t>
            </a:r>
          </a:p>
          <a:p>
            <a:pPr algn="ctr">
              <a:spcBef>
                <a:spcPct val="20000"/>
              </a:spcBef>
            </a:pPr>
            <a:r>
              <a:rPr lang="ru-RU" altLang="ru-UA" sz="1400" b="1" baseline="4000">
                <a:solidFill>
                  <a:srgbClr val="7030A0"/>
                </a:solidFill>
              </a:rPr>
              <a:t>и точность мехобработки</a:t>
            </a:r>
          </a:p>
        </p:txBody>
      </p:sp>
      <p:sp>
        <p:nvSpPr>
          <p:cNvPr id="16404" name="Rectangle 20">
            <a:extLst>
              <a:ext uri="{FF2B5EF4-FFF2-40B4-BE49-F238E27FC236}">
                <a16:creationId xmlns:a16="http://schemas.microsoft.com/office/drawing/2014/main" id="{6D63B750-83DE-DFE2-BBE9-DD83C2BA397E}"/>
              </a:ext>
            </a:extLst>
          </p:cNvPr>
          <p:cNvSpPr>
            <a:spLocks noChangeArrowheads="1"/>
          </p:cNvSpPr>
          <p:nvPr/>
        </p:nvSpPr>
        <p:spPr bwMode="auto">
          <a:xfrm rot="10800000">
            <a:off x="7062788" y="1900238"/>
            <a:ext cx="217487"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0,56 дм</a:t>
            </a:r>
            <a:r>
              <a:rPr lang="ru-RU" altLang="ru-UA" sz="1000" b="1" baseline="30000">
                <a:solidFill>
                  <a:schemeClr val="bg1"/>
                </a:solidFill>
              </a:rPr>
              <a:t>3</a:t>
            </a:r>
            <a:r>
              <a:rPr lang="ru-RU" altLang="ru-UA" sz="1000" b="1">
                <a:solidFill>
                  <a:schemeClr val="bg1"/>
                </a:solidFill>
              </a:rPr>
              <a:t>/мин</a:t>
            </a:r>
          </a:p>
        </p:txBody>
      </p:sp>
      <p:sp>
        <p:nvSpPr>
          <p:cNvPr id="16405" name="Rectangle 21">
            <a:extLst>
              <a:ext uri="{FF2B5EF4-FFF2-40B4-BE49-F238E27FC236}">
                <a16:creationId xmlns:a16="http://schemas.microsoft.com/office/drawing/2014/main" id="{05F2DEC0-5F83-63F1-A3C1-C89E3785F869}"/>
              </a:ext>
            </a:extLst>
          </p:cNvPr>
          <p:cNvSpPr>
            <a:spLocks noChangeArrowheads="1"/>
          </p:cNvSpPr>
          <p:nvPr/>
        </p:nvSpPr>
        <p:spPr bwMode="auto">
          <a:xfrm rot="10800000">
            <a:off x="7235825" y="2833688"/>
            <a:ext cx="215900" cy="2605087"/>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0,42 дм</a:t>
            </a:r>
            <a:r>
              <a:rPr lang="ru-RU" altLang="ru-UA" sz="1000" b="1" baseline="30000">
                <a:solidFill>
                  <a:schemeClr val="bg1"/>
                </a:solidFill>
              </a:rPr>
              <a:t>3</a:t>
            </a:r>
            <a:r>
              <a:rPr lang="ru-RU" altLang="ru-UA" sz="1000" b="1">
                <a:solidFill>
                  <a:schemeClr val="bg1"/>
                </a:solidFill>
              </a:rPr>
              <a:t>/мин</a:t>
            </a:r>
          </a:p>
        </p:txBody>
      </p:sp>
      <p:sp>
        <p:nvSpPr>
          <p:cNvPr id="16406" name="Rectangle 22">
            <a:extLst>
              <a:ext uri="{FF2B5EF4-FFF2-40B4-BE49-F238E27FC236}">
                <a16:creationId xmlns:a16="http://schemas.microsoft.com/office/drawing/2014/main" id="{7EB433FD-4CC9-82A6-B4AF-DF48022BD8B9}"/>
              </a:ext>
            </a:extLst>
          </p:cNvPr>
          <p:cNvSpPr>
            <a:spLocks noChangeArrowheads="1"/>
          </p:cNvSpPr>
          <p:nvPr/>
        </p:nvSpPr>
        <p:spPr bwMode="auto">
          <a:xfrm rot="10800000">
            <a:off x="7389813" y="3987800"/>
            <a:ext cx="206375" cy="1450975"/>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0,20 дм</a:t>
            </a:r>
            <a:r>
              <a:rPr lang="ru-RU" altLang="ru-UA" sz="1000" b="1" baseline="30000">
                <a:solidFill>
                  <a:schemeClr val="bg1"/>
                </a:solidFill>
              </a:rPr>
              <a:t>3</a:t>
            </a:r>
            <a:r>
              <a:rPr lang="ru-RU" altLang="ru-UA" sz="1000" b="1">
                <a:solidFill>
                  <a:schemeClr val="bg1"/>
                </a:solidFill>
              </a:rPr>
              <a:t>/мин</a:t>
            </a:r>
          </a:p>
        </p:txBody>
      </p:sp>
      <p:sp>
        <p:nvSpPr>
          <p:cNvPr id="16407" name="Rectangle 23">
            <a:extLst>
              <a:ext uri="{FF2B5EF4-FFF2-40B4-BE49-F238E27FC236}">
                <a16:creationId xmlns:a16="http://schemas.microsoft.com/office/drawing/2014/main" id="{2EDEAB0D-D62E-640C-22BD-87D20A91240F}"/>
              </a:ext>
            </a:extLst>
          </p:cNvPr>
          <p:cNvSpPr>
            <a:spLocks noChangeArrowheads="1"/>
          </p:cNvSpPr>
          <p:nvPr/>
        </p:nvSpPr>
        <p:spPr bwMode="auto">
          <a:xfrm rot="10800000">
            <a:off x="7740650"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8</a:t>
            </a:r>
            <a:r>
              <a:rPr lang="en-US" altLang="ru-UA" sz="1000" b="1">
                <a:solidFill>
                  <a:schemeClr val="bg1"/>
                </a:solidFill>
              </a:rPr>
              <a:t>0%</a:t>
            </a:r>
            <a:endParaRPr lang="ru-RU" altLang="ru-UA" sz="1000" b="1">
              <a:solidFill>
                <a:schemeClr val="bg1"/>
              </a:solidFill>
            </a:endParaRPr>
          </a:p>
        </p:txBody>
      </p:sp>
      <p:sp>
        <p:nvSpPr>
          <p:cNvPr id="16408" name="Rectangle 24">
            <a:extLst>
              <a:ext uri="{FF2B5EF4-FFF2-40B4-BE49-F238E27FC236}">
                <a16:creationId xmlns:a16="http://schemas.microsoft.com/office/drawing/2014/main" id="{BB393FF3-BAF0-28BC-79C2-57E5D3DD51CA}"/>
              </a:ext>
            </a:extLst>
          </p:cNvPr>
          <p:cNvSpPr>
            <a:spLocks noChangeArrowheads="1"/>
          </p:cNvSpPr>
          <p:nvPr/>
        </p:nvSpPr>
        <p:spPr bwMode="auto">
          <a:xfrm rot="10800000">
            <a:off x="8388350"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90%</a:t>
            </a:r>
          </a:p>
        </p:txBody>
      </p:sp>
      <p:sp>
        <p:nvSpPr>
          <p:cNvPr id="16409" name="Rectangle 25">
            <a:extLst>
              <a:ext uri="{FF2B5EF4-FFF2-40B4-BE49-F238E27FC236}">
                <a16:creationId xmlns:a16="http://schemas.microsoft.com/office/drawing/2014/main" id="{BBC46963-593F-A928-272B-C87411BC3EB5}"/>
              </a:ext>
            </a:extLst>
          </p:cNvPr>
          <p:cNvSpPr>
            <a:spLocks noChangeArrowheads="1"/>
          </p:cNvSpPr>
          <p:nvPr/>
        </p:nvSpPr>
        <p:spPr bwMode="auto">
          <a:xfrm rot="10800000">
            <a:off x="7092950" y="514350"/>
            <a:ext cx="358775" cy="141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900" b="1">
                <a:solidFill>
                  <a:srgbClr val="7030A0"/>
                </a:solidFill>
              </a:rPr>
              <a:t>Объемы</a:t>
            </a:r>
            <a:r>
              <a:rPr lang="ru-RU" altLang="ru-UA" sz="900" b="1"/>
              <a:t> </a:t>
            </a:r>
            <a:r>
              <a:rPr lang="ru-RU" altLang="ru-UA" sz="900" b="1">
                <a:solidFill>
                  <a:srgbClr val="7030A0"/>
                </a:solidFill>
              </a:rPr>
              <a:t>снимаемого</a:t>
            </a:r>
          </a:p>
          <a:p>
            <a:pPr>
              <a:spcBef>
                <a:spcPct val="20000"/>
              </a:spcBef>
            </a:pPr>
            <a:r>
              <a:rPr lang="ru-RU" altLang="ru-UA" sz="900" b="1">
                <a:solidFill>
                  <a:srgbClr val="7030A0"/>
                </a:solidFill>
              </a:rPr>
              <a:t>металла в ед. времени</a:t>
            </a:r>
          </a:p>
        </p:txBody>
      </p:sp>
      <p:sp>
        <p:nvSpPr>
          <p:cNvPr id="16410" name="Rectangle 26">
            <a:extLst>
              <a:ext uri="{FF2B5EF4-FFF2-40B4-BE49-F238E27FC236}">
                <a16:creationId xmlns:a16="http://schemas.microsoft.com/office/drawing/2014/main" id="{21A41EC9-916D-CC2C-3CE6-98ECCF3A56D5}"/>
              </a:ext>
            </a:extLst>
          </p:cNvPr>
          <p:cNvSpPr>
            <a:spLocks noChangeArrowheads="1"/>
          </p:cNvSpPr>
          <p:nvPr/>
        </p:nvSpPr>
        <p:spPr bwMode="auto">
          <a:xfrm rot="10800000">
            <a:off x="7677150" y="577850"/>
            <a:ext cx="48895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900" b="1">
                <a:solidFill>
                  <a:srgbClr val="7030A0"/>
                </a:solidFill>
              </a:rPr>
              <a:t>Удельный вес О.Ц.</a:t>
            </a:r>
            <a:endParaRPr lang="en-US" altLang="ru-UA" sz="900" b="1">
              <a:solidFill>
                <a:srgbClr val="7030A0"/>
              </a:solidFill>
            </a:endParaRPr>
          </a:p>
          <a:p>
            <a:pPr>
              <a:spcBef>
                <a:spcPct val="20000"/>
              </a:spcBef>
            </a:pPr>
            <a:r>
              <a:rPr lang="ru-RU" altLang="ru-UA" sz="900" b="1">
                <a:solidFill>
                  <a:srgbClr val="7030A0"/>
                </a:solidFill>
              </a:rPr>
              <a:t> и</a:t>
            </a:r>
            <a:r>
              <a:rPr lang="en-US" altLang="ru-UA" sz="900" b="1">
                <a:solidFill>
                  <a:srgbClr val="7030A0"/>
                </a:solidFill>
              </a:rPr>
              <a:t> </a:t>
            </a:r>
            <a:r>
              <a:rPr lang="ru-RU" altLang="ru-UA" sz="900" b="1">
                <a:solidFill>
                  <a:srgbClr val="7030A0"/>
                </a:solidFill>
              </a:rPr>
              <a:t> станков с ЧПУ к общ.</a:t>
            </a:r>
            <a:r>
              <a:rPr lang="en-US" altLang="ru-UA" sz="900" b="1">
                <a:solidFill>
                  <a:srgbClr val="7030A0"/>
                </a:solidFill>
              </a:rPr>
              <a:t> </a:t>
            </a:r>
            <a:r>
              <a:rPr lang="ru-RU" altLang="ru-UA" sz="900" b="1">
                <a:solidFill>
                  <a:srgbClr val="7030A0"/>
                </a:solidFill>
              </a:rPr>
              <a:t> кол. станочн. парка</a:t>
            </a:r>
          </a:p>
        </p:txBody>
      </p:sp>
      <p:sp>
        <p:nvSpPr>
          <p:cNvPr id="16411" name="Rectangle 27">
            <a:extLst>
              <a:ext uri="{FF2B5EF4-FFF2-40B4-BE49-F238E27FC236}">
                <a16:creationId xmlns:a16="http://schemas.microsoft.com/office/drawing/2014/main" id="{E8FEB6AA-8646-E024-8B0A-8B5685F17954}"/>
              </a:ext>
            </a:extLst>
          </p:cNvPr>
          <p:cNvSpPr>
            <a:spLocks noChangeArrowheads="1"/>
          </p:cNvSpPr>
          <p:nvPr/>
        </p:nvSpPr>
        <p:spPr bwMode="auto">
          <a:xfrm rot="10800000">
            <a:off x="8431213" y="474663"/>
            <a:ext cx="53340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900" b="1">
                <a:solidFill>
                  <a:srgbClr val="7030A0"/>
                </a:solidFill>
              </a:rPr>
              <a:t>Соотношение обраб.</a:t>
            </a:r>
          </a:p>
          <a:p>
            <a:pPr>
              <a:spcBef>
                <a:spcPct val="20000"/>
              </a:spcBef>
            </a:pPr>
            <a:r>
              <a:rPr lang="ru-RU" altLang="ru-UA" sz="900" b="1">
                <a:solidFill>
                  <a:srgbClr val="7030A0"/>
                </a:solidFill>
              </a:rPr>
              <a:t>на станках с ЧПУ к</a:t>
            </a:r>
          </a:p>
          <a:p>
            <a:pPr>
              <a:spcBef>
                <a:spcPct val="20000"/>
              </a:spcBef>
            </a:pPr>
            <a:r>
              <a:rPr lang="ru-RU" altLang="ru-UA" sz="900" b="1">
                <a:solidFill>
                  <a:srgbClr val="7030A0"/>
                </a:solidFill>
              </a:rPr>
              <a:t>общ. объему мехобраб.</a:t>
            </a:r>
          </a:p>
        </p:txBody>
      </p:sp>
      <p:sp>
        <p:nvSpPr>
          <p:cNvPr id="16412" name="Rectangle 28">
            <a:extLst>
              <a:ext uri="{FF2B5EF4-FFF2-40B4-BE49-F238E27FC236}">
                <a16:creationId xmlns:a16="http://schemas.microsoft.com/office/drawing/2014/main" id="{C88FEE01-5F46-0B5A-68CA-1199442FD853}"/>
              </a:ext>
            </a:extLst>
          </p:cNvPr>
          <p:cNvSpPr>
            <a:spLocks noChangeArrowheads="1"/>
          </p:cNvSpPr>
          <p:nvPr/>
        </p:nvSpPr>
        <p:spPr bwMode="auto">
          <a:xfrm rot="10800000">
            <a:off x="7910513" y="4438650"/>
            <a:ext cx="215900" cy="1000125"/>
          </a:xfrm>
          <a:prstGeom prst="rect">
            <a:avLst/>
          </a:prstGeom>
          <a:solidFill>
            <a:srgbClr val="CC3300"/>
          </a:solidFill>
          <a:ln w="9525">
            <a:solidFill>
              <a:schemeClr val="tx1"/>
            </a:solidFill>
            <a:miter lim="800000"/>
            <a:headEnd/>
            <a:tailEnd/>
          </a:ln>
        </p:spPr>
        <p:txBody>
          <a:bodyPr vert="eaVert" lIns="0" tIns="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14,7%</a:t>
            </a:r>
          </a:p>
        </p:txBody>
      </p:sp>
      <p:sp>
        <p:nvSpPr>
          <p:cNvPr id="16413" name="Rectangle 29">
            <a:extLst>
              <a:ext uri="{FF2B5EF4-FFF2-40B4-BE49-F238E27FC236}">
                <a16:creationId xmlns:a16="http://schemas.microsoft.com/office/drawing/2014/main" id="{C8CA879D-97EF-67B3-C7D7-C78FE4240EE5}"/>
              </a:ext>
            </a:extLst>
          </p:cNvPr>
          <p:cNvSpPr>
            <a:spLocks noChangeArrowheads="1"/>
          </p:cNvSpPr>
          <p:nvPr/>
        </p:nvSpPr>
        <p:spPr bwMode="auto">
          <a:xfrm rot="10800000">
            <a:off x="8054975" y="5184775"/>
            <a:ext cx="215900" cy="254000"/>
          </a:xfrm>
          <a:prstGeom prst="rect">
            <a:avLst/>
          </a:prstGeom>
          <a:solidFill>
            <a:srgbClr val="008000"/>
          </a:solidFill>
          <a:ln w="9525">
            <a:solidFill>
              <a:schemeClr val="tx1"/>
            </a:solidFill>
            <a:miter lim="800000"/>
            <a:headEnd/>
            <a:tailEnd/>
          </a:ln>
        </p:spPr>
        <p:txBody>
          <a:bodyPr vert="eaVert" wrap="none" lIns="0" tIns="0" rIns="3600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800" b="1">
                <a:solidFill>
                  <a:schemeClr val="bg1"/>
                </a:solidFill>
              </a:rPr>
              <a:t>3,6</a:t>
            </a:r>
            <a:r>
              <a:rPr lang="en-US" altLang="ru-UA" sz="800" b="1">
                <a:solidFill>
                  <a:schemeClr val="bg1"/>
                </a:solidFill>
              </a:rPr>
              <a:t>%</a:t>
            </a:r>
            <a:endParaRPr lang="ru-RU" altLang="ru-UA" sz="800" b="1">
              <a:solidFill>
                <a:schemeClr val="bg1"/>
              </a:solidFill>
            </a:endParaRPr>
          </a:p>
        </p:txBody>
      </p:sp>
      <p:sp>
        <p:nvSpPr>
          <p:cNvPr id="16414" name="Rectangle 30">
            <a:extLst>
              <a:ext uri="{FF2B5EF4-FFF2-40B4-BE49-F238E27FC236}">
                <a16:creationId xmlns:a16="http://schemas.microsoft.com/office/drawing/2014/main" id="{AAB6CCE5-547F-D9FB-0707-C35F41CE98EE}"/>
              </a:ext>
            </a:extLst>
          </p:cNvPr>
          <p:cNvSpPr>
            <a:spLocks noChangeArrowheads="1"/>
          </p:cNvSpPr>
          <p:nvPr/>
        </p:nvSpPr>
        <p:spPr bwMode="auto">
          <a:xfrm rot="10800000">
            <a:off x="8558213" y="3933825"/>
            <a:ext cx="215900" cy="1504950"/>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24,7</a:t>
            </a:r>
            <a:r>
              <a:rPr lang="en-US" altLang="ru-UA" sz="1000" b="1">
                <a:solidFill>
                  <a:schemeClr val="bg1"/>
                </a:solidFill>
              </a:rPr>
              <a:t>%</a:t>
            </a:r>
            <a:endParaRPr lang="ru-RU" altLang="ru-UA" sz="1000" b="1">
              <a:solidFill>
                <a:schemeClr val="bg1"/>
              </a:solidFill>
            </a:endParaRPr>
          </a:p>
        </p:txBody>
      </p:sp>
      <p:sp>
        <p:nvSpPr>
          <p:cNvPr id="16415" name="Rectangle 31">
            <a:extLst>
              <a:ext uri="{FF2B5EF4-FFF2-40B4-BE49-F238E27FC236}">
                <a16:creationId xmlns:a16="http://schemas.microsoft.com/office/drawing/2014/main" id="{79D71792-E8FF-58C8-737D-DA88FEF5EB39}"/>
              </a:ext>
            </a:extLst>
          </p:cNvPr>
          <p:cNvSpPr>
            <a:spLocks noChangeArrowheads="1"/>
          </p:cNvSpPr>
          <p:nvPr/>
        </p:nvSpPr>
        <p:spPr bwMode="auto">
          <a:xfrm rot="10800000">
            <a:off x="8674100" y="5114925"/>
            <a:ext cx="196850" cy="323850"/>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4</a:t>
            </a:r>
            <a:r>
              <a:rPr lang="en-US" altLang="ru-UA" sz="1000" b="1">
                <a:solidFill>
                  <a:schemeClr val="bg1"/>
                </a:solidFill>
              </a:rPr>
              <a:t>%</a:t>
            </a:r>
            <a:endParaRPr lang="ru-RU" altLang="ru-UA" sz="1000" b="1">
              <a:solidFill>
                <a:schemeClr val="bg1"/>
              </a:solidFill>
            </a:endParaRPr>
          </a:p>
        </p:txBody>
      </p:sp>
      <p:sp>
        <p:nvSpPr>
          <p:cNvPr id="16416" name="Rectangle 32">
            <a:hlinkClick r:id="" action="ppaction://noaction"/>
            <a:extLst>
              <a:ext uri="{FF2B5EF4-FFF2-40B4-BE49-F238E27FC236}">
                <a16:creationId xmlns:a16="http://schemas.microsoft.com/office/drawing/2014/main" id="{3A800317-70FF-BE3C-16D7-A6EB5ECC9E02}"/>
              </a:ext>
            </a:extLst>
          </p:cNvPr>
          <p:cNvSpPr>
            <a:spLocks noChangeArrowheads="1"/>
          </p:cNvSpPr>
          <p:nvPr/>
        </p:nvSpPr>
        <p:spPr bwMode="auto">
          <a:xfrm>
            <a:off x="3016250" y="387350"/>
            <a:ext cx="1223963" cy="5329238"/>
          </a:xfrm>
          <a:prstGeom prst="rect">
            <a:avLst/>
          </a:prstGeom>
          <a:solidFill>
            <a:srgbClr val="A8D1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spcBef>
                <a:spcPct val="20000"/>
              </a:spcBef>
            </a:pPr>
            <a:endParaRPr lang="ru-RU" altLang="ru-UA" sz="3200"/>
          </a:p>
          <a:p>
            <a:pPr algn="ctr">
              <a:spcBef>
                <a:spcPct val="20000"/>
              </a:spcBef>
            </a:pPr>
            <a:endParaRPr lang="ru-RU" altLang="ru-UA" sz="1400" b="1"/>
          </a:p>
          <a:p>
            <a:pPr algn="ctr">
              <a:spcBef>
                <a:spcPct val="20000"/>
              </a:spcBef>
            </a:pPr>
            <a:endParaRPr lang="ru-RU" altLang="ru-UA" sz="1000" b="1"/>
          </a:p>
          <a:p>
            <a:pPr algn="ctr">
              <a:spcBef>
                <a:spcPct val="20000"/>
              </a:spcBef>
            </a:pPr>
            <a:r>
              <a:rPr lang="ru-RU" altLang="ru-UA" sz="1200" b="1">
                <a:solidFill>
                  <a:srgbClr val="7030A0"/>
                </a:solidFill>
              </a:rPr>
              <a:t>Поковки</a:t>
            </a:r>
          </a:p>
        </p:txBody>
      </p:sp>
      <p:sp>
        <p:nvSpPr>
          <p:cNvPr id="16417" name="Rectangle 33">
            <a:extLst>
              <a:ext uri="{FF2B5EF4-FFF2-40B4-BE49-F238E27FC236}">
                <a16:creationId xmlns:a16="http://schemas.microsoft.com/office/drawing/2014/main" id="{2F38A9F7-352F-9DF1-55D2-04C4C7F77501}"/>
              </a:ext>
            </a:extLst>
          </p:cNvPr>
          <p:cNvSpPr>
            <a:spLocks noChangeArrowheads="1"/>
          </p:cNvSpPr>
          <p:nvPr/>
        </p:nvSpPr>
        <p:spPr bwMode="auto">
          <a:xfrm rot="10800000">
            <a:off x="3021013" y="1900238"/>
            <a:ext cx="217487"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a:t>
            </a:r>
            <a:r>
              <a:rPr lang="en-US" altLang="ru-UA" sz="1000" b="1">
                <a:solidFill>
                  <a:schemeClr val="bg1"/>
                </a:solidFill>
              </a:rPr>
              <a:t> 80%</a:t>
            </a:r>
            <a:endParaRPr lang="ru-RU" altLang="ru-UA" sz="1000" b="1">
              <a:solidFill>
                <a:schemeClr val="bg1"/>
              </a:solidFill>
            </a:endParaRPr>
          </a:p>
        </p:txBody>
      </p:sp>
      <p:sp>
        <p:nvSpPr>
          <p:cNvPr id="16418" name="Rectangle 34">
            <a:extLst>
              <a:ext uri="{FF2B5EF4-FFF2-40B4-BE49-F238E27FC236}">
                <a16:creationId xmlns:a16="http://schemas.microsoft.com/office/drawing/2014/main" id="{1B005AD5-C35B-443D-786E-CA5282234B3B}"/>
              </a:ext>
            </a:extLst>
          </p:cNvPr>
          <p:cNvSpPr>
            <a:spLocks noChangeArrowheads="1"/>
          </p:cNvSpPr>
          <p:nvPr/>
        </p:nvSpPr>
        <p:spPr bwMode="auto">
          <a:xfrm rot="10800000">
            <a:off x="3675063" y="1900238"/>
            <a:ext cx="217487"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en-US" altLang="ru-UA" sz="1000" b="1">
                <a:solidFill>
                  <a:schemeClr val="bg1"/>
                </a:solidFill>
              </a:rPr>
              <a:t>15…20 </a:t>
            </a:r>
            <a:r>
              <a:rPr lang="ru-RU" altLang="ru-UA" sz="1000" b="1">
                <a:solidFill>
                  <a:schemeClr val="bg1"/>
                </a:solidFill>
              </a:rPr>
              <a:t>мм</a:t>
            </a:r>
          </a:p>
        </p:txBody>
      </p:sp>
      <p:sp>
        <p:nvSpPr>
          <p:cNvPr id="16419" name="Rectangle 35">
            <a:extLst>
              <a:ext uri="{FF2B5EF4-FFF2-40B4-BE49-F238E27FC236}">
                <a16:creationId xmlns:a16="http://schemas.microsoft.com/office/drawing/2014/main" id="{A3DCCC8D-B3BE-828F-E1AE-6978EC5B9D95}"/>
              </a:ext>
            </a:extLst>
          </p:cNvPr>
          <p:cNvSpPr>
            <a:spLocks noChangeArrowheads="1"/>
          </p:cNvSpPr>
          <p:nvPr/>
        </p:nvSpPr>
        <p:spPr bwMode="auto">
          <a:xfrm rot="10800000">
            <a:off x="3852863" y="2547938"/>
            <a:ext cx="215900" cy="2890837"/>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en-US" altLang="ru-UA" sz="1000" b="1">
                <a:solidFill>
                  <a:schemeClr val="bg1"/>
                </a:solidFill>
              </a:rPr>
              <a:t>20…</a:t>
            </a:r>
            <a:r>
              <a:rPr lang="ru-RU" altLang="ru-UA" sz="1000" b="1">
                <a:solidFill>
                  <a:schemeClr val="bg1"/>
                </a:solidFill>
              </a:rPr>
              <a:t>40 мм</a:t>
            </a:r>
          </a:p>
        </p:txBody>
      </p:sp>
      <p:sp>
        <p:nvSpPr>
          <p:cNvPr id="16420" name="Rectangle 36">
            <a:extLst>
              <a:ext uri="{FF2B5EF4-FFF2-40B4-BE49-F238E27FC236}">
                <a16:creationId xmlns:a16="http://schemas.microsoft.com/office/drawing/2014/main" id="{73D0287D-82CF-6A06-FD04-80DE590F4364}"/>
              </a:ext>
            </a:extLst>
          </p:cNvPr>
          <p:cNvSpPr>
            <a:spLocks noChangeArrowheads="1"/>
          </p:cNvSpPr>
          <p:nvPr/>
        </p:nvSpPr>
        <p:spPr bwMode="auto">
          <a:xfrm rot="10800000">
            <a:off x="3203575" y="531813"/>
            <a:ext cx="144463"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Выход годного</a:t>
            </a:r>
          </a:p>
        </p:txBody>
      </p:sp>
      <p:sp>
        <p:nvSpPr>
          <p:cNvPr id="16421" name="Rectangle 37">
            <a:extLst>
              <a:ext uri="{FF2B5EF4-FFF2-40B4-BE49-F238E27FC236}">
                <a16:creationId xmlns:a16="http://schemas.microsoft.com/office/drawing/2014/main" id="{EE3F93D1-7E2A-470B-3C0D-1DCC61A9C730}"/>
              </a:ext>
            </a:extLst>
          </p:cNvPr>
          <p:cNvSpPr>
            <a:spLocks noChangeArrowheads="1"/>
          </p:cNvSpPr>
          <p:nvPr/>
        </p:nvSpPr>
        <p:spPr bwMode="auto">
          <a:xfrm rot="10800000">
            <a:off x="3924300" y="531813"/>
            <a:ext cx="144463"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Припуски</a:t>
            </a:r>
          </a:p>
        </p:txBody>
      </p:sp>
      <p:sp>
        <p:nvSpPr>
          <p:cNvPr id="16422" name="Rectangle 38">
            <a:hlinkClick r:id="" action="ppaction://noaction"/>
            <a:extLst>
              <a:ext uri="{FF2B5EF4-FFF2-40B4-BE49-F238E27FC236}">
                <a16:creationId xmlns:a16="http://schemas.microsoft.com/office/drawing/2014/main" id="{78AA748D-A40C-6C2A-2212-DC222D42C8CB}"/>
              </a:ext>
            </a:extLst>
          </p:cNvPr>
          <p:cNvSpPr>
            <a:spLocks noChangeArrowheads="1"/>
          </p:cNvSpPr>
          <p:nvPr/>
        </p:nvSpPr>
        <p:spPr bwMode="auto">
          <a:xfrm>
            <a:off x="239713" y="387350"/>
            <a:ext cx="2676525" cy="5329238"/>
          </a:xfrm>
          <a:prstGeom prst="rect">
            <a:avLst/>
          </a:prstGeom>
          <a:solidFill>
            <a:srgbClr val="A8D1F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nSpc>
                <a:spcPct val="90000"/>
              </a:lnSpc>
              <a:spcBef>
                <a:spcPct val="20000"/>
              </a:spcBef>
            </a:pPr>
            <a:endParaRPr lang="ru-RU" altLang="ru-UA" sz="2800"/>
          </a:p>
          <a:p>
            <a:pPr algn="ctr">
              <a:lnSpc>
                <a:spcPct val="90000"/>
              </a:lnSpc>
              <a:spcBef>
                <a:spcPct val="20000"/>
              </a:spcBef>
            </a:pPr>
            <a:endParaRPr lang="ru-RU" altLang="ru-UA" sz="1200" b="1"/>
          </a:p>
          <a:p>
            <a:pPr algn="ctr">
              <a:lnSpc>
                <a:spcPct val="90000"/>
              </a:lnSpc>
              <a:spcBef>
                <a:spcPct val="20000"/>
              </a:spcBef>
            </a:pPr>
            <a:endParaRPr lang="ru-RU" altLang="ru-UA" sz="1200" b="1"/>
          </a:p>
          <a:p>
            <a:pPr algn="ctr">
              <a:lnSpc>
                <a:spcPct val="90000"/>
              </a:lnSpc>
              <a:spcBef>
                <a:spcPct val="20000"/>
              </a:spcBef>
            </a:pPr>
            <a:r>
              <a:rPr lang="ru-RU" altLang="ru-UA" sz="1200" b="1">
                <a:solidFill>
                  <a:srgbClr val="7030A0"/>
                </a:solidFill>
              </a:rPr>
              <a:t>Жидкая сталь</a:t>
            </a:r>
          </a:p>
        </p:txBody>
      </p:sp>
      <p:sp>
        <p:nvSpPr>
          <p:cNvPr id="16423" name="Rectangle 39">
            <a:extLst>
              <a:ext uri="{FF2B5EF4-FFF2-40B4-BE49-F238E27FC236}">
                <a16:creationId xmlns:a16="http://schemas.microsoft.com/office/drawing/2014/main" id="{9C397198-210D-6D29-DA9A-67F4648A708C}"/>
              </a:ext>
            </a:extLst>
          </p:cNvPr>
          <p:cNvSpPr>
            <a:spLocks noChangeArrowheads="1"/>
          </p:cNvSpPr>
          <p:nvPr/>
        </p:nvSpPr>
        <p:spPr bwMode="auto">
          <a:xfrm rot="10800000">
            <a:off x="250825" y="1900238"/>
            <a:ext cx="217488" cy="3538537"/>
          </a:xfrm>
          <a:prstGeom prst="rect">
            <a:avLst/>
          </a:prstGeom>
          <a:solidFill>
            <a:srgbClr val="0033CC"/>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0,003…0,008%</a:t>
            </a:r>
          </a:p>
        </p:txBody>
      </p:sp>
      <p:sp>
        <p:nvSpPr>
          <p:cNvPr id="16424" name="Rectangle 40">
            <a:extLst>
              <a:ext uri="{FF2B5EF4-FFF2-40B4-BE49-F238E27FC236}">
                <a16:creationId xmlns:a16="http://schemas.microsoft.com/office/drawing/2014/main" id="{F9B72128-ECB7-2A60-15D8-F9FE81B02D3C}"/>
              </a:ext>
            </a:extLst>
          </p:cNvPr>
          <p:cNvSpPr>
            <a:spLocks noChangeArrowheads="1"/>
          </p:cNvSpPr>
          <p:nvPr/>
        </p:nvSpPr>
        <p:spPr bwMode="auto">
          <a:xfrm rot="10800000">
            <a:off x="952500"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1 </a:t>
            </a:r>
            <a:r>
              <a:rPr lang="en-US" altLang="ru-UA" sz="1000" b="1">
                <a:solidFill>
                  <a:schemeClr val="bg1"/>
                </a:solidFill>
              </a:rPr>
              <a:t>ppm </a:t>
            </a:r>
            <a:endParaRPr lang="ru-RU" altLang="ru-UA" sz="1000" b="1">
              <a:solidFill>
                <a:schemeClr val="bg1"/>
              </a:solidFill>
            </a:endParaRPr>
          </a:p>
        </p:txBody>
      </p:sp>
      <p:sp>
        <p:nvSpPr>
          <p:cNvPr id="16425" name="Rectangle 41">
            <a:extLst>
              <a:ext uri="{FF2B5EF4-FFF2-40B4-BE49-F238E27FC236}">
                <a16:creationId xmlns:a16="http://schemas.microsoft.com/office/drawing/2014/main" id="{E4CE8EB8-0C36-D76D-8201-F9F3D444B451}"/>
              </a:ext>
            </a:extLst>
          </p:cNvPr>
          <p:cNvSpPr>
            <a:spLocks noChangeArrowheads="1"/>
          </p:cNvSpPr>
          <p:nvPr/>
        </p:nvSpPr>
        <p:spPr bwMode="auto">
          <a:xfrm rot="10800000">
            <a:off x="1663700"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a:t>
            </a:r>
            <a:r>
              <a:rPr lang="en-US" altLang="ru-UA" sz="1000" b="1">
                <a:solidFill>
                  <a:schemeClr val="bg1"/>
                </a:solidFill>
              </a:rPr>
              <a:t>25…30</a:t>
            </a:r>
            <a:r>
              <a:rPr lang="ru-RU" altLang="ru-UA" sz="1000" b="1">
                <a:solidFill>
                  <a:schemeClr val="bg1"/>
                </a:solidFill>
              </a:rPr>
              <a:t> </a:t>
            </a:r>
            <a:r>
              <a:rPr lang="en-US" altLang="ru-UA" sz="1000" b="1">
                <a:solidFill>
                  <a:schemeClr val="bg1"/>
                </a:solidFill>
              </a:rPr>
              <a:t>ppm </a:t>
            </a:r>
            <a:endParaRPr lang="ru-RU" altLang="ru-UA" sz="1000" b="1">
              <a:solidFill>
                <a:schemeClr val="bg1"/>
              </a:solidFill>
            </a:endParaRPr>
          </a:p>
        </p:txBody>
      </p:sp>
      <p:sp>
        <p:nvSpPr>
          <p:cNvPr id="16426" name="Rectangle 42">
            <a:extLst>
              <a:ext uri="{FF2B5EF4-FFF2-40B4-BE49-F238E27FC236}">
                <a16:creationId xmlns:a16="http://schemas.microsoft.com/office/drawing/2014/main" id="{02B84F79-5652-A7A0-1694-87344C762A63}"/>
              </a:ext>
            </a:extLst>
          </p:cNvPr>
          <p:cNvSpPr>
            <a:spLocks noChangeArrowheads="1"/>
          </p:cNvSpPr>
          <p:nvPr/>
        </p:nvSpPr>
        <p:spPr bwMode="auto">
          <a:xfrm rot="10800000">
            <a:off x="2374900" y="1900238"/>
            <a:ext cx="217488" cy="3538537"/>
          </a:xfrm>
          <a:prstGeom prst="rect">
            <a:avLst/>
          </a:prstGeom>
          <a:solidFill>
            <a:srgbClr val="0033CC"/>
          </a:solidFill>
          <a:ln w="9525">
            <a:solidFill>
              <a:schemeClr val="tx1"/>
            </a:solidFill>
            <a:miter lim="800000"/>
            <a:headEnd/>
            <a:tailEnd/>
          </a:ln>
        </p:spPr>
        <p:txBody>
          <a:bodyPr vert="eaVert" lIns="0" tIns="288000" rIns="0" bIns="108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a:t>
            </a:r>
            <a:r>
              <a:rPr lang="en-US" altLang="ru-UA" sz="1000" b="1">
                <a:solidFill>
                  <a:schemeClr val="bg1"/>
                </a:solidFill>
              </a:rPr>
              <a:t>20…25</a:t>
            </a:r>
            <a:r>
              <a:rPr lang="ru-RU" altLang="ru-UA" sz="1000" b="1">
                <a:solidFill>
                  <a:schemeClr val="bg1"/>
                </a:solidFill>
              </a:rPr>
              <a:t> </a:t>
            </a:r>
            <a:r>
              <a:rPr lang="en-US" altLang="ru-UA" sz="1000" b="1">
                <a:solidFill>
                  <a:schemeClr val="bg1"/>
                </a:solidFill>
              </a:rPr>
              <a:t>ppm </a:t>
            </a:r>
            <a:endParaRPr lang="ru-RU" altLang="ru-UA" sz="1000" b="1">
              <a:solidFill>
                <a:schemeClr val="bg1"/>
              </a:solidFill>
            </a:endParaRPr>
          </a:p>
        </p:txBody>
      </p:sp>
      <p:sp>
        <p:nvSpPr>
          <p:cNvPr id="16427" name="Rectangle 43">
            <a:extLst>
              <a:ext uri="{FF2B5EF4-FFF2-40B4-BE49-F238E27FC236}">
                <a16:creationId xmlns:a16="http://schemas.microsoft.com/office/drawing/2014/main" id="{E11864D0-0318-71FF-AC21-0A6C9626FD15}"/>
              </a:ext>
            </a:extLst>
          </p:cNvPr>
          <p:cNvSpPr>
            <a:spLocks noChangeArrowheads="1"/>
          </p:cNvSpPr>
          <p:nvPr/>
        </p:nvSpPr>
        <p:spPr bwMode="auto">
          <a:xfrm rot="10800000">
            <a:off x="2547938" y="2690813"/>
            <a:ext cx="215900" cy="2747962"/>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a:t>
            </a:r>
            <a:r>
              <a:rPr lang="en-US" altLang="ru-UA" sz="1000" b="1">
                <a:solidFill>
                  <a:schemeClr val="bg1"/>
                </a:solidFill>
              </a:rPr>
              <a:t>20…35</a:t>
            </a:r>
            <a:r>
              <a:rPr lang="ru-RU" altLang="ru-UA" sz="1000" b="1">
                <a:solidFill>
                  <a:schemeClr val="bg1"/>
                </a:solidFill>
              </a:rPr>
              <a:t> </a:t>
            </a:r>
            <a:r>
              <a:rPr lang="en-US" altLang="ru-UA" sz="1000" b="1">
                <a:solidFill>
                  <a:schemeClr val="bg1"/>
                </a:solidFill>
              </a:rPr>
              <a:t>ppm</a:t>
            </a:r>
            <a:endParaRPr lang="ru-RU" altLang="ru-UA" sz="1000" b="1">
              <a:solidFill>
                <a:schemeClr val="bg1"/>
              </a:solidFill>
            </a:endParaRPr>
          </a:p>
        </p:txBody>
      </p:sp>
      <p:sp>
        <p:nvSpPr>
          <p:cNvPr id="16428" name="Rectangle 44">
            <a:extLst>
              <a:ext uri="{FF2B5EF4-FFF2-40B4-BE49-F238E27FC236}">
                <a16:creationId xmlns:a16="http://schemas.microsoft.com/office/drawing/2014/main" id="{41C28606-1D12-5410-40AF-216F494E4539}"/>
              </a:ext>
            </a:extLst>
          </p:cNvPr>
          <p:cNvSpPr>
            <a:spLocks noChangeArrowheads="1"/>
          </p:cNvSpPr>
          <p:nvPr/>
        </p:nvSpPr>
        <p:spPr bwMode="auto">
          <a:xfrm rot="10800000">
            <a:off x="2692400" y="3771900"/>
            <a:ext cx="215900" cy="1666875"/>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a:t>
            </a:r>
            <a:r>
              <a:rPr lang="en-US" altLang="ru-UA" sz="1000" b="1">
                <a:solidFill>
                  <a:schemeClr val="bg1"/>
                </a:solidFill>
              </a:rPr>
              <a:t>50</a:t>
            </a:r>
            <a:r>
              <a:rPr lang="ru-RU" altLang="ru-UA" sz="1000" b="1">
                <a:solidFill>
                  <a:schemeClr val="bg1"/>
                </a:solidFill>
              </a:rPr>
              <a:t> </a:t>
            </a:r>
            <a:r>
              <a:rPr lang="en-US" altLang="ru-UA" sz="1000" b="1">
                <a:solidFill>
                  <a:schemeClr val="bg1"/>
                </a:solidFill>
              </a:rPr>
              <a:t>ppm</a:t>
            </a:r>
            <a:endParaRPr lang="ru-RU" altLang="ru-UA" sz="1000" b="1">
              <a:solidFill>
                <a:schemeClr val="bg1"/>
              </a:solidFill>
            </a:endParaRPr>
          </a:p>
        </p:txBody>
      </p:sp>
      <p:sp>
        <p:nvSpPr>
          <p:cNvPr id="16429" name="Rectangle 45">
            <a:extLst>
              <a:ext uri="{FF2B5EF4-FFF2-40B4-BE49-F238E27FC236}">
                <a16:creationId xmlns:a16="http://schemas.microsoft.com/office/drawing/2014/main" id="{BF6F48FC-2EEE-31D7-4A26-FDE13A2FD673}"/>
              </a:ext>
            </a:extLst>
          </p:cNvPr>
          <p:cNvSpPr>
            <a:spLocks noChangeArrowheads="1"/>
          </p:cNvSpPr>
          <p:nvPr/>
        </p:nvSpPr>
        <p:spPr bwMode="auto">
          <a:xfrm rot="10800000">
            <a:off x="395288" y="531813"/>
            <a:ext cx="144462"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Сера</a:t>
            </a:r>
          </a:p>
        </p:txBody>
      </p:sp>
      <p:sp>
        <p:nvSpPr>
          <p:cNvPr id="16430" name="Rectangle 46">
            <a:extLst>
              <a:ext uri="{FF2B5EF4-FFF2-40B4-BE49-F238E27FC236}">
                <a16:creationId xmlns:a16="http://schemas.microsoft.com/office/drawing/2014/main" id="{CB501DD5-81FA-7DE3-EA97-521910E9B380}"/>
              </a:ext>
            </a:extLst>
          </p:cNvPr>
          <p:cNvSpPr>
            <a:spLocks noChangeArrowheads="1"/>
          </p:cNvSpPr>
          <p:nvPr/>
        </p:nvSpPr>
        <p:spPr bwMode="auto">
          <a:xfrm rot="10800000">
            <a:off x="1116013" y="531813"/>
            <a:ext cx="144462"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Водород</a:t>
            </a:r>
          </a:p>
        </p:txBody>
      </p:sp>
      <p:sp>
        <p:nvSpPr>
          <p:cNvPr id="16431" name="Rectangle 47">
            <a:extLst>
              <a:ext uri="{FF2B5EF4-FFF2-40B4-BE49-F238E27FC236}">
                <a16:creationId xmlns:a16="http://schemas.microsoft.com/office/drawing/2014/main" id="{7403D411-3765-B4D9-321E-2A443B49AC20}"/>
              </a:ext>
            </a:extLst>
          </p:cNvPr>
          <p:cNvSpPr>
            <a:spLocks noChangeArrowheads="1"/>
          </p:cNvSpPr>
          <p:nvPr/>
        </p:nvSpPr>
        <p:spPr bwMode="auto">
          <a:xfrm rot="10800000">
            <a:off x="1763713" y="531813"/>
            <a:ext cx="144462" cy="129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Кислород</a:t>
            </a:r>
          </a:p>
        </p:txBody>
      </p:sp>
      <p:sp>
        <p:nvSpPr>
          <p:cNvPr id="16432" name="Rectangle 48">
            <a:extLst>
              <a:ext uri="{FF2B5EF4-FFF2-40B4-BE49-F238E27FC236}">
                <a16:creationId xmlns:a16="http://schemas.microsoft.com/office/drawing/2014/main" id="{78D808CA-D7D0-E9D4-D200-2464F2FE2C9F}"/>
              </a:ext>
            </a:extLst>
          </p:cNvPr>
          <p:cNvSpPr>
            <a:spLocks noChangeArrowheads="1"/>
          </p:cNvSpPr>
          <p:nvPr/>
        </p:nvSpPr>
        <p:spPr bwMode="auto">
          <a:xfrm rot="10800000">
            <a:off x="2411413" y="531813"/>
            <a:ext cx="360362"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72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20000"/>
              </a:spcBef>
            </a:pPr>
            <a:r>
              <a:rPr lang="ru-RU" altLang="ru-UA" sz="1000" b="1">
                <a:solidFill>
                  <a:srgbClr val="7030A0"/>
                </a:solidFill>
              </a:rPr>
              <a:t>Неметаллические</a:t>
            </a:r>
          </a:p>
          <a:p>
            <a:pPr>
              <a:spcBef>
                <a:spcPct val="20000"/>
              </a:spcBef>
            </a:pPr>
            <a:r>
              <a:rPr lang="ru-RU" altLang="ru-UA" sz="1000" b="1">
                <a:solidFill>
                  <a:srgbClr val="7030A0"/>
                </a:solidFill>
              </a:rPr>
              <a:t>включения</a:t>
            </a:r>
          </a:p>
        </p:txBody>
      </p:sp>
      <p:sp>
        <p:nvSpPr>
          <p:cNvPr id="26673" name="Rectangle 49">
            <a:extLst>
              <a:ext uri="{FF2B5EF4-FFF2-40B4-BE49-F238E27FC236}">
                <a16:creationId xmlns:a16="http://schemas.microsoft.com/office/drawing/2014/main" id="{378E4166-BDD0-0FAE-3EC9-595A79555154}"/>
              </a:ext>
            </a:extLst>
          </p:cNvPr>
          <p:cNvSpPr>
            <a:spLocks noChangeArrowheads="1"/>
          </p:cNvSpPr>
          <p:nvPr/>
        </p:nvSpPr>
        <p:spPr bwMode="auto">
          <a:xfrm>
            <a:off x="0" y="0"/>
            <a:ext cx="9142413" cy="366713"/>
          </a:xfrm>
          <a:prstGeom prst="rect">
            <a:avLst/>
          </a:prstGeom>
          <a:noFill/>
          <a:ln w="9525" algn="ctr">
            <a:noFill/>
            <a:miter lim="800000"/>
            <a:headEnd/>
            <a:tailEnd/>
          </a:ln>
          <a:effectLst/>
        </p:spPr>
        <p:txBody>
          <a:bodyPr>
            <a:spAutoFit/>
          </a:bodyPr>
          <a:lstStyle/>
          <a:p>
            <a:pPr algn="ctr" eaLnBrk="0" hangingPunct="0">
              <a:spcBef>
                <a:spcPct val="20000"/>
              </a:spcBef>
              <a:defRPr/>
            </a:pPr>
            <a:r>
              <a:rPr lang="ru-RU" b="1" dirty="0">
                <a:effectLst>
                  <a:outerShdw blurRad="38100" dist="38100" dir="2700000" algn="tl">
                    <a:srgbClr val="C0C0C0"/>
                  </a:outerShdw>
                </a:effectLst>
                <a:latin typeface="Arial" charset="0"/>
                <a:cs typeface="Arial" charset="0"/>
              </a:rPr>
              <a:t>Сравнительная характеристика ключевых технических показателей</a:t>
            </a:r>
          </a:p>
        </p:txBody>
      </p:sp>
      <p:sp>
        <p:nvSpPr>
          <p:cNvPr id="16434" name="Rectangle 50">
            <a:extLst>
              <a:ext uri="{FF2B5EF4-FFF2-40B4-BE49-F238E27FC236}">
                <a16:creationId xmlns:a16="http://schemas.microsoft.com/office/drawing/2014/main" id="{8D54E54C-C765-0D6E-473F-D8D289BBA3DF}"/>
              </a:ext>
            </a:extLst>
          </p:cNvPr>
          <p:cNvSpPr>
            <a:spLocks noChangeArrowheads="1"/>
          </p:cNvSpPr>
          <p:nvPr/>
        </p:nvSpPr>
        <p:spPr bwMode="auto">
          <a:xfrm rot="10800000">
            <a:off x="414338" y="2043113"/>
            <a:ext cx="215900" cy="3395662"/>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0,005…0,008%</a:t>
            </a:r>
          </a:p>
        </p:txBody>
      </p:sp>
      <p:sp>
        <p:nvSpPr>
          <p:cNvPr id="16435" name="Rectangle 51">
            <a:extLst>
              <a:ext uri="{FF2B5EF4-FFF2-40B4-BE49-F238E27FC236}">
                <a16:creationId xmlns:a16="http://schemas.microsoft.com/office/drawing/2014/main" id="{90CD2B50-C722-A526-6C83-5448DDB18A68}"/>
              </a:ext>
            </a:extLst>
          </p:cNvPr>
          <p:cNvSpPr>
            <a:spLocks noChangeArrowheads="1"/>
          </p:cNvSpPr>
          <p:nvPr/>
        </p:nvSpPr>
        <p:spPr bwMode="auto">
          <a:xfrm rot="10800000">
            <a:off x="554038" y="4348163"/>
            <a:ext cx="215900" cy="1090612"/>
          </a:xfrm>
          <a:prstGeom prst="rect">
            <a:avLst/>
          </a:prstGeom>
          <a:solidFill>
            <a:srgbClr val="008000"/>
          </a:solidFill>
          <a:ln w="9525">
            <a:solidFill>
              <a:schemeClr val="tx1"/>
            </a:solidFill>
            <a:miter lim="800000"/>
            <a:headEnd/>
            <a:tailEnd/>
          </a:ln>
        </p:spPr>
        <p:txBody>
          <a:bodyPr vert="eaVert" lIns="0" tIns="288000" rIns="3600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0,025%</a:t>
            </a:r>
          </a:p>
        </p:txBody>
      </p:sp>
      <p:sp>
        <p:nvSpPr>
          <p:cNvPr id="16436" name="Rectangle 52">
            <a:extLst>
              <a:ext uri="{FF2B5EF4-FFF2-40B4-BE49-F238E27FC236}">
                <a16:creationId xmlns:a16="http://schemas.microsoft.com/office/drawing/2014/main" id="{9BCB28C0-F14A-5231-177B-909CFAD580E6}"/>
              </a:ext>
            </a:extLst>
          </p:cNvPr>
          <p:cNvSpPr>
            <a:spLocks noChangeArrowheads="1"/>
          </p:cNvSpPr>
          <p:nvPr/>
        </p:nvSpPr>
        <p:spPr bwMode="auto">
          <a:xfrm rot="10800000">
            <a:off x="5881688" y="2268538"/>
            <a:ext cx="215900" cy="3170237"/>
          </a:xfrm>
          <a:prstGeom prst="rect">
            <a:avLst/>
          </a:prstGeom>
          <a:solidFill>
            <a:srgbClr val="CC3300"/>
          </a:solidFill>
          <a:ln w="9525">
            <a:solidFill>
              <a:schemeClr val="tx1"/>
            </a:solidFill>
            <a:miter lim="800000"/>
            <a:headEnd/>
            <a:tailEnd/>
          </a:ln>
        </p:spPr>
        <p:txBody>
          <a:bodyPr vert="eaVert" lIns="0" tIns="288000" rIns="0" bIns="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ru-UA" sz="1000" b="1">
                <a:solidFill>
                  <a:schemeClr val="bg1"/>
                </a:solidFill>
              </a:rPr>
              <a:t>                                                         </a:t>
            </a:r>
            <a:r>
              <a:rPr lang="ru-RU" altLang="ru-UA" sz="1000" b="1">
                <a:solidFill>
                  <a:schemeClr val="bg1"/>
                </a:solidFill>
              </a:rPr>
              <a:t>1</a:t>
            </a:r>
            <a:r>
              <a:rPr lang="en-US" altLang="ru-UA" sz="1000" b="1">
                <a:solidFill>
                  <a:schemeClr val="bg1"/>
                </a:solidFill>
              </a:rPr>
              <a:t>4</a:t>
            </a:r>
            <a:r>
              <a:rPr lang="ru-RU" altLang="ru-UA" sz="1000" b="1">
                <a:solidFill>
                  <a:schemeClr val="bg1"/>
                </a:solidFill>
              </a:rPr>
              <a:t>0 кг УТ / т</a:t>
            </a:r>
          </a:p>
        </p:txBody>
      </p:sp>
      <p:sp>
        <p:nvSpPr>
          <p:cNvPr id="16437" name="Rectangle 53">
            <a:extLst>
              <a:ext uri="{FF2B5EF4-FFF2-40B4-BE49-F238E27FC236}">
                <a16:creationId xmlns:a16="http://schemas.microsoft.com/office/drawing/2014/main" id="{66EF2DE1-EDF9-1498-7701-236B19B59766}"/>
              </a:ext>
            </a:extLst>
          </p:cNvPr>
          <p:cNvSpPr>
            <a:spLocks noChangeArrowheads="1"/>
          </p:cNvSpPr>
          <p:nvPr/>
        </p:nvSpPr>
        <p:spPr bwMode="auto">
          <a:xfrm rot="10800000">
            <a:off x="1100138" y="2722563"/>
            <a:ext cx="215900" cy="2716212"/>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1,8 </a:t>
            </a:r>
            <a:r>
              <a:rPr lang="en-US" altLang="ru-UA" sz="1000" b="1">
                <a:solidFill>
                  <a:schemeClr val="bg1"/>
                </a:solidFill>
              </a:rPr>
              <a:t>ppm</a:t>
            </a:r>
            <a:endParaRPr lang="ru-RU" altLang="ru-UA" sz="1000" b="1">
              <a:solidFill>
                <a:schemeClr val="bg1"/>
              </a:solidFill>
            </a:endParaRPr>
          </a:p>
        </p:txBody>
      </p:sp>
      <p:sp>
        <p:nvSpPr>
          <p:cNvPr id="16438" name="Rectangle 54">
            <a:extLst>
              <a:ext uri="{FF2B5EF4-FFF2-40B4-BE49-F238E27FC236}">
                <a16:creationId xmlns:a16="http://schemas.microsoft.com/office/drawing/2014/main" id="{5A2710AF-5FA9-5431-F655-962DBB594950}"/>
              </a:ext>
            </a:extLst>
          </p:cNvPr>
          <p:cNvSpPr>
            <a:spLocks noChangeArrowheads="1"/>
          </p:cNvSpPr>
          <p:nvPr/>
        </p:nvSpPr>
        <p:spPr bwMode="auto">
          <a:xfrm rot="10800000">
            <a:off x="1819275" y="2830513"/>
            <a:ext cx="215900" cy="2608262"/>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25</a:t>
            </a:r>
            <a:r>
              <a:rPr lang="en-US" altLang="ru-UA" sz="1000" b="1">
                <a:solidFill>
                  <a:schemeClr val="bg1"/>
                </a:solidFill>
              </a:rPr>
              <a:t>…50</a:t>
            </a:r>
            <a:r>
              <a:rPr lang="ru-RU" altLang="ru-UA" sz="1000" b="1">
                <a:solidFill>
                  <a:schemeClr val="bg1"/>
                </a:solidFill>
              </a:rPr>
              <a:t> </a:t>
            </a:r>
            <a:r>
              <a:rPr lang="en-US" altLang="ru-UA" sz="1000" b="1">
                <a:solidFill>
                  <a:schemeClr val="bg1"/>
                </a:solidFill>
              </a:rPr>
              <a:t>ppm</a:t>
            </a:r>
            <a:endParaRPr lang="ru-RU" altLang="ru-UA" sz="1000" b="1">
              <a:solidFill>
                <a:schemeClr val="bg1"/>
              </a:solidFill>
            </a:endParaRPr>
          </a:p>
        </p:txBody>
      </p:sp>
      <p:sp>
        <p:nvSpPr>
          <p:cNvPr id="16439" name="Rectangle 55">
            <a:extLst>
              <a:ext uri="{FF2B5EF4-FFF2-40B4-BE49-F238E27FC236}">
                <a16:creationId xmlns:a16="http://schemas.microsoft.com/office/drawing/2014/main" id="{5A8AB95E-BB2E-3BAD-693B-47A556789FEA}"/>
              </a:ext>
            </a:extLst>
          </p:cNvPr>
          <p:cNvSpPr>
            <a:spLocks noChangeArrowheads="1"/>
          </p:cNvSpPr>
          <p:nvPr/>
        </p:nvSpPr>
        <p:spPr bwMode="auto">
          <a:xfrm rot="10800000">
            <a:off x="3213100" y="2089150"/>
            <a:ext cx="215900" cy="3349625"/>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en-US" altLang="ru-UA" sz="1000" b="1">
                <a:solidFill>
                  <a:schemeClr val="bg1"/>
                </a:solidFill>
              </a:rPr>
              <a:t>6</a:t>
            </a:r>
            <a:r>
              <a:rPr lang="ru-RU" altLang="ru-UA" sz="1000" b="1">
                <a:solidFill>
                  <a:schemeClr val="bg1"/>
                </a:solidFill>
              </a:rPr>
              <a:t>4,5</a:t>
            </a:r>
            <a:r>
              <a:rPr lang="en-US" altLang="ru-UA" sz="1000" b="1">
                <a:solidFill>
                  <a:schemeClr val="bg1"/>
                </a:solidFill>
              </a:rPr>
              <a:t> … 7</a:t>
            </a:r>
            <a:r>
              <a:rPr lang="ru-RU" altLang="ru-UA" sz="1000" b="1">
                <a:solidFill>
                  <a:schemeClr val="bg1"/>
                </a:solidFill>
              </a:rPr>
              <a:t>8</a:t>
            </a:r>
            <a:r>
              <a:rPr lang="en-US" altLang="ru-UA" sz="1000" b="1">
                <a:solidFill>
                  <a:schemeClr val="bg1"/>
                </a:solidFill>
              </a:rPr>
              <a:t>%</a:t>
            </a:r>
            <a:endParaRPr lang="ru-RU" altLang="ru-UA" sz="1000" b="1">
              <a:solidFill>
                <a:schemeClr val="bg1"/>
              </a:solidFill>
            </a:endParaRPr>
          </a:p>
        </p:txBody>
      </p:sp>
      <p:sp>
        <p:nvSpPr>
          <p:cNvPr id="16440" name="Rectangle 56">
            <a:extLst>
              <a:ext uri="{FF2B5EF4-FFF2-40B4-BE49-F238E27FC236}">
                <a16:creationId xmlns:a16="http://schemas.microsoft.com/office/drawing/2014/main" id="{C8734A91-BB48-90E3-9316-F46E5C9C8323}"/>
              </a:ext>
            </a:extLst>
          </p:cNvPr>
          <p:cNvSpPr>
            <a:spLocks noChangeArrowheads="1"/>
          </p:cNvSpPr>
          <p:nvPr/>
        </p:nvSpPr>
        <p:spPr bwMode="auto">
          <a:xfrm rot="10800000">
            <a:off x="4465638" y="3016250"/>
            <a:ext cx="215900" cy="2422525"/>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250…350 мкм</a:t>
            </a:r>
          </a:p>
        </p:txBody>
      </p:sp>
      <p:sp>
        <p:nvSpPr>
          <p:cNvPr id="16441" name="Rectangle 57">
            <a:extLst>
              <a:ext uri="{FF2B5EF4-FFF2-40B4-BE49-F238E27FC236}">
                <a16:creationId xmlns:a16="http://schemas.microsoft.com/office/drawing/2014/main" id="{5D3FE16C-8FDA-FE2C-A79B-E7B5D9045AB9}"/>
              </a:ext>
            </a:extLst>
          </p:cNvPr>
          <p:cNvSpPr>
            <a:spLocks noChangeArrowheads="1"/>
          </p:cNvSpPr>
          <p:nvPr/>
        </p:nvSpPr>
        <p:spPr bwMode="auto">
          <a:xfrm rot="10800000">
            <a:off x="5175250" y="2187575"/>
            <a:ext cx="215900" cy="3251200"/>
          </a:xfrm>
          <a:prstGeom prst="rect">
            <a:avLst/>
          </a:prstGeom>
          <a:solidFill>
            <a:srgbClr val="CC3300"/>
          </a:solidFill>
          <a:ln w="9525">
            <a:solidFill>
              <a:schemeClr val="tx1"/>
            </a:solidFill>
            <a:miter lim="800000"/>
            <a:headEnd/>
            <a:tailEnd/>
          </a:ln>
        </p:spPr>
        <p:txBody>
          <a:bodyPr vert="eaVert" lIns="0" tIns="288000" rIns="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64,5%</a:t>
            </a:r>
          </a:p>
        </p:txBody>
      </p:sp>
      <p:sp>
        <p:nvSpPr>
          <p:cNvPr id="16442" name="Rectangle 58">
            <a:extLst>
              <a:ext uri="{FF2B5EF4-FFF2-40B4-BE49-F238E27FC236}">
                <a16:creationId xmlns:a16="http://schemas.microsoft.com/office/drawing/2014/main" id="{E042740F-420D-011A-CAF5-238C2CFDE062}"/>
              </a:ext>
            </a:extLst>
          </p:cNvPr>
          <p:cNvSpPr>
            <a:spLocks noChangeArrowheads="1"/>
          </p:cNvSpPr>
          <p:nvPr/>
        </p:nvSpPr>
        <p:spPr bwMode="auto">
          <a:xfrm rot="10800000">
            <a:off x="1270000" y="4635500"/>
            <a:ext cx="215900" cy="803275"/>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a:t>
            </a:r>
            <a:r>
              <a:rPr lang="en-US" altLang="ru-UA" sz="1000" b="1">
                <a:solidFill>
                  <a:schemeClr val="bg1"/>
                </a:solidFill>
              </a:rPr>
              <a:t>3 - 4</a:t>
            </a:r>
            <a:r>
              <a:rPr lang="ru-RU" altLang="ru-UA" sz="1000" b="1">
                <a:solidFill>
                  <a:schemeClr val="bg1"/>
                </a:solidFill>
              </a:rPr>
              <a:t> </a:t>
            </a:r>
            <a:r>
              <a:rPr lang="en-US" altLang="ru-UA" sz="1000" b="1">
                <a:solidFill>
                  <a:schemeClr val="bg1"/>
                </a:solidFill>
              </a:rPr>
              <a:t>ppm</a:t>
            </a:r>
            <a:endParaRPr lang="ru-RU" altLang="ru-UA" sz="1000" b="1">
              <a:solidFill>
                <a:schemeClr val="bg1"/>
              </a:solidFill>
            </a:endParaRPr>
          </a:p>
        </p:txBody>
      </p:sp>
      <p:sp>
        <p:nvSpPr>
          <p:cNvPr id="16443" name="Rectangle 59">
            <a:extLst>
              <a:ext uri="{FF2B5EF4-FFF2-40B4-BE49-F238E27FC236}">
                <a16:creationId xmlns:a16="http://schemas.microsoft.com/office/drawing/2014/main" id="{1658E83E-1823-07DE-0AB0-B6AB4548B597}"/>
              </a:ext>
            </a:extLst>
          </p:cNvPr>
          <p:cNvSpPr>
            <a:spLocks noChangeArrowheads="1"/>
          </p:cNvSpPr>
          <p:nvPr/>
        </p:nvSpPr>
        <p:spPr bwMode="auto">
          <a:xfrm rot="10800000">
            <a:off x="1981200" y="4203700"/>
            <a:ext cx="215900" cy="1235075"/>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 </a:t>
            </a:r>
            <a:r>
              <a:rPr lang="en-US" altLang="ru-UA" sz="1000" b="1">
                <a:solidFill>
                  <a:schemeClr val="bg1"/>
                </a:solidFill>
              </a:rPr>
              <a:t>60….70 ppm</a:t>
            </a:r>
            <a:endParaRPr lang="ru-RU" altLang="ru-UA" sz="1000" b="1">
              <a:solidFill>
                <a:schemeClr val="bg1"/>
              </a:solidFill>
            </a:endParaRPr>
          </a:p>
        </p:txBody>
      </p:sp>
      <p:sp>
        <p:nvSpPr>
          <p:cNvPr id="16444" name="Rectangle 60">
            <a:extLst>
              <a:ext uri="{FF2B5EF4-FFF2-40B4-BE49-F238E27FC236}">
                <a16:creationId xmlns:a16="http://schemas.microsoft.com/office/drawing/2014/main" id="{E885E3A5-D353-692D-2703-33F5DF6185C3}"/>
              </a:ext>
            </a:extLst>
          </p:cNvPr>
          <p:cNvSpPr>
            <a:spLocks noChangeArrowheads="1"/>
          </p:cNvSpPr>
          <p:nvPr/>
        </p:nvSpPr>
        <p:spPr bwMode="auto">
          <a:xfrm rot="10800000">
            <a:off x="4643438" y="4348163"/>
            <a:ext cx="215900" cy="1090612"/>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500…750 мкм</a:t>
            </a:r>
          </a:p>
        </p:txBody>
      </p:sp>
      <p:sp>
        <p:nvSpPr>
          <p:cNvPr id="16445" name="Rectangle 61">
            <a:extLst>
              <a:ext uri="{FF2B5EF4-FFF2-40B4-BE49-F238E27FC236}">
                <a16:creationId xmlns:a16="http://schemas.microsoft.com/office/drawing/2014/main" id="{74E78487-6EF7-E5D4-35C9-19352C16685A}"/>
              </a:ext>
            </a:extLst>
          </p:cNvPr>
          <p:cNvSpPr>
            <a:spLocks noChangeArrowheads="1"/>
          </p:cNvSpPr>
          <p:nvPr/>
        </p:nvSpPr>
        <p:spPr bwMode="auto">
          <a:xfrm rot="10800000">
            <a:off x="6035675" y="3843338"/>
            <a:ext cx="215900" cy="1595437"/>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240 кг УТ /т</a:t>
            </a:r>
          </a:p>
        </p:txBody>
      </p:sp>
      <p:sp>
        <p:nvSpPr>
          <p:cNvPr id="16446" name="Rectangle 62">
            <a:extLst>
              <a:ext uri="{FF2B5EF4-FFF2-40B4-BE49-F238E27FC236}">
                <a16:creationId xmlns:a16="http://schemas.microsoft.com/office/drawing/2014/main" id="{E51FE839-D1C5-8473-DF56-E2488FA1E4BC}"/>
              </a:ext>
            </a:extLst>
          </p:cNvPr>
          <p:cNvSpPr>
            <a:spLocks noChangeArrowheads="1"/>
          </p:cNvSpPr>
          <p:nvPr/>
        </p:nvSpPr>
        <p:spPr bwMode="auto">
          <a:xfrm rot="10800000">
            <a:off x="3376613" y="2908300"/>
            <a:ext cx="215900" cy="2530475"/>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en-US" altLang="ru-UA" sz="1000" b="1">
                <a:solidFill>
                  <a:schemeClr val="bg1"/>
                </a:solidFill>
              </a:rPr>
              <a:t>62…65%</a:t>
            </a:r>
            <a:endParaRPr lang="ru-RU" altLang="ru-UA" sz="1000" b="1">
              <a:solidFill>
                <a:schemeClr val="bg1"/>
              </a:solidFill>
            </a:endParaRPr>
          </a:p>
        </p:txBody>
      </p:sp>
      <p:sp>
        <p:nvSpPr>
          <p:cNvPr id="16447" name="Rectangle 63">
            <a:extLst>
              <a:ext uri="{FF2B5EF4-FFF2-40B4-BE49-F238E27FC236}">
                <a16:creationId xmlns:a16="http://schemas.microsoft.com/office/drawing/2014/main" id="{2680767C-B068-C116-50CB-A9F89479107B}"/>
              </a:ext>
            </a:extLst>
          </p:cNvPr>
          <p:cNvSpPr>
            <a:spLocks noChangeArrowheads="1"/>
          </p:cNvSpPr>
          <p:nvPr/>
        </p:nvSpPr>
        <p:spPr bwMode="auto">
          <a:xfrm rot="10800000">
            <a:off x="5383213" y="2471738"/>
            <a:ext cx="223837" cy="2967037"/>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54 … 57%</a:t>
            </a:r>
          </a:p>
        </p:txBody>
      </p:sp>
      <p:sp>
        <p:nvSpPr>
          <p:cNvPr id="16448" name="Rectangle 64">
            <a:extLst>
              <a:ext uri="{FF2B5EF4-FFF2-40B4-BE49-F238E27FC236}">
                <a16:creationId xmlns:a16="http://schemas.microsoft.com/office/drawing/2014/main" id="{C0CCE788-8BC1-1A4A-8E70-93B52999AC89}"/>
              </a:ext>
            </a:extLst>
          </p:cNvPr>
          <p:cNvSpPr>
            <a:spLocks noChangeArrowheads="1"/>
          </p:cNvSpPr>
          <p:nvPr/>
        </p:nvSpPr>
        <p:spPr bwMode="auto">
          <a:xfrm rot="10800000">
            <a:off x="4044950" y="2581275"/>
            <a:ext cx="187325" cy="2857500"/>
          </a:xfrm>
          <a:prstGeom prst="rect">
            <a:avLst/>
          </a:prstGeom>
          <a:solidFill>
            <a:srgbClr val="008000"/>
          </a:solidFill>
          <a:ln w="9525">
            <a:solidFill>
              <a:schemeClr val="tx1"/>
            </a:solidFill>
            <a:miter lim="800000"/>
            <a:headEnd/>
            <a:tailEnd/>
          </a:ln>
        </p:spPr>
        <p:txBody>
          <a:bodyPr vert="eaVert" lIns="0" tIns="0" rIns="36000" bIns="3600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spcBef>
                <a:spcPct val="20000"/>
              </a:spcBef>
            </a:pPr>
            <a:r>
              <a:rPr lang="ru-RU" altLang="ru-UA" sz="1000" b="1">
                <a:solidFill>
                  <a:schemeClr val="bg1"/>
                </a:solidFill>
              </a:rPr>
              <a:t>20…40 мм</a:t>
            </a:r>
          </a:p>
        </p:txBody>
      </p:sp>
      <p:sp>
        <p:nvSpPr>
          <p:cNvPr id="16449" name="Text Box 65">
            <a:extLst>
              <a:ext uri="{FF2B5EF4-FFF2-40B4-BE49-F238E27FC236}">
                <a16:creationId xmlns:a16="http://schemas.microsoft.com/office/drawing/2014/main" id="{F6FE09AB-A812-3E51-5EB2-E2D42403325B}"/>
              </a:ext>
            </a:extLst>
          </p:cNvPr>
          <p:cNvSpPr txBox="1">
            <a:spLocks noChangeArrowheads="1"/>
          </p:cNvSpPr>
          <p:nvPr/>
        </p:nvSpPr>
        <p:spPr bwMode="auto">
          <a:xfrm>
            <a:off x="1200150" y="438150"/>
            <a:ext cx="701675"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1400" b="1"/>
              <a:t>2008</a:t>
            </a:r>
            <a:r>
              <a:rPr lang="ru-RU" altLang="ru-UA" sz="1400" b="1"/>
              <a:t>г.</a:t>
            </a:r>
          </a:p>
        </p:txBody>
      </p:sp>
      <p:sp>
        <p:nvSpPr>
          <p:cNvPr id="16450" name="Text Box 66">
            <a:extLst>
              <a:ext uri="{FF2B5EF4-FFF2-40B4-BE49-F238E27FC236}">
                <a16:creationId xmlns:a16="http://schemas.microsoft.com/office/drawing/2014/main" id="{E9D347F9-7E14-7B01-1664-DCE64E7E4E21}"/>
              </a:ext>
            </a:extLst>
          </p:cNvPr>
          <p:cNvSpPr txBox="1">
            <a:spLocks noChangeArrowheads="1"/>
          </p:cNvSpPr>
          <p:nvPr/>
        </p:nvSpPr>
        <p:spPr bwMode="auto">
          <a:xfrm>
            <a:off x="3317875" y="438150"/>
            <a:ext cx="701675"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1400" b="1"/>
              <a:t>200</a:t>
            </a:r>
            <a:r>
              <a:rPr lang="ru-RU" altLang="ru-UA" sz="1400" b="1"/>
              <a:t>9г</a:t>
            </a:r>
            <a:r>
              <a:rPr lang="ru-RU" altLang="ru-UA" sz="1400" b="1">
                <a:solidFill>
                  <a:srgbClr val="000099"/>
                </a:solidFill>
              </a:rPr>
              <a:t>.</a:t>
            </a:r>
          </a:p>
        </p:txBody>
      </p:sp>
      <p:sp>
        <p:nvSpPr>
          <p:cNvPr id="16451" name="Text Box 67">
            <a:extLst>
              <a:ext uri="{FF2B5EF4-FFF2-40B4-BE49-F238E27FC236}">
                <a16:creationId xmlns:a16="http://schemas.microsoft.com/office/drawing/2014/main" id="{CFD0531F-8745-25CE-1E7F-FDE4B9F14E62}"/>
              </a:ext>
            </a:extLst>
          </p:cNvPr>
          <p:cNvSpPr txBox="1">
            <a:spLocks noChangeArrowheads="1"/>
          </p:cNvSpPr>
          <p:nvPr/>
        </p:nvSpPr>
        <p:spPr bwMode="auto">
          <a:xfrm>
            <a:off x="4635500" y="438150"/>
            <a:ext cx="701675"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1400" b="1"/>
              <a:t>200</a:t>
            </a:r>
            <a:r>
              <a:rPr lang="ru-RU" altLang="ru-UA" sz="1400" b="1"/>
              <a:t>9г.</a:t>
            </a:r>
          </a:p>
        </p:txBody>
      </p:sp>
      <p:sp>
        <p:nvSpPr>
          <p:cNvPr id="16452" name="Text Box 68">
            <a:extLst>
              <a:ext uri="{FF2B5EF4-FFF2-40B4-BE49-F238E27FC236}">
                <a16:creationId xmlns:a16="http://schemas.microsoft.com/office/drawing/2014/main" id="{4663D902-8782-F488-99A7-19E265636759}"/>
              </a:ext>
            </a:extLst>
          </p:cNvPr>
          <p:cNvSpPr txBox="1">
            <a:spLocks noChangeArrowheads="1"/>
          </p:cNvSpPr>
          <p:nvPr/>
        </p:nvSpPr>
        <p:spPr bwMode="auto">
          <a:xfrm>
            <a:off x="5997575" y="438150"/>
            <a:ext cx="701675"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1400" b="1"/>
              <a:t>20</a:t>
            </a:r>
            <a:r>
              <a:rPr lang="ru-RU" altLang="ru-UA" sz="1400" b="1"/>
              <a:t>10г.</a:t>
            </a:r>
          </a:p>
        </p:txBody>
      </p:sp>
      <p:sp>
        <p:nvSpPr>
          <p:cNvPr id="16453" name="Text Box 69">
            <a:extLst>
              <a:ext uri="{FF2B5EF4-FFF2-40B4-BE49-F238E27FC236}">
                <a16:creationId xmlns:a16="http://schemas.microsoft.com/office/drawing/2014/main" id="{1E9275C4-45C5-A659-CE24-BE4B24DE418D}"/>
              </a:ext>
            </a:extLst>
          </p:cNvPr>
          <p:cNvSpPr txBox="1">
            <a:spLocks noChangeArrowheads="1"/>
          </p:cNvSpPr>
          <p:nvPr/>
        </p:nvSpPr>
        <p:spPr bwMode="auto">
          <a:xfrm>
            <a:off x="7650163" y="438150"/>
            <a:ext cx="701675" cy="304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ru-UA" sz="1400" b="1"/>
              <a:t>20</a:t>
            </a:r>
            <a:r>
              <a:rPr lang="ru-RU" altLang="ru-UA" sz="1400" b="1"/>
              <a:t>12г.</a:t>
            </a:r>
          </a:p>
        </p:txBody>
      </p:sp>
    </p:spTree>
  </p:cSld>
  <p:clrMapOvr>
    <a:masterClrMapping/>
  </p:clrMapOvr>
  <p:transition spd="slow">
    <p:strips dir="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2517</TotalTime>
  <Words>4470</Words>
  <Application>Microsoft Macintosh PowerPoint</Application>
  <PresentationFormat>Экран (4:3)</PresentationFormat>
  <Paragraphs>1021</Paragraphs>
  <Slides>32</Slides>
  <Notes>0</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1</vt:i4>
      </vt:variant>
      <vt:variant>
        <vt:lpstr>Заголовки слайдов</vt:lpstr>
      </vt:variant>
      <vt:variant>
        <vt:i4>32</vt:i4>
      </vt:variant>
    </vt:vector>
  </HeadingPairs>
  <TitlesOfParts>
    <vt:vector size="42" baseType="lpstr">
      <vt:lpstr>Arial</vt:lpstr>
      <vt:lpstr>Century Gothic</vt:lpstr>
      <vt:lpstr>Wingdings 2</vt:lpstr>
      <vt:lpstr>Verdana</vt:lpstr>
      <vt:lpstr>Calibri</vt:lpstr>
      <vt:lpstr>Times New Roman</vt:lpstr>
      <vt:lpstr>Palatino Linotype</vt:lpstr>
      <vt:lpstr>Wingdings</vt:lpstr>
      <vt:lpstr>Яркая</vt:lpstr>
      <vt:lpstr>Диаграмма Microsoft Office Excel</vt:lpstr>
      <vt:lpstr>Лекція 5</vt:lpstr>
      <vt:lpstr>План заняття</vt:lpstr>
      <vt:lpstr>Презентация PowerPoint</vt:lpstr>
      <vt:lpstr>Презентация PowerPoint</vt:lpstr>
      <vt:lpstr>Презентация PowerPoint</vt:lpstr>
      <vt:lpstr>Презентация PowerPoint</vt:lpstr>
      <vt:lpstr>СЗП дозволяє вирішити питання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Таня</dc:creator>
  <cp:lastModifiedBy>Оля Федорова</cp:lastModifiedBy>
  <cp:revision>241</cp:revision>
  <dcterms:created xsi:type="dcterms:W3CDTF">2011-01-24T06:38:36Z</dcterms:created>
  <dcterms:modified xsi:type="dcterms:W3CDTF">2025-09-22T10:26:08Z</dcterms:modified>
</cp:coreProperties>
</file>