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56" r:id="rId2"/>
    <p:sldId id="262" r:id="rId3"/>
    <p:sldId id="257" r:id="rId4"/>
    <p:sldId id="258" r:id="rId5"/>
    <p:sldId id="259" r:id="rId6"/>
    <p:sldId id="260" r:id="rId7"/>
    <p:sldId id="261" r:id="rId8"/>
    <p:sldId id="265" r:id="rId9"/>
    <p:sldId id="264" r:id="rId10"/>
    <p:sldId id="268" r:id="rId11"/>
    <p:sldId id="267" r:id="rId12"/>
    <p:sldId id="266" r:id="rId13"/>
    <p:sldId id="263" r:id="rId14"/>
    <p:sldId id="269" r:id="rId15"/>
    <p:sldId id="274" r:id="rId16"/>
    <p:sldId id="273" r:id="rId17"/>
    <p:sldId id="272" r:id="rId18"/>
    <p:sldId id="271" r:id="rId19"/>
    <p:sldId id="275" r:id="rId20"/>
    <p:sldId id="270" r:id="rId21"/>
    <p:sldId id="276" r:id="rId22"/>
    <p:sldId id="278" r:id="rId23"/>
    <p:sldId id="277" r:id="rId24"/>
    <p:sldId id="280" r:id="rId25"/>
    <p:sldId id="279" r:id="rId26"/>
    <p:sldId id="281" r:id="rId2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802"/>
    <p:restoredTop sz="94729"/>
  </p:normalViewPr>
  <p:slideViewPr>
    <p:cSldViewPr snapToGrid="0">
      <p:cViewPr varScale="1">
        <p:scale>
          <a:sx n="112" d="100"/>
          <a:sy n="112" d="100"/>
        </p:scale>
        <p:origin x="600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9974D5-E347-0B44-844A-2E7285AFCE24}" type="datetimeFigureOut">
              <a:rPr lang="ru-UA" smtClean="0"/>
              <a:t>11.03.2025</a:t>
            </a:fld>
            <a:endParaRPr lang="ru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1D2EAC-47BE-734A-8C62-51BA5BCAA377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11624916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9974D5-E347-0B44-844A-2E7285AFCE24}" type="datetimeFigureOut">
              <a:rPr lang="ru-UA" smtClean="0"/>
              <a:t>11.03.2025</a:t>
            </a:fld>
            <a:endParaRPr lang="ru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1D2EAC-47BE-734A-8C62-51BA5BCAA377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41751300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9974D5-E347-0B44-844A-2E7285AFCE24}" type="datetimeFigureOut">
              <a:rPr lang="ru-UA" smtClean="0"/>
              <a:t>11.03.2025</a:t>
            </a:fld>
            <a:endParaRPr lang="ru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1D2EAC-47BE-734A-8C62-51BA5BCAA377}" type="slidenum">
              <a:rPr lang="ru-UA" smtClean="0"/>
              <a:t>‹#›</a:t>
            </a:fld>
            <a:endParaRPr lang="ru-UA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54445942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9974D5-E347-0B44-844A-2E7285AFCE24}" type="datetimeFigureOut">
              <a:rPr lang="ru-UA" smtClean="0"/>
              <a:t>11.03.2025</a:t>
            </a:fld>
            <a:endParaRPr lang="ru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1D2EAC-47BE-734A-8C62-51BA5BCAA377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292164530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9974D5-E347-0B44-844A-2E7285AFCE24}" type="datetimeFigureOut">
              <a:rPr lang="ru-UA" smtClean="0"/>
              <a:t>11.03.2025</a:t>
            </a:fld>
            <a:endParaRPr lang="ru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1D2EAC-47BE-734A-8C62-51BA5BCAA377}" type="slidenum">
              <a:rPr lang="ru-UA" smtClean="0"/>
              <a:t>‹#›</a:t>
            </a:fld>
            <a:endParaRPr lang="ru-UA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21551309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9974D5-E347-0B44-844A-2E7285AFCE24}" type="datetimeFigureOut">
              <a:rPr lang="ru-UA" smtClean="0"/>
              <a:t>11.03.2025</a:t>
            </a:fld>
            <a:endParaRPr lang="ru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1D2EAC-47BE-734A-8C62-51BA5BCAA377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404940324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9974D5-E347-0B44-844A-2E7285AFCE24}" type="datetimeFigureOut">
              <a:rPr lang="ru-UA" smtClean="0"/>
              <a:t>11.03.2025</a:t>
            </a:fld>
            <a:endParaRPr lang="ru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1D2EAC-47BE-734A-8C62-51BA5BCAA377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61732698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9974D5-E347-0B44-844A-2E7285AFCE24}" type="datetimeFigureOut">
              <a:rPr lang="ru-UA" smtClean="0"/>
              <a:t>11.03.2025</a:t>
            </a:fld>
            <a:endParaRPr lang="ru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1D2EAC-47BE-734A-8C62-51BA5BCAA377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2620806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9974D5-E347-0B44-844A-2E7285AFCE24}" type="datetimeFigureOut">
              <a:rPr lang="ru-UA" smtClean="0"/>
              <a:t>11.03.2025</a:t>
            </a:fld>
            <a:endParaRPr lang="ru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1D2EAC-47BE-734A-8C62-51BA5BCAA377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9208373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9974D5-E347-0B44-844A-2E7285AFCE24}" type="datetimeFigureOut">
              <a:rPr lang="ru-UA" smtClean="0"/>
              <a:t>11.03.2025</a:t>
            </a:fld>
            <a:endParaRPr lang="ru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1D2EAC-47BE-734A-8C62-51BA5BCAA377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24711117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9974D5-E347-0B44-844A-2E7285AFCE24}" type="datetimeFigureOut">
              <a:rPr lang="ru-UA" smtClean="0"/>
              <a:t>11.03.2025</a:t>
            </a:fld>
            <a:endParaRPr lang="ru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1D2EAC-47BE-734A-8C62-51BA5BCAA377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12003690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9974D5-E347-0B44-844A-2E7285AFCE24}" type="datetimeFigureOut">
              <a:rPr lang="ru-UA" smtClean="0"/>
              <a:t>11.03.2025</a:t>
            </a:fld>
            <a:endParaRPr lang="ru-U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1D2EAC-47BE-734A-8C62-51BA5BCAA377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25225057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9974D5-E347-0B44-844A-2E7285AFCE24}" type="datetimeFigureOut">
              <a:rPr lang="ru-UA" smtClean="0"/>
              <a:t>11.03.2025</a:t>
            </a:fld>
            <a:endParaRPr lang="ru-U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1D2EAC-47BE-734A-8C62-51BA5BCAA377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26761141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9974D5-E347-0B44-844A-2E7285AFCE24}" type="datetimeFigureOut">
              <a:rPr lang="ru-UA" smtClean="0"/>
              <a:t>11.03.2025</a:t>
            </a:fld>
            <a:endParaRPr lang="ru-U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1D2EAC-47BE-734A-8C62-51BA5BCAA377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32365846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9974D5-E347-0B44-844A-2E7285AFCE24}" type="datetimeFigureOut">
              <a:rPr lang="ru-UA" smtClean="0"/>
              <a:t>11.03.2025</a:t>
            </a:fld>
            <a:endParaRPr lang="ru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1D2EAC-47BE-734A-8C62-51BA5BCAA377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22143671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9974D5-E347-0B44-844A-2E7285AFCE24}" type="datetimeFigureOut">
              <a:rPr lang="ru-UA" smtClean="0"/>
              <a:t>11.03.2025</a:t>
            </a:fld>
            <a:endParaRPr lang="ru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1D2EAC-47BE-734A-8C62-51BA5BCAA377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39918239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89974D5-E347-0B44-844A-2E7285AFCE24}" type="datetimeFigureOut">
              <a:rPr lang="ru-UA" smtClean="0"/>
              <a:t>11.03.2025</a:t>
            </a:fld>
            <a:endParaRPr lang="ru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9B1D2EAC-47BE-734A-8C62-51BA5BCAA377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776037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5E9E6A-57F7-B2F2-6765-96469B5B813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sz="2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РОЗПОДІЛ НА ПРОМИСЛОВОМУ ПІДПРИЄМСТВІ</a:t>
            </a:r>
            <a:b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</a:br>
            <a:endParaRPr dirty="0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82EEA51A-9796-ACD8-5CF8-61AA91C05E91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uk-UA" dirty="0"/>
              <a:t>Лекція 3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11567690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09B2DD84-B407-75D4-C892-E0E41913771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3557" y="319489"/>
            <a:ext cx="11424491" cy="6323682"/>
          </a:xfrm>
        </p:spPr>
        <p:txBody>
          <a:bodyPr>
            <a:normAutofit/>
          </a:bodyPr>
          <a:lstStyle/>
          <a:p>
            <a:pPr algn="just"/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При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здійсненні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закупівлі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державні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підприємства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перевагу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віддають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як правило,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вітчизняним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постачальникам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У свою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чергу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постачальники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не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завжди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задоволені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методами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закупівлі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державних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установ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через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тяганину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бюрократизм,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невиправдане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регулювання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намагання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одержати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товар за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найнижчими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цінами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затягування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часу для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прийняття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рішення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Проте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багато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підприємств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які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задовольняють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потреби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державних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установ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у товарах, 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цьому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разі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певних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причин не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застосовують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маркетинговий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підхід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такій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мірі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як при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роботі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іншими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промисловими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підприємствами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pPr algn="just"/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багатьох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закордонних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компаніях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(«</a:t>
            </a:r>
            <a:r>
              <a:rPr lang="en-US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British Aerospace»,</a:t>
            </a:r>
            <a:r>
              <a:rPr lang="uk-UA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en-US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«Eastman Kodak», «Goodyear» 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ін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.) створено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спеціальні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відділи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маркетингу для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роботи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саме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державними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установами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Дані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відділи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пропонують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власні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варіанти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задоволення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потреб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державних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установ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не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чекаючи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на заявку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них,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пропонують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більш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зважені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обґрунтовані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ціни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на торгах,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збирають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інформацію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про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конкурентів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знаходять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більш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переконливі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аргументи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користь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компетентності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своєї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компанії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тощо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pPr algn="just"/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Третю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групу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учасників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промислового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ринку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становлять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некомерційні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організації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(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школи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лікарні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в’язниці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тощо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) (рис. 1.11).</a:t>
            </a:r>
          </a:p>
          <a:p>
            <a:pPr algn="just"/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організації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надають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суспільству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різні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соціальні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послуги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отримують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держави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дотації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Вони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різняться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призначенням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суб’єктом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фінансування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Більшість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некомерційних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організацій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мають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незначні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бюджети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орієнтовані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певну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категорію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клієнтів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що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у свою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чергу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передбачає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закупівлю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недорогих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товарів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проте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не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найнижчої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якості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Товари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закуповуються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не з метою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отримання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прибутку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а для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надання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відповідних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послуг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Наприклад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проведення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національних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чи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молодіжних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свят,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фестивалів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конкурсів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супроводжується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врученням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їх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учасникам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призів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подарунків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Все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це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потребує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закупівлі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відповідних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товарів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костюмів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тощо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Деякі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закордонні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підприємства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створюють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окремі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підрозділи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 метою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задоволення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потреб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некомерційних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організацій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endParaRPr lang="ru-RU" dirty="0">
              <a:solidFill>
                <a:srgbClr val="000000"/>
              </a:solidFill>
              <a:effectLst/>
              <a:latin typeface="Times New Roman" panose="02020603050405020304" pitchFamily="18" charset="0"/>
            </a:endParaRP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93771152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09B2DD84-B407-75D4-C892-E0E41913771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3557" y="319489"/>
            <a:ext cx="11424491" cy="6323682"/>
          </a:xfrm>
        </p:spPr>
        <p:txBody>
          <a:bodyPr>
            <a:normAutofit/>
          </a:bodyPr>
          <a:lstStyle/>
          <a:p>
            <a:r>
              <a:rPr lang="ru-RU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3.4. </a:t>
            </a:r>
            <a:r>
              <a:rPr lang="ru-RU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Особливості</a:t>
            </a:r>
            <a:r>
              <a:rPr lang="ru-RU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формування</a:t>
            </a:r>
            <a:r>
              <a:rPr lang="ru-RU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попиту</a:t>
            </a:r>
            <a:r>
              <a:rPr lang="ru-RU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на </a:t>
            </a:r>
            <a:r>
              <a:rPr lang="ru-RU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промислові</a:t>
            </a:r>
            <a:r>
              <a:rPr lang="ru-RU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товари</a:t>
            </a:r>
            <a:endParaRPr lang="ru-RU" dirty="0">
              <a:solidFill>
                <a:srgbClr val="000000"/>
              </a:solidFill>
              <a:effectLst/>
              <a:latin typeface="Times New Roman" panose="02020603050405020304" pitchFamily="18" charset="0"/>
            </a:endParaRPr>
          </a:p>
          <a:p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Як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відомо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одними з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базових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понять маркетингу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є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потреба і попит.</a:t>
            </a:r>
          </a:p>
          <a:p>
            <a:r>
              <a:rPr lang="ru-RU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Потреба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–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це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суб’єктивне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відчуття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нестачі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чогось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необхідного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спрямоване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його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зменшення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або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ліквідацію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r>
              <a:rPr lang="ru-RU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Попит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–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це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забезпечена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грошима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потреба у товарах,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які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реалізуються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на ринку.</a:t>
            </a:r>
          </a:p>
          <a:p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Завдання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спеціалістів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галузі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маркетингу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полягає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розробленні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маркетингової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політики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свого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підприємства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щодо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визначення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потреби 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продукції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що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виготовляється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і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оцінювання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попиту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неї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Попит на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промислові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товари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має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характерні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ознаки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що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відрізняють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його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попиту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споживчі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товари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саме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:</a:t>
            </a:r>
          </a:p>
          <a:p>
            <a:r>
              <a:rPr lang="ru-RU" dirty="0">
                <a:solidFill>
                  <a:srgbClr val="000000"/>
                </a:solidFill>
                <a:effectLst/>
                <a:latin typeface="Wingdings" pitchFamily="2" charset="2"/>
              </a:rPr>
              <a:t></a:t>
            </a:r>
            <a:r>
              <a:rPr lang="ru-RU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нееластичність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(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зміна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цін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промислові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товари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неістотно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змінює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попит на них);</a:t>
            </a:r>
          </a:p>
          <a:p>
            <a:r>
              <a:rPr lang="ru-RU" dirty="0">
                <a:solidFill>
                  <a:srgbClr val="000000"/>
                </a:solidFill>
                <a:effectLst/>
                <a:latin typeface="Wingdings" pitchFamily="2" charset="2"/>
              </a:rPr>
              <a:t></a:t>
            </a:r>
            <a:r>
              <a:rPr lang="ru-RU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нестійкість</a:t>
            </a:r>
            <a:r>
              <a:rPr lang="ru-RU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(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пов’язана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динамічнішою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зміною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технічних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процесів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виробництва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постійним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оновленням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засобів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виробництва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);</a:t>
            </a:r>
          </a:p>
          <a:p>
            <a:r>
              <a:rPr lang="ru-RU" dirty="0">
                <a:solidFill>
                  <a:srgbClr val="000000"/>
                </a:solidFill>
                <a:effectLst/>
                <a:latin typeface="Wingdings" pitchFamily="2" charset="2"/>
              </a:rPr>
              <a:t></a:t>
            </a:r>
            <a:r>
              <a:rPr lang="ru-RU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парність</a:t>
            </a:r>
            <a:r>
              <a:rPr lang="ru-RU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(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зумовлена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тим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що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здебільшого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попит на один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промисловий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товар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водночас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зумовлює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попит на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інший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який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використовують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комбінації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 першим.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Наприклад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придбання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транспортних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засобів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передбачає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відповідно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наймання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водіїв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закупівлю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пального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;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придбання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токарних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верстатів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–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наймання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токарів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відповідної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якості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використання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електроенергії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);</a:t>
            </a: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69336647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09B2DD84-B407-75D4-C892-E0E41913771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3557" y="319489"/>
            <a:ext cx="11424491" cy="6323682"/>
          </a:xfrm>
        </p:spPr>
        <p:txBody>
          <a:bodyPr>
            <a:normAutofit/>
          </a:bodyPr>
          <a:lstStyle/>
          <a:p>
            <a:r>
              <a:rPr lang="ru-RU" dirty="0">
                <a:solidFill>
                  <a:srgbClr val="000000"/>
                </a:solidFill>
                <a:effectLst/>
                <a:latin typeface="Wingdings" pitchFamily="2" charset="2"/>
              </a:rPr>
              <a:t></a:t>
            </a:r>
            <a:r>
              <a:rPr lang="ru-RU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вторинність</a:t>
            </a:r>
            <a:r>
              <a:rPr lang="ru-RU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(попит на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промислові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товари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є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похідним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тобто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визначається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попитом на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споживчі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товари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).</a:t>
            </a:r>
          </a:p>
          <a:p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Дослідження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попиту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промислові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товари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потребують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великих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витрат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оскільки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необхідно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вивчати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тенденції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змін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попиті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споживчому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ринку.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Збільшення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попиту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споживчому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ринку 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середньому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на 10 %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призводить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до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збільшення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попиту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промисловому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ринку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щонайменше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п’ять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разів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Кожна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галузь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промисловості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забезпечує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свої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потреби за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рахунок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інших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галузей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і, у свою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чергу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створює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умови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для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задоволення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потреб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інших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галузей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У такому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розумінні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кожна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галузь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підприємство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є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водночас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постачальником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і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споживачем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промислової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продукції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pPr algn="just"/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Потребу у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продукції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конкретної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галузі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визначити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важко</a:t>
            </a:r>
            <a:r>
              <a:rPr lang="ru-RU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через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незадовільний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рівень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розроблення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відповідної</a:t>
            </a:r>
            <a:r>
              <a:rPr lang="ru-RU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методологічної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бази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. На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формування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потреб у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засобах</a:t>
            </a:r>
            <a:r>
              <a:rPr lang="ru-RU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виробництва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впливає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багато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факторів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. Так, на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перспективну</a:t>
            </a:r>
            <a:r>
              <a:rPr lang="ru-RU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потребу в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окремих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виробах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для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служби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сервісу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значною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мірою</a:t>
            </a:r>
            <a:r>
              <a:rPr lang="ru-RU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впливає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зміна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продуктивності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устаткування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, на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якому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такі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вироби</a:t>
            </a:r>
            <a:r>
              <a:rPr lang="ru-RU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встановлені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. У свою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чергу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продуктивність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устаткування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визначається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соціальними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організаційними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технічними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умовами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які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діють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на кожному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робочому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місці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постійно</a:t>
            </a:r>
            <a:r>
              <a:rPr lang="ru-RU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змінюються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Урахувати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всі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першопричини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при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формуванні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потреби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неможливо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Проте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знаючи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фактори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зміни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інтенсивного</a:t>
            </a:r>
            <a:r>
              <a:rPr lang="ru-RU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та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екстенсивного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використання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устаткування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можна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оцінити</a:t>
            </a:r>
            <a:r>
              <a:rPr lang="ru-RU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перспективну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потребу в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ньому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Така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оцінка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завжди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містить</a:t>
            </a:r>
            <a:r>
              <a:rPr lang="ru-RU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фактор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невизначеності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який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відображає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обмеженість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знання</a:t>
            </a:r>
            <a:r>
              <a:rPr lang="ru-RU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потреби і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вимірюється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за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допомогою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ймовірнісних</a:t>
            </a:r>
            <a:r>
              <a:rPr lang="ru-RU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характеристик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endParaRPr lang="ru-RU" dirty="0">
              <a:solidFill>
                <a:srgbClr val="000000"/>
              </a:solidFill>
              <a:effectLst/>
              <a:latin typeface="Times New Roman" panose="02020603050405020304" pitchFamily="18" charset="0"/>
            </a:endParaRP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31885768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09B2DD84-B407-75D4-C892-E0E41913771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3557" y="319489"/>
            <a:ext cx="11424491" cy="6323682"/>
          </a:xfrm>
        </p:spPr>
        <p:txBody>
          <a:bodyPr>
            <a:normAutofit lnSpcReduction="10000"/>
          </a:bodyPr>
          <a:lstStyle/>
          <a:p>
            <a:pPr algn="just"/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Поточна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потреба 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виробах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для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фірмового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обслуговування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техніки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визначається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обсягом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що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необхідний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для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досягнення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запланованого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рівня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розвитку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системи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її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експлуатації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в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об’єктивно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існуючих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господарських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умовах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pPr algn="just"/>
            <a:endParaRPr lang="ru-RU" b="1" dirty="0">
              <a:solidFill>
                <a:srgbClr val="000000"/>
              </a:solidFill>
              <a:effectLst/>
              <a:latin typeface="Times New Roman" panose="02020603050405020304" pitchFamily="18" charset="0"/>
            </a:endParaRPr>
          </a:p>
          <a:p>
            <a:pPr algn="just"/>
            <a:r>
              <a:rPr lang="ru-RU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3.5. </a:t>
            </a:r>
            <a:r>
              <a:rPr lang="ru-RU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Маркетингова</a:t>
            </a:r>
            <a:r>
              <a:rPr lang="ru-RU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політика</a:t>
            </a:r>
            <a:r>
              <a:rPr lang="ru-RU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розподілу</a:t>
            </a:r>
            <a:r>
              <a:rPr lang="ru-RU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товарів</a:t>
            </a:r>
            <a:r>
              <a:rPr lang="ru-RU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промислово-виробничого</a:t>
            </a:r>
            <a:r>
              <a:rPr lang="ru-RU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призначення</a:t>
            </a:r>
            <a:r>
              <a:rPr lang="ru-RU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</a:p>
          <a:p>
            <a:pPr algn="just"/>
            <a:endParaRPr lang="ru-RU" b="1" dirty="0">
              <a:solidFill>
                <a:srgbClr val="000000"/>
              </a:solidFill>
              <a:effectLst/>
              <a:latin typeface="Times New Roman" panose="02020603050405020304" pitchFamily="18" charset="0"/>
            </a:endParaRPr>
          </a:p>
          <a:p>
            <a:pPr algn="just"/>
            <a:r>
              <a:rPr lang="ru-RU" b="1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Маркетингова</a:t>
            </a:r>
            <a:r>
              <a:rPr lang="ru-RU" b="1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b="1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політика</a:t>
            </a:r>
            <a:r>
              <a:rPr lang="ru-RU" b="1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b="1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розподілу</a:t>
            </a:r>
            <a:r>
              <a:rPr lang="ru-RU" b="1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b="1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товарів</a:t>
            </a:r>
            <a:r>
              <a:rPr lang="ru-RU" b="1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b="1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промислово</a:t>
            </a:r>
            <a:r>
              <a:rPr lang="ru-RU" b="1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- </a:t>
            </a:r>
            <a:r>
              <a:rPr lang="ru-RU" b="1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виробничого</a:t>
            </a:r>
            <a:r>
              <a:rPr lang="ru-RU" b="1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b="1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призначення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–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це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діяльність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підприємства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щодо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планування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реалізації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та контролю за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фізичним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переміщенням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сировини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матеріалів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готових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виробів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місць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їх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видобутку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виробництва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до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місць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використання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 метою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задоволення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попиту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споживачів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одержання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відповідного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прибутку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pPr algn="just"/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До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основних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елементів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маркетингової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політики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розподілу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товарів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виробничо-технічного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призначення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належать:</a:t>
            </a:r>
          </a:p>
          <a:p>
            <a:pPr algn="just"/>
            <a:r>
              <a:rPr lang="ru-RU" dirty="0">
                <a:solidFill>
                  <a:srgbClr val="000000"/>
                </a:solidFill>
                <a:effectLst/>
                <a:latin typeface="Wingdings" pitchFamily="2" charset="2"/>
              </a:rPr>
              <a:t></a:t>
            </a:r>
            <a:r>
              <a:rPr lang="ru-RU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термін</a:t>
            </a:r>
            <a:r>
              <a:rPr lang="ru-RU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постачання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(час з моменту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отримання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замовлення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до моменту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його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виконання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);</a:t>
            </a:r>
          </a:p>
          <a:p>
            <a:pPr algn="just"/>
            <a:r>
              <a:rPr lang="ru-RU" dirty="0">
                <a:solidFill>
                  <a:srgbClr val="000000"/>
                </a:solidFill>
                <a:effectLst/>
                <a:latin typeface="Wingdings" pitchFamily="2" charset="2"/>
              </a:rPr>
              <a:t></a:t>
            </a:r>
            <a:r>
              <a:rPr lang="ru-RU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надійність</a:t>
            </a:r>
            <a:r>
              <a:rPr lang="ru-RU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постачання</a:t>
            </a:r>
            <a:r>
              <a:rPr lang="ru-RU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(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гарантоване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постачання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товарів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відповідної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якості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певний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термін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;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можливіст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термінового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постачання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товарів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);</a:t>
            </a:r>
          </a:p>
          <a:p>
            <a:pPr algn="just"/>
            <a:r>
              <a:rPr lang="ru-RU" dirty="0">
                <a:solidFill>
                  <a:srgbClr val="000000"/>
                </a:solidFill>
                <a:effectLst/>
                <a:latin typeface="Wingdings" pitchFamily="2" charset="2"/>
              </a:rPr>
              <a:t></a:t>
            </a:r>
            <a:r>
              <a:rPr lang="ru-RU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точність</a:t>
            </a:r>
            <a:r>
              <a:rPr lang="ru-RU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виконання</a:t>
            </a:r>
            <a:r>
              <a:rPr lang="ru-RU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замовлення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(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ступінь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відповідності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одержаного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клієнтом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товару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специфікації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замовлення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);</a:t>
            </a:r>
          </a:p>
          <a:p>
            <a:pPr algn="just"/>
            <a:r>
              <a:rPr lang="ru-RU" dirty="0">
                <a:solidFill>
                  <a:srgbClr val="000000"/>
                </a:solidFill>
                <a:effectLst/>
                <a:latin typeface="Wingdings" pitchFamily="2" charset="2"/>
              </a:rPr>
              <a:t></a:t>
            </a:r>
            <a:r>
              <a:rPr lang="ru-RU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сервісне</a:t>
            </a:r>
            <a:r>
              <a:rPr lang="ru-RU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обслуговування</a:t>
            </a:r>
            <a:r>
              <a:rPr lang="ru-RU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(доставка,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інформування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комплектування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партій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можливість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заміни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пошкодженог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товару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тощо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)</a:t>
            </a: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52290876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B1B1CF44-5F73-C3E0-F146-223ABC43A33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9956" y="237067"/>
            <a:ext cx="11255022" cy="6434666"/>
          </a:xfrm>
        </p:spPr>
        <p:txBody>
          <a:bodyPr/>
          <a:lstStyle/>
          <a:p>
            <a:r>
              <a:rPr lang="ru-RU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Формування</a:t>
            </a:r>
            <a:r>
              <a:rPr lang="ru-RU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каналу </a:t>
            </a:r>
            <a:r>
              <a:rPr lang="ru-RU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розподілу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товарів</a:t>
            </a:r>
            <a:r>
              <a:rPr lang="ru-RU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виробничо-технічного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призначення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передбачає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з’ясування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виробником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таких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питань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:</a:t>
            </a:r>
          </a:p>
          <a:p>
            <a:r>
              <a:rPr lang="ru-RU" dirty="0">
                <a:solidFill>
                  <a:srgbClr val="000000"/>
                </a:solidFill>
                <a:effectLst/>
                <a:latin typeface="Helvetica" pitchFamily="2" charset="0"/>
              </a:rPr>
              <a:t></a:t>
            </a:r>
            <a:r>
              <a:rPr lang="ru-RU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видів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робіт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які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потрібно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виконати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для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виходу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ринок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певним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товаром;</a:t>
            </a:r>
          </a:p>
          <a:p>
            <a:r>
              <a:rPr lang="ru-RU" dirty="0">
                <a:solidFill>
                  <a:srgbClr val="000000"/>
                </a:solidFill>
                <a:effectLst/>
                <a:latin typeface="Helvetica" pitchFamily="2" charset="0"/>
              </a:rPr>
              <a:t></a:t>
            </a:r>
            <a:r>
              <a:rPr lang="ru-RU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факторів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що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впливають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виконання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певних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робіт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;</a:t>
            </a:r>
          </a:p>
          <a:p>
            <a:r>
              <a:rPr lang="ru-RU" dirty="0">
                <a:solidFill>
                  <a:srgbClr val="000000"/>
                </a:solidFill>
                <a:effectLst/>
                <a:latin typeface="Helvetica" pitchFamily="2" charset="0"/>
              </a:rPr>
              <a:t></a:t>
            </a:r>
            <a:r>
              <a:rPr lang="ru-RU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вибір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представників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збутових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органів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які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найкращим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чином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зможуть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виконати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поставлені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завдання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;</a:t>
            </a:r>
          </a:p>
          <a:p>
            <a:r>
              <a:rPr lang="ru-RU" dirty="0">
                <a:solidFill>
                  <a:srgbClr val="000000"/>
                </a:solidFill>
                <a:effectLst/>
                <a:latin typeface="Helvetica" pitchFamily="2" charset="0"/>
              </a:rPr>
              <a:t></a:t>
            </a:r>
            <a:r>
              <a:rPr lang="ru-RU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вибір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каналу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розподілу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який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забезпечить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найкраще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охоплення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цільового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ринку,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якнайбільшою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мірою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задовольнить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потреби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споживачів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цільового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ринку та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забезпечить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виробникові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отримання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найбільшого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прибутку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Процес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формування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каналу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розподілу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товарів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виробничо-технічного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призначення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складається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 восьми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етапів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(табл. 1.3).</a:t>
            </a: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95200605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>
            <a:extLst>
              <a:ext uri="{FF2B5EF4-FFF2-40B4-BE49-F238E27FC236}">
                <a16:creationId xmlns:a16="http://schemas.microsoft.com/office/drawing/2014/main" id="{ECEF7EB4-9359-710D-8420-3E853117632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286000" y="-27942"/>
            <a:ext cx="6662737" cy="6306822"/>
          </a:xfrm>
        </p:spPr>
      </p:pic>
    </p:spTree>
    <p:extLst>
      <p:ext uri="{BB962C8B-B14F-4D97-AF65-F5344CB8AC3E}">
        <p14:creationId xmlns:p14="http://schemas.microsoft.com/office/powerpoint/2010/main" val="234582975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>
            <a:extLst>
              <a:ext uri="{FF2B5EF4-FFF2-40B4-BE49-F238E27FC236}">
                <a16:creationId xmlns:a16="http://schemas.microsoft.com/office/drawing/2014/main" id="{57F15C6D-56E2-2062-879F-5594CF7DE5A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019165" y="236538"/>
            <a:ext cx="5915544" cy="6435725"/>
          </a:xfrm>
        </p:spPr>
      </p:pic>
    </p:spTree>
    <p:extLst>
      <p:ext uri="{BB962C8B-B14F-4D97-AF65-F5344CB8AC3E}">
        <p14:creationId xmlns:p14="http://schemas.microsoft.com/office/powerpoint/2010/main" val="290556260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B1B1CF44-5F73-C3E0-F146-223ABC43A33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9956" y="237067"/>
            <a:ext cx="11571534" cy="6434666"/>
          </a:xfrm>
        </p:spPr>
        <p:txBody>
          <a:bodyPr>
            <a:normAutofit/>
          </a:bodyPr>
          <a:lstStyle/>
          <a:p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Вибір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каналів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розподілу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товарів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виробничо-технічного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призначення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позначається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витратах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прибутках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виробника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тому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необхідно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враховувати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такі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ситуації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:</a:t>
            </a:r>
          </a:p>
          <a:p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1)</a:t>
            </a:r>
            <a:r>
              <a:rPr lang="ru-RU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якщо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підприємство-виробник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бере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на себе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відповідальність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виконання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всіх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функцій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розподілу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товарів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виробничо-технічного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призначення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то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воно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й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оплачує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їх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(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проте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одержує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всі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прибутки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);</a:t>
            </a:r>
          </a:p>
          <a:p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2)</a:t>
            </a:r>
            <a:r>
              <a:rPr lang="ru-RU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виробник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який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застосовує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незалежні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канали,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може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зменшити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відносні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витрати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щодо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руху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товарів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але при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цьому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зменшиться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його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прибуток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оскільки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відповідні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збутові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організації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мають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отримати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певну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частку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цьому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разі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загальний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прибуток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може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збільшитись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якщо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збутові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організації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допоможуть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збільшити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обсяг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реалізації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товарів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порівняно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тим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якого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може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досягти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сам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виробник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Фактори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які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необхідно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враховувати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при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виборі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каналів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розподілу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товарів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виробничо-технічного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призначення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наведено у табл. 1.4.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Одні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фактори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випливають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 характеру ринку,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інші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-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пов’язані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особливостями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товару,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напрямками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діяльності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виробника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тощо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24408122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>
            <a:extLst>
              <a:ext uri="{FF2B5EF4-FFF2-40B4-BE49-F238E27FC236}">
                <a16:creationId xmlns:a16="http://schemas.microsoft.com/office/drawing/2014/main" id="{FC8C69D5-FB09-9757-EA15-7ADBA3EAF31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114550" y="-49453"/>
            <a:ext cx="6872287" cy="6234353"/>
          </a:xfrm>
        </p:spPr>
      </p:pic>
    </p:spTree>
    <p:extLst>
      <p:ext uri="{BB962C8B-B14F-4D97-AF65-F5344CB8AC3E}">
        <p14:creationId xmlns:p14="http://schemas.microsoft.com/office/powerpoint/2010/main" val="422745752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>
            <a:extLst>
              <a:ext uri="{FF2B5EF4-FFF2-40B4-BE49-F238E27FC236}">
                <a16:creationId xmlns:a16="http://schemas.microsoft.com/office/drawing/2014/main" id="{91B34D3C-F3E3-AB0C-6B18-90206177125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69045" y="811530"/>
            <a:ext cx="7804299" cy="4416901"/>
          </a:xfrm>
        </p:spPr>
      </p:pic>
    </p:spTree>
    <p:extLst>
      <p:ext uri="{BB962C8B-B14F-4D97-AF65-F5344CB8AC3E}">
        <p14:creationId xmlns:p14="http://schemas.microsoft.com/office/powerpoint/2010/main" val="209664381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09B2DD84-B407-75D4-C892-E0E41913771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3557" y="319489"/>
            <a:ext cx="11424491" cy="6323682"/>
          </a:xfrm>
        </p:spPr>
        <p:txBody>
          <a:bodyPr>
            <a:normAutofit/>
          </a:bodyPr>
          <a:lstStyle/>
          <a:p>
            <a:r>
              <a:rPr lang="ru-RU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3.1. </a:t>
            </a:r>
            <a:r>
              <a:rPr lang="ru-RU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Особливості</a:t>
            </a:r>
            <a:r>
              <a:rPr lang="ru-RU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маркетингової</a:t>
            </a:r>
            <a:r>
              <a:rPr lang="ru-RU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діяльності</a:t>
            </a:r>
            <a:r>
              <a:rPr lang="ru-RU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промислових</a:t>
            </a:r>
            <a:r>
              <a:rPr lang="ru-RU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підприємств</a:t>
            </a:r>
            <a:endParaRPr lang="ru-RU" dirty="0">
              <a:solidFill>
                <a:srgbClr val="000000"/>
              </a:solidFill>
              <a:effectLst/>
              <a:latin typeface="Times New Roman" panose="02020603050405020304" pitchFamily="18" charset="0"/>
            </a:endParaRPr>
          </a:p>
          <a:p>
            <a:pPr algn="just"/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Сучасна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концепція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маркетингу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розглядає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його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як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цілеспрямовану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комплексну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діяльність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підприємства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що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становить систему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взаємопов’язаних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заходів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система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охоплює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: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науково-технічні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кон’юнктурно-економічні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дослідження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щодо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розроблення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створення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продукції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;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розроблення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нових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товарів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технологій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;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опрацювання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схем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управління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виробництвом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;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організацію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промислового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випуску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продукції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урахуванням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її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конкурентоспроможності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на ринку;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організацію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оптимальної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системи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збуту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продукції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використанням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сучасних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засобів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сервісу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реклами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 метою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отримання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максимального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прибутку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Застосування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маркетингу на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промисловому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підприємстві</a:t>
            </a:r>
            <a:r>
              <a:rPr lang="ru-RU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дозволяє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оптимізувати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його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ресурси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виробничі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потужності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виходячи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з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дослідження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стану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кон’юнктури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ринку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певних</a:t>
            </a:r>
            <a:r>
              <a:rPr lang="ru-RU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товарів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формування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виконання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«портфеля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замовлень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»,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проведення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ефективної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закупівлі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збуту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.</a:t>
            </a:r>
          </a:p>
          <a:p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ринкових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умовах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надходження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інвестицій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базуються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ґрунтовних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маркетингових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дослідженнях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бізнес-плануванні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 метою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ефективного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їх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використання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повернення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отримання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прибутку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Упровадження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концепції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маркетингу 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діяльність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вітчизняних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промислових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підприємств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є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об’єктивним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процесом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в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умовах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трансформаційної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економіки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формування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ринкових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відносин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передбачає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структуру,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що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подана на рис. 1.10.</a:t>
            </a:r>
          </a:p>
          <a:p>
            <a:endParaRPr lang="ru-RU" dirty="0">
              <a:solidFill>
                <a:srgbClr val="000000"/>
              </a:solidFill>
              <a:effectLst/>
              <a:latin typeface="Times New Roman" panose="02020603050405020304" pitchFamily="18" charset="0"/>
            </a:endParaRP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67880408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>
            <a:extLst>
              <a:ext uri="{FF2B5EF4-FFF2-40B4-BE49-F238E27FC236}">
                <a16:creationId xmlns:a16="http://schemas.microsoft.com/office/drawing/2014/main" id="{FC61BA87-F1E1-246A-8308-7FB128677F1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920240" y="-14370"/>
            <a:ext cx="7646670" cy="6091320"/>
          </a:xfrm>
        </p:spPr>
      </p:pic>
    </p:spTree>
    <p:extLst>
      <p:ext uri="{BB962C8B-B14F-4D97-AF65-F5344CB8AC3E}">
        <p14:creationId xmlns:p14="http://schemas.microsoft.com/office/powerpoint/2010/main" val="71374410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>
            <a:extLst>
              <a:ext uri="{FF2B5EF4-FFF2-40B4-BE49-F238E27FC236}">
                <a16:creationId xmlns:a16="http://schemas.microsoft.com/office/drawing/2014/main" id="{294E3926-59BA-C35E-596B-0581E18FFE4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559432" y="445770"/>
            <a:ext cx="7503605" cy="5110480"/>
          </a:xfrm>
        </p:spPr>
      </p:pic>
    </p:spTree>
    <p:extLst>
      <p:ext uri="{BB962C8B-B14F-4D97-AF65-F5344CB8AC3E}">
        <p14:creationId xmlns:p14="http://schemas.microsoft.com/office/powerpoint/2010/main" val="123380845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>
            <a:extLst>
              <a:ext uri="{FF2B5EF4-FFF2-40B4-BE49-F238E27FC236}">
                <a16:creationId xmlns:a16="http://schemas.microsoft.com/office/drawing/2014/main" id="{6834987B-77A8-EAB9-BC47-DC8AB1E3900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691228" y="651510"/>
            <a:ext cx="7704232" cy="4771390"/>
          </a:xfrm>
        </p:spPr>
      </p:pic>
    </p:spTree>
    <p:extLst>
      <p:ext uri="{BB962C8B-B14F-4D97-AF65-F5344CB8AC3E}">
        <p14:creationId xmlns:p14="http://schemas.microsoft.com/office/powerpoint/2010/main" val="295466383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>
            <a:extLst>
              <a:ext uri="{FF2B5EF4-FFF2-40B4-BE49-F238E27FC236}">
                <a16:creationId xmlns:a16="http://schemas.microsoft.com/office/drawing/2014/main" id="{10249757-AA1C-52DF-6552-C756C6D2CC1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290876" y="1051560"/>
            <a:ext cx="8475741" cy="3335020"/>
          </a:xfrm>
        </p:spPr>
      </p:pic>
    </p:spTree>
    <p:extLst>
      <p:ext uri="{BB962C8B-B14F-4D97-AF65-F5344CB8AC3E}">
        <p14:creationId xmlns:p14="http://schemas.microsoft.com/office/powerpoint/2010/main" val="207909210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B1B1CF44-5F73-C3E0-F146-223ABC43A33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9956" y="237067"/>
            <a:ext cx="11255022" cy="6434666"/>
          </a:xfrm>
        </p:spPr>
        <p:txBody>
          <a:bodyPr>
            <a:normAutofit/>
          </a:bodyPr>
          <a:lstStyle/>
          <a:p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Розглянемо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b="1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фактори</a:t>
            </a:r>
            <a:r>
              <a:rPr lang="ru-RU" b="1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b="1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які</a:t>
            </a:r>
            <a:r>
              <a:rPr lang="ru-RU" b="1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треба </a:t>
            </a:r>
            <a:r>
              <a:rPr lang="ru-RU" b="1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враховувати</a:t>
            </a:r>
            <a:r>
              <a:rPr lang="ru-RU" b="1" i="1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постачальнику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товарів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виробничо-технічного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призначення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b="1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при </a:t>
            </a:r>
            <a:r>
              <a:rPr lang="ru-RU" b="1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виборі</a:t>
            </a:r>
            <a:r>
              <a:rPr lang="ru-RU" b="1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агента </a:t>
            </a:r>
            <a:r>
              <a:rPr lang="ru-RU" b="1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зі</a:t>
            </a:r>
            <a:r>
              <a:rPr lang="ru-RU" b="1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b="1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збуту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1.</a:t>
            </a:r>
            <a:r>
              <a:rPr lang="ru-RU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Обсяг</a:t>
            </a:r>
            <a:r>
              <a:rPr lang="ru-RU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збуту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(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важливий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тоді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коли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постачальник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віддає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перевагу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агенту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збуту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який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продає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товар великими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партіями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зможе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забезпечити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належну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якість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збутової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діяльності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).</a:t>
            </a:r>
          </a:p>
          <a:p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2.</a:t>
            </a:r>
            <a:r>
              <a:rPr lang="ru-RU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Зона </a:t>
            </a:r>
            <a:r>
              <a:rPr lang="ru-RU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дії</a:t>
            </a:r>
            <a:r>
              <a:rPr lang="ru-RU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агента </a:t>
            </a:r>
            <a:r>
              <a:rPr lang="ru-RU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зі</a:t>
            </a:r>
            <a:r>
              <a:rPr lang="ru-RU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збуту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(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важливий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тоді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коли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виробник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прагне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якнайповніше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охопити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ринок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Проте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це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стосується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тільки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агентів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виробника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оскільки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агент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збуту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як правило,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бере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на себе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реалізацію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всієї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продукції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виробника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підприємствам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конкретної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галузі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).</a:t>
            </a:r>
          </a:p>
          <a:p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3.</a:t>
            </a:r>
            <a:r>
              <a:rPr lang="ru-RU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Якість</a:t>
            </a:r>
            <a:r>
              <a:rPr lang="ru-RU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персоналу </a:t>
            </a:r>
            <a:r>
              <a:rPr lang="ru-RU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зі</a:t>
            </a:r>
            <a:r>
              <a:rPr lang="ru-RU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збуту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(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важлива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для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виробника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оскільки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персонал,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що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займається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збутом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має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бути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кваліфікованим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).</a:t>
            </a:r>
          </a:p>
          <a:p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4.</a:t>
            </a:r>
            <a:r>
              <a:rPr lang="ru-RU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Становище агента в </a:t>
            </a:r>
            <a:r>
              <a:rPr lang="ru-RU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галузі</a:t>
            </a:r>
            <a:r>
              <a:rPr lang="ru-RU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та </a:t>
            </a:r>
            <a:r>
              <a:rPr lang="ru-RU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його</a:t>
            </a:r>
            <a:r>
              <a:rPr lang="ru-RU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ділові</a:t>
            </a:r>
            <a:r>
              <a:rPr lang="ru-RU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контакти</a:t>
            </a:r>
            <a:r>
              <a:rPr lang="ru-RU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(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важливе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для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виробника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оскільки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кількість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якість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ділових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зв’язків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агентів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безпосередньо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впливають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ефективність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діяльності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збуту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).</a:t>
            </a:r>
          </a:p>
          <a:p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5.</a:t>
            </a:r>
            <a:r>
              <a:rPr lang="ru-RU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Асортимент</a:t>
            </a:r>
            <a:r>
              <a:rPr lang="ru-RU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товарів</a:t>
            </a:r>
            <a:r>
              <a:rPr lang="ru-RU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агента </a:t>
            </a:r>
            <a:r>
              <a:rPr lang="ru-RU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зі</a:t>
            </a:r>
            <a:r>
              <a:rPr lang="ru-RU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збуту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(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важливий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для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виробника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оскільки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асортимент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товарів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агента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збуту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має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складатися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подібних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за типом і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якістю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товарів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які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продає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виробник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).</a:t>
            </a:r>
          </a:p>
          <a:p>
            <a:r>
              <a:rPr lang="ru-RU" b="1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Фактори</a:t>
            </a:r>
            <a:r>
              <a:rPr lang="ru-RU" b="1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b="1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які</a:t>
            </a:r>
            <a:r>
              <a:rPr lang="ru-RU" b="1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треба </a:t>
            </a:r>
            <a:r>
              <a:rPr lang="ru-RU" b="1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враховувати</a:t>
            </a:r>
            <a:r>
              <a:rPr lang="ru-RU" b="1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при </a:t>
            </a:r>
            <a:r>
              <a:rPr lang="ru-RU" b="1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виборі</a:t>
            </a:r>
            <a:r>
              <a:rPr lang="ru-RU" b="1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b="1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оптових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b="1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підприємств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наведено у табл. 1.6.</a:t>
            </a: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97275607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>
            <a:extLst>
              <a:ext uri="{FF2B5EF4-FFF2-40B4-BE49-F238E27FC236}">
                <a16:creationId xmlns:a16="http://schemas.microsoft.com/office/drawing/2014/main" id="{598B63D9-130C-4F80-D13E-377DB50EC4B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645920" y="82727"/>
            <a:ext cx="7283767" cy="5670373"/>
          </a:xfrm>
        </p:spPr>
      </p:pic>
    </p:spTree>
    <p:extLst>
      <p:ext uri="{BB962C8B-B14F-4D97-AF65-F5344CB8AC3E}">
        <p14:creationId xmlns:p14="http://schemas.microsoft.com/office/powerpoint/2010/main" val="211236662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>
            <a:extLst>
              <a:ext uri="{FF2B5EF4-FFF2-40B4-BE49-F238E27FC236}">
                <a16:creationId xmlns:a16="http://schemas.microsoft.com/office/drawing/2014/main" id="{2D908E34-1D0E-A21A-A3F7-BCB93FF128B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07495" y="697230"/>
            <a:ext cx="7985705" cy="4703445"/>
          </a:xfrm>
        </p:spPr>
      </p:pic>
    </p:spTree>
    <p:extLst>
      <p:ext uri="{BB962C8B-B14F-4D97-AF65-F5344CB8AC3E}">
        <p14:creationId xmlns:p14="http://schemas.microsoft.com/office/powerpoint/2010/main" val="170343079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>
            <a:extLst>
              <a:ext uri="{FF2B5EF4-FFF2-40B4-BE49-F238E27FC236}">
                <a16:creationId xmlns:a16="http://schemas.microsoft.com/office/drawing/2014/main" id="{CD6A4291-F653-2ED7-2FDF-35D3F86E9B2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981174" y="374650"/>
            <a:ext cx="5991526" cy="5843588"/>
          </a:xfrm>
        </p:spPr>
      </p:pic>
    </p:spTree>
    <p:extLst>
      <p:ext uri="{BB962C8B-B14F-4D97-AF65-F5344CB8AC3E}">
        <p14:creationId xmlns:p14="http://schemas.microsoft.com/office/powerpoint/2010/main" val="392791030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09B2DD84-B407-75D4-C892-E0E41913771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3557" y="319489"/>
            <a:ext cx="11424491" cy="6323682"/>
          </a:xfrm>
        </p:spPr>
        <p:txBody>
          <a:bodyPr>
            <a:normAutofit fontScale="92500" lnSpcReduction="10000"/>
          </a:bodyPr>
          <a:lstStyle/>
          <a:p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Ефективне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управління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виробничою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маркетинговою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діяльністю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значною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мірою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залежить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не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стільки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формальної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організації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служби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маркетингу на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підприємстві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скільки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реального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впровадження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його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концепції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інструментарію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вітчизняних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промислових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підприємствах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концепція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маркетингу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впроваджується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підставі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таких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основних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передумов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:</a:t>
            </a:r>
          </a:p>
          <a:p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1)</a:t>
            </a:r>
            <a:r>
              <a:rPr lang="ru-RU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діюча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система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управління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підприємством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;</a:t>
            </a:r>
          </a:p>
          <a:p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2)</a:t>
            </a:r>
            <a:r>
              <a:rPr lang="ru-RU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діюча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організація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виробництва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продукції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можливості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його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диференціації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диверсифікації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;</a:t>
            </a:r>
          </a:p>
          <a:p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3)</a:t>
            </a:r>
            <a:r>
              <a:rPr lang="ru-RU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вимоги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ринку до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реструктуризації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промислового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виробництва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;</a:t>
            </a:r>
          </a:p>
          <a:p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4)</a:t>
            </a:r>
            <a:r>
              <a:rPr lang="ru-RU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інвестиційні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можливості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;</a:t>
            </a:r>
          </a:p>
          <a:p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5)</a:t>
            </a:r>
            <a:r>
              <a:rPr lang="ru-RU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інноваційний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потенціал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підприємства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;</a:t>
            </a:r>
          </a:p>
          <a:p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6)</a:t>
            </a:r>
            <a:r>
              <a:rPr lang="ru-RU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можливість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збуту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продукції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;</a:t>
            </a:r>
          </a:p>
          <a:p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7)</a:t>
            </a:r>
            <a:r>
              <a:rPr lang="ru-RU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можливість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розроблення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реалізації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цінової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політики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урахуванням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стану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кон’юнктури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конкуренції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товарних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ринках;</a:t>
            </a:r>
          </a:p>
          <a:p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8)</a:t>
            </a:r>
            <a:r>
              <a:rPr lang="ru-RU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можливість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отримання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максимального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прибутку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;</a:t>
            </a:r>
          </a:p>
          <a:p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9)</a:t>
            </a:r>
            <a:r>
              <a:rPr lang="ru-RU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виявлення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запитів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потреб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споживачів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;</a:t>
            </a:r>
          </a:p>
          <a:p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10)</a:t>
            </a:r>
            <a:r>
              <a:rPr lang="ru-RU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платоспроможність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покупців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;</a:t>
            </a:r>
          </a:p>
          <a:p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11)</a:t>
            </a:r>
            <a:r>
              <a:rPr lang="ru-RU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володіння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сучасними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знаннями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 проблем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організації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й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управління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маркетингом;</a:t>
            </a:r>
          </a:p>
          <a:p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12)</a:t>
            </a:r>
            <a:r>
              <a:rPr lang="ru-RU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здатність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реалізувати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теорію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маркетингу на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практиці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76605706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09B2DD84-B407-75D4-C892-E0E41913771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3557" y="319489"/>
            <a:ext cx="11424491" cy="6323682"/>
          </a:xfrm>
        </p:spPr>
        <p:txBody>
          <a:bodyPr>
            <a:normAutofit/>
          </a:bodyPr>
          <a:lstStyle/>
          <a:p>
            <a:r>
              <a:rPr lang="ru-RU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3.2. </a:t>
            </a:r>
            <a:r>
              <a:rPr lang="ru-RU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Визначення</a:t>
            </a:r>
            <a:r>
              <a:rPr lang="ru-RU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промислового</a:t>
            </a:r>
            <a:r>
              <a:rPr lang="ru-RU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ринку, </a:t>
            </a:r>
            <a:r>
              <a:rPr lang="ru-RU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його</a:t>
            </a:r>
            <a:r>
              <a:rPr lang="ru-RU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структура та </a:t>
            </a:r>
            <a:r>
              <a:rPr lang="ru-RU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основні</a:t>
            </a:r>
            <a:r>
              <a:rPr lang="ru-RU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характеристики</a:t>
            </a:r>
            <a:endParaRPr lang="ru-RU" dirty="0">
              <a:solidFill>
                <a:srgbClr val="000000"/>
              </a:solidFill>
              <a:effectLst/>
              <a:latin typeface="Times New Roman" panose="02020603050405020304" pitchFamily="18" charset="0"/>
            </a:endParaRPr>
          </a:p>
          <a:p>
            <a:r>
              <a:rPr lang="ru-RU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Промисловий</a:t>
            </a:r>
            <a:r>
              <a:rPr lang="ru-RU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ринок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–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це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сукупність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економічних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відносин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між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виробниками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споживачами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товарів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виробничо-технічного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призначення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сфері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товарно-грошового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чи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бартерного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обміну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які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забезпечують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реалізацію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відповідних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технологій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добування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переробки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сировини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виробництва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матеріалів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обладнання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перепродажу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промислової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продукції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чи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здавання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її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в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оренду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Можна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дати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інше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визначення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: </a:t>
            </a:r>
            <a:r>
              <a:rPr lang="ru-RU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промисловий</a:t>
            </a:r>
            <a:r>
              <a:rPr lang="ru-RU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ринок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–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це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сукупність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осіб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підприємств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організацій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які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продають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купують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чи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отримують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за бартером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продукцію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послуги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 метою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їх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використання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виробництві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для перепродажу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або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здавання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в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оренду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Промисловий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ринок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охоплює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систему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ринків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основними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яких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є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ринки:</a:t>
            </a:r>
          </a:p>
          <a:p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–</a:t>
            </a:r>
            <a:r>
              <a:rPr lang="ru-RU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засобів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виробництва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;</a:t>
            </a:r>
          </a:p>
          <a:p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–</a:t>
            </a:r>
            <a:r>
              <a:rPr lang="ru-RU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технологій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;</a:t>
            </a:r>
          </a:p>
          <a:p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–</a:t>
            </a:r>
            <a:r>
              <a:rPr lang="ru-RU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науково-технічної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продукції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;</a:t>
            </a:r>
          </a:p>
          <a:p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–</a:t>
            </a:r>
            <a:r>
              <a:rPr lang="ru-RU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інтелектуальної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власності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;</a:t>
            </a:r>
          </a:p>
          <a:p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–</a:t>
            </a:r>
            <a:r>
              <a:rPr lang="ru-RU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інформаційного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продукту;</a:t>
            </a:r>
          </a:p>
          <a:p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–</a:t>
            </a:r>
            <a:r>
              <a:rPr lang="ru-RU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промислових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послуг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;</a:t>
            </a:r>
          </a:p>
          <a:p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–</a:t>
            </a:r>
            <a:r>
              <a:rPr lang="ru-RU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патентів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ліцензій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45924794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09B2DD84-B407-75D4-C892-E0E41913771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3557" y="319489"/>
            <a:ext cx="11424491" cy="6323682"/>
          </a:xfrm>
        </p:spPr>
        <p:txBody>
          <a:bodyPr>
            <a:normAutofit lnSpcReduction="10000"/>
          </a:bodyPr>
          <a:lstStyle/>
          <a:p>
            <a:pPr algn="just"/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Діяльність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промисловому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ринку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має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свої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особливості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порівнянні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споживчим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ринком.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Це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зумовлено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такими причинами:</a:t>
            </a:r>
          </a:p>
          <a:p>
            <a:pPr algn="just"/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1) попит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організацій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залежить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попиту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кінцевих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споживачів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оскільки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якщо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попит на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кінцевий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товар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знижується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одразу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знижується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й попит на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відповідні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товари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промислового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призначення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Крім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того, попит на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промислові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товари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характеризується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низькою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ціновою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еластичністю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тобто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зміна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цін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не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призводить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до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помітних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коливань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попиту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;</a:t>
            </a:r>
          </a:p>
          <a:p>
            <a:pPr algn="just"/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2)</a:t>
            </a:r>
            <a:r>
              <a:rPr lang="ru-RU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мотиви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купівлі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споживчих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товарів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переважно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емоційні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або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продиктовані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модою.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Придбання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сировини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матеріалів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напівфабрикатів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організаціями-споживачами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має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раціональніший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характер,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який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визначається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багатьма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чинниками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зокрема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спеціалізацією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фірм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їх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фінансовими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можливостями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обсягами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збуту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продукції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;</a:t>
            </a:r>
          </a:p>
          <a:p>
            <a:pPr algn="just"/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3)</a:t>
            </a:r>
            <a:r>
              <a:rPr lang="ru-RU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покупці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промислових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товарів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–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це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професіонали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які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мають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відповідну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підготовку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щодо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аналізу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постачання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ведення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переговорів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тощо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Вони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спеціалізуються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закупівлі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певного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асортименту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товарів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постійно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аналізують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укладені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угоди.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Споживачів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промисловому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ринку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набагато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менше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ніж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споживчому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до того ж вони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географічно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сконцентровані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;</a:t>
            </a:r>
          </a:p>
          <a:p>
            <a:pPr algn="just"/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4)</a:t>
            </a:r>
            <a:r>
              <a:rPr lang="ru-RU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вимоги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щодо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сервісу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розподільчої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мережі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промислових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товарів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суттєвіші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відіграють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визначальну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роль при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укладенні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угод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Організації-споживачі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можуть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вимагати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особливих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послуг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: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більших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гарантій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співробітництва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в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рекламі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пільгових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умов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кредитування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надання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допомоги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при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встановленні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монтажу,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налагодженні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тощо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;</a:t>
            </a:r>
          </a:p>
          <a:p>
            <a:pPr algn="just"/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5)</a:t>
            </a:r>
            <a:r>
              <a:rPr lang="ru-RU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вимоги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до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реклами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промисловому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ринку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нижчі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ніж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споживчому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;</a:t>
            </a:r>
          </a:p>
          <a:p>
            <a:pPr algn="just"/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6)</a:t>
            </a:r>
            <a:r>
              <a:rPr lang="ru-RU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канали руху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товарів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збуту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споживчому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ринку, як правило, одно-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чи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дворівневі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а на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промисловому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–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переважно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прямі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endParaRPr lang="ru-RU" dirty="0">
              <a:solidFill>
                <a:srgbClr val="000000"/>
              </a:solidFill>
              <a:effectLst/>
              <a:latin typeface="Times New Roman" panose="02020603050405020304" pitchFamily="18" charset="0"/>
            </a:endParaRP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04765027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09B2DD84-B407-75D4-C892-E0E41913771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3557" y="319489"/>
            <a:ext cx="11424491" cy="6323682"/>
          </a:xfrm>
        </p:spPr>
        <p:txBody>
          <a:bodyPr/>
          <a:lstStyle/>
          <a:p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Основні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характеристики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промислового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споживчого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ринку наведено у табл. 1.2.</a:t>
            </a:r>
          </a:p>
          <a:p>
            <a:endParaRPr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7754C4A7-083A-90A9-CE6A-B3B8CAAF2BF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98293" y="763040"/>
            <a:ext cx="7483590" cy="47290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724168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E1FE871D-1150-8BB0-7CFD-2C87E78D766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2539" y="264405"/>
            <a:ext cx="11314323" cy="5776957"/>
          </a:xfrm>
        </p:spPr>
        <p:txBody>
          <a:bodyPr>
            <a:normAutofit/>
          </a:bodyPr>
          <a:lstStyle/>
          <a:p>
            <a:r>
              <a:rPr lang="ru-RU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3.3. </a:t>
            </a:r>
            <a:r>
              <a:rPr lang="ru-RU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Учасники</a:t>
            </a:r>
            <a:r>
              <a:rPr lang="ru-RU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промислового</a:t>
            </a:r>
            <a:r>
              <a:rPr lang="ru-RU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ринку та </a:t>
            </a:r>
            <a:r>
              <a:rPr lang="ru-RU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їх</a:t>
            </a:r>
            <a:r>
              <a:rPr lang="ru-RU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взаємодія</a:t>
            </a:r>
            <a:endParaRPr lang="ru-RU" dirty="0">
              <a:solidFill>
                <a:srgbClr val="000000"/>
              </a:solidFill>
              <a:effectLst/>
              <a:latin typeface="Times New Roman" panose="02020603050405020304" pitchFamily="18" charset="0"/>
            </a:endParaRPr>
          </a:p>
          <a:p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промисловому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ринку продаж і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закупівля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товарів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виробничо-технічного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призначення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здійснюється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як правило,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між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підприємствами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організаціями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(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промисловими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транспортними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будівельними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торговельними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), 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також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бюджетними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установами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банками,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страховими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інвестиційними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компаніями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громадськими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некомерційними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організаціями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(рис. 1.11).</a:t>
            </a:r>
          </a:p>
          <a:p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До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основної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групи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учасників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промислового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ринку належать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підприємства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які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купують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товари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виробничо-технічного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призначення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для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власних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потреб, перепродажу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або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для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здавання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в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оренду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(рис. 1.11). Без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розвитку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підприємств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ефективне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функціонування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ринкової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економіки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неможливе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Другу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групу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учасників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промислового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ринку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становлять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державні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установи,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які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закуповують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чи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орендують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товари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необхідні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для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виконання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основних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функцій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управлінської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діяльності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(як 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цивільному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так і 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військовому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секторі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).</a:t>
            </a: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98162731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>
            <a:extLst>
              <a:ext uri="{FF2B5EF4-FFF2-40B4-BE49-F238E27FC236}">
                <a16:creationId xmlns:a16="http://schemas.microsoft.com/office/drawing/2014/main" id="{0237F11E-F21B-17BC-1601-2C814BA867F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607075" y="486531"/>
            <a:ext cx="8417035" cy="4683957"/>
          </a:xfrm>
        </p:spPr>
      </p:pic>
    </p:spTree>
    <p:extLst>
      <p:ext uri="{BB962C8B-B14F-4D97-AF65-F5344CB8AC3E}">
        <p14:creationId xmlns:p14="http://schemas.microsoft.com/office/powerpoint/2010/main" val="3264495860"/>
      </p:ext>
    </p:extLst>
  </p:cSld>
  <p:clrMapOvr>
    <a:masterClrMapping/>
  </p:clrMapOvr>
</p:sld>
</file>

<file path=ppt/theme/theme1.xml><?xml version="1.0" encoding="utf-8"?>
<a:theme xmlns:a="http://schemas.openxmlformats.org/drawingml/2006/main" name="Аспект">
  <a:themeElements>
    <a:clrScheme name="Аспект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Аспект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{BAD841DC-749C-D84D-A5D1-B99D800B7271}tf10001060</Template>
  <TotalTime>1149</TotalTime>
  <Words>2098</Words>
  <Application>Microsoft Macintosh PowerPoint</Application>
  <PresentationFormat>Широкоэкранный</PresentationFormat>
  <Paragraphs>88</Paragraphs>
  <Slides>26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26</vt:i4>
      </vt:variant>
    </vt:vector>
  </HeadingPairs>
  <TitlesOfParts>
    <vt:vector size="33" baseType="lpstr">
      <vt:lpstr>Arial</vt:lpstr>
      <vt:lpstr>Helvetica</vt:lpstr>
      <vt:lpstr>Times New Roman</vt:lpstr>
      <vt:lpstr>Trebuchet MS</vt:lpstr>
      <vt:lpstr>Wingdings</vt:lpstr>
      <vt:lpstr>Wingdings 3</vt:lpstr>
      <vt:lpstr>Аспект</vt:lpstr>
      <vt:lpstr>РОЗПОДІЛ НА ПРОМИСЛОВОМУ ПІДПРИЄМСТВІ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РОЗПОДІЛ НА ПРОМИСЛОВОМУ ПІДПРИЄМСТВІ </dc:title>
  <dc:creator>Александр Ткачук</dc:creator>
  <cp:lastModifiedBy>Александр Ткачук</cp:lastModifiedBy>
  <cp:revision>12</cp:revision>
  <dcterms:created xsi:type="dcterms:W3CDTF">2025-02-03T10:53:17Z</dcterms:created>
  <dcterms:modified xsi:type="dcterms:W3CDTF">2025-03-12T07:54:07Z</dcterms:modified>
</cp:coreProperties>
</file>