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5"/>
  </p:normalViewPr>
  <p:slideViewPr>
    <p:cSldViewPr>
      <p:cViewPr varScale="1">
        <p:scale>
          <a:sx n="106" d="100"/>
          <a:sy n="106" d="100"/>
        </p:scale>
        <p:origin x="180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08.11.22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08.11.22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08.11.22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08.11.22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08.11.22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08.11.22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08.11.22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08.11.22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08.11.22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08.11.22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08.11.22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048918D-6311-4352-88B5-3D5ADBBF3376}" type="datetimeFigureOut">
              <a:rPr lang="uk-UA" smtClean="0"/>
              <a:t>08.11.22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Задачі</a:t>
            </a:r>
          </a:p>
        </p:txBody>
      </p:sp>
    </p:spTree>
    <p:extLst>
      <p:ext uri="{BB962C8B-B14F-4D97-AF65-F5344CB8AC3E}">
        <p14:creationId xmlns:p14="http://schemas.microsoft.com/office/powerpoint/2010/main" val="1553792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548680"/>
            <a:ext cx="7848872" cy="4896544"/>
          </a:xfrm>
        </p:spPr>
        <p:txBody>
          <a:bodyPr>
            <a:normAutofit/>
          </a:bodyPr>
          <a:lstStyle/>
          <a:p>
            <a:r>
              <a:rPr lang="uk-UA" dirty="0"/>
              <a:t>Вітчизняний виробник побутової техніки, планує вийти на ринок однієї з країн Далекого Сходу. Національне виробництво побутових холодильників у цій країні задовольняє попит лише на 25%. Основним конкурентом виступає фірма „Б", продукція якої під назвою «</a:t>
            </a:r>
            <a:r>
              <a:rPr lang="uk-UA" dirty="0" err="1"/>
              <a:t>Фест</a:t>
            </a:r>
            <a:r>
              <a:rPr lang="uk-UA" dirty="0"/>
              <a:t>» вже захопила 20% досліджуваного ринку. Виробник «А» розглядає можливість виходу на ринок даної країни з холодильниками марок </a:t>
            </a:r>
            <a:r>
              <a:rPr lang="uk-UA" dirty="0" err="1"/>
              <a:t>„Південь</a:t>
            </a:r>
            <a:r>
              <a:rPr lang="uk-UA" dirty="0"/>
              <a:t>" та </a:t>
            </a:r>
            <a:r>
              <a:rPr lang="uk-UA" dirty="0" err="1"/>
              <a:t>„Захід</a:t>
            </a:r>
            <a:r>
              <a:rPr lang="uk-UA" dirty="0"/>
              <a:t>". Параметри якості холодильників наведено в табл.2.3, а вартісні характеристики — у табл.2.4.</a:t>
            </a:r>
          </a:p>
        </p:txBody>
      </p:sp>
    </p:spTree>
    <p:extLst>
      <p:ext uri="{BB962C8B-B14F-4D97-AF65-F5344CB8AC3E}">
        <p14:creationId xmlns:p14="http://schemas.microsoft.com/office/powerpoint/2010/main" val="1231802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24042838"/>
              </p:ext>
            </p:extLst>
          </p:nvPr>
        </p:nvGraphicFramePr>
        <p:xfrm>
          <a:off x="683569" y="1350964"/>
          <a:ext cx="7920880" cy="40942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04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6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7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43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68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46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73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08894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1346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№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586105">
                        <a:spcBef>
                          <a:spcPts val="102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Параметр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86995" indent="-52070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Розмірність параметра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488315" marR="196215" indent="-268605">
                        <a:lnSpc>
                          <a:spcPts val="149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Марка холодильника підприємства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9050" marR="24765">
                        <a:spcBef>
                          <a:spcPts val="1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Коефіцієнт вагомості параметра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23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54940"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Виробник «А»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1755">
                        <a:lnSpc>
                          <a:spcPts val="149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Фірма</a:t>
                      </a:r>
                      <a:endParaRPr lang="uk-UA" sz="1100">
                        <a:effectLst/>
                      </a:endParaRPr>
                    </a:p>
                    <a:p>
                      <a:pPr marL="158750">
                        <a:lnSpc>
                          <a:spcPts val="149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«Б»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5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" marR="10160" algn="ctr"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„Південь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085" marR="31115" algn="ctr">
                        <a:spcBef>
                          <a:spcPts val="16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„Захід"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501">
                <a:tc>
                  <a:txBody>
                    <a:bodyPr/>
                    <a:lstStyle/>
                    <a:p>
                      <a:pPr marL="11430" algn="ctr">
                        <a:spcBef>
                          <a:spcPts val="435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940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Надійність (ресурс)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2875" marR="128905" algn="ctr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тис. год.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885" marR="210185" algn="ctr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140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9070" marR="168275" algn="ctr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110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6845" marR="149860" algn="ctr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135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73685" algn="r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0,25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5366">
                <a:tc>
                  <a:txBody>
                    <a:bodyPr/>
                    <a:lstStyle/>
                    <a:p>
                      <a:pPr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4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11430"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940" marR="20066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Температура низькотемпературного відділення (НТВ)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2875" marR="128270" algn="ctr">
                        <a:spcBef>
                          <a:spcPts val="1425"/>
                        </a:spcBef>
                        <a:spcAft>
                          <a:spcPts val="0"/>
                        </a:spcAft>
                      </a:pPr>
                      <a:r>
                        <a:rPr lang="uk-UA" sz="850">
                          <a:effectLst/>
                        </a:rPr>
                        <a:t>о</a:t>
                      </a:r>
                      <a:r>
                        <a:rPr lang="uk-UA" sz="1300">
                          <a:effectLst/>
                        </a:rPr>
                        <a:t>С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222885" marR="210185" algn="ct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-15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179070" marR="165100" algn="ct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-12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156845" marR="146685" algn="ct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-12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0,20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282">
                <a:tc>
                  <a:txBody>
                    <a:bodyPr/>
                    <a:lstStyle/>
                    <a:p>
                      <a:pPr marL="11430" algn="ctr">
                        <a:spcBef>
                          <a:spcPts val="545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940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Ємність НТВ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2875" marR="12636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дм</a:t>
                      </a:r>
                      <a:r>
                        <a:rPr lang="uk-UA" sz="1300" baseline="300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885" marR="21018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50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9070" marR="165100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40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6845" marR="14668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60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73050" algn="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0,20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2390">
                <a:tc>
                  <a:txBody>
                    <a:bodyPr/>
                    <a:lstStyle/>
                    <a:p>
                      <a:pPr marL="11430" algn="ctr">
                        <a:spcBef>
                          <a:spcPts val="106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94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Дизайн, у балах за 10- бальною шкалою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2875" marR="126365" algn="ctr">
                        <a:spcBef>
                          <a:spcPts val="99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бал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" algn="ctr">
                        <a:spcBef>
                          <a:spcPts val="99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7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335" algn="ctr">
                        <a:spcBef>
                          <a:spcPts val="99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99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7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73685" algn="r">
                        <a:spcBef>
                          <a:spcPts val="99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0,20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090">
                <a:tc>
                  <a:txBody>
                    <a:bodyPr/>
                    <a:lstStyle/>
                    <a:p>
                      <a:pPr marL="11430" algn="ctr">
                        <a:lnSpc>
                          <a:spcPts val="1340"/>
                        </a:lnSpc>
                        <a:spcBef>
                          <a:spcPts val="16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940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Об'єм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л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885" marR="210185" algn="ctr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260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9070" marR="168275" algn="ctr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240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6845" marR="149860" algn="ctr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250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73050" algn="r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0,15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09675" y="950854"/>
            <a:ext cx="7250757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2.3</a:t>
            </a:r>
            <a:endParaRPr kumimoji="0" 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Основні параметри якості холодильників</a:t>
            </a:r>
            <a:endParaRPr kumimoji="0" 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30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32082929"/>
              </p:ext>
            </p:extLst>
          </p:nvPr>
        </p:nvGraphicFramePr>
        <p:xfrm>
          <a:off x="1143000" y="2492896"/>
          <a:ext cx="7461449" cy="151216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22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3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17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17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17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6418">
                <a:tc rowSpan="2">
                  <a:txBody>
                    <a:bodyPr/>
                    <a:lstStyle/>
                    <a:p>
                      <a:pPr marL="25400">
                        <a:spcBef>
                          <a:spcPts val="74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№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7145">
                        <a:spcBef>
                          <a:spcPts val="74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Вартісні характеристики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75640">
                        <a:lnSpc>
                          <a:spcPts val="149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Марка холодильника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37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„Південь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336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„Захід"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24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„Фест"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379">
                <a:tc>
                  <a:txBody>
                    <a:bodyPr/>
                    <a:lstStyle/>
                    <a:p>
                      <a:pPr marL="25400">
                        <a:lnSpc>
                          <a:spcPts val="1455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Ціна (Цпр), грн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ts val="1455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1600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ts val="1455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1300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320">
                        <a:lnSpc>
                          <a:spcPts val="1455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1800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4992">
                <a:tc>
                  <a:txBody>
                    <a:bodyPr/>
                    <a:lstStyle/>
                    <a:p>
                      <a:pPr marL="25400">
                        <a:spcBef>
                          <a:spcPts val="93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 marR="18415">
                        <a:spcBef>
                          <a:spcPts val="560"/>
                        </a:spcBef>
                        <a:spcAft>
                          <a:spcPts val="0"/>
                        </a:spcAft>
                        <a:tabLst>
                          <a:tab pos="760095" algn="l"/>
                          <a:tab pos="1465580" algn="l"/>
                          <a:tab pos="2420620" algn="l"/>
                        </a:tabLst>
                      </a:pPr>
                      <a:r>
                        <a:rPr lang="uk-UA" sz="1300">
                          <a:effectLst/>
                        </a:rPr>
                        <a:t>Сумарні	витрати	споживачів	</a:t>
                      </a:r>
                      <a:r>
                        <a:rPr lang="uk-UA" sz="1300" spc="-40">
                          <a:effectLst/>
                        </a:rPr>
                        <a:t>за </a:t>
                      </a:r>
                      <a:r>
                        <a:rPr lang="uk-UA" sz="1300">
                          <a:effectLst/>
                        </a:rPr>
                        <a:t>весь термін експлуатації (М),</a:t>
                      </a:r>
                      <a:r>
                        <a:rPr lang="uk-UA" sz="1300" spc="-40">
                          <a:effectLst/>
                        </a:rPr>
                        <a:t> </a:t>
                      </a:r>
                      <a:r>
                        <a:rPr lang="uk-UA" sz="1300">
                          <a:effectLst/>
                        </a:rPr>
                        <a:t>грн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>
                        <a:spcBef>
                          <a:spcPts val="93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4500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>
                        <a:spcBef>
                          <a:spcPts val="93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6600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320">
                        <a:spcBef>
                          <a:spcPts val="930"/>
                        </a:spcBef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5000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43000" y="18415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60413" algn="l"/>
                <a:tab pos="1465263" algn="l"/>
                <a:tab pos="2420938" algn="l"/>
              </a:tabLst>
            </a:pPr>
            <a:r>
              <a:rPr kumimoji="0" lang="uk-UA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2.4</a:t>
            </a:r>
            <a:endParaRPr kumimoji="0" lang="uk-UA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60413" algn="l"/>
                <a:tab pos="1465263" algn="l"/>
                <a:tab pos="2420938" algn="l"/>
              </a:tabLst>
            </a:pPr>
            <a:r>
              <a:rPr kumimoji="0" lang="uk-UA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Вартісні характеристики холодильників підприємств</a:t>
            </a:r>
            <a:endParaRPr kumimoji="0" lang="uk-UA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60413" algn="l"/>
                <a:tab pos="1465263" algn="l"/>
                <a:tab pos="2420938" algn="l"/>
              </a:tabLst>
            </a:pPr>
            <a:endParaRPr kumimoji="0" 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171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395536" y="731520"/>
                <a:ext cx="8352928" cy="5793824"/>
              </a:xfrm>
            </p:spPr>
            <p:txBody>
              <a:bodyPr/>
              <a:lstStyle/>
              <a:p>
                <a:r>
                  <a:rPr lang="uk-UA" dirty="0"/>
                  <a:t>Завдання: Визначити інтегральні показники конкурентоспроможності двох марок холодильників підприємства „А" стосовно холодильника фірми „Б" і обґрунтувати рішення про доцільність виводу продукції на досліджуваний ринок</a:t>
                </a:r>
              </a:p>
              <a:p>
                <a:r>
                  <a:rPr lang="uk-UA" dirty="0" err="1"/>
                  <a:t>ІПКонкурентоспроомжності</a:t>
                </a:r>
                <a:r>
                  <a:rPr lang="uk-UA" dirty="0"/>
                  <a:t> = ІТ/ІЕ</a:t>
                </a:r>
              </a:p>
              <a:p>
                <a:r>
                  <a:rPr lang="uk-UA" dirty="0"/>
                  <a:t>ІТ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uk-UA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f>
                          <m:fPr>
                            <m:ctrlPr>
                              <a:rPr lang="uk-UA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k-UA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uk-UA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</m:sub>
                            </m:sSub>
                          </m:den>
                        </m:f>
                        <m:r>
                          <a:rPr lang="uk-U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uk-U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в</m:t>
                        </m:r>
                      </m:e>
                    </m:nary>
                  </m:oMath>
                </a14:m>
                <a:endParaRPr lang="uk-UA" dirty="0"/>
              </a:p>
              <a:p>
                <a:r>
                  <a:rPr lang="uk-UA" dirty="0"/>
                  <a:t>ІЕ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k-UA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Ц</m:t>
                            </m:r>
                          </m:e>
                          <m:sub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і</m:t>
                            </m:r>
                          </m:sub>
                        </m:sSub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uk-UA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С</m:t>
                            </m:r>
                          </m:e>
                          <m:sub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і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k-UA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Ц</m:t>
                            </m:r>
                          </m:e>
                          <m:sub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б</m:t>
                            </m:r>
                          </m:sub>
                        </m:sSub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uk-UA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С</m:t>
                            </m:r>
                          </m:e>
                          <m:sub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б</m:t>
                            </m:r>
                          </m:sub>
                        </m:sSub>
                      </m:den>
                    </m:f>
                  </m:oMath>
                </a14:m>
                <a:r>
                  <a:rPr lang="uk-UA" dirty="0"/>
                  <a:t> 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395536" y="731520"/>
                <a:ext cx="8352928" cy="5793824"/>
              </a:xfrm>
              <a:blipFill>
                <a:blip r:embed="rId2"/>
                <a:stretch>
                  <a:fillRect l="-912" t="-1969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6725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Объект 2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28161180"/>
              </p:ext>
            </p:extLst>
          </p:nvPr>
        </p:nvGraphicFramePr>
        <p:xfrm>
          <a:off x="1259632" y="1242450"/>
          <a:ext cx="6984777" cy="45930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0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5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5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7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7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77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77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735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Параметри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Оціночні значення параметрів виробів, балів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7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побутові ДВП-5М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побутові НПП-2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підлогові ДВП-130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960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 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6060" algn="l"/>
                        </a:tabLs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 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6060" algn="l"/>
                        </a:tabLs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 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00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Споживчі: Надійність (дієздатність шкали)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Довговічність (міцність і некорозійність</a:t>
                      </a:r>
                      <a:r>
                        <a:rPr lang="uk-UA" sz="1200" cap="small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металу)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Зручність користування (дія механізму, форма, маса)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Дизайн (зовнішнє оформлення)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Гарантійне обслуговування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Упаковка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9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Економічні: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Продажна ціна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Витрати на ремонт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5,9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Вартість обслуговування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Непередбачувані витрати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7" name="Rectangle 22"/>
          <p:cNvSpPr>
            <a:spLocks noChangeArrowheads="1"/>
          </p:cNvSpPr>
          <p:nvPr/>
        </p:nvSpPr>
        <p:spPr bwMode="auto">
          <a:xfrm>
            <a:off x="2032000" y="521857"/>
            <a:ext cx="6788472" cy="87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r>
              <a:rPr kumimoji="0" lang="uk-UA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17</a:t>
            </a:r>
            <a:endParaRPr kumimoji="0" 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r>
              <a:rPr kumimoji="0" lang="uk-UA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Вихідні дані з окремих видів </a:t>
            </a:r>
            <a:r>
              <a:rPr kumimoji="0" lang="uk-UA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вагів</a:t>
            </a:r>
            <a:r>
              <a:rPr kumimoji="0" lang="uk-UA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для розрахунку групових та інтегрального показників конкурентоспроможності продукції</a:t>
            </a:r>
            <a:endParaRPr kumimoji="0" 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995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7776864" cy="5832648"/>
          </a:xfrm>
        </p:spPr>
        <p:txBody>
          <a:bodyPr/>
          <a:lstStyle/>
          <a:p>
            <a:r>
              <a:rPr lang="uk-UA" dirty="0"/>
              <a:t>Оціночні значення параметрів виробів у балах розраховано відносно до максимально можливої кількості балів – 10.</a:t>
            </a:r>
          </a:p>
          <a:p>
            <a:r>
              <a:rPr lang="uk-UA" dirty="0"/>
              <a:t>Розрахувати інтегральний показник конкурентоспроможності товару за окремими видами побутової техніки і за цим показником визначити вид побутових ваг, який є найбільш конкурентоспроможним на ринку. Необхідні для розрахунків вихідні дані наведено у табл.17.</a:t>
            </a:r>
          </a:p>
          <a:p>
            <a:r>
              <a:rPr lang="uk-UA" dirty="0"/>
              <a:t>Розрахунок групових показників конкурентоспроможності доцільно провести у табл. 18.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96718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50714857"/>
              </p:ext>
            </p:extLst>
          </p:nvPr>
        </p:nvGraphicFramePr>
        <p:xfrm>
          <a:off x="755576" y="1166966"/>
          <a:ext cx="7920883" cy="55518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8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07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70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99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7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4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693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711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711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57411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Показники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Рівень задоволення потреб споживачів, балів**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28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побутові ДВП-5М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побутові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НПП-2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підлогові ДВП-130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28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28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Бали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оцінка (3/2)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бали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оцінка (6/5)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бали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оцінка (9/8)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07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3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Споживчі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Надійність (дієздатність шкали)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3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Довговічність (міцність і некорозійність</a:t>
                      </a:r>
                      <a:r>
                        <a:rPr lang="uk-UA" sz="1200" cap="small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металу)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33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Зручність користування (дія механізму, форма, маса)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74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Дизайн (зовнішнє оформлення)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6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Гарантійне обслуговування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6,1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07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Упаковка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075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Разом (І</a:t>
                      </a:r>
                      <a:r>
                        <a:rPr lang="uk-UA" sz="1200" baseline="-250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СП</a:t>
                      </a:r>
                      <a:r>
                        <a:rPr lang="uk-UA" sz="12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):</a:t>
                      </a:r>
                      <a:endParaRPr lang="uk-UA" sz="1200" dirty="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 dirty="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 dirty="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 dirty="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 dirty="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 dirty="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 dirty="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 dirty="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6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Економічні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Продажна ціна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1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Витрати на ремонт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5,9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6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Вартість обслуговування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86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Непередбачувані витрати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 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Разом (І</a:t>
                      </a:r>
                      <a:r>
                        <a:rPr lang="uk-UA" sz="1200" baseline="-25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):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55576" y="6572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18</a:t>
            </a:r>
            <a:endParaRPr kumimoji="0" 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Розрахунок групових показників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конкурентоспроможності за видами </a:t>
            </a:r>
            <a:r>
              <a:rPr kumimoji="0" lang="uk-UA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вагів</a:t>
            </a:r>
            <a:endParaRPr kumimoji="0" 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65009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733</Words>
  <Application>Microsoft Macintosh PowerPoint</Application>
  <PresentationFormat>Экран (4:3)</PresentationFormat>
  <Paragraphs>324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Cambria Math</vt:lpstr>
      <vt:lpstr>Georgia</vt:lpstr>
      <vt:lpstr>Times New Roman</vt:lpstr>
      <vt:lpstr>Trebuchet MS</vt:lpstr>
      <vt:lpstr>Воздушный поток</vt:lpstr>
      <vt:lpstr>Задачі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Задачі</dc:title>
  <dc:creator>Anonim from Hacapetovka</dc:creator>
  <cp:lastModifiedBy>Александр Ткачук</cp:lastModifiedBy>
  <cp:revision>4</cp:revision>
  <dcterms:created xsi:type="dcterms:W3CDTF">2021-11-22T19:00:38Z</dcterms:created>
  <dcterms:modified xsi:type="dcterms:W3CDTF">2022-11-08T10:55:00Z</dcterms:modified>
</cp:coreProperties>
</file>