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31"/>
  </p:notesMasterIdLst>
  <p:sldIdLst>
    <p:sldId id="310" r:id="rId2"/>
    <p:sldId id="916" r:id="rId3"/>
    <p:sldId id="917" r:id="rId4"/>
    <p:sldId id="918" r:id="rId5"/>
    <p:sldId id="919" r:id="rId6"/>
    <p:sldId id="920" r:id="rId7"/>
    <p:sldId id="921" r:id="rId8"/>
    <p:sldId id="922" r:id="rId9"/>
    <p:sldId id="923" r:id="rId10"/>
    <p:sldId id="924" r:id="rId11"/>
    <p:sldId id="925" r:id="rId12"/>
    <p:sldId id="926" r:id="rId13"/>
    <p:sldId id="927" r:id="rId14"/>
    <p:sldId id="928" r:id="rId15"/>
    <p:sldId id="929" r:id="rId16"/>
    <p:sldId id="930" r:id="rId17"/>
    <p:sldId id="931" r:id="rId18"/>
    <p:sldId id="932" r:id="rId19"/>
    <p:sldId id="933" r:id="rId20"/>
    <p:sldId id="934" r:id="rId21"/>
    <p:sldId id="935" r:id="rId22"/>
    <p:sldId id="936" r:id="rId23"/>
    <p:sldId id="937" r:id="rId24"/>
    <p:sldId id="938" r:id="rId25"/>
    <p:sldId id="939" r:id="rId26"/>
    <p:sldId id="941" r:id="rId27"/>
    <p:sldId id="940" r:id="rId28"/>
    <p:sldId id="942" r:id="rId29"/>
    <p:sldId id="914" r:id="rId30"/>
  </p:sldIdLst>
  <p:sldSz cx="9144000" cy="6858000" type="screen4x3"/>
  <p:notesSz cx="6735763" cy="9869488"/>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2E51"/>
    <a:srgbClr val="CDD9FC"/>
    <a:srgbClr val="1D528D"/>
    <a:srgbClr val="91AAEC"/>
    <a:srgbClr val="FFFFFF"/>
    <a:srgbClr val="3186E3"/>
    <a:srgbClr val="E6E6E6"/>
    <a:srgbClr val="E8EDFD"/>
    <a:srgbClr val="2F85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Помір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Помір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Помір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Світли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Без стилю та сітки таблиці">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0" autoAdjust="0"/>
    <p:restoredTop sz="94868" autoAdjust="0"/>
  </p:normalViewPr>
  <p:slideViewPr>
    <p:cSldViewPr>
      <p:cViewPr>
        <p:scale>
          <a:sx n="82" d="100"/>
          <a:sy n="82" d="100"/>
        </p:scale>
        <p:origin x="-2454" y="-7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413" cy="495300"/>
          </a:xfrm>
          <a:prstGeom prst="rect">
            <a:avLst/>
          </a:prstGeom>
        </p:spPr>
        <p:txBody>
          <a:bodyPr vert="horz" lIns="90779" tIns="45389" rIns="90779" bIns="45389" rtlCol="0"/>
          <a:lstStyle>
            <a:lvl1pPr algn="l" eaLnBrk="1" hangingPunct="1">
              <a:defRPr sz="1200">
                <a:latin typeface="Arial" pitchFamily="34" charset="0"/>
                <a:cs typeface="Arial" pitchFamily="34" charset="0"/>
              </a:defRPr>
            </a:lvl1pPr>
          </a:lstStyle>
          <a:p>
            <a:pPr>
              <a:defRPr/>
            </a:pPr>
            <a:endParaRPr lang="ru-RU"/>
          </a:p>
        </p:txBody>
      </p:sp>
      <p:sp>
        <p:nvSpPr>
          <p:cNvPr id="3" name="Дата 2"/>
          <p:cNvSpPr>
            <a:spLocks noGrp="1"/>
          </p:cNvSpPr>
          <p:nvPr>
            <p:ph type="dt" idx="1"/>
          </p:nvPr>
        </p:nvSpPr>
        <p:spPr>
          <a:xfrm>
            <a:off x="3814763" y="0"/>
            <a:ext cx="2919412" cy="495300"/>
          </a:xfrm>
          <a:prstGeom prst="rect">
            <a:avLst/>
          </a:prstGeom>
        </p:spPr>
        <p:txBody>
          <a:bodyPr vert="horz" lIns="90779" tIns="45389" rIns="90779" bIns="45389" rtlCol="0"/>
          <a:lstStyle>
            <a:lvl1pPr algn="r" eaLnBrk="1" hangingPunct="1">
              <a:defRPr sz="1200">
                <a:latin typeface="Arial" pitchFamily="34" charset="0"/>
                <a:cs typeface="Arial" pitchFamily="34" charset="0"/>
              </a:defRPr>
            </a:lvl1pPr>
          </a:lstStyle>
          <a:p>
            <a:pPr>
              <a:defRPr/>
            </a:pPr>
            <a:fld id="{2E6D5D5E-4555-4EF0-8AEE-7A76AEF5CAEB}" type="datetimeFigureOut">
              <a:rPr lang="ru-RU"/>
              <a:pPr>
                <a:defRPr/>
              </a:pPr>
              <a:t>22.07.2020</a:t>
            </a:fld>
            <a:endParaRPr lang="ru-RU"/>
          </a:p>
        </p:txBody>
      </p:sp>
      <p:sp>
        <p:nvSpPr>
          <p:cNvPr id="4" name="Образ слайда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0779" tIns="45389" rIns="90779" bIns="45389" rtlCol="0" anchor="ctr"/>
          <a:lstStyle/>
          <a:p>
            <a:pPr lvl="0"/>
            <a:endParaRPr lang="ru-RU" noProof="0" smtClean="0"/>
          </a:p>
        </p:txBody>
      </p:sp>
      <p:sp>
        <p:nvSpPr>
          <p:cNvPr id="5" name="Заметки 4"/>
          <p:cNvSpPr>
            <a:spLocks noGrp="1"/>
          </p:cNvSpPr>
          <p:nvPr>
            <p:ph type="body" sz="quarter" idx="3"/>
          </p:nvPr>
        </p:nvSpPr>
        <p:spPr>
          <a:xfrm>
            <a:off x="673100" y="4687888"/>
            <a:ext cx="5389563" cy="4441825"/>
          </a:xfrm>
          <a:prstGeom prst="rect">
            <a:avLst/>
          </a:prstGeom>
        </p:spPr>
        <p:txBody>
          <a:bodyPr vert="horz" lIns="90779" tIns="45389" rIns="90779" bIns="45389"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372600"/>
            <a:ext cx="2919413" cy="495300"/>
          </a:xfrm>
          <a:prstGeom prst="rect">
            <a:avLst/>
          </a:prstGeom>
        </p:spPr>
        <p:txBody>
          <a:bodyPr vert="horz" lIns="90779" tIns="45389" rIns="90779" bIns="45389" rtlCol="0" anchor="b"/>
          <a:lstStyle>
            <a:lvl1pPr algn="l" eaLnBrk="1" hangingPunct="1">
              <a:defRPr sz="1200">
                <a:latin typeface="Arial" pitchFamily="34" charset="0"/>
                <a:cs typeface="Arial" pitchFamily="34" charset="0"/>
              </a:defRPr>
            </a:lvl1pPr>
          </a:lstStyle>
          <a:p>
            <a:pPr>
              <a:defRPr/>
            </a:pPr>
            <a:endParaRPr lang="ru-RU"/>
          </a:p>
        </p:txBody>
      </p:sp>
      <p:sp>
        <p:nvSpPr>
          <p:cNvPr id="7" name="Номер слайда 6"/>
          <p:cNvSpPr>
            <a:spLocks noGrp="1"/>
          </p:cNvSpPr>
          <p:nvPr>
            <p:ph type="sldNum" sz="quarter" idx="5"/>
          </p:nvPr>
        </p:nvSpPr>
        <p:spPr>
          <a:xfrm>
            <a:off x="3814763" y="9372600"/>
            <a:ext cx="2919412" cy="495300"/>
          </a:xfrm>
          <a:prstGeom prst="rect">
            <a:avLst/>
          </a:prstGeom>
        </p:spPr>
        <p:txBody>
          <a:bodyPr vert="horz" wrap="square" lIns="90779" tIns="45389" rIns="90779" bIns="45389" numCol="1" anchor="b" anchorCtr="0" compatLnSpc="1">
            <a:prstTxWarp prst="textNoShape">
              <a:avLst/>
            </a:prstTxWarp>
          </a:bodyPr>
          <a:lstStyle>
            <a:lvl1pPr algn="r" eaLnBrk="1" hangingPunct="1">
              <a:defRPr sz="1200"/>
            </a:lvl1pPr>
          </a:lstStyle>
          <a:p>
            <a:pPr>
              <a:defRPr/>
            </a:pPr>
            <a:fld id="{848B4526-B03E-4040-B591-F581FA3225D8}" type="slidenum">
              <a:rPr lang="ru-RU" altLang="uk-UA"/>
              <a:pPr>
                <a:defRPr/>
              </a:pPr>
              <a:t>‹#›</a:t>
            </a:fld>
            <a:endParaRPr lang="ru-RU" altLang="uk-UA"/>
          </a:p>
        </p:txBody>
      </p:sp>
    </p:spTree>
    <p:extLst>
      <p:ext uri="{BB962C8B-B14F-4D97-AF65-F5344CB8AC3E}">
        <p14:creationId xmlns:p14="http://schemas.microsoft.com/office/powerpoint/2010/main" val="26216446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Місце для зображення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Місце для нотаток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uk-UA" altLang="uk-UA" smtClean="0"/>
          </a:p>
        </p:txBody>
      </p:sp>
      <p:sp>
        <p:nvSpPr>
          <p:cNvPr id="18436" name="Місце для номера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A05ABA2-E792-4668-BF0F-AA519D8506F7}" type="slidenum">
              <a:rPr lang="ru-RU" altLang="uk-UA" smtClean="0"/>
              <a:pPr/>
              <a:t>2</a:t>
            </a:fld>
            <a:endParaRPr lang="ru-RU" altLang="uk-U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FB5924B7-1AF8-422D-9ECD-83655AD77063}" type="datetimeFigureOut">
              <a:rPr lang="ru-RU"/>
              <a:pPr>
                <a:defRPr/>
              </a:pPr>
              <a:t>22.07.2020</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55E69EE-5AEE-4D61-BEB5-FFBA04B6B967}" type="slidenum">
              <a:rPr lang="ru-RU" altLang="uk-UA"/>
              <a:pPr>
                <a:defRPr/>
              </a:pPr>
              <a:t>‹#›</a:t>
            </a:fld>
            <a:endParaRPr lang="ru-RU" altLang="uk-UA"/>
          </a:p>
        </p:txBody>
      </p:sp>
    </p:spTree>
    <p:extLst>
      <p:ext uri="{BB962C8B-B14F-4D97-AF65-F5344CB8AC3E}">
        <p14:creationId xmlns:p14="http://schemas.microsoft.com/office/powerpoint/2010/main" val="394881985"/>
      </p:ext>
    </p:extLst>
  </p:cSld>
  <p:clrMapOvr>
    <a:masterClrMapping/>
  </p:clrMapOvr>
  <p:transition>
    <p:strips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28600"/>
            <a:ext cx="2057400" cy="6096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28600"/>
            <a:ext cx="6019800" cy="6096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D876A1B-F1FC-4F9D-8735-539F3387C86B}" type="datetimeFigureOut">
              <a:rPr lang="ru-RU"/>
              <a:pPr>
                <a:defRPr/>
              </a:pPr>
              <a:t>22.07.2020</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344234D-8F3B-4B36-88F3-FF6DA08768BF}" type="slidenum">
              <a:rPr lang="ru-RU" altLang="uk-UA"/>
              <a:pPr>
                <a:defRPr/>
              </a:pPr>
              <a:t>‹#›</a:t>
            </a:fld>
            <a:endParaRPr lang="ru-RU" altLang="uk-UA"/>
          </a:p>
        </p:txBody>
      </p:sp>
    </p:spTree>
    <p:extLst>
      <p:ext uri="{BB962C8B-B14F-4D97-AF65-F5344CB8AC3E}">
        <p14:creationId xmlns:p14="http://schemas.microsoft.com/office/powerpoint/2010/main" val="1320398685"/>
      </p:ext>
    </p:extLst>
  </p:cSld>
  <p:clrMapOvr>
    <a:masterClrMapping/>
  </p:clrMapOvr>
  <p:transition>
    <p:strips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7391400" cy="563563"/>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228725"/>
            <a:ext cx="8229600" cy="5095875"/>
          </a:xfrm>
        </p:spPr>
        <p:txBody>
          <a:bodyPr/>
          <a:lstStyle/>
          <a:p>
            <a:pPr lvl="0"/>
            <a:r>
              <a:rPr lang="ru-RU" noProof="0" smtClean="0"/>
              <a:t>Вставка таблицы</a:t>
            </a:r>
            <a:endParaRPr lang="ru-RU" noProof="0"/>
          </a:p>
        </p:txBody>
      </p:sp>
      <p:sp>
        <p:nvSpPr>
          <p:cNvPr id="4" name="Rectangle 4"/>
          <p:cNvSpPr>
            <a:spLocks noGrp="1" noChangeArrowheads="1"/>
          </p:cNvSpPr>
          <p:nvPr>
            <p:ph type="dt" sz="half" idx="10"/>
          </p:nvPr>
        </p:nvSpPr>
        <p:spPr>
          <a:ln/>
        </p:spPr>
        <p:txBody>
          <a:bodyPr/>
          <a:lstStyle>
            <a:lvl1pPr>
              <a:defRPr/>
            </a:lvl1pPr>
          </a:lstStyle>
          <a:p>
            <a:pPr>
              <a:defRPr/>
            </a:pPr>
            <a:fld id="{F8AC7B96-2133-482B-9A49-FB33CA307888}" type="datetimeFigureOut">
              <a:rPr lang="ru-RU"/>
              <a:pPr>
                <a:defRPr/>
              </a:pPr>
              <a:t>22.07.2020</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2C8EAAE-AAF7-4598-9176-0E6337A1B095}" type="slidenum">
              <a:rPr lang="ru-RU" altLang="uk-UA"/>
              <a:pPr>
                <a:defRPr/>
              </a:pPr>
              <a:t>‹#›</a:t>
            </a:fld>
            <a:endParaRPr lang="ru-RU" altLang="uk-UA"/>
          </a:p>
        </p:txBody>
      </p:sp>
    </p:spTree>
    <p:extLst>
      <p:ext uri="{BB962C8B-B14F-4D97-AF65-F5344CB8AC3E}">
        <p14:creationId xmlns:p14="http://schemas.microsoft.com/office/powerpoint/2010/main" val="2638147353"/>
      </p:ext>
    </p:extLst>
  </p:cSld>
  <p:clrMapOvr>
    <a:masterClrMapping/>
  </p:clrMapOvr>
  <p:transition>
    <p:strips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1935189F-810A-42BE-A600-29357F47429B}" type="datetimeFigureOut">
              <a:rPr lang="ru-RU"/>
              <a:pPr>
                <a:defRPr/>
              </a:pPr>
              <a:t>22.07.2020</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E7726E3-ADF1-4069-9592-3BBB5420D5B9}" type="slidenum">
              <a:rPr lang="ru-RU" altLang="uk-UA"/>
              <a:pPr>
                <a:defRPr/>
              </a:pPr>
              <a:t>‹#›</a:t>
            </a:fld>
            <a:endParaRPr lang="ru-RU" altLang="uk-UA"/>
          </a:p>
        </p:txBody>
      </p:sp>
    </p:spTree>
    <p:extLst>
      <p:ext uri="{BB962C8B-B14F-4D97-AF65-F5344CB8AC3E}">
        <p14:creationId xmlns:p14="http://schemas.microsoft.com/office/powerpoint/2010/main" val="1989942812"/>
      </p:ext>
    </p:extLst>
  </p:cSld>
  <p:clrMapOvr>
    <a:masterClrMapping/>
  </p:clrMapOvr>
  <p:transition>
    <p:strips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fld id="{84B748A7-4F09-4AD6-96DC-558999BC23B1}" type="datetimeFigureOut">
              <a:rPr lang="ru-RU"/>
              <a:pPr>
                <a:defRPr/>
              </a:pPr>
              <a:t>22.07.2020</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9AF2022-9459-4DBC-9158-8503C78619C1}" type="slidenum">
              <a:rPr lang="ru-RU" altLang="uk-UA"/>
              <a:pPr>
                <a:defRPr/>
              </a:pPr>
              <a:t>‹#›</a:t>
            </a:fld>
            <a:endParaRPr lang="ru-RU" altLang="uk-UA"/>
          </a:p>
        </p:txBody>
      </p:sp>
    </p:spTree>
    <p:extLst>
      <p:ext uri="{BB962C8B-B14F-4D97-AF65-F5344CB8AC3E}">
        <p14:creationId xmlns:p14="http://schemas.microsoft.com/office/powerpoint/2010/main" val="2292335475"/>
      </p:ext>
    </p:extLst>
  </p:cSld>
  <p:clrMapOvr>
    <a:masterClrMapping/>
  </p:clrMapOvr>
  <p:transition>
    <p:strips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fld id="{5533E7F4-FAEE-413D-A6F2-5D6E657EA765}" type="datetimeFigureOut">
              <a:rPr lang="ru-RU"/>
              <a:pPr>
                <a:defRPr/>
              </a:pPr>
              <a:t>22.07.2020</a:t>
            </a:fld>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49121591-235F-4382-8E52-81C71355E20E}" type="slidenum">
              <a:rPr lang="ru-RU" altLang="uk-UA"/>
              <a:pPr>
                <a:defRPr/>
              </a:pPr>
              <a:t>‹#›</a:t>
            </a:fld>
            <a:endParaRPr lang="ru-RU" altLang="uk-UA"/>
          </a:p>
        </p:txBody>
      </p:sp>
    </p:spTree>
    <p:extLst>
      <p:ext uri="{BB962C8B-B14F-4D97-AF65-F5344CB8AC3E}">
        <p14:creationId xmlns:p14="http://schemas.microsoft.com/office/powerpoint/2010/main" val="752994240"/>
      </p:ext>
    </p:extLst>
  </p:cSld>
  <p:clrMapOvr>
    <a:masterClrMapping/>
  </p:clrMapOvr>
  <p:transition>
    <p:strips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F6F7033B-C7C1-4090-A704-DAC5E94A6E6E}" type="datetimeFigureOut">
              <a:rPr lang="ru-RU"/>
              <a:pPr>
                <a:defRPr/>
              </a:pPr>
              <a:t>22.07.2020</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C3BDE7FE-B45A-4EDD-9D51-7705D656E2CE}" type="slidenum">
              <a:rPr lang="ru-RU" altLang="uk-UA"/>
              <a:pPr>
                <a:defRPr/>
              </a:pPr>
              <a:t>‹#›</a:t>
            </a:fld>
            <a:endParaRPr lang="ru-RU" altLang="uk-UA"/>
          </a:p>
        </p:txBody>
      </p:sp>
    </p:spTree>
    <p:extLst>
      <p:ext uri="{BB962C8B-B14F-4D97-AF65-F5344CB8AC3E}">
        <p14:creationId xmlns:p14="http://schemas.microsoft.com/office/powerpoint/2010/main" val="3043509584"/>
      </p:ext>
    </p:extLst>
  </p:cSld>
  <p:clrMapOvr>
    <a:masterClrMapping/>
  </p:clrMapOvr>
  <p:transition>
    <p:strips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E4D45D7-FA28-4CC1-B37C-FEB8251F7273}" type="datetimeFigureOut">
              <a:rPr lang="ru-RU"/>
              <a:pPr>
                <a:defRPr/>
              </a:pPr>
              <a:t>22.07.2020</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1CA0A99C-F9F3-454D-B324-30F05E80CAA3}" type="slidenum">
              <a:rPr lang="ru-RU" altLang="uk-UA"/>
              <a:pPr>
                <a:defRPr/>
              </a:pPr>
              <a:t>‹#›</a:t>
            </a:fld>
            <a:endParaRPr lang="ru-RU" altLang="uk-UA"/>
          </a:p>
        </p:txBody>
      </p:sp>
    </p:spTree>
    <p:extLst>
      <p:ext uri="{BB962C8B-B14F-4D97-AF65-F5344CB8AC3E}">
        <p14:creationId xmlns:p14="http://schemas.microsoft.com/office/powerpoint/2010/main" val="476136659"/>
      </p:ext>
    </p:extLst>
  </p:cSld>
  <p:clrMapOvr>
    <a:masterClrMapping/>
  </p:clrMapOvr>
  <p:transition>
    <p:strips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E5BD4F03-9FAF-45E7-91E4-F69D2ED9C5E2}" type="datetimeFigureOut">
              <a:rPr lang="ru-RU"/>
              <a:pPr>
                <a:defRPr/>
              </a:pPr>
              <a:t>22.07.2020</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E5AC1FA4-F55E-4F74-A03E-CEAB45C5171D}" type="slidenum">
              <a:rPr lang="ru-RU" altLang="uk-UA"/>
              <a:pPr>
                <a:defRPr/>
              </a:pPr>
              <a:t>‹#›</a:t>
            </a:fld>
            <a:endParaRPr lang="ru-RU" altLang="uk-UA"/>
          </a:p>
        </p:txBody>
      </p:sp>
    </p:spTree>
    <p:extLst>
      <p:ext uri="{BB962C8B-B14F-4D97-AF65-F5344CB8AC3E}">
        <p14:creationId xmlns:p14="http://schemas.microsoft.com/office/powerpoint/2010/main" val="3768877130"/>
      </p:ext>
    </p:extLst>
  </p:cSld>
  <p:clrMapOvr>
    <a:masterClrMapping/>
  </p:clrMapOvr>
  <p:transition>
    <p:strips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812F2DC2-AFC0-4FE3-BD3F-2815475F871F}" type="datetimeFigureOut">
              <a:rPr lang="ru-RU"/>
              <a:pPr>
                <a:defRPr/>
              </a:pPr>
              <a:t>22.07.2020</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833FF389-3B31-48CB-83E6-A38D2F71DEF5}" type="slidenum">
              <a:rPr lang="ru-RU" altLang="uk-UA"/>
              <a:pPr>
                <a:defRPr/>
              </a:pPr>
              <a:t>‹#›</a:t>
            </a:fld>
            <a:endParaRPr lang="ru-RU" altLang="uk-UA"/>
          </a:p>
        </p:txBody>
      </p:sp>
    </p:spTree>
    <p:extLst>
      <p:ext uri="{BB962C8B-B14F-4D97-AF65-F5344CB8AC3E}">
        <p14:creationId xmlns:p14="http://schemas.microsoft.com/office/powerpoint/2010/main" val="3573174158"/>
      </p:ext>
    </p:extLst>
  </p:cSld>
  <p:clrMapOvr>
    <a:masterClrMapping/>
  </p:clrMapOvr>
  <p:transition>
    <p:strips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9AF27D7-ACD6-4895-A554-A98199A5CD1A}" type="datetimeFigureOut">
              <a:rPr lang="ru-RU"/>
              <a:pPr>
                <a:defRPr/>
              </a:pPr>
              <a:t>22.07.2020</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9BFC59C-E7A5-41ED-A33D-5E7C81EBCB6A}" type="slidenum">
              <a:rPr lang="ru-RU" altLang="uk-UA"/>
              <a:pPr>
                <a:defRPr/>
              </a:pPr>
              <a:t>‹#›</a:t>
            </a:fld>
            <a:endParaRPr lang="ru-RU" altLang="uk-UA"/>
          </a:p>
        </p:txBody>
      </p:sp>
    </p:spTree>
    <p:extLst>
      <p:ext uri="{BB962C8B-B14F-4D97-AF65-F5344CB8AC3E}">
        <p14:creationId xmlns:p14="http://schemas.microsoft.com/office/powerpoint/2010/main" val="558426494"/>
      </p:ext>
    </p:extLst>
  </p:cSld>
  <p:clrMapOvr>
    <a:masterClrMapping/>
  </p:clrMapOvr>
  <p:transition>
    <p:strips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gray">
          <a:xfrm>
            <a:off x="1588" y="4763"/>
            <a:ext cx="9144000" cy="931862"/>
          </a:xfrm>
          <a:prstGeom prst="rect">
            <a:avLst/>
          </a:prstGeom>
          <a:gradFill rotWithShape="1">
            <a:gsLst>
              <a:gs pos="0">
                <a:schemeClr val="hlink"/>
              </a:gs>
              <a:gs pos="50000">
                <a:schemeClr val="hlink">
                  <a:gamma/>
                  <a:tint val="0"/>
                  <a:invGamma/>
                </a:schemeClr>
              </a:gs>
              <a:gs pos="100000">
                <a:schemeClr val="hlink"/>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grpSp>
        <p:nvGrpSpPr>
          <p:cNvPr id="1027" name="Group 16"/>
          <p:cNvGrpSpPr>
            <a:grpSpLocks/>
          </p:cNvGrpSpPr>
          <p:nvPr/>
        </p:nvGrpSpPr>
        <p:grpSpPr bwMode="auto">
          <a:xfrm>
            <a:off x="-12700" y="0"/>
            <a:ext cx="9150350" cy="1012825"/>
            <a:chOff x="476" y="-638"/>
            <a:chExt cx="5764" cy="638"/>
          </a:xfrm>
        </p:grpSpPr>
        <p:sp>
          <p:nvSpPr>
            <p:cNvPr id="1035" name="Oval 17"/>
            <p:cNvSpPr>
              <a:spLocks noChangeArrowheads="1"/>
            </p:cNvSpPr>
            <p:nvPr userDrawn="1"/>
          </p:nvSpPr>
          <p:spPr bwMode="gray">
            <a:xfrm>
              <a:off x="555"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6" name="Oval 18"/>
            <p:cNvSpPr>
              <a:spLocks noChangeArrowheads="1"/>
            </p:cNvSpPr>
            <p:nvPr userDrawn="1"/>
          </p:nvSpPr>
          <p:spPr bwMode="gray">
            <a:xfrm>
              <a:off x="553"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7" name="Oval 19"/>
            <p:cNvSpPr>
              <a:spLocks noChangeArrowheads="1"/>
            </p:cNvSpPr>
            <p:nvPr userDrawn="1"/>
          </p:nvSpPr>
          <p:spPr bwMode="gray">
            <a:xfrm>
              <a:off x="843" y="-42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8" name="Oval 20"/>
            <p:cNvSpPr>
              <a:spLocks noChangeArrowheads="1"/>
            </p:cNvSpPr>
            <p:nvPr userDrawn="1"/>
          </p:nvSpPr>
          <p:spPr bwMode="gray">
            <a:xfrm>
              <a:off x="843" y="-13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2" name="Oval 21"/>
            <p:cNvSpPr>
              <a:spLocks noChangeArrowheads="1"/>
            </p:cNvSpPr>
            <p:nvPr userDrawn="1"/>
          </p:nvSpPr>
          <p:spPr bwMode="gray">
            <a:xfrm>
              <a:off x="1113"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0" name="Oval 22"/>
            <p:cNvSpPr>
              <a:spLocks noChangeArrowheads="1"/>
            </p:cNvSpPr>
            <p:nvPr userDrawn="1"/>
          </p:nvSpPr>
          <p:spPr bwMode="gray">
            <a:xfrm>
              <a:off x="1249"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1" name="Line 23"/>
            <p:cNvSpPr>
              <a:spLocks noChangeShapeType="1"/>
            </p:cNvSpPr>
            <p:nvPr userDrawn="1"/>
          </p:nvSpPr>
          <p:spPr bwMode="gray">
            <a:xfrm>
              <a:off x="577"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2" name="Line 24"/>
            <p:cNvSpPr>
              <a:spLocks noChangeShapeType="1"/>
            </p:cNvSpPr>
            <p:nvPr userDrawn="1"/>
          </p:nvSpPr>
          <p:spPr bwMode="gray">
            <a:xfrm>
              <a:off x="71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3" name="Line 25"/>
            <p:cNvSpPr>
              <a:spLocks noChangeShapeType="1"/>
            </p:cNvSpPr>
            <p:nvPr userDrawn="1"/>
          </p:nvSpPr>
          <p:spPr bwMode="gray">
            <a:xfrm>
              <a:off x="864"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4" name="Line 26"/>
            <p:cNvSpPr>
              <a:spLocks noChangeShapeType="1"/>
            </p:cNvSpPr>
            <p:nvPr userDrawn="1"/>
          </p:nvSpPr>
          <p:spPr bwMode="gray">
            <a:xfrm>
              <a:off x="1000"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5" name="Line 27"/>
            <p:cNvSpPr>
              <a:spLocks noChangeShapeType="1"/>
            </p:cNvSpPr>
            <p:nvPr userDrawn="1"/>
          </p:nvSpPr>
          <p:spPr bwMode="gray">
            <a:xfrm>
              <a:off x="1136"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6" name="Line 28"/>
            <p:cNvSpPr>
              <a:spLocks noChangeShapeType="1"/>
            </p:cNvSpPr>
            <p:nvPr userDrawn="1"/>
          </p:nvSpPr>
          <p:spPr bwMode="gray">
            <a:xfrm>
              <a:off x="1272" y="-635"/>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7" name="Line 29"/>
            <p:cNvSpPr>
              <a:spLocks noChangeShapeType="1"/>
            </p:cNvSpPr>
            <p:nvPr userDrawn="1"/>
          </p:nvSpPr>
          <p:spPr bwMode="gray">
            <a:xfrm>
              <a:off x="1414"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8" name="Line 30"/>
            <p:cNvSpPr>
              <a:spLocks noChangeShapeType="1"/>
            </p:cNvSpPr>
            <p:nvPr userDrawn="1"/>
          </p:nvSpPr>
          <p:spPr bwMode="gray">
            <a:xfrm>
              <a:off x="1565"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9" name="Line 31"/>
            <p:cNvSpPr>
              <a:spLocks noChangeShapeType="1"/>
            </p:cNvSpPr>
            <p:nvPr userDrawn="1"/>
          </p:nvSpPr>
          <p:spPr bwMode="gray">
            <a:xfrm>
              <a:off x="1701"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0" name="Line 32"/>
            <p:cNvSpPr>
              <a:spLocks noChangeShapeType="1"/>
            </p:cNvSpPr>
            <p:nvPr userDrawn="1"/>
          </p:nvSpPr>
          <p:spPr bwMode="gray">
            <a:xfrm>
              <a:off x="1837"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1" name="Line 33"/>
            <p:cNvSpPr>
              <a:spLocks noChangeShapeType="1"/>
            </p:cNvSpPr>
            <p:nvPr userDrawn="1"/>
          </p:nvSpPr>
          <p:spPr bwMode="gray">
            <a:xfrm>
              <a:off x="1973"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2" name="Line 34"/>
            <p:cNvSpPr>
              <a:spLocks noChangeShapeType="1"/>
            </p:cNvSpPr>
            <p:nvPr userDrawn="1"/>
          </p:nvSpPr>
          <p:spPr bwMode="gray">
            <a:xfrm>
              <a:off x="210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3" name="Oval 35"/>
            <p:cNvSpPr>
              <a:spLocks noChangeArrowheads="1"/>
            </p:cNvSpPr>
            <p:nvPr userDrawn="1"/>
          </p:nvSpPr>
          <p:spPr bwMode="gray">
            <a:xfrm>
              <a:off x="1392"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4" name="Oval 36"/>
            <p:cNvSpPr>
              <a:spLocks noChangeArrowheads="1"/>
            </p:cNvSpPr>
            <p:nvPr userDrawn="1"/>
          </p:nvSpPr>
          <p:spPr bwMode="gray">
            <a:xfrm>
              <a:off x="1390" y="-542"/>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5" name="Oval 37"/>
            <p:cNvSpPr>
              <a:spLocks noChangeArrowheads="1"/>
            </p:cNvSpPr>
            <p:nvPr userDrawn="1"/>
          </p:nvSpPr>
          <p:spPr bwMode="gray">
            <a:xfrm>
              <a:off x="1680"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6" name="Oval 38"/>
            <p:cNvSpPr>
              <a:spLocks noChangeArrowheads="1"/>
            </p:cNvSpPr>
            <p:nvPr userDrawn="1"/>
          </p:nvSpPr>
          <p:spPr bwMode="gray">
            <a:xfrm>
              <a:off x="1680" y="-54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7" name="Oval 39"/>
            <p:cNvSpPr>
              <a:spLocks noChangeArrowheads="1"/>
            </p:cNvSpPr>
            <p:nvPr userDrawn="1"/>
          </p:nvSpPr>
          <p:spPr bwMode="gray">
            <a:xfrm>
              <a:off x="1950" y="-28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8" name="Oval 40"/>
            <p:cNvSpPr>
              <a:spLocks noChangeArrowheads="1"/>
            </p:cNvSpPr>
            <p:nvPr userDrawn="1"/>
          </p:nvSpPr>
          <p:spPr bwMode="gray">
            <a:xfrm>
              <a:off x="2086" y="-1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9" name="Oval 41"/>
            <p:cNvSpPr>
              <a:spLocks noChangeArrowheads="1"/>
            </p:cNvSpPr>
            <p:nvPr userDrawn="1"/>
          </p:nvSpPr>
          <p:spPr bwMode="gray">
            <a:xfrm>
              <a:off x="2224"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0" name="Oval 42"/>
            <p:cNvSpPr>
              <a:spLocks noChangeArrowheads="1"/>
            </p:cNvSpPr>
            <p:nvPr userDrawn="1"/>
          </p:nvSpPr>
          <p:spPr bwMode="gray">
            <a:xfrm>
              <a:off x="2222"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1" name="Oval 43"/>
            <p:cNvSpPr>
              <a:spLocks noChangeArrowheads="1"/>
            </p:cNvSpPr>
            <p:nvPr userDrawn="1"/>
          </p:nvSpPr>
          <p:spPr bwMode="gray">
            <a:xfrm>
              <a:off x="2512"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2" name="Oval 44"/>
            <p:cNvSpPr>
              <a:spLocks noChangeArrowheads="1"/>
            </p:cNvSpPr>
            <p:nvPr userDrawn="1"/>
          </p:nvSpPr>
          <p:spPr bwMode="gray">
            <a:xfrm>
              <a:off x="2512" y="-15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3" name="Oval 45"/>
            <p:cNvSpPr>
              <a:spLocks noChangeArrowheads="1"/>
            </p:cNvSpPr>
            <p:nvPr userDrawn="1"/>
          </p:nvSpPr>
          <p:spPr bwMode="gray">
            <a:xfrm>
              <a:off x="2782"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4" name="Oval 46"/>
            <p:cNvSpPr>
              <a:spLocks noChangeArrowheads="1"/>
            </p:cNvSpPr>
            <p:nvPr userDrawn="1"/>
          </p:nvSpPr>
          <p:spPr bwMode="gray">
            <a:xfrm>
              <a:off x="2918"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65" name="Group 47"/>
            <p:cNvGrpSpPr>
              <a:grpSpLocks/>
            </p:cNvGrpSpPr>
            <p:nvPr userDrawn="1"/>
          </p:nvGrpSpPr>
          <p:grpSpPr bwMode="auto">
            <a:xfrm>
              <a:off x="2246" y="-638"/>
              <a:ext cx="1532" cy="635"/>
              <a:chOff x="-765" y="-1448"/>
              <a:chExt cx="1532" cy="2896"/>
            </a:xfrm>
          </p:grpSpPr>
          <p:sp>
            <p:nvSpPr>
              <p:cNvPr id="1111" name="Line 48"/>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2" name="Line 49"/>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3" name="Line 50"/>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4" name="Line 51"/>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5" name="Line 52"/>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6" name="Line 53"/>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7" name="Line 54"/>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8" name="Line 55"/>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9" name="Line 56"/>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0" name="Line 57"/>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1" name="Line 58"/>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2" name="Line 59"/>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66" name="Oval 60"/>
            <p:cNvSpPr>
              <a:spLocks noChangeArrowheads="1"/>
            </p:cNvSpPr>
            <p:nvPr userDrawn="1"/>
          </p:nvSpPr>
          <p:spPr bwMode="gray">
            <a:xfrm>
              <a:off x="3061" y="-41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7" name="Oval 61"/>
            <p:cNvSpPr>
              <a:spLocks noChangeArrowheads="1"/>
            </p:cNvSpPr>
            <p:nvPr userDrawn="1"/>
          </p:nvSpPr>
          <p:spPr bwMode="gray">
            <a:xfrm>
              <a:off x="3059"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8" name="Oval 62"/>
            <p:cNvSpPr>
              <a:spLocks noChangeArrowheads="1"/>
            </p:cNvSpPr>
            <p:nvPr userDrawn="1"/>
          </p:nvSpPr>
          <p:spPr bwMode="gray">
            <a:xfrm>
              <a:off x="3349" y="-41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9" name="Oval 63"/>
            <p:cNvSpPr>
              <a:spLocks noChangeArrowheads="1"/>
            </p:cNvSpPr>
            <p:nvPr userDrawn="1"/>
          </p:nvSpPr>
          <p:spPr bwMode="gray">
            <a:xfrm>
              <a:off x="3349"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0" name="Oval 64"/>
            <p:cNvSpPr>
              <a:spLocks noChangeArrowheads="1"/>
            </p:cNvSpPr>
            <p:nvPr userDrawn="1"/>
          </p:nvSpPr>
          <p:spPr bwMode="gray">
            <a:xfrm>
              <a:off x="3619"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1" name="Oval 65"/>
            <p:cNvSpPr>
              <a:spLocks noChangeArrowheads="1"/>
            </p:cNvSpPr>
            <p:nvPr userDrawn="1"/>
          </p:nvSpPr>
          <p:spPr bwMode="gray">
            <a:xfrm>
              <a:off x="3755"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2" name="Oval 66"/>
            <p:cNvSpPr>
              <a:spLocks noChangeArrowheads="1"/>
            </p:cNvSpPr>
            <p:nvPr userDrawn="1"/>
          </p:nvSpPr>
          <p:spPr bwMode="gray">
            <a:xfrm>
              <a:off x="3913" y="-27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3" name="Oval 67"/>
            <p:cNvSpPr>
              <a:spLocks noChangeArrowheads="1"/>
            </p:cNvSpPr>
            <p:nvPr userDrawn="1"/>
          </p:nvSpPr>
          <p:spPr bwMode="gray">
            <a:xfrm>
              <a:off x="3911"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4" name="Oval 68"/>
            <p:cNvSpPr>
              <a:spLocks noChangeArrowheads="1"/>
            </p:cNvSpPr>
            <p:nvPr userDrawn="1"/>
          </p:nvSpPr>
          <p:spPr bwMode="gray">
            <a:xfrm>
              <a:off x="4201" y="-45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5" name="Oval 69"/>
            <p:cNvSpPr>
              <a:spLocks noChangeArrowheads="1"/>
            </p:cNvSpPr>
            <p:nvPr userDrawn="1"/>
          </p:nvSpPr>
          <p:spPr bwMode="gray">
            <a:xfrm>
              <a:off x="4201" y="-1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6" name="Oval 70"/>
            <p:cNvSpPr>
              <a:spLocks noChangeArrowheads="1"/>
            </p:cNvSpPr>
            <p:nvPr userDrawn="1"/>
          </p:nvSpPr>
          <p:spPr bwMode="gray">
            <a:xfrm>
              <a:off x="4471" y="-29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7" name="Oval 71"/>
            <p:cNvSpPr>
              <a:spLocks noChangeArrowheads="1"/>
            </p:cNvSpPr>
            <p:nvPr userDrawn="1"/>
          </p:nvSpPr>
          <p:spPr bwMode="gray">
            <a:xfrm>
              <a:off x="4607"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78" name="Group 72"/>
            <p:cNvGrpSpPr>
              <a:grpSpLocks/>
            </p:cNvGrpSpPr>
            <p:nvPr userDrawn="1"/>
          </p:nvGrpSpPr>
          <p:grpSpPr bwMode="auto">
            <a:xfrm>
              <a:off x="3935" y="-638"/>
              <a:ext cx="1532" cy="635"/>
              <a:chOff x="-765" y="-1448"/>
              <a:chExt cx="1532" cy="2896"/>
            </a:xfrm>
          </p:grpSpPr>
          <p:sp>
            <p:nvSpPr>
              <p:cNvPr id="1099" name="Line 73"/>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0" name="Line 74"/>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1" name="Line 75"/>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2" name="Line 76"/>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3" name="Line 77"/>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4" name="Line 78"/>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5" name="Line 79"/>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6" name="Line 80"/>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7" name="Line 81"/>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8" name="Line 82"/>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9" name="Line 83"/>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0" name="Line 84"/>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79" name="Oval 85"/>
            <p:cNvSpPr>
              <a:spLocks noChangeArrowheads="1"/>
            </p:cNvSpPr>
            <p:nvPr userDrawn="1"/>
          </p:nvSpPr>
          <p:spPr bwMode="gray">
            <a:xfrm>
              <a:off x="4750" y="-36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0" name="Oval 86"/>
            <p:cNvSpPr>
              <a:spLocks noChangeArrowheads="1"/>
            </p:cNvSpPr>
            <p:nvPr userDrawn="1"/>
          </p:nvSpPr>
          <p:spPr bwMode="gray">
            <a:xfrm>
              <a:off x="4748"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1" name="Oval 87"/>
            <p:cNvSpPr>
              <a:spLocks noChangeArrowheads="1"/>
            </p:cNvSpPr>
            <p:nvPr userDrawn="1"/>
          </p:nvSpPr>
          <p:spPr bwMode="gray">
            <a:xfrm>
              <a:off x="5038" y="-42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2" name="Oval 88"/>
            <p:cNvSpPr>
              <a:spLocks noChangeArrowheads="1"/>
            </p:cNvSpPr>
            <p:nvPr userDrawn="1"/>
          </p:nvSpPr>
          <p:spPr bwMode="gray">
            <a:xfrm>
              <a:off x="5038"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3" name="Oval 89"/>
            <p:cNvSpPr>
              <a:spLocks noChangeArrowheads="1"/>
            </p:cNvSpPr>
            <p:nvPr userDrawn="1"/>
          </p:nvSpPr>
          <p:spPr bwMode="gray">
            <a:xfrm>
              <a:off x="5308"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4" name="Oval 90"/>
            <p:cNvSpPr>
              <a:spLocks noChangeArrowheads="1"/>
            </p:cNvSpPr>
            <p:nvPr userDrawn="1"/>
          </p:nvSpPr>
          <p:spPr bwMode="gray">
            <a:xfrm>
              <a:off x="5444"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5" name="Oval 91"/>
            <p:cNvSpPr>
              <a:spLocks noChangeArrowheads="1"/>
            </p:cNvSpPr>
            <p:nvPr userDrawn="1"/>
          </p:nvSpPr>
          <p:spPr bwMode="gray">
            <a:xfrm>
              <a:off x="5580" y="-28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6" name="Oval 92"/>
            <p:cNvSpPr>
              <a:spLocks noChangeArrowheads="1"/>
            </p:cNvSpPr>
            <p:nvPr userDrawn="1"/>
          </p:nvSpPr>
          <p:spPr bwMode="gray">
            <a:xfrm>
              <a:off x="5578" y="-5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7" name="Oval 93"/>
            <p:cNvSpPr>
              <a:spLocks noChangeArrowheads="1"/>
            </p:cNvSpPr>
            <p:nvPr userDrawn="1"/>
          </p:nvSpPr>
          <p:spPr bwMode="gray">
            <a:xfrm>
              <a:off x="5868" y="-42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8" name="Oval 94"/>
            <p:cNvSpPr>
              <a:spLocks noChangeArrowheads="1"/>
            </p:cNvSpPr>
            <p:nvPr userDrawn="1"/>
          </p:nvSpPr>
          <p:spPr bwMode="gray">
            <a:xfrm>
              <a:off x="5868" y="-15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9" name="Oval 95"/>
            <p:cNvSpPr>
              <a:spLocks noChangeArrowheads="1"/>
            </p:cNvSpPr>
            <p:nvPr userDrawn="1"/>
          </p:nvSpPr>
          <p:spPr bwMode="gray">
            <a:xfrm>
              <a:off x="6138" y="-28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90" name="Line 96"/>
            <p:cNvSpPr>
              <a:spLocks noChangeShapeType="1"/>
            </p:cNvSpPr>
            <p:nvPr userDrawn="1"/>
          </p:nvSpPr>
          <p:spPr bwMode="gray">
            <a:xfrm>
              <a:off x="5602"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1" name="Line 97"/>
            <p:cNvSpPr>
              <a:spLocks noChangeShapeType="1"/>
            </p:cNvSpPr>
            <p:nvPr userDrawn="1"/>
          </p:nvSpPr>
          <p:spPr bwMode="gray">
            <a:xfrm>
              <a:off x="5753"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2" name="Line 98"/>
            <p:cNvSpPr>
              <a:spLocks noChangeShapeType="1"/>
            </p:cNvSpPr>
            <p:nvPr userDrawn="1"/>
          </p:nvSpPr>
          <p:spPr bwMode="gray">
            <a:xfrm>
              <a:off x="5889"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3" name="Line 99"/>
            <p:cNvSpPr>
              <a:spLocks noChangeShapeType="1"/>
            </p:cNvSpPr>
            <p:nvPr userDrawn="1"/>
          </p:nvSpPr>
          <p:spPr bwMode="gray">
            <a:xfrm>
              <a:off x="6025"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4" name="Line 100"/>
            <p:cNvSpPr>
              <a:spLocks noChangeShapeType="1"/>
            </p:cNvSpPr>
            <p:nvPr userDrawn="1"/>
          </p:nvSpPr>
          <p:spPr bwMode="gray">
            <a:xfrm>
              <a:off x="6161"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5" name="Line 101"/>
            <p:cNvSpPr>
              <a:spLocks noChangeShapeType="1"/>
            </p:cNvSpPr>
            <p:nvPr userDrawn="1"/>
          </p:nvSpPr>
          <p:spPr bwMode="gray">
            <a:xfrm>
              <a:off x="476" y="-525"/>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6" name="Line 102"/>
            <p:cNvSpPr>
              <a:spLocks noChangeShapeType="1"/>
            </p:cNvSpPr>
            <p:nvPr userDrawn="1"/>
          </p:nvSpPr>
          <p:spPr bwMode="gray">
            <a:xfrm>
              <a:off x="477" y="-389"/>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7" name="Line 103"/>
            <p:cNvSpPr>
              <a:spLocks noChangeShapeType="1"/>
            </p:cNvSpPr>
            <p:nvPr userDrawn="1"/>
          </p:nvSpPr>
          <p:spPr bwMode="gray">
            <a:xfrm>
              <a:off x="478" y="-253"/>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8" name="Line 104"/>
            <p:cNvSpPr>
              <a:spLocks noChangeShapeType="1"/>
            </p:cNvSpPr>
            <p:nvPr userDrawn="1"/>
          </p:nvSpPr>
          <p:spPr bwMode="gray">
            <a:xfrm>
              <a:off x="480" y="-126"/>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129" name="Rectangle 105"/>
          <p:cNvSpPr>
            <a:spLocks noChangeArrowheads="1"/>
          </p:cNvSpPr>
          <p:nvPr/>
        </p:nvSpPr>
        <p:spPr bwMode="gray">
          <a:xfrm>
            <a:off x="0" y="800100"/>
            <a:ext cx="9144000" cy="301625"/>
          </a:xfrm>
          <a:prstGeom prst="rect">
            <a:avLst/>
          </a:prstGeom>
          <a:gradFill rotWithShape="1">
            <a:gsLst>
              <a:gs pos="0">
                <a:schemeClr val="tx1">
                  <a:gamma/>
                  <a:shade val="46275"/>
                  <a:invGamma/>
                </a:schemeClr>
              </a:gs>
              <a:gs pos="100000">
                <a:schemeClr val="tx1"/>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sp>
        <p:nvSpPr>
          <p:cNvPr id="1029" name="Oval 106" descr="06_original_w"/>
          <p:cNvSpPr>
            <a:spLocks noChangeArrowheads="1"/>
          </p:cNvSpPr>
          <p:nvPr/>
        </p:nvSpPr>
        <p:spPr bwMode="gray">
          <a:xfrm>
            <a:off x="7956550" y="404813"/>
            <a:ext cx="936625" cy="1008062"/>
          </a:xfrm>
          <a:prstGeom prst="ellipse">
            <a:avLst/>
          </a:prstGeom>
          <a:blipFill dpi="0" rotWithShape="1">
            <a:blip r:embed="rId13"/>
            <a:srcRect/>
            <a:stretch>
              <a:fillRect/>
            </a:stretch>
          </a:blipFill>
          <a:ln w="57150">
            <a:solidFill>
              <a:schemeClr val="tx1"/>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0" name="Rectangle 3"/>
          <p:cNvSpPr>
            <a:spLocks noGrp="1" noChangeArrowheads="1"/>
          </p:cNvSpPr>
          <p:nvPr>
            <p:ph type="body" idx="1"/>
          </p:nvPr>
        </p:nvSpPr>
        <p:spPr bwMode="auto">
          <a:xfrm>
            <a:off x="457200" y="1228725"/>
            <a:ext cx="8229600" cy="509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uk-UA" smtClean="0"/>
              <a:t>Образец текста</a:t>
            </a:r>
          </a:p>
          <a:p>
            <a:pPr lvl="1"/>
            <a:r>
              <a:rPr lang="en-US" altLang="uk-UA" smtClean="0"/>
              <a:t>Второй уровень</a:t>
            </a:r>
          </a:p>
          <a:p>
            <a:pPr lvl="2"/>
            <a:r>
              <a:rPr lang="en-US" altLang="uk-UA" smtClean="0"/>
              <a:t>Третий уровень</a:t>
            </a:r>
          </a:p>
          <a:p>
            <a:pPr lvl="3"/>
            <a:r>
              <a:rPr lang="en-US" altLang="uk-UA" smtClean="0"/>
              <a:t>Четвертый уровень</a:t>
            </a:r>
          </a:p>
          <a:p>
            <a:pPr lvl="4"/>
            <a:r>
              <a:rPr lang="en-US" altLang="uk-UA" smtClean="0"/>
              <a:t>Пятый уровень</a:t>
            </a:r>
          </a:p>
        </p:txBody>
      </p:sp>
      <p:sp>
        <p:nvSpPr>
          <p:cNvPr id="1028" name="Rectangle 4"/>
          <p:cNvSpPr>
            <a:spLocks noGrp="1" noChangeArrowheads="1"/>
          </p:cNvSpPr>
          <p:nvPr>
            <p:ph type="dt" sz="half" idx="2"/>
          </p:nvPr>
        </p:nvSpPr>
        <p:spPr bwMode="auto">
          <a:xfrm>
            <a:off x="457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b="0">
                <a:latin typeface="+mn-lt"/>
                <a:cs typeface="+mn-cs"/>
              </a:defRPr>
            </a:lvl1pPr>
          </a:lstStyle>
          <a:p>
            <a:pPr>
              <a:defRPr/>
            </a:pPr>
            <a:fld id="{A95AFC7E-0181-4ED6-9046-95DD480F976B}" type="datetimeFigureOut">
              <a:rPr lang="ru-RU"/>
              <a:pPr>
                <a:defRPr/>
              </a:pPr>
              <a:t>22.07.2020</a:t>
            </a:fld>
            <a:endParaRPr lang="ru-RU"/>
          </a:p>
        </p:txBody>
      </p:sp>
      <p:sp>
        <p:nvSpPr>
          <p:cNvPr id="3" name="Rectangle 5"/>
          <p:cNvSpPr>
            <a:spLocks noGrp="1" noChangeArrowheads="1"/>
          </p:cNvSpPr>
          <p:nvPr>
            <p:ph type="ftr" sz="quarter" idx="3"/>
          </p:nvPr>
        </p:nvSpPr>
        <p:spPr bwMode="auto">
          <a:xfrm>
            <a:off x="3124200" y="6400800"/>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b="0">
                <a:latin typeface="+mn-lt"/>
                <a:cs typeface="+mn-cs"/>
              </a:defRPr>
            </a:lvl1pPr>
          </a:lstStyle>
          <a:p>
            <a:pPr>
              <a:defRPr/>
            </a:pPr>
            <a:endParaRPr lang="ru-RU"/>
          </a:p>
        </p:txBody>
      </p:sp>
      <p:sp>
        <p:nvSpPr>
          <p:cNvPr id="4" name="Rectangle 6"/>
          <p:cNvSpPr>
            <a:spLocks noGrp="1" noChangeArrowheads="1"/>
          </p:cNvSpPr>
          <p:nvPr>
            <p:ph type="sldNum" sz="quarter" idx="4"/>
          </p:nvPr>
        </p:nvSpPr>
        <p:spPr bwMode="auto">
          <a:xfrm>
            <a:off x="6553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9EE5AEF-E962-4A57-8304-8F18007BB3C8}" type="slidenum">
              <a:rPr lang="ru-RU" altLang="uk-UA"/>
              <a:pPr>
                <a:defRPr/>
              </a:pPr>
              <a:t>‹#›</a:t>
            </a:fld>
            <a:endParaRPr lang="ru-RU" altLang="uk-UA"/>
          </a:p>
        </p:txBody>
      </p:sp>
      <p:sp>
        <p:nvSpPr>
          <p:cNvPr id="1034" name="Rectangle 2"/>
          <p:cNvSpPr>
            <a:spLocks noGrp="1" noChangeArrowheads="1"/>
          </p:cNvSpPr>
          <p:nvPr>
            <p:ph type="title"/>
          </p:nvPr>
        </p:nvSpPr>
        <p:spPr bwMode="black">
          <a:xfrm>
            <a:off x="457200" y="228600"/>
            <a:ext cx="73914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uk-UA" smtClean="0"/>
              <a:t>Образец заголовка</a:t>
            </a:r>
          </a:p>
        </p:txBody>
      </p:sp>
    </p:spTree>
  </p:cSld>
  <p:clrMap bg1="lt1" tx1="dk1" bg2="lt2" tx2="dk2" accent1="accent1" accent2="accent2" accent3="accent3" accent4="accent4" accent5="accent5" accent6="accent6" hlink="hlink" folHlink="folHlink"/>
  <p:sldLayoutIdLst>
    <p:sldLayoutId id="2147485275" r:id="rId1"/>
    <p:sldLayoutId id="2147485276" r:id="rId2"/>
    <p:sldLayoutId id="2147485277" r:id="rId3"/>
    <p:sldLayoutId id="2147485278" r:id="rId4"/>
    <p:sldLayoutId id="2147485279" r:id="rId5"/>
    <p:sldLayoutId id="2147485280" r:id="rId6"/>
    <p:sldLayoutId id="2147485281" r:id="rId7"/>
    <p:sldLayoutId id="2147485282" r:id="rId8"/>
    <p:sldLayoutId id="2147485283" r:id="rId9"/>
    <p:sldLayoutId id="2147485284" r:id="rId10"/>
    <p:sldLayoutId id="2147485285" r:id="rId11"/>
  </p:sldLayoutIdLst>
  <p:transition>
    <p:strips dir="ld"/>
  </p:transition>
  <p:txStyles>
    <p:titleStyle>
      <a:lvl1pPr algn="r" rtl="0" eaLnBrk="0" fontAlgn="base" hangingPunct="0">
        <a:spcBef>
          <a:spcPct val="0"/>
        </a:spcBef>
        <a:spcAft>
          <a:spcPct val="0"/>
        </a:spcAft>
        <a:defRPr sz="2800" b="1" i="1">
          <a:solidFill>
            <a:schemeClr val="tx1"/>
          </a:solidFill>
          <a:latin typeface="+mj-lt"/>
          <a:ea typeface="+mj-ea"/>
          <a:cs typeface="+mj-cs"/>
        </a:defRPr>
      </a:lvl1pPr>
      <a:lvl2pPr algn="r" rtl="0" eaLnBrk="0" fontAlgn="base" hangingPunct="0">
        <a:spcBef>
          <a:spcPct val="0"/>
        </a:spcBef>
        <a:spcAft>
          <a:spcPct val="0"/>
        </a:spcAft>
        <a:defRPr sz="2800" b="1" i="1">
          <a:solidFill>
            <a:schemeClr val="tx1"/>
          </a:solidFill>
          <a:latin typeface="Verdana" pitchFamily="34" charset="0"/>
        </a:defRPr>
      </a:lvl2pPr>
      <a:lvl3pPr algn="r" rtl="0" eaLnBrk="0" fontAlgn="base" hangingPunct="0">
        <a:spcBef>
          <a:spcPct val="0"/>
        </a:spcBef>
        <a:spcAft>
          <a:spcPct val="0"/>
        </a:spcAft>
        <a:defRPr sz="2800" b="1" i="1">
          <a:solidFill>
            <a:schemeClr val="tx1"/>
          </a:solidFill>
          <a:latin typeface="Verdana" pitchFamily="34" charset="0"/>
        </a:defRPr>
      </a:lvl3pPr>
      <a:lvl4pPr algn="r" rtl="0" eaLnBrk="0" fontAlgn="base" hangingPunct="0">
        <a:spcBef>
          <a:spcPct val="0"/>
        </a:spcBef>
        <a:spcAft>
          <a:spcPct val="0"/>
        </a:spcAft>
        <a:defRPr sz="2800" b="1" i="1">
          <a:solidFill>
            <a:schemeClr val="tx1"/>
          </a:solidFill>
          <a:latin typeface="Verdana" pitchFamily="34" charset="0"/>
        </a:defRPr>
      </a:lvl4pPr>
      <a:lvl5pPr algn="r" rtl="0" eaLnBrk="0" fontAlgn="base" hangingPunct="0">
        <a:spcBef>
          <a:spcPct val="0"/>
        </a:spcBef>
        <a:spcAft>
          <a:spcPct val="0"/>
        </a:spcAft>
        <a:defRPr sz="2800" b="1" i="1">
          <a:solidFill>
            <a:schemeClr val="tx1"/>
          </a:solidFill>
          <a:latin typeface="Verdana" pitchFamily="34" charset="0"/>
        </a:defRPr>
      </a:lvl5pPr>
      <a:lvl6pPr marL="457200" algn="r" rtl="0" eaLnBrk="1" fontAlgn="base" hangingPunct="1">
        <a:spcBef>
          <a:spcPct val="0"/>
        </a:spcBef>
        <a:spcAft>
          <a:spcPct val="0"/>
        </a:spcAft>
        <a:defRPr sz="2800" b="1" i="1">
          <a:solidFill>
            <a:schemeClr val="tx1"/>
          </a:solidFill>
          <a:latin typeface="Verdana" pitchFamily="34" charset="0"/>
        </a:defRPr>
      </a:lvl6pPr>
      <a:lvl7pPr marL="914400" algn="r" rtl="0" eaLnBrk="1" fontAlgn="base" hangingPunct="1">
        <a:spcBef>
          <a:spcPct val="0"/>
        </a:spcBef>
        <a:spcAft>
          <a:spcPct val="0"/>
        </a:spcAft>
        <a:defRPr sz="2800" b="1" i="1">
          <a:solidFill>
            <a:schemeClr val="tx1"/>
          </a:solidFill>
          <a:latin typeface="Verdana" pitchFamily="34" charset="0"/>
        </a:defRPr>
      </a:lvl7pPr>
      <a:lvl8pPr marL="1371600" algn="r" rtl="0" eaLnBrk="1" fontAlgn="base" hangingPunct="1">
        <a:spcBef>
          <a:spcPct val="0"/>
        </a:spcBef>
        <a:spcAft>
          <a:spcPct val="0"/>
        </a:spcAft>
        <a:defRPr sz="2800" b="1" i="1">
          <a:solidFill>
            <a:schemeClr val="tx1"/>
          </a:solidFill>
          <a:latin typeface="Verdana" pitchFamily="34" charset="0"/>
        </a:defRPr>
      </a:lvl8pPr>
      <a:lvl9pPr marL="1828800" algn="r" rtl="0" eaLnBrk="1" fontAlgn="base" hangingPunct="1">
        <a:spcBef>
          <a:spcPct val="0"/>
        </a:spcBef>
        <a:spcAft>
          <a:spcPct val="0"/>
        </a:spcAft>
        <a:defRPr sz="2800" b="1" i="1">
          <a:solidFill>
            <a:schemeClr val="tx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64704"/>
            <a:ext cx="9144000" cy="4929187"/>
          </a:xfrm>
        </p:spPr>
        <p:txBody>
          <a:bodyPr/>
          <a:lstStyle/>
          <a:p>
            <a:pPr algn="ctr">
              <a:defRPr/>
            </a:pPr>
            <a:r>
              <a:rPr lang="uk-UA" sz="5400" i="0" dirty="0" smtClean="0">
                <a:solidFill>
                  <a:schemeClr val="accent4">
                    <a:lumMod val="50000"/>
                  </a:schemeClr>
                </a:solidFill>
                <a:latin typeface="Bookman Old Style" pitchFamily="18" charset="0"/>
              </a:rPr>
              <a:t>Тема </a:t>
            </a:r>
            <a:r>
              <a:rPr lang="uk-UA" sz="5400" i="0" dirty="0" smtClean="0">
                <a:solidFill>
                  <a:schemeClr val="accent4">
                    <a:lumMod val="50000"/>
                  </a:schemeClr>
                </a:solidFill>
                <a:latin typeface="Bookman Old Style" pitchFamily="18" charset="0"/>
              </a:rPr>
              <a:t>1.</a:t>
            </a:r>
            <a:r>
              <a:rPr lang="ru-RU" sz="4400" i="0" dirty="0">
                <a:latin typeface="Bookman Old Style" pitchFamily="18" charset="0"/>
              </a:rPr>
              <a:t/>
            </a:r>
            <a:br>
              <a:rPr lang="ru-RU" sz="4400" i="0" dirty="0">
                <a:latin typeface="Bookman Old Style" pitchFamily="18" charset="0"/>
              </a:rPr>
            </a:br>
            <a:r>
              <a:rPr lang="ru-RU" sz="4400" i="0" dirty="0" err="1">
                <a:latin typeface="Bookman Old Style" pitchFamily="18" charset="0"/>
              </a:rPr>
              <a:t>Поняття</a:t>
            </a:r>
            <a:r>
              <a:rPr lang="ru-RU" sz="4400" i="0" dirty="0">
                <a:latin typeface="Bookman Old Style" pitchFamily="18" charset="0"/>
              </a:rPr>
              <a:t> науки і </a:t>
            </a:r>
            <a:r>
              <a:rPr lang="ru-RU" sz="4400" i="0" dirty="0" err="1">
                <a:latin typeface="Bookman Old Style" pitchFamily="18" charset="0"/>
              </a:rPr>
              <a:t>наукової</a:t>
            </a:r>
            <a:r>
              <a:rPr lang="ru-RU" sz="4400" i="0" dirty="0">
                <a:latin typeface="Bookman Old Style" pitchFamily="18" charset="0"/>
              </a:rPr>
              <a:t> діяльності</a:t>
            </a:r>
            <a:endParaRPr lang="ru-RU" sz="5400" i="0" dirty="0">
              <a:latin typeface="Bookman Old Style" pitchFamily="18" charset="0"/>
            </a:endParaRPr>
          </a:p>
        </p:txBody>
      </p:sp>
    </p:spTree>
  </p:cSld>
  <p:clrMapOvr>
    <a:masterClrMapping/>
  </p:clrMapOvr>
  <p:transition>
    <p:strips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4265" y="116632"/>
            <a:ext cx="8640452" cy="535531"/>
          </a:xfrm>
          <a:prstGeom prst="rect">
            <a:avLst/>
          </a:prstGeom>
        </p:spPr>
        <p:txBody>
          <a:bodyPr wrap="square">
            <a:spAutoFit/>
          </a:bodyPr>
          <a:lstStyle/>
          <a:p>
            <a:pPr algn="ctr">
              <a:lnSpc>
                <a:spcPct val="80000"/>
              </a:lnSpc>
              <a:spcAft>
                <a:spcPts val="0"/>
              </a:spcAft>
            </a:pPr>
            <a:r>
              <a:rPr lang="ru-RU" sz="3600" b="1" dirty="0">
                <a:latin typeface="+mn-lt"/>
                <a:ea typeface="Calibri" panose="020F0502020204030204" pitchFamily="34" charset="0"/>
              </a:rPr>
              <a:t>Варіанти </a:t>
            </a:r>
            <a:r>
              <a:rPr lang="ru-RU" sz="3600" b="1" dirty="0" err="1">
                <a:latin typeface="+mn-lt"/>
                <a:ea typeface="Calibri" panose="020F0502020204030204" pitchFamily="34" charset="0"/>
              </a:rPr>
              <a:t>дефініції</a:t>
            </a:r>
            <a:r>
              <a:rPr lang="ru-RU" sz="3600" b="1" dirty="0">
                <a:latin typeface="+mn-lt"/>
                <a:ea typeface="Calibri" panose="020F0502020204030204" pitchFamily="34" charset="0"/>
              </a:rPr>
              <a:t> </a:t>
            </a:r>
            <a:r>
              <a:rPr lang="ru-RU" sz="3600" b="1" dirty="0" err="1">
                <a:latin typeface="+mn-lt"/>
                <a:ea typeface="Calibri" panose="020F0502020204030204" pitchFamily="34" charset="0"/>
              </a:rPr>
              <a:t>терміна</a:t>
            </a:r>
            <a:r>
              <a:rPr lang="ru-RU" sz="3600" b="1" dirty="0">
                <a:latin typeface="+mn-lt"/>
                <a:ea typeface="Calibri" panose="020F0502020204030204" pitchFamily="34" charset="0"/>
              </a:rPr>
              <a:t> “наука”</a:t>
            </a:r>
            <a:endParaRPr lang="uk-UA" sz="36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9" name="Rectangle 31"/>
          <p:cNvSpPr>
            <a:spLocks noChangeArrowheads="1"/>
          </p:cNvSpPr>
          <p:nvPr/>
        </p:nvSpPr>
        <p:spPr bwMode="auto">
          <a:xfrm>
            <a:off x="827584" y="25180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graphicFrame>
        <p:nvGraphicFramePr>
          <p:cNvPr id="6" name="Таблиця 5"/>
          <p:cNvGraphicFramePr>
            <a:graphicFrameLocks noGrp="1"/>
          </p:cNvGraphicFramePr>
          <p:nvPr>
            <p:extLst>
              <p:ext uri="{D42A27DB-BD31-4B8C-83A1-F6EECF244321}">
                <p14:modId xmlns:p14="http://schemas.microsoft.com/office/powerpoint/2010/main" val="3881329827"/>
              </p:ext>
            </p:extLst>
          </p:nvPr>
        </p:nvGraphicFramePr>
        <p:xfrm>
          <a:off x="107504" y="652163"/>
          <a:ext cx="8928992" cy="6108993"/>
        </p:xfrm>
        <a:graphic>
          <a:graphicData uri="http://schemas.openxmlformats.org/drawingml/2006/table">
            <a:tbl>
              <a:tblPr firstRow="1" firstCol="1" lastRow="1" lastCol="1" bandRow="1" bandCol="1">
                <a:tableStyleId>{5940675A-B579-460E-94D1-54222C63F5DA}</a:tableStyleId>
              </a:tblPr>
              <a:tblGrid>
                <a:gridCol w="1512168">
                  <a:extLst>
                    <a:ext uri="{9D8B030D-6E8A-4147-A177-3AD203B41FA5}">
                      <a16:colId xmlns:a16="http://schemas.microsoft.com/office/drawing/2014/main" xmlns="" val="25817436"/>
                    </a:ext>
                  </a:extLst>
                </a:gridCol>
                <a:gridCol w="4032448">
                  <a:extLst>
                    <a:ext uri="{9D8B030D-6E8A-4147-A177-3AD203B41FA5}">
                      <a16:colId xmlns:a16="http://schemas.microsoft.com/office/drawing/2014/main" xmlns="" val="2162601133"/>
                    </a:ext>
                  </a:extLst>
                </a:gridCol>
                <a:gridCol w="3384376">
                  <a:extLst>
                    <a:ext uri="{9D8B030D-6E8A-4147-A177-3AD203B41FA5}">
                      <a16:colId xmlns:a16="http://schemas.microsoft.com/office/drawing/2014/main" xmlns="" val="1812659224"/>
                    </a:ext>
                  </a:extLst>
                </a:gridCol>
              </a:tblGrid>
              <a:tr h="287498">
                <a:tc>
                  <a:txBody>
                    <a:bodyPr/>
                    <a:lstStyle/>
                    <a:p>
                      <a:pPr algn="ctr">
                        <a:spcAft>
                          <a:spcPts val="0"/>
                        </a:spcAft>
                      </a:pPr>
                      <a:r>
                        <a:rPr lang="uk-UA" sz="1600" b="1" dirty="0">
                          <a:solidFill>
                            <a:sysClr val="windowText" lastClr="000000"/>
                          </a:solidFill>
                          <a:effectLst/>
                          <a:latin typeface="Times New Roman" panose="02020603050405020304" pitchFamily="18" charset="0"/>
                          <a:cs typeface="Times New Roman" panose="02020603050405020304" pitchFamily="18" charset="0"/>
                        </a:rPr>
                        <a:t>Учений (учені)</a:t>
                      </a:r>
                      <a:endParaRPr lang="uk-UA" sz="16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spcAft>
                          <a:spcPts val="0"/>
                        </a:spcAft>
                      </a:pPr>
                      <a:r>
                        <a:rPr lang="uk-UA" sz="1600" b="1" dirty="0">
                          <a:solidFill>
                            <a:sysClr val="windowText" lastClr="000000"/>
                          </a:solidFill>
                          <a:effectLst/>
                          <a:latin typeface="Times New Roman" panose="02020603050405020304" pitchFamily="18" charset="0"/>
                          <a:cs typeface="Times New Roman" panose="02020603050405020304" pitchFamily="18" charset="0"/>
                        </a:rPr>
                        <a:t>Характеристика</a:t>
                      </a:r>
                      <a:endParaRPr lang="uk-UA" sz="16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spcAft>
                          <a:spcPts val="0"/>
                        </a:spcAft>
                      </a:pPr>
                      <a:r>
                        <a:rPr lang="uk-UA" sz="1600" b="1" dirty="0">
                          <a:solidFill>
                            <a:sysClr val="windowText" lastClr="000000"/>
                          </a:solidFill>
                          <a:effectLst/>
                          <a:latin typeface="Times New Roman" panose="02020603050405020304" pitchFamily="18" charset="0"/>
                          <a:cs typeface="Times New Roman" panose="02020603050405020304" pitchFamily="18" charset="0"/>
                        </a:rPr>
                        <a:t>Джерело</a:t>
                      </a:r>
                      <a:endParaRPr lang="uk-UA" sz="16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xmlns="" val="2559676895"/>
                  </a:ext>
                </a:extLst>
              </a:tr>
              <a:tr h="1196932">
                <a:tc>
                  <a:txBody>
                    <a:bodyPr/>
                    <a:lstStyle/>
                    <a:p>
                      <a:pPr>
                        <a:spcAft>
                          <a:spcPts val="0"/>
                        </a:spcAft>
                      </a:pP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Шарль </a:t>
                      </a: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Ріше</a:t>
                      </a: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Richet</a:t>
                      </a: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spcAft>
                          <a:spcPts val="0"/>
                        </a:spcAft>
                      </a:pPr>
                      <a:r>
                        <a:rPr lang="uk-UA" sz="1400" spc="-50" dirty="0">
                          <a:solidFill>
                            <a:sysClr val="windowText" lastClr="000000"/>
                          </a:solidFill>
                          <a:effectLst/>
                          <a:latin typeface="Times New Roman" panose="02020603050405020304" pitchFamily="18" charset="0"/>
                          <a:cs typeface="Times New Roman" panose="02020603050405020304" pitchFamily="18" charset="0"/>
                        </a:rPr>
                        <a:t>Наука вимагає дедалі більших жертв. Вона не бажає ні з ким ділитися. Вона вимагає, щоб окремі люди присвячували їй усе своє існування, весь свій інтелект, всю свою працю. ... Знати, коли слід виявити завзятість, коли зупинитися, – це дар, властивий таланту і навіть генію.</a:t>
                      </a:r>
                      <a:endPar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spcAft>
                          <a:spcPts val="0"/>
                        </a:spcAft>
                      </a:pPr>
                      <a:r>
                        <a:rPr lang="uk-UA" sz="1400" dirty="0" smtClean="0">
                          <a:solidFill>
                            <a:sysClr val="windowText" lastClr="000000"/>
                          </a:solidFill>
                          <a:effectLst/>
                          <a:latin typeface="Times New Roman" panose="02020603050405020304" pitchFamily="18" charset="0"/>
                          <a:cs typeface="Times New Roman" panose="02020603050405020304" pitchFamily="18" charset="0"/>
                        </a:rPr>
                        <a:t>Кондрашов</a:t>
                      </a:r>
                      <a:r>
                        <a:rPr lang="en-US" sz="1400" baseline="0" dirty="0" smtClean="0">
                          <a:solidFill>
                            <a:sysClr val="windowText" lastClr="000000"/>
                          </a:solidFill>
                          <a:effectLst/>
                          <a:latin typeface="Times New Roman" panose="02020603050405020304" pitchFamily="18" charset="0"/>
                          <a:cs typeface="Times New Roman" panose="02020603050405020304" pitchFamily="18" charset="0"/>
                        </a:rPr>
                        <a:t> </a:t>
                      </a:r>
                      <a:r>
                        <a:rPr lang="uk-UA" sz="1400" dirty="0" smtClean="0">
                          <a:solidFill>
                            <a:sysClr val="windowText" lastClr="000000"/>
                          </a:solidFill>
                          <a:effectLst/>
                          <a:latin typeface="Times New Roman" panose="02020603050405020304" pitchFamily="18" charset="0"/>
                          <a:cs typeface="Times New Roman" panose="02020603050405020304" pitchFamily="18" charset="0"/>
                        </a:rPr>
                        <a:t>А</a:t>
                      </a:r>
                      <a:r>
                        <a:rPr lang="uk-UA" sz="1400" dirty="0">
                          <a:solidFill>
                            <a:sysClr val="windowText" lastClr="000000"/>
                          </a:solidFill>
                          <a:effectLst/>
                          <a:latin typeface="Times New Roman" panose="02020603050405020304" pitchFamily="18"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cs typeface="Times New Roman" panose="02020603050405020304" pitchFamily="18" charset="0"/>
                        </a:rPr>
                        <a:t>Антология</a:t>
                      </a:r>
                      <a:r>
                        <a:rPr lang="uk-UA" sz="1400" dirty="0">
                          <a:solidFill>
                            <a:sysClr val="windowText" lastClr="000000"/>
                          </a:solidFill>
                          <a:effectLst/>
                          <a:latin typeface="Times New Roman" panose="02020603050405020304" pitchFamily="18"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cs typeface="Times New Roman" panose="02020603050405020304" pitchFamily="18" charset="0"/>
                        </a:rPr>
                        <a:t>успеха</a:t>
                      </a:r>
                      <a:r>
                        <a:rPr lang="uk-UA" sz="1400" dirty="0">
                          <a:solidFill>
                            <a:sysClr val="windowText" lastClr="000000"/>
                          </a:solidFill>
                          <a:effectLst/>
                          <a:latin typeface="Times New Roman" panose="02020603050405020304" pitchFamily="18" charset="0"/>
                          <a:cs typeface="Times New Roman" panose="02020603050405020304" pitchFamily="18" charset="0"/>
                        </a:rPr>
                        <a:t> в афоризмах / А. Кондрашов. – М.: </a:t>
                      </a:r>
                      <a:r>
                        <a:rPr lang="uk-UA" sz="1400" dirty="0" err="1">
                          <a:solidFill>
                            <a:sysClr val="windowText" lastClr="000000"/>
                          </a:solidFill>
                          <a:effectLst/>
                          <a:latin typeface="Times New Roman" panose="02020603050405020304" pitchFamily="18" charset="0"/>
                          <a:cs typeface="Times New Roman" panose="02020603050405020304" pitchFamily="18" charset="0"/>
                        </a:rPr>
                        <a:t>Ламартис</a:t>
                      </a:r>
                      <a:r>
                        <a:rPr lang="uk-UA" sz="1400" dirty="0">
                          <a:solidFill>
                            <a:sysClr val="windowText" lastClr="000000"/>
                          </a:solidFill>
                          <a:effectLst/>
                          <a:latin typeface="Times New Roman" panose="02020603050405020304" pitchFamily="18" charset="0"/>
                          <a:cs typeface="Times New Roman" panose="02020603050405020304" pitchFamily="18" charset="0"/>
                        </a:rPr>
                        <a:t>, 2010. – 1280 с.</a:t>
                      </a:r>
                      <a:endPar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xmlns="" val="643438766"/>
                  </a:ext>
                </a:extLst>
              </a:tr>
              <a:tr h="598466">
                <a:tc>
                  <a:txBody>
                    <a:bodyPr/>
                    <a:lstStyle/>
                    <a:p>
                      <a:pPr>
                        <a:spcAft>
                          <a:spcPts val="0"/>
                        </a:spcAft>
                      </a:pP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Арбітр Гай </a:t>
                      </a: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Петроній</a:t>
                      </a:r>
                      <a:endPar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spcAft>
                          <a:spcPts val="0"/>
                        </a:spcAft>
                      </a:pPr>
                      <a:r>
                        <a:rPr lang="uk-UA" sz="140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це скарб, і вчена людина ніколи не пропаде</a:t>
                      </a:r>
                    </a:p>
                  </a:txBody>
                  <a:tcPr marL="68580" marR="68580" marT="0" marB="0">
                    <a:solidFill>
                      <a:schemeClr val="bg1"/>
                    </a:solidFill>
                  </a:tcPr>
                </a:tc>
                <a:tc>
                  <a:txBody>
                    <a:bodyPr/>
                    <a:lstStyle/>
                    <a:p>
                      <a:pPr>
                        <a:spcAft>
                          <a:spcPts val="0"/>
                        </a:spcAft>
                      </a:pP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К. В.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Большая</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книга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афоризмов</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К.В.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5-е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изд</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испр</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М. : ЭКСМО-</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пресс</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2011. – 1056 с.</a:t>
                      </a:r>
                    </a:p>
                  </a:txBody>
                  <a:tcPr marL="68580" marR="68580" marT="0" marB="0">
                    <a:solidFill>
                      <a:schemeClr val="bg1"/>
                    </a:solidFill>
                  </a:tcPr>
                </a:tc>
                <a:extLst>
                  <a:ext uri="{0D108BD9-81ED-4DB2-BD59-A6C34878D82A}">
                    <a16:rowId xmlns:a16="http://schemas.microsoft.com/office/drawing/2014/main" xmlns="" val="1776939889"/>
                  </a:ext>
                </a:extLst>
              </a:tr>
              <a:tr h="1196932">
                <a:tc>
                  <a:txBody>
                    <a:bodyPr/>
                    <a:lstStyle/>
                    <a:p>
                      <a:pPr>
                        <a:spcAft>
                          <a:spcPts val="0"/>
                        </a:spcAft>
                      </a:pP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Френсіс</a:t>
                      </a: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Бекон</a:t>
                      </a:r>
                    </a:p>
                  </a:txBody>
                  <a:tcPr marL="68580" marR="68580" marT="0" marB="0">
                    <a:solidFill>
                      <a:schemeClr val="bg1"/>
                    </a:solidFill>
                  </a:tcPr>
                </a:tc>
                <a:tc>
                  <a:txBody>
                    <a:bodyPr/>
                    <a:lstStyle/>
                    <a:p>
                      <a:pPr algn="just">
                        <a:spcAft>
                          <a:spcPts val="0"/>
                        </a:spcAft>
                      </a:pPr>
                      <a:r>
                        <a:rPr lang="uk-UA" sz="140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є не що інше, як відображення дійсності. </a:t>
                      </a:r>
                    </a:p>
                    <a:p>
                      <a:pPr algn="just">
                        <a:spcAft>
                          <a:spcPts val="0"/>
                        </a:spcAft>
                      </a:pPr>
                      <a:r>
                        <a:rPr lang="uk-UA" sz="140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Якби наука сама по собі не приносила ніякої практичної користі, то й тоді не можна було б назвати її марною, аби тільки вона робила витонченим розум і наводила в ньому порядок</a:t>
                      </a:r>
                    </a:p>
                  </a:txBody>
                  <a:tcPr marL="68580" marR="68580" marT="0" marB="0">
                    <a:solidFill>
                      <a:schemeClr val="bg1"/>
                    </a:solidFill>
                  </a:tcPr>
                </a:tc>
                <a:tc>
                  <a:txBody>
                    <a:bodyPr/>
                    <a:lstStyle/>
                    <a:p>
                      <a:pPr>
                        <a:spcAft>
                          <a:spcPts val="0"/>
                        </a:spcAft>
                      </a:pP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Бэкон</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Фрэнсис</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Философия</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науки.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Хрестоматия</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[Електронний ресурс]. – Режим доступу : http://www.philsci. univ.kiev.ua/</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biblio</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/Bekon.htm. </a:t>
                      </a:r>
                    </a:p>
                  </a:txBody>
                  <a:tcPr marL="68580" marR="68580" marT="0" marB="0">
                    <a:solidFill>
                      <a:schemeClr val="bg1"/>
                    </a:solidFill>
                  </a:tcPr>
                </a:tc>
                <a:extLst>
                  <a:ext uri="{0D108BD9-81ED-4DB2-BD59-A6C34878D82A}">
                    <a16:rowId xmlns:a16="http://schemas.microsoft.com/office/drawing/2014/main" xmlns="" val="923906984"/>
                  </a:ext>
                </a:extLst>
              </a:tr>
              <a:tr h="997443">
                <a:tc>
                  <a:txBody>
                    <a:bodyPr/>
                    <a:lstStyle/>
                    <a:p>
                      <a:pPr>
                        <a:spcAft>
                          <a:spcPts val="0"/>
                        </a:spcAft>
                      </a:pP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П'єр </a:t>
                      </a: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Бурдьє</a:t>
                      </a: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Pierre</a:t>
                      </a: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Bourdieu</a:t>
                      </a: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solidFill>
                      <a:schemeClr val="bg1"/>
                    </a:solidFill>
                  </a:tcPr>
                </a:tc>
                <a:tc>
                  <a:txBody>
                    <a:bodyPr/>
                    <a:lstStyle/>
                    <a:p>
                      <a:pPr algn="just">
                        <a:spcAft>
                          <a:spcPts val="0"/>
                        </a:spcAft>
                      </a:pPr>
                      <a:r>
                        <a:rPr lang="uk-UA" sz="140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створена, щоб бути неперевершеною</a:t>
                      </a:r>
                    </a:p>
                    <a:p>
                      <a:pPr>
                        <a:lnSpc>
                          <a:spcPct val="115000"/>
                        </a:lnSpc>
                        <a:spcAft>
                          <a:spcPts val="1000"/>
                        </a:spcAft>
                      </a:pPr>
                      <a:r>
                        <a:rPr lang="uk-UA" sz="140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solidFill>
                      <a:schemeClr val="bg1"/>
                    </a:solidFill>
                  </a:tcPr>
                </a:tc>
                <a:tc>
                  <a:txBody>
                    <a:bodyPr/>
                    <a:lstStyle/>
                    <a:p>
                      <a:pPr>
                        <a:spcAft>
                          <a:spcPts val="0"/>
                        </a:spcAft>
                      </a:pP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Bourdieu</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Pierre</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Les</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Conditions</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socials</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internationale</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des</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idées</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Pierre</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Bourdieu</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Romanistische</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Zeitschriftfur</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Literaturgeschichte</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Heildelberg</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 14–1/2. – 1990. –                p. 1–10.</a:t>
                      </a:r>
                    </a:p>
                  </a:txBody>
                  <a:tcPr marL="68580" marR="68580" marT="0" marB="0">
                    <a:solidFill>
                      <a:schemeClr val="bg1"/>
                    </a:solidFill>
                  </a:tcPr>
                </a:tc>
                <a:extLst>
                  <a:ext uri="{0D108BD9-81ED-4DB2-BD59-A6C34878D82A}">
                    <a16:rowId xmlns:a16="http://schemas.microsoft.com/office/drawing/2014/main" xmlns="" val="2938790195"/>
                  </a:ext>
                </a:extLst>
              </a:tr>
              <a:tr h="997443">
                <a:tc>
                  <a:txBody>
                    <a:bodyPr/>
                    <a:lstStyle/>
                    <a:p>
                      <a:pPr>
                        <a:spcAft>
                          <a:spcPts val="0"/>
                        </a:spcAft>
                      </a:pP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Джон </a:t>
                      </a: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Десмонд</a:t>
                      </a: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Бернал</a:t>
                      </a:r>
                      <a:endPar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spcAft>
                          <a:spcPts val="0"/>
                        </a:spcAft>
                      </a:pPr>
                      <a:r>
                        <a:rPr lang="uk-UA" sz="140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не предмет чистого мислення, а предмет мислення, який постійно залучається в практику і постійно підкріплюється практикою. Ось чому науку не може вивчати у відриві від техніки</a:t>
                      </a:r>
                    </a:p>
                  </a:txBody>
                  <a:tcPr marL="68580" marR="68580" marT="0" marB="0">
                    <a:solidFill>
                      <a:schemeClr val="bg1"/>
                    </a:solidFill>
                  </a:tcPr>
                </a:tc>
                <a:tc>
                  <a:txBody>
                    <a:bodyPr/>
                    <a:lstStyle/>
                    <a:p>
                      <a:pPr algn="just">
                        <a:spcAft>
                          <a:spcPts val="0"/>
                        </a:spcAft>
                      </a:pPr>
                      <a:r>
                        <a:rPr lang="uk-UA" sz="140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Кондрашов</a:t>
                      </a:r>
                      <a:r>
                        <a:rPr lang="en-US" sz="140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А</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Антология</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успеха</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в афоризмах / А. Кондрашов. – М.: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Ламартис</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2010. – 1280 с.</a:t>
                      </a:r>
                    </a:p>
                  </a:txBody>
                  <a:tcPr marL="68580" marR="68580" marT="0" marB="0">
                    <a:solidFill>
                      <a:schemeClr val="bg1"/>
                    </a:solidFill>
                  </a:tcPr>
                </a:tc>
                <a:extLst>
                  <a:ext uri="{0D108BD9-81ED-4DB2-BD59-A6C34878D82A}">
                    <a16:rowId xmlns:a16="http://schemas.microsoft.com/office/drawing/2014/main" xmlns="" val="2788300570"/>
                  </a:ext>
                </a:extLst>
              </a:tr>
              <a:tr h="598466">
                <a:tc>
                  <a:txBody>
                    <a:bodyPr/>
                    <a:lstStyle/>
                    <a:p>
                      <a:pPr>
                        <a:spcAft>
                          <a:spcPts val="0"/>
                        </a:spcAft>
                      </a:pP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Імре</a:t>
                      </a: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Лакатоса</a:t>
                      </a:r>
                      <a:endPar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spcAft>
                          <a:spcPts val="0"/>
                        </a:spcAft>
                      </a:pPr>
                      <a:r>
                        <a:rPr lang="uk-UA" sz="140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Якщо мета науки – істина, наука має домагатися несуперечності</a:t>
                      </a:r>
                    </a:p>
                  </a:txBody>
                  <a:tcPr marL="68580" marR="68580" marT="0" marB="0">
                    <a:solidFill>
                      <a:schemeClr val="bg1"/>
                    </a:solidFill>
                  </a:tcPr>
                </a:tc>
                <a:tc>
                  <a:txBody>
                    <a:bodyPr/>
                    <a:lstStyle/>
                    <a:p>
                      <a:pPr>
                        <a:spcAft>
                          <a:spcPts val="0"/>
                        </a:spcAft>
                      </a:pP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Лакатос</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И.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История</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науки и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ее</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рациональные</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реконструкции</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И.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Лакатос</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М. : 1978. – 235 с.</a:t>
                      </a:r>
                    </a:p>
                  </a:txBody>
                  <a:tcPr marL="68580" marR="68580" marT="0" marB="0">
                    <a:solidFill>
                      <a:schemeClr val="bg1"/>
                    </a:solidFill>
                  </a:tcPr>
                </a:tc>
                <a:extLst>
                  <a:ext uri="{0D108BD9-81ED-4DB2-BD59-A6C34878D82A}">
                    <a16:rowId xmlns:a16="http://schemas.microsoft.com/office/drawing/2014/main" xmlns="" val="1053811956"/>
                  </a:ext>
                </a:extLst>
              </a:tr>
            </a:tbl>
          </a:graphicData>
        </a:graphic>
      </p:graphicFrame>
    </p:spTree>
    <p:extLst>
      <p:ext uri="{BB962C8B-B14F-4D97-AF65-F5344CB8AC3E}">
        <p14:creationId xmlns:p14="http://schemas.microsoft.com/office/powerpoint/2010/main" val="3163182441"/>
      </p:ext>
    </p:extLst>
  </p:cSld>
  <p:clrMapOvr>
    <a:masterClrMapping/>
  </p:clrMapOvr>
  <p:transition>
    <p:strips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9" name="Rectangle 31"/>
          <p:cNvSpPr>
            <a:spLocks noChangeArrowheads="1"/>
          </p:cNvSpPr>
          <p:nvPr/>
        </p:nvSpPr>
        <p:spPr bwMode="auto">
          <a:xfrm>
            <a:off x="827584" y="25180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graphicFrame>
        <p:nvGraphicFramePr>
          <p:cNvPr id="6" name="Таблиця 5"/>
          <p:cNvGraphicFramePr>
            <a:graphicFrameLocks noGrp="1"/>
          </p:cNvGraphicFramePr>
          <p:nvPr>
            <p:extLst>
              <p:ext uri="{D42A27DB-BD31-4B8C-83A1-F6EECF244321}">
                <p14:modId xmlns:p14="http://schemas.microsoft.com/office/powerpoint/2010/main" val="549188512"/>
              </p:ext>
            </p:extLst>
          </p:nvPr>
        </p:nvGraphicFramePr>
        <p:xfrm>
          <a:off x="107504" y="23737"/>
          <a:ext cx="8928992" cy="6726999"/>
        </p:xfrm>
        <a:graphic>
          <a:graphicData uri="http://schemas.openxmlformats.org/drawingml/2006/table">
            <a:tbl>
              <a:tblPr firstRow="1" firstCol="1" lastRow="1" lastCol="1" bandRow="1" bandCol="1">
                <a:tableStyleId>{5940675A-B579-460E-94D1-54222C63F5DA}</a:tableStyleId>
              </a:tblPr>
              <a:tblGrid>
                <a:gridCol w="1512168">
                  <a:extLst>
                    <a:ext uri="{9D8B030D-6E8A-4147-A177-3AD203B41FA5}">
                      <a16:colId xmlns:a16="http://schemas.microsoft.com/office/drawing/2014/main" xmlns="" val="25817436"/>
                    </a:ext>
                  </a:extLst>
                </a:gridCol>
                <a:gridCol w="4104456">
                  <a:extLst>
                    <a:ext uri="{9D8B030D-6E8A-4147-A177-3AD203B41FA5}">
                      <a16:colId xmlns:a16="http://schemas.microsoft.com/office/drawing/2014/main" xmlns="" val="2162601133"/>
                    </a:ext>
                  </a:extLst>
                </a:gridCol>
                <a:gridCol w="3312368">
                  <a:extLst>
                    <a:ext uri="{9D8B030D-6E8A-4147-A177-3AD203B41FA5}">
                      <a16:colId xmlns:a16="http://schemas.microsoft.com/office/drawing/2014/main" xmlns="" val="1812659224"/>
                    </a:ext>
                  </a:extLst>
                </a:gridCol>
              </a:tblGrid>
              <a:tr h="234472">
                <a:tc>
                  <a:txBody>
                    <a:bodyPr/>
                    <a:lstStyle/>
                    <a:p>
                      <a:pPr algn="ctr">
                        <a:spcAft>
                          <a:spcPts val="0"/>
                        </a:spcAft>
                      </a:pPr>
                      <a:r>
                        <a:rPr lang="uk-UA" sz="1600" b="1" dirty="0">
                          <a:solidFill>
                            <a:sysClr val="windowText" lastClr="000000"/>
                          </a:solidFill>
                          <a:effectLst/>
                          <a:latin typeface="Times New Roman" panose="02020603050405020304" pitchFamily="18" charset="0"/>
                          <a:cs typeface="Times New Roman" panose="02020603050405020304" pitchFamily="18" charset="0"/>
                        </a:rPr>
                        <a:t>Учений (учені)</a:t>
                      </a:r>
                      <a:endParaRPr lang="uk-UA" sz="16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spcAft>
                          <a:spcPts val="0"/>
                        </a:spcAft>
                      </a:pPr>
                      <a:r>
                        <a:rPr lang="uk-UA" sz="1600" b="1" dirty="0">
                          <a:solidFill>
                            <a:sysClr val="windowText" lastClr="000000"/>
                          </a:solidFill>
                          <a:effectLst/>
                          <a:latin typeface="Times New Roman" panose="02020603050405020304" pitchFamily="18" charset="0"/>
                          <a:cs typeface="Times New Roman" panose="02020603050405020304" pitchFamily="18" charset="0"/>
                        </a:rPr>
                        <a:t>Характеристика</a:t>
                      </a:r>
                      <a:endParaRPr lang="uk-UA" sz="16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spcAft>
                          <a:spcPts val="0"/>
                        </a:spcAft>
                      </a:pPr>
                      <a:r>
                        <a:rPr lang="uk-UA" sz="1600" b="1" dirty="0">
                          <a:solidFill>
                            <a:sysClr val="windowText" lastClr="000000"/>
                          </a:solidFill>
                          <a:effectLst/>
                          <a:latin typeface="Times New Roman" panose="02020603050405020304" pitchFamily="18" charset="0"/>
                          <a:cs typeface="Times New Roman" panose="02020603050405020304" pitchFamily="18" charset="0"/>
                        </a:rPr>
                        <a:t>Джерело</a:t>
                      </a:r>
                      <a:endParaRPr lang="uk-UA" sz="16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xmlns="" val="2559676895"/>
                  </a:ext>
                </a:extLst>
              </a:tr>
              <a:tr h="1025816">
                <a:tc>
                  <a:txBody>
                    <a:bodyPr/>
                    <a:lstStyle/>
                    <a:p>
                      <a:pPr>
                        <a:lnSpc>
                          <a:spcPct val="90000"/>
                        </a:lnSpc>
                        <a:spcAft>
                          <a:spcPts val="0"/>
                        </a:spcAft>
                      </a:pP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Бертран Рассел</a:t>
                      </a:r>
                      <a:endParaRPr lang="uk-UA" sz="1400" b="0"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lnSpc>
                          <a:spcPct val="90000"/>
                        </a:lnSpc>
                        <a:spcAft>
                          <a:spcPts val="0"/>
                        </a:spcAft>
                      </a:pP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те, що ми знаємо, філософія – те, чого ми не знаємо</a:t>
                      </a:r>
                    </a:p>
                  </a:txBody>
                  <a:tcPr marL="68580" marR="68580" marT="0" marB="0">
                    <a:solidFill>
                      <a:schemeClr val="bg1"/>
                    </a:solidFill>
                  </a:tcPr>
                </a:tc>
                <a:tc>
                  <a:txBody>
                    <a:bodyPr/>
                    <a:lstStyle/>
                    <a:p>
                      <a:pPr>
                        <a:lnSpc>
                          <a:spcPct val="90000"/>
                        </a:lnSpc>
                        <a:spcAft>
                          <a:spcPts val="0"/>
                        </a:spcAft>
                      </a:pP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Крысова</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Ю. А.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Становление</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либеральных</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идей</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в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философии</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Бертрана Рассела  / Ю. А.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Крысова</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Компаративное</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видение</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истории</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фи-лософии</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СПб., 2008. – С.119–125</a:t>
                      </a:r>
                    </a:p>
                  </a:txBody>
                  <a:tcPr marL="68580" marR="68580" marT="0" marB="0">
                    <a:solidFill>
                      <a:schemeClr val="bg1"/>
                    </a:solidFill>
                  </a:tcPr>
                </a:tc>
                <a:extLst>
                  <a:ext uri="{0D108BD9-81ED-4DB2-BD59-A6C34878D82A}">
                    <a16:rowId xmlns:a16="http://schemas.microsoft.com/office/drawing/2014/main" xmlns="" val="643438766"/>
                  </a:ext>
                </a:extLst>
              </a:tr>
              <a:tr h="615490">
                <a:tc>
                  <a:txBody>
                    <a:bodyPr/>
                    <a:lstStyle/>
                    <a:p>
                      <a:pPr>
                        <a:lnSpc>
                          <a:spcPct val="90000"/>
                        </a:lnSpc>
                        <a:spcAft>
                          <a:spcPts val="0"/>
                        </a:spcAft>
                      </a:pP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Томас Генрі </a:t>
                      </a:r>
                      <a:r>
                        <a:rPr lang="uk-UA" sz="1400" b="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Гекслі</a:t>
                      </a: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Хакслі</a:t>
                      </a: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a:t>
                      </a:r>
                      <a:endParaRPr lang="uk-UA" sz="1400" b="0"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lnSpc>
                          <a:spcPct val="90000"/>
                        </a:lnSpc>
                        <a:spcAft>
                          <a:spcPts val="0"/>
                        </a:spcAft>
                      </a:pP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Вічна трагедія науки: потворні факти вбивають красиві гіпотези</a:t>
                      </a:r>
                    </a:p>
                  </a:txBody>
                  <a:tcPr marL="68580" marR="68580" marT="0" marB="0">
                    <a:solidFill>
                      <a:schemeClr val="bg1"/>
                    </a:solidFill>
                  </a:tcPr>
                </a:tc>
                <a:tc>
                  <a:txBody>
                    <a:bodyPr/>
                    <a:lstStyle/>
                    <a:p>
                      <a:pPr>
                        <a:lnSpc>
                          <a:spcPct val="90000"/>
                        </a:lnSpc>
                        <a:spcAft>
                          <a:spcPts val="0"/>
                        </a:spcAft>
                      </a:pP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К. В.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Большая</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книга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афоризмов</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К.В.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5-е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изд</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испр</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М. : ЭКСМО-</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пресс</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2011. – 1056 с.</a:t>
                      </a:r>
                    </a:p>
                  </a:txBody>
                  <a:tcPr marL="68580" marR="68580" marT="0" marB="0">
                    <a:solidFill>
                      <a:schemeClr val="bg1"/>
                    </a:solidFill>
                  </a:tcPr>
                </a:tc>
                <a:extLst>
                  <a:ext uri="{0D108BD9-81ED-4DB2-BD59-A6C34878D82A}">
                    <a16:rowId xmlns:a16="http://schemas.microsoft.com/office/drawing/2014/main" xmlns="" val="1776939889"/>
                  </a:ext>
                </a:extLst>
              </a:tr>
              <a:tr h="820653">
                <a:tc>
                  <a:txBody>
                    <a:bodyPr/>
                    <a:lstStyle/>
                    <a:p>
                      <a:pPr algn="just">
                        <a:lnSpc>
                          <a:spcPct val="90000"/>
                        </a:lnSpc>
                        <a:spcAft>
                          <a:spcPts val="0"/>
                        </a:spcAft>
                      </a:pP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Луї Пастер</a:t>
                      </a:r>
                      <a:endParaRPr lang="uk-UA" sz="1400" b="0"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lnSpc>
                          <a:spcPct val="90000"/>
                        </a:lnSpc>
                        <a:spcAft>
                          <a:spcPts val="0"/>
                        </a:spcAft>
                      </a:pPr>
                      <a:r>
                        <a:rPr lang="uk-UA" sz="1400" b="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має бути найбільш піднесеним втіленням батьківщини, бо з усіх народів першим буде завжди той, який випередить інші у сфері думки і розумової діяльності</a:t>
                      </a:r>
                    </a:p>
                  </a:txBody>
                  <a:tcPr marL="68580" marR="68580" marT="0" marB="0">
                    <a:solidFill>
                      <a:schemeClr val="bg1"/>
                    </a:solidFill>
                  </a:tcPr>
                </a:tc>
                <a:tc>
                  <a:txBody>
                    <a:bodyPr/>
                    <a:lstStyle/>
                    <a:p>
                      <a:pPr>
                        <a:lnSpc>
                          <a:spcPct val="90000"/>
                        </a:lnSpc>
                        <a:spcAft>
                          <a:spcPts val="0"/>
                        </a:spcAft>
                      </a:pP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Patrice</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Debré</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Louis Pasteur </a:t>
                      </a:r>
                      <a:r>
                        <a:rPr lang="uk-UA" sz="1400" b="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Debré</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Patrice</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JHU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Press</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2000. – 600 с.</a:t>
                      </a:r>
                    </a:p>
                  </a:txBody>
                  <a:tcPr marL="68580" marR="68580" marT="0" marB="0">
                    <a:solidFill>
                      <a:schemeClr val="bg1"/>
                    </a:solidFill>
                  </a:tcPr>
                </a:tc>
                <a:extLst>
                  <a:ext uri="{0D108BD9-81ED-4DB2-BD59-A6C34878D82A}">
                    <a16:rowId xmlns:a16="http://schemas.microsoft.com/office/drawing/2014/main" xmlns="" val="923906984"/>
                  </a:ext>
                </a:extLst>
              </a:tr>
              <a:tr h="1148914">
                <a:tc>
                  <a:txBody>
                    <a:bodyPr/>
                    <a:lstStyle/>
                    <a:p>
                      <a:pPr algn="just">
                        <a:lnSpc>
                          <a:spcPct val="90000"/>
                        </a:lnSpc>
                        <a:spcAft>
                          <a:spcPts val="0"/>
                        </a:spcAft>
                      </a:pP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С. І. Вавилов</a:t>
                      </a:r>
                      <a:endParaRPr lang="uk-UA" sz="1400" b="0"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lnSpc>
                          <a:spcPct val="90000"/>
                        </a:lnSpc>
                        <a:spcAft>
                          <a:spcPts val="0"/>
                        </a:spcAft>
                      </a:pPr>
                      <a:r>
                        <a:rPr lang="uk-UA" sz="1400" b="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це зовсім особлива сфера праці, яка приваблює до себе непереборною силою. Вчений завершує свою дослідницьку діяльність майже завжди, тільки йдучи з життя</a:t>
                      </a:r>
                    </a:p>
                  </a:txBody>
                  <a:tcPr marL="68580" marR="68580" marT="0" marB="0">
                    <a:solidFill>
                      <a:schemeClr val="bg1"/>
                    </a:solidFill>
                  </a:tcPr>
                </a:tc>
                <a:tc>
                  <a:txBody>
                    <a:bodyPr/>
                    <a:lstStyle/>
                    <a:p>
                      <a:pPr>
                        <a:lnSpc>
                          <a:spcPct val="90000"/>
                        </a:lnSpc>
                        <a:spcAft>
                          <a:spcPts val="0"/>
                        </a:spcAft>
                      </a:pPr>
                      <a:r>
                        <a:rPr lang="ru-RU" sz="1400" b="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Юшкевич А. П.. С. И. Вавилов как исследователь творчества И. Ньютона </a:t>
                      </a:r>
                      <a:r>
                        <a:rPr lang="uk-UA" sz="1400" b="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А. П. Юшкевич //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Труды</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ИИЕТ. – Т.17. – М.: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Изд</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-во АН СССР, 1957. – С.66–89</a:t>
                      </a:r>
                    </a:p>
                    <a:p>
                      <a:pPr algn="just">
                        <a:lnSpc>
                          <a:spcPct val="90000"/>
                        </a:lnSpc>
                        <a:spcAft>
                          <a:spcPts val="0"/>
                        </a:spcAft>
                      </a:pP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solidFill>
                      <a:schemeClr val="bg1"/>
                    </a:solidFill>
                  </a:tcPr>
                </a:tc>
                <a:extLst>
                  <a:ext uri="{0D108BD9-81ED-4DB2-BD59-A6C34878D82A}">
                    <a16:rowId xmlns:a16="http://schemas.microsoft.com/office/drawing/2014/main" xmlns="" val="1416252107"/>
                  </a:ext>
                </a:extLst>
              </a:tr>
              <a:tr h="615490">
                <a:tc>
                  <a:txBody>
                    <a:bodyPr/>
                    <a:lstStyle/>
                    <a:p>
                      <a:pPr algn="just">
                        <a:lnSpc>
                          <a:spcPct val="90000"/>
                        </a:lnSpc>
                        <a:spcAft>
                          <a:spcPts val="0"/>
                        </a:spcAft>
                      </a:pP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А.М. Горький</a:t>
                      </a:r>
                      <a:endParaRPr lang="uk-UA" sz="1400" b="0"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lnSpc>
                          <a:spcPct val="90000"/>
                        </a:lnSpc>
                        <a:spcAft>
                          <a:spcPts val="0"/>
                        </a:spcAft>
                      </a:pPr>
                      <a:r>
                        <a:rPr lang="uk-UA" sz="1400" b="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це нервова система нашої епохи</a:t>
                      </a:r>
                    </a:p>
                  </a:txBody>
                  <a:tcPr marL="68580" marR="68580" marT="0" marB="0">
                    <a:solidFill>
                      <a:schemeClr val="bg1"/>
                    </a:solidFill>
                  </a:tcPr>
                </a:tc>
                <a:tc>
                  <a:txBody>
                    <a:bodyPr/>
                    <a:lstStyle/>
                    <a:p>
                      <a:pPr>
                        <a:lnSpc>
                          <a:spcPct val="90000"/>
                        </a:lnSpc>
                        <a:spcAft>
                          <a:spcPts val="0"/>
                        </a:spcAft>
                      </a:pP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К. В.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Большая</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книга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афоризмов</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К.В.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5-е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изд</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испр</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М. : ЭКСМО-</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пресс</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2011. – 1056 с.</a:t>
                      </a:r>
                    </a:p>
                  </a:txBody>
                  <a:tcPr marL="68580" marR="68580" marT="0" marB="0">
                    <a:solidFill>
                      <a:schemeClr val="bg1"/>
                    </a:solidFill>
                  </a:tcPr>
                </a:tc>
                <a:extLst>
                  <a:ext uri="{0D108BD9-81ED-4DB2-BD59-A6C34878D82A}">
                    <a16:rowId xmlns:a16="http://schemas.microsoft.com/office/drawing/2014/main" xmlns="" val="2938790195"/>
                  </a:ext>
                </a:extLst>
              </a:tr>
              <a:tr h="1436143">
                <a:tc>
                  <a:txBody>
                    <a:bodyPr/>
                    <a:lstStyle/>
                    <a:p>
                      <a:pPr>
                        <a:lnSpc>
                          <a:spcPct val="90000"/>
                        </a:lnSpc>
                        <a:spcAft>
                          <a:spcPts val="0"/>
                        </a:spcAft>
                      </a:pPr>
                      <a:r>
                        <a:rPr lang="uk-UA" sz="1400" b="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Дж</a:t>
                      </a: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Грант</a:t>
                      </a:r>
                      <a:endParaRPr lang="uk-UA" sz="1400" b="0"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90000"/>
                        </a:lnSpc>
                        <a:spcAft>
                          <a:spcPts val="0"/>
                        </a:spcAft>
                      </a:pPr>
                      <a:r>
                        <a:rPr lang="uk-UA" sz="1400" b="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в сучасному розумінні означає проект добування об'єктивного знання, розроблюваний розумом. З погляду розуму цей проект означає виклик усіх речей у світі на суд суб'єкта та розслідування їхнього буття з тим, щоб вони самі видали нам причину, чому вони об'єктивно такі, якими є</a:t>
                      </a:r>
                    </a:p>
                  </a:txBody>
                  <a:tcPr marL="68580" marR="68580" marT="0" marB="0">
                    <a:solidFill>
                      <a:schemeClr val="bg1"/>
                    </a:solidFill>
                  </a:tcPr>
                </a:tc>
                <a:tc>
                  <a:txBody>
                    <a:bodyPr/>
                    <a:lstStyle/>
                    <a:p>
                      <a:pPr>
                        <a:lnSpc>
                          <a:spcPct val="90000"/>
                        </a:lnSpc>
                        <a:spcAft>
                          <a:spcPts val="0"/>
                        </a:spcAft>
                      </a:pP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Грант П.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Философия</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культура,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технология</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П. Грант //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Новая</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технологическая</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волна</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на Западе. – М.: Наука. – С. 156</a:t>
                      </a:r>
                    </a:p>
                  </a:txBody>
                  <a:tcPr marL="68580" marR="68580" marT="0" marB="0">
                    <a:solidFill>
                      <a:schemeClr val="bg1"/>
                    </a:solidFill>
                  </a:tcPr>
                </a:tc>
                <a:extLst>
                  <a:ext uri="{0D108BD9-81ED-4DB2-BD59-A6C34878D82A}">
                    <a16:rowId xmlns:a16="http://schemas.microsoft.com/office/drawing/2014/main" xmlns="" val="2788300570"/>
                  </a:ext>
                </a:extLst>
              </a:tr>
              <a:tr h="820653">
                <a:tc>
                  <a:txBody>
                    <a:bodyPr/>
                    <a:lstStyle/>
                    <a:p>
                      <a:pPr>
                        <a:lnSpc>
                          <a:spcPct val="90000"/>
                        </a:lnSpc>
                        <a:spcAft>
                          <a:spcPts val="0"/>
                        </a:spcAft>
                      </a:pP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В. </a:t>
                      </a:r>
                      <a:r>
                        <a:rPr lang="uk-UA" sz="1400" b="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С.Марцин</a:t>
                      </a: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Н. </a:t>
                      </a:r>
                      <a:r>
                        <a:rPr lang="uk-UA" sz="1400" b="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Г.Міценко</a:t>
                      </a: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i="1" spc="-50"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О. А. Даниленко</a:t>
                      </a: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endParaRPr lang="uk-UA" sz="1400" b="0"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90000"/>
                        </a:lnSpc>
                        <a:spcAft>
                          <a:spcPts val="0"/>
                        </a:spcAft>
                      </a:pP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це динамічна система достовірних, найбільш суттєвих знань про об’єктивні закони розвитку природи, суспільства та мислення</a:t>
                      </a:r>
                    </a:p>
                  </a:txBody>
                  <a:tcPr marL="68580" marR="68580" marT="0" marB="0">
                    <a:solidFill>
                      <a:schemeClr val="bg1"/>
                    </a:solidFill>
                  </a:tcPr>
                </a:tc>
                <a:tc>
                  <a:txBody>
                    <a:bodyPr/>
                    <a:lstStyle/>
                    <a:p>
                      <a:pPr algn="l">
                        <a:lnSpc>
                          <a:spcPct val="90000"/>
                        </a:lnSpc>
                        <a:spcAft>
                          <a:spcPts val="0"/>
                        </a:spcAft>
                      </a:pPr>
                      <a:r>
                        <a:rPr lang="uk-UA" sz="1400" b="0" kern="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Основи наукових досліджень :  </a:t>
                      </a:r>
                      <a:r>
                        <a:rPr lang="uk-UA" sz="1400" b="0" kern="0" dirty="0" err="1">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навч</a:t>
                      </a:r>
                      <a:r>
                        <a:rPr lang="uk-UA" sz="1400" b="0" kern="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400" b="0" kern="0" dirty="0" err="1">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посіб</a:t>
                      </a:r>
                      <a:r>
                        <a:rPr lang="uk-UA" sz="1400" b="0" kern="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 / В. С. </a:t>
                      </a:r>
                      <a:r>
                        <a:rPr lang="uk-UA" sz="1400" b="0" kern="0" dirty="0" err="1">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Марцин</a:t>
                      </a:r>
                      <a:r>
                        <a:rPr lang="uk-UA" sz="1400" b="0" kern="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 Н. Г. </a:t>
                      </a:r>
                      <a:r>
                        <a:rPr lang="uk-UA" sz="1400" b="0" kern="0" dirty="0" err="1">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Міценко</a:t>
                      </a:r>
                      <a:r>
                        <a:rPr lang="uk-UA" sz="1400" b="0" kern="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 О. А. Даниленко. – Л. : </a:t>
                      </a:r>
                      <a:r>
                        <a:rPr lang="uk-UA" sz="1400" b="0" kern="0" dirty="0" err="1">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Ромус</a:t>
                      </a:r>
                      <a:r>
                        <a:rPr lang="uk-UA" sz="1400" b="0" kern="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-Поліграф, 2002. – 128  c.</a:t>
                      </a:r>
                    </a:p>
                  </a:txBody>
                  <a:tcPr marL="68580" marR="68580" marT="0" marB="0">
                    <a:solidFill>
                      <a:schemeClr val="bg1"/>
                    </a:solidFill>
                  </a:tcPr>
                </a:tc>
                <a:extLst>
                  <a:ext uri="{0D108BD9-81ED-4DB2-BD59-A6C34878D82A}">
                    <a16:rowId xmlns:a16="http://schemas.microsoft.com/office/drawing/2014/main" xmlns="" val="1053811956"/>
                  </a:ext>
                </a:extLst>
              </a:tr>
            </a:tbl>
          </a:graphicData>
        </a:graphic>
      </p:graphicFrame>
    </p:spTree>
    <p:extLst>
      <p:ext uri="{BB962C8B-B14F-4D97-AF65-F5344CB8AC3E}">
        <p14:creationId xmlns:p14="http://schemas.microsoft.com/office/powerpoint/2010/main" val="189662467"/>
      </p:ext>
    </p:extLst>
  </p:cSld>
  <p:clrMapOvr>
    <a:masterClrMapping/>
  </p:clrMapOvr>
  <p:transition>
    <p:strips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0" y="0"/>
            <a:ext cx="8176665" cy="904863"/>
          </a:xfrm>
          <a:prstGeom prst="rect">
            <a:avLst/>
          </a:prstGeom>
        </p:spPr>
        <p:txBody>
          <a:bodyPr wrap="square">
            <a:spAutoFit/>
          </a:bodyPr>
          <a:lstStyle/>
          <a:p>
            <a:pPr algn="ctr">
              <a:lnSpc>
                <a:spcPct val="80000"/>
              </a:lnSpc>
              <a:spcAft>
                <a:spcPts val="0"/>
              </a:spcAft>
            </a:pPr>
            <a:r>
              <a:rPr lang="ru-RU" sz="3300" b="1" dirty="0">
                <a:latin typeface="+mn-lt"/>
                <a:ea typeface="Calibri" panose="020F0502020204030204" pitchFamily="34" charset="0"/>
              </a:rPr>
              <a:t>Дефініції </a:t>
            </a:r>
            <a:r>
              <a:rPr lang="ru-RU" sz="3300" b="1" dirty="0" err="1">
                <a:latin typeface="+mn-lt"/>
                <a:ea typeface="Calibri" panose="020F0502020204030204" pitchFamily="34" charset="0"/>
              </a:rPr>
              <a:t>поняття</a:t>
            </a:r>
            <a:r>
              <a:rPr lang="ru-RU" sz="3300" b="1" dirty="0">
                <a:latin typeface="+mn-lt"/>
                <a:ea typeface="Calibri" panose="020F0502020204030204" pitchFamily="34" charset="0"/>
              </a:rPr>
              <a:t> “наука” у словниках</a:t>
            </a:r>
            <a:endParaRPr lang="uk-UA" sz="33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9" name="Rectangle 31"/>
          <p:cNvSpPr>
            <a:spLocks noChangeArrowheads="1"/>
          </p:cNvSpPr>
          <p:nvPr/>
        </p:nvSpPr>
        <p:spPr bwMode="auto">
          <a:xfrm>
            <a:off x="827584" y="25180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graphicFrame>
        <p:nvGraphicFramePr>
          <p:cNvPr id="2" name="Таблиця 1"/>
          <p:cNvGraphicFramePr>
            <a:graphicFrameLocks noGrp="1"/>
          </p:cNvGraphicFramePr>
          <p:nvPr>
            <p:extLst>
              <p:ext uri="{D42A27DB-BD31-4B8C-83A1-F6EECF244321}">
                <p14:modId xmlns:p14="http://schemas.microsoft.com/office/powerpoint/2010/main" val="627996199"/>
              </p:ext>
            </p:extLst>
          </p:nvPr>
        </p:nvGraphicFramePr>
        <p:xfrm>
          <a:off x="107504" y="836713"/>
          <a:ext cx="8928991" cy="5995032"/>
        </p:xfrm>
        <a:graphic>
          <a:graphicData uri="http://schemas.openxmlformats.org/drawingml/2006/table">
            <a:tbl>
              <a:tblPr firstRow="1" firstCol="1" lastRow="1" lastCol="1" bandRow="1" bandCol="1"/>
              <a:tblGrid>
                <a:gridCol w="6312437">
                  <a:extLst>
                    <a:ext uri="{9D8B030D-6E8A-4147-A177-3AD203B41FA5}">
                      <a16:colId xmlns:a16="http://schemas.microsoft.com/office/drawing/2014/main" xmlns="" val="2224576947"/>
                    </a:ext>
                  </a:extLst>
                </a:gridCol>
                <a:gridCol w="2616554">
                  <a:extLst>
                    <a:ext uri="{9D8B030D-6E8A-4147-A177-3AD203B41FA5}">
                      <a16:colId xmlns:a16="http://schemas.microsoft.com/office/drawing/2014/main" xmlns="" val="2197593789"/>
                    </a:ext>
                  </a:extLst>
                </a:gridCol>
              </a:tblGrid>
              <a:tr h="320164">
                <a:tc>
                  <a:txBody>
                    <a:bodyPr/>
                    <a:lstStyle/>
                    <a:p>
                      <a:pPr algn="ctr">
                        <a:lnSpc>
                          <a:spcPct val="115000"/>
                        </a:lnSpc>
                        <a:spcAft>
                          <a:spcPts val="0"/>
                        </a:spcAft>
                      </a:pPr>
                      <a:r>
                        <a:rPr lang="uk-UA" sz="20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Визначення</a:t>
                      </a:r>
                      <a:endParaRPr lang="uk-UA" sz="2000" b="1"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20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Джерело</a:t>
                      </a:r>
                      <a:endParaRPr lang="uk-UA" sz="2000" b="1"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2388154641"/>
                  </a:ext>
                </a:extLst>
              </a:tr>
              <a:tr h="1821281">
                <a:tc>
                  <a:txBody>
                    <a:bodyPr/>
                    <a:lstStyle/>
                    <a:p>
                      <a:pPr>
                        <a:lnSpc>
                          <a:spcPct val="115000"/>
                        </a:lnSpc>
                        <a:spcAft>
                          <a:spcPts val="0"/>
                        </a:spcAft>
                      </a:pPr>
                      <a:r>
                        <a:rPr lang="uk-UA" sz="18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сфера людської діяльності, функція якої – вироблення і теоретична систематизація об’єктивних знань про дійсність; одна із форм суспільної свідомості; включає як діяльність із набуття нового знання, так і її результат – знання, що лежать в основі наукової картини світу; визначення окремих галузей наукового знання</a:t>
                      </a: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l">
                        <a:spcAft>
                          <a:spcPts val="0"/>
                        </a:spcAft>
                      </a:pPr>
                      <a:r>
                        <a:rPr lang="uk-UA" sz="1400" b="0" kern="0" dirty="0" err="1">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Большой</a:t>
                      </a:r>
                      <a:r>
                        <a:rPr lang="uk-UA" sz="1400" b="0" kern="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400" b="0" kern="0" dirty="0" err="1">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энциклопедический</a:t>
                      </a:r>
                      <a:r>
                        <a:rPr lang="uk-UA" sz="1400" b="0" kern="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400" b="0" kern="0" dirty="0" err="1">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словарь</a:t>
                      </a:r>
                      <a:r>
                        <a:rPr lang="uk-UA" sz="1400" b="0" kern="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 [Електронний </a:t>
                      </a:r>
                      <a:r>
                        <a:rPr lang="uk-UA" sz="1400" b="0" kern="0" spc="-2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ресурс]. – Режим доступу :</a:t>
                      </a:r>
                      <a:endParaRPr lang="uk-UA" sz="1400" b="0" kern="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pP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http://www.onlinedics.ru/slovar/bes/n/nauka.html.</a:t>
                      </a: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xmlns="" val="1630157556"/>
                  </a:ext>
                </a:extLst>
              </a:tr>
              <a:tr h="976551">
                <a:tc>
                  <a:txBody>
                    <a:bodyPr/>
                    <a:lstStyle/>
                    <a:p>
                      <a:pPr>
                        <a:lnSpc>
                          <a:spcPct val="115000"/>
                        </a:lnSpc>
                        <a:spcAft>
                          <a:spcPts val="0"/>
                        </a:spcAft>
                      </a:pPr>
                      <a:r>
                        <a:rPr lang="uk-UA" sz="18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одна із сфер людської діяльності, функцією якої є вироблення і систематизація знань про природу, суспільство і свідомість</a:t>
                      </a: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Словарь</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логики</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[Електронний </a:t>
                      </a:r>
                      <a:r>
                        <a:rPr lang="uk-UA" sz="1400" b="0" spc="-2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ресурс]. – Режим доступу :</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http://www.onlinedics.ru/slo</a:t>
                      </a:r>
                      <a:r>
                        <a:rPr lang="uk-UA" sz="1400" b="0" dirty="0" err="1"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var</a:t>
                      </a:r>
                      <a:r>
                        <a:rPr lang="uk-UA" sz="1400" b="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400" b="0" dirty="0" err="1"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log</a:t>
                      </a:r>
                      <a:r>
                        <a:rPr lang="uk-UA" sz="1400" b="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/n/nauka.html</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a:t>
                      </a: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2925991417"/>
                  </a:ext>
                </a:extLst>
              </a:tr>
              <a:tr h="1416587">
                <a:tc>
                  <a:txBody>
                    <a:bodyPr/>
                    <a:lstStyle/>
                    <a:p>
                      <a:pPr>
                        <a:lnSpc>
                          <a:spcPct val="115000"/>
                        </a:lnSpc>
                        <a:spcAft>
                          <a:spcPts val="0"/>
                        </a:spcAft>
                      </a:pPr>
                      <a:r>
                        <a:rPr lang="uk-UA" sz="18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система знань про закономірності розвитку природи, суспільства та мислення</a:t>
                      </a: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nSpc>
                          <a:spcPct val="115000"/>
                        </a:lnSpc>
                        <a:spcAft>
                          <a:spcPts val="0"/>
                        </a:spcAft>
                      </a:pP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Толковый</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словарь</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русского</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языка</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Ожегова</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[Електронний </a:t>
                      </a:r>
                      <a:r>
                        <a:rPr lang="uk-UA" sz="1400" b="0" spc="-2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ресурс]. – Режим доступу </a:t>
                      </a:r>
                      <a:r>
                        <a:rPr lang="uk-UA" sz="1400" b="0" spc="-2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400" b="0" spc="-2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http://www.onlinedics.ru/slovar/ojegov/n/nauka.html.</a:t>
                      </a:r>
                    </a:p>
                    <a:p>
                      <a:pPr>
                        <a:lnSpc>
                          <a:spcPct val="115000"/>
                        </a:lnSpc>
                        <a:spcAft>
                          <a:spcPts val="0"/>
                        </a:spcAft>
                      </a:pPr>
                      <a:endPar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xmlns="" val="2741824400"/>
                  </a:ext>
                </a:extLst>
              </a:tr>
              <a:tr h="1298064">
                <a:tc>
                  <a:txBody>
                    <a:bodyPr/>
                    <a:lstStyle/>
                    <a:p>
                      <a:pPr>
                        <a:lnSpc>
                          <a:spcPct val="115000"/>
                        </a:lnSpc>
                        <a:spcAft>
                          <a:spcPts val="0"/>
                        </a:spcAft>
                      </a:pPr>
                      <a:r>
                        <a:rPr lang="uk-UA" sz="18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система знань про закономірності розвитку природи, суспільства та мислення і про способи планомірного впливу на навколишній світ</a:t>
                      </a: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Толковый</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словарь</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русского</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языка</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Ушакова [Електронний </a:t>
                      </a:r>
                      <a:r>
                        <a:rPr lang="uk-UA" sz="1400" b="0" spc="-2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ресурс]. – Режим доступу </a:t>
                      </a:r>
                      <a:r>
                        <a:rPr lang="uk-UA" sz="1400" b="0" spc="-2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400" b="0" spc="-2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http://www.onlinedics.ru/slovar/ushakov/n/nauka.html</a:t>
                      </a: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3249301428"/>
                  </a:ext>
                </a:extLst>
              </a:tr>
            </a:tbl>
          </a:graphicData>
        </a:graphic>
      </p:graphicFrame>
    </p:spTree>
    <p:extLst>
      <p:ext uri="{BB962C8B-B14F-4D97-AF65-F5344CB8AC3E}">
        <p14:creationId xmlns:p14="http://schemas.microsoft.com/office/powerpoint/2010/main" val="2127581839"/>
      </p:ext>
    </p:extLst>
  </p:cSld>
  <p:clrMapOvr>
    <a:masterClrMapping/>
  </p:clrMapOvr>
  <p:transition>
    <p:strips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9" name="Rectangle 31"/>
          <p:cNvSpPr>
            <a:spLocks noChangeArrowheads="1"/>
          </p:cNvSpPr>
          <p:nvPr/>
        </p:nvSpPr>
        <p:spPr bwMode="auto">
          <a:xfrm>
            <a:off x="827584" y="25180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graphicFrame>
        <p:nvGraphicFramePr>
          <p:cNvPr id="2" name="Таблиця 1"/>
          <p:cNvGraphicFramePr>
            <a:graphicFrameLocks noGrp="1"/>
          </p:cNvGraphicFramePr>
          <p:nvPr>
            <p:extLst>
              <p:ext uri="{D42A27DB-BD31-4B8C-83A1-F6EECF244321}">
                <p14:modId xmlns:p14="http://schemas.microsoft.com/office/powerpoint/2010/main" val="2501529613"/>
              </p:ext>
            </p:extLst>
          </p:nvPr>
        </p:nvGraphicFramePr>
        <p:xfrm>
          <a:off x="107504" y="27738"/>
          <a:ext cx="8928991" cy="6861001"/>
        </p:xfrm>
        <a:graphic>
          <a:graphicData uri="http://schemas.openxmlformats.org/drawingml/2006/table">
            <a:tbl>
              <a:tblPr firstRow="1" firstCol="1" lastRow="1" lastCol="1" bandRow="1" bandCol="1"/>
              <a:tblGrid>
                <a:gridCol w="6312437">
                  <a:extLst>
                    <a:ext uri="{9D8B030D-6E8A-4147-A177-3AD203B41FA5}">
                      <a16:colId xmlns:a16="http://schemas.microsoft.com/office/drawing/2014/main" xmlns="" val="2224576947"/>
                    </a:ext>
                  </a:extLst>
                </a:gridCol>
                <a:gridCol w="2616554">
                  <a:extLst>
                    <a:ext uri="{9D8B030D-6E8A-4147-A177-3AD203B41FA5}">
                      <a16:colId xmlns:a16="http://schemas.microsoft.com/office/drawing/2014/main" xmlns="" val="2197593789"/>
                    </a:ext>
                  </a:extLst>
                </a:gridCol>
              </a:tblGrid>
              <a:tr h="338265">
                <a:tc>
                  <a:txBody>
                    <a:bodyPr/>
                    <a:lstStyle/>
                    <a:p>
                      <a:pPr algn="ctr">
                        <a:lnSpc>
                          <a:spcPct val="115000"/>
                        </a:lnSpc>
                        <a:spcAft>
                          <a:spcPts val="0"/>
                        </a:spcAft>
                      </a:pPr>
                      <a:r>
                        <a:rPr lang="uk-UA" sz="20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Визначення</a:t>
                      </a:r>
                      <a:endParaRPr lang="uk-UA" sz="2000" b="1"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20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Джерело</a:t>
                      </a:r>
                      <a:endParaRPr lang="uk-UA" sz="2000" b="1"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2388154641"/>
                  </a:ext>
                </a:extLst>
              </a:tr>
              <a:tr h="1525471">
                <a:tc>
                  <a:txBody>
                    <a:bodyPr/>
                    <a:lstStyle/>
                    <a:p>
                      <a:pPr>
                        <a:lnSpc>
                          <a:spcPct val="115000"/>
                        </a:lnSpc>
                        <a:spcAft>
                          <a:spcPts val="0"/>
                        </a:spcAft>
                      </a:pPr>
                      <a:r>
                        <a:rPr lang="uk-UA" sz="1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сфера діяльності, вироблення і теоретичної систематизації об’єктивних знань про дійсність, одна із форм суспільної свідомості, що включає діяльність із набуття</a:t>
                      </a:r>
                    </a:p>
                    <a:p>
                      <a:pPr>
                        <a:lnSpc>
                          <a:spcPct val="115000"/>
                        </a:lnSpc>
                        <a:spcAft>
                          <a:spcPts val="0"/>
                        </a:spcAft>
                      </a:pPr>
                      <a:r>
                        <a:rPr lang="uk-UA" sz="1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знань, а також її результат – знання, що лежать в основі наукової картини світу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nSpc>
                          <a:spcPct val="115000"/>
                        </a:lnSpc>
                        <a:spcAft>
                          <a:spcPts val="0"/>
                        </a:spcAft>
                      </a:pP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Исторический</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словарь</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[Електронний </a:t>
                      </a:r>
                      <a:r>
                        <a:rPr lang="uk-UA" sz="1400" spc="-2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ресурс]. – Режим доступу :</a:t>
                      </a:r>
                      <a:endPar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http://www.slovarionline.</a:t>
                      </a:r>
                    </a:p>
                    <a:p>
                      <a:pPr>
                        <a:lnSpc>
                          <a:spcPct val="115000"/>
                        </a:lnSpc>
                        <a:spcAft>
                          <a:spcPts val="0"/>
                        </a:spcAft>
                      </a:pP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ru</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word</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исторический-словарь</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/наука.htm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xmlns="" val="1630157556"/>
                  </a:ext>
                </a:extLst>
              </a:tr>
              <a:tr h="1427672">
                <a:tc>
                  <a:txBody>
                    <a:bodyPr/>
                    <a:lstStyle/>
                    <a:p>
                      <a:pPr>
                        <a:lnSpc>
                          <a:spcPct val="115000"/>
                        </a:lnSpc>
                        <a:spcAft>
                          <a:spcPts val="0"/>
                        </a:spcAft>
                      </a:pPr>
                      <a:r>
                        <a:rPr lang="uk-UA" sz="1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сфера людської діяльності, функцією якої є вироблення і теоретична систематизація об’єктивних знань про дійсність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Политический</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словарь</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[Електронний </a:t>
                      </a:r>
                      <a:r>
                        <a:rPr lang="uk-UA" sz="1400" spc="-2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ресурс]. – Режим доступу :</a:t>
                      </a:r>
                      <a:endPar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http://www.slovarionline.</a:t>
                      </a:r>
                    </a:p>
                    <a:p>
                      <a:pPr>
                        <a:lnSpc>
                          <a:spcPct val="115000"/>
                        </a:lnSpc>
                        <a:spcAft>
                          <a:spcPts val="0"/>
                        </a:spcAft>
                      </a:pP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ru</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word</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политический-словарь</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/наука.htm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2925991417"/>
                  </a:ext>
                </a:extLst>
              </a:tr>
              <a:tr h="2145595">
                <a:tc>
                  <a:txBody>
                    <a:bodyPr/>
                    <a:lstStyle/>
                    <a:p>
                      <a:pPr>
                        <a:lnSpc>
                          <a:spcPct val="115000"/>
                        </a:lnSpc>
                        <a:spcAft>
                          <a:spcPts val="0"/>
                        </a:spcAft>
                      </a:pPr>
                      <a:r>
                        <a:rPr lang="uk-UA" sz="1800" spc="-2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система знань про закони природи, суспільства, мислення. Науки розрізняють: за характером предмета дослідження (природничі, технічні, гуманітарні, соціальні та ін.); за способом збору даних та рівнем їх узагальнення (емпіричні, теоретичні, </a:t>
                      </a:r>
                      <a:r>
                        <a:rPr lang="uk-UA" sz="1800" spc="-5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фундаментальні); за методом дослідження (</a:t>
                      </a:r>
                      <a:r>
                        <a:rPr lang="uk-UA" sz="1800" spc="-5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номотетичні</a:t>
                      </a:r>
                      <a:r>
                        <a:rPr lang="uk-UA" sz="1800" spc="-5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ідеографічні); за ступенем практичного застосування (чисті, прикладні)</a:t>
                      </a:r>
                      <a:endParaRPr lang="uk-UA" sz="1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nSpc>
                          <a:spcPct val="115000"/>
                        </a:lnSpc>
                        <a:spcAft>
                          <a:spcPts val="0"/>
                        </a:spcAft>
                      </a:pP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Социологический</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словарь</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[Електронний </a:t>
                      </a:r>
                      <a:r>
                        <a:rPr lang="uk-UA" sz="1400" spc="-2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ресурс]. – Режим доступу :</a:t>
                      </a:r>
                      <a:endPar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http://www.slovarionline.</a:t>
                      </a:r>
                    </a:p>
                    <a:p>
                      <a:pPr>
                        <a:lnSpc>
                          <a:spcPct val="115000"/>
                        </a:lnSpc>
                        <a:spcAft>
                          <a:spcPts val="0"/>
                        </a:spcAft>
                      </a:pP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ru</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word</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социологический-словарь</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/наука.htm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xmlns="" val="2741824400"/>
                  </a:ext>
                </a:extLst>
              </a:tr>
              <a:tr h="1252681">
                <a:tc>
                  <a:txBody>
                    <a:bodyPr/>
                    <a:lstStyle/>
                    <a:p>
                      <a:pPr>
                        <a:lnSpc>
                          <a:spcPct val="115000"/>
                        </a:lnSpc>
                        <a:spcAft>
                          <a:spcPts val="0"/>
                        </a:spcAft>
                      </a:pPr>
                      <a:r>
                        <a:rPr lang="uk-UA" sz="1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особливий вид пізнавальної діяльності, що спрямований на вироблення об’єктивних, системно організованих та обґрунтованих знань про світ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spc="-5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Философский</a:t>
                      </a:r>
                      <a:r>
                        <a:rPr lang="uk-UA" sz="1400" spc="-5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spc="-5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словарь</a:t>
                      </a:r>
                      <a:r>
                        <a:rPr lang="uk-UA" sz="1400" spc="-5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[Еле-</a:t>
                      </a:r>
                      <a:r>
                        <a:rPr lang="uk-UA" sz="1400" spc="-5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ктронний</a:t>
                      </a:r>
                      <a:r>
                        <a:rPr lang="uk-UA" sz="1400" spc="-5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ресурс]. – Режим доступу: </a:t>
                      </a:r>
                      <a:r>
                        <a:rPr lang="en-US" sz="1400" spc="-5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http://www.slovario </a:t>
                      </a:r>
                      <a:r>
                        <a:rPr lang="uk-UA" sz="1400" spc="-4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nline.ru/</a:t>
                      </a:r>
                      <a:r>
                        <a:rPr lang="uk-UA" sz="1400" spc="-40" dirty="0" err="1"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word</a:t>
                      </a:r>
                      <a:r>
                        <a:rPr lang="uk-UA" sz="1400" spc="-4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400" spc="-40" dirty="0" err="1"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философский-словарь</a:t>
                      </a:r>
                      <a:r>
                        <a:rPr lang="uk-UA" sz="1400" spc="-4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/наука.htm</a:t>
                      </a:r>
                      <a:endPar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3249301428"/>
                  </a:ext>
                </a:extLst>
              </a:tr>
            </a:tbl>
          </a:graphicData>
        </a:graphic>
      </p:graphicFrame>
    </p:spTree>
    <p:extLst>
      <p:ext uri="{BB962C8B-B14F-4D97-AF65-F5344CB8AC3E}">
        <p14:creationId xmlns:p14="http://schemas.microsoft.com/office/powerpoint/2010/main" val="544465535"/>
      </p:ext>
    </p:extLst>
  </p:cSld>
  <p:clrMapOvr>
    <a:masterClrMapping/>
  </p:clrMapOvr>
  <p:transition>
    <p:strips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23528" y="41701"/>
            <a:ext cx="8176665" cy="830997"/>
          </a:xfrm>
          <a:prstGeom prst="rect">
            <a:avLst/>
          </a:prstGeom>
        </p:spPr>
        <p:txBody>
          <a:bodyPr wrap="square">
            <a:spAutoFit/>
          </a:bodyPr>
          <a:lstStyle/>
          <a:p>
            <a:pPr algn="ctr">
              <a:lnSpc>
                <a:spcPct val="80000"/>
              </a:lnSpc>
              <a:spcAft>
                <a:spcPts val="0"/>
              </a:spcAft>
            </a:pPr>
            <a:r>
              <a:rPr lang="ru-RU" sz="6000" b="1" dirty="0">
                <a:latin typeface="+mn-lt"/>
                <a:ea typeface="Calibri" panose="020F0502020204030204" pitchFamily="34" charset="0"/>
              </a:rPr>
              <a:t>Завдання науки</a:t>
            </a:r>
            <a:endParaRPr lang="uk-UA" sz="60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9" name="Rectangle 31"/>
          <p:cNvSpPr>
            <a:spLocks noChangeArrowheads="1"/>
          </p:cNvSpPr>
          <p:nvPr/>
        </p:nvSpPr>
        <p:spPr bwMode="auto">
          <a:xfrm>
            <a:off x="827584" y="25180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grpSp>
        <p:nvGrpSpPr>
          <p:cNvPr id="6" name="Group 1"/>
          <p:cNvGrpSpPr>
            <a:grpSpLocks/>
          </p:cNvGrpSpPr>
          <p:nvPr/>
        </p:nvGrpSpPr>
        <p:grpSpPr bwMode="auto">
          <a:xfrm>
            <a:off x="251520" y="1153042"/>
            <a:ext cx="8814446" cy="5588325"/>
            <a:chOff x="1314" y="9067"/>
            <a:chExt cx="9443" cy="3752"/>
          </a:xfrm>
        </p:grpSpPr>
        <p:grpSp>
          <p:nvGrpSpPr>
            <p:cNvPr id="7" name="Group 29"/>
            <p:cNvGrpSpPr>
              <a:grpSpLocks/>
            </p:cNvGrpSpPr>
            <p:nvPr/>
          </p:nvGrpSpPr>
          <p:grpSpPr bwMode="auto">
            <a:xfrm>
              <a:off x="2214" y="10668"/>
              <a:ext cx="7560" cy="180"/>
              <a:chOff x="2214" y="5039"/>
              <a:chExt cx="7560" cy="180"/>
            </a:xfrm>
          </p:grpSpPr>
          <p:sp>
            <p:nvSpPr>
              <p:cNvPr id="36" name="Line 33"/>
              <p:cNvSpPr>
                <a:spLocks noChangeShapeType="1"/>
              </p:cNvSpPr>
              <p:nvPr/>
            </p:nvSpPr>
            <p:spPr bwMode="auto">
              <a:xfrm>
                <a:off x="2214" y="5039"/>
                <a:ext cx="0" cy="18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37" name="Line 32"/>
              <p:cNvSpPr>
                <a:spLocks noChangeShapeType="1"/>
              </p:cNvSpPr>
              <p:nvPr/>
            </p:nvSpPr>
            <p:spPr bwMode="auto">
              <a:xfrm>
                <a:off x="5814" y="5039"/>
                <a:ext cx="0" cy="18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38" name="Line 31"/>
              <p:cNvSpPr>
                <a:spLocks noChangeShapeType="1"/>
              </p:cNvSpPr>
              <p:nvPr/>
            </p:nvSpPr>
            <p:spPr bwMode="auto">
              <a:xfrm>
                <a:off x="9774" y="5039"/>
                <a:ext cx="0" cy="18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39" name="Line 30"/>
              <p:cNvSpPr>
                <a:spLocks noChangeShapeType="1"/>
              </p:cNvSpPr>
              <p:nvPr/>
            </p:nvSpPr>
            <p:spPr bwMode="auto">
              <a:xfrm>
                <a:off x="2214" y="5219"/>
                <a:ext cx="7560" cy="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grpSp>
          <p:nvGrpSpPr>
            <p:cNvPr id="8" name="Group 2"/>
            <p:cNvGrpSpPr>
              <a:grpSpLocks/>
            </p:cNvGrpSpPr>
            <p:nvPr/>
          </p:nvGrpSpPr>
          <p:grpSpPr bwMode="auto">
            <a:xfrm>
              <a:off x="1314" y="9067"/>
              <a:ext cx="9443" cy="3752"/>
              <a:chOff x="1314" y="9067"/>
              <a:chExt cx="9443" cy="3752"/>
            </a:xfrm>
          </p:grpSpPr>
          <p:sp>
            <p:nvSpPr>
              <p:cNvPr id="9" name="Line 28"/>
              <p:cNvSpPr>
                <a:spLocks noChangeShapeType="1"/>
              </p:cNvSpPr>
              <p:nvPr/>
            </p:nvSpPr>
            <p:spPr bwMode="auto">
              <a:xfrm>
                <a:off x="5814" y="9588"/>
                <a:ext cx="0" cy="180"/>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nvGrpSpPr>
              <p:cNvPr id="10" name="Group 15"/>
              <p:cNvGrpSpPr>
                <a:grpSpLocks/>
              </p:cNvGrpSpPr>
              <p:nvPr/>
            </p:nvGrpSpPr>
            <p:grpSpPr bwMode="auto">
              <a:xfrm>
                <a:off x="1314" y="9067"/>
                <a:ext cx="9443" cy="3752"/>
                <a:chOff x="1314" y="9067"/>
                <a:chExt cx="9443" cy="3752"/>
              </a:xfrm>
            </p:grpSpPr>
            <p:grpSp>
              <p:nvGrpSpPr>
                <p:cNvPr id="23" name="Group 24"/>
                <p:cNvGrpSpPr>
                  <a:grpSpLocks/>
                </p:cNvGrpSpPr>
                <p:nvPr/>
              </p:nvGrpSpPr>
              <p:grpSpPr bwMode="auto">
                <a:xfrm>
                  <a:off x="1314" y="10114"/>
                  <a:ext cx="9443" cy="554"/>
                  <a:chOff x="1314" y="4485"/>
                  <a:chExt cx="9443" cy="554"/>
                </a:xfrm>
              </p:grpSpPr>
              <p:sp>
                <p:nvSpPr>
                  <p:cNvPr id="33" name="AutoShape 27"/>
                  <p:cNvSpPr>
                    <a:spLocks noChangeArrowheads="1"/>
                  </p:cNvSpPr>
                  <p:nvPr/>
                </p:nvSpPr>
                <p:spPr bwMode="auto">
                  <a:xfrm>
                    <a:off x="1314" y="4499"/>
                    <a:ext cx="2700" cy="54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описування</a:t>
                    </a:r>
                    <a:endParaRPr kumimoji="0" lang="uk-UA" altLang="uk-UA" sz="3600" b="0" i="0" u="none" strike="noStrike" cap="none" normalizeH="0" baseline="0" dirty="0" smtClean="0">
                      <a:ln>
                        <a:noFill/>
                      </a:ln>
                      <a:solidFill>
                        <a:sysClr val="windowText" lastClr="000000"/>
                      </a:solidFill>
                      <a:effectLst/>
                    </a:endParaRPr>
                  </a:p>
                </p:txBody>
              </p:sp>
              <p:sp>
                <p:nvSpPr>
                  <p:cNvPr id="34" name="AutoShape 26"/>
                  <p:cNvSpPr>
                    <a:spLocks noChangeArrowheads="1"/>
                  </p:cNvSpPr>
                  <p:nvPr/>
                </p:nvSpPr>
                <p:spPr bwMode="auto">
                  <a:xfrm>
                    <a:off x="4247" y="4485"/>
                    <a:ext cx="3085" cy="54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пояснювання</a:t>
                    </a:r>
                    <a:endParaRPr kumimoji="0" lang="uk-UA" altLang="uk-UA" sz="3600" b="0" i="0" u="none" strike="noStrike" cap="none" normalizeH="0" baseline="0" smtClean="0">
                      <a:ln>
                        <a:noFill/>
                      </a:ln>
                      <a:solidFill>
                        <a:sysClr val="windowText" lastClr="000000"/>
                      </a:solidFill>
                      <a:effectLst/>
                    </a:endParaRPr>
                  </a:p>
                </p:txBody>
              </p:sp>
              <p:sp>
                <p:nvSpPr>
                  <p:cNvPr id="35" name="AutoShape 25"/>
                  <p:cNvSpPr>
                    <a:spLocks noChangeArrowheads="1"/>
                  </p:cNvSpPr>
                  <p:nvPr/>
                </p:nvSpPr>
                <p:spPr bwMode="auto">
                  <a:xfrm>
                    <a:off x="7530" y="4490"/>
                    <a:ext cx="3227" cy="54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передбачення</a:t>
                    </a:r>
                    <a:endParaRPr kumimoji="0" lang="uk-UA" altLang="uk-UA" sz="3600" b="0" i="0" u="none" strike="noStrike" cap="none" normalizeH="0" baseline="0" dirty="0" smtClean="0">
                      <a:ln>
                        <a:noFill/>
                      </a:ln>
                      <a:solidFill>
                        <a:sysClr val="windowText" lastClr="000000"/>
                      </a:solidFill>
                      <a:effectLst/>
                    </a:endParaRPr>
                  </a:p>
                </p:txBody>
              </p:sp>
            </p:grpSp>
            <p:grpSp>
              <p:nvGrpSpPr>
                <p:cNvPr id="24" name="Group 20"/>
                <p:cNvGrpSpPr>
                  <a:grpSpLocks/>
                </p:cNvGrpSpPr>
                <p:nvPr/>
              </p:nvGrpSpPr>
              <p:grpSpPr bwMode="auto">
                <a:xfrm>
                  <a:off x="1314" y="11190"/>
                  <a:ext cx="9334" cy="558"/>
                  <a:chOff x="1314" y="4481"/>
                  <a:chExt cx="9334" cy="558"/>
                </a:xfrm>
              </p:grpSpPr>
              <p:sp>
                <p:nvSpPr>
                  <p:cNvPr id="30" name="AutoShape 23"/>
                  <p:cNvSpPr>
                    <a:spLocks noChangeArrowheads="1"/>
                  </p:cNvSpPr>
                  <p:nvPr/>
                </p:nvSpPr>
                <p:spPr bwMode="auto">
                  <a:xfrm>
                    <a:off x="1314" y="4499"/>
                    <a:ext cx="2700" cy="54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процеси</a:t>
                    </a:r>
                    <a:endParaRPr kumimoji="0" lang="uk-UA" altLang="uk-UA" sz="3600" b="0" i="0" u="none" strike="noStrike" cap="none" normalizeH="0" baseline="0" smtClean="0">
                      <a:ln>
                        <a:noFill/>
                      </a:ln>
                      <a:solidFill>
                        <a:sysClr val="windowText" lastClr="000000"/>
                      </a:solidFill>
                      <a:effectLst/>
                    </a:endParaRPr>
                  </a:p>
                </p:txBody>
              </p:sp>
              <p:sp>
                <p:nvSpPr>
                  <p:cNvPr id="31" name="AutoShape 22"/>
                  <p:cNvSpPr>
                    <a:spLocks noChangeArrowheads="1"/>
                  </p:cNvSpPr>
                  <p:nvPr/>
                </p:nvSpPr>
                <p:spPr bwMode="auto">
                  <a:xfrm>
                    <a:off x="4477" y="4481"/>
                    <a:ext cx="2700" cy="54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явища</a:t>
                    </a:r>
                    <a:endParaRPr kumimoji="0" lang="uk-UA" altLang="uk-UA" sz="3600" b="0" i="0" u="none" strike="noStrike" cap="none" normalizeH="0" baseline="0" smtClean="0">
                      <a:ln>
                        <a:noFill/>
                      </a:ln>
                      <a:solidFill>
                        <a:sysClr val="windowText" lastClr="000000"/>
                      </a:solidFill>
                      <a:effectLst/>
                    </a:endParaRPr>
                  </a:p>
                </p:txBody>
              </p:sp>
              <p:sp>
                <p:nvSpPr>
                  <p:cNvPr id="32" name="AutoShape 21"/>
                  <p:cNvSpPr>
                    <a:spLocks noChangeArrowheads="1"/>
                  </p:cNvSpPr>
                  <p:nvPr/>
                </p:nvSpPr>
                <p:spPr bwMode="auto">
                  <a:xfrm>
                    <a:off x="7948" y="4481"/>
                    <a:ext cx="2700" cy="54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факти</a:t>
                    </a:r>
                    <a:endParaRPr kumimoji="0" lang="uk-UA" altLang="uk-UA" sz="3600" b="0" i="0" u="none" strike="noStrike" cap="none" normalizeH="0" baseline="0" smtClean="0">
                      <a:ln>
                        <a:noFill/>
                      </a:ln>
                      <a:solidFill>
                        <a:sysClr val="windowText" lastClr="000000"/>
                      </a:solidFill>
                      <a:effectLst/>
                    </a:endParaRPr>
                  </a:p>
                </p:txBody>
              </p:sp>
            </p:grpSp>
            <p:sp>
              <p:nvSpPr>
                <p:cNvPr id="25" name="AutoShape 19"/>
                <p:cNvSpPr>
                  <a:spLocks noChangeArrowheads="1"/>
                </p:cNvSpPr>
                <p:nvPr/>
              </p:nvSpPr>
              <p:spPr bwMode="auto">
                <a:xfrm>
                  <a:off x="3937" y="12279"/>
                  <a:ext cx="3857" cy="54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uk-UA" altLang="uk-UA" sz="36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предмет вивчення</a:t>
                  </a:r>
                  <a:endParaRPr kumimoji="0" lang="uk-UA" altLang="uk-UA" sz="3600" b="0" i="0" u="none" strike="noStrike" cap="none" normalizeH="0" baseline="0" dirty="0" smtClean="0">
                    <a:ln>
                      <a:noFill/>
                    </a:ln>
                    <a:solidFill>
                      <a:sysClr val="windowText" lastClr="000000"/>
                    </a:solidFill>
                    <a:effectLst/>
                  </a:endParaRPr>
                </a:p>
              </p:txBody>
            </p:sp>
            <p:grpSp>
              <p:nvGrpSpPr>
                <p:cNvPr id="26" name="Group 16"/>
                <p:cNvGrpSpPr>
                  <a:grpSpLocks/>
                </p:cNvGrpSpPr>
                <p:nvPr/>
              </p:nvGrpSpPr>
              <p:grpSpPr bwMode="auto">
                <a:xfrm>
                  <a:off x="2214" y="9067"/>
                  <a:ext cx="7560" cy="707"/>
                  <a:chOff x="2214" y="9067"/>
                  <a:chExt cx="7560" cy="707"/>
                </a:xfrm>
              </p:grpSpPr>
              <p:sp>
                <p:nvSpPr>
                  <p:cNvPr id="27" name="AutoShape 18"/>
                  <p:cNvSpPr>
                    <a:spLocks noChangeArrowheads="1"/>
                  </p:cNvSpPr>
                  <p:nvPr/>
                </p:nvSpPr>
                <p:spPr bwMode="auto">
                  <a:xfrm>
                    <a:off x="4014" y="9067"/>
                    <a:ext cx="3780" cy="644"/>
                  </a:xfrm>
                  <a:prstGeom prst="roundRect">
                    <a:avLst>
                      <a:gd name="adj" fmla="val 16667"/>
                    </a:avLst>
                  </a:prstGeom>
                  <a:solidFill>
                    <a:schemeClr val="accent1">
                      <a:lumMod val="60000"/>
                      <a:lumOff val="40000"/>
                    </a:schemeClr>
                  </a:solidFill>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70000"/>
                      </a:lnSpc>
                      <a:spcBef>
                        <a:spcPct val="0"/>
                      </a:spcBef>
                      <a:spcAft>
                        <a:spcPct val="0"/>
                      </a:spcAft>
                      <a:buClrTx/>
                      <a:buSzTx/>
                      <a:buFontTx/>
                      <a:buNone/>
                      <a:tabLst/>
                    </a:pPr>
                    <a:r>
                      <a:rPr kumimoji="0" lang="uk-UA" altLang="uk-UA" sz="4000" b="1" i="1"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Завдання науки</a:t>
                    </a:r>
                    <a:endParaRPr kumimoji="0" lang="uk-UA" altLang="uk-UA" sz="4000" b="0" i="1" u="none" strike="noStrike" cap="none" normalizeH="0" baseline="0" dirty="0" smtClean="0">
                      <a:ln>
                        <a:noFill/>
                      </a:ln>
                      <a:solidFill>
                        <a:sysClr val="windowText" lastClr="000000"/>
                      </a:solidFill>
                      <a:effectLst/>
                    </a:endParaRPr>
                  </a:p>
                </p:txBody>
              </p:sp>
              <p:sp>
                <p:nvSpPr>
                  <p:cNvPr id="29" name="Line 17"/>
                  <p:cNvSpPr>
                    <a:spLocks noChangeShapeType="1"/>
                  </p:cNvSpPr>
                  <p:nvPr/>
                </p:nvSpPr>
                <p:spPr bwMode="auto">
                  <a:xfrm>
                    <a:off x="2214" y="9774"/>
                    <a:ext cx="7560" cy="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grpSp>
          <p:sp>
            <p:nvSpPr>
              <p:cNvPr id="11" name="Line 14"/>
              <p:cNvSpPr>
                <a:spLocks noChangeShapeType="1"/>
              </p:cNvSpPr>
              <p:nvPr/>
            </p:nvSpPr>
            <p:spPr bwMode="auto">
              <a:xfrm>
                <a:off x="2214" y="9768"/>
                <a:ext cx="0" cy="36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2" name="Line 13"/>
              <p:cNvSpPr>
                <a:spLocks noChangeShapeType="1"/>
              </p:cNvSpPr>
              <p:nvPr/>
            </p:nvSpPr>
            <p:spPr bwMode="auto">
              <a:xfrm>
                <a:off x="5814" y="9768"/>
                <a:ext cx="0" cy="36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3" name="Line 12"/>
              <p:cNvSpPr>
                <a:spLocks noChangeShapeType="1"/>
              </p:cNvSpPr>
              <p:nvPr/>
            </p:nvSpPr>
            <p:spPr bwMode="auto">
              <a:xfrm>
                <a:off x="9774" y="9768"/>
                <a:ext cx="0" cy="36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4" name="Line 11"/>
              <p:cNvSpPr>
                <a:spLocks noChangeShapeType="1"/>
              </p:cNvSpPr>
              <p:nvPr/>
            </p:nvSpPr>
            <p:spPr bwMode="auto">
              <a:xfrm>
                <a:off x="2214" y="10848"/>
                <a:ext cx="0" cy="36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5" name="Line 10"/>
              <p:cNvSpPr>
                <a:spLocks noChangeShapeType="1"/>
              </p:cNvSpPr>
              <p:nvPr/>
            </p:nvSpPr>
            <p:spPr bwMode="auto">
              <a:xfrm>
                <a:off x="5814" y="10848"/>
                <a:ext cx="0" cy="36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6" name="Line 9"/>
              <p:cNvSpPr>
                <a:spLocks noChangeShapeType="1"/>
              </p:cNvSpPr>
              <p:nvPr/>
            </p:nvSpPr>
            <p:spPr bwMode="auto">
              <a:xfrm>
                <a:off x="9774" y="10848"/>
                <a:ext cx="0" cy="36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nvGrpSpPr>
              <p:cNvPr id="17" name="Group 4"/>
              <p:cNvGrpSpPr>
                <a:grpSpLocks/>
              </p:cNvGrpSpPr>
              <p:nvPr/>
            </p:nvGrpSpPr>
            <p:grpSpPr bwMode="auto">
              <a:xfrm>
                <a:off x="2214" y="11748"/>
                <a:ext cx="7560" cy="180"/>
                <a:chOff x="2214" y="5039"/>
                <a:chExt cx="7560" cy="180"/>
              </a:xfrm>
            </p:grpSpPr>
            <p:sp>
              <p:nvSpPr>
                <p:cNvPr id="19" name="Line 8"/>
                <p:cNvSpPr>
                  <a:spLocks noChangeShapeType="1"/>
                </p:cNvSpPr>
                <p:nvPr/>
              </p:nvSpPr>
              <p:spPr bwMode="auto">
                <a:xfrm>
                  <a:off x="2214" y="5039"/>
                  <a:ext cx="0" cy="18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0" name="Line 7"/>
                <p:cNvSpPr>
                  <a:spLocks noChangeShapeType="1"/>
                </p:cNvSpPr>
                <p:nvPr/>
              </p:nvSpPr>
              <p:spPr bwMode="auto">
                <a:xfrm>
                  <a:off x="5814" y="5039"/>
                  <a:ext cx="0" cy="18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1" name="Line 6"/>
                <p:cNvSpPr>
                  <a:spLocks noChangeShapeType="1"/>
                </p:cNvSpPr>
                <p:nvPr/>
              </p:nvSpPr>
              <p:spPr bwMode="auto">
                <a:xfrm>
                  <a:off x="9774" y="5039"/>
                  <a:ext cx="0" cy="18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2" name="Line 5"/>
                <p:cNvSpPr>
                  <a:spLocks noChangeShapeType="1"/>
                </p:cNvSpPr>
                <p:nvPr/>
              </p:nvSpPr>
              <p:spPr bwMode="auto">
                <a:xfrm>
                  <a:off x="2214" y="5219"/>
                  <a:ext cx="7560" cy="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sp>
            <p:nvSpPr>
              <p:cNvPr id="18" name="Line 3"/>
              <p:cNvSpPr>
                <a:spLocks noChangeShapeType="1"/>
              </p:cNvSpPr>
              <p:nvPr/>
            </p:nvSpPr>
            <p:spPr bwMode="auto">
              <a:xfrm>
                <a:off x="5814" y="11919"/>
                <a:ext cx="0" cy="36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gr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840211283"/>
      </p:ext>
    </p:extLst>
  </p:cSld>
  <p:clrMapOvr>
    <a:masterClrMapping/>
  </p:clrMapOvr>
  <p:transition>
    <p:strips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23528" y="41701"/>
            <a:ext cx="8176665" cy="830997"/>
          </a:xfrm>
          <a:prstGeom prst="rect">
            <a:avLst/>
          </a:prstGeom>
        </p:spPr>
        <p:txBody>
          <a:bodyPr wrap="square">
            <a:spAutoFit/>
          </a:bodyPr>
          <a:lstStyle/>
          <a:p>
            <a:pPr algn="ctr">
              <a:lnSpc>
                <a:spcPct val="80000"/>
              </a:lnSpc>
              <a:spcAft>
                <a:spcPts val="0"/>
              </a:spcAft>
            </a:pPr>
            <a:r>
              <a:rPr lang="ru-RU" sz="6000" b="1" dirty="0">
                <a:latin typeface="+mn-lt"/>
                <a:ea typeface="Calibri" panose="020F0502020204030204" pitchFamily="34" charset="0"/>
              </a:rPr>
              <a:t>Критерії </a:t>
            </a:r>
            <a:r>
              <a:rPr lang="ru-RU" sz="6000" b="1" dirty="0" err="1">
                <a:latin typeface="+mn-lt"/>
                <a:ea typeface="Calibri" panose="020F0502020204030204" pitchFamily="34" charset="0"/>
              </a:rPr>
              <a:t>науковості</a:t>
            </a:r>
            <a:endParaRPr lang="uk-UA" sz="60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9" name="Rectangle 31"/>
          <p:cNvSpPr>
            <a:spLocks noChangeArrowheads="1"/>
          </p:cNvSpPr>
          <p:nvPr/>
        </p:nvSpPr>
        <p:spPr bwMode="auto">
          <a:xfrm>
            <a:off x="827584" y="25180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154" name="Групувати 153"/>
          <p:cNvGrpSpPr/>
          <p:nvPr/>
        </p:nvGrpSpPr>
        <p:grpSpPr>
          <a:xfrm>
            <a:off x="128257" y="842254"/>
            <a:ext cx="8908238" cy="5981255"/>
            <a:chOff x="250224" y="620394"/>
            <a:chExt cx="6079139" cy="5521643"/>
          </a:xfrm>
        </p:grpSpPr>
        <p:sp>
          <p:nvSpPr>
            <p:cNvPr id="97" name="AutoShape 134"/>
            <p:cNvSpPr>
              <a:spLocks noChangeArrowheads="1"/>
            </p:cNvSpPr>
            <p:nvPr/>
          </p:nvSpPr>
          <p:spPr bwMode="auto">
            <a:xfrm>
              <a:off x="266700" y="1185863"/>
              <a:ext cx="109538" cy="223837"/>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98" name="AutoShape 133"/>
            <p:cNvSpPr>
              <a:spLocks noChangeArrowheads="1"/>
            </p:cNvSpPr>
            <p:nvPr/>
          </p:nvSpPr>
          <p:spPr bwMode="auto">
            <a:xfrm>
              <a:off x="266699" y="1740598"/>
              <a:ext cx="109538" cy="223838"/>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99" name="AutoShape 132"/>
            <p:cNvSpPr>
              <a:spLocks noChangeArrowheads="1"/>
            </p:cNvSpPr>
            <p:nvPr/>
          </p:nvSpPr>
          <p:spPr bwMode="auto">
            <a:xfrm>
              <a:off x="266699" y="2279339"/>
              <a:ext cx="109538" cy="222250"/>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0" name="AutoShape 131"/>
            <p:cNvSpPr>
              <a:spLocks noChangeArrowheads="1"/>
            </p:cNvSpPr>
            <p:nvPr/>
          </p:nvSpPr>
          <p:spPr bwMode="auto">
            <a:xfrm>
              <a:off x="266699" y="2837199"/>
              <a:ext cx="109538" cy="222250"/>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1" name="AutoShape 130"/>
            <p:cNvSpPr>
              <a:spLocks noChangeArrowheads="1"/>
            </p:cNvSpPr>
            <p:nvPr/>
          </p:nvSpPr>
          <p:spPr bwMode="auto">
            <a:xfrm>
              <a:off x="266700" y="3340941"/>
              <a:ext cx="109538" cy="222250"/>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2" name="AutoShape 129"/>
            <p:cNvSpPr>
              <a:spLocks noChangeArrowheads="1"/>
            </p:cNvSpPr>
            <p:nvPr/>
          </p:nvSpPr>
          <p:spPr bwMode="auto">
            <a:xfrm>
              <a:off x="266700" y="3848932"/>
              <a:ext cx="109538" cy="223838"/>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3" name="AutoShape 128"/>
            <p:cNvSpPr>
              <a:spLocks noChangeArrowheads="1"/>
            </p:cNvSpPr>
            <p:nvPr/>
          </p:nvSpPr>
          <p:spPr bwMode="auto">
            <a:xfrm>
              <a:off x="266700" y="4340037"/>
              <a:ext cx="109538" cy="222250"/>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4" name="AutoShape 127"/>
            <p:cNvSpPr>
              <a:spLocks noChangeArrowheads="1"/>
            </p:cNvSpPr>
            <p:nvPr/>
          </p:nvSpPr>
          <p:spPr bwMode="auto">
            <a:xfrm>
              <a:off x="266700" y="4770452"/>
              <a:ext cx="109538" cy="222250"/>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5" name="AutoShape 126"/>
            <p:cNvSpPr>
              <a:spLocks noChangeArrowheads="1"/>
            </p:cNvSpPr>
            <p:nvPr/>
          </p:nvSpPr>
          <p:spPr bwMode="auto">
            <a:xfrm>
              <a:off x="266700" y="5312685"/>
              <a:ext cx="109538" cy="222250"/>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6" name="AutoShape 125"/>
            <p:cNvSpPr>
              <a:spLocks noChangeArrowheads="1"/>
            </p:cNvSpPr>
            <p:nvPr/>
          </p:nvSpPr>
          <p:spPr bwMode="auto">
            <a:xfrm>
              <a:off x="266700" y="5816427"/>
              <a:ext cx="109538" cy="223838"/>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8" name="Line 123"/>
            <p:cNvSpPr>
              <a:spLocks noChangeShapeType="1"/>
            </p:cNvSpPr>
            <p:nvPr/>
          </p:nvSpPr>
          <p:spPr bwMode="auto">
            <a:xfrm flipV="1">
              <a:off x="250224" y="1077735"/>
              <a:ext cx="4117" cy="4928356"/>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grpSp>
          <p:nvGrpSpPr>
            <p:cNvPr id="109" name="Group 80"/>
            <p:cNvGrpSpPr>
              <a:grpSpLocks/>
            </p:cNvGrpSpPr>
            <p:nvPr/>
          </p:nvGrpSpPr>
          <p:grpSpPr bwMode="auto">
            <a:xfrm>
              <a:off x="376238" y="620394"/>
              <a:ext cx="5953125" cy="5521643"/>
              <a:chOff x="1487" y="5981"/>
              <a:chExt cx="9374" cy="8695"/>
            </a:xfrm>
          </p:grpSpPr>
          <p:sp>
            <p:nvSpPr>
              <p:cNvPr id="110" name="Rectangle 122"/>
              <p:cNvSpPr>
                <a:spLocks noChangeArrowheads="1"/>
              </p:cNvSpPr>
              <p:nvPr/>
            </p:nvSpPr>
            <p:spPr bwMode="auto">
              <a:xfrm>
                <a:off x="1487" y="5981"/>
                <a:ext cx="3029" cy="62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Arial Unicode MS" charset="-128"/>
                    <a:cs typeface="Times New Roman" panose="02020603050405020304" pitchFamily="18" charset="0"/>
                  </a:rPr>
                  <a:t>Критерії науковості</a:t>
                </a:r>
                <a:endParaRPr kumimoji="0" lang="uk-UA" altLang="uk-UA" sz="2400" b="0" i="0"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11" name="Rectangle 121"/>
              <p:cNvSpPr>
                <a:spLocks noChangeArrowheads="1"/>
              </p:cNvSpPr>
              <p:nvPr/>
            </p:nvSpPr>
            <p:spPr bwMode="auto">
              <a:xfrm>
                <a:off x="4700" y="6012"/>
                <a:ext cx="6154" cy="526"/>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Arial Unicode MS" charset="-128"/>
                    <a:cs typeface="Times New Roman" panose="02020603050405020304" pitchFamily="18" charset="0"/>
                  </a:rPr>
                  <a:t>Характеристика</a:t>
                </a:r>
                <a:endParaRPr kumimoji="0" lang="uk-UA" altLang="uk-UA" sz="2400" b="0" i="0"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nvGrpSpPr>
              <p:cNvPr id="112" name="Group 117"/>
              <p:cNvGrpSpPr>
                <a:grpSpLocks/>
              </p:cNvGrpSpPr>
              <p:nvPr/>
            </p:nvGrpSpPr>
            <p:grpSpPr bwMode="auto">
              <a:xfrm>
                <a:off x="1494" y="6715"/>
                <a:ext cx="9367" cy="823"/>
                <a:chOff x="1494" y="6760"/>
                <a:chExt cx="9367" cy="823"/>
              </a:xfrm>
            </p:grpSpPr>
            <p:sp>
              <p:nvSpPr>
                <p:cNvPr id="149" name="Rectangle 120"/>
                <p:cNvSpPr>
                  <a:spLocks noChangeArrowheads="1"/>
                </p:cNvSpPr>
                <p:nvPr/>
              </p:nvSpPr>
              <p:spPr bwMode="auto">
                <a:xfrm>
                  <a:off x="1494" y="6834"/>
                  <a:ext cx="3022"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об’єктивність</a:t>
                  </a:r>
                  <a:endPar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50" name="Rectangle 119"/>
                <p:cNvSpPr>
                  <a:spLocks noChangeArrowheads="1"/>
                </p:cNvSpPr>
                <p:nvPr/>
              </p:nvSpPr>
              <p:spPr bwMode="auto">
                <a:xfrm>
                  <a:off x="4689" y="6760"/>
                  <a:ext cx="6172" cy="823"/>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defTabSz="914400" rtl="0" eaLnBrk="0" fontAlgn="base" latinLnBrk="0" hangingPunct="0">
                    <a:lnSpc>
                      <a:spcPct val="8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подання предмета дослідження в об'єктивованому вигляді, незалежно від того, які – матеріальні чи ідеальні – феномени досліджуються</a:t>
                  </a:r>
                  <a:endParaRPr kumimoji="0" lang="uk-UA" altLang="uk-UA" sz="15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4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13" name="Group 113"/>
              <p:cNvGrpSpPr>
                <a:grpSpLocks/>
              </p:cNvGrpSpPr>
              <p:nvPr/>
            </p:nvGrpSpPr>
            <p:grpSpPr bwMode="auto">
              <a:xfrm>
                <a:off x="1494" y="7604"/>
                <a:ext cx="9360" cy="742"/>
                <a:chOff x="1494" y="7694"/>
                <a:chExt cx="9360" cy="742"/>
              </a:xfrm>
            </p:grpSpPr>
            <p:sp>
              <p:nvSpPr>
                <p:cNvPr id="146" name="Rectangle 116"/>
                <p:cNvSpPr>
                  <a:spLocks noChangeArrowheads="1"/>
                </p:cNvSpPr>
                <p:nvPr/>
              </p:nvSpPr>
              <p:spPr bwMode="auto">
                <a:xfrm>
                  <a:off x="1494" y="7745"/>
                  <a:ext cx="3029"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системність </a:t>
                  </a:r>
                  <a:endPar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47" name="Rectangle 115"/>
                <p:cNvSpPr>
                  <a:spLocks noChangeArrowheads="1"/>
                </p:cNvSpPr>
                <p:nvPr/>
              </p:nvSpPr>
              <p:spPr bwMode="auto">
                <a:xfrm>
                  <a:off x="4689" y="7694"/>
                  <a:ext cx="6165" cy="74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організація знання в певну систему за логікою предмета, що відображається знанням</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14" name="Group 109"/>
              <p:cNvGrpSpPr>
                <a:grpSpLocks/>
              </p:cNvGrpSpPr>
              <p:nvPr/>
            </p:nvGrpSpPr>
            <p:grpSpPr bwMode="auto">
              <a:xfrm>
                <a:off x="1494" y="8422"/>
                <a:ext cx="9360" cy="742"/>
                <a:chOff x="1494" y="8572"/>
                <a:chExt cx="9360" cy="742"/>
              </a:xfrm>
            </p:grpSpPr>
            <p:sp>
              <p:nvSpPr>
                <p:cNvPr id="143" name="Rectangle 112"/>
                <p:cNvSpPr>
                  <a:spLocks noChangeArrowheads="1"/>
                </p:cNvSpPr>
                <p:nvPr/>
              </p:nvSpPr>
              <p:spPr bwMode="auto">
                <a:xfrm>
                  <a:off x="1494" y="8641"/>
                  <a:ext cx="3022"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обґрунтованість</a:t>
                  </a:r>
                  <a:endPar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44" name="Rectangle 111"/>
                <p:cNvSpPr>
                  <a:spLocks noChangeArrowheads="1"/>
                </p:cNvSpPr>
                <p:nvPr/>
              </p:nvSpPr>
              <p:spPr bwMode="auto">
                <a:xfrm>
                  <a:off x="4689" y="8572"/>
                  <a:ext cx="6165" cy="74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аргументація наукових положень до повноти обґрунтованості і доведеності</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15" name="Group 105"/>
              <p:cNvGrpSpPr>
                <a:grpSpLocks/>
              </p:cNvGrpSpPr>
              <p:nvPr/>
            </p:nvGrpSpPr>
            <p:grpSpPr bwMode="auto">
              <a:xfrm>
                <a:off x="1487" y="9225"/>
                <a:ext cx="9367" cy="741"/>
                <a:chOff x="1487" y="9450"/>
                <a:chExt cx="9367" cy="741"/>
              </a:xfrm>
            </p:grpSpPr>
            <p:sp>
              <p:nvSpPr>
                <p:cNvPr id="140" name="Rectangle 108"/>
                <p:cNvSpPr>
                  <a:spLocks noChangeArrowheads="1"/>
                </p:cNvSpPr>
                <p:nvPr/>
              </p:nvSpPr>
              <p:spPr bwMode="auto">
                <a:xfrm>
                  <a:off x="1487" y="9557"/>
                  <a:ext cx="3029"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істинність</a:t>
                  </a:r>
                  <a:endParaRPr kumimoji="0" lang="uk-UA" altLang="uk-UA" sz="16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41" name="Rectangle 107"/>
                <p:cNvSpPr>
                  <a:spLocks noChangeArrowheads="1"/>
                </p:cNvSpPr>
                <p:nvPr/>
              </p:nvSpPr>
              <p:spPr bwMode="auto">
                <a:xfrm>
                  <a:off x="4689" y="9450"/>
                  <a:ext cx="6165" cy="741"/>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надання адекватного відображення дійсності. Істинність є центральним </a:t>
                  </a:r>
                  <a:r>
                    <a:rPr kumimoji="0" lang="uk-UA" altLang="uk-UA" sz="15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регулятивом</a:t>
                  </a: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науки</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42" name="Line 106"/>
                <p:cNvSpPr>
                  <a:spLocks noChangeShapeType="1"/>
                </p:cNvSpPr>
                <p:nvPr/>
              </p:nvSpPr>
              <p:spPr bwMode="auto">
                <a:xfrm>
                  <a:off x="4516" y="9866"/>
                  <a:ext cx="173"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grpSp>
          <p:grpSp>
            <p:nvGrpSpPr>
              <p:cNvPr id="116" name="Group 101"/>
              <p:cNvGrpSpPr>
                <a:grpSpLocks/>
              </p:cNvGrpSpPr>
              <p:nvPr/>
            </p:nvGrpSpPr>
            <p:grpSpPr bwMode="auto">
              <a:xfrm>
                <a:off x="1487" y="10043"/>
                <a:ext cx="9367" cy="741"/>
                <a:chOff x="1487" y="10328"/>
                <a:chExt cx="9367" cy="741"/>
              </a:xfrm>
            </p:grpSpPr>
            <p:sp>
              <p:nvSpPr>
                <p:cNvPr id="137" name="Rectangle 104"/>
                <p:cNvSpPr>
                  <a:spLocks noChangeArrowheads="1"/>
                </p:cNvSpPr>
                <p:nvPr/>
              </p:nvSpPr>
              <p:spPr bwMode="auto">
                <a:xfrm>
                  <a:off x="1487" y="10442"/>
                  <a:ext cx="3029"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проблемність</a:t>
                  </a:r>
                  <a:endParaRPr kumimoji="0" lang="uk-UA" altLang="uk-UA" sz="14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38" name="Rectangle 103"/>
                <p:cNvSpPr>
                  <a:spLocks noChangeArrowheads="1"/>
                </p:cNvSpPr>
                <p:nvPr/>
              </p:nvSpPr>
              <p:spPr bwMode="auto">
                <a:xfrm>
                  <a:off x="4689" y="10328"/>
                  <a:ext cx="6165" cy="741"/>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вирішення наукою проблем як найближче її завдання</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17" name="Group 97"/>
              <p:cNvGrpSpPr>
                <a:grpSpLocks/>
              </p:cNvGrpSpPr>
              <p:nvPr/>
            </p:nvGrpSpPr>
            <p:grpSpPr bwMode="auto">
              <a:xfrm>
                <a:off x="1487" y="10831"/>
                <a:ext cx="9367" cy="738"/>
                <a:chOff x="1487" y="11206"/>
                <a:chExt cx="9367" cy="738"/>
              </a:xfrm>
            </p:grpSpPr>
            <p:sp>
              <p:nvSpPr>
                <p:cNvPr id="134" name="Rectangle 100"/>
                <p:cNvSpPr>
                  <a:spLocks noChangeArrowheads="1"/>
                </p:cNvSpPr>
                <p:nvPr/>
              </p:nvSpPr>
              <p:spPr bwMode="auto">
                <a:xfrm>
                  <a:off x="1487" y="11242"/>
                  <a:ext cx="3029" cy="7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причинна матриця </a:t>
                  </a:r>
                  <a:r>
                    <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пояснення</a:t>
                  </a: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явищ</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35" name="Rectangle 99"/>
                <p:cNvSpPr>
                  <a:spLocks noChangeArrowheads="1"/>
                </p:cNvSpPr>
                <p:nvPr/>
              </p:nvSpPr>
              <p:spPr bwMode="auto">
                <a:xfrm>
                  <a:off x="4689" y="11206"/>
                  <a:ext cx="6165" cy="7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науковий аналіз передбачає пошук причин, тобто мотивованих певними закономірностями чинників</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18" name="Group 93"/>
              <p:cNvGrpSpPr>
                <a:grpSpLocks/>
              </p:cNvGrpSpPr>
              <p:nvPr/>
            </p:nvGrpSpPr>
            <p:grpSpPr bwMode="auto">
              <a:xfrm>
                <a:off x="1494" y="11604"/>
                <a:ext cx="9360" cy="702"/>
                <a:chOff x="1494" y="12084"/>
                <a:chExt cx="9360" cy="702"/>
              </a:xfrm>
            </p:grpSpPr>
            <p:sp>
              <p:nvSpPr>
                <p:cNvPr id="131" name="Rectangle 96"/>
                <p:cNvSpPr>
                  <a:spLocks noChangeArrowheads="1"/>
                </p:cNvSpPr>
                <p:nvPr/>
              </p:nvSpPr>
              <p:spPr bwMode="auto">
                <a:xfrm>
                  <a:off x="1494" y="12184"/>
                  <a:ext cx="3029"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ідеалізація</a:t>
                  </a:r>
                  <a:endParaRPr kumimoji="0" lang="uk-UA" altLang="uk-UA" sz="2000" b="0" i="0" u="none" strike="noStrike" cap="none" normalizeH="0" baseline="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32" name="Rectangle 95"/>
                <p:cNvSpPr>
                  <a:spLocks noChangeArrowheads="1"/>
                </p:cNvSpPr>
                <p:nvPr/>
              </p:nvSpPr>
              <p:spPr bwMode="auto">
                <a:xfrm>
                  <a:off x="4689" y="12084"/>
                  <a:ext cx="6165" cy="7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наука досліджує явища, так би мовити, в чистому вигляді, відсторонюючись від дрібниць </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19" name="Group 89"/>
              <p:cNvGrpSpPr>
                <a:grpSpLocks/>
              </p:cNvGrpSpPr>
              <p:nvPr/>
            </p:nvGrpSpPr>
            <p:grpSpPr bwMode="auto">
              <a:xfrm>
                <a:off x="1501" y="12369"/>
                <a:ext cx="9360" cy="702"/>
                <a:chOff x="1494" y="12962"/>
                <a:chExt cx="9360" cy="702"/>
              </a:xfrm>
            </p:grpSpPr>
            <p:sp>
              <p:nvSpPr>
                <p:cNvPr id="128" name="Rectangle 92"/>
                <p:cNvSpPr>
                  <a:spLocks noChangeArrowheads="1"/>
                </p:cNvSpPr>
                <p:nvPr/>
              </p:nvSpPr>
              <p:spPr bwMode="auto">
                <a:xfrm>
                  <a:off x="1494" y="13021"/>
                  <a:ext cx="3022"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предметність</a:t>
                  </a:r>
                  <a:endParaRPr kumimoji="0" lang="uk-UA" altLang="uk-UA" sz="2000" b="0" i="0" u="none" strike="noStrike" cap="none" normalizeH="0" baseline="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29" name="Rectangle 91"/>
                <p:cNvSpPr>
                  <a:spLocks noChangeArrowheads="1"/>
                </p:cNvSpPr>
                <p:nvPr/>
              </p:nvSpPr>
              <p:spPr bwMode="auto">
                <a:xfrm>
                  <a:off x="4682" y="12962"/>
                  <a:ext cx="6172" cy="7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наука вирішує лише проблеми певного роду, при цьому наукові знання є специфічними </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20" name="Group 85"/>
              <p:cNvGrpSpPr>
                <a:grpSpLocks/>
              </p:cNvGrpSpPr>
              <p:nvPr/>
            </p:nvGrpSpPr>
            <p:grpSpPr bwMode="auto">
              <a:xfrm>
                <a:off x="1494" y="13194"/>
                <a:ext cx="9367" cy="702"/>
                <a:chOff x="1487" y="13840"/>
                <a:chExt cx="9367" cy="702"/>
              </a:xfrm>
            </p:grpSpPr>
            <p:sp>
              <p:nvSpPr>
                <p:cNvPr id="125" name="Rectangle 88"/>
                <p:cNvSpPr>
                  <a:spLocks noChangeArrowheads="1"/>
                </p:cNvSpPr>
                <p:nvPr/>
              </p:nvSpPr>
              <p:spPr bwMode="auto">
                <a:xfrm>
                  <a:off x="1487" y="13840"/>
                  <a:ext cx="3022" cy="7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uk-UA" altLang="uk-UA" sz="2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інтерсуб</a:t>
                  </a:r>
                  <a:r>
                    <a:rPr kumimoji="0" lang="en-US"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a:t>
                  </a:r>
                  <a:r>
                    <a:rPr kumimoji="0" lang="uk-UA" altLang="uk-UA" sz="2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єктивна</a:t>
                  </a:r>
                  <a:r>
                    <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uk-UA" altLang="uk-UA" sz="2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перевірюваність</a:t>
                  </a:r>
                  <a:endPar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26" name="Rectangle 87"/>
                <p:cNvSpPr>
                  <a:spLocks noChangeArrowheads="1"/>
                </p:cNvSpPr>
                <p:nvPr/>
              </p:nvSpPr>
              <p:spPr bwMode="auto">
                <a:xfrm>
                  <a:off x="4682" y="13840"/>
                  <a:ext cx="6172" cy="7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аргументи науки є відкритими для критичної перевірки будь-яким суб’єктом</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21" name="Group 81"/>
              <p:cNvGrpSpPr>
                <a:grpSpLocks/>
              </p:cNvGrpSpPr>
              <p:nvPr/>
            </p:nvGrpSpPr>
            <p:grpSpPr bwMode="auto">
              <a:xfrm>
                <a:off x="1494" y="13974"/>
                <a:ext cx="9367" cy="702"/>
                <a:chOff x="1487" y="14718"/>
                <a:chExt cx="9367" cy="702"/>
              </a:xfrm>
            </p:grpSpPr>
            <p:sp>
              <p:nvSpPr>
                <p:cNvPr id="122" name="Rectangle 84"/>
                <p:cNvSpPr>
                  <a:spLocks noChangeArrowheads="1"/>
                </p:cNvSpPr>
                <p:nvPr/>
              </p:nvSpPr>
              <p:spPr bwMode="auto">
                <a:xfrm>
                  <a:off x="1487" y="14820"/>
                  <a:ext cx="3022"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раціональність</a:t>
                  </a:r>
                  <a:endParaRPr kumimoji="0" lang="uk-UA" altLang="uk-UA" sz="2000" b="0" i="0" u="none" strike="noStrike" cap="none" normalizeH="0" baseline="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23" name="Rectangle 83"/>
                <p:cNvSpPr>
                  <a:spLocks noChangeArrowheads="1"/>
                </p:cNvSpPr>
                <p:nvPr/>
              </p:nvSpPr>
              <p:spPr bwMode="auto">
                <a:xfrm>
                  <a:off x="4682" y="14718"/>
                  <a:ext cx="6172" cy="7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робота з ідеалізованими </a:t>
                  </a:r>
                  <a:r>
                    <a:rPr kumimoji="0" lang="uk-UA" altLang="uk-UA" sz="15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об’єктами,акцентування</a:t>
                  </a: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уваги на пізнавальному аспекті осягнення світу</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gr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cxnSp>
        <p:nvCxnSpPr>
          <p:cNvPr id="156" name="Пряма сполучна лінія 155"/>
          <p:cNvCxnSpPr>
            <a:stCxn id="108" idx="1"/>
            <a:endCxn id="110" idx="1"/>
          </p:cNvCxnSpPr>
          <p:nvPr/>
        </p:nvCxnSpPr>
        <p:spPr bwMode="auto">
          <a:xfrm flipV="1">
            <a:off x="134290" y="1057222"/>
            <a:ext cx="178625" cy="280441"/>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160" name="Line 106"/>
          <p:cNvSpPr>
            <a:spLocks noChangeShapeType="1"/>
          </p:cNvSpPr>
          <p:nvPr/>
        </p:nvSpPr>
        <p:spPr bwMode="auto">
          <a:xfrm>
            <a:off x="3131746" y="3933056"/>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1" name="Line 106"/>
          <p:cNvSpPr>
            <a:spLocks noChangeShapeType="1"/>
          </p:cNvSpPr>
          <p:nvPr/>
        </p:nvSpPr>
        <p:spPr bwMode="auto">
          <a:xfrm>
            <a:off x="3131746" y="2708920"/>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2" name="Line 106"/>
          <p:cNvSpPr>
            <a:spLocks noChangeShapeType="1"/>
          </p:cNvSpPr>
          <p:nvPr/>
        </p:nvSpPr>
        <p:spPr bwMode="auto">
          <a:xfrm>
            <a:off x="3141983" y="2204864"/>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3" name="Line 106"/>
          <p:cNvSpPr>
            <a:spLocks noChangeShapeType="1"/>
          </p:cNvSpPr>
          <p:nvPr/>
        </p:nvSpPr>
        <p:spPr bwMode="auto">
          <a:xfrm>
            <a:off x="3131746" y="1556792"/>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4" name="Line 106"/>
          <p:cNvSpPr>
            <a:spLocks noChangeShapeType="1"/>
          </p:cNvSpPr>
          <p:nvPr/>
        </p:nvSpPr>
        <p:spPr bwMode="auto">
          <a:xfrm>
            <a:off x="3131746" y="4437112"/>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5" name="Line 106"/>
          <p:cNvSpPr>
            <a:spLocks noChangeShapeType="1"/>
          </p:cNvSpPr>
          <p:nvPr/>
        </p:nvSpPr>
        <p:spPr bwMode="auto">
          <a:xfrm>
            <a:off x="3138260" y="4941168"/>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6" name="Line 106"/>
          <p:cNvSpPr>
            <a:spLocks noChangeShapeType="1"/>
          </p:cNvSpPr>
          <p:nvPr/>
        </p:nvSpPr>
        <p:spPr bwMode="auto">
          <a:xfrm>
            <a:off x="3138260" y="5445224"/>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7" name="Line 106"/>
          <p:cNvSpPr>
            <a:spLocks noChangeShapeType="1"/>
          </p:cNvSpPr>
          <p:nvPr/>
        </p:nvSpPr>
        <p:spPr bwMode="auto">
          <a:xfrm>
            <a:off x="3131746" y="6021288"/>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8" name="Line 106"/>
          <p:cNvSpPr>
            <a:spLocks noChangeShapeType="1"/>
          </p:cNvSpPr>
          <p:nvPr/>
        </p:nvSpPr>
        <p:spPr bwMode="auto">
          <a:xfrm>
            <a:off x="3131746" y="6597352"/>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7740379"/>
      </p:ext>
    </p:extLst>
  </p:cSld>
  <p:clrMapOvr>
    <a:masterClrMapping/>
  </p:clrMapOvr>
  <p:transition>
    <p:strips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23528" y="41701"/>
            <a:ext cx="8176665" cy="880241"/>
          </a:xfrm>
          <a:prstGeom prst="rect">
            <a:avLst/>
          </a:prstGeom>
        </p:spPr>
        <p:txBody>
          <a:bodyPr wrap="square">
            <a:spAutoFit/>
          </a:bodyPr>
          <a:lstStyle/>
          <a:p>
            <a:pPr algn="ctr">
              <a:lnSpc>
                <a:spcPct val="80000"/>
              </a:lnSpc>
              <a:spcAft>
                <a:spcPts val="0"/>
              </a:spcAft>
            </a:pPr>
            <a:r>
              <a:rPr lang="ru-RU" sz="3200" b="1" dirty="0">
                <a:latin typeface="+mn-lt"/>
                <a:ea typeface="Calibri" panose="020F0502020204030204" pitchFamily="34" charset="0"/>
              </a:rPr>
              <a:t>Поділ наук на види за предметом та методом </a:t>
            </a:r>
            <a:r>
              <a:rPr lang="ru-RU" sz="3200" b="1" dirty="0" err="1">
                <a:latin typeface="+mn-lt"/>
                <a:ea typeface="Calibri" panose="020F0502020204030204" pitchFamily="34" charset="0"/>
              </a:rPr>
              <a:t>пізнання</a:t>
            </a:r>
            <a:endParaRPr lang="uk-UA" sz="32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18" name="Group 18"/>
          <p:cNvGrpSpPr>
            <a:grpSpLocks/>
          </p:cNvGrpSpPr>
          <p:nvPr/>
        </p:nvGrpSpPr>
        <p:grpSpPr bwMode="auto">
          <a:xfrm>
            <a:off x="237964" y="1337441"/>
            <a:ext cx="8668072" cy="4323808"/>
            <a:chOff x="1134" y="12599"/>
            <a:chExt cx="9720" cy="1486"/>
          </a:xfrm>
        </p:grpSpPr>
        <p:sp>
          <p:nvSpPr>
            <p:cNvPr id="19" name="Line 28"/>
            <p:cNvSpPr>
              <a:spLocks noChangeShapeType="1"/>
            </p:cNvSpPr>
            <p:nvPr/>
          </p:nvSpPr>
          <p:spPr bwMode="auto">
            <a:xfrm>
              <a:off x="2034" y="13393"/>
              <a:ext cx="8460" cy="1"/>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grpSp>
          <p:nvGrpSpPr>
            <p:cNvPr id="20" name="Group 19"/>
            <p:cNvGrpSpPr>
              <a:grpSpLocks/>
            </p:cNvGrpSpPr>
            <p:nvPr/>
          </p:nvGrpSpPr>
          <p:grpSpPr bwMode="auto">
            <a:xfrm>
              <a:off x="1134" y="12599"/>
              <a:ext cx="9720" cy="1486"/>
              <a:chOff x="1134" y="3666"/>
              <a:chExt cx="9720" cy="1486"/>
            </a:xfrm>
          </p:grpSpPr>
          <p:sp>
            <p:nvSpPr>
              <p:cNvPr id="21" name="Rectangle 27"/>
              <p:cNvSpPr>
                <a:spLocks noChangeArrowheads="1"/>
              </p:cNvSpPr>
              <p:nvPr/>
            </p:nvSpPr>
            <p:spPr bwMode="auto">
              <a:xfrm>
                <a:off x="3643" y="3666"/>
                <a:ext cx="5400" cy="473"/>
              </a:xfrm>
              <a:prstGeom prst="rect">
                <a:avLst/>
              </a:prstGeom>
              <a:ln>
                <a:headEnd/>
                <a:tailEnd/>
              </a:ln>
            </p:spPr>
            <p:style>
              <a:lnRef idx="0">
                <a:schemeClr val="dk1"/>
              </a:lnRef>
              <a:fillRef idx="3">
                <a:schemeClr val="dk1"/>
              </a:fillRef>
              <a:effectRef idx="3">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6600" b="1"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Науки </a:t>
                </a:r>
                <a:endParaRPr kumimoji="0" lang="uk-UA" altLang="uk-UA" sz="6600" b="1" i="0" u="none" strike="noStrike" cap="none" normalizeH="0" baseline="0" dirty="0" smtClean="0">
                  <a:ln>
                    <a:noFill/>
                  </a:ln>
                  <a:solidFill>
                    <a:schemeClr val="bg1"/>
                  </a:solidFill>
                  <a:effectLst/>
                </a:endParaRPr>
              </a:p>
            </p:txBody>
          </p:sp>
          <p:sp>
            <p:nvSpPr>
              <p:cNvPr id="22" name="Rectangle 26"/>
              <p:cNvSpPr>
                <a:spLocks noChangeArrowheads="1"/>
              </p:cNvSpPr>
              <p:nvPr/>
            </p:nvSpPr>
            <p:spPr bwMode="auto">
              <a:xfrm>
                <a:off x="1134" y="4679"/>
                <a:ext cx="2880" cy="47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5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Суспільні </a:t>
                </a:r>
                <a:endParaRPr kumimoji="0" lang="uk-UA" altLang="uk-UA" sz="4500" b="0" i="0" u="none" strike="noStrike" cap="none" normalizeH="0" baseline="0" dirty="0" smtClean="0">
                  <a:ln>
                    <a:noFill/>
                  </a:ln>
                  <a:solidFill>
                    <a:schemeClr val="bg1"/>
                  </a:solidFill>
                  <a:effectLst/>
                </a:endParaRPr>
              </a:p>
            </p:txBody>
          </p:sp>
          <p:sp>
            <p:nvSpPr>
              <p:cNvPr id="23" name="Rectangle 25"/>
              <p:cNvSpPr>
                <a:spLocks noChangeArrowheads="1"/>
              </p:cNvSpPr>
              <p:nvPr/>
            </p:nvSpPr>
            <p:spPr bwMode="auto">
              <a:xfrm>
                <a:off x="4218" y="4679"/>
                <a:ext cx="3472" cy="47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5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Природничі </a:t>
                </a:r>
                <a:endParaRPr kumimoji="0" lang="uk-UA" altLang="uk-UA" sz="4500" b="0" i="0" u="none" strike="noStrike" cap="none" normalizeH="0" baseline="0" smtClean="0">
                  <a:ln>
                    <a:noFill/>
                  </a:ln>
                  <a:solidFill>
                    <a:schemeClr val="bg1"/>
                  </a:solidFill>
                  <a:effectLst/>
                </a:endParaRPr>
              </a:p>
            </p:txBody>
          </p:sp>
          <p:sp>
            <p:nvSpPr>
              <p:cNvPr id="24" name="Rectangle 24"/>
              <p:cNvSpPr>
                <a:spLocks noChangeArrowheads="1"/>
              </p:cNvSpPr>
              <p:nvPr/>
            </p:nvSpPr>
            <p:spPr bwMode="auto">
              <a:xfrm>
                <a:off x="7974" y="4679"/>
                <a:ext cx="2880" cy="47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5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Технічні </a:t>
                </a:r>
                <a:endParaRPr kumimoji="0" lang="uk-UA" altLang="uk-UA" sz="4500" b="0" i="0" u="none" strike="noStrike" cap="none" normalizeH="0" baseline="0" smtClean="0">
                  <a:ln>
                    <a:noFill/>
                  </a:ln>
                  <a:solidFill>
                    <a:schemeClr val="bg1"/>
                  </a:solidFill>
                  <a:effectLst/>
                </a:endParaRPr>
              </a:p>
            </p:txBody>
          </p:sp>
          <p:sp>
            <p:nvSpPr>
              <p:cNvPr id="25" name="Line 23"/>
              <p:cNvSpPr>
                <a:spLocks noChangeShapeType="1"/>
              </p:cNvSpPr>
              <p:nvPr/>
            </p:nvSpPr>
            <p:spPr bwMode="auto">
              <a:xfrm>
                <a:off x="6354" y="4139"/>
                <a:ext cx="0" cy="36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6" name="Line 22"/>
              <p:cNvSpPr>
                <a:spLocks noChangeShapeType="1"/>
              </p:cNvSpPr>
              <p:nvPr/>
            </p:nvSpPr>
            <p:spPr bwMode="auto">
              <a:xfrm>
                <a:off x="2034" y="4461"/>
                <a:ext cx="0" cy="218"/>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7" name="Line 21"/>
              <p:cNvSpPr>
                <a:spLocks noChangeShapeType="1"/>
              </p:cNvSpPr>
              <p:nvPr/>
            </p:nvSpPr>
            <p:spPr bwMode="auto">
              <a:xfrm>
                <a:off x="6354" y="4499"/>
                <a:ext cx="0" cy="18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9" name="Line 20"/>
              <p:cNvSpPr>
                <a:spLocks noChangeShapeType="1"/>
              </p:cNvSpPr>
              <p:nvPr/>
            </p:nvSpPr>
            <p:spPr bwMode="auto">
              <a:xfrm>
                <a:off x="10494" y="4460"/>
                <a:ext cx="0" cy="219"/>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grpSp>
      </p:grpSp>
      <p:sp>
        <p:nvSpPr>
          <p:cNvPr id="30" name="Rectangle 34"/>
          <p:cNvSpPr>
            <a:spLocks noChangeArrowheads="1"/>
          </p:cNvSpPr>
          <p:nvPr/>
        </p:nvSpPr>
        <p:spPr bwMode="auto">
          <a:xfrm>
            <a:off x="1691680" y="31140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1866380455"/>
      </p:ext>
    </p:extLst>
  </p:cSld>
  <p:clrMapOvr>
    <a:masterClrMapping/>
  </p:clrMapOvr>
  <p:transition>
    <p:strips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3051" y="-7543"/>
            <a:ext cx="8608713" cy="929485"/>
          </a:xfrm>
          <a:prstGeom prst="rect">
            <a:avLst/>
          </a:prstGeom>
        </p:spPr>
        <p:txBody>
          <a:bodyPr wrap="square">
            <a:spAutoFit/>
          </a:bodyPr>
          <a:lstStyle/>
          <a:p>
            <a:pPr algn="ctr">
              <a:lnSpc>
                <a:spcPct val="80000"/>
              </a:lnSpc>
              <a:spcAft>
                <a:spcPts val="0"/>
              </a:spcAft>
            </a:pPr>
            <a:r>
              <a:rPr lang="ru-RU" sz="3300" b="1" dirty="0" smtClean="0">
                <a:latin typeface="+mn-lt"/>
                <a:ea typeface="Calibri" panose="020F0502020204030204" pitchFamily="34" charset="0"/>
              </a:rPr>
              <a:t>Поділ наук на види за </a:t>
            </a:r>
            <a:r>
              <a:rPr lang="ru-RU" sz="3300" b="1" dirty="0" err="1" smtClean="0">
                <a:latin typeface="+mn-lt"/>
                <a:ea typeface="Calibri" panose="020F0502020204030204" pitchFamily="34" charset="0"/>
              </a:rPr>
              <a:t>співвідношенням</a:t>
            </a:r>
            <a:r>
              <a:rPr lang="ru-RU" sz="3300" b="1" dirty="0" smtClean="0">
                <a:latin typeface="+mn-lt"/>
                <a:ea typeface="Calibri" panose="020F0502020204030204" pitchFamily="34" charset="0"/>
              </a:rPr>
              <a:t> </a:t>
            </a:r>
            <a:r>
              <a:rPr lang="ru-RU" sz="3300" b="1" dirty="0" err="1" smtClean="0">
                <a:latin typeface="+mn-lt"/>
                <a:ea typeface="Calibri" panose="020F0502020204030204" pitchFamily="34" charset="0"/>
              </a:rPr>
              <a:t>із</a:t>
            </a:r>
            <a:r>
              <a:rPr lang="ru-RU" sz="3300" b="1" dirty="0" smtClean="0">
                <a:latin typeface="+mn-lt"/>
                <a:ea typeface="Calibri" panose="020F0502020204030204" pitchFamily="34" charset="0"/>
              </a:rPr>
              <a:t> практикою</a:t>
            </a:r>
            <a:endParaRPr lang="uk-UA" sz="33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318618" y="1268760"/>
            <a:ext cx="8565315" cy="5035276"/>
            <a:chOff x="914" y="9875"/>
            <a:chExt cx="10240" cy="1747"/>
          </a:xfrm>
        </p:grpSpPr>
        <p:sp>
          <p:nvSpPr>
            <p:cNvPr id="6" name="Rectangle 9"/>
            <p:cNvSpPr>
              <a:spLocks noChangeArrowheads="1"/>
            </p:cNvSpPr>
            <p:nvPr/>
          </p:nvSpPr>
          <p:spPr bwMode="auto">
            <a:xfrm>
              <a:off x="3643" y="9875"/>
              <a:ext cx="5400" cy="473"/>
            </a:xfrm>
            <a:prstGeom prst="rect">
              <a:avLst/>
            </a:prstGeom>
            <a:ln>
              <a:headEnd/>
              <a:tailEnd/>
            </a:ln>
          </p:spPr>
          <p:style>
            <a:lnRef idx="0">
              <a:schemeClr val="dk1"/>
            </a:lnRef>
            <a:fillRef idx="3">
              <a:schemeClr val="dk1"/>
            </a:fillRef>
            <a:effectRef idx="3">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66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Науки </a:t>
              </a:r>
              <a:endParaRPr kumimoji="0" lang="uk-UA" altLang="uk-UA" sz="6600" b="0" i="0" u="none" strike="noStrike" cap="none" normalizeH="0" baseline="0" dirty="0" smtClean="0">
                <a:ln>
                  <a:noFill/>
                </a:ln>
                <a:solidFill>
                  <a:schemeClr val="bg1"/>
                </a:solidFill>
                <a:effectLst/>
              </a:endParaRPr>
            </a:p>
          </p:txBody>
        </p:sp>
        <p:sp>
          <p:nvSpPr>
            <p:cNvPr id="7" name="Rectangle 8"/>
            <p:cNvSpPr>
              <a:spLocks noChangeArrowheads="1"/>
            </p:cNvSpPr>
            <p:nvPr/>
          </p:nvSpPr>
          <p:spPr bwMode="auto">
            <a:xfrm>
              <a:off x="914" y="10524"/>
              <a:ext cx="5129" cy="47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5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Фундаментальні </a:t>
              </a:r>
              <a:endParaRPr kumimoji="0" lang="uk-UA" altLang="uk-UA" sz="4500" b="0" i="0" u="none" strike="noStrike" cap="none" normalizeH="0" baseline="0" dirty="0" smtClean="0">
                <a:ln>
                  <a:noFill/>
                </a:ln>
                <a:solidFill>
                  <a:schemeClr val="bg1"/>
                </a:solidFill>
                <a:effectLst/>
                <a:latin typeface="Arial" panose="020B0604020202020204" pitchFamily="34" charset="0"/>
              </a:endParaRPr>
            </a:p>
          </p:txBody>
        </p:sp>
        <p:sp>
          <p:nvSpPr>
            <p:cNvPr id="8" name="Rectangle 7"/>
            <p:cNvSpPr>
              <a:spLocks noChangeArrowheads="1"/>
            </p:cNvSpPr>
            <p:nvPr/>
          </p:nvSpPr>
          <p:spPr bwMode="auto">
            <a:xfrm>
              <a:off x="6688" y="10516"/>
              <a:ext cx="4466" cy="481"/>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5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Прикладні </a:t>
              </a:r>
              <a:r>
                <a:rPr kumimoji="0" lang="uk-UA" altLang="uk-UA" sz="40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 </a:t>
              </a:r>
              <a:endParaRPr kumimoji="0" lang="uk-UA" altLang="uk-UA" sz="4000" b="0" i="0" u="none" strike="noStrike" cap="none" normalizeH="0" baseline="0" dirty="0" smtClean="0">
                <a:ln>
                  <a:noFill/>
                </a:ln>
                <a:solidFill>
                  <a:schemeClr val="bg1"/>
                </a:solidFill>
                <a:effectLst/>
                <a:latin typeface="Arial" panose="020B0604020202020204" pitchFamily="34" charset="0"/>
              </a:endParaRPr>
            </a:p>
          </p:txBody>
        </p:sp>
        <p:sp>
          <p:nvSpPr>
            <p:cNvPr id="12" name="Rectangle 3"/>
            <p:cNvSpPr>
              <a:spLocks noChangeArrowheads="1"/>
            </p:cNvSpPr>
            <p:nvPr/>
          </p:nvSpPr>
          <p:spPr bwMode="auto">
            <a:xfrm>
              <a:off x="3478" y="11076"/>
              <a:ext cx="5961" cy="546"/>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5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Науково-практичні розробки</a:t>
              </a:r>
              <a:endParaRPr kumimoji="0" lang="uk-UA" altLang="uk-UA" sz="4500" b="0" i="0" u="none" strike="noStrike" cap="none" normalizeH="0" baseline="0" smtClean="0">
                <a:ln>
                  <a:noFill/>
                </a:ln>
                <a:solidFill>
                  <a:schemeClr val="bg1"/>
                </a:solidFill>
                <a:effectLst/>
                <a:latin typeface="Arial" panose="020B0604020202020204" pitchFamily="34" charset="0"/>
              </a:endParaRPr>
            </a:p>
          </p:txBody>
        </p:sp>
      </p:grpSp>
      <p:sp>
        <p:nvSpPr>
          <p:cNvPr id="14" name="Rectangle 16"/>
          <p:cNvSpPr>
            <a:spLocks noChangeArrowheads="1"/>
          </p:cNvSpPr>
          <p:nvPr/>
        </p:nvSpPr>
        <p:spPr bwMode="auto">
          <a:xfrm>
            <a:off x="1043608" y="2178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cxnSp>
        <p:nvCxnSpPr>
          <p:cNvPr id="33" name="Пряма зі стрілкою 32"/>
          <p:cNvCxnSpPr/>
          <p:nvPr/>
        </p:nvCxnSpPr>
        <p:spPr bwMode="auto">
          <a:xfrm>
            <a:off x="3131840" y="2638030"/>
            <a:ext cx="0" cy="478620"/>
          </a:xfrm>
          <a:prstGeom prst="straightConnector1">
            <a:avLst/>
          </a:prstGeom>
          <a:ln>
            <a:headEnd type="none" w="med" len="med"/>
            <a:tailEnd type="triangle"/>
          </a:ln>
        </p:spPr>
        <p:style>
          <a:lnRef idx="3">
            <a:schemeClr val="dk1"/>
          </a:lnRef>
          <a:fillRef idx="0">
            <a:schemeClr val="dk1"/>
          </a:fillRef>
          <a:effectRef idx="2">
            <a:schemeClr val="dk1"/>
          </a:effectRef>
          <a:fontRef idx="minor">
            <a:schemeClr val="tx1"/>
          </a:fontRef>
        </p:style>
      </p:cxnSp>
      <p:cxnSp>
        <p:nvCxnSpPr>
          <p:cNvPr id="35" name="Пряма зі стрілкою 34"/>
          <p:cNvCxnSpPr>
            <a:stCxn id="6" idx="2"/>
          </p:cNvCxnSpPr>
          <p:nvPr/>
        </p:nvCxnSpPr>
        <p:spPr bwMode="auto">
          <a:xfrm flipH="1">
            <a:off x="4859740" y="2632060"/>
            <a:ext cx="1" cy="2098272"/>
          </a:xfrm>
          <a:prstGeom prst="straightConnector1">
            <a:avLst/>
          </a:prstGeom>
          <a:ln>
            <a:headEnd type="none" w="med" len="med"/>
            <a:tailEnd type="triangle"/>
          </a:ln>
        </p:spPr>
        <p:style>
          <a:lnRef idx="3">
            <a:schemeClr val="dk1"/>
          </a:lnRef>
          <a:fillRef idx="0">
            <a:schemeClr val="dk1"/>
          </a:fillRef>
          <a:effectRef idx="2">
            <a:schemeClr val="dk1"/>
          </a:effectRef>
          <a:fontRef idx="minor">
            <a:schemeClr val="tx1"/>
          </a:fontRef>
        </p:style>
      </p:cxnSp>
      <p:cxnSp>
        <p:nvCxnSpPr>
          <p:cNvPr id="37" name="Пряма зі стрілкою 36"/>
          <p:cNvCxnSpPr/>
          <p:nvPr/>
        </p:nvCxnSpPr>
        <p:spPr bwMode="auto">
          <a:xfrm>
            <a:off x="6732240" y="2635441"/>
            <a:ext cx="0" cy="478620"/>
          </a:xfrm>
          <a:prstGeom prst="straightConnector1">
            <a:avLst/>
          </a:prstGeom>
          <a:ln>
            <a:headEnd type="none" w="med" len="med"/>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60786178"/>
      </p:ext>
    </p:extLst>
  </p:cSld>
  <p:clrMapOvr>
    <a:masterClrMapping/>
  </p:clrMapOvr>
  <p:transition>
    <p:strips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3051" y="-7543"/>
            <a:ext cx="8608713" cy="904863"/>
          </a:xfrm>
          <a:prstGeom prst="rect">
            <a:avLst/>
          </a:prstGeom>
        </p:spPr>
        <p:txBody>
          <a:bodyPr wrap="square">
            <a:spAutoFit/>
          </a:bodyPr>
          <a:lstStyle/>
          <a:p>
            <a:pPr algn="ctr">
              <a:lnSpc>
                <a:spcPct val="80000"/>
              </a:lnSpc>
              <a:spcAft>
                <a:spcPts val="0"/>
              </a:spcAft>
            </a:pPr>
            <a:r>
              <a:rPr lang="ru-RU" sz="6600" b="1" dirty="0">
                <a:latin typeface="+mn-lt"/>
                <a:ea typeface="Calibri" panose="020F0502020204030204" pitchFamily="34" charset="0"/>
              </a:rPr>
              <a:t>Функції науки</a:t>
            </a:r>
            <a:endParaRPr lang="uk-UA" sz="66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4" name="Rectangle 16"/>
          <p:cNvSpPr>
            <a:spLocks noChangeArrowheads="1"/>
          </p:cNvSpPr>
          <p:nvPr/>
        </p:nvSpPr>
        <p:spPr bwMode="auto">
          <a:xfrm>
            <a:off x="1043608" y="2178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5" name="Group 1"/>
          <p:cNvGrpSpPr>
            <a:grpSpLocks/>
          </p:cNvGrpSpPr>
          <p:nvPr/>
        </p:nvGrpSpPr>
        <p:grpSpPr bwMode="auto">
          <a:xfrm>
            <a:off x="28468" y="1124744"/>
            <a:ext cx="9115532" cy="5304289"/>
            <a:chOff x="1360" y="11508"/>
            <a:chExt cx="9353" cy="3569"/>
          </a:xfrm>
        </p:grpSpPr>
        <p:sp>
          <p:nvSpPr>
            <p:cNvPr id="9" name="AutoShape 18"/>
            <p:cNvSpPr>
              <a:spLocks noChangeArrowheads="1"/>
            </p:cNvSpPr>
            <p:nvPr/>
          </p:nvSpPr>
          <p:spPr bwMode="auto">
            <a:xfrm>
              <a:off x="4054" y="12286"/>
              <a:ext cx="2985" cy="1707"/>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4000" b="1" i="0" u="sng" strike="noStrike" cap="none" normalizeH="0" baseline="0" dirty="0"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Функції науки</a:t>
              </a:r>
              <a:endParaRPr kumimoji="0" lang="ru-RU" altLang="uk-UA" sz="4000" b="0" i="0" u="sng" strike="noStrike" cap="none" normalizeH="0" baseline="0" dirty="0" smtClean="0">
                <a:ln>
                  <a:noFill/>
                </a:ln>
                <a:solidFill>
                  <a:schemeClr val="bg1"/>
                </a:solidFill>
                <a:effectLst/>
                <a:latin typeface="Arial" panose="020B0604020202020204" pitchFamily="34" charset="0"/>
              </a:endParaRPr>
            </a:p>
          </p:txBody>
        </p:sp>
        <p:sp>
          <p:nvSpPr>
            <p:cNvPr id="10" name="AutoShape 17"/>
            <p:cNvSpPr>
              <a:spLocks noChangeArrowheads="1"/>
            </p:cNvSpPr>
            <p:nvPr/>
          </p:nvSpPr>
          <p:spPr bwMode="auto">
            <a:xfrm>
              <a:off x="1707" y="11708"/>
              <a:ext cx="1980" cy="720"/>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err="1"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опис</a:t>
              </a:r>
              <a:endParaRPr kumimoji="0" lang="ru-RU"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1" name="AutoShape 16"/>
            <p:cNvSpPr>
              <a:spLocks noChangeArrowheads="1"/>
            </p:cNvSpPr>
            <p:nvPr/>
          </p:nvSpPr>
          <p:spPr bwMode="auto">
            <a:xfrm>
              <a:off x="1376" y="13688"/>
              <a:ext cx="2941" cy="900"/>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пояснення</a:t>
              </a:r>
              <a:endParaRPr kumimoji="0" lang="ru-RU" altLang="uk-UA" sz="3200" b="0" i="0" u="none" strike="noStrike" cap="none" normalizeH="0" baseline="0" smtClean="0">
                <a:ln>
                  <a:noFill/>
                </a:ln>
                <a:solidFill>
                  <a:schemeClr val="bg1"/>
                </a:solidFill>
                <a:effectLst/>
                <a:latin typeface="Arial" panose="020B0604020202020204" pitchFamily="34" charset="0"/>
              </a:endParaRPr>
            </a:p>
          </p:txBody>
        </p:sp>
        <p:sp>
          <p:nvSpPr>
            <p:cNvPr id="13" name="AutoShape 15"/>
            <p:cNvSpPr>
              <a:spLocks noChangeArrowheads="1"/>
            </p:cNvSpPr>
            <p:nvPr/>
          </p:nvSpPr>
          <p:spPr bwMode="auto">
            <a:xfrm>
              <a:off x="6962" y="12501"/>
              <a:ext cx="3751" cy="900"/>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err="1"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передбачення</a:t>
              </a:r>
              <a:endParaRPr kumimoji="0" lang="ru-RU"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5" name="AutoShape 14"/>
            <p:cNvSpPr>
              <a:spLocks noChangeArrowheads="1"/>
            </p:cNvSpPr>
            <p:nvPr/>
          </p:nvSpPr>
          <p:spPr bwMode="auto">
            <a:xfrm>
              <a:off x="7459" y="13850"/>
              <a:ext cx="3005" cy="900"/>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err="1"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розуміння</a:t>
              </a:r>
              <a:endParaRPr kumimoji="0" lang="ru-RU"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6" name="AutoShape 13"/>
            <p:cNvSpPr>
              <a:spLocks noChangeArrowheads="1"/>
            </p:cNvSpPr>
            <p:nvPr/>
          </p:nvSpPr>
          <p:spPr bwMode="auto">
            <a:xfrm>
              <a:off x="3931" y="11512"/>
              <a:ext cx="2498" cy="646"/>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err="1"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пізнання</a:t>
              </a:r>
              <a:endParaRPr kumimoji="0" lang="ru-RU"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7" name="AutoShape 12"/>
            <p:cNvSpPr>
              <a:spLocks noChangeArrowheads="1"/>
            </p:cNvSpPr>
            <p:nvPr/>
          </p:nvSpPr>
          <p:spPr bwMode="auto">
            <a:xfrm>
              <a:off x="1360" y="12512"/>
              <a:ext cx="2924" cy="900"/>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виховання</a:t>
              </a:r>
              <a:endParaRPr kumimoji="0" lang="ru-RU" altLang="uk-UA" sz="3200" b="0" i="0" u="none" strike="noStrike" cap="none" normalizeH="0" baseline="0" smtClean="0">
                <a:ln>
                  <a:noFill/>
                </a:ln>
                <a:solidFill>
                  <a:schemeClr val="bg1"/>
                </a:solidFill>
                <a:effectLst/>
                <a:latin typeface="Arial" panose="020B0604020202020204" pitchFamily="34" charset="0"/>
              </a:endParaRPr>
            </a:p>
          </p:txBody>
        </p:sp>
        <p:sp>
          <p:nvSpPr>
            <p:cNvPr id="18" name="AutoShape 11"/>
            <p:cNvSpPr>
              <a:spLocks noChangeArrowheads="1"/>
            </p:cNvSpPr>
            <p:nvPr/>
          </p:nvSpPr>
          <p:spPr bwMode="auto">
            <a:xfrm>
              <a:off x="3927" y="14177"/>
              <a:ext cx="3240" cy="900"/>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err="1"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організація</a:t>
              </a:r>
              <a:endParaRPr kumimoji="0" lang="ru-RU"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9" name="AutoShape 10"/>
            <p:cNvSpPr>
              <a:spLocks noChangeArrowheads="1"/>
            </p:cNvSpPr>
            <p:nvPr/>
          </p:nvSpPr>
          <p:spPr bwMode="auto">
            <a:xfrm>
              <a:off x="6354" y="11508"/>
              <a:ext cx="4256" cy="968"/>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err="1"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конструювання</a:t>
              </a:r>
              <a:endParaRPr kumimoji="0" lang="ru-RU"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20" name="Line 9"/>
            <p:cNvSpPr>
              <a:spLocks noChangeShapeType="1"/>
            </p:cNvSpPr>
            <p:nvPr/>
          </p:nvSpPr>
          <p:spPr bwMode="auto">
            <a:xfrm flipH="1" flipV="1">
              <a:off x="3856" y="13117"/>
              <a:ext cx="198" cy="11"/>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1" name="Line 8"/>
            <p:cNvSpPr>
              <a:spLocks noChangeShapeType="1"/>
            </p:cNvSpPr>
            <p:nvPr/>
          </p:nvSpPr>
          <p:spPr bwMode="auto">
            <a:xfrm flipH="1">
              <a:off x="3856" y="13758"/>
              <a:ext cx="659" cy="264"/>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2" name="Line 7"/>
            <p:cNvSpPr>
              <a:spLocks noChangeShapeType="1"/>
            </p:cNvSpPr>
            <p:nvPr/>
          </p:nvSpPr>
          <p:spPr bwMode="auto">
            <a:xfrm flipH="1" flipV="1">
              <a:off x="3634" y="12089"/>
              <a:ext cx="848" cy="462"/>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3" name="Line 6"/>
            <p:cNvSpPr>
              <a:spLocks noChangeShapeType="1"/>
            </p:cNvSpPr>
            <p:nvPr/>
          </p:nvSpPr>
          <p:spPr bwMode="auto">
            <a:xfrm flipH="1" flipV="1">
              <a:off x="5547" y="12041"/>
              <a:ext cx="12" cy="264"/>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4" name="Line 5"/>
            <p:cNvSpPr>
              <a:spLocks noChangeShapeType="1"/>
            </p:cNvSpPr>
            <p:nvPr/>
          </p:nvSpPr>
          <p:spPr bwMode="auto">
            <a:xfrm flipH="1" flipV="1">
              <a:off x="5547" y="14002"/>
              <a:ext cx="12" cy="175"/>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5" name="Line 4"/>
            <p:cNvSpPr>
              <a:spLocks noChangeShapeType="1"/>
            </p:cNvSpPr>
            <p:nvPr/>
          </p:nvSpPr>
          <p:spPr bwMode="auto">
            <a:xfrm flipV="1">
              <a:off x="6613" y="12321"/>
              <a:ext cx="365" cy="224"/>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6" name="Line 3"/>
            <p:cNvSpPr>
              <a:spLocks noChangeShapeType="1"/>
            </p:cNvSpPr>
            <p:nvPr/>
          </p:nvSpPr>
          <p:spPr bwMode="auto">
            <a:xfrm flipH="1">
              <a:off x="7057" y="13107"/>
              <a:ext cx="431" cy="21"/>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7" name="Line 2"/>
            <p:cNvSpPr>
              <a:spLocks noChangeShapeType="1"/>
            </p:cNvSpPr>
            <p:nvPr/>
          </p:nvSpPr>
          <p:spPr bwMode="auto">
            <a:xfrm>
              <a:off x="6613" y="13758"/>
              <a:ext cx="1256" cy="390"/>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grpSp>
      <p:sp>
        <p:nvSpPr>
          <p:cNvPr id="29" name="Rectangle 29"/>
          <p:cNvSpPr>
            <a:spLocks noChangeArrowheads="1"/>
          </p:cNvSpPr>
          <p:nvPr/>
        </p:nvSpPr>
        <p:spPr bwMode="auto">
          <a:xfrm>
            <a:off x="1428750" y="2505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4251014340"/>
      </p:ext>
    </p:extLst>
  </p:cSld>
  <p:clrMapOvr>
    <a:masterClrMapping/>
  </p:clrMapOvr>
  <p:transition>
    <p:strips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3051" y="-7543"/>
            <a:ext cx="8608713" cy="880241"/>
          </a:xfrm>
          <a:prstGeom prst="rect">
            <a:avLst/>
          </a:prstGeom>
        </p:spPr>
        <p:txBody>
          <a:bodyPr wrap="square">
            <a:spAutoFit/>
          </a:bodyPr>
          <a:lstStyle/>
          <a:p>
            <a:pPr algn="ctr">
              <a:lnSpc>
                <a:spcPct val="80000"/>
              </a:lnSpc>
              <a:spcAft>
                <a:spcPts val="0"/>
              </a:spcAft>
            </a:pPr>
            <a:r>
              <a:rPr lang="ru-RU" sz="3200" b="1" dirty="0">
                <a:latin typeface="+mn-lt"/>
                <a:ea typeface="Calibri" panose="020F0502020204030204" pitchFamily="34" charset="0"/>
              </a:rPr>
              <a:t>Трактування науки з </a:t>
            </a:r>
            <a:r>
              <a:rPr lang="ru-RU" sz="3200" b="1" dirty="0" err="1">
                <a:latin typeface="+mn-lt"/>
                <a:ea typeface="Calibri" panose="020F0502020204030204" pitchFamily="34" charset="0"/>
              </a:rPr>
              <a:t>двох</a:t>
            </a:r>
            <a:r>
              <a:rPr lang="ru-RU" sz="3200" b="1" dirty="0">
                <a:latin typeface="+mn-lt"/>
                <a:ea typeface="Calibri" panose="020F0502020204030204" pitchFamily="34" charset="0"/>
              </a:rPr>
              <a:t> </a:t>
            </a:r>
            <a:r>
              <a:rPr lang="ru-RU" sz="3200" b="1" dirty="0" err="1">
                <a:latin typeface="+mn-lt"/>
                <a:ea typeface="Calibri" panose="020F0502020204030204" pitchFamily="34" charset="0"/>
              </a:rPr>
              <a:t>основних</a:t>
            </a:r>
            <a:r>
              <a:rPr lang="ru-RU" sz="3200" b="1" dirty="0">
                <a:latin typeface="+mn-lt"/>
                <a:ea typeface="Calibri" panose="020F0502020204030204" pitchFamily="34" charset="0"/>
              </a:rPr>
              <a:t> </a:t>
            </a:r>
            <a:r>
              <a:rPr lang="ru-RU" sz="3200" b="1" dirty="0" err="1">
                <a:latin typeface="+mn-lt"/>
                <a:ea typeface="Calibri" panose="020F0502020204030204" pitchFamily="34" charset="0"/>
              </a:rPr>
              <a:t>позицій</a:t>
            </a:r>
            <a:endParaRPr lang="uk-UA" sz="32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4" name="Rectangle 16"/>
          <p:cNvSpPr>
            <a:spLocks noChangeArrowheads="1"/>
          </p:cNvSpPr>
          <p:nvPr/>
        </p:nvSpPr>
        <p:spPr bwMode="auto">
          <a:xfrm>
            <a:off x="1043608" y="2178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9" name="Rectangle 29"/>
          <p:cNvSpPr>
            <a:spLocks noChangeArrowheads="1"/>
          </p:cNvSpPr>
          <p:nvPr/>
        </p:nvSpPr>
        <p:spPr bwMode="auto">
          <a:xfrm>
            <a:off x="1428750" y="2505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395536" y="1196752"/>
            <a:ext cx="8496944" cy="4824536"/>
            <a:chOff x="1134" y="7679"/>
            <a:chExt cx="9540" cy="2163"/>
          </a:xfrm>
        </p:grpSpPr>
        <p:sp>
          <p:nvSpPr>
            <p:cNvPr id="6" name="Rectangle 12"/>
            <p:cNvSpPr>
              <a:spLocks noChangeArrowheads="1"/>
            </p:cNvSpPr>
            <p:nvPr/>
          </p:nvSpPr>
          <p:spPr bwMode="auto">
            <a:xfrm>
              <a:off x="3654" y="7679"/>
              <a:ext cx="4140" cy="54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6600" b="1"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НАУКА</a:t>
              </a:r>
              <a:endParaRPr kumimoji="0" lang="uk-UA" altLang="uk-UA" sz="6600" b="0" i="0" u="none" strike="noStrike" cap="none" normalizeH="0" baseline="0" dirty="0" smtClean="0">
                <a:ln>
                  <a:noFill/>
                </a:ln>
                <a:solidFill>
                  <a:schemeClr val="bg1"/>
                </a:solidFill>
                <a:effectLst/>
                <a:latin typeface="Arial" panose="020B0604020202020204" pitchFamily="34" charset="0"/>
              </a:endParaRPr>
            </a:p>
          </p:txBody>
        </p:sp>
        <p:sp>
          <p:nvSpPr>
            <p:cNvPr id="7" name="Rectangle 11"/>
            <p:cNvSpPr>
              <a:spLocks noChangeArrowheads="1"/>
            </p:cNvSpPr>
            <p:nvPr/>
          </p:nvSpPr>
          <p:spPr bwMode="auto">
            <a:xfrm>
              <a:off x="1134" y="8582"/>
              <a:ext cx="4140" cy="647"/>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uk-UA" altLang="uk-UA" sz="45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з теоретичної позиції</a:t>
              </a:r>
              <a:endParaRPr kumimoji="0" lang="uk-UA" altLang="uk-UA" sz="4500" b="0" i="0" u="none" strike="noStrike" cap="none" normalizeH="0" baseline="0" dirty="0" smtClean="0">
                <a:ln>
                  <a:noFill/>
                </a:ln>
                <a:solidFill>
                  <a:schemeClr val="bg1"/>
                </a:solidFill>
                <a:effectLst/>
                <a:latin typeface="Arial" panose="020B0604020202020204" pitchFamily="34" charset="0"/>
              </a:endParaRPr>
            </a:p>
          </p:txBody>
        </p:sp>
        <p:sp>
          <p:nvSpPr>
            <p:cNvPr id="8" name="Rectangle 10"/>
            <p:cNvSpPr>
              <a:spLocks noChangeArrowheads="1"/>
            </p:cNvSpPr>
            <p:nvPr/>
          </p:nvSpPr>
          <p:spPr bwMode="auto">
            <a:xfrm>
              <a:off x="5814" y="8582"/>
              <a:ext cx="4860" cy="647"/>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uk-UA" altLang="uk-UA" sz="38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як певний вид суспільного поділу праці</a:t>
              </a:r>
              <a:endParaRPr kumimoji="0" lang="uk-UA" altLang="uk-UA" sz="3800" b="0" i="0" u="none" strike="noStrike" cap="none" normalizeH="0" baseline="0" dirty="0" smtClean="0">
                <a:ln>
                  <a:noFill/>
                </a:ln>
                <a:solidFill>
                  <a:schemeClr val="bg1"/>
                </a:solidFill>
                <a:effectLst/>
                <a:latin typeface="Arial" panose="020B0604020202020204" pitchFamily="34" charset="0"/>
              </a:endParaRPr>
            </a:p>
          </p:txBody>
        </p:sp>
        <p:sp>
          <p:nvSpPr>
            <p:cNvPr id="12" name="Rectangle 9"/>
            <p:cNvSpPr>
              <a:spLocks noChangeArrowheads="1"/>
            </p:cNvSpPr>
            <p:nvPr/>
          </p:nvSpPr>
          <p:spPr bwMode="auto">
            <a:xfrm>
              <a:off x="1134" y="9302"/>
              <a:ext cx="4140" cy="540"/>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5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система знань</a:t>
              </a:r>
              <a:endParaRPr kumimoji="0" lang="uk-UA" altLang="uk-UA" sz="4500" b="0" i="0" u="none" strike="noStrike" cap="none" normalizeH="0" baseline="0" smtClean="0">
                <a:ln>
                  <a:noFill/>
                </a:ln>
                <a:solidFill>
                  <a:schemeClr val="bg1"/>
                </a:solidFill>
                <a:effectLst/>
                <a:latin typeface="Arial" panose="020B0604020202020204" pitchFamily="34" charset="0"/>
              </a:endParaRPr>
            </a:p>
          </p:txBody>
        </p:sp>
        <p:sp>
          <p:nvSpPr>
            <p:cNvPr id="28" name="Rectangle 8"/>
            <p:cNvSpPr>
              <a:spLocks noChangeArrowheads="1"/>
            </p:cNvSpPr>
            <p:nvPr/>
          </p:nvSpPr>
          <p:spPr bwMode="auto">
            <a:xfrm>
              <a:off x="5814" y="9302"/>
              <a:ext cx="4860" cy="540"/>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uk-UA" altLang="uk-UA" sz="45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наукова діяльність</a:t>
              </a:r>
              <a:endParaRPr kumimoji="0" lang="uk-UA" altLang="uk-UA" sz="4500" b="0" i="0" u="none" strike="noStrike" cap="none" normalizeH="0" baseline="0" dirty="0" smtClean="0">
                <a:ln>
                  <a:noFill/>
                </a:ln>
                <a:solidFill>
                  <a:schemeClr val="bg1"/>
                </a:solidFill>
                <a:effectLst/>
                <a:latin typeface="Arial" panose="020B0604020202020204" pitchFamily="34" charset="0"/>
              </a:endParaRPr>
            </a:p>
          </p:txBody>
        </p:sp>
        <p:sp>
          <p:nvSpPr>
            <p:cNvPr id="30" name="Line 7"/>
            <p:cNvSpPr>
              <a:spLocks noChangeShapeType="1"/>
            </p:cNvSpPr>
            <p:nvPr/>
          </p:nvSpPr>
          <p:spPr bwMode="auto">
            <a:xfrm>
              <a:off x="5634" y="8222"/>
              <a:ext cx="0" cy="180"/>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31" name="Line 6"/>
            <p:cNvSpPr>
              <a:spLocks noChangeShapeType="1"/>
            </p:cNvSpPr>
            <p:nvPr/>
          </p:nvSpPr>
          <p:spPr bwMode="auto">
            <a:xfrm>
              <a:off x="2934" y="8402"/>
              <a:ext cx="5400" cy="0"/>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32" name="Line 5"/>
            <p:cNvSpPr>
              <a:spLocks noChangeShapeType="1"/>
            </p:cNvSpPr>
            <p:nvPr/>
          </p:nvSpPr>
          <p:spPr bwMode="auto">
            <a:xfrm>
              <a:off x="2934" y="8402"/>
              <a:ext cx="0" cy="180"/>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33" name="Line 4"/>
            <p:cNvSpPr>
              <a:spLocks noChangeShapeType="1"/>
            </p:cNvSpPr>
            <p:nvPr/>
          </p:nvSpPr>
          <p:spPr bwMode="auto">
            <a:xfrm>
              <a:off x="8334" y="8402"/>
              <a:ext cx="0" cy="180"/>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34" name="Line 3"/>
            <p:cNvSpPr>
              <a:spLocks noChangeShapeType="1"/>
            </p:cNvSpPr>
            <p:nvPr/>
          </p:nvSpPr>
          <p:spPr bwMode="auto">
            <a:xfrm>
              <a:off x="2934" y="9229"/>
              <a:ext cx="0" cy="73"/>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35" name="Line 2"/>
            <p:cNvSpPr>
              <a:spLocks noChangeShapeType="1"/>
            </p:cNvSpPr>
            <p:nvPr/>
          </p:nvSpPr>
          <p:spPr bwMode="auto">
            <a:xfrm>
              <a:off x="8334" y="9229"/>
              <a:ext cx="0" cy="73"/>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grpSp>
    </p:spTree>
    <p:extLst>
      <p:ext uri="{BB962C8B-B14F-4D97-AF65-F5344CB8AC3E}">
        <p14:creationId xmlns:p14="http://schemas.microsoft.com/office/powerpoint/2010/main" val="2028660649"/>
      </p:ext>
    </p:extLst>
  </p:cSld>
  <p:clrMapOvr>
    <a:masterClrMapping/>
  </p:clrMapOvr>
  <p:transition>
    <p:strips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228600"/>
            <a:ext cx="8353425" cy="563563"/>
          </a:xfrm>
        </p:spPr>
        <p:txBody>
          <a:bodyPr/>
          <a:lstStyle/>
          <a:p>
            <a:pPr algn="ctr">
              <a:defRPr/>
            </a:pPr>
            <a:r>
              <a:rPr lang="uk-UA" sz="5000" i="0" dirty="0" smtClean="0">
                <a:solidFill>
                  <a:schemeClr val="accent4">
                    <a:lumMod val="50000"/>
                  </a:schemeClr>
                </a:solidFill>
                <a:latin typeface="+mn-lt"/>
              </a:rPr>
              <a:t>ЗМІСТ</a:t>
            </a:r>
            <a:endParaRPr lang="uk-UA" sz="5000" i="0" dirty="0">
              <a:solidFill>
                <a:schemeClr val="accent4">
                  <a:lumMod val="50000"/>
                </a:schemeClr>
              </a:solidFill>
              <a:latin typeface="+mn-lt"/>
            </a:endParaRPr>
          </a:p>
        </p:txBody>
      </p:sp>
      <p:sp>
        <p:nvSpPr>
          <p:cNvPr id="3" name="Місце для вмісту 2"/>
          <p:cNvSpPr>
            <a:spLocks noGrp="1"/>
          </p:cNvSpPr>
          <p:nvPr>
            <p:ph idx="1"/>
          </p:nvPr>
        </p:nvSpPr>
        <p:spPr>
          <a:xfrm>
            <a:off x="395228" y="1628800"/>
            <a:ext cx="8353425" cy="4320479"/>
          </a:xfrm>
        </p:spPr>
        <p:txBody>
          <a:bodyPr/>
          <a:lstStyle/>
          <a:p>
            <a:pPr marL="0" indent="0" defTabSz="809625">
              <a:spcBef>
                <a:spcPts val="0"/>
              </a:spcBef>
              <a:spcAft>
                <a:spcPts val="1000"/>
              </a:spcAft>
              <a:buClr>
                <a:schemeClr val="accent1"/>
              </a:buClr>
              <a:buNone/>
              <a:tabLst>
                <a:tab pos="93663" algn="l"/>
              </a:tabLst>
              <a:defRPr/>
            </a:pPr>
            <a:r>
              <a:rPr lang="ru-RU" dirty="0" smtClean="0">
                <a:solidFill>
                  <a:schemeClr val="accent4">
                    <a:lumMod val="75000"/>
                  </a:schemeClr>
                </a:solidFill>
              </a:rPr>
              <a:t>1.1</a:t>
            </a:r>
            <a:r>
              <a:rPr lang="ru-RU" dirty="0">
                <a:solidFill>
                  <a:schemeClr val="accent4">
                    <a:lumMod val="75000"/>
                  </a:schemeClr>
                </a:solidFill>
              </a:rPr>
              <a:t>.	</a:t>
            </a:r>
            <a:r>
              <a:rPr lang="ru-RU" dirty="0" err="1">
                <a:solidFill>
                  <a:schemeClr val="accent4">
                    <a:lumMod val="75000"/>
                  </a:schemeClr>
                </a:solidFill>
              </a:rPr>
              <a:t>Знання</a:t>
            </a:r>
            <a:r>
              <a:rPr lang="ru-RU" dirty="0">
                <a:solidFill>
                  <a:schemeClr val="accent4">
                    <a:lumMod val="75000"/>
                  </a:schemeClr>
                </a:solidFill>
              </a:rPr>
              <a:t> як основа науки і </a:t>
            </a:r>
            <a:r>
              <a:rPr lang="ru-RU" dirty="0" err="1">
                <a:solidFill>
                  <a:schemeClr val="accent4">
                    <a:lumMod val="75000"/>
                  </a:schemeClr>
                </a:solidFill>
              </a:rPr>
              <a:t>наукової</a:t>
            </a:r>
            <a:r>
              <a:rPr lang="ru-RU" dirty="0">
                <a:solidFill>
                  <a:schemeClr val="accent4">
                    <a:lumMod val="75000"/>
                  </a:schemeClr>
                </a:solidFill>
              </a:rPr>
              <a:t> </a:t>
            </a:r>
            <a:r>
              <a:rPr lang="en-US" dirty="0" smtClean="0">
                <a:solidFill>
                  <a:schemeClr val="accent4">
                    <a:lumMod val="75000"/>
                  </a:schemeClr>
                </a:solidFill>
              </a:rPr>
              <a:t>     			</a:t>
            </a:r>
            <a:r>
              <a:rPr lang="ru-RU" dirty="0" smtClean="0">
                <a:solidFill>
                  <a:schemeClr val="accent4">
                    <a:lumMod val="75000"/>
                  </a:schemeClr>
                </a:solidFill>
              </a:rPr>
              <a:t>діяльності</a:t>
            </a:r>
            <a:endParaRPr lang="ru-RU" dirty="0">
              <a:solidFill>
                <a:schemeClr val="accent4">
                  <a:lumMod val="75000"/>
                </a:schemeClr>
              </a:solidFill>
            </a:endParaRPr>
          </a:p>
          <a:p>
            <a:pPr marL="0" indent="0" defTabSz="903288">
              <a:spcBef>
                <a:spcPts val="0"/>
              </a:spcBef>
              <a:spcAft>
                <a:spcPts val="1000"/>
              </a:spcAft>
              <a:buClr>
                <a:schemeClr val="accent1"/>
              </a:buClr>
              <a:buNone/>
              <a:tabLst>
                <a:tab pos="809625" algn="l"/>
              </a:tabLst>
              <a:defRPr/>
            </a:pPr>
            <a:r>
              <a:rPr lang="ru-RU" dirty="0" smtClean="0">
                <a:solidFill>
                  <a:schemeClr val="accent4">
                    <a:lumMod val="75000"/>
                  </a:schemeClr>
                </a:solidFill>
              </a:rPr>
              <a:t>1.2</a:t>
            </a:r>
            <a:r>
              <a:rPr lang="ru-RU" dirty="0">
                <a:solidFill>
                  <a:schemeClr val="accent4">
                    <a:lumMod val="75000"/>
                  </a:schemeClr>
                </a:solidFill>
              </a:rPr>
              <a:t>.	Визначення, характеристика науки та </a:t>
            </a:r>
            <a:r>
              <a:rPr lang="en-US" dirty="0" smtClean="0">
                <a:solidFill>
                  <a:schemeClr val="accent4">
                    <a:lumMod val="75000"/>
                  </a:schemeClr>
                </a:solidFill>
              </a:rPr>
              <a:t>	</a:t>
            </a:r>
            <a:r>
              <a:rPr lang="ru-RU" dirty="0" err="1" smtClean="0">
                <a:solidFill>
                  <a:schemeClr val="accent4">
                    <a:lumMod val="75000"/>
                  </a:schemeClr>
                </a:solidFill>
              </a:rPr>
              <a:t>її</a:t>
            </a:r>
            <a:r>
              <a:rPr lang="ru-RU" dirty="0" smtClean="0">
                <a:solidFill>
                  <a:schemeClr val="accent4">
                    <a:lumMod val="75000"/>
                  </a:schemeClr>
                </a:solidFill>
              </a:rPr>
              <a:t> </a:t>
            </a:r>
            <a:r>
              <a:rPr lang="ru-RU" dirty="0">
                <a:solidFill>
                  <a:schemeClr val="accent4">
                    <a:lumMod val="75000"/>
                  </a:schemeClr>
                </a:solidFill>
              </a:rPr>
              <a:t>види </a:t>
            </a:r>
          </a:p>
          <a:p>
            <a:pPr marL="0" indent="0" defTabSz="809625">
              <a:spcBef>
                <a:spcPts val="0"/>
              </a:spcBef>
              <a:spcAft>
                <a:spcPts val="1000"/>
              </a:spcAft>
              <a:buClr>
                <a:schemeClr val="accent1"/>
              </a:buClr>
              <a:buNone/>
              <a:defRPr/>
            </a:pPr>
            <a:r>
              <a:rPr lang="ru-RU" dirty="0" smtClean="0">
                <a:solidFill>
                  <a:schemeClr val="accent4">
                    <a:lumMod val="75000"/>
                  </a:schemeClr>
                </a:solidFill>
              </a:rPr>
              <a:t>1.3</a:t>
            </a:r>
            <a:r>
              <a:rPr lang="ru-RU" dirty="0">
                <a:solidFill>
                  <a:schemeClr val="accent4">
                    <a:lumMod val="75000"/>
                  </a:schemeClr>
                </a:solidFill>
              </a:rPr>
              <a:t>.	Наука як </a:t>
            </a:r>
            <a:r>
              <a:rPr lang="ru-RU" dirty="0" err="1">
                <a:solidFill>
                  <a:schemeClr val="accent4">
                    <a:lumMod val="75000"/>
                  </a:schemeClr>
                </a:solidFill>
              </a:rPr>
              <a:t>сукупність</a:t>
            </a:r>
            <a:r>
              <a:rPr lang="ru-RU" dirty="0">
                <a:solidFill>
                  <a:schemeClr val="accent4">
                    <a:lumMod val="75000"/>
                  </a:schemeClr>
                </a:solidFill>
              </a:rPr>
              <a:t> </a:t>
            </a:r>
            <a:r>
              <a:rPr lang="ru-RU" dirty="0" err="1">
                <a:solidFill>
                  <a:schemeClr val="accent4">
                    <a:lumMod val="75000"/>
                  </a:schemeClr>
                </a:solidFill>
              </a:rPr>
              <a:t>знань</a:t>
            </a:r>
            <a:endParaRPr lang="ru-RU" dirty="0">
              <a:solidFill>
                <a:schemeClr val="accent4">
                  <a:lumMod val="75000"/>
                </a:schemeClr>
              </a:solidFill>
            </a:endParaRPr>
          </a:p>
          <a:p>
            <a:pPr marL="0" indent="0" defTabSz="809625">
              <a:spcBef>
                <a:spcPts val="0"/>
              </a:spcBef>
              <a:spcAft>
                <a:spcPts val="1000"/>
              </a:spcAft>
              <a:buClr>
                <a:schemeClr val="accent1"/>
              </a:buClr>
              <a:buNone/>
              <a:tabLst>
                <a:tab pos="714375" algn="l"/>
              </a:tabLst>
              <a:defRPr/>
            </a:pPr>
            <a:r>
              <a:rPr lang="ru-RU" dirty="0" smtClean="0">
                <a:solidFill>
                  <a:schemeClr val="accent4">
                    <a:lumMod val="75000"/>
                  </a:schemeClr>
                </a:solidFill>
              </a:rPr>
              <a:t>1.4</a:t>
            </a:r>
            <a:r>
              <a:rPr lang="ru-RU" dirty="0">
                <a:solidFill>
                  <a:schemeClr val="accent4">
                    <a:lumMod val="75000"/>
                  </a:schemeClr>
                </a:solidFill>
              </a:rPr>
              <a:t>.	 Характеристика, </a:t>
            </a:r>
            <a:r>
              <a:rPr lang="ru-RU" dirty="0" err="1">
                <a:solidFill>
                  <a:schemeClr val="accent4">
                    <a:lumMod val="75000"/>
                  </a:schemeClr>
                </a:solidFill>
              </a:rPr>
              <a:t>суб'єкти</a:t>
            </a:r>
            <a:r>
              <a:rPr lang="ru-RU" dirty="0">
                <a:solidFill>
                  <a:schemeClr val="accent4">
                    <a:lumMod val="75000"/>
                  </a:schemeClr>
                </a:solidFill>
              </a:rPr>
              <a:t> та </a:t>
            </a:r>
            <a:r>
              <a:rPr lang="ru-RU" dirty="0" err="1">
                <a:solidFill>
                  <a:schemeClr val="accent4">
                    <a:lumMod val="75000"/>
                  </a:schemeClr>
                </a:solidFill>
              </a:rPr>
              <a:t>об’єкти</a:t>
            </a:r>
            <a:r>
              <a:rPr lang="ru-RU" dirty="0">
                <a:solidFill>
                  <a:schemeClr val="accent4">
                    <a:lumMod val="75000"/>
                  </a:schemeClr>
                </a:solidFill>
              </a:rPr>
              <a:t> </a:t>
            </a:r>
            <a:r>
              <a:rPr lang="en-US" dirty="0" smtClean="0">
                <a:solidFill>
                  <a:schemeClr val="accent4">
                    <a:lumMod val="75000"/>
                  </a:schemeClr>
                </a:solidFill>
              </a:rPr>
              <a:t>		 </a:t>
            </a:r>
            <a:r>
              <a:rPr lang="ru-RU" dirty="0" smtClean="0">
                <a:solidFill>
                  <a:schemeClr val="accent4">
                    <a:lumMod val="75000"/>
                  </a:schemeClr>
                </a:solidFill>
              </a:rPr>
              <a:t>науки </a:t>
            </a:r>
            <a:r>
              <a:rPr lang="ru-RU" dirty="0">
                <a:solidFill>
                  <a:schemeClr val="accent4">
                    <a:lumMod val="75000"/>
                  </a:schemeClr>
                </a:solidFill>
              </a:rPr>
              <a:t>як діяльності</a:t>
            </a:r>
          </a:p>
        </p:txBody>
      </p:sp>
    </p:spTree>
  </p:cSld>
  <p:clrMapOvr>
    <a:masterClrMapping/>
  </p:clrMapOvr>
  <p:transition>
    <p:strips dir="l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119702" y="15279"/>
            <a:ext cx="8608713" cy="547842"/>
          </a:xfrm>
          <a:prstGeom prst="rect">
            <a:avLst/>
          </a:prstGeom>
        </p:spPr>
        <p:txBody>
          <a:bodyPr wrap="square">
            <a:spAutoFit/>
          </a:bodyPr>
          <a:lstStyle/>
          <a:p>
            <a:pPr algn="ctr">
              <a:lnSpc>
                <a:spcPct val="80000"/>
              </a:lnSpc>
              <a:spcAft>
                <a:spcPts val="0"/>
              </a:spcAft>
            </a:pPr>
            <a:r>
              <a:rPr lang="ru-RU" sz="3700" b="1" dirty="0">
                <a:latin typeface="+mn-lt"/>
                <a:ea typeface="Calibri" panose="020F0502020204030204" pitchFamily="34" charset="0"/>
              </a:rPr>
              <a:t>Основні </a:t>
            </a:r>
            <a:r>
              <a:rPr lang="ru-RU" sz="3700" b="1" dirty="0" err="1">
                <a:latin typeface="+mn-lt"/>
                <a:ea typeface="Calibri" panose="020F0502020204030204" pitchFamily="34" charset="0"/>
              </a:rPr>
              <a:t>структурні</a:t>
            </a:r>
            <a:r>
              <a:rPr lang="ru-RU" sz="3700" b="1" dirty="0">
                <a:latin typeface="+mn-lt"/>
                <a:ea typeface="Calibri" panose="020F0502020204030204" pitchFamily="34" charset="0"/>
              </a:rPr>
              <a:t> </a:t>
            </a:r>
            <a:r>
              <a:rPr lang="ru-RU" sz="3700" b="1" dirty="0" err="1">
                <a:latin typeface="+mn-lt"/>
                <a:ea typeface="Calibri" panose="020F0502020204030204" pitchFamily="34" charset="0"/>
              </a:rPr>
              <a:t>елементи</a:t>
            </a:r>
            <a:r>
              <a:rPr lang="ru-RU" sz="3700" b="1" dirty="0">
                <a:latin typeface="+mn-lt"/>
                <a:ea typeface="Calibri" panose="020F0502020204030204" pitchFamily="34" charset="0"/>
              </a:rPr>
              <a:t> науки</a:t>
            </a:r>
            <a:endParaRPr lang="uk-UA" sz="37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9" name="Rectangle 29"/>
          <p:cNvSpPr>
            <a:spLocks noChangeArrowheads="1"/>
          </p:cNvSpPr>
          <p:nvPr/>
        </p:nvSpPr>
        <p:spPr bwMode="auto">
          <a:xfrm>
            <a:off x="1428750" y="2505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grpSp>
        <p:nvGrpSpPr>
          <p:cNvPr id="5" name="Group 1"/>
          <p:cNvGrpSpPr>
            <a:grpSpLocks/>
          </p:cNvGrpSpPr>
          <p:nvPr/>
        </p:nvGrpSpPr>
        <p:grpSpPr bwMode="auto">
          <a:xfrm>
            <a:off x="138517" y="895922"/>
            <a:ext cx="8812088" cy="5716271"/>
            <a:chOff x="1134" y="2273"/>
            <a:chExt cx="9360" cy="4326"/>
          </a:xfrm>
        </p:grpSpPr>
        <p:sp>
          <p:nvSpPr>
            <p:cNvPr id="9" name="Line 39"/>
            <p:cNvSpPr>
              <a:spLocks noChangeShapeType="1"/>
            </p:cNvSpPr>
            <p:nvPr/>
          </p:nvSpPr>
          <p:spPr bwMode="auto">
            <a:xfrm>
              <a:off x="4194" y="4613"/>
              <a:ext cx="6120" cy="0"/>
            </a:xfrm>
            <a:prstGeom prst="lin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nvGrpSpPr>
            <p:cNvPr id="10" name="Group 2"/>
            <p:cNvGrpSpPr>
              <a:grpSpLocks/>
            </p:cNvGrpSpPr>
            <p:nvPr/>
          </p:nvGrpSpPr>
          <p:grpSpPr bwMode="auto">
            <a:xfrm>
              <a:off x="1134" y="2273"/>
              <a:ext cx="9360" cy="4326"/>
              <a:chOff x="1134" y="2273"/>
              <a:chExt cx="9360" cy="4326"/>
            </a:xfrm>
          </p:grpSpPr>
          <p:sp>
            <p:nvSpPr>
              <p:cNvPr id="11" name="Rectangle 38"/>
              <p:cNvSpPr>
                <a:spLocks noChangeArrowheads="1"/>
              </p:cNvSpPr>
              <p:nvPr/>
            </p:nvSpPr>
            <p:spPr bwMode="auto">
              <a:xfrm>
                <a:off x="4194" y="2273"/>
                <a:ext cx="3971" cy="54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8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Ідея </a:t>
                </a:r>
                <a:endParaRPr kumimoji="0" lang="uk-UA" altLang="uk-UA" sz="4800" b="0" i="0" u="none" strike="noStrike" cap="none" normalizeH="0" baseline="0" dirty="0" smtClean="0">
                  <a:ln>
                    <a:noFill/>
                  </a:ln>
                  <a:solidFill>
                    <a:schemeClr val="tx2"/>
                  </a:solidFill>
                  <a:effectLst/>
                </a:endParaRPr>
              </a:p>
            </p:txBody>
          </p:sp>
          <p:sp>
            <p:nvSpPr>
              <p:cNvPr id="13" name="Rectangle 37"/>
              <p:cNvSpPr>
                <a:spLocks noChangeArrowheads="1"/>
              </p:cNvSpPr>
              <p:nvPr/>
            </p:nvSpPr>
            <p:spPr bwMode="auto">
              <a:xfrm>
                <a:off x="4194" y="2993"/>
                <a:ext cx="3971" cy="54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8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Гіпотеза </a:t>
                </a:r>
                <a:endParaRPr kumimoji="0" lang="uk-UA" altLang="uk-UA" sz="4800" b="0" i="0" u="none" strike="noStrike" cap="none" normalizeH="0" baseline="0" smtClean="0">
                  <a:ln>
                    <a:noFill/>
                  </a:ln>
                  <a:solidFill>
                    <a:schemeClr val="tx2"/>
                  </a:solidFill>
                  <a:effectLst/>
                </a:endParaRPr>
              </a:p>
            </p:txBody>
          </p:sp>
          <p:sp>
            <p:nvSpPr>
              <p:cNvPr id="15" name="Rectangle 36"/>
              <p:cNvSpPr>
                <a:spLocks noChangeArrowheads="1"/>
              </p:cNvSpPr>
              <p:nvPr/>
            </p:nvSpPr>
            <p:spPr bwMode="auto">
              <a:xfrm>
                <a:off x="1314" y="3893"/>
                <a:ext cx="2160" cy="54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8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Закони</a:t>
                </a:r>
                <a:endParaRPr kumimoji="0" lang="uk-UA" altLang="uk-UA" sz="4800" b="0" i="0" u="none" strike="noStrike" cap="none" normalizeH="0" baseline="0" dirty="0" smtClean="0">
                  <a:ln>
                    <a:noFill/>
                  </a:ln>
                  <a:solidFill>
                    <a:schemeClr val="tx2"/>
                  </a:solidFill>
                  <a:effectLst/>
                </a:endParaRPr>
              </a:p>
            </p:txBody>
          </p:sp>
          <p:sp>
            <p:nvSpPr>
              <p:cNvPr id="16" name="Rectangle 35"/>
              <p:cNvSpPr>
                <a:spLocks noChangeArrowheads="1"/>
              </p:cNvSpPr>
              <p:nvPr/>
            </p:nvSpPr>
            <p:spPr bwMode="auto">
              <a:xfrm>
                <a:off x="4194" y="3893"/>
                <a:ext cx="6300" cy="54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8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Теорія  </a:t>
                </a:r>
                <a:endParaRPr kumimoji="0" lang="uk-UA" altLang="uk-UA" sz="4800" b="0" i="0" u="none" strike="noStrike" cap="none" normalizeH="0" baseline="0" smtClean="0">
                  <a:ln>
                    <a:noFill/>
                  </a:ln>
                  <a:solidFill>
                    <a:schemeClr val="tx2"/>
                  </a:solidFill>
                  <a:effectLst/>
                </a:endParaRPr>
              </a:p>
            </p:txBody>
          </p:sp>
          <p:grpSp>
            <p:nvGrpSpPr>
              <p:cNvPr id="17" name="Group 31"/>
              <p:cNvGrpSpPr>
                <a:grpSpLocks/>
              </p:cNvGrpSpPr>
              <p:nvPr/>
            </p:nvGrpSpPr>
            <p:grpSpPr bwMode="auto">
              <a:xfrm>
                <a:off x="1134" y="4793"/>
                <a:ext cx="2520" cy="1800"/>
                <a:chOff x="1134" y="11339"/>
                <a:chExt cx="2520" cy="1800"/>
              </a:xfrm>
            </p:grpSpPr>
            <p:sp>
              <p:nvSpPr>
                <p:cNvPr id="55" name="Rectangle 34"/>
                <p:cNvSpPr>
                  <a:spLocks noChangeArrowheads="1"/>
                </p:cNvSpPr>
                <p:nvPr/>
              </p:nvSpPr>
              <p:spPr bwMode="auto">
                <a:xfrm>
                  <a:off x="1134" y="11339"/>
                  <a:ext cx="72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специфічні</a:t>
                  </a:r>
                  <a:endParaRPr kumimoji="0" lang="uk-UA" altLang="uk-UA" sz="4800" b="0" i="0" u="none" strike="noStrike" cap="none" normalizeH="0" baseline="0" smtClean="0">
                    <a:ln>
                      <a:noFill/>
                    </a:ln>
                    <a:solidFill>
                      <a:schemeClr val="tx2"/>
                    </a:solidFill>
                    <a:effectLst/>
                    <a:latin typeface="Arial" panose="020B0604020202020204" pitchFamily="34" charset="0"/>
                  </a:endParaRPr>
                </a:p>
              </p:txBody>
            </p:sp>
            <p:sp>
              <p:nvSpPr>
                <p:cNvPr id="56" name="Rectangle 33"/>
                <p:cNvSpPr>
                  <a:spLocks noChangeArrowheads="1"/>
                </p:cNvSpPr>
                <p:nvPr/>
              </p:nvSpPr>
              <p:spPr bwMode="auto">
                <a:xfrm>
                  <a:off x="2034" y="11339"/>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загальні</a:t>
                  </a:r>
                  <a:endParaRPr kumimoji="0" lang="uk-UA" altLang="uk-UA" sz="3600" b="0" i="0" u="none" strike="noStrike" cap="none" normalizeH="0" baseline="0" smtClean="0">
                    <a:ln>
                      <a:noFill/>
                    </a:ln>
                    <a:solidFill>
                      <a:schemeClr val="tx2"/>
                    </a:solidFill>
                    <a:effectLst/>
                  </a:endParaRPr>
                </a:p>
              </p:txBody>
            </p:sp>
            <p:sp>
              <p:nvSpPr>
                <p:cNvPr id="57" name="Rectangle 32"/>
                <p:cNvSpPr>
                  <a:spLocks noChangeArrowheads="1"/>
                </p:cNvSpPr>
                <p:nvPr/>
              </p:nvSpPr>
              <p:spPr bwMode="auto">
                <a:xfrm>
                  <a:off x="2934" y="11339"/>
                  <a:ext cx="72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особливі</a:t>
                  </a:r>
                  <a:endParaRPr kumimoji="0" lang="uk-UA" altLang="uk-UA" sz="3600" b="0" i="0" u="none" strike="noStrike" cap="none" normalizeH="0" baseline="0" smtClean="0">
                    <a:ln>
                      <a:noFill/>
                    </a:ln>
                    <a:solidFill>
                      <a:schemeClr val="tx2"/>
                    </a:solidFill>
                    <a:effectLst/>
                  </a:endParaRPr>
                </a:p>
              </p:txBody>
            </p:sp>
          </p:grpSp>
          <p:sp>
            <p:nvSpPr>
              <p:cNvPr id="18" name="Line 30"/>
              <p:cNvSpPr>
                <a:spLocks noChangeShapeType="1"/>
              </p:cNvSpPr>
              <p:nvPr/>
            </p:nvSpPr>
            <p:spPr bwMode="auto">
              <a:xfrm>
                <a:off x="6174" y="28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9" name="Line 29"/>
              <p:cNvSpPr>
                <a:spLocks noChangeShapeType="1"/>
              </p:cNvSpPr>
              <p:nvPr/>
            </p:nvSpPr>
            <p:spPr bwMode="auto">
              <a:xfrm>
                <a:off x="6174" y="353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0" name="Line 28"/>
              <p:cNvSpPr>
                <a:spLocks noChangeShapeType="1"/>
              </p:cNvSpPr>
              <p:nvPr/>
            </p:nvSpPr>
            <p:spPr bwMode="auto">
              <a:xfrm>
                <a:off x="2034" y="3713"/>
                <a:ext cx="6660" cy="0"/>
              </a:xfrm>
              <a:prstGeom prst="lin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1" name="Line 27"/>
              <p:cNvSpPr>
                <a:spLocks noChangeShapeType="1"/>
              </p:cNvSpPr>
              <p:nvPr/>
            </p:nvSpPr>
            <p:spPr bwMode="auto">
              <a:xfrm>
                <a:off x="2034" y="37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2" name="Line 26"/>
              <p:cNvSpPr>
                <a:spLocks noChangeShapeType="1"/>
              </p:cNvSpPr>
              <p:nvPr/>
            </p:nvSpPr>
            <p:spPr bwMode="auto">
              <a:xfrm>
                <a:off x="8694" y="37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3" name="Line 25"/>
              <p:cNvSpPr>
                <a:spLocks noChangeShapeType="1"/>
              </p:cNvSpPr>
              <p:nvPr/>
            </p:nvSpPr>
            <p:spPr bwMode="auto">
              <a:xfrm>
                <a:off x="2214" y="4433"/>
                <a:ext cx="0" cy="180"/>
              </a:xfrm>
              <a:prstGeom prst="lin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4" name="Line 24"/>
              <p:cNvSpPr>
                <a:spLocks noChangeShapeType="1"/>
              </p:cNvSpPr>
              <p:nvPr/>
            </p:nvSpPr>
            <p:spPr bwMode="auto">
              <a:xfrm>
                <a:off x="1494" y="4613"/>
                <a:ext cx="1800" cy="0"/>
              </a:xfrm>
              <a:prstGeom prst="lin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5" name="Line 23"/>
              <p:cNvSpPr>
                <a:spLocks noChangeShapeType="1"/>
              </p:cNvSpPr>
              <p:nvPr/>
            </p:nvSpPr>
            <p:spPr bwMode="auto">
              <a:xfrm>
                <a:off x="1494" y="46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6" name="Line 22"/>
              <p:cNvSpPr>
                <a:spLocks noChangeShapeType="1"/>
              </p:cNvSpPr>
              <p:nvPr/>
            </p:nvSpPr>
            <p:spPr bwMode="auto">
              <a:xfrm>
                <a:off x="2214" y="46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7" name="Line 21"/>
              <p:cNvSpPr>
                <a:spLocks noChangeShapeType="1"/>
              </p:cNvSpPr>
              <p:nvPr/>
            </p:nvSpPr>
            <p:spPr bwMode="auto">
              <a:xfrm>
                <a:off x="3294" y="46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6" name="Line 20"/>
              <p:cNvSpPr>
                <a:spLocks noChangeShapeType="1"/>
              </p:cNvSpPr>
              <p:nvPr/>
            </p:nvSpPr>
            <p:spPr bwMode="auto">
              <a:xfrm>
                <a:off x="7434" y="4433"/>
                <a:ext cx="0" cy="180"/>
              </a:xfrm>
              <a:prstGeom prst="lin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nvGrpSpPr>
              <p:cNvPr id="37" name="Group 3"/>
              <p:cNvGrpSpPr>
                <a:grpSpLocks/>
              </p:cNvGrpSpPr>
              <p:nvPr/>
            </p:nvGrpSpPr>
            <p:grpSpPr bwMode="auto">
              <a:xfrm>
                <a:off x="4014" y="4604"/>
                <a:ext cx="6480" cy="1995"/>
                <a:chOff x="4014" y="4604"/>
                <a:chExt cx="6480" cy="1995"/>
              </a:xfrm>
            </p:grpSpPr>
            <p:sp>
              <p:nvSpPr>
                <p:cNvPr id="38" name="Rectangle 19"/>
                <p:cNvSpPr>
                  <a:spLocks noChangeArrowheads="1"/>
                </p:cNvSpPr>
                <p:nvPr/>
              </p:nvSpPr>
              <p:spPr bwMode="auto">
                <a:xfrm>
                  <a:off x="4014" y="4769"/>
                  <a:ext cx="72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факти</a:t>
                  </a:r>
                  <a:endParaRPr kumimoji="0" lang="uk-UA" altLang="uk-UA" sz="3600" b="0" i="0" u="none" strike="noStrike" cap="none" normalizeH="0" baseline="0" smtClean="0">
                    <a:ln>
                      <a:noFill/>
                    </a:ln>
                    <a:solidFill>
                      <a:schemeClr val="tx2"/>
                    </a:solidFill>
                    <a:effectLst/>
                  </a:endParaRPr>
                </a:p>
              </p:txBody>
            </p:sp>
            <p:sp>
              <p:nvSpPr>
                <p:cNvPr id="39" name="Rectangle 18"/>
                <p:cNvSpPr>
                  <a:spLocks noChangeArrowheads="1"/>
                </p:cNvSpPr>
                <p:nvPr/>
              </p:nvSpPr>
              <p:spPr bwMode="auto">
                <a:xfrm>
                  <a:off x="4959" y="4799"/>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концепції</a:t>
                  </a:r>
                  <a:endParaRPr kumimoji="0" lang="uk-UA" altLang="uk-UA" sz="3600" b="0" i="0" u="none" strike="noStrike" cap="none" normalizeH="0" baseline="0" dirty="0" smtClean="0">
                    <a:ln>
                      <a:noFill/>
                    </a:ln>
                    <a:solidFill>
                      <a:schemeClr val="tx2"/>
                    </a:solidFill>
                    <a:effectLst/>
                  </a:endParaRPr>
                </a:p>
              </p:txBody>
            </p:sp>
            <p:sp>
              <p:nvSpPr>
                <p:cNvPr id="41" name="Rectangle 17"/>
                <p:cNvSpPr>
                  <a:spLocks noChangeArrowheads="1"/>
                </p:cNvSpPr>
                <p:nvPr/>
              </p:nvSpPr>
              <p:spPr bwMode="auto">
                <a:xfrm>
                  <a:off x="5724" y="4790"/>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аксіоми</a:t>
                  </a:r>
                  <a:endParaRPr kumimoji="0" lang="uk-UA" altLang="uk-UA" sz="3600" b="0" i="0" u="none" strike="noStrike" cap="none" normalizeH="0" baseline="0" smtClean="0">
                    <a:ln>
                      <a:noFill/>
                    </a:ln>
                    <a:solidFill>
                      <a:schemeClr val="tx2"/>
                    </a:solidFill>
                    <a:effectLst/>
                  </a:endParaRPr>
                </a:p>
              </p:txBody>
            </p:sp>
            <p:sp>
              <p:nvSpPr>
                <p:cNvPr id="42" name="Rectangle 16"/>
                <p:cNvSpPr>
                  <a:spLocks noChangeArrowheads="1"/>
                </p:cNvSpPr>
                <p:nvPr/>
              </p:nvSpPr>
              <p:spPr bwMode="auto">
                <a:xfrm>
                  <a:off x="6534" y="4775"/>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постулати</a:t>
                  </a:r>
                  <a:endParaRPr kumimoji="0" lang="uk-UA" altLang="uk-UA" sz="3600" b="0" i="0" u="none" strike="noStrike" cap="none" normalizeH="0" baseline="0" dirty="0" smtClean="0">
                    <a:ln>
                      <a:noFill/>
                    </a:ln>
                    <a:solidFill>
                      <a:schemeClr val="tx2"/>
                    </a:solidFill>
                    <a:effectLst/>
                  </a:endParaRPr>
                </a:p>
              </p:txBody>
            </p:sp>
            <p:sp>
              <p:nvSpPr>
                <p:cNvPr id="43" name="Rectangle 15"/>
                <p:cNvSpPr>
                  <a:spLocks noChangeArrowheads="1"/>
                </p:cNvSpPr>
                <p:nvPr/>
              </p:nvSpPr>
              <p:spPr bwMode="auto">
                <a:xfrm>
                  <a:off x="7359" y="4790"/>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принципи</a:t>
                  </a:r>
                  <a:endParaRPr kumimoji="0" lang="uk-UA" altLang="uk-UA" sz="3600" b="0" i="0" u="none" strike="noStrike" cap="none" normalizeH="0" baseline="0" smtClean="0">
                    <a:ln>
                      <a:noFill/>
                    </a:ln>
                    <a:solidFill>
                      <a:schemeClr val="tx2"/>
                    </a:solidFill>
                    <a:effectLst/>
                  </a:endParaRPr>
                </a:p>
              </p:txBody>
            </p:sp>
            <p:sp>
              <p:nvSpPr>
                <p:cNvPr id="44" name="Rectangle 14"/>
                <p:cNvSpPr>
                  <a:spLocks noChangeArrowheads="1"/>
                </p:cNvSpPr>
                <p:nvPr/>
              </p:nvSpPr>
              <p:spPr bwMode="auto">
                <a:xfrm>
                  <a:off x="8154" y="4775"/>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поняття</a:t>
                  </a:r>
                  <a:endParaRPr kumimoji="0" lang="uk-UA" altLang="uk-UA" sz="3600" b="0" i="0" u="none" strike="noStrike" cap="none" normalizeH="0" baseline="0" dirty="0" smtClean="0">
                    <a:ln>
                      <a:noFill/>
                    </a:ln>
                    <a:solidFill>
                      <a:schemeClr val="tx2"/>
                    </a:solidFill>
                    <a:effectLst/>
                  </a:endParaRPr>
                </a:p>
              </p:txBody>
            </p:sp>
            <p:sp>
              <p:nvSpPr>
                <p:cNvPr id="45" name="Rectangle 13"/>
                <p:cNvSpPr>
                  <a:spLocks noChangeArrowheads="1"/>
                </p:cNvSpPr>
                <p:nvPr/>
              </p:nvSpPr>
              <p:spPr bwMode="auto">
                <a:xfrm>
                  <a:off x="9054" y="4775"/>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положення </a:t>
                  </a:r>
                  <a:endParaRPr kumimoji="0" lang="uk-UA" altLang="uk-UA" sz="3600" b="0" i="0" u="none" strike="noStrike" cap="none" normalizeH="0" baseline="0" smtClean="0">
                    <a:ln>
                      <a:noFill/>
                    </a:ln>
                    <a:solidFill>
                      <a:schemeClr val="tx2"/>
                    </a:solidFill>
                    <a:effectLst/>
                  </a:endParaRPr>
                </a:p>
              </p:txBody>
            </p:sp>
            <p:sp>
              <p:nvSpPr>
                <p:cNvPr id="46" name="Rectangle 12"/>
                <p:cNvSpPr>
                  <a:spLocks noChangeArrowheads="1"/>
                </p:cNvSpPr>
                <p:nvPr/>
              </p:nvSpPr>
              <p:spPr bwMode="auto">
                <a:xfrm>
                  <a:off x="9954" y="4790"/>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судження</a:t>
                  </a:r>
                  <a:endParaRPr kumimoji="0" lang="uk-UA" altLang="uk-UA" sz="3600" b="0" i="0" u="none" strike="noStrike" cap="none" normalizeH="0" baseline="0" smtClean="0">
                    <a:ln>
                      <a:noFill/>
                    </a:ln>
                    <a:solidFill>
                      <a:schemeClr val="tx2"/>
                    </a:solidFill>
                    <a:effectLst/>
                  </a:endParaRPr>
                </a:p>
              </p:txBody>
            </p:sp>
            <p:sp>
              <p:nvSpPr>
                <p:cNvPr id="47" name="Line 11"/>
                <p:cNvSpPr>
                  <a:spLocks noChangeShapeType="1"/>
                </p:cNvSpPr>
                <p:nvPr/>
              </p:nvSpPr>
              <p:spPr bwMode="auto">
                <a:xfrm>
                  <a:off x="4194" y="46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8" name="Line 10"/>
                <p:cNvSpPr>
                  <a:spLocks noChangeShapeType="1"/>
                </p:cNvSpPr>
                <p:nvPr/>
              </p:nvSpPr>
              <p:spPr bwMode="auto">
                <a:xfrm>
                  <a:off x="5274" y="4619"/>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9" name="Line 9"/>
                <p:cNvSpPr>
                  <a:spLocks noChangeShapeType="1"/>
                </p:cNvSpPr>
                <p:nvPr/>
              </p:nvSpPr>
              <p:spPr bwMode="auto">
                <a:xfrm>
                  <a:off x="10314" y="4619"/>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0" name="Line 8"/>
                <p:cNvSpPr>
                  <a:spLocks noChangeShapeType="1"/>
                </p:cNvSpPr>
                <p:nvPr/>
              </p:nvSpPr>
              <p:spPr bwMode="auto">
                <a:xfrm>
                  <a:off x="9414" y="4619"/>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1" name="Line 7"/>
                <p:cNvSpPr>
                  <a:spLocks noChangeShapeType="1"/>
                </p:cNvSpPr>
                <p:nvPr/>
              </p:nvSpPr>
              <p:spPr bwMode="auto">
                <a:xfrm>
                  <a:off x="8439" y="4604"/>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2" name="Line 6"/>
                <p:cNvSpPr>
                  <a:spLocks noChangeShapeType="1"/>
                </p:cNvSpPr>
                <p:nvPr/>
              </p:nvSpPr>
              <p:spPr bwMode="auto">
                <a:xfrm>
                  <a:off x="7644" y="46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3" name="Line 5"/>
                <p:cNvSpPr>
                  <a:spLocks noChangeShapeType="1"/>
                </p:cNvSpPr>
                <p:nvPr/>
              </p:nvSpPr>
              <p:spPr bwMode="auto">
                <a:xfrm>
                  <a:off x="6804" y="46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4" name="Line 4"/>
                <p:cNvSpPr>
                  <a:spLocks noChangeShapeType="1"/>
                </p:cNvSpPr>
                <p:nvPr/>
              </p:nvSpPr>
              <p:spPr bwMode="auto">
                <a:xfrm>
                  <a:off x="5994" y="46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grpSp>
      </p:gr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4170818190"/>
      </p:ext>
    </p:extLst>
  </p:cSld>
  <p:clrMapOvr>
    <a:masterClrMapping/>
  </p:clrMapOvr>
  <p:transition>
    <p:strips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252536" y="78635"/>
            <a:ext cx="8608713" cy="757130"/>
          </a:xfrm>
          <a:prstGeom prst="rect">
            <a:avLst/>
          </a:prstGeom>
        </p:spPr>
        <p:txBody>
          <a:bodyPr wrap="square">
            <a:spAutoFit/>
          </a:bodyPr>
          <a:lstStyle/>
          <a:p>
            <a:pPr algn="ctr">
              <a:lnSpc>
                <a:spcPct val="80000"/>
              </a:lnSpc>
              <a:spcAft>
                <a:spcPts val="0"/>
              </a:spcAft>
            </a:pPr>
            <a:r>
              <a:rPr lang="ru-RU" sz="5200" b="1" dirty="0">
                <a:latin typeface="+mn-lt"/>
                <a:ea typeface="Calibri" panose="020F0502020204030204" pitchFamily="34" charset="0"/>
              </a:rPr>
              <a:t>Стадії </a:t>
            </a:r>
            <a:r>
              <a:rPr lang="ru-RU" sz="5200" b="1" dirty="0" err="1">
                <a:latin typeface="+mn-lt"/>
                <a:ea typeface="Calibri" panose="020F0502020204030204" pitchFamily="34" charset="0"/>
              </a:rPr>
              <a:t>розвитку</a:t>
            </a:r>
            <a:r>
              <a:rPr lang="ru-RU" sz="5200" b="1" dirty="0">
                <a:latin typeface="+mn-lt"/>
                <a:ea typeface="Calibri" panose="020F0502020204030204" pitchFamily="34" charset="0"/>
              </a:rPr>
              <a:t> </a:t>
            </a:r>
            <a:r>
              <a:rPr lang="ru-RU" sz="5200" b="1" dirty="0" err="1">
                <a:latin typeface="+mn-lt"/>
                <a:ea typeface="Calibri" panose="020F0502020204030204" pitchFamily="34" charset="0"/>
              </a:rPr>
              <a:t>гіпотези</a:t>
            </a:r>
            <a:endParaRPr lang="uk-UA" sz="52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9" name="Rectangle 29"/>
          <p:cNvSpPr>
            <a:spLocks noChangeArrowheads="1"/>
          </p:cNvSpPr>
          <p:nvPr/>
        </p:nvSpPr>
        <p:spPr bwMode="auto">
          <a:xfrm>
            <a:off x="1428750" y="2505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12" name="Group 3"/>
          <p:cNvGrpSpPr>
            <a:grpSpLocks/>
          </p:cNvGrpSpPr>
          <p:nvPr/>
        </p:nvGrpSpPr>
        <p:grpSpPr bwMode="auto">
          <a:xfrm>
            <a:off x="98200" y="1212095"/>
            <a:ext cx="8925009" cy="5588950"/>
            <a:chOff x="1118" y="13979"/>
            <a:chExt cx="9896" cy="2740"/>
          </a:xfrm>
        </p:grpSpPr>
        <p:sp>
          <p:nvSpPr>
            <p:cNvPr id="14" name="Rectangle 16"/>
            <p:cNvSpPr>
              <a:spLocks noChangeArrowheads="1"/>
            </p:cNvSpPr>
            <p:nvPr/>
          </p:nvSpPr>
          <p:spPr bwMode="auto">
            <a:xfrm>
              <a:off x="2891" y="15962"/>
              <a:ext cx="8100" cy="75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перевірка отриманих результатів на  практиці і на основі уточнення гіпотези</a:t>
              </a:r>
              <a:endParaRPr kumimoji="0" lang="uk-UA" altLang="uk-UA" sz="3600" b="0" i="0" u="none" strike="noStrike" cap="none" normalizeH="0" baseline="0" dirty="0" smtClean="0">
                <a:ln>
                  <a:noFill/>
                </a:ln>
                <a:solidFill>
                  <a:schemeClr val="tx1"/>
                </a:solidFill>
                <a:effectLst/>
              </a:endParaRPr>
            </a:p>
          </p:txBody>
        </p:sp>
        <p:grpSp>
          <p:nvGrpSpPr>
            <p:cNvPr id="28" name="Group 5"/>
            <p:cNvGrpSpPr>
              <a:grpSpLocks/>
            </p:cNvGrpSpPr>
            <p:nvPr/>
          </p:nvGrpSpPr>
          <p:grpSpPr bwMode="auto">
            <a:xfrm>
              <a:off x="1118" y="13979"/>
              <a:ext cx="9896" cy="2687"/>
              <a:chOff x="1133" y="12685"/>
              <a:chExt cx="9896" cy="2687"/>
            </a:xfrm>
          </p:grpSpPr>
          <p:sp>
            <p:nvSpPr>
              <p:cNvPr id="31" name="Rectangle 15"/>
              <p:cNvSpPr>
                <a:spLocks noChangeArrowheads="1"/>
              </p:cNvSpPr>
              <p:nvPr/>
            </p:nvSpPr>
            <p:spPr bwMode="auto">
              <a:xfrm>
                <a:off x="2563" y="12685"/>
                <a:ext cx="6840" cy="454"/>
              </a:xfrm>
              <a:prstGeom prst="rect">
                <a:avLst/>
              </a:prstGeom>
              <a:solidFill>
                <a:schemeClr val="tx1"/>
              </a:solidFill>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54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Розвиток гіпотези</a:t>
                </a:r>
                <a:endParaRPr kumimoji="0" lang="uk-UA" altLang="uk-UA" sz="5400" b="0" i="0" u="none" strike="noStrike" cap="none" normalizeH="0" baseline="0" dirty="0" smtClean="0">
                  <a:ln>
                    <a:noFill/>
                  </a:ln>
                  <a:solidFill>
                    <a:schemeClr val="bg1"/>
                  </a:solidFill>
                  <a:effectLst/>
                </a:endParaRPr>
              </a:p>
            </p:txBody>
          </p:sp>
          <p:sp>
            <p:nvSpPr>
              <p:cNvPr id="32" name="Rectangle 14"/>
              <p:cNvSpPr>
                <a:spLocks noChangeArrowheads="1"/>
              </p:cNvSpPr>
              <p:nvPr/>
            </p:nvSpPr>
            <p:spPr bwMode="auto">
              <a:xfrm>
                <a:off x="1144" y="13308"/>
                <a:ext cx="1550" cy="540"/>
              </a:xfrm>
              <a:prstGeom prst="rect">
                <a:avLst/>
              </a:prstGeom>
              <a:solidFill>
                <a:schemeClr val="tx1"/>
              </a:solidFill>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3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І стадія</a:t>
                </a:r>
                <a:endParaRPr kumimoji="0" lang="uk-UA" altLang="uk-UA" sz="3300" b="0" i="0" u="none" strike="noStrike" cap="none" normalizeH="0" baseline="0" dirty="0" smtClean="0">
                  <a:ln>
                    <a:noFill/>
                  </a:ln>
                  <a:solidFill>
                    <a:schemeClr val="bg1"/>
                  </a:solidFill>
                  <a:effectLst/>
                </a:endParaRPr>
              </a:p>
            </p:txBody>
          </p:sp>
          <p:sp>
            <p:nvSpPr>
              <p:cNvPr id="33" name="Rectangle 13"/>
              <p:cNvSpPr>
                <a:spLocks noChangeArrowheads="1"/>
              </p:cNvSpPr>
              <p:nvPr/>
            </p:nvSpPr>
            <p:spPr bwMode="auto">
              <a:xfrm>
                <a:off x="1133" y="14065"/>
                <a:ext cx="1550" cy="540"/>
              </a:xfrm>
              <a:prstGeom prst="rect">
                <a:avLst/>
              </a:prstGeom>
              <a:solidFill>
                <a:schemeClr val="tx1"/>
              </a:solidFill>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3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ІІ стадія</a:t>
                </a:r>
                <a:endParaRPr kumimoji="0" lang="uk-UA" altLang="uk-UA" sz="3300" b="0" i="0" u="none" strike="noStrike" cap="none" normalizeH="0" baseline="0" dirty="0" smtClean="0">
                  <a:ln>
                    <a:noFill/>
                  </a:ln>
                  <a:solidFill>
                    <a:schemeClr val="bg1"/>
                  </a:solidFill>
                  <a:effectLst/>
                </a:endParaRPr>
              </a:p>
            </p:txBody>
          </p:sp>
          <p:sp>
            <p:nvSpPr>
              <p:cNvPr id="34" name="Rectangle 12"/>
              <p:cNvSpPr>
                <a:spLocks noChangeArrowheads="1"/>
              </p:cNvSpPr>
              <p:nvPr/>
            </p:nvSpPr>
            <p:spPr bwMode="auto">
              <a:xfrm>
                <a:off x="1133" y="14832"/>
                <a:ext cx="1550" cy="54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3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ІІІ стадія</a:t>
                </a:r>
                <a:endParaRPr kumimoji="0" lang="uk-UA" altLang="uk-UA" sz="3300" b="0" i="0" u="none" strike="noStrike" cap="none" normalizeH="0" baseline="0" dirty="0" smtClean="0">
                  <a:ln>
                    <a:noFill/>
                  </a:ln>
                  <a:solidFill>
                    <a:schemeClr val="bg1"/>
                  </a:solidFill>
                  <a:effectLst/>
                </a:endParaRPr>
              </a:p>
            </p:txBody>
          </p:sp>
          <p:sp>
            <p:nvSpPr>
              <p:cNvPr id="35" name="Rectangle 11"/>
              <p:cNvSpPr>
                <a:spLocks noChangeArrowheads="1"/>
              </p:cNvSpPr>
              <p:nvPr/>
            </p:nvSpPr>
            <p:spPr bwMode="auto">
              <a:xfrm>
                <a:off x="2929" y="13184"/>
                <a:ext cx="8100" cy="80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накопичення фактичного матеріалу і висунення на його основі припущень гіпотези</a:t>
                </a:r>
                <a:endParaRPr kumimoji="0" lang="uk-UA" altLang="uk-UA" sz="3600" b="0" i="0" u="none" strike="noStrike" cap="none" normalizeH="0" baseline="0" dirty="0" smtClean="0">
                  <a:ln>
                    <a:noFill/>
                  </a:ln>
                  <a:solidFill>
                    <a:schemeClr val="tx1"/>
                  </a:solidFill>
                  <a:effectLst/>
                </a:endParaRPr>
              </a:p>
            </p:txBody>
          </p:sp>
          <p:sp>
            <p:nvSpPr>
              <p:cNvPr id="59" name="Rectangle 10"/>
              <p:cNvSpPr>
                <a:spLocks noChangeArrowheads="1"/>
              </p:cNvSpPr>
              <p:nvPr/>
            </p:nvSpPr>
            <p:spPr bwMode="auto">
              <a:xfrm>
                <a:off x="2929" y="14060"/>
                <a:ext cx="8100" cy="5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формулювання та обґрунтування гіпотези</a:t>
                </a:r>
                <a:endParaRPr kumimoji="0" lang="uk-UA" altLang="uk-UA" sz="3600" b="0" i="0" u="none" strike="noStrike" cap="none" normalizeH="0" baseline="0" smtClean="0">
                  <a:ln>
                    <a:noFill/>
                  </a:ln>
                  <a:solidFill>
                    <a:schemeClr val="tx1"/>
                  </a:solidFill>
                  <a:effectLst/>
                </a:endParaRPr>
              </a:p>
            </p:txBody>
          </p:sp>
          <p:sp>
            <p:nvSpPr>
              <p:cNvPr id="60" name="Line 9"/>
              <p:cNvSpPr>
                <a:spLocks noChangeShapeType="1"/>
              </p:cNvSpPr>
              <p:nvPr/>
            </p:nvSpPr>
            <p:spPr bwMode="auto">
              <a:xfrm>
                <a:off x="1942" y="12959"/>
                <a:ext cx="632"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61" name="Line 8"/>
              <p:cNvSpPr>
                <a:spLocks noChangeShapeType="1"/>
              </p:cNvSpPr>
              <p:nvPr/>
            </p:nvSpPr>
            <p:spPr bwMode="auto">
              <a:xfrm>
                <a:off x="1937" y="12959"/>
                <a:ext cx="0" cy="349"/>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62" name="Line 7"/>
              <p:cNvSpPr>
                <a:spLocks noChangeShapeType="1"/>
              </p:cNvSpPr>
              <p:nvPr/>
            </p:nvSpPr>
            <p:spPr bwMode="auto">
              <a:xfrm>
                <a:off x="1937" y="13848"/>
                <a:ext cx="0" cy="217"/>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63" name="Line 6"/>
              <p:cNvSpPr>
                <a:spLocks noChangeShapeType="1"/>
              </p:cNvSpPr>
              <p:nvPr/>
            </p:nvSpPr>
            <p:spPr bwMode="auto">
              <a:xfrm>
                <a:off x="1937" y="14605"/>
                <a:ext cx="0" cy="227"/>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grpSp>
        <p:sp>
          <p:nvSpPr>
            <p:cNvPr id="30" name="Line 4"/>
            <p:cNvSpPr>
              <a:spLocks noChangeShapeType="1"/>
            </p:cNvSpPr>
            <p:nvPr/>
          </p:nvSpPr>
          <p:spPr bwMode="auto">
            <a:xfrm>
              <a:off x="2668" y="16372"/>
              <a:ext cx="223"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grpSp>
      <p:sp>
        <p:nvSpPr>
          <p:cNvPr id="67" name="Line 4"/>
          <p:cNvSpPr>
            <a:spLocks noChangeShapeType="1"/>
          </p:cNvSpPr>
          <p:nvPr/>
        </p:nvSpPr>
        <p:spPr bwMode="auto">
          <a:xfrm>
            <a:off x="1506486" y="4515730"/>
            <a:ext cx="201119" cy="4119"/>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68" name="Line 4"/>
          <p:cNvSpPr>
            <a:spLocks noChangeShapeType="1"/>
          </p:cNvSpPr>
          <p:nvPr/>
        </p:nvSpPr>
        <p:spPr bwMode="auto">
          <a:xfrm>
            <a:off x="1506486" y="3143715"/>
            <a:ext cx="201119"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Tree>
    <p:extLst>
      <p:ext uri="{BB962C8B-B14F-4D97-AF65-F5344CB8AC3E}">
        <p14:creationId xmlns:p14="http://schemas.microsoft.com/office/powerpoint/2010/main" val="2052527237"/>
      </p:ext>
    </p:extLst>
  </p:cSld>
  <p:clrMapOvr>
    <a:masterClrMapping/>
  </p:clrMapOvr>
  <p:transition>
    <p:strips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180528" y="-6925"/>
            <a:ext cx="8608713" cy="830997"/>
          </a:xfrm>
          <a:prstGeom prst="rect">
            <a:avLst/>
          </a:prstGeom>
        </p:spPr>
        <p:txBody>
          <a:bodyPr wrap="square">
            <a:spAutoFit/>
          </a:bodyPr>
          <a:lstStyle/>
          <a:p>
            <a:pPr algn="ctr">
              <a:lnSpc>
                <a:spcPct val="80000"/>
              </a:lnSpc>
              <a:spcAft>
                <a:spcPts val="0"/>
              </a:spcAft>
            </a:pPr>
            <a:r>
              <a:rPr lang="ru-RU" sz="6000" b="1" dirty="0">
                <a:latin typeface="+mn-lt"/>
                <a:ea typeface="Calibri" panose="020F0502020204030204" pitchFamily="34" charset="0"/>
              </a:rPr>
              <a:t>Структура </a:t>
            </a:r>
            <a:r>
              <a:rPr lang="ru-RU" sz="6000" b="1" dirty="0" err="1" smtClean="0">
                <a:latin typeface="+mn-lt"/>
                <a:ea typeface="Calibri" panose="020F0502020204030204" pitchFamily="34" charset="0"/>
              </a:rPr>
              <a:t>теорії</a:t>
            </a:r>
            <a:endParaRPr lang="uk-UA" sz="60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9" name="Rectangle 29"/>
          <p:cNvSpPr>
            <a:spLocks noChangeArrowheads="1"/>
          </p:cNvSpPr>
          <p:nvPr/>
        </p:nvSpPr>
        <p:spPr bwMode="auto">
          <a:xfrm>
            <a:off x="1428750" y="2505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298105" y="1217871"/>
            <a:ext cx="8691439" cy="5388404"/>
            <a:chOff x="1572" y="9646"/>
            <a:chExt cx="9099" cy="5593"/>
          </a:xfrm>
        </p:grpSpPr>
        <p:sp>
          <p:nvSpPr>
            <p:cNvPr id="5" name="AutoShape 18"/>
            <p:cNvSpPr>
              <a:spLocks noChangeArrowheads="1"/>
            </p:cNvSpPr>
            <p:nvPr/>
          </p:nvSpPr>
          <p:spPr bwMode="auto">
            <a:xfrm>
              <a:off x="4914" y="11534"/>
              <a:ext cx="2329" cy="1425"/>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000" b="1" i="0" u="sng"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Теорія</a:t>
              </a:r>
              <a:endParaRPr kumimoji="0" lang="uk-UA" altLang="uk-UA" sz="4000" b="0" i="0" u="sng" strike="noStrike" cap="none" normalizeH="0" baseline="0" dirty="0" smtClean="0">
                <a:ln>
                  <a:noFill/>
                </a:ln>
                <a:solidFill>
                  <a:schemeClr val="bg1"/>
                </a:solidFill>
                <a:effectLst/>
                <a:latin typeface="Arial" panose="020B0604020202020204" pitchFamily="34" charset="0"/>
              </a:endParaRPr>
            </a:p>
          </p:txBody>
        </p:sp>
        <p:sp>
          <p:nvSpPr>
            <p:cNvPr id="6" name="AutoShape 17"/>
            <p:cNvSpPr>
              <a:spLocks noChangeArrowheads="1"/>
            </p:cNvSpPr>
            <p:nvPr/>
          </p:nvSpPr>
          <p:spPr bwMode="auto">
            <a:xfrm>
              <a:off x="1674" y="10619"/>
              <a:ext cx="1980" cy="1440"/>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Факти</a:t>
              </a:r>
              <a:endParaRPr kumimoji="0" lang="uk-UA" altLang="uk-UA" sz="3600" b="0" i="0" u="none" strike="noStrike" cap="none" normalizeH="0" baseline="0" smtClean="0">
                <a:ln>
                  <a:noFill/>
                </a:ln>
                <a:solidFill>
                  <a:schemeClr val="bg1"/>
                </a:solidFill>
                <a:effectLst/>
                <a:latin typeface="Arial" panose="020B0604020202020204" pitchFamily="34" charset="0"/>
              </a:endParaRPr>
            </a:p>
          </p:txBody>
        </p:sp>
        <p:sp>
          <p:nvSpPr>
            <p:cNvPr id="7" name="AutoShape 16"/>
            <p:cNvSpPr>
              <a:spLocks noChangeArrowheads="1"/>
            </p:cNvSpPr>
            <p:nvPr/>
          </p:nvSpPr>
          <p:spPr bwMode="auto">
            <a:xfrm>
              <a:off x="3643" y="9647"/>
              <a:ext cx="2674" cy="1132"/>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Концепції</a:t>
              </a:r>
              <a:endParaRPr kumimoji="0" lang="uk-UA" altLang="uk-UA" sz="3600" b="0" i="0" u="none" strike="noStrike" cap="none" normalizeH="0" baseline="0" dirty="0" smtClean="0">
                <a:ln>
                  <a:noFill/>
                </a:ln>
                <a:solidFill>
                  <a:schemeClr val="bg1"/>
                </a:solidFill>
                <a:effectLst/>
                <a:latin typeface="Arial" panose="020B0604020202020204" pitchFamily="34" charset="0"/>
              </a:endParaRPr>
            </a:p>
          </p:txBody>
        </p:sp>
        <p:sp>
          <p:nvSpPr>
            <p:cNvPr id="8" name="AutoShape 15"/>
            <p:cNvSpPr>
              <a:spLocks noChangeArrowheads="1"/>
            </p:cNvSpPr>
            <p:nvPr/>
          </p:nvSpPr>
          <p:spPr bwMode="auto">
            <a:xfrm>
              <a:off x="6829" y="9646"/>
              <a:ext cx="2325" cy="1409"/>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Аксіоми</a:t>
              </a:r>
              <a:endParaRPr kumimoji="0" lang="uk-UA" altLang="uk-UA" sz="3600" b="0" i="0" u="none" strike="noStrike" cap="none" normalizeH="0" baseline="0" dirty="0" smtClean="0">
                <a:ln>
                  <a:noFill/>
                </a:ln>
                <a:solidFill>
                  <a:schemeClr val="bg1"/>
                </a:solidFill>
                <a:effectLst/>
                <a:latin typeface="Arial" panose="020B0604020202020204" pitchFamily="34" charset="0"/>
              </a:endParaRPr>
            </a:p>
          </p:txBody>
        </p:sp>
        <p:sp>
          <p:nvSpPr>
            <p:cNvPr id="9" name="AutoShape 14"/>
            <p:cNvSpPr>
              <a:spLocks noChangeArrowheads="1"/>
            </p:cNvSpPr>
            <p:nvPr/>
          </p:nvSpPr>
          <p:spPr bwMode="auto">
            <a:xfrm>
              <a:off x="7798" y="11251"/>
              <a:ext cx="2873" cy="1184"/>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Постулати</a:t>
              </a:r>
              <a:endParaRPr kumimoji="0" lang="uk-UA" altLang="uk-UA" sz="3600" b="0" i="0" u="none" strike="noStrike" cap="none" normalizeH="0" baseline="0" smtClean="0">
                <a:ln>
                  <a:noFill/>
                </a:ln>
                <a:solidFill>
                  <a:schemeClr val="bg1"/>
                </a:solidFill>
                <a:effectLst/>
                <a:latin typeface="Arial" panose="020B0604020202020204" pitchFamily="34" charset="0"/>
              </a:endParaRPr>
            </a:p>
          </p:txBody>
        </p:sp>
        <p:sp>
          <p:nvSpPr>
            <p:cNvPr id="10" name="AutoShape 13"/>
            <p:cNvSpPr>
              <a:spLocks noChangeArrowheads="1"/>
            </p:cNvSpPr>
            <p:nvPr/>
          </p:nvSpPr>
          <p:spPr bwMode="auto">
            <a:xfrm>
              <a:off x="1572" y="12458"/>
              <a:ext cx="2655" cy="1210"/>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Судження</a:t>
              </a:r>
              <a:endParaRPr kumimoji="0" lang="uk-UA" altLang="uk-UA" sz="3600" b="0" i="0" u="none" strike="noStrike" cap="none" normalizeH="0" baseline="0" smtClean="0">
                <a:ln>
                  <a:noFill/>
                </a:ln>
                <a:solidFill>
                  <a:schemeClr val="bg1"/>
                </a:solidFill>
                <a:effectLst/>
                <a:latin typeface="Arial" panose="020B0604020202020204" pitchFamily="34" charset="0"/>
              </a:endParaRPr>
            </a:p>
          </p:txBody>
        </p:sp>
        <p:sp>
          <p:nvSpPr>
            <p:cNvPr id="11" name="AutoShape 12"/>
            <p:cNvSpPr>
              <a:spLocks noChangeArrowheads="1"/>
            </p:cNvSpPr>
            <p:nvPr/>
          </p:nvSpPr>
          <p:spPr bwMode="auto">
            <a:xfrm>
              <a:off x="3463" y="13869"/>
              <a:ext cx="2531" cy="1370"/>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Поняття</a:t>
              </a:r>
              <a:endParaRPr kumimoji="0" lang="uk-UA" altLang="uk-UA" sz="3600" b="0" i="0" u="none" strike="noStrike" cap="none" normalizeH="0" baseline="0" smtClean="0">
                <a:ln>
                  <a:noFill/>
                </a:ln>
                <a:solidFill>
                  <a:schemeClr val="bg1"/>
                </a:solidFill>
                <a:effectLst/>
                <a:latin typeface="Arial" panose="020B0604020202020204" pitchFamily="34" charset="0"/>
              </a:endParaRPr>
            </a:p>
          </p:txBody>
        </p:sp>
        <p:sp>
          <p:nvSpPr>
            <p:cNvPr id="13" name="AutoShape 11"/>
            <p:cNvSpPr>
              <a:spLocks noChangeArrowheads="1"/>
            </p:cNvSpPr>
            <p:nvPr/>
          </p:nvSpPr>
          <p:spPr bwMode="auto">
            <a:xfrm>
              <a:off x="6354" y="13966"/>
              <a:ext cx="3025" cy="1119"/>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Положення</a:t>
              </a:r>
              <a:endParaRPr kumimoji="0" lang="uk-UA" altLang="uk-UA" sz="3600" b="0" i="0" u="none" strike="noStrike" cap="none" normalizeH="0" baseline="0" smtClean="0">
                <a:ln>
                  <a:noFill/>
                </a:ln>
                <a:solidFill>
                  <a:schemeClr val="bg1"/>
                </a:solidFill>
                <a:effectLst/>
                <a:latin typeface="Arial" panose="020B0604020202020204" pitchFamily="34" charset="0"/>
              </a:endParaRPr>
            </a:p>
          </p:txBody>
        </p:sp>
        <p:sp>
          <p:nvSpPr>
            <p:cNvPr id="15" name="AutoShape 10"/>
            <p:cNvSpPr>
              <a:spLocks noChangeArrowheads="1"/>
            </p:cNvSpPr>
            <p:nvPr/>
          </p:nvSpPr>
          <p:spPr bwMode="auto">
            <a:xfrm>
              <a:off x="7819" y="12703"/>
              <a:ext cx="2831" cy="1074"/>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Принципи</a:t>
              </a:r>
              <a:endParaRPr kumimoji="0" lang="uk-UA" altLang="uk-UA" sz="3600" b="0" i="0" u="none" strike="noStrike" cap="none" normalizeH="0" baseline="0" smtClean="0">
                <a:ln>
                  <a:noFill/>
                </a:ln>
                <a:solidFill>
                  <a:schemeClr val="bg1"/>
                </a:solidFill>
                <a:effectLst/>
                <a:latin typeface="Arial" panose="020B0604020202020204" pitchFamily="34" charset="0"/>
              </a:endParaRPr>
            </a:p>
          </p:txBody>
        </p:sp>
        <p:sp>
          <p:nvSpPr>
            <p:cNvPr id="16" name="Line 9"/>
            <p:cNvSpPr>
              <a:spLocks noChangeShapeType="1"/>
            </p:cNvSpPr>
            <p:nvPr/>
          </p:nvSpPr>
          <p:spPr bwMode="auto">
            <a:xfrm flipH="1" flipV="1">
              <a:off x="3643" y="11425"/>
              <a:ext cx="1260" cy="540"/>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17" name="Line 8"/>
            <p:cNvSpPr>
              <a:spLocks noChangeShapeType="1"/>
            </p:cNvSpPr>
            <p:nvPr/>
          </p:nvSpPr>
          <p:spPr bwMode="auto">
            <a:xfrm flipV="1">
              <a:off x="7243" y="11831"/>
              <a:ext cx="555" cy="121"/>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18" name="Line 7"/>
            <p:cNvSpPr>
              <a:spLocks noChangeShapeType="1"/>
            </p:cNvSpPr>
            <p:nvPr/>
          </p:nvSpPr>
          <p:spPr bwMode="auto">
            <a:xfrm flipH="1" flipV="1">
              <a:off x="4689" y="10794"/>
              <a:ext cx="679" cy="754"/>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19" name="Line 6"/>
            <p:cNvSpPr>
              <a:spLocks noChangeShapeType="1"/>
            </p:cNvSpPr>
            <p:nvPr/>
          </p:nvSpPr>
          <p:spPr bwMode="auto">
            <a:xfrm flipV="1">
              <a:off x="6829" y="11065"/>
              <a:ext cx="414" cy="467"/>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0" name="Line 5"/>
            <p:cNvSpPr>
              <a:spLocks noChangeShapeType="1"/>
            </p:cNvSpPr>
            <p:nvPr/>
          </p:nvSpPr>
          <p:spPr bwMode="auto">
            <a:xfrm flipH="1">
              <a:off x="4238" y="12552"/>
              <a:ext cx="676" cy="407"/>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1" name="Line 4"/>
            <p:cNvSpPr>
              <a:spLocks noChangeShapeType="1"/>
            </p:cNvSpPr>
            <p:nvPr/>
          </p:nvSpPr>
          <p:spPr bwMode="auto">
            <a:xfrm>
              <a:off x="7243" y="12542"/>
              <a:ext cx="687" cy="372"/>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2" name="Line 3"/>
            <p:cNvSpPr>
              <a:spLocks noChangeShapeType="1"/>
            </p:cNvSpPr>
            <p:nvPr/>
          </p:nvSpPr>
          <p:spPr bwMode="auto">
            <a:xfrm flipH="1">
              <a:off x="4689" y="12959"/>
              <a:ext cx="630" cy="910"/>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3" name="Line 2"/>
            <p:cNvSpPr>
              <a:spLocks noChangeShapeType="1"/>
            </p:cNvSpPr>
            <p:nvPr/>
          </p:nvSpPr>
          <p:spPr bwMode="auto">
            <a:xfrm>
              <a:off x="6817" y="12964"/>
              <a:ext cx="786" cy="1002"/>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grpSp>
      <p:sp>
        <p:nvSpPr>
          <p:cNvPr id="24" name="Rectangle 29"/>
          <p:cNvSpPr>
            <a:spLocks noChangeArrowheads="1"/>
          </p:cNvSpPr>
          <p:nvPr/>
        </p:nvSpPr>
        <p:spPr bwMode="auto">
          <a:xfrm>
            <a:off x="1031032" y="233380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3855142988"/>
      </p:ext>
    </p:extLst>
  </p:cSld>
  <p:clrMapOvr>
    <a:masterClrMapping/>
  </p:clrMapOvr>
  <p:transition>
    <p:strips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252536" y="115568"/>
            <a:ext cx="8608713" cy="683264"/>
          </a:xfrm>
          <a:prstGeom prst="rect">
            <a:avLst/>
          </a:prstGeom>
        </p:spPr>
        <p:txBody>
          <a:bodyPr wrap="square">
            <a:spAutoFit/>
          </a:bodyPr>
          <a:lstStyle/>
          <a:p>
            <a:pPr algn="ctr">
              <a:lnSpc>
                <a:spcPct val="80000"/>
              </a:lnSpc>
              <a:spcAft>
                <a:spcPts val="0"/>
              </a:spcAft>
            </a:pPr>
            <a:r>
              <a:rPr lang="ru-RU" sz="4600" b="1" dirty="0">
                <a:latin typeface="+mn-lt"/>
                <a:ea typeface="Calibri" panose="020F0502020204030204" pitchFamily="34" charset="0"/>
              </a:rPr>
              <a:t>Структура </a:t>
            </a:r>
            <a:r>
              <a:rPr lang="ru-RU" sz="4600" b="1" dirty="0" err="1">
                <a:latin typeface="+mn-lt"/>
                <a:ea typeface="Calibri" panose="020F0502020204030204" pitchFamily="34" charset="0"/>
              </a:rPr>
              <a:t>наукового</a:t>
            </a:r>
            <a:r>
              <a:rPr lang="ru-RU" sz="4600" b="1" dirty="0">
                <a:latin typeface="+mn-lt"/>
                <a:ea typeface="Calibri" panose="020F0502020204030204" pitchFamily="34" charset="0"/>
              </a:rPr>
              <a:t> факту</a:t>
            </a:r>
            <a:endParaRPr lang="uk-UA" sz="46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9" name="Rectangle 29"/>
          <p:cNvSpPr>
            <a:spLocks noChangeArrowheads="1"/>
          </p:cNvSpPr>
          <p:nvPr/>
        </p:nvSpPr>
        <p:spPr bwMode="auto">
          <a:xfrm>
            <a:off x="1428750" y="2505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12" name="Group 1"/>
          <p:cNvGrpSpPr>
            <a:grpSpLocks/>
          </p:cNvGrpSpPr>
          <p:nvPr/>
        </p:nvGrpSpPr>
        <p:grpSpPr bwMode="auto">
          <a:xfrm>
            <a:off x="251520" y="1140464"/>
            <a:ext cx="8784976" cy="5385128"/>
            <a:chOff x="1134" y="12779"/>
            <a:chExt cx="10065" cy="6173"/>
          </a:xfrm>
        </p:grpSpPr>
        <p:sp>
          <p:nvSpPr>
            <p:cNvPr id="14" name="Line 21"/>
            <p:cNvSpPr>
              <a:spLocks noChangeShapeType="1"/>
            </p:cNvSpPr>
            <p:nvPr/>
          </p:nvSpPr>
          <p:spPr bwMode="auto">
            <a:xfrm>
              <a:off x="1134" y="12959"/>
              <a:ext cx="1260"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grpSp>
          <p:nvGrpSpPr>
            <p:cNvPr id="25" name="Group 2"/>
            <p:cNvGrpSpPr>
              <a:grpSpLocks/>
            </p:cNvGrpSpPr>
            <p:nvPr/>
          </p:nvGrpSpPr>
          <p:grpSpPr bwMode="auto">
            <a:xfrm>
              <a:off x="1134" y="12779"/>
              <a:ext cx="10065" cy="6173"/>
              <a:chOff x="1134" y="9719"/>
              <a:chExt cx="10065" cy="6173"/>
            </a:xfrm>
          </p:grpSpPr>
          <p:sp>
            <p:nvSpPr>
              <p:cNvPr id="26" name="Rectangle 20"/>
              <p:cNvSpPr>
                <a:spLocks noChangeArrowheads="1"/>
              </p:cNvSpPr>
              <p:nvPr/>
            </p:nvSpPr>
            <p:spPr bwMode="auto">
              <a:xfrm>
                <a:off x="2394" y="9719"/>
                <a:ext cx="7200" cy="54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400" b="1"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ФАКТ</a:t>
                </a:r>
                <a:endParaRPr kumimoji="0" lang="uk-UA" altLang="uk-UA" sz="4400" b="1" i="0" u="none" strike="noStrike" cap="none" normalizeH="0" baseline="0" dirty="0" smtClean="0">
                  <a:ln>
                    <a:noFill/>
                  </a:ln>
                  <a:solidFill>
                    <a:schemeClr val="bg1"/>
                  </a:solidFill>
                  <a:effectLst/>
                </a:endParaRPr>
              </a:p>
            </p:txBody>
          </p:sp>
          <p:sp>
            <p:nvSpPr>
              <p:cNvPr id="27" name="Rectangle 19"/>
              <p:cNvSpPr>
                <a:spLocks noChangeArrowheads="1"/>
              </p:cNvSpPr>
              <p:nvPr/>
            </p:nvSpPr>
            <p:spPr bwMode="auto">
              <a:xfrm>
                <a:off x="1535" y="10376"/>
                <a:ext cx="2813" cy="1002"/>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1"/>
                    </a:solidFill>
                    <a:effectLst/>
                    <a:ea typeface="Times New Roman" panose="02020603050405020304" pitchFamily="18" charset="0"/>
                  </a:rPr>
                  <a:t>об'єктивна складова</a:t>
                </a:r>
                <a:endParaRPr kumimoji="0" lang="uk-UA" altLang="uk-UA" sz="2800" b="0" i="0" u="none" strike="noStrike" cap="none" normalizeH="0" baseline="0" dirty="0" smtClean="0">
                  <a:ln>
                    <a:noFill/>
                  </a:ln>
                  <a:solidFill>
                    <a:schemeClr val="tx1"/>
                  </a:solidFill>
                  <a:effectLst/>
                </a:endParaRPr>
              </a:p>
            </p:txBody>
          </p:sp>
          <p:sp>
            <p:nvSpPr>
              <p:cNvPr id="28" name="Rectangle 18"/>
              <p:cNvSpPr>
                <a:spLocks noChangeArrowheads="1"/>
              </p:cNvSpPr>
              <p:nvPr/>
            </p:nvSpPr>
            <p:spPr bwMode="auto">
              <a:xfrm>
                <a:off x="4599" y="10372"/>
                <a:ext cx="6600" cy="1085"/>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latin typeface="Arial" panose="020B0604020202020204" pitchFamily="34" charset="0"/>
                    <a:ea typeface="Times New Roman" panose="02020603050405020304" pitchFamily="18" charset="0"/>
                  </a:rPr>
                  <a:t>реальні процеси, події, структури, які є похідною основою для фіксації пізнавального результату, що називається фактом </a:t>
                </a:r>
                <a:endParaRPr kumimoji="0" lang="uk-UA" altLang="uk-UA" sz="2000" b="0" i="0" u="none" strike="noStrike" cap="none" normalizeH="0" baseline="0" dirty="0" smtClean="0">
                  <a:ln>
                    <a:noFill/>
                  </a:ln>
                  <a:solidFill>
                    <a:schemeClr val="tx2"/>
                  </a:solidFill>
                  <a:effectLst/>
                  <a:latin typeface="Arial" panose="020B0604020202020204" pitchFamily="34" charset="0"/>
                </a:endParaRPr>
              </a:p>
            </p:txBody>
          </p:sp>
          <p:sp>
            <p:nvSpPr>
              <p:cNvPr id="30" name="Rectangle 17"/>
              <p:cNvSpPr>
                <a:spLocks noChangeArrowheads="1"/>
              </p:cNvSpPr>
              <p:nvPr/>
            </p:nvSpPr>
            <p:spPr bwMode="auto">
              <a:xfrm>
                <a:off x="1521" y="11561"/>
                <a:ext cx="2827" cy="1041"/>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інформаційна складова</a:t>
                </a:r>
                <a:endParaRPr kumimoji="0" lang="uk-UA" altLang="uk-UA" sz="2800" b="0" i="0" u="none" strike="noStrike" cap="none" normalizeH="0" baseline="0" dirty="0" smtClean="0">
                  <a:ln>
                    <a:noFill/>
                  </a:ln>
                  <a:solidFill>
                    <a:schemeClr val="tx1"/>
                  </a:solidFill>
                  <a:effectLst/>
                  <a:latin typeface="Arial" panose="020B0604020202020204" pitchFamily="34" charset="0"/>
                </a:endParaRPr>
              </a:p>
            </p:txBody>
          </p:sp>
          <p:sp>
            <p:nvSpPr>
              <p:cNvPr id="31" name="Rectangle 16"/>
              <p:cNvSpPr>
                <a:spLocks noChangeArrowheads="1"/>
              </p:cNvSpPr>
              <p:nvPr/>
            </p:nvSpPr>
            <p:spPr bwMode="auto">
              <a:xfrm>
                <a:off x="4599" y="11561"/>
                <a:ext cx="6600" cy="108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latin typeface="Arial" panose="020B0604020202020204" pitchFamily="34" charset="0"/>
                    <a:ea typeface="Times New Roman" panose="02020603050405020304" pitchFamily="18" charset="0"/>
                  </a:rPr>
                  <a:t>інформаційні посередники, які забезпечують передачу інформації від джерела до адресату – засобу фіксації факту</a:t>
                </a:r>
                <a:endParaRPr kumimoji="0" lang="uk-UA" altLang="uk-UA" sz="2000" b="0" i="0" u="none" strike="noStrike" cap="none" normalizeH="0" baseline="0" dirty="0" smtClean="0">
                  <a:ln>
                    <a:noFill/>
                  </a:ln>
                  <a:solidFill>
                    <a:schemeClr val="tx2"/>
                  </a:solidFill>
                  <a:effectLst/>
                  <a:latin typeface="Arial" panose="020B0604020202020204" pitchFamily="34" charset="0"/>
                </a:endParaRPr>
              </a:p>
            </p:txBody>
          </p:sp>
          <p:sp>
            <p:nvSpPr>
              <p:cNvPr id="32" name="Rectangle 15"/>
              <p:cNvSpPr>
                <a:spLocks noChangeArrowheads="1"/>
              </p:cNvSpPr>
              <p:nvPr/>
            </p:nvSpPr>
            <p:spPr bwMode="auto">
              <a:xfrm>
                <a:off x="1520" y="12723"/>
                <a:ext cx="2828" cy="146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практична детермінація факту</a:t>
                </a:r>
                <a:endParaRPr kumimoji="0" lang="uk-UA" altLang="uk-UA" sz="2800" b="0" i="0" u="none" strike="noStrike" cap="none" normalizeH="0" baseline="0" dirty="0" smtClean="0">
                  <a:ln>
                    <a:noFill/>
                  </a:ln>
                  <a:solidFill>
                    <a:schemeClr val="tx1"/>
                  </a:solidFill>
                  <a:effectLst/>
                  <a:latin typeface="Arial" panose="020B0604020202020204" pitchFamily="34" charset="0"/>
                </a:endParaRPr>
              </a:p>
            </p:txBody>
          </p:sp>
          <p:sp>
            <p:nvSpPr>
              <p:cNvPr id="33" name="Rectangle 14"/>
              <p:cNvSpPr>
                <a:spLocks noChangeArrowheads="1"/>
              </p:cNvSpPr>
              <p:nvPr/>
            </p:nvSpPr>
            <p:spPr bwMode="auto">
              <a:xfrm>
                <a:off x="4599" y="12846"/>
                <a:ext cx="6600" cy="108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latin typeface="Arial" panose="020B0604020202020204" pitchFamily="34" charset="0"/>
                    <a:ea typeface="Times New Roman" panose="02020603050405020304" pitchFamily="18" charset="0"/>
                  </a:rPr>
                  <a:t>зумовленість факту наявними якісними і кількісними можливостями спостереження, вимірювання й експерименту</a:t>
                </a:r>
                <a:endParaRPr kumimoji="0" lang="uk-UA" altLang="uk-UA" sz="2000" b="0" i="0" u="none" strike="noStrike" cap="none" normalizeH="0" baseline="0" dirty="0" smtClean="0">
                  <a:ln>
                    <a:noFill/>
                  </a:ln>
                  <a:solidFill>
                    <a:schemeClr val="tx2"/>
                  </a:solidFill>
                  <a:effectLst/>
                  <a:latin typeface="Arial" panose="020B0604020202020204" pitchFamily="34" charset="0"/>
                </a:endParaRPr>
              </a:p>
            </p:txBody>
          </p:sp>
          <p:sp>
            <p:nvSpPr>
              <p:cNvPr id="34" name="Rectangle 13"/>
              <p:cNvSpPr>
                <a:spLocks noChangeArrowheads="1"/>
              </p:cNvSpPr>
              <p:nvPr/>
            </p:nvSpPr>
            <p:spPr bwMode="auto">
              <a:xfrm>
                <a:off x="1520" y="14304"/>
                <a:ext cx="2828" cy="1588"/>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когнітивна детермінація факту</a:t>
                </a:r>
                <a:endParaRPr kumimoji="0" lang="uk-UA" altLang="uk-UA" sz="2800" b="0" i="0" u="none" strike="noStrike" cap="none" normalizeH="0" baseline="0" dirty="0" smtClean="0">
                  <a:ln>
                    <a:noFill/>
                  </a:ln>
                  <a:solidFill>
                    <a:schemeClr val="tx1"/>
                  </a:solidFill>
                  <a:effectLst/>
                  <a:latin typeface="Arial" panose="020B0604020202020204" pitchFamily="34" charset="0"/>
                </a:endParaRPr>
              </a:p>
            </p:txBody>
          </p:sp>
          <p:sp>
            <p:nvSpPr>
              <p:cNvPr id="35" name="Rectangle 12"/>
              <p:cNvSpPr>
                <a:spLocks noChangeArrowheads="1"/>
              </p:cNvSpPr>
              <p:nvPr/>
            </p:nvSpPr>
            <p:spPr bwMode="auto">
              <a:xfrm>
                <a:off x="4599" y="14304"/>
                <a:ext cx="6600" cy="1493"/>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latin typeface="Arial" panose="020B0604020202020204" pitchFamily="34" charset="0"/>
                    <a:ea typeface="Times New Roman" panose="02020603050405020304" pitchFamily="18" charset="0"/>
                  </a:rPr>
                  <a:t>залежність способів фіксації та інтерпретації фактів від системи похідних абстракцій теорії, теоретичних схем, психологічних настанов тощо</a:t>
                </a:r>
                <a:endParaRPr kumimoji="0" lang="uk-UA" altLang="uk-UA" sz="2000" b="0" i="0" u="none" strike="noStrike" cap="none" normalizeH="0" baseline="0" dirty="0" smtClean="0">
                  <a:ln>
                    <a:noFill/>
                  </a:ln>
                  <a:solidFill>
                    <a:schemeClr val="tx2"/>
                  </a:solidFill>
                  <a:effectLst/>
                  <a:latin typeface="Arial" panose="020B0604020202020204" pitchFamily="34" charset="0"/>
                </a:endParaRPr>
              </a:p>
            </p:txBody>
          </p:sp>
          <p:sp>
            <p:nvSpPr>
              <p:cNvPr id="36" name="Line 11"/>
              <p:cNvSpPr>
                <a:spLocks noChangeShapeType="1"/>
              </p:cNvSpPr>
              <p:nvPr/>
            </p:nvSpPr>
            <p:spPr bwMode="auto">
              <a:xfrm>
                <a:off x="1134" y="9899"/>
                <a:ext cx="0" cy="522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38" name="Line 9"/>
              <p:cNvSpPr>
                <a:spLocks noChangeShapeType="1"/>
              </p:cNvSpPr>
              <p:nvPr/>
            </p:nvSpPr>
            <p:spPr bwMode="auto">
              <a:xfrm>
                <a:off x="1134" y="12015"/>
                <a:ext cx="386" cy="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39" name="Line 8"/>
              <p:cNvSpPr>
                <a:spLocks noChangeShapeType="1"/>
              </p:cNvSpPr>
              <p:nvPr/>
            </p:nvSpPr>
            <p:spPr bwMode="auto">
              <a:xfrm>
                <a:off x="1134" y="13386"/>
                <a:ext cx="386"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41" name="Line 7"/>
              <p:cNvSpPr>
                <a:spLocks noChangeShapeType="1"/>
              </p:cNvSpPr>
              <p:nvPr/>
            </p:nvSpPr>
            <p:spPr bwMode="auto">
              <a:xfrm>
                <a:off x="1134" y="15119"/>
                <a:ext cx="386"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44" name="Line 4"/>
              <p:cNvSpPr>
                <a:spLocks noChangeShapeType="1"/>
              </p:cNvSpPr>
              <p:nvPr/>
            </p:nvSpPr>
            <p:spPr bwMode="auto">
              <a:xfrm flipV="1">
                <a:off x="4348" y="15066"/>
                <a:ext cx="244"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grpSp>
      </p:grpSp>
      <p:sp>
        <p:nvSpPr>
          <p:cNvPr id="46" name="Rectangle 32"/>
          <p:cNvSpPr>
            <a:spLocks noChangeArrowheads="1"/>
          </p:cNvSpPr>
          <p:nvPr/>
        </p:nvSpPr>
        <p:spPr bwMode="auto">
          <a:xfrm>
            <a:off x="1132756" y="195505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50" name="Line 9"/>
          <p:cNvSpPr>
            <a:spLocks noChangeShapeType="1"/>
          </p:cNvSpPr>
          <p:nvPr/>
        </p:nvSpPr>
        <p:spPr bwMode="auto">
          <a:xfrm>
            <a:off x="251520" y="2132856"/>
            <a:ext cx="350004" cy="13796"/>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56" name="Line 4"/>
          <p:cNvSpPr>
            <a:spLocks noChangeShapeType="1"/>
          </p:cNvSpPr>
          <p:nvPr/>
        </p:nvSpPr>
        <p:spPr bwMode="auto">
          <a:xfrm flipV="1">
            <a:off x="3056777" y="4293096"/>
            <a:ext cx="212969"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57" name="Line 4"/>
          <p:cNvSpPr>
            <a:spLocks noChangeShapeType="1"/>
          </p:cNvSpPr>
          <p:nvPr/>
        </p:nvSpPr>
        <p:spPr bwMode="auto">
          <a:xfrm flipV="1">
            <a:off x="3066743" y="3140968"/>
            <a:ext cx="212969"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59" name="Line 4"/>
          <p:cNvSpPr>
            <a:spLocks noChangeShapeType="1"/>
          </p:cNvSpPr>
          <p:nvPr/>
        </p:nvSpPr>
        <p:spPr bwMode="auto">
          <a:xfrm flipV="1">
            <a:off x="3066742" y="2146652"/>
            <a:ext cx="212969"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Tree>
    <p:extLst>
      <p:ext uri="{BB962C8B-B14F-4D97-AF65-F5344CB8AC3E}">
        <p14:creationId xmlns:p14="http://schemas.microsoft.com/office/powerpoint/2010/main" val="3127845153"/>
      </p:ext>
    </p:extLst>
  </p:cSld>
  <p:clrMapOvr>
    <a:masterClrMapping/>
  </p:clrMapOvr>
  <p:transition>
    <p:strips dir="l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28237" y="-19254"/>
            <a:ext cx="8608713" cy="683264"/>
          </a:xfrm>
          <a:prstGeom prst="rect">
            <a:avLst/>
          </a:prstGeom>
        </p:spPr>
        <p:txBody>
          <a:bodyPr wrap="square">
            <a:spAutoFit/>
          </a:bodyPr>
          <a:lstStyle/>
          <a:p>
            <a:pPr algn="ctr">
              <a:lnSpc>
                <a:spcPct val="80000"/>
              </a:lnSpc>
              <a:spcAft>
                <a:spcPts val="0"/>
              </a:spcAft>
            </a:pPr>
            <a:r>
              <a:rPr lang="ru-RU" sz="4800" b="1" dirty="0">
                <a:latin typeface="+mn-lt"/>
                <a:ea typeface="Calibri" panose="020F0502020204030204" pitchFamily="34" charset="0"/>
              </a:rPr>
              <a:t>Види </a:t>
            </a:r>
            <a:r>
              <a:rPr lang="ru-RU" sz="4800" b="1" dirty="0" err="1">
                <a:latin typeface="+mn-lt"/>
                <a:ea typeface="Calibri" panose="020F0502020204030204" pitchFamily="34" charset="0"/>
              </a:rPr>
              <a:t>наукової</a:t>
            </a:r>
            <a:r>
              <a:rPr lang="ru-RU" sz="4800" b="1" dirty="0">
                <a:latin typeface="+mn-lt"/>
                <a:ea typeface="Calibri" panose="020F0502020204030204" pitchFamily="34" charset="0"/>
              </a:rPr>
              <a:t> діяльності</a:t>
            </a:r>
            <a:endParaRPr lang="uk-UA" sz="48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9" name="Rectangle 29"/>
          <p:cNvSpPr>
            <a:spLocks noChangeArrowheads="1"/>
          </p:cNvSpPr>
          <p:nvPr/>
        </p:nvSpPr>
        <p:spPr bwMode="auto">
          <a:xfrm>
            <a:off x="1428750" y="2505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235280" y="608811"/>
            <a:ext cx="8781102" cy="6143797"/>
            <a:chOff x="873" y="1752"/>
            <a:chExt cx="10489" cy="5466"/>
          </a:xfrm>
        </p:grpSpPr>
        <p:sp>
          <p:nvSpPr>
            <p:cNvPr id="5" name="Rectangle 16"/>
            <p:cNvSpPr>
              <a:spLocks noChangeArrowheads="1"/>
            </p:cNvSpPr>
            <p:nvPr/>
          </p:nvSpPr>
          <p:spPr bwMode="auto">
            <a:xfrm>
              <a:off x="1945" y="1752"/>
              <a:ext cx="7638" cy="586"/>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000" b="1"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Види наукової діяльності</a:t>
              </a:r>
              <a:endParaRPr kumimoji="0" lang="uk-UA" altLang="uk-UA" sz="4000" b="0" i="0" u="none" strike="noStrike" cap="none" normalizeH="0" baseline="0" dirty="0" smtClean="0">
                <a:ln>
                  <a:noFill/>
                </a:ln>
                <a:solidFill>
                  <a:schemeClr val="bg1"/>
                </a:solidFill>
                <a:effectLst/>
              </a:endParaRPr>
            </a:p>
          </p:txBody>
        </p:sp>
        <p:sp>
          <p:nvSpPr>
            <p:cNvPr id="6" name="Rectangle 15"/>
            <p:cNvSpPr>
              <a:spLocks noChangeArrowheads="1"/>
            </p:cNvSpPr>
            <p:nvPr/>
          </p:nvSpPr>
          <p:spPr bwMode="auto">
            <a:xfrm>
              <a:off x="1256" y="2443"/>
              <a:ext cx="3398" cy="999"/>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науково-технічна</a:t>
              </a:r>
              <a:endParaRPr kumimoji="0" lang="uk-UA" altLang="uk-UA" sz="3600" b="0" i="0" u="none" strike="noStrike" cap="none" normalizeH="0" baseline="0" dirty="0" smtClean="0">
                <a:ln>
                  <a:noFill/>
                </a:ln>
                <a:solidFill>
                  <a:schemeClr val="bg1"/>
                </a:solidFill>
                <a:effectLst/>
              </a:endParaRPr>
            </a:p>
          </p:txBody>
        </p:sp>
        <p:sp>
          <p:nvSpPr>
            <p:cNvPr id="7" name="Rectangle 14"/>
            <p:cNvSpPr>
              <a:spLocks noChangeArrowheads="1"/>
            </p:cNvSpPr>
            <p:nvPr/>
          </p:nvSpPr>
          <p:spPr bwMode="auto">
            <a:xfrm>
              <a:off x="4882" y="2376"/>
              <a:ext cx="6480" cy="1299"/>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інтелектуальна творча діяльність, спрямована на здобуття і використання нових знань у всіх галузях техніки і технологій</a:t>
              </a:r>
              <a:endParaRPr kumimoji="0" lang="ru-RU"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13"/>
            <p:cNvSpPr>
              <a:spLocks noChangeArrowheads="1"/>
            </p:cNvSpPr>
            <p:nvPr/>
          </p:nvSpPr>
          <p:spPr bwMode="auto">
            <a:xfrm>
              <a:off x="1256" y="4095"/>
              <a:ext cx="3409" cy="105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науково-організаційна</a:t>
              </a:r>
              <a:endParaRPr kumimoji="0" lang="uk-UA" altLang="uk-UA" sz="3600" b="0" i="0" u="none" strike="noStrike" cap="none" normalizeH="0" baseline="0" dirty="0" smtClean="0">
                <a:ln>
                  <a:noFill/>
                </a:ln>
                <a:solidFill>
                  <a:schemeClr val="bg1"/>
                </a:solidFill>
                <a:effectLst/>
              </a:endParaRPr>
            </a:p>
          </p:txBody>
        </p:sp>
        <p:sp>
          <p:nvSpPr>
            <p:cNvPr id="9" name="Rectangle 12"/>
            <p:cNvSpPr>
              <a:spLocks noChangeArrowheads="1"/>
            </p:cNvSpPr>
            <p:nvPr/>
          </p:nvSpPr>
          <p:spPr bwMode="auto">
            <a:xfrm>
              <a:off x="4882" y="3737"/>
              <a:ext cx="6480" cy="1699"/>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діяльність, що спрямована на методичне, організаційне забезпечення та координацію наукової, науково-технічної та науково-педагогічної діяльності</a:t>
              </a:r>
              <a:endParaRPr kumimoji="0" lang="uk-UA" altLang="uk-UA" sz="2400" b="0" i="0" u="none" strike="noStrike" cap="none" normalizeH="0" baseline="0" dirty="0" smtClean="0">
                <a:ln>
                  <a:noFill/>
                </a:ln>
                <a:solidFill>
                  <a:schemeClr val="tx2"/>
                </a:solidFill>
                <a:effectLst/>
              </a:endParaRPr>
            </a:p>
          </p:txBody>
        </p:sp>
        <p:sp>
          <p:nvSpPr>
            <p:cNvPr id="10" name="Rectangle 11"/>
            <p:cNvSpPr>
              <a:spLocks noChangeArrowheads="1"/>
            </p:cNvSpPr>
            <p:nvPr/>
          </p:nvSpPr>
          <p:spPr bwMode="auto">
            <a:xfrm>
              <a:off x="1265" y="5841"/>
              <a:ext cx="3404" cy="1025"/>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науково-педагогічна</a:t>
              </a:r>
              <a:endParaRPr kumimoji="0" lang="uk-UA" altLang="uk-UA" sz="3600" b="0" i="0" u="none" strike="noStrike" cap="none" normalizeH="0" baseline="0" dirty="0" smtClean="0">
                <a:ln>
                  <a:noFill/>
                </a:ln>
                <a:solidFill>
                  <a:schemeClr val="bg1"/>
                </a:solidFill>
                <a:effectLst/>
              </a:endParaRPr>
            </a:p>
          </p:txBody>
        </p:sp>
        <p:sp>
          <p:nvSpPr>
            <p:cNvPr id="11" name="Rectangle 10"/>
            <p:cNvSpPr>
              <a:spLocks noChangeArrowheads="1"/>
            </p:cNvSpPr>
            <p:nvPr/>
          </p:nvSpPr>
          <p:spPr bwMode="auto">
            <a:xfrm>
              <a:off x="4882" y="5488"/>
              <a:ext cx="6480" cy="173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педагогічна діяльність у </a:t>
              </a:r>
              <a:r>
                <a:rPr kumimoji="0" lang="ru-RU"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 </a:t>
              </a: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вищих навчальних закладах та закладах післядипломної освіти ІІІ–І</a:t>
              </a:r>
              <a:r>
                <a:rPr kumimoji="0" lang="en-US"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V </a:t>
              </a: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рівнів акредитації, пов’язана з науковою та (або) науково-технічною діяльністю</a:t>
              </a:r>
              <a:endParaRPr kumimoji="0" lang="uk-UA" altLang="uk-UA" sz="2400" b="0" i="0" u="none" strike="noStrike" cap="none" normalizeH="0" baseline="0" dirty="0" smtClean="0">
                <a:ln>
                  <a:noFill/>
                </a:ln>
                <a:solidFill>
                  <a:schemeClr val="tx2"/>
                </a:solidFill>
                <a:effectLst/>
              </a:endParaRPr>
            </a:p>
          </p:txBody>
        </p:sp>
        <p:sp>
          <p:nvSpPr>
            <p:cNvPr id="13" name="Line 9"/>
            <p:cNvSpPr>
              <a:spLocks noChangeShapeType="1"/>
            </p:cNvSpPr>
            <p:nvPr/>
          </p:nvSpPr>
          <p:spPr bwMode="auto">
            <a:xfrm>
              <a:off x="892" y="2041"/>
              <a:ext cx="1052" cy="5"/>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15" name="Line 8"/>
            <p:cNvSpPr>
              <a:spLocks noChangeShapeType="1"/>
            </p:cNvSpPr>
            <p:nvPr/>
          </p:nvSpPr>
          <p:spPr bwMode="auto">
            <a:xfrm>
              <a:off x="873" y="2041"/>
              <a:ext cx="7" cy="4398"/>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16" name="AutoShape 7"/>
            <p:cNvSpPr>
              <a:spLocks noChangeArrowheads="1"/>
            </p:cNvSpPr>
            <p:nvPr/>
          </p:nvSpPr>
          <p:spPr bwMode="auto">
            <a:xfrm>
              <a:off x="892" y="2836"/>
              <a:ext cx="364" cy="163"/>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sp>
          <p:nvSpPr>
            <p:cNvPr id="17" name="AutoShape 6"/>
            <p:cNvSpPr>
              <a:spLocks noChangeArrowheads="1"/>
            </p:cNvSpPr>
            <p:nvPr/>
          </p:nvSpPr>
          <p:spPr bwMode="auto">
            <a:xfrm>
              <a:off x="892" y="4490"/>
              <a:ext cx="358" cy="16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sp>
          <p:nvSpPr>
            <p:cNvPr id="18" name="AutoShape 5"/>
            <p:cNvSpPr>
              <a:spLocks noChangeArrowheads="1"/>
            </p:cNvSpPr>
            <p:nvPr/>
          </p:nvSpPr>
          <p:spPr bwMode="auto">
            <a:xfrm>
              <a:off x="911" y="6266"/>
              <a:ext cx="349" cy="196"/>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grpSp>
      <p:sp>
        <p:nvSpPr>
          <p:cNvPr id="22" name="Rectangle 25"/>
          <p:cNvSpPr>
            <a:spLocks noChangeArrowheads="1"/>
          </p:cNvSpPr>
          <p:nvPr/>
        </p:nvSpPr>
        <p:spPr bwMode="auto">
          <a:xfrm>
            <a:off x="1485900" y="223934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cxnSp>
        <p:nvCxnSpPr>
          <p:cNvPr id="45" name="Пряма сполучна лінія 44"/>
          <p:cNvCxnSpPr/>
          <p:nvPr/>
        </p:nvCxnSpPr>
        <p:spPr bwMode="auto">
          <a:xfrm>
            <a:off x="3409838" y="1946936"/>
            <a:ext cx="171632"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55" name="Пряма сполучна лінія 54"/>
          <p:cNvCxnSpPr/>
          <p:nvPr/>
        </p:nvCxnSpPr>
        <p:spPr bwMode="auto">
          <a:xfrm>
            <a:off x="3419872" y="3772896"/>
            <a:ext cx="171632"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60" name="Пряма сполучна лінія 59"/>
          <p:cNvCxnSpPr/>
          <p:nvPr/>
        </p:nvCxnSpPr>
        <p:spPr bwMode="auto">
          <a:xfrm>
            <a:off x="3418347" y="5792710"/>
            <a:ext cx="171632"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550009054"/>
      </p:ext>
    </p:extLst>
  </p:cSld>
  <p:clrMapOvr>
    <a:masterClrMapping/>
  </p:clrMapOvr>
  <p:transition>
    <p:strips dir="l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252536" y="140190"/>
            <a:ext cx="8580477" cy="634020"/>
          </a:xfrm>
          <a:prstGeom prst="rect">
            <a:avLst/>
          </a:prstGeom>
        </p:spPr>
        <p:txBody>
          <a:bodyPr wrap="square">
            <a:spAutoFit/>
          </a:bodyPr>
          <a:lstStyle/>
          <a:p>
            <a:pPr algn="ctr">
              <a:lnSpc>
                <a:spcPct val="80000"/>
              </a:lnSpc>
              <a:spcAft>
                <a:spcPts val="0"/>
              </a:spcAft>
            </a:pPr>
            <a:r>
              <a:rPr lang="ru-RU" sz="4400" b="1" dirty="0">
                <a:latin typeface="+mn-lt"/>
                <a:ea typeface="Calibri" panose="020F0502020204030204" pitchFamily="34" charset="0"/>
              </a:rPr>
              <a:t>Суб’єкти </a:t>
            </a:r>
            <a:r>
              <a:rPr lang="ru-RU" sz="4400" b="1" dirty="0" err="1">
                <a:latin typeface="+mn-lt"/>
                <a:ea typeface="Calibri" panose="020F0502020204030204" pitchFamily="34" charset="0"/>
              </a:rPr>
              <a:t>наукової</a:t>
            </a:r>
            <a:r>
              <a:rPr lang="ru-RU" sz="4400" b="1" dirty="0">
                <a:latin typeface="+mn-lt"/>
                <a:ea typeface="Calibri" panose="020F0502020204030204" pitchFamily="34" charset="0"/>
              </a:rPr>
              <a:t> діяльності</a:t>
            </a:r>
            <a:endParaRPr lang="uk-UA" sz="44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30" name="Rectangle 17"/>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1" name="Групувати 30"/>
          <p:cNvGrpSpPr/>
          <p:nvPr/>
        </p:nvGrpSpPr>
        <p:grpSpPr>
          <a:xfrm>
            <a:off x="257347" y="774210"/>
            <a:ext cx="8640959" cy="5958474"/>
            <a:chOff x="257347" y="774210"/>
            <a:chExt cx="8640959" cy="5958474"/>
          </a:xfrm>
        </p:grpSpPr>
        <p:grpSp>
          <p:nvGrpSpPr>
            <p:cNvPr id="12" name="Group 1"/>
            <p:cNvGrpSpPr>
              <a:grpSpLocks/>
            </p:cNvGrpSpPr>
            <p:nvPr/>
          </p:nvGrpSpPr>
          <p:grpSpPr bwMode="auto">
            <a:xfrm>
              <a:off x="257347" y="774210"/>
              <a:ext cx="8640959" cy="5958474"/>
              <a:chOff x="1314" y="9775"/>
              <a:chExt cx="9540" cy="4280"/>
            </a:xfrm>
          </p:grpSpPr>
          <p:grpSp>
            <p:nvGrpSpPr>
              <p:cNvPr id="14" name="Group 7"/>
              <p:cNvGrpSpPr>
                <a:grpSpLocks/>
              </p:cNvGrpSpPr>
              <p:nvPr/>
            </p:nvGrpSpPr>
            <p:grpSpPr bwMode="auto">
              <a:xfrm>
                <a:off x="1314" y="9775"/>
                <a:ext cx="9540" cy="4280"/>
                <a:chOff x="1314" y="9775"/>
                <a:chExt cx="9540" cy="4280"/>
              </a:xfrm>
            </p:grpSpPr>
            <p:sp>
              <p:nvSpPr>
                <p:cNvPr id="25" name="AutoShape 11"/>
                <p:cNvSpPr>
                  <a:spLocks noChangeArrowheads="1"/>
                </p:cNvSpPr>
                <p:nvPr/>
              </p:nvSpPr>
              <p:spPr bwMode="auto">
                <a:xfrm>
                  <a:off x="1314" y="9775"/>
                  <a:ext cx="7394" cy="1005"/>
                </a:xfrm>
                <a:prstGeom prst="flowChartPunchedTap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1"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Суб’єкт наукової діяльності</a:t>
                  </a:r>
                  <a:endParaRPr kumimoji="0" lang="uk-UA" altLang="uk-UA" sz="4400" b="1" i="0" u="none" strike="noStrike" cap="none" normalizeH="0" baseline="0" dirty="0" smtClean="0">
                    <a:ln>
                      <a:noFill/>
                    </a:ln>
                    <a:solidFill>
                      <a:schemeClr val="tx2"/>
                    </a:solidFill>
                    <a:effectLst/>
                    <a:latin typeface="Arial" panose="020B0604020202020204" pitchFamily="34" charset="0"/>
                  </a:endParaRPr>
                </a:p>
              </p:txBody>
            </p:sp>
            <p:sp>
              <p:nvSpPr>
                <p:cNvPr id="26" name="AutoShape 10"/>
                <p:cNvSpPr>
                  <a:spLocks noChangeArrowheads="1"/>
                </p:cNvSpPr>
                <p:nvPr/>
              </p:nvSpPr>
              <p:spPr bwMode="auto">
                <a:xfrm>
                  <a:off x="1314" y="11309"/>
                  <a:ext cx="1980" cy="2690"/>
                </a:xfrm>
                <a:prstGeom prst="flowChartPunchedTap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як окремий вчений, з ім'ям якого пов'язано відкриття</a:t>
                  </a:r>
                  <a:endParaRPr kumimoji="0" lang="uk-UA" altLang="uk-UA" sz="2400" b="0" i="0" u="none" strike="noStrike" cap="none" normalizeH="0" baseline="0" dirty="0" smtClean="0">
                    <a:ln>
                      <a:noFill/>
                    </a:ln>
                    <a:solidFill>
                      <a:schemeClr val="tx2"/>
                    </a:solidFill>
                    <a:effectLst/>
                  </a:endParaRPr>
                </a:p>
              </p:txBody>
            </p:sp>
            <p:sp>
              <p:nvSpPr>
                <p:cNvPr id="27" name="AutoShape 9"/>
                <p:cNvSpPr>
                  <a:spLocks noChangeArrowheads="1"/>
                </p:cNvSpPr>
                <p:nvPr/>
              </p:nvSpPr>
              <p:spPr bwMode="auto">
                <a:xfrm>
                  <a:off x="3527" y="11008"/>
                  <a:ext cx="2954" cy="3047"/>
                </a:xfrm>
                <a:prstGeom prst="flowChartPunchedTap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як особливе співтовариство людей – учених, спеціально зайнятих виробництвом знання</a:t>
                  </a:r>
                  <a:endParaRPr kumimoji="0" lang="uk-UA" altLang="uk-UA" sz="2400" b="0" i="0" u="none" strike="noStrike" cap="none" normalizeH="0" baseline="0" dirty="0" smtClean="0">
                    <a:ln>
                      <a:noFill/>
                    </a:ln>
                    <a:solidFill>
                      <a:schemeClr val="tx2"/>
                    </a:solidFill>
                    <a:effectLst/>
                  </a:endParaRPr>
                </a:p>
              </p:txBody>
            </p:sp>
            <p:sp>
              <p:nvSpPr>
                <p:cNvPr id="28" name="AutoShape 8"/>
                <p:cNvSpPr>
                  <a:spLocks noChangeArrowheads="1"/>
                </p:cNvSpPr>
                <p:nvPr/>
              </p:nvSpPr>
              <p:spPr bwMode="auto">
                <a:xfrm>
                  <a:off x="6714" y="10482"/>
                  <a:ext cx="4140" cy="3517"/>
                </a:xfrm>
                <a:prstGeom prst="flowChartPunchedTap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як усе людство, що складається з окремих народів, коли кожен народ, виробляючи норми, ідеї та цінності, що фіксуються в його культурі, виступає як особливий суб'єкт </a:t>
                  </a:r>
                  <a:endParaRPr kumimoji="0" lang="ru-RU"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пізнавальної діяльності</a:t>
                  </a:r>
                  <a:endParaRPr kumimoji="0" lang="uk-UA" altLang="uk-UA" sz="2400"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endParaRPr>
                </a:p>
              </p:txBody>
            </p:sp>
          </p:grpSp>
          <p:sp>
            <p:nvSpPr>
              <p:cNvPr id="23" name="AutoShape 3"/>
              <p:cNvSpPr>
                <a:spLocks noChangeArrowheads="1"/>
              </p:cNvSpPr>
              <p:nvPr/>
            </p:nvSpPr>
            <p:spPr bwMode="auto">
              <a:xfrm>
                <a:off x="7628" y="10608"/>
                <a:ext cx="332" cy="552"/>
              </a:xfrm>
              <a:prstGeom prst="downArrow">
                <a:avLst>
                  <a:gd name="adj1" fmla="val 50000"/>
                  <a:gd name="adj2" fmla="val 50000"/>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sp>
          <p:nvSpPr>
            <p:cNvPr id="38" name="AutoShape 3"/>
            <p:cNvSpPr>
              <a:spLocks noChangeArrowheads="1"/>
            </p:cNvSpPr>
            <p:nvPr/>
          </p:nvSpPr>
          <p:spPr bwMode="auto">
            <a:xfrm>
              <a:off x="2855371" y="2173338"/>
              <a:ext cx="300713" cy="1111646"/>
            </a:xfrm>
            <a:prstGeom prst="downArrow">
              <a:avLst>
                <a:gd name="adj1" fmla="val 50000"/>
                <a:gd name="adj2" fmla="val 50000"/>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p>
          </p:txBody>
        </p:sp>
        <p:sp>
          <p:nvSpPr>
            <p:cNvPr id="39" name="AutoShape 3"/>
            <p:cNvSpPr>
              <a:spLocks noChangeArrowheads="1"/>
            </p:cNvSpPr>
            <p:nvPr/>
          </p:nvSpPr>
          <p:spPr bwMode="auto">
            <a:xfrm>
              <a:off x="575080" y="2173338"/>
              <a:ext cx="300713" cy="1460398"/>
            </a:xfrm>
            <a:prstGeom prst="downArrow">
              <a:avLst>
                <a:gd name="adj1" fmla="val 50000"/>
                <a:gd name="adj2" fmla="val 50000"/>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p>
          </p:txBody>
        </p:sp>
      </p:grpSp>
    </p:spTree>
    <p:extLst>
      <p:ext uri="{BB962C8B-B14F-4D97-AF65-F5344CB8AC3E}">
        <p14:creationId xmlns:p14="http://schemas.microsoft.com/office/powerpoint/2010/main" val="3841637792"/>
      </p:ext>
    </p:extLst>
  </p:cSld>
  <p:clrMapOvr>
    <a:masterClrMapping/>
  </p:clrMapOvr>
  <p:transition>
    <p:strips dir="l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0" y="17079"/>
            <a:ext cx="8689195" cy="880241"/>
          </a:xfrm>
          <a:prstGeom prst="rect">
            <a:avLst/>
          </a:prstGeom>
        </p:spPr>
        <p:txBody>
          <a:bodyPr wrap="square">
            <a:spAutoFit/>
          </a:bodyPr>
          <a:lstStyle/>
          <a:p>
            <a:pPr algn="ctr">
              <a:lnSpc>
                <a:spcPct val="80000"/>
              </a:lnSpc>
              <a:spcAft>
                <a:spcPts val="0"/>
              </a:spcAft>
            </a:pPr>
            <a:r>
              <a:rPr lang="ru-RU" sz="3200" b="1" dirty="0">
                <a:latin typeface="+mn-lt"/>
                <a:ea typeface="Calibri" panose="020F0502020204030204" pitchFamily="34" charset="0"/>
              </a:rPr>
              <a:t>Суб’єкти </a:t>
            </a:r>
            <a:r>
              <a:rPr lang="ru-RU" sz="3200" b="1" dirty="0" err="1">
                <a:latin typeface="+mn-lt"/>
                <a:ea typeface="Calibri" panose="020F0502020204030204" pitchFamily="34" charset="0"/>
              </a:rPr>
              <a:t>наукової</a:t>
            </a:r>
            <a:r>
              <a:rPr lang="ru-RU" sz="3200" b="1" dirty="0">
                <a:latin typeface="+mn-lt"/>
                <a:ea typeface="Calibri" panose="020F0502020204030204" pitchFamily="34" charset="0"/>
              </a:rPr>
              <a:t> та </a:t>
            </a:r>
            <a:r>
              <a:rPr lang="ru-RU" sz="3200" b="1" dirty="0" err="1">
                <a:latin typeface="+mn-lt"/>
                <a:ea typeface="Calibri" panose="020F0502020204030204" pitchFamily="34" charset="0"/>
              </a:rPr>
              <a:t>науково-технічної</a:t>
            </a:r>
            <a:r>
              <a:rPr lang="ru-RU" sz="3200" b="1" dirty="0">
                <a:latin typeface="+mn-lt"/>
                <a:ea typeface="Calibri" panose="020F0502020204030204" pitchFamily="34" charset="0"/>
              </a:rPr>
              <a:t> діяльності</a:t>
            </a:r>
            <a:endParaRPr lang="uk-UA" sz="32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181094" y="795077"/>
            <a:ext cx="8863813" cy="5917490"/>
            <a:chOff x="763" y="2011"/>
            <a:chExt cx="10431" cy="5342"/>
          </a:xfrm>
        </p:grpSpPr>
        <p:sp>
          <p:nvSpPr>
            <p:cNvPr id="5" name="Rectangle 32"/>
            <p:cNvSpPr>
              <a:spLocks noChangeArrowheads="1"/>
            </p:cNvSpPr>
            <p:nvPr/>
          </p:nvSpPr>
          <p:spPr bwMode="auto">
            <a:xfrm>
              <a:off x="1282" y="2011"/>
              <a:ext cx="9902" cy="591"/>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chemeClr val="bg1"/>
                  </a:solidFill>
                  <a:effectLst/>
                  <a:latin typeface="+mn-lt"/>
                  <a:ea typeface="Arial Unicode MS" charset="-128"/>
                  <a:cs typeface="Times New Roman" panose="02020603050405020304" pitchFamily="18" charset="0"/>
                </a:rPr>
                <a:t>Суб’єкти наукової та науково-технічної діяльності</a:t>
              </a:r>
              <a:endParaRPr kumimoji="0" lang="uk-UA" altLang="uk-UA" sz="2400" b="1" i="0" u="none" strike="noStrike" cap="none" normalizeH="0" baseline="0" dirty="0" smtClean="0">
                <a:ln>
                  <a:noFill/>
                </a:ln>
                <a:solidFill>
                  <a:schemeClr val="bg1"/>
                </a:solidFill>
                <a:effectLst/>
                <a:latin typeface="+mn-lt"/>
              </a:endParaRPr>
            </a:p>
          </p:txBody>
        </p:sp>
        <p:sp>
          <p:nvSpPr>
            <p:cNvPr id="6" name="Rectangle 31"/>
            <p:cNvSpPr>
              <a:spLocks noChangeArrowheads="1"/>
            </p:cNvSpPr>
            <p:nvPr/>
          </p:nvSpPr>
          <p:spPr bwMode="auto">
            <a:xfrm>
              <a:off x="954" y="2879"/>
              <a:ext cx="2700" cy="54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bg1"/>
                  </a:solidFill>
                  <a:effectLst/>
                  <a:latin typeface="Arial" panose="020B0604020202020204" pitchFamily="34" charset="0"/>
                  <a:ea typeface="Arial Unicode MS" charset="-128"/>
                  <a:cs typeface="Times New Roman" panose="02020603050405020304" pitchFamily="18" charset="0"/>
                </a:rPr>
                <a:t>Учений</a:t>
              </a:r>
              <a:endParaRPr kumimoji="0" lang="uk-UA" altLang="uk-UA" sz="3600" b="0" i="0" u="none" strike="noStrike" cap="none" normalizeH="0" baseline="0" dirty="0" smtClean="0">
                <a:ln>
                  <a:noFill/>
                </a:ln>
                <a:solidFill>
                  <a:schemeClr val="bg1"/>
                </a:solidFill>
                <a:effectLst/>
                <a:latin typeface="Arial" panose="020B0604020202020204" pitchFamily="34" charset="0"/>
              </a:endParaRPr>
            </a:p>
          </p:txBody>
        </p:sp>
        <p:sp>
          <p:nvSpPr>
            <p:cNvPr id="7" name="Rectangle 30"/>
            <p:cNvSpPr>
              <a:spLocks noChangeArrowheads="1"/>
            </p:cNvSpPr>
            <p:nvPr/>
          </p:nvSpPr>
          <p:spPr bwMode="auto">
            <a:xfrm>
              <a:off x="4014" y="2657"/>
              <a:ext cx="7170" cy="1332"/>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sz="1850" i="0" u="none" strike="noStrike" cap="none" normalizeH="0" baseline="0" dirty="0" smtClean="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фізична особа  (громадянин  України,  іноземець  або особа  без  громадянства),  яка має повну вищу освіту і проводить фундаментальні  та  (або)  прикладні наукові дослідження і отримує наукові  та  (або)  науково-технічні  результати</a:t>
              </a:r>
              <a:r>
                <a:rPr kumimoji="0" lang="uk-UA" altLang="uk-UA" sz="185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a:t>
              </a:r>
              <a:endParaRPr kumimoji="0" lang="ru-RU" altLang="uk-UA" sz="185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i="0" u="none" strike="noStrike" cap="none" normalizeH="0" baseline="0" dirty="0" smtClean="0">
                <a:ln>
                  <a:noFill/>
                </a:ln>
                <a:solidFill>
                  <a:schemeClr val="tx2"/>
                </a:solidFill>
                <a:effectLst/>
                <a:latin typeface="+mn-lt"/>
              </a:endParaRPr>
            </a:p>
          </p:txBody>
        </p:sp>
        <p:sp>
          <p:nvSpPr>
            <p:cNvPr id="8" name="Rectangle 29"/>
            <p:cNvSpPr>
              <a:spLocks noChangeArrowheads="1"/>
            </p:cNvSpPr>
            <p:nvPr/>
          </p:nvSpPr>
          <p:spPr bwMode="auto">
            <a:xfrm>
              <a:off x="1044" y="4311"/>
              <a:ext cx="2700" cy="1059"/>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bg1"/>
                  </a:solidFill>
                  <a:effectLst/>
                  <a:latin typeface="Arial" panose="020B0604020202020204" pitchFamily="34" charset="0"/>
                  <a:ea typeface="Arial Unicode MS" charset="-128"/>
                  <a:cs typeface="Times New Roman" panose="02020603050405020304" pitchFamily="18" charset="0"/>
                </a:rPr>
                <a:t>Науковий працівник</a:t>
              </a:r>
              <a:endParaRPr kumimoji="0" lang="uk-UA" altLang="uk-UA" sz="3600" b="0" i="0" u="none" strike="noStrike" cap="none" normalizeH="0" baseline="0" dirty="0" smtClean="0">
                <a:ln>
                  <a:noFill/>
                </a:ln>
                <a:solidFill>
                  <a:schemeClr val="bg1"/>
                </a:solidFill>
                <a:effectLst/>
                <a:latin typeface="Arial" panose="020B0604020202020204" pitchFamily="34" charset="0"/>
              </a:endParaRPr>
            </a:p>
          </p:txBody>
        </p:sp>
        <p:sp>
          <p:nvSpPr>
            <p:cNvPr id="9" name="Rectangle 28"/>
            <p:cNvSpPr>
              <a:spLocks noChangeArrowheads="1"/>
            </p:cNvSpPr>
            <p:nvPr/>
          </p:nvSpPr>
          <p:spPr bwMode="auto">
            <a:xfrm>
              <a:off x="4024" y="4044"/>
              <a:ext cx="7170" cy="1834"/>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sz="1850" b="0" i="0" u="none" strike="noStrike" cap="none" normalizeH="0" baseline="0" dirty="0" smtClean="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учений, який за основним місцем роботи та  відповідно до  трудового  договору  (контракту)  </a:t>
              </a:r>
              <a:r>
                <a:rPr kumimoji="0" lang="uk-UA" altLang="uk-UA" sz="1850" b="0" i="0" u="none" strike="noStrike" cap="none" normalizeH="0" baseline="0" dirty="0" err="1" smtClean="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професійно</a:t>
              </a:r>
              <a:r>
                <a:rPr kumimoji="0" lang="uk-UA" altLang="uk-UA" sz="1850" b="0" i="0" u="none" strike="noStrike" cap="none" normalizeH="0" baseline="0" dirty="0" smtClean="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займається науковою, науково-технічною, науково-організаційною або науково-педагогічною  діяльністю  та  має  відповідну кваліфікацію незалежно  від  наявності  наукового  ступеню  або вченого звання, підтверджену  результатами  атестації</a:t>
              </a:r>
              <a:r>
                <a:rPr kumimoji="0" lang="uk-UA" altLang="uk-UA" sz="1850"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a:t>
              </a:r>
              <a:endParaRPr kumimoji="0" lang="ru-RU" altLang="uk-UA" sz="185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1800" b="0" i="0" u="none" strike="noStrike" cap="none" normalizeH="0" baseline="0" dirty="0" smtClean="0">
                <a:ln>
                  <a:noFill/>
                </a:ln>
                <a:solidFill>
                  <a:schemeClr val="tx2"/>
                </a:solidFill>
                <a:effectLst/>
                <a:latin typeface="Arial" panose="020B0604020202020204" pitchFamily="34" charset="0"/>
              </a:endParaRPr>
            </a:p>
          </p:txBody>
        </p:sp>
        <p:sp>
          <p:nvSpPr>
            <p:cNvPr id="10" name="Rectangle 27"/>
            <p:cNvSpPr>
              <a:spLocks noChangeArrowheads="1"/>
            </p:cNvSpPr>
            <p:nvPr/>
          </p:nvSpPr>
          <p:spPr bwMode="auto">
            <a:xfrm>
              <a:off x="970" y="6058"/>
              <a:ext cx="2700" cy="1065"/>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bg1"/>
                  </a:solidFill>
                  <a:effectLst/>
                  <a:latin typeface="Arial" panose="020B0604020202020204" pitchFamily="34" charset="0"/>
                  <a:ea typeface="Arial Unicode MS" charset="-128"/>
                  <a:cs typeface="Times New Roman" panose="02020603050405020304" pitchFamily="18" charset="0"/>
                </a:rPr>
                <a:t>Наукова установа</a:t>
              </a:r>
              <a:endParaRPr kumimoji="0" lang="uk-UA" altLang="uk-UA" sz="3600" b="0" i="0" u="none" strike="noStrike" cap="none" normalizeH="0" baseline="0" smtClean="0">
                <a:ln>
                  <a:noFill/>
                </a:ln>
                <a:solidFill>
                  <a:schemeClr val="bg1"/>
                </a:solidFill>
                <a:effectLst/>
                <a:latin typeface="Arial" panose="020B0604020202020204" pitchFamily="34" charset="0"/>
              </a:endParaRPr>
            </a:p>
          </p:txBody>
        </p:sp>
        <p:sp>
          <p:nvSpPr>
            <p:cNvPr id="11" name="Rectangle 26"/>
            <p:cNvSpPr>
              <a:spLocks noChangeArrowheads="1"/>
            </p:cNvSpPr>
            <p:nvPr/>
          </p:nvSpPr>
          <p:spPr bwMode="auto">
            <a:xfrm>
              <a:off x="4040" y="5972"/>
              <a:ext cx="7154" cy="1381"/>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sz="1850" b="0" i="0" u="none" strike="noStrike" cap="none" normalizeH="0" baseline="0" dirty="0" smtClean="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юридична особа незалежно від форми власності, що створена в установленому законодавством порядку,  для якої наукова або науково-технічна діяльність є основною і  становить  понад 70% загального річного обсягу  виконаних робіт</a:t>
              </a:r>
              <a:r>
                <a:rPr kumimoji="0" lang="uk-UA" altLang="uk-UA" sz="1850"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a:t>
              </a:r>
              <a:endParaRPr kumimoji="0" lang="ru-RU" altLang="uk-UA" sz="185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b="0" i="0" u="none" strike="noStrike" cap="none" normalizeH="0" baseline="0" dirty="0" smtClean="0">
                <a:ln>
                  <a:noFill/>
                </a:ln>
                <a:solidFill>
                  <a:schemeClr val="tx2"/>
                </a:solidFill>
                <a:effectLst/>
                <a:latin typeface="+mn-lt"/>
              </a:endParaRPr>
            </a:p>
          </p:txBody>
        </p:sp>
        <p:sp>
          <p:nvSpPr>
            <p:cNvPr id="22" name="Line 17"/>
            <p:cNvSpPr>
              <a:spLocks noChangeShapeType="1"/>
            </p:cNvSpPr>
            <p:nvPr/>
          </p:nvSpPr>
          <p:spPr bwMode="auto">
            <a:xfrm>
              <a:off x="763" y="2308"/>
              <a:ext cx="519" cy="3"/>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4" name="Line 16"/>
            <p:cNvSpPr>
              <a:spLocks noChangeShapeType="1"/>
            </p:cNvSpPr>
            <p:nvPr/>
          </p:nvSpPr>
          <p:spPr bwMode="auto">
            <a:xfrm>
              <a:off x="763" y="2311"/>
              <a:ext cx="11" cy="4348"/>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9" name="Line 15"/>
            <p:cNvSpPr>
              <a:spLocks noChangeShapeType="1"/>
            </p:cNvSpPr>
            <p:nvPr/>
          </p:nvSpPr>
          <p:spPr bwMode="auto">
            <a:xfrm>
              <a:off x="763" y="3172"/>
              <a:ext cx="180"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5" name="Line 10"/>
            <p:cNvSpPr>
              <a:spLocks noChangeShapeType="1"/>
            </p:cNvSpPr>
            <p:nvPr/>
          </p:nvSpPr>
          <p:spPr bwMode="auto">
            <a:xfrm>
              <a:off x="774" y="6659"/>
              <a:ext cx="180"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6" name="Line 9"/>
            <p:cNvSpPr>
              <a:spLocks noChangeShapeType="1"/>
            </p:cNvSpPr>
            <p:nvPr/>
          </p:nvSpPr>
          <p:spPr bwMode="auto">
            <a:xfrm flipV="1">
              <a:off x="774" y="4779"/>
              <a:ext cx="270"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7" name="Line 8"/>
            <p:cNvSpPr>
              <a:spLocks noChangeShapeType="1"/>
            </p:cNvSpPr>
            <p:nvPr/>
          </p:nvSpPr>
          <p:spPr bwMode="auto">
            <a:xfrm>
              <a:off x="3643" y="3163"/>
              <a:ext cx="360"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1" name="Line 7"/>
            <p:cNvSpPr>
              <a:spLocks noChangeShapeType="1"/>
            </p:cNvSpPr>
            <p:nvPr/>
          </p:nvSpPr>
          <p:spPr bwMode="auto">
            <a:xfrm flipV="1">
              <a:off x="3744" y="4778"/>
              <a:ext cx="270" cy="1"/>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6" name="Line 2"/>
            <p:cNvSpPr>
              <a:spLocks noChangeShapeType="1"/>
            </p:cNvSpPr>
            <p:nvPr/>
          </p:nvSpPr>
          <p:spPr bwMode="auto">
            <a:xfrm>
              <a:off x="3674" y="6659"/>
              <a:ext cx="360"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sp>
        <p:nvSpPr>
          <p:cNvPr id="47" name="Rectangle 49"/>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2462869718"/>
      </p:ext>
    </p:extLst>
  </p:cSld>
  <p:clrMapOvr>
    <a:masterClrMapping/>
  </p:clrMapOvr>
  <p:transition>
    <p:strips dir="l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284552" y="124519"/>
            <a:ext cx="8837468" cy="6707873"/>
            <a:chOff x="763" y="2083"/>
            <a:chExt cx="10400" cy="11644"/>
          </a:xfrm>
        </p:grpSpPr>
        <p:sp>
          <p:nvSpPr>
            <p:cNvPr id="5" name="Rectangle 32"/>
            <p:cNvSpPr>
              <a:spLocks noChangeArrowheads="1"/>
            </p:cNvSpPr>
            <p:nvPr/>
          </p:nvSpPr>
          <p:spPr bwMode="auto">
            <a:xfrm>
              <a:off x="1572" y="2083"/>
              <a:ext cx="9490" cy="721"/>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chemeClr val="bg1"/>
                  </a:solidFill>
                  <a:effectLst/>
                  <a:latin typeface="Arial" panose="020B0604020202020204" pitchFamily="34" charset="0"/>
                  <a:ea typeface="Arial Unicode MS" charset="-128"/>
                  <a:cs typeface="Times New Roman" panose="02020603050405020304" pitchFamily="18" charset="0"/>
                </a:rPr>
                <a:t>Суб’єкти наукової та науково-технічної діяльності</a:t>
              </a:r>
              <a:endParaRPr kumimoji="0" lang="uk-UA" altLang="uk-UA" sz="2400" b="1" i="0" u="none" strike="noStrike" cap="none" normalizeH="0" baseline="0" dirty="0" smtClean="0">
                <a:ln>
                  <a:noFill/>
                </a:ln>
                <a:solidFill>
                  <a:schemeClr val="bg1"/>
                </a:solidFill>
                <a:effectLst/>
                <a:latin typeface="Arial" panose="020B0604020202020204" pitchFamily="34" charset="0"/>
              </a:endParaRPr>
            </a:p>
          </p:txBody>
        </p:sp>
        <p:sp>
          <p:nvSpPr>
            <p:cNvPr id="13" name="Rectangle 25"/>
            <p:cNvSpPr>
              <a:spLocks noChangeArrowheads="1"/>
            </p:cNvSpPr>
            <p:nvPr/>
          </p:nvSpPr>
          <p:spPr bwMode="auto">
            <a:xfrm>
              <a:off x="1143" y="2899"/>
              <a:ext cx="3479" cy="256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chemeClr val="bg1"/>
                  </a:solidFill>
                  <a:effectLst/>
                  <a:latin typeface="Arial" panose="020B0604020202020204" pitchFamily="34" charset="0"/>
                  <a:ea typeface="Arial Unicode MS" charset="-128"/>
                  <a:cs typeface="Times New Roman" panose="02020603050405020304" pitchFamily="18" charset="0"/>
                </a:rPr>
                <a:t>Громадські наукові організації</a:t>
              </a:r>
              <a:endParaRPr kumimoji="0" lang="uk-UA"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5" name="Rectangle 24"/>
            <p:cNvSpPr>
              <a:spLocks noChangeArrowheads="1"/>
            </p:cNvSpPr>
            <p:nvPr/>
          </p:nvSpPr>
          <p:spPr bwMode="auto">
            <a:xfrm>
              <a:off x="4718" y="3078"/>
              <a:ext cx="6403" cy="1967"/>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об'єднання вчених для цілеспрямованого розвитку  відповідних  напрямів  науки,  захисту фахових  інтересів, взаємної координації науково-дослідної роботи, обміну досвідом</a:t>
              </a:r>
              <a:endParaRPr kumimoji="0" lang="uk-UA" altLang="uk-UA"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endParaRPr>
            </a:p>
          </p:txBody>
        </p:sp>
        <p:sp>
          <p:nvSpPr>
            <p:cNvPr id="16" name="Rectangle 23"/>
            <p:cNvSpPr>
              <a:spLocks noChangeArrowheads="1"/>
            </p:cNvSpPr>
            <p:nvPr/>
          </p:nvSpPr>
          <p:spPr bwMode="auto">
            <a:xfrm>
              <a:off x="1143" y="5619"/>
              <a:ext cx="3479" cy="2626"/>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chemeClr val="bg1"/>
                  </a:solidFill>
                  <a:effectLst/>
                  <a:latin typeface="Arial" panose="020B0604020202020204" pitchFamily="34" charset="0"/>
                  <a:ea typeface="Arial Unicode MS" charset="-128"/>
                  <a:cs typeface="Times New Roman" panose="02020603050405020304" pitchFamily="18" charset="0"/>
                </a:rPr>
                <a:t>Науково-педагогічний працівник</a:t>
              </a:r>
              <a:endParaRPr kumimoji="0" lang="uk-UA"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7" name="Rectangle 22"/>
            <p:cNvSpPr>
              <a:spLocks noChangeArrowheads="1"/>
            </p:cNvSpPr>
            <p:nvPr/>
          </p:nvSpPr>
          <p:spPr bwMode="auto">
            <a:xfrm>
              <a:off x="4718" y="5338"/>
              <a:ext cx="6445" cy="2524"/>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особи, які за основним місцем роботи у вищих навчальних закладах ІІІ і </a:t>
              </a:r>
              <a:r>
                <a:rPr kumimoji="0" lang="uk-UA" altLang="uk-UA" b="0" i="0" u="none" strike="noStrike" cap="none" normalizeH="0" baseline="0" dirty="0" err="1"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І</a:t>
              </a:r>
              <a:r>
                <a:rPr kumimoji="0" lang="en-US"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V</a:t>
              </a:r>
              <a:r>
                <a:rPr kumimoji="0" lang="uk-UA"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 рівнів акредитації </a:t>
              </a:r>
              <a:r>
                <a:rPr kumimoji="0" lang="uk-UA" altLang="uk-UA" b="0" i="0" u="none" strike="noStrike" cap="none" normalizeH="0" baseline="0" dirty="0" err="1"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професійно</a:t>
              </a:r>
              <a:r>
                <a:rPr kumimoji="0" lang="uk-UA"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 займаються педагогічною діяльністю у поєднанні з науковою та науково-технічною діяльністю</a:t>
              </a:r>
              <a:endParaRPr kumimoji="0" lang="ru-RU"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21"/>
            <p:cNvSpPr>
              <a:spLocks noChangeArrowheads="1"/>
            </p:cNvSpPr>
            <p:nvPr/>
          </p:nvSpPr>
          <p:spPr bwMode="auto">
            <a:xfrm>
              <a:off x="1128" y="8336"/>
              <a:ext cx="3468" cy="1896"/>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chemeClr val="bg1"/>
                  </a:solidFill>
                  <a:effectLst/>
                  <a:latin typeface="Arial" panose="020B0604020202020204" pitchFamily="34" charset="0"/>
                  <a:ea typeface="Arial Unicode MS" charset="-128"/>
                  <a:cs typeface="Times New Roman" panose="02020603050405020304" pitchFamily="18" charset="0"/>
                </a:rPr>
                <a:t>Наукова організація</a:t>
              </a:r>
              <a:endParaRPr kumimoji="0" lang="uk-UA"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9" name="Rectangle 20"/>
            <p:cNvSpPr>
              <a:spLocks noChangeArrowheads="1"/>
            </p:cNvSpPr>
            <p:nvPr/>
          </p:nvSpPr>
          <p:spPr bwMode="auto">
            <a:xfrm>
              <a:off x="4718" y="8056"/>
              <a:ext cx="6445" cy="3465"/>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організація (установа, підприємство), що виконує наукові дослідження і розробки в якості основної діяльності або має у своєму складі підрозділу, основною діяльністю яких є виконання наукових досліджень і розробок, незалежно від її належності до тієї чи іншої галузі економіки, організаційно-правової форми та форми власності</a:t>
              </a:r>
              <a:endParaRPr kumimoji="0" lang="ru-RU"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b="0" i="0" u="none" strike="noStrike" cap="none" normalizeH="0" baseline="0" dirty="0" smtClean="0">
                <a:ln>
                  <a:noFill/>
                </a:ln>
                <a:solidFill>
                  <a:schemeClr val="tx2"/>
                </a:solidFill>
                <a:effectLst/>
              </a:endParaRPr>
            </a:p>
          </p:txBody>
        </p:sp>
        <p:sp>
          <p:nvSpPr>
            <p:cNvPr id="20" name="Rectangle 19"/>
            <p:cNvSpPr>
              <a:spLocks noChangeArrowheads="1"/>
            </p:cNvSpPr>
            <p:nvPr/>
          </p:nvSpPr>
          <p:spPr bwMode="auto">
            <a:xfrm>
              <a:off x="1125" y="10353"/>
              <a:ext cx="3442" cy="3327"/>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bg1"/>
                  </a:solidFill>
                  <a:effectLst/>
                  <a:latin typeface="+mn-lt"/>
                  <a:ea typeface="Arial Unicode MS" charset="-128"/>
                  <a:cs typeface="Times New Roman" panose="02020603050405020304" pitchFamily="18" charset="0"/>
                </a:rPr>
                <a:t>Вищі навчальні заклади </a:t>
              </a:r>
              <a:r>
                <a:rPr kumimoji="0" lang="en-US" altLang="uk-UA" sz="2800" b="0" i="0" u="none" strike="noStrike" cap="none" normalizeH="0" baseline="0" dirty="0" smtClean="0">
                  <a:ln>
                    <a:noFill/>
                  </a:ln>
                  <a:solidFill>
                    <a:schemeClr val="bg1"/>
                  </a:solidFill>
                  <a:effectLst/>
                  <a:latin typeface="+mn-lt"/>
                  <a:ea typeface="Arial Unicode MS" charset="-128"/>
                  <a:cs typeface="Times New Roman" panose="02020603050405020304" pitchFamily="18" charset="0"/>
                </a:rPr>
                <a:t>III</a:t>
              </a:r>
              <a:r>
                <a:rPr kumimoji="0" lang="uk-UA" altLang="uk-UA" sz="2800" b="0" i="0" u="none" strike="noStrike" cap="none" normalizeH="0" baseline="0" dirty="0" smtClean="0">
                  <a:ln>
                    <a:noFill/>
                  </a:ln>
                  <a:solidFill>
                    <a:schemeClr val="bg1"/>
                  </a:solidFill>
                  <a:effectLst/>
                  <a:latin typeface="+mn-lt"/>
                  <a:ea typeface="Arial Unicode MS" charset="-128"/>
                  <a:cs typeface="Times New Roman" panose="02020603050405020304" pitchFamily="18" charset="0"/>
                </a:rPr>
                <a:t>– </a:t>
              </a:r>
              <a:r>
                <a:rPr kumimoji="0" lang="en-US" altLang="uk-UA" sz="2800" b="0" i="0" u="none" strike="noStrike" cap="none" normalizeH="0" baseline="0" dirty="0" smtClean="0">
                  <a:ln>
                    <a:noFill/>
                  </a:ln>
                  <a:solidFill>
                    <a:schemeClr val="bg1"/>
                  </a:solidFill>
                  <a:effectLst/>
                  <a:latin typeface="+mn-lt"/>
                  <a:ea typeface="Arial Unicode MS" charset="-128"/>
                  <a:cs typeface="Times New Roman" panose="02020603050405020304" pitchFamily="18" charset="0"/>
                </a:rPr>
                <a:t>IV </a:t>
              </a:r>
              <a:r>
                <a:rPr kumimoji="0" lang="uk-UA" altLang="uk-UA" sz="2800" b="0" i="0" u="none" strike="noStrike" cap="none" normalizeH="0" baseline="0" dirty="0" smtClean="0">
                  <a:ln>
                    <a:noFill/>
                  </a:ln>
                  <a:solidFill>
                    <a:schemeClr val="bg1"/>
                  </a:solidFill>
                  <a:effectLst/>
                  <a:latin typeface="+mn-lt"/>
                  <a:ea typeface="Arial Unicode MS" charset="-128"/>
                  <a:cs typeface="Times New Roman" panose="02020603050405020304" pitchFamily="18" charset="0"/>
                </a:rPr>
                <a:t>рівнів акредитації</a:t>
              </a:r>
              <a:endParaRPr kumimoji="0" lang="uk-UA" altLang="uk-UA" sz="2800" b="0" i="0" u="none" strike="noStrike" cap="none" normalizeH="0" baseline="0" dirty="0" smtClean="0">
                <a:ln>
                  <a:noFill/>
                </a:ln>
                <a:solidFill>
                  <a:schemeClr val="bg1"/>
                </a:solidFill>
                <a:effectLst/>
                <a:latin typeface="+mn-lt"/>
              </a:endParaRPr>
            </a:p>
          </p:txBody>
        </p:sp>
        <p:sp>
          <p:nvSpPr>
            <p:cNvPr id="21" name="Rectangle 18"/>
            <p:cNvSpPr>
              <a:spLocks noChangeArrowheads="1"/>
            </p:cNvSpPr>
            <p:nvPr/>
          </p:nvSpPr>
          <p:spPr bwMode="auto">
            <a:xfrm>
              <a:off x="4718" y="11715"/>
              <a:ext cx="6445" cy="2012"/>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9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інститут, музична академія, академія, університет, які здійснюють підготовку фахівців за такими освітньо-кваліфікаційними рівнями, як спеціаліст і магістр</a:t>
              </a:r>
              <a:endParaRPr kumimoji="0" lang="ru-RU" altLang="uk-UA" sz="19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b="0" i="0" u="none" strike="noStrike" cap="none" normalizeH="0" baseline="0" dirty="0" smtClean="0">
                <a:ln>
                  <a:noFill/>
                </a:ln>
                <a:solidFill>
                  <a:schemeClr val="tx2"/>
                </a:solidFill>
                <a:effectLst/>
              </a:endParaRPr>
            </a:p>
          </p:txBody>
        </p:sp>
        <p:sp>
          <p:nvSpPr>
            <p:cNvPr id="22" name="Line 17"/>
            <p:cNvSpPr>
              <a:spLocks noChangeShapeType="1"/>
            </p:cNvSpPr>
            <p:nvPr/>
          </p:nvSpPr>
          <p:spPr bwMode="auto">
            <a:xfrm>
              <a:off x="763" y="2311"/>
              <a:ext cx="809"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24" name="Line 16"/>
            <p:cNvSpPr>
              <a:spLocks noChangeShapeType="1"/>
            </p:cNvSpPr>
            <p:nvPr/>
          </p:nvSpPr>
          <p:spPr bwMode="auto">
            <a:xfrm>
              <a:off x="763" y="2311"/>
              <a:ext cx="19" cy="10124"/>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33" name="Line 12"/>
            <p:cNvSpPr>
              <a:spLocks noChangeShapeType="1"/>
            </p:cNvSpPr>
            <p:nvPr/>
          </p:nvSpPr>
          <p:spPr bwMode="auto">
            <a:xfrm flipV="1">
              <a:off x="785" y="6569"/>
              <a:ext cx="343"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34" name="Line 11"/>
            <p:cNvSpPr>
              <a:spLocks noChangeShapeType="1"/>
            </p:cNvSpPr>
            <p:nvPr/>
          </p:nvSpPr>
          <p:spPr bwMode="auto">
            <a:xfrm>
              <a:off x="774" y="4179"/>
              <a:ext cx="354"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grpSp>
      <p:sp>
        <p:nvSpPr>
          <p:cNvPr id="47" name="Rectangle 49"/>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cxnSp>
        <p:nvCxnSpPr>
          <p:cNvPr id="53" name="Пряма сполучна лінія 52"/>
          <p:cNvCxnSpPr/>
          <p:nvPr/>
        </p:nvCxnSpPr>
        <p:spPr bwMode="auto">
          <a:xfrm>
            <a:off x="3573457" y="1331982"/>
            <a:ext cx="71882"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59" name="Пряма сполучна лінія 58"/>
          <p:cNvCxnSpPr/>
          <p:nvPr/>
        </p:nvCxnSpPr>
        <p:spPr bwMode="auto">
          <a:xfrm>
            <a:off x="3573457" y="2708920"/>
            <a:ext cx="71882"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60" name="Пряма сполучна лінія 59"/>
          <p:cNvCxnSpPr/>
          <p:nvPr/>
        </p:nvCxnSpPr>
        <p:spPr bwMode="auto">
          <a:xfrm>
            <a:off x="3552814" y="4221276"/>
            <a:ext cx="92525"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62" name="Пряма сполучна лінія 61"/>
          <p:cNvCxnSpPr/>
          <p:nvPr/>
        </p:nvCxnSpPr>
        <p:spPr bwMode="auto">
          <a:xfrm>
            <a:off x="3523352" y="6093296"/>
            <a:ext cx="121987"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65" name="Line 12"/>
          <p:cNvSpPr>
            <a:spLocks noChangeShapeType="1"/>
          </p:cNvSpPr>
          <p:nvPr/>
        </p:nvSpPr>
        <p:spPr bwMode="auto">
          <a:xfrm flipV="1">
            <a:off x="301122" y="4149080"/>
            <a:ext cx="291466"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66" name="Line 12"/>
          <p:cNvSpPr>
            <a:spLocks noChangeShapeType="1"/>
          </p:cNvSpPr>
          <p:nvPr/>
        </p:nvSpPr>
        <p:spPr bwMode="auto">
          <a:xfrm flipV="1">
            <a:off x="300698" y="6087869"/>
            <a:ext cx="291466"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Tree>
    <p:extLst>
      <p:ext uri="{BB962C8B-B14F-4D97-AF65-F5344CB8AC3E}">
        <p14:creationId xmlns:p14="http://schemas.microsoft.com/office/powerpoint/2010/main" val="3042348284"/>
      </p:ext>
    </p:extLst>
  </p:cSld>
  <p:clrMapOvr>
    <a:masterClrMapping/>
  </p:clrMapOvr>
  <p:transition>
    <p:strips dir="l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0" y="17079"/>
            <a:ext cx="8689195" cy="880241"/>
          </a:xfrm>
          <a:prstGeom prst="rect">
            <a:avLst/>
          </a:prstGeom>
        </p:spPr>
        <p:txBody>
          <a:bodyPr wrap="square">
            <a:spAutoFit/>
          </a:bodyPr>
          <a:lstStyle/>
          <a:p>
            <a:pPr algn="ctr">
              <a:lnSpc>
                <a:spcPct val="80000"/>
              </a:lnSpc>
              <a:spcAft>
                <a:spcPts val="0"/>
              </a:spcAft>
            </a:pPr>
            <a:r>
              <a:rPr lang="ru-RU" sz="3200" b="1" dirty="0">
                <a:latin typeface="+mn-lt"/>
                <a:ea typeface="Calibri" panose="020F0502020204030204" pitchFamily="34" charset="0"/>
              </a:rPr>
              <a:t>Суб’єкти </a:t>
            </a:r>
            <a:r>
              <a:rPr lang="ru-RU" sz="3200" b="1" dirty="0" err="1">
                <a:latin typeface="+mn-lt"/>
                <a:ea typeface="Calibri" panose="020F0502020204030204" pitchFamily="34" charset="0"/>
              </a:rPr>
              <a:t>пізнання</a:t>
            </a:r>
            <a:r>
              <a:rPr lang="ru-RU" sz="3200" b="1" dirty="0">
                <a:latin typeface="+mn-lt"/>
                <a:ea typeface="Calibri" panose="020F0502020204030204" pitchFamily="34" charset="0"/>
              </a:rPr>
              <a:t> </a:t>
            </a:r>
            <a:r>
              <a:rPr lang="ru-RU" sz="3200" b="1" dirty="0" err="1">
                <a:latin typeface="+mn-lt"/>
                <a:ea typeface="Calibri" panose="020F0502020204030204" pitchFamily="34" charset="0"/>
              </a:rPr>
              <a:t>залежно</a:t>
            </a:r>
            <a:r>
              <a:rPr lang="ru-RU" sz="3200" b="1" dirty="0">
                <a:latin typeface="+mn-lt"/>
                <a:ea typeface="Calibri" panose="020F0502020204030204" pitchFamily="34" charset="0"/>
              </a:rPr>
              <a:t> </a:t>
            </a:r>
            <a:r>
              <a:rPr lang="ru-RU" sz="3200" b="1" dirty="0" err="1">
                <a:latin typeface="+mn-lt"/>
                <a:ea typeface="Calibri" panose="020F0502020204030204" pitchFamily="34" charset="0"/>
              </a:rPr>
              <a:t>від</a:t>
            </a:r>
            <a:r>
              <a:rPr lang="ru-RU" sz="3200" b="1" dirty="0">
                <a:latin typeface="+mn-lt"/>
                <a:ea typeface="Calibri" panose="020F0502020204030204" pitchFamily="34" charset="0"/>
              </a:rPr>
              <a:t> </a:t>
            </a:r>
            <a:r>
              <a:rPr lang="ru-RU" sz="3200" b="1" dirty="0" err="1">
                <a:latin typeface="+mn-lt"/>
                <a:ea typeface="Calibri" panose="020F0502020204030204" pitchFamily="34" charset="0"/>
              </a:rPr>
              <a:t>етапу</a:t>
            </a:r>
            <a:r>
              <a:rPr lang="ru-RU" sz="3200" b="1" dirty="0">
                <a:latin typeface="+mn-lt"/>
                <a:ea typeface="Calibri" panose="020F0502020204030204" pitchFamily="34" charset="0"/>
              </a:rPr>
              <a:t> </a:t>
            </a:r>
            <a:r>
              <a:rPr lang="ru-RU" sz="3200" b="1" dirty="0" err="1">
                <a:latin typeface="+mn-lt"/>
                <a:ea typeface="Calibri" panose="020F0502020204030204" pitchFamily="34" charset="0"/>
              </a:rPr>
              <a:t>розвитку</a:t>
            </a:r>
            <a:r>
              <a:rPr lang="ru-RU" sz="3200" b="1" dirty="0">
                <a:latin typeface="+mn-lt"/>
                <a:ea typeface="Calibri" panose="020F0502020204030204" pitchFamily="34" charset="0"/>
              </a:rPr>
              <a:t> науки</a:t>
            </a:r>
            <a:endParaRPr lang="uk-UA" sz="32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7" name="Rectangle 49"/>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 name="Таблиця 1"/>
          <p:cNvGraphicFramePr>
            <a:graphicFrameLocks noGrp="1"/>
          </p:cNvGraphicFramePr>
          <p:nvPr>
            <p:extLst>
              <p:ext uri="{D42A27DB-BD31-4B8C-83A1-F6EECF244321}">
                <p14:modId xmlns:p14="http://schemas.microsoft.com/office/powerpoint/2010/main" val="2361996904"/>
              </p:ext>
            </p:extLst>
          </p:nvPr>
        </p:nvGraphicFramePr>
        <p:xfrm>
          <a:off x="108702" y="868515"/>
          <a:ext cx="8927794" cy="5872852"/>
        </p:xfrm>
        <a:graphic>
          <a:graphicData uri="http://schemas.openxmlformats.org/drawingml/2006/table">
            <a:tbl>
              <a:tblPr firstRow="1" firstCol="1" lastRow="1" lastCol="1" bandRow="1" bandCol="1"/>
              <a:tblGrid>
                <a:gridCol w="2531473">
                  <a:extLst>
                    <a:ext uri="{9D8B030D-6E8A-4147-A177-3AD203B41FA5}">
                      <a16:colId xmlns:a16="http://schemas.microsoft.com/office/drawing/2014/main" xmlns="" val="4069860237"/>
                    </a:ext>
                  </a:extLst>
                </a:gridCol>
                <a:gridCol w="6396321">
                  <a:extLst>
                    <a:ext uri="{9D8B030D-6E8A-4147-A177-3AD203B41FA5}">
                      <a16:colId xmlns:a16="http://schemas.microsoft.com/office/drawing/2014/main" xmlns="" val="4230323895"/>
                    </a:ext>
                  </a:extLst>
                </a:gridCol>
              </a:tblGrid>
              <a:tr h="873408">
                <a:tc>
                  <a:txBody>
                    <a:bodyPr/>
                    <a:lstStyle/>
                    <a:p>
                      <a:pPr algn="ctr">
                        <a:spcAft>
                          <a:spcPts val="0"/>
                        </a:spcAft>
                      </a:pPr>
                      <a:r>
                        <a:rPr lang="uk-UA" sz="28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Етап розвитку науки</a:t>
                      </a:r>
                      <a:endParaRPr lang="uk-UA" sz="28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28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Характеристика </a:t>
                      </a:r>
                      <a:endParaRPr lang="uk-UA" sz="28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92726716"/>
                  </a:ext>
                </a:extLst>
              </a:tr>
              <a:tr h="1029374">
                <a:tc>
                  <a:txBody>
                    <a:bodyPr/>
                    <a:lstStyle/>
                    <a:p>
                      <a:pPr algn="ctr">
                        <a:spcAft>
                          <a:spcPts val="0"/>
                        </a:spcAft>
                      </a:pPr>
                      <a:r>
                        <a:rPr lang="uk-UA" sz="24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Класична наука</a:t>
                      </a:r>
                      <a:endParaRPr lang="uk-UA" sz="2400"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spcAft>
                          <a:spcPts val="0"/>
                        </a:spcAft>
                      </a:pPr>
                      <a:r>
                        <a:rPr lang="uk-UA" sz="16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Суб'єкт пізнання являє собою “гносеологічного Робінзона” (це – суб'єкт “взагалі”, поза соціокультурними та суб'єктивними характеристиками; він пізнає об'єкт “сам по собі” ніби в “чистому вигляді” без будь-яких сторонніх привнесень, абсолютно об'єктивно)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xmlns="" val="1824318565"/>
                  </a:ext>
                </a:extLst>
              </a:tr>
              <a:tr h="2573434">
                <a:tc>
                  <a:txBody>
                    <a:bodyPr/>
                    <a:lstStyle/>
                    <a:p>
                      <a:pPr algn="ctr">
                        <a:spcAft>
                          <a:spcPts val="0"/>
                        </a:spcAft>
                      </a:pPr>
                      <a:r>
                        <a:rPr lang="uk-UA" sz="24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Неокласична наука</a:t>
                      </a:r>
                      <a:endParaRPr lang="uk-UA" sz="2400"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spcAft>
                          <a:spcPts val="0"/>
                        </a:spcAft>
                      </a:pPr>
                      <a:r>
                        <a:rPr lang="uk-UA" sz="16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Суб'єкт вже не претендує на абсолютне знання, оскільки набуває знань: </a:t>
                      </a:r>
                    </a:p>
                    <a:p>
                      <a:pPr>
                        <a:spcAft>
                          <a:spcPts val="0"/>
                        </a:spcAft>
                      </a:pPr>
                      <a:r>
                        <a:rPr lang="uk-UA" sz="16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а) відносно, що часто розуміють як суб'єктивно, </a:t>
                      </a:r>
                    </a:p>
                    <a:p>
                      <a:pPr>
                        <a:spcAft>
                          <a:spcPts val="0"/>
                        </a:spcAft>
                      </a:pPr>
                      <a:r>
                        <a:rPr lang="uk-UA" sz="16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б) інструментально, що означає, що це знання призначене для вирішення певних завдань </a:t>
                      </a:r>
                    </a:p>
                    <a:p>
                      <a:pPr>
                        <a:spcAft>
                          <a:spcPts val="0"/>
                        </a:spcAft>
                      </a:pPr>
                      <a:r>
                        <a:rPr lang="uk-UA" sz="165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в) суб'єкт пізнання – не споглядає світ як гносеологічну машину, а активно пізнає істоту, причому не тільки досліджує ті чи інші сторони об'єкта, а й формує сам об'єкт пізнання </a:t>
                      </a:r>
                      <a:endParaRPr lang="uk-UA" sz="16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uk-UA" sz="16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 суб'єкт пізнання – не стільки окрема людина, скільки великі дослідницькі колективи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xmlns="" val="340093833"/>
                  </a:ext>
                </a:extLst>
              </a:tr>
              <a:tr h="1396636">
                <a:tc>
                  <a:txBody>
                    <a:bodyPr/>
                    <a:lstStyle/>
                    <a:p>
                      <a:pPr algn="ctr">
                        <a:spcAft>
                          <a:spcPts val="0"/>
                        </a:spcAft>
                      </a:pPr>
                      <a:r>
                        <a:rPr lang="uk-UA" sz="24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Постнеокласична наука</a:t>
                      </a:r>
                      <a:endParaRPr lang="uk-UA" sz="2400"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spcAft>
                          <a:spcPts val="0"/>
                        </a:spcAft>
                      </a:pPr>
                      <a:r>
                        <a:rPr lang="uk-UA" sz="16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Характеристики суб'єкта аналогічні характеристикам суб'єкта пізнання некласичної науки, однак є й нові відмінності: у зв'язку з глобалізацією наукової діяльності суб'єкт пізнання виходить за межі національних кордонів, і формується інтернаціональний “науковий етнос”, який у змозі вирішити сучасні завдання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xmlns="" val="421198341"/>
                  </a:ext>
                </a:extLst>
              </a:tr>
            </a:tbl>
          </a:graphicData>
        </a:graphic>
      </p:graphicFrame>
    </p:spTree>
    <p:extLst>
      <p:ext uri="{BB962C8B-B14F-4D97-AF65-F5344CB8AC3E}">
        <p14:creationId xmlns:p14="http://schemas.microsoft.com/office/powerpoint/2010/main" val="3809796387"/>
      </p:ext>
    </p:extLst>
  </p:cSld>
  <p:clrMapOvr>
    <a:masterClrMapping/>
  </p:clrMapOvr>
  <p:transition>
    <p:strips dir="l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spcBef>
                <a:spcPts val="0"/>
              </a:spcBef>
              <a:buFont typeface="Wingdings" panose="05000000000000000000" pitchFamily="2" charset="2"/>
              <a:buNone/>
              <a:defRPr/>
            </a:pPr>
            <a:r>
              <a:rPr lang="uk-UA" sz="8000" dirty="0" smtClean="0">
                <a:solidFill>
                  <a:schemeClr val="accent4">
                    <a:lumMod val="75000"/>
                  </a:schemeClr>
                </a:solidFill>
                <a:latin typeface="Arial Black" panose="020B0A04020102020204" pitchFamily="34" charset="0"/>
              </a:rPr>
              <a:t>Дякую </a:t>
            </a:r>
          </a:p>
          <a:p>
            <a:pPr marL="0" indent="0" algn="ctr">
              <a:spcBef>
                <a:spcPts val="0"/>
              </a:spcBef>
              <a:buFont typeface="Wingdings" panose="05000000000000000000" pitchFamily="2" charset="2"/>
              <a:buNone/>
              <a:defRPr/>
            </a:pPr>
            <a:r>
              <a:rPr lang="uk-UA" sz="8000" dirty="0" smtClean="0">
                <a:solidFill>
                  <a:schemeClr val="accent4">
                    <a:lumMod val="75000"/>
                  </a:schemeClr>
                </a:solidFill>
                <a:latin typeface="Arial Black" panose="020B0A04020102020204" pitchFamily="34" charset="0"/>
              </a:rPr>
              <a:t>за увагу! </a:t>
            </a:r>
            <a:endParaRPr lang="uk-UA" sz="8000" dirty="0">
              <a:solidFill>
                <a:schemeClr val="accent4">
                  <a:lumMod val="75000"/>
                </a:schemeClr>
              </a:solidFill>
              <a:latin typeface="Arial Black" panose="020B0A04020102020204" pitchFamily="34" charset="0"/>
            </a:endParaRPr>
          </a:p>
        </p:txBody>
      </p:sp>
    </p:spTree>
  </p:cSld>
  <p:clrMapOvr>
    <a:masterClrMapping/>
  </p:clrMapOvr>
  <p:transition>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252536" y="0"/>
            <a:ext cx="8928992" cy="830997"/>
          </a:xfrm>
          <a:prstGeom prst="rect">
            <a:avLst/>
          </a:prstGeom>
        </p:spPr>
        <p:txBody>
          <a:bodyPr wrap="square">
            <a:spAutoFit/>
          </a:bodyPr>
          <a:lstStyle/>
          <a:p>
            <a:pPr algn="ctr">
              <a:spcAft>
                <a:spcPts val="0"/>
              </a:spcAft>
            </a:pPr>
            <a:r>
              <a:rPr lang="uk-UA" sz="4800" b="1" dirty="0">
                <a:latin typeface="+mn-lt"/>
                <a:ea typeface="Calibri" panose="020F0502020204030204" pitchFamily="34" charset="0"/>
              </a:rPr>
              <a:t>Дефініції терміну “знання”</a:t>
            </a:r>
            <a:endParaRPr lang="uk-UA" sz="4800" dirty="0">
              <a:effectLst/>
              <a:latin typeface="+mn-lt"/>
              <a:ea typeface="Calibri" panose="020F0502020204030204" pitchFamily="34" charset="0"/>
            </a:endParaRPr>
          </a:p>
        </p:txBody>
      </p:sp>
      <p:graphicFrame>
        <p:nvGraphicFramePr>
          <p:cNvPr id="3" name="Таблиця 2"/>
          <p:cNvGraphicFramePr>
            <a:graphicFrameLocks noGrp="1"/>
          </p:cNvGraphicFramePr>
          <p:nvPr>
            <p:extLst>
              <p:ext uri="{D42A27DB-BD31-4B8C-83A1-F6EECF244321}">
                <p14:modId xmlns:p14="http://schemas.microsoft.com/office/powerpoint/2010/main" val="2370483236"/>
              </p:ext>
            </p:extLst>
          </p:nvPr>
        </p:nvGraphicFramePr>
        <p:xfrm>
          <a:off x="107504" y="736594"/>
          <a:ext cx="8928991" cy="6004773"/>
        </p:xfrm>
        <a:graphic>
          <a:graphicData uri="http://schemas.openxmlformats.org/drawingml/2006/table">
            <a:tbl>
              <a:tblPr firstRow="1" firstCol="1" lastRow="1" lastCol="1" bandRow="1" bandCol="1"/>
              <a:tblGrid>
                <a:gridCol w="1639027">
                  <a:extLst>
                    <a:ext uri="{9D8B030D-6E8A-4147-A177-3AD203B41FA5}">
                      <a16:colId xmlns:a16="http://schemas.microsoft.com/office/drawing/2014/main" xmlns="" val="655352784"/>
                    </a:ext>
                  </a:extLst>
                </a:gridCol>
                <a:gridCol w="3723315">
                  <a:extLst>
                    <a:ext uri="{9D8B030D-6E8A-4147-A177-3AD203B41FA5}">
                      <a16:colId xmlns:a16="http://schemas.microsoft.com/office/drawing/2014/main" xmlns="" val="1436932238"/>
                    </a:ext>
                  </a:extLst>
                </a:gridCol>
                <a:gridCol w="3566649">
                  <a:extLst>
                    <a:ext uri="{9D8B030D-6E8A-4147-A177-3AD203B41FA5}">
                      <a16:colId xmlns:a16="http://schemas.microsoft.com/office/drawing/2014/main" xmlns="" val="214778076"/>
                    </a:ext>
                  </a:extLst>
                </a:gridCol>
              </a:tblGrid>
              <a:tr h="239955">
                <a:tc>
                  <a:txBody>
                    <a:bodyPr/>
                    <a:lstStyle/>
                    <a:p>
                      <a:pPr algn="ctr">
                        <a:spcAft>
                          <a:spcPts val="0"/>
                        </a:spcAft>
                      </a:pPr>
                      <a:r>
                        <a:rPr lang="uk-UA" sz="1400" b="1" dirty="0">
                          <a:effectLst/>
                          <a:latin typeface="Times New Roman" panose="02020603050405020304" pitchFamily="18" charset="0"/>
                          <a:ea typeface="Calibri" panose="020F0502020204030204" pitchFamily="34" charset="0"/>
                          <a:cs typeface="Times New Roman" panose="02020603050405020304" pitchFamily="18" charset="0"/>
                        </a:rPr>
                        <a:t>Учений (учені)</a:t>
                      </a:r>
                      <a:endParaRPr lang="uk-U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1400" b="1" dirty="0">
                          <a:effectLst/>
                          <a:latin typeface="Times New Roman" panose="02020603050405020304" pitchFamily="18" charset="0"/>
                          <a:ea typeface="Calibri" panose="020F0502020204030204" pitchFamily="34" charset="0"/>
                          <a:cs typeface="Times New Roman" panose="02020603050405020304" pitchFamily="18" charset="0"/>
                        </a:rPr>
                        <a:t>Характеристика</a:t>
                      </a:r>
                      <a:endParaRPr lang="uk-U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1400" b="1" dirty="0">
                          <a:effectLst/>
                          <a:latin typeface="Times New Roman" panose="02020603050405020304" pitchFamily="18" charset="0"/>
                          <a:ea typeface="Calibri" panose="020F0502020204030204" pitchFamily="34" charset="0"/>
                          <a:cs typeface="Times New Roman" panose="02020603050405020304" pitchFamily="18" charset="0"/>
                        </a:rPr>
                        <a:t>Джерело </a:t>
                      </a:r>
                      <a:endParaRPr lang="uk-U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3863515849"/>
                  </a:ext>
                </a:extLst>
              </a:tr>
              <a:tr h="1782521">
                <a:tc>
                  <a:txBody>
                    <a:bodyPr/>
                    <a:lstStyle/>
                    <a:p>
                      <a:pPr algn="ctr">
                        <a:spcAft>
                          <a:spcPts val="0"/>
                        </a:spcAft>
                      </a:pPr>
                      <a:endParaRPr lang="uk-UA" sz="1400" i="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uk-UA" sz="1400" i="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Платон</a:t>
                      </a:r>
                      <a:endParaRPr lang="uk-UA"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400" spc="-4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uk-UA" sz="1400" spc="-40" dirty="0" smtClean="0">
                          <a:effectLst/>
                          <a:latin typeface="Times New Roman" panose="02020603050405020304" pitchFamily="18" charset="0"/>
                          <a:ea typeface="Calibri" panose="020F0502020204030204" pitchFamily="34" charset="0"/>
                          <a:cs typeface="Times New Roman" panose="02020603050405020304" pitchFamily="18" charset="0"/>
                        </a:rPr>
                        <a:t>Володіти </a:t>
                      </a:r>
                      <a:r>
                        <a:rPr lang="uk-UA" sz="1400" spc="-40" dirty="0">
                          <a:effectLst/>
                          <a:latin typeface="Times New Roman" panose="02020603050405020304" pitchFamily="18" charset="0"/>
                          <a:ea typeface="Calibri" panose="020F0502020204030204" pitchFamily="34" charset="0"/>
                          <a:cs typeface="Times New Roman" panose="02020603050405020304" pitchFamily="18" charset="0"/>
                        </a:rPr>
                        <a:t>золотом і не вміти ним користуватися – це є ні знання, ні філософія. Лікар, який не вміє лікувати, поганий, тому що в нього немає знання своєї справи. Навіть якби ми були безсмертні, але не могли цим скористатися, це теж не було б знанням, і саме безсмертя виявилося б для нас марним. Знання є насамперед умінням</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uk-UA" sz="1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uk-UA" sz="1400" dirty="0" smtClean="0">
                          <a:effectLst/>
                          <a:latin typeface="Times New Roman" panose="02020603050405020304" pitchFamily="18" charset="0"/>
                          <a:ea typeface="Calibri" panose="020F0502020204030204" pitchFamily="34" charset="0"/>
                          <a:cs typeface="Times New Roman" panose="02020603050405020304" pitchFamily="18" charset="0"/>
                        </a:rPr>
                        <a:t>Платон</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Діалоги /   Платон ; </a:t>
                      </a:r>
                      <a:endParaRPr lang="uk-UA" sz="1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uk-UA" sz="1400" dirty="0" smtClean="0">
                          <a:effectLst/>
                          <a:latin typeface="Times New Roman" panose="02020603050405020304" pitchFamily="18" charset="0"/>
                          <a:ea typeface="Calibri" panose="020F0502020204030204" pitchFamily="34" charset="0"/>
                          <a:cs typeface="Times New Roman" panose="02020603050405020304" pitchFamily="18" charset="0"/>
                        </a:rPr>
                        <a:t>пер</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з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давньогрец</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Х. : Фоліо, 2008. – 349 с.</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53186350"/>
                  </a:ext>
                </a:extLst>
              </a:tr>
              <a:tr h="702758">
                <a:tc>
                  <a:txBody>
                    <a:bodyPr/>
                    <a:lstStyle/>
                    <a:p>
                      <a:pPr algn="ctr">
                        <a:spcAft>
                          <a:spcPts val="0"/>
                        </a:spcAft>
                      </a:pPr>
                      <a:r>
                        <a:rPr lang="uk-UA" sz="140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Сократ</a:t>
                      </a:r>
                      <a:endParaRPr lang="uk-UA"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Знання є відчуття та правильна думка  з поясненням</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Тофтул</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М. Г. Етика :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навч</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посіб</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М. Г.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Тофтул</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К. : Вид. центр “Академія”, 2005. – 180 с.</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40205159"/>
                  </a:ext>
                </a:extLst>
              </a:tr>
              <a:tr h="1171265">
                <a:tc>
                  <a:txBody>
                    <a:bodyPr/>
                    <a:lstStyle/>
                    <a:p>
                      <a:pPr algn="ctr">
                        <a:spcAft>
                          <a:spcPts val="0"/>
                        </a:spcAft>
                      </a:pPr>
                      <a:r>
                        <a:rPr lang="uk-UA" sz="1400" i="1"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Іммануїл</a:t>
                      </a:r>
                      <a:r>
                        <a:rPr lang="uk-UA" sz="140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Кант</a:t>
                      </a:r>
                      <a:endParaRPr lang="uk-UA"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a:effectLst/>
                          <a:latin typeface="Times New Roman" panose="02020603050405020304" pitchFamily="18" charset="0"/>
                          <a:ea typeface="Calibri" panose="020F0502020204030204" pitchFamily="34" charset="0"/>
                          <a:cs typeface="Times New Roman" panose="02020603050405020304" pitchFamily="18" charset="0"/>
                        </a:rPr>
                        <a:t>У наш час накопичилась величезна кількість знань, гідних вивчення. Скоро наші здібності будуть надто слабкими, а життя надто коротким, щоб засвоїти хоча б одну, найкориснішу частину цих знань</a:t>
                      </a:r>
                      <a:endParaRPr lang="uk-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К.В.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Большая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книга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афоризмов</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К.В.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5-е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изд</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испр</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М.: ЭКСМО-</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пресс</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2011. – 1056 с.</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25855775"/>
                  </a:ext>
                </a:extLst>
              </a:tr>
              <a:tr h="702758">
                <a:tc>
                  <a:txBody>
                    <a:bodyPr/>
                    <a:lstStyle/>
                    <a:p>
                      <a:pPr algn="ctr">
                        <a:spcAft>
                          <a:spcPts val="0"/>
                        </a:spcAft>
                      </a:pPr>
                      <a:r>
                        <a:rPr lang="uk-UA" sz="140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Д. </a:t>
                      </a:r>
                      <a:r>
                        <a:rPr lang="uk-UA" sz="1400" i="1"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Аддісон</a:t>
                      </a:r>
                      <a:endParaRPr lang="uk-UA"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400">
                          <a:effectLst/>
                          <a:latin typeface="Times New Roman" panose="02020603050405020304" pitchFamily="18" charset="0"/>
                          <a:ea typeface="Calibri" panose="020F0502020204030204" pitchFamily="34" charset="0"/>
                          <a:cs typeface="Times New Roman" panose="02020603050405020304" pitchFamily="18" charset="0"/>
                        </a:rPr>
                        <a:t>Знання – це те, що найбільш істотно підносить одну людину над іншою</a:t>
                      </a:r>
                      <a:endParaRPr lang="uk-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dirty="0" smtClean="0">
                          <a:effectLst/>
                          <a:latin typeface="Times New Roman" panose="02020603050405020304" pitchFamily="18" charset="0"/>
                          <a:ea typeface="Calibri" panose="020F0502020204030204" pitchFamily="34" charset="0"/>
                          <a:cs typeface="Times New Roman" panose="02020603050405020304" pitchFamily="18" charset="0"/>
                        </a:rPr>
                        <a:t>Кондрашов А</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Антология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успеха</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в афоризмах / А. Кондрашов. – М. :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Ламартис</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2010. – 1280 с.</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89135055"/>
                  </a:ext>
                </a:extLst>
              </a:tr>
              <a:tr h="702758">
                <a:tc>
                  <a:txBody>
                    <a:bodyPr/>
                    <a:lstStyle/>
                    <a:p>
                      <a:pPr algn="ctr">
                        <a:spcAft>
                          <a:spcPts val="0"/>
                        </a:spcAft>
                      </a:pPr>
                      <a:r>
                        <a:rPr lang="uk-UA" sz="140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С. Джонсон</a:t>
                      </a:r>
                      <a:endParaRPr lang="uk-UA"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400">
                          <a:effectLst/>
                          <a:latin typeface="Times New Roman" panose="02020603050405020304" pitchFamily="18" charset="0"/>
                          <a:ea typeface="Calibri" panose="020F0502020204030204" pitchFamily="34" charset="0"/>
                          <a:cs typeface="Times New Roman" panose="02020603050405020304" pitchFamily="18" charset="0"/>
                        </a:rPr>
                        <a:t>Знання буває двох видів. Ми або знаємо предмет самі, або знаємо, де можна знайти про нього відомості</a:t>
                      </a:r>
                      <a:endParaRPr lang="uk-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К.В.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Большая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книга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афоризмов</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К.В.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5-е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изд</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исправленное</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М.: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Изд</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-во ЭКСМО-</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пресс</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2011. – 1056 с.</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29821085"/>
                  </a:ext>
                </a:extLst>
              </a:tr>
              <a:tr h="702758">
                <a:tc>
                  <a:txBody>
                    <a:bodyPr/>
                    <a:lstStyle/>
                    <a:p>
                      <a:pPr algn="ctr">
                        <a:spcAft>
                          <a:spcPts val="0"/>
                        </a:spcAft>
                      </a:pPr>
                      <a:r>
                        <a:rPr lang="uk-UA" sz="1400" i="1"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В.І.Даль</a:t>
                      </a:r>
                      <a:endParaRPr lang="uk-UA"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Як з копійок складаються рублі, так з крупинок прочитаного складається знання</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dirty="0" smtClean="0">
                          <a:effectLst/>
                          <a:latin typeface="Times New Roman" panose="02020603050405020304" pitchFamily="18" charset="0"/>
                          <a:ea typeface="Calibri" panose="020F0502020204030204" pitchFamily="34" charset="0"/>
                          <a:cs typeface="Times New Roman" panose="02020603050405020304" pitchFamily="18" charset="0"/>
                        </a:rPr>
                        <a:t>Кондрашов А</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Антология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успеха</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в афоризмах / А. Кондрашов. – М.: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Ламартис</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2010. – 1280 с.</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31952387"/>
                  </a:ext>
                </a:extLst>
              </a:tr>
            </a:tbl>
          </a:graphicData>
        </a:graphic>
      </p:graphicFrame>
    </p:spTree>
    <p:extLst>
      <p:ext uri="{BB962C8B-B14F-4D97-AF65-F5344CB8AC3E}">
        <p14:creationId xmlns:p14="http://schemas.microsoft.com/office/powerpoint/2010/main" val="3187449558"/>
      </p:ext>
    </p:extLst>
  </p:cSld>
  <p:clrMapOvr>
    <a:masterClrMapping/>
  </p:clrMapOvr>
  <p:transition>
    <p:strips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я 2"/>
          <p:cNvGraphicFramePr>
            <a:graphicFrameLocks noGrp="1"/>
          </p:cNvGraphicFramePr>
          <p:nvPr>
            <p:extLst>
              <p:ext uri="{D42A27DB-BD31-4B8C-83A1-F6EECF244321}">
                <p14:modId xmlns:p14="http://schemas.microsoft.com/office/powerpoint/2010/main" val="868607663"/>
              </p:ext>
            </p:extLst>
          </p:nvPr>
        </p:nvGraphicFramePr>
        <p:xfrm>
          <a:off x="1" y="-1"/>
          <a:ext cx="9144000" cy="6827520"/>
        </p:xfrm>
        <a:graphic>
          <a:graphicData uri="http://schemas.openxmlformats.org/drawingml/2006/table">
            <a:tbl>
              <a:tblPr firstRow="1" firstCol="1" lastRow="1" lastCol="1" bandRow="1" bandCol="1"/>
              <a:tblGrid>
                <a:gridCol w="1403647">
                  <a:extLst>
                    <a:ext uri="{9D8B030D-6E8A-4147-A177-3AD203B41FA5}">
                      <a16:colId xmlns:a16="http://schemas.microsoft.com/office/drawing/2014/main" xmlns="" val="655352784"/>
                    </a:ext>
                  </a:extLst>
                </a:gridCol>
                <a:gridCol w="4320480">
                  <a:extLst>
                    <a:ext uri="{9D8B030D-6E8A-4147-A177-3AD203B41FA5}">
                      <a16:colId xmlns:a16="http://schemas.microsoft.com/office/drawing/2014/main" xmlns="" val="1436932238"/>
                    </a:ext>
                  </a:extLst>
                </a:gridCol>
                <a:gridCol w="3419873">
                  <a:extLst>
                    <a:ext uri="{9D8B030D-6E8A-4147-A177-3AD203B41FA5}">
                      <a16:colId xmlns:a16="http://schemas.microsoft.com/office/drawing/2014/main" xmlns="" val="214778076"/>
                    </a:ext>
                  </a:extLst>
                </a:gridCol>
              </a:tblGrid>
              <a:tr h="205321">
                <a:tc>
                  <a:txBody>
                    <a:bodyPr/>
                    <a:lstStyle/>
                    <a:p>
                      <a:pPr algn="ctr">
                        <a:spcAft>
                          <a:spcPts val="0"/>
                        </a:spcAft>
                      </a:pPr>
                      <a:r>
                        <a:rPr lang="uk-UA" sz="1400" b="1" dirty="0">
                          <a:effectLst/>
                          <a:latin typeface="Times New Roman" panose="02020603050405020304" pitchFamily="18" charset="0"/>
                          <a:ea typeface="Calibri" panose="020F0502020204030204" pitchFamily="34" charset="0"/>
                          <a:cs typeface="Times New Roman" panose="02020603050405020304" pitchFamily="18" charset="0"/>
                        </a:rPr>
                        <a:t>Учений (учені)</a:t>
                      </a:r>
                      <a:endParaRPr lang="uk-U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1400" b="1" dirty="0">
                          <a:effectLst/>
                          <a:latin typeface="Times New Roman" panose="02020603050405020304" pitchFamily="18" charset="0"/>
                          <a:ea typeface="Calibri" panose="020F0502020204030204" pitchFamily="34" charset="0"/>
                          <a:cs typeface="Times New Roman" panose="02020603050405020304" pitchFamily="18" charset="0"/>
                        </a:rPr>
                        <a:t>Характеристика</a:t>
                      </a:r>
                      <a:endParaRPr lang="uk-U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1400" b="1" dirty="0">
                          <a:effectLst/>
                          <a:latin typeface="Times New Roman" panose="02020603050405020304" pitchFamily="18" charset="0"/>
                          <a:ea typeface="Calibri" panose="020F0502020204030204" pitchFamily="34" charset="0"/>
                          <a:cs typeface="Times New Roman" panose="02020603050405020304" pitchFamily="18" charset="0"/>
                        </a:rPr>
                        <a:t>Джерело </a:t>
                      </a:r>
                      <a:endParaRPr lang="uk-U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3863515849"/>
                  </a:ext>
                </a:extLst>
              </a:tr>
              <a:tr h="615962">
                <a:tc>
                  <a:txBody>
                    <a:bodyPr/>
                    <a:lstStyle/>
                    <a:p>
                      <a:pPr algn="ctr">
                        <a:spcAft>
                          <a:spcPts val="0"/>
                        </a:spcAft>
                      </a:pPr>
                      <a:r>
                        <a:rPr lang="uk-UA" sz="1400" b="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І. </a:t>
                      </a:r>
                      <a:r>
                        <a:rPr lang="uk-UA" sz="1400" b="0" i="1"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Аллен</a:t>
                      </a:r>
                      <a:endParaRPr lang="uk-UA" sz="14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Знання є розуміння того, як саме незначне явище пов'язане з цілим; ніщо не існує саме по собі</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К.В.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Большая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книга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афоризмов</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К.В.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5-е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изд</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исправленное</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М.: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Изд</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-во ЭКСМО-</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пресс</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2011. – 1056 с.</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2653186350"/>
                  </a:ext>
                </a:extLst>
              </a:tr>
              <a:tr h="1165622">
                <a:tc>
                  <a:txBody>
                    <a:bodyPr/>
                    <a:lstStyle/>
                    <a:p>
                      <a:pPr algn="ctr">
                        <a:spcAft>
                          <a:spcPts val="0"/>
                        </a:spcAft>
                      </a:pPr>
                      <a:r>
                        <a:rPr lang="uk-UA" sz="1400" b="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Б. </a:t>
                      </a:r>
                      <a:r>
                        <a:rPr lang="uk-UA" sz="1400" b="0" i="1"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Айсмонтас</a:t>
                      </a:r>
                      <a:endParaRPr lang="uk-UA" sz="14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Знання може виступати і як таке, що має бути засвоєно, тобто як цілі навчання, і як результат здійснення дидактичного задуму, і як зміст, і як засіб педагогічної дії.  Знання не тільки формує новий погляд на світ, але й міняє ставлення до нього</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Айсмонтас</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Б. Б.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Педагогическая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психология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Б. Б.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Айсмонтас</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М.: ИДО РУДН. – 2004. – 341 c.</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2940205159"/>
                  </a:ext>
                </a:extLst>
              </a:tr>
              <a:tr h="1026603">
                <a:tc>
                  <a:txBody>
                    <a:bodyPr/>
                    <a:lstStyle/>
                    <a:p>
                      <a:pPr algn="ctr">
                        <a:spcAft>
                          <a:spcPts val="0"/>
                        </a:spcAft>
                      </a:pPr>
                      <a:r>
                        <a:rPr lang="uk-UA" sz="1400" b="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Н. </a:t>
                      </a:r>
                      <a:r>
                        <a:rPr lang="uk-UA" sz="1400" b="0" i="1"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Малюга</a:t>
                      </a:r>
                      <a:endParaRPr lang="uk-UA" sz="14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Знання – це адекватне відображення об’єктивної реальності у свідомості людини, що реально відтворює об’єктивні закономірні зв’язки реального світу</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Малюга</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Н. М. Наукові дослідження в бухгалтерському обліку :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навч</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посіб</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для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студ</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вищих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навч</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закл</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Н. М.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Малюга</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за ред. проф. Ф.Ф.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Бутинця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a:t>
                      </a:r>
                      <a:r>
                        <a:rPr lang="uk-UA" sz="1400" spc="30" dirty="0">
                          <a:effectLst/>
                          <a:latin typeface="Times New Roman" panose="02020603050405020304" pitchFamily="18" charset="0"/>
                          <a:ea typeface="Calibri" panose="020F0502020204030204" pitchFamily="34" charset="0"/>
                          <a:cs typeface="Times New Roman" panose="02020603050405020304" pitchFamily="18" charset="0"/>
                        </a:rPr>
                        <a:t>Житомир : ПП “Рута”, 2003. – 476 с.</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4025855775"/>
                  </a:ext>
                </a:extLst>
              </a:tr>
              <a:tr h="2110097">
                <a:tc>
                  <a:txBody>
                    <a:bodyPr/>
                    <a:lstStyle/>
                    <a:p>
                      <a:pPr algn="ctr">
                        <a:spcAft>
                          <a:spcPts val="0"/>
                        </a:spcAft>
                      </a:pPr>
                      <a:r>
                        <a:rPr lang="uk-UA" sz="1400" b="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В. Давидов</a:t>
                      </a:r>
                      <a:endParaRPr lang="uk-UA" sz="14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spc="-40">
                          <a:effectLst/>
                          <a:latin typeface="Times New Roman" panose="02020603050405020304" pitchFamily="18" charset="0"/>
                          <a:ea typeface="Calibri" panose="020F0502020204030204" pitchFamily="34" charset="0"/>
                          <a:cs typeface="Times New Roman" panose="02020603050405020304" pitchFamily="18" charset="0"/>
                        </a:rPr>
                        <a:t>Знання, що ґрунтуються на здоровому глузді та буденній свідомості, є важливою орієнтовною основою повсякденної поведінки людини. Буденне знання формується у повсякденному досвіді, на основі якого відбиваються головним чином зовнішні сторони та зв'язки з навколишньою дійсністю. Ця форма знань збагачується і розвивається в міру прогресу наукових знань. Одночасно самі наукові знання вбирають у себе досвід життєвого знання</a:t>
                      </a:r>
                      <a:endParaRPr lang="uk-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Давыдов</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В. В.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Российская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педагогическая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энциклопедия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Т. 1 в 2 т. /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гл</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ред. В.В.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Давыдов</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М. : </a:t>
                      </a:r>
                      <a:r>
                        <a:rPr lang="uk-UA" sz="1400" spc="-30" dirty="0" err="1">
                          <a:effectLst/>
                          <a:latin typeface="Times New Roman" panose="02020603050405020304" pitchFamily="18" charset="0"/>
                          <a:ea typeface="Calibri" panose="020F0502020204030204" pitchFamily="34" charset="0"/>
                          <a:cs typeface="Times New Roman" panose="02020603050405020304" pitchFamily="18" charset="0"/>
                        </a:rPr>
                        <a:t>Большая</a:t>
                      </a:r>
                      <a:r>
                        <a:rPr lang="uk-UA" sz="1400" spc="-30" dirty="0">
                          <a:effectLst/>
                          <a:latin typeface="Times New Roman" panose="02020603050405020304" pitchFamily="18" charset="0"/>
                          <a:ea typeface="Calibri" panose="020F0502020204030204" pitchFamily="34" charset="0"/>
                          <a:cs typeface="Times New Roman" panose="02020603050405020304" pitchFamily="18" charset="0"/>
                        </a:rPr>
                        <a:t> Рос. </a:t>
                      </a:r>
                      <a:r>
                        <a:rPr lang="uk-UA" sz="1400" spc="-30" dirty="0" err="1">
                          <a:effectLst/>
                          <a:latin typeface="Times New Roman" panose="02020603050405020304" pitchFamily="18" charset="0"/>
                          <a:ea typeface="Calibri" panose="020F0502020204030204" pitchFamily="34" charset="0"/>
                          <a:cs typeface="Times New Roman" panose="02020603050405020304" pitchFamily="18" charset="0"/>
                        </a:rPr>
                        <a:t>энцикл</a:t>
                      </a:r>
                      <a:r>
                        <a:rPr lang="uk-UA" sz="1400" spc="-30" dirty="0">
                          <a:effectLst/>
                          <a:latin typeface="Times New Roman" panose="02020603050405020304" pitchFamily="18" charset="0"/>
                          <a:ea typeface="Calibri" panose="020F0502020204030204" pitchFamily="34" charset="0"/>
                          <a:cs typeface="Times New Roman" panose="02020603050405020304" pitchFamily="18" charset="0"/>
                        </a:rPr>
                        <a:t>. – 1993. –  608 с.</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3089135055"/>
                  </a:ext>
                </a:extLst>
              </a:tr>
              <a:tr h="1401741">
                <a:tc>
                  <a:txBody>
                    <a:bodyPr/>
                    <a:lstStyle/>
                    <a:p>
                      <a:pPr algn="ctr">
                        <a:spcAft>
                          <a:spcPts val="0"/>
                        </a:spcAft>
                      </a:pPr>
                      <a:r>
                        <a:rPr lang="uk-UA" sz="1400" b="0" i="1"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Т.Лешкевич</a:t>
                      </a:r>
                      <a:endParaRPr lang="uk-UA" sz="14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a:effectLst/>
                          <a:latin typeface="Times New Roman" panose="02020603050405020304" pitchFamily="18" charset="0"/>
                          <a:ea typeface="Calibri" panose="020F0502020204030204" pitchFamily="34" charset="0"/>
                          <a:cs typeface="Times New Roman" panose="02020603050405020304" pitchFamily="18" charset="0"/>
                        </a:rPr>
                        <a:t>Знання претендує на адекватне відображення дійсності. Воно відтворює об'єктивні закономірні зв'язки реального світу, прагне до відкидання неправдивої інформації, до опори на факти. Знання робить істину доступною для суб'єкта за допомогою доказів</a:t>
                      </a:r>
                      <a:endParaRPr lang="uk-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Лешкевич</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Т. Г.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Философия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Вводный</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курс / Т. Г.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Лешкевич</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2-е </a:t>
                      </a:r>
                      <a:r>
                        <a:rPr lang="uk-UA" sz="1400" spc="10" dirty="0" err="1">
                          <a:effectLst/>
                          <a:latin typeface="Times New Roman" panose="02020603050405020304" pitchFamily="18" charset="0"/>
                          <a:ea typeface="Calibri" panose="020F0502020204030204" pitchFamily="34" charset="0"/>
                          <a:cs typeface="Times New Roman" panose="02020603050405020304" pitchFamily="18" charset="0"/>
                        </a:rPr>
                        <a:t>изд</a:t>
                      </a:r>
                      <a:r>
                        <a:rPr lang="uk-UA" sz="14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spc="10" dirty="0" err="1">
                          <a:effectLst/>
                          <a:latin typeface="Times New Roman" panose="02020603050405020304" pitchFamily="18" charset="0"/>
                          <a:ea typeface="Calibri" panose="020F0502020204030204" pitchFamily="34" charset="0"/>
                          <a:cs typeface="Times New Roman" panose="02020603050405020304" pitchFamily="18" charset="0"/>
                        </a:rPr>
                        <a:t>доп</a:t>
                      </a:r>
                      <a:r>
                        <a:rPr lang="uk-UA" sz="1400" spc="10" dirty="0">
                          <a:effectLst/>
                          <a:latin typeface="Times New Roman" panose="02020603050405020304" pitchFamily="18" charset="0"/>
                          <a:ea typeface="Calibri" panose="020F0502020204030204" pitchFamily="34" charset="0"/>
                          <a:cs typeface="Times New Roman" panose="02020603050405020304" pitchFamily="18" charset="0"/>
                        </a:rPr>
                        <a:t>. – М. : Контур, 1998. – 464 с.</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2229821085"/>
                  </a:ext>
                </a:extLst>
              </a:tr>
            </a:tbl>
          </a:graphicData>
        </a:graphic>
      </p:graphicFrame>
    </p:spTree>
    <p:extLst>
      <p:ext uri="{BB962C8B-B14F-4D97-AF65-F5344CB8AC3E}">
        <p14:creationId xmlns:p14="http://schemas.microsoft.com/office/powerpoint/2010/main" val="3247096872"/>
      </p:ext>
    </p:extLst>
  </p:cSld>
  <p:clrMapOvr>
    <a:masterClrMapping/>
  </p:clrMapOvr>
  <p:transition>
    <p:strips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96552" y="-99392"/>
            <a:ext cx="8928992" cy="1015663"/>
          </a:xfrm>
          <a:prstGeom prst="rect">
            <a:avLst/>
          </a:prstGeom>
        </p:spPr>
        <p:txBody>
          <a:bodyPr wrap="square">
            <a:spAutoFit/>
          </a:bodyPr>
          <a:lstStyle/>
          <a:p>
            <a:pPr algn="ctr">
              <a:spcAft>
                <a:spcPts val="0"/>
              </a:spcAft>
            </a:pPr>
            <a:r>
              <a:rPr lang="uk-UA" sz="6000" b="1" dirty="0">
                <a:latin typeface="+mn-lt"/>
                <a:ea typeface="Calibri" panose="020F0502020204030204" pitchFamily="34" charset="0"/>
              </a:rPr>
              <a:t>Спрямування знань</a:t>
            </a:r>
            <a:endParaRPr lang="uk-UA" sz="6000" dirty="0">
              <a:effectLst/>
              <a:latin typeface="+mn-lt"/>
              <a:ea typeface="Calibri" panose="020F0502020204030204" pitchFamily="34" charset="0"/>
            </a:endParaRPr>
          </a:p>
        </p:txBody>
      </p:sp>
      <p:sp>
        <p:nvSpPr>
          <p:cNvPr id="13" name="Rectangle 14"/>
          <p:cNvSpPr>
            <a:spLocks noChangeArrowheads="1"/>
          </p:cNvSpPr>
          <p:nvPr/>
        </p:nvSpPr>
        <p:spPr bwMode="auto">
          <a:xfrm>
            <a:off x="1634530" y="23859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20" name="Групувати 19"/>
          <p:cNvGrpSpPr/>
          <p:nvPr/>
        </p:nvGrpSpPr>
        <p:grpSpPr>
          <a:xfrm>
            <a:off x="107504" y="1124744"/>
            <a:ext cx="8928992" cy="5544616"/>
            <a:chOff x="107504" y="1124744"/>
            <a:chExt cx="8928992" cy="5544616"/>
          </a:xfrm>
        </p:grpSpPr>
        <p:grpSp>
          <p:nvGrpSpPr>
            <p:cNvPr id="5" name="Group 1"/>
            <p:cNvGrpSpPr>
              <a:grpSpLocks/>
            </p:cNvGrpSpPr>
            <p:nvPr/>
          </p:nvGrpSpPr>
          <p:grpSpPr bwMode="auto">
            <a:xfrm>
              <a:off x="107504" y="1124744"/>
              <a:ext cx="8928992" cy="5544616"/>
              <a:chOff x="1224" y="1189"/>
              <a:chExt cx="9540" cy="3801"/>
            </a:xfrm>
          </p:grpSpPr>
          <p:sp>
            <p:nvSpPr>
              <p:cNvPr id="6" name="Rectangle 8"/>
              <p:cNvSpPr>
                <a:spLocks noChangeArrowheads="1"/>
              </p:cNvSpPr>
              <p:nvPr/>
            </p:nvSpPr>
            <p:spPr bwMode="auto">
              <a:xfrm>
                <a:off x="1224" y="1189"/>
                <a:ext cx="694" cy="380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З</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А</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Я</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С</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И</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Я</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Ю</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Т</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Ь</a:t>
                </a:r>
                <a:endPar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7" name="Rectangle 7"/>
              <p:cNvSpPr>
                <a:spLocks noChangeArrowheads="1"/>
              </p:cNvSpPr>
              <p:nvPr/>
            </p:nvSpPr>
            <p:spPr bwMode="auto">
              <a:xfrm>
                <a:off x="2224" y="1243"/>
                <a:ext cx="8540" cy="51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3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становленню і розвитку особистості, що має знання (освітнє знання)</a:t>
                </a:r>
                <a:endParaRPr kumimoji="0" lang="uk-UA" altLang="uk-UA" sz="2300" b="0" i="0" u="none" strike="noStrike" cap="none" normalizeH="0" baseline="0" dirty="0" smtClean="0">
                  <a:ln>
                    <a:noFill/>
                  </a:ln>
                  <a:solidFill>
                    <a:sysClr val="windowText" lastClr="000000"/>
                  </a:solidFill>
                  <a:effectLst/>
                  <a:latin typeface="Arial" panose="020B0604020202020204" pitchFamily="34" charset="0"/>
                </a:endParaRPr>
              </a:p>
            </p:txBody>
          </p:sp>
          <p:sp>
            <p:nvSpPr>
              <p:cNvPr id="8" name="Rectangle 6"/>
              <p:cNvSpPr>
                <a:spLocks noChangeArrowheads="1"/>
              </p:cNvSpPr>
              <p:nvPr/>
            </p:nvSpPr>
            <p:spPr bwMode="auto">
              <a:xfrm>
                <a:off x="2224" y="1880"/>
                <a:ext cx="8540" cy="185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3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становленню світу й позачасовому становленню його вищих принципів, розглянутих з позиції конкретного й наявного буття. Таке знання дістало назву релігійно-культурологічного. Воно описує науково-культурологічну картину світу. Акумуляція і трансляція таких знань відбуваються за допомогою традицій, звичаїв, обрядів і дістають своє відображення у релігії та господарській думці</a:t>
                </a:r>
                <a:endParaRPr kumimoji="0" lang="uk-UA" altLang="uk-UA" sz="2300" b="0" i="0" u="none" strike="noStrike" cap="none" normalizeH="0" baseline="0" dirty="0" smtClean="0">
                  <a:ln>
                    <a:noFill/>
                  </a:ln>
                  <a:solidFill>
                    <a:sysClr val="windowText" lastClr="000000"/>
                  </a:solidFill>
                  <a:effectLst/>
                  <a:latin typeface="Arial" panose="020B0604020202020204" pitchFamily="34" charset="0"/>
                </a:endParaRPr>
              </a:p>
            </p:txBody>
          </p:sp>
          <p:sp>
            <p:nvSpPr>
              <p:cNvPr id="9" name="Rectangle 5"/>
              <p:cNvSpPr>
                <a:spLocks noChangeArrowheads="1"/>
              </p:cNvSpPr>
              <p:nvPr/>
            </p:nvSpPr>
            <p:spPr bwMode="auto">
              <a:xfrm>
                <a:off x="2224" y="3910"/>
                <a:ext cx="8532" cy="102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300" b="0" i="0"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визначенню мети становлення – практичне панування над світом і його перетворення для людських цілей. Це знання позитивних наук, знання панування і дії</a:t>
                </a:r>
                <a:endParaRPr kumimoji="0" lang="uk-UA" altLang="uk-UA" sz="2300" b="0" i="0" u="none" strike="noStrike" cap="none" normalizeH="0" baseline="0" smtClean="0">
                  <a:ln>
                    <a:noFill/>
                  </a:ln>
                  <a:solidFill>
                    <a:sysClr val="windowText" lastClr="000000"/>
                  </a:solidFill>
                  <a:effectLst/>
                  <a:latin typeface="Arial" panose="020B0604020202020204" pitchFamily="34" charset="0"/>
                </a:endParaRPr>
              </a:p>
            </p:txBody>
          </p:sp>
        </p:grpSp>
        <p:cxnSp>
          <p:nvCxnSpPr>
            <p:cNvPr id="17" name="Пряма зі стрілкою 16"/>
            <p:cNvCxnSpPr/>
            <p:nvPr/>
          </p:nvCxnSpPr>
          <p:spPr bwMode="auto">
            <a:xfrm>
              <a:off x="757055" y="1628800"/>
              <a:ext cx="286553" cy="0"/>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18" name="Пряма зі стрілкою 17"/>
            <p:cNvCxnSpPr/>
            <p:nvPr/>
          </p:nvCxnSpPr>
          <p:spPr bwMode="auto">
            <a:xfrm>
              <a:off x="757055" y="3140968"/>
              <a:ext cx="286553" cy="0"/>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19" name="Пряма зі стрілкою 18"/>
            <p:cNvCxnSpPr/>
            <p:nvPr/>
          </p:nvCxnSpPr>
          <p:spPr bwMode="auto">
            <a:xfrm>
              <a:off x="757055" y="5661248"/>
              <a:ext cx="286553" cy="0"/>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832691983"/>
      </p:ext>
    </p:extLst>
  </p:cSld>
  <p:clrMapOvr>
    <a:masterClrMapping/>
  </p:clrMapOvr>
  <p:transition>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24544" y="-98749"/>
            <a:ext cx="8928992" cy="1015663"/>
          </a:xfrm>
          <a:prstGeom prst="rect">
            <a:avLst/>
          </a:prstGeom>
        </p:spPr>
        <p:txBody>
          <a:bodyPr wrap="square">
            <a:spAutoFit/>
          </a:bodyPr>
          <a:lstStyle/>
          <a:p>
            <a:pPr algn="ctr">
              <a:spcAft>
                <a:spcPts val="0"/>
              </a:spcAft>
            </a:pPr>
            <a:r>
              <a:rPr lang="uk-UA" sz="6000" b="1" dirty="0">
                <a:latin typeface="+mn-lt"/>
                <a:ea typeface="Calibri" panose="020F0502020204030204" pitchFamily="34" charset="0"/>
              </a:rPr>
              <a:t>Класифікація знань</a:t>
            </a:r>
            <a:endParaRPr lang="uk-UA" sz="60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132" name="Групувати 131"/>
          <p:cNvGrpSpPr/>
          <p:nvPr/>
        </p:nvGrpSpPr>
        <p:grpSpPr>
          <a:xfrm>
            <a:off x="101400" y="804666"/>
            <a:ext cx="8960334" cy="5891149"/>
            <a:chOff x="101400" y="804666"/>
            <a:chExt cx="8960334" cy="5891149"/>
          </a:xfrm>
        </p:grpSpPr>
        <p:grpSp>
          <p:nvGrpSpPr>
            <p:cNvPr id="3" name="Group 1"/>
            <p:cNvGrpSpPr>
              <a:grpSpLocks/>
            </p:cNvGrpSpPr>
            <p:nvPr/>
          </p:nvGrpSpPr>
          <p:grpSpPr bwMode="auto">
            <a:xfrm>
              <a:off x="107504" y="804666"/>
              <a:ext cx="8954230" cy="5891149"/>
              <a:chOff x="954" y="86"/>
              <a:chExt cx="10289" cy="14920"/>
            </a:xfrm>
          </p:grpSpPr>
          <p:sp>
            <p:nvSpPr>
              <p:cNvPr id="10" name="Rectangle 57"/>
              <p:cNvSpPr>
                <a:spLocks noChangeArrowheads="1"/>
              </p:cNvSpPr>
              <p:nvPr/>
            </p:nvSpPr>
            <p:spPr bwMode="auto">
              <a:xfrm>
                <a:off x="1300" y="121"/>
                <a:ext cx="2880" cy="98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Автор</a:t>
                </a:r>
                <a:endPar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1" name="Rectangle 56"/>
              <p:cNvSpPr>
                <a:spLocks noChangeArrowheads="1"/>
              </p:cNvSpPr>
              <p:nvPr/>
            </p:nvSpPr>
            <p:spPr bwMode="auto">
              <a:xfrm>
                <a:off x="4374" y="86"/>
                <a:ext cx="6840" cy="98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Види знань</a:t>
                </a:r>
                <a:endPar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2" name="Rectangle 55"/>
              <p:cNvSpPr>
                <a:spLocks noChangeArrowheads="1"/>
              </p:cNvSpPr>
              <p:nvPr/>
            </p:nvSpPr>
            <p:spPr bwMode="auto">
              <a:xfrm>
                <a:off x="1112" y="1185"/>
                <a:ext cx="3150" cy="103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Б.Коротяєв</a:t>
                </a:r>
                <a:r>
                  <a:rPr kumimoji="0" lang="uk-UA" altLang="uk-UA" sz="20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uk-UA" altLang="uk-UA" sz="20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І.Лернер</a:t>
                </a:r>
                <a:r>
                  <a:rPr kumimoji="0" lang="uk-UA" altLang="uk-UA" sz="20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endPar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4" name="Rectangle 54"/>
              <p:cNvSpPr>
                <a:spLocks noChangeArrowheads="1"/>
              </p:cNvSpPr>
              <p:nvPr/>
            </p:nvSpPr>
            <p:spPr bwMode="auto">
              <a:xfrm>
                <a:off x="4403" y="1206"/>
                <a:ext cx="6840" cy="79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наукове і навчальне</a:t>
                </a:r>
                <a:endParaRPr kumimoji="0" lang="ru-RU"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18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5" name="Rectangle 53"/>
              <p:cNvSpPr>
                <a:spLocks noChangeArrowheads="1"/>
              </p:cNvSpPr>
              <p:nvPr/>
            </p:nvSpPr>
            <p:spPr bwMode="auto">
              <a:xfrm>
                <a:off x="1134" y="2748"/>
                <a:ext cx="3091" cy="88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П.Копнін</a:t>
                </a:r>
                <a:endPar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6" name="Rectangle 52"/>
              <p:cNvSpPr>
                <a:spLocks noChangeArrowheads="1"/>
              </p:cNvSpPr>
              <p:nvPr/>
            </p:nvSpPr>
            <p:spPr bwMode="auto">
              <a:xfrm>
                <a:off x="4396" y="2162"/>
                <a:ext cx="6840" cy="185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основи науки або загальні теоретичні положення; закони; основні поняття; теорія; ідеї</a:t>
                </a:r>
                <a:endParaRPr kumimoji="0" lang="ru-RU"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18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1" name="Rectangle 51"/>
              <p:cNvSpPr>
                <a:spLocks noChangeArrowheads="1"/>
              </p:cNvSpPr>
              <p:nvPr/>
            </p:nvSpPr>
            <p:spPr bwMode="auto">
              <a:xfrm>
                <a:off x="1130" y="4333"/>
                <a:ext cx="3091" cy="317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9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О.Степанов</a:t>
                </a:r>
                <a:r>
                  <a:rPr kumimoji="0" lang="uk-UA" altLang="uk-UA" sz="19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a:t>
                </a:r>
                <a:endParaRPr lang="en-US" altLang="uk-UA" sz="1900" i="1" dirty="0">
                  <a:solidFill>
                    <a:sysClr val="windowText" lastClr="000000"/>
                  </a:solidFill>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9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Б.Мещеряков</a:t>
                </a:r>
                <a:r>
                  <a:rPr kumimoji="0" lang="uk-UA" altLang="uk-UA" sz="19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a:t>
                </a:r>
                <a:r>
                  <a:rPr kumimoji="0" lang="en-US" altLang="uk-UA" sz="1900" b="0" i="1" u="none" strike="noStrike" cap="none" normalizeH="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uk-UA" altLang="uk-UA" sz="19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А.Гріцанов</a:t>
                </a:r>
                <a:r>
                  <a:rPr kumimoji="0" lang="uk-UA" altLang="uk-UA" sz="19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uk-UA" altLang="uk-UA" sz="19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В.Абушенко</a:t>
                </a:r>
                <a:r>
                  <a:rPr kumimoji="0" lang="uk-UA" altLang="uk-UA" sz="19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uk-UA" altLang="uk-UA" sz="19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І.Підласий</a:t>
                </a:r>
                <a:r>
                  <a:rPr kumimoji="0" lang="uk-UA" altLang="uk-UA" sz="19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uk-UA" altLang="uk-UA" sz="19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Н.Підд`яків</a:t>
                </a:r>
                <a:endParaRPr kumimoji="0" lang="uk-UA" altLang="uk-UA" sz="19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2" name="Rectangle 50"/>
              <p:cNvSpPr>
                <a:spLocks noChangeArrowheads="1"/>
              </p:cNvSpPr>
              <p:nvPr/>
            </p:nvSpPr>
            <p:spPr bwMode="auto">
              <a:xfrm>
                <a:off x="4396" y="4242"/>
                <a:ext cx="6840" cy="358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явні; неявні (латентні); декларативні; процедурні; експериментальні; </a:t>
                </a:r>
                <a:r>
                  <a:rPr kumimoji="0" lang="uk-UA" altLang="uk-UA"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епістемічні</a:t>
                </a: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endParaRPr kumimoji="0" lang="ru-RU"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безпосередні; опосередковані; </a:t>
                </a:r>
                <a:endParaRPr kumimoji="0" lang="ru-RU"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визначені (точні, ясні); </a:t>
                </a:r>
                <a:endParaRPr kumimoji="0" lang="ru-RU"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невизначені </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3" name="Rectangle 49"/>
              <p:cNvSpPr>
                <a:spLocks noChangeArrowheads="1"/>
              </p:cNvSpPr>
              <p:nvPr/>
            </p:nvSpPr>
            <p:spPr bwMode="auto">
              <a:xfrm>
                <a:off x="1130" y="8125"/>
                <a:ext cx="3091" cy="97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Б.Айсмонтас </a:t>
                </a:r>
                <a:endParaRPr kumimoji="0" lang="uk-UA" altLang="uk-UA" sz="2000" b="0" i="0" u="none" strike="noStrike" cap="none" normalizeH="0" baseline="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4" name="Rectangle 48"/>
              <p:cNvSpPr>
                <a:spLocks noChangeArrowheads="1"/>
              </p:cNvSpPr>
              <p:nvPr/>
            </p:nvSpPr>
            <p:spPr bwMode="auto">
              <a:xfrm>
                <a:off x="4396" y="8065"/>
                <a:ext cx="6840" cy="1446"/>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знання з предметної галузі</a:t>
                </a:r>
                <a:endParaRPr kumimoji="0" lang="ru-RU"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знання закономірностей пізнавальної діяльності</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5" name="Rectangle 47"/>
              <p:cNvSpPr>
                <a:spLocks noChangeArrowheads="1"/>
              </p:cNvSpPr>
              <p:nvPr/>
            </p:nvSpPr>
            <p:spPr bwMode="auto">
              <a:xfrm>
                <a:off x="1119" y="9629"/>
                <a:ext cx="3091" cy="92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Л. Зоріна </a:t>
                </a:r>
                <a:endParaRPr kumimoji="0" lang="uk-UA" altLang="uk-UA" sz="2000" b="0" i="0" u="none" strike="noStrike" cap="none" normalizeH="0" baseline="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6" name="Rectangle 46"/>
              <p:cNvSpPr>
                <a:spLocks noChangeArrowheads="1"/>
              </p:cNvSpPr>
              <p:nvPr/>
            </p:nvSpPr>
            <p:spPr bwMode="auto">
              <a:xfrm>
                <a:off x="4396" y="9703"/>
                <a:ext cx="6840" cy="77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основні і допоміжні </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7" name="Rectangle 45"/>
              <p:cNvSpPr>
                <a:spLocks noChangeArrowheads="1"/>
              </p:cNvSpPr>
              <p:nvPr/>
            </p:nvSpPr>
            <p:spPr bwMode="auto">
              <a:xfrm>
                <a:off x="1119" y="11745"/>
                <a:ext cx="3091" cy="109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 Аванесов</a:t>
                </a:r>
                <a:endParaRPr kumimoji="0" lang="uk-UA" altLang="uk-UA" sz="2000" b="0" i="0" u="none" strike="noStrike" cap="none" normalizeH="0" baseline="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8" name="Rectangle 44"/>
              <p:cNvSpPr>
                <a:spLocks noChangeArrowheads="1"/>
              </p:cNvSpPr>
              <p:nvPr/>
            </p:nvSpPr>
            <p:spPr bwMode="auto">
              <a:xfrm>
                <a:off x="4396" y="10672"/>
                <a:ext cx="6840" cy="433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знання назв, імен; знання сенсу назв, імен; </a:t>
                </a:r>
                <a:r>
                  <a:rPr kumimoji="0" lang="uk-UA" altLang="uk-UA"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фактуальні</a:t>
                </a: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знання; знання визначень; порівняльні, зіставні; знання протилежностей, суперечностей, антонімів; асоціативні; класифікаційні; знання причинно-наслідкових стосунків, знання підстав; процесуальні, алгоритмічні, процедурні; технологічні; імовірнісні; абстрактні; методологічні </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37" name="Line 35"/>
              <p:cNvSpPr>
                <a:spLocks noChangeShapeType="1"/>
              </p:cNvSpPr>
              <p:nvPr/>
            </p:nvSpPr>
            <p:spPr bwMode="auto">
              <a:xfrm>
                <a:off x="954" y="494"/>
                <a:ext cx="415" cy="0"/>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38" name="Line 34"/>
              <p:cNvSpPr>
                <a:spLocks noChangeShapeType="1"/>
              </p:cNvSpPr>
              <p:nvPr/>
            </p:nvSpPr>
            <p:spPr bwMode="auto">
              <a:xfrm>
                <a:off x="954" y="494"/>
                <a:ext cx="9" cy="11892"/>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grpSp>
        <p:cxnSp>
          <p:nvCxnSpPr>
            <p:cNvPr id="73" name="Пряма зі стрілкою 72"/>
            <p:cNvCxnSpPr>
              <a:endCxn id="12" idx="1"/>
            </p:cNvCxnSpPr>
            <p:nvPr/>
          </p:nvCxnSpPr>
          <p:spPr bwMode="auto">
            <a:xfrm>
              <a:off x="118399" y="1437215"/>
              <a:ext cx="126189" cy="6472"/>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8" name="Пряма зі стрілкою 77"/>
            <p:cNvCxnSpPr/>
            <p:nvPr/>
          </p:nvCxnSpPr>
          <p:spPr bwMode="auto">
            <a:xfrm flipV="1">
              <a:off x="104074" y="2976871"/>
              <a:ext cx="160898" cy="6348"/>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80" name="Пряма зі стрілкою 79"/>
            <p:cNvCxnSpPr/>
            <p:nvPr/>
          </p:nvCxnSpPr>
          <p:spPr bwMode="auto">
            <a:xfrm flipV="1">
              <a:off x="111321" y="2011324"/>
              <a:ext cx="160898" cy="6348"/>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81" name="Пряма зі стрілкою 80"/>
            <p:cNvCxnSpPr/>
            <p:nvPr/>
          </p:nvCxnSpPr>
          <p:spPr bwMode="auto">
            <a:xfrm flipV="1">
              <a:off x="104074" y="4140870"/>
              <a:ext cx="160898" cy="6348"/>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83" name="Пряма зі стрілкою 82"/>
            <p:cNvCxnSpPr/>
            <p:nvPr/>
          </p:nvCxnSpPr>
          <p:spPr bwMode="auto">
            <a:xfrm flipV="1">
              <a:off x="111321" y="4748980"/>
              <a:ext cx="141057" cy="6348"/>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85" name="Пряма зі стрілкою 84"/>
            <p:cNvCxnSpPr/>
            <p:nvPr/>
          </p:nvCxnSpPr>
          <p:spPr bwMode="auto">
            <a:xfrm flipV="1">
              <a:off x="101400" y="5654963"/>
              <a:ext cx="160898" cy="6348"/>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89" name="Пряма сполучна лінія 88"/>
            <p:cNvCxnSpPr>
              <a:stCxn id="12" idx="3"/>
            </p:cNvCxnSpPr>
            <p:nvPr/>
          </p:nvCxnSpPr>
          <p:spPr bwMode="auto">
            <a:xfrm>
              <a:off x="2985945" y="1443687"/>
              <a:ext cx="127931"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96" name="Пряма сполучна лінія 95"/>
            <p:cNvCxnSpPr/>
            <p:nvPr/>
          </p:nvCxnSpPr>
          <p:spPr bwMode="auto">
            <a:xfrm>
              <a:off x="2950683" y="3021760"/>
              <a:ext cx="152298"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01" name="Пряма сполучна лінія 100"/>
            <p:cNvCxnSpPr/>
            <p:nvPr/>
          </p:nvCxnSpPr>
          <p:spPr bwMode="auto">
            <a:xfrm>
              <a:off x="2962866" y="2011324"/>
              <a:ext cx="152298"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02" name="Пряма сполучна лінія 101"/>
            <p:cNvCxnSpPr/>
            <p:nvPr/>
          </p:nvCxnSpPr>
          <p:spPr bwMode="auto">
            <a:xfrm>
              <a:off x="2951029" y="4148842"/>
              <a:ext cx="152298"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03" name="Пряма сполучна лінія 102"/>
            <p:cNvCxnSpPr/>
            <p:nvPr/>
          </p:nvCxnSpPr>
          <p:spPr bwMode="auto">
            <a:xfrm>
              <a:off x="2950683" y="4725144"/>
              <a:ext cx="152298"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04" name="Пряма сполучна лінія 103"/>
            <p:cNvCxnSpPr/>
            <p:nvPr/>
          </p:nvCxnSpPr>
          <p:spPr bwMode="auto">
            <a:xfrm>
              <a:off x="2941110" y="5652056"/>
              <a:ext cx="152298"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135146061"/>
      </p:ext>
    </p:extLst>
  </p:cSld>
  <p:clrMapOvr>
    <a:masterClrMapping/>
  </p:clrMapOvr>
  <p:transition>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cxnSp>
        <p:nvCxnSpPr>
          <p:cNvPr id="5" name="Пряма сполучна лінія 4"/>
          <p:cNvCxnSpPr>
            <a:stCxn id="38" idx="0"/>
            <a:endCxn id="10" idx="1"/>
          </p:cNvCxnSpPr>
          <p:nvPr/>
        </p:nvCxnSpPr>
        <p:spPr bwMode="auto">
          <a:xfrm flipV="1">
            <a:off x="196632" y="255301"/>
            <a:ext cx="313298" cy="5201"/>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nvGrpSpPr>
          <p:cNvPr id="90" name="Групувати 89"/>
          <p:cNvGrpSpPr/>
          <p:nvPr/>
        </p:nvGrpSpPr>
        <p:grpSpPr>
          <a:xfrm>
            <a:off x="196632" y="0"/>
            <a:ext cx="8855889" cy="6518688"/>
            <a:chOff x="196632" y="0"/>
            <a:chExt cx="8855889" cy="6518688"/>
          </a:xfrm>
        </p:grpSpPr>
        <p:grpSp>
          <p:nvGrpSpPr>
            <p:cNvPr id="3" name="Group 1"/>
            <p:cNvGrpSpPr>
              <a:grpSpLocks/>
            </p:cNvGrpSpPr>
            <p:nvPr/>
          </p:nvGrpSpPr>
          <p:grpSpPr bwMode="auto">
            <a:xfrm>
              <a:off x="196632" y="0"/>
              <a:ext cx="8855889" cy="6518688"/>
              <a:chOff x="954" y="1079"/>
              <a:chExt cx="10176" cy="13788"/>
            </a:xfrm>
          </p:grpSpPr>
          <p:sp>
            <p:nvSpPr>
              <p:cNvPr id="10" name="Rectangle 57"/>
              <p:cNvSpPr>
                <a:spLocks noChangeArrowheads="1"/>
              </p:cNvSpPr>
              <p:nvPr/>
            </p:nvSpPr>
            <p:spPr bwMode="auto">
              <a:xfrm>
                <a:off x="1314" y="1079"/>
                <a:ext cx="2880" cy="108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Автор</a:t>
                </a:r>
                <a:endParaRPr kumimoji="0" lang="uk-UA" altLang="uk-UA" sz="2400" b="1" i="0" u="none" strike="noStrike" cap="none" normalizeH="0" baseline="0" dirty="0" smtClean="0">
                  <a:ln>
                    <a:noFill/>
                  </a:ln>
                  <a:solidFill>
                    <a:sysClr val="windowText" lastClr="000000"/>
                  </a:solidFill>
                  <a:effectLst/>
                </a:endParaRPr>
              </a:p>
            </p:txBody>
          </p:sp>
          <p:sp>
            <p:nvSpPr>
              <p:cNvPr id="11" name="Rectangle 56"/>
              <p:cNvSpPr>
                <a:spLocks noChangeArrowheads="1"/>
              </p:cNvSpPr>
              <p:nvPr/>
            </p:nvSpPr>
            <p:spPr bwMode="auto">
              <a:xfrm>
                <a:off x="4284" y="1079"/>
                <a:ext cx="6840" cy="108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Види знань</a:t>
                </a:r>
                <a:endParaRPr kumimoji="0" lang="uk-UA" altLang="uk-UA" sz="2400" b="1" u="none" strike="noStrike" cap="none" normalizeH="0" baseline="0" dirty="0" smtClean="0">
                  <a:ln>
                    <a:noFill/>
                  </a:ln>
                  <a:solidFill>
                    <a:sysClr val="windowText" lastClr="000000"/>
                  </a:solidFill>
                  <a:effectLst/>
                </a:endParaRPr>
              </a:p>
            </p:txBody>
          </p:sp>
          <p:sp>
            <p:nvSpPr>
              <p:cNvPr id="29" name="Rectangle 43"/>
              <p:cNvSpPr>
                <a:spLocks noChangeArrowheads="1"/>
              </p:cNvSpPr>
              <p:nvPr/>
            </p:nvSpPr>
            <p:spPr bwMode="auto">
              <a:xfrm>
                <a:off x="4284" y="2532"/>
                <a:ext cx="6840" cy="30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раціональні й емоціональні; феноменальні (якісні) й </a:t>
                </a:r>
                <a:r>
                  <a:rPr kumimoji="0" lang="uk-UA" altLang="uk-UA"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есенціалістичні</a:t>
                </a: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(кількісні); емпіричні й теоретичні; фундаментальні та прикладні; філософські і знання окремих наук; природничо-наукові та гуманітарні; наукові й </a:t>
                </a:r>
                <a:r>
                  <a:rPr kumimoji="0" lang="uk-UA" altLang="uk-UA"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позанаукові</a:t>
                </a:r>
                <a:endParaRPr kumimoji="0" lang="uk-UA" altLang="uk-UA" b="0" i="0" u="none" strike="noStrike" cap="none" normalizeH="0" baseline="0" dirty="0" smtClean="0">
                  <a:ln>
                    <a:noFill/>
                  </a:ln>
                  <a:solidFill>
                    <a:sysClr val="windowText" lastClr="000000"/>
                  </a:solidFill>
                  <a:effectLst/>
                </a:endParaRPr>
              </a:p>
            </p:txBody>
          </p:sp>
          <p:sp>
            <p:nvSpPr>
              <p:cNvPr id="30" name="Rectangle 42"/>
              <p:cNvSpPr>
                <a:spLocks noChangeArrowheads="1"/>
              </p:cNvSpPr>
              <p:nvPr/>
            </p:nvSpPr>
            <p:spPr bwMode="auto">
              <a:xfrm>
                <a:off x="1134" y="3544"/>
                <a:ext cx="2880" cy="143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 </a:t>
                </a:r>
                <a:r>
                  <a:rPr kumimoji="0" lang="uk-UA" altLang="uk-UA" sz="20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Малюга</a:t>
                </a:r>
                <a:endParaRPr kumimoji="0" lang="uk-UA" altLang="uk-UA" sz="2000" b="0" i="0" u="none" strike="noStrike" cap="none" normalizeH="0" baseline="0" dirty="0" smtClean="0">
                  <a:ln>
                    <a:noFill/>
                  </a:ln>
                  <a:solidFill>
                    <a:sysClr val="windowText" lastClr="000000"/>
                  </a:solidFill>
                  <a:effectLst/>
                </a:endParaRPr>
              </a:p>
            </p:txBody>
          </p:sp>
          <p:sp>
            <p:nvSpPr>
              <p:cNvPr id="31" name="Rectangle 41"/>
              <p:cNvSpPr>
                <a:spLocks noChangeArrowheads="1"/>
              </p:cNvSpPr>
              <p:nvPr/>
            </p:nvSpPr>
            <p:spPr bwMode="auto">
              <a:xfrm>
                <a:off x="4284" y="5760"/>
                <a:ext cx="6840" cy="133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інтуїтивне; демонстративне;</a:t>
                </a:r>
                <a:endParaRPr kumimoji="0" lang="ru-RU"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сенситивне (</a:t>
                </a:r>
                <a:r>
                  <a:rPr kumimoji="0" lang="uk-UA" altLang="uk-UA"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відчуттєве</a:t>
                </a: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32" name="Rectangle 40"/>
              <p:cNvSpPr>
                <a:spLocks noChangeArrowheads="1"/>
              </p:cNvSpPr>
              <p:nvPr/>
            </p:nvSpPr>
            <p:spPr bwMode="auto">
              <a:xfrm>
                <a:off x="1179" y="5939"/>
                <a:ext cx="2880" cy="72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Дж. Локк</a:t>
                </a:r>
                <a:endParaRPr kumimoji="0" lang="uk-UA" altLang="uk-UA" sz="2000" b="0" i="0" u="none" strike="noStrike" cap="none" normalizeH="0" baseline="0" smtClean="0">
                  <a:ln>
                    <a:noFill/>
                  </a:ln>
                  <a:solidFill>
                    <a:sysClr val="windowText" lastClr="000000"/>
                  </a:solidFill>
                  <a:effectLst/>
                </a:endParaRPr>
              </a:p>
            </p:txBody>
          </p:sp>
          <p:sp>
            <p:nvSpPr>
              <p:cNvPr id="33" name="Rectangle 39"/>
              <p:cNvSpPr>
                <a:spLocks noChangeArrowheads="1"/>
              </p:cNvSpPr>
              <p:nvPr/>
            </p:nvSpPr>
            <p:spPr bwMode="auto">
              <a:xfrm>
                <a:off x="1179" y="7290"/>
                <a:ext cx="2880" cy="77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М. </a:t>
                </a:r>
                <a:r>
                  <a:rPr kumimoji="0" lang="uk-UA" altLang="uk-UA" sz="20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Полані</a:t>
                </a:r>
                <a:r>
                  <a:rPr kumimoji="0" lang="uk-UA" altLang="uk-UA" sz="20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endParaRPr kumimoji="0" lang="uk-UA" altLang="uk-UA" sz="2000" b="0" i="0" u="none" strike="noStrike" cap="none" normalizeH="0" baseline="0" dirty="0" smtClean="0">
                  <a:ln>
                    <a:noFill/>
                  </a:ln>
                  <a:solidFill>
                    <a:sysClr val="windowText" lastClr="000000"/>
                  </a:solidFill>
                  <a:effectLst/>
                </a:endParaRPr>
              </a:p>
            </p:txBody>
          </p:sp>
          <p:sp>
            <p:nvSpPr>
              <p:cNvPr id="34" name="Rectangle 38"/>
              <p:cNvSpPr>
                <a:spLocks noChangeArrowheads="1"/>
              </p:cNvSpPr>
              <p:nvPr/>
            </p:nvSpPr>
            <p:spPr bwMode="auto">
              <a:xfrm>
                <a:off x="4284" y="7290"/>
                <a:ext cx="6840" cy="80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явне (артикульоване) і неявне (</a:t>
                </a:r>
                <a:r>
                  <a:rPr kumimoji="0" lang="uk-UA" altLang="uk-UA"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імпліцитичне</a:t>
                </a: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знання</a:t>
                </a:r>
                <a:endParaRPr kumimoji="0" lang="uk-UA" altLang="uk-UA" b="0" i="0" u="none" strike="noStrike" cap="none" normalizeH="0" baseline="0" dirty="0" smtClean="0">
                  <a:ln>
                    <a:noFill/>
                  </a:ln>
                  <a:solidFill>
                    <a:sysClr val="windowText" lastClr="000000"/>
                  </a:solidFill>
                  <a:effectLst/>
                </a:endParaRPr>
              </a:p>
            </p:txBody>
          </p:sp>
          <p:sp>
            <p:nvSpPr>
              <p:cNvPr id="35" name="Rectangle 37"/>
              <p:cNvSpPr>
                <a:spLocks noChangeArrowheads="1"/>
              </p:cNvSpPr>
              <p:nvPr/>
            </p:nvSpPr>
            <p:spPr bwMode="auto">
              <a:xfrm>
                <a:off x="1179" y="8624"/>
                <a:ext cx="2880" cy="92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 Гінецинський</a:t>
                </a:r>
                <a:endParaRPr kumimoji="0" lang="uk-UA" altLang="uk-UA" sz="2000" b="0" i="0" u="none" strike="noStrike" cap="none" normalizeH="0" baseline="0" smtClean="0">
                  <a:ln>
                    <a:noFill/>
                  </a:ln>
                  <a:solidFill>
                    <a:sysClr val="windowText" lastClr="000000"/>
                  </a:solidFill>
                  <a:effectLst/>
                </a:endParaRPr>
              </a:p>
            </p:txBody>
          </p:sp>
          <p:sp>
            <p:nvSpPr>
              <p:cNvPr id="36" name="Rectangle 36"/>
              <p:cNvSpPr>
                <a:spLocks noChangeArrowheads="1"/>
              </p:cNvSpPr>
              <p:nvPr/>
            </p:nvSpPr>
            <p:spPr bwMode="auto">
              <a:xfrm>
                <a:off x="4284" y="8272"/>
                <a:ext cx="6840" cy="162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мереологічне</a:t>
                </a: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реляційне, операційне </a:t>
                </a:r>
                <a:endParaRPr kumimoji="0" lang="uk-UA" altLang="uk-UA" b="0" i="0" u="none" strike="noStrike" cap="none" normalizeH="0" baseline="0" dirty="0" smtClean="0">
                  <a:ln>
                    <a:noFill/>
                  </a:ln>
                  <a:solidFill>
                    <a:sysClr val="windowText" lastClr="000000"/>
                  </a:solidFill>
                  <a:effectLst/>
                </a:endParaRPr>
              </a:p>
            </p:txBody>
          </p:sp>
          <p:sp>
            <p:nvSpPr>
              <p:cNvPr id="38" name="Line 34"/>
              <p:cNvSpPr>
                <a:spLocks noChangeShapeType="1"/>
              </p:cNvSpPr>
              <p:nvPr/>
            </p:nvSpPr>
            <p:spPr bwMode="auto">
              <a:xfrm>
                <a:off x="954" y="1630"/>
                <a:ext cx="0" cy="12642"/>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58" name="Rectangle 14"/>
              <p:cNvSpPr>
                <a:spLocks noChangeArrowheads="1"/>
              </p:cNvSpPr>
              <p:nvPr/>
            </p:nvSpPr>
            <p:spPr bwMode="auto">
              <a:xfrm>
                <a:off x="1179" y="10079"/>
                <a:ext cx="2880" cy="141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 Максаковський, А.Усова</a:t>
                </a:r>
                <a:endParaRPr kumimoji="0" lang="uk-UA" altLang="uk-UA" sz="2000" b="0" i="0" u="none" strike="noStrike" cap="none" normalizeH="0" baseline="0" smtClean="0">
                  <a:ln>
                    <a:noFill/>
                  </a:ln>
                  <a:solidFill>
                    <a:sysClr val="windowText" lastClr="000000"/>
                  </a:solidFill>
                  <a:effectLst/>
                </a:endParaRPr>
              </a:p>
            </p:txBody>
          </p:sp>
          <p:sp>
            <p:nvSpPr>
              <p:cNvPr id="59" name="Rectangle 13"/>
              <p:cNvSpPr>
                <a:spLocks noChangeArrowheads="1"/>
              </p:cNvSpPr>
              <p:nvPr/>
            </p:nvSpPr>
            <p:spPr bwMode="auto">
              <a:xfrm>
                <a:off x="4290" y="10079"/>
                <a:ext cx="6840" cy="154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терміни, поняття, факти, закони, теорії, методологічні, оцінні, закономірності, парадигми, концепції, гіпотези, ідеї</a:t>
                </a:r>
                <a:endParaRPr kumimoji="0" lang="uk-UA" altLang="uk-UA" b="0" i="0" u="none" strike="noStrike" cap="none" normalizeH="0" baseline="0" dirty="0" smtClean="0">
                  <a:ln>
                    <a:noFill/>
                  </a:ln>
                  <a:solidFill>
                    <a:sysClr val="windowText" lastClr="000000"/>
                  </a:solidFill>
                  <a:effectLst/>
                </a:endParaRPr>
              </a:p>
            </p:txBody>
          </p:sp>
          <p:sp>
            <p:nvSpPr>
              <p:cNvPr id="60" name="Rectangle 12"/>
              <p:cNvSpPr>
                <a:spLocks noChangeArrowheads="1"/>
              </p:cNvSpPr>
              <p:nvPr/>
            </p:nvSpPr>
            <p:spPr bwMode="auto">
              <a:xfrm>
                <a:off x="1202" y="12124"/>
                <a:ext cx="2880" cy="81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dirty="0" err="1"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П.Підкасістий</a:t>
                </a:r>
                <a:endParaRPr kumimoji="0" lang="uk-UA" altLang="uk-UA" sz="2000" b="0" i="0" u="none" strike="noStrike" cap="none" normalizeH="0" baseline="0" dirty="0" smtClean="0">
                  <a:ln>
                    <a:noFill/>
                  </a:ln>
                  <a:solidFill>
                    <a:schemeClr val="tx2"/>
                  </a:solidFill>
                  <a:effectLst/>
                </a:endParaRPr>
              </a:p>
            </p:txBody>
          </p:sp>
          <p:sp>
            <p:nvSpPr>
              <p:cNvPr id="61" name="Rectangle 11"/>
              <p:cNvSpPr>
                <a:spLocks noChangeArrowheads="1"/>
              </p:cNvSpPr>
              <p:nvPr/>
            </p:nvSpPr>
            <p:spPr bwMode="auto">
              <a:xfrm>
                <a:off x="4284" y="11872"/>
                <a:ext cx="6840" cy="144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буденне, спеціалізоване (наукове, релігійне, філософське), професійне, практичне; описові, пояснювальні, приписові</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62" name="Rectangle 10"/>
              <p:cNvSpPr>
                <a:spLocks noChangeArrowheads="1"/>
              </p:cNvSpPr>
              <p:nvPr/>
            </p:nvSpPr>
            <p:spPr bwMode="auto">
              <a:xfrm>
                <a:off x="1202" y="13568"/>
                <a:ext cx="2880" cy="129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i="1" u="none" strike="noStrike" cap="none" normalizeH="0" baseline="0" dirty="0" err="1" smtClean="0">
                    <a:ln>
                      <a:noFill/>
                    </a:ln>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С.Аверінцев</a:t>
                </a:r>
                <a:r>
                  <a:rPr kumimoji="0" lang="uk-UA" altLang="uk-UA" sz="2000" i="1" u="none" strike="noStrike" cap="none" normalizeH="0" baseline="0" dirty="0" smtClean="0">
                    <a:ln>
                      <a:noFill/>
                    </a:ln>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uk-UA" altLang="uk-UA" sz="2000" i="1" u="none" strike="noStrike" cap="none" normalizeH="0" baseline="0" dirty="0" err="1" smtClean="0">
                    <a:ln>
                      <a:noFill/>
                    </a:ln>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Б.Єнікеєв</a:t>
                </a:r>
                <a:r>
                  <a:rPr kumimoji="0" lang="uk-UA" altLang="uk-UA" sz="2000" b="0" i="1" u="none" strike="noStrike" cap="none" normalizeH="0" baseline="0" dirty="0" smtClean="0">
                    <a:ln>
                      <a:noFill/>
                    </a:ln>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ru-RU"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2000" b="0" i="0" u="none" strike="noStrike" cap="none" normalizeH="0" baseline="0" dirty="0" smtClean="0">
                  <a:ln>
                    <a:noFill/>
                  </a:ln>
                  <a:solidFill>
                    <a:sysClr val="windowText" lastClr="000000"/>
                  </a:solidFill>
                  <a:effectLst/>
                  <a:latin typeface="Arial" panose="020B0604020202020204" pitchFamily="34" charset="0"/>
                </a:endParaRPr>
              </a:p>
            </p:txBody>
          </p:sp>
          <p:sp>
            <p:nvSpPr>
              <p:cNvPr id="63" name="Rectangle 9"/>
              <p:cNvSpPr>
                <a:spLocks noChangeArrowheads="1"/>
              </p:cNvSpPr>
              <p:nvPr/>
            </p:nvSpPr>
            <p:spPr bwMode="auto">
              <a:xfrm>
                <a:off x="4284" y="13802"/>
                <a:ext cx="6840" cy="83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явні, неявні, особистісні, суспільні, визначені, невизначені</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cxnSp>
          <p:nvCxnSpPr>
            <p:cNvPr id="7" name="Пряма зі стрілкою 6"/>
            <p:cNvCxnSpPr>
              <a:endCxn id="30" idx="1"/>
            </p:cNvCxnSpPr>
            <p:nvPr/>
          </p:nvCxnSpPr>
          <p:spPr bwMode="auto">
            <a:xfrm>
              <a:off x="196632" y="1503676"/>
              <a:ext cx="156649" cy="0"/>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2" name="Пряма зі стрілкою 71"/>
            <p:cNvCxnSpPr>
              <a:endCxn id="32" idx="1"/>
            </p:cNvCxnSpPr>
            <p:nvPr/>
          </p:nvCxnSpPr>
          <p:spPr bwMode="auto">
            <a:xfrm flipV="1">
              <a:off x="196632" y="2467911"/>
              <a:ext cx="195811" cy="11546"/>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3" name="Пряма зі стрілкою 72"/>
            <p:cNvCxnSpPr>
              <a:endCxn id="33" idx="1"/>
            </p:cNvCxnSpPr>
            <p:nvPr/>
          </p:nvCxnSpPr>
          <p:spPr bwMode="auto">
            <a:xfrm>
              <a:off x="197475" y="3118884"/>
              <a:ext cx="194968" cy="517"/>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4" name="Пряма зі стрілкою 73"/>
            <p:cNvCxnSpPr/>
            <p:nvPr/>
          </p:nvCxnSpPr>
          <p:spPr bwMode="auto">
            <a:xfrm>
              <a:off x="202304" y="3781533"/>
              <a:ext cx="194968" cy="517"/>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5" name="Пряма зі стрілкою 74"/>
            <p:cNvCxnSpPr/>
            <p:nvPr/>
          </p:nvCxnSpPr>
          <p:spPr bwMode="auto">
            <a:xfrm>
              <a:off x="197053" y="4588871"/>
              <a:ext cx="194968" cy="517"/>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6" name="Пряма зі стрілкою 75"/>
            <p:cNvCxnSpPr>
              <a:endCxn id="60" idx="1"/>
            </p:cNvCxnSpPr>
            <p:nvPr/>
          </p:nvCxnSpPr>
          <p:spPr bwMode="auto">
            <a:xfrm>
              <a:off x="213084" y="5404132"/>
              <a:ext cx="199375" cy="11088"/>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7" name="Пряма зі стрілкою 76"/>
            <p:cNvCxnSpPr>
              <a:stCxn id="38" idx="1"/>
            </p:cNvCxnSpPr>
            <p:nvPr/>
          </p:nvCxnSpPr>
          <p:spPr bwMode="auto">
            <a:xfrm flipV="1">
              <a:off x="196633" y="6232422"/>
              <a:ext cx="211419" cy="4962"/>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9" name="Пряма сполучна лінія 78"/>
            <p:cNvCxnSpPr>
              <a:stCxn id="62" idx="3"/>
              <a:endCxn id="63" idx="1"/>
            </p:cNvCxnSpPr>
            <p:nvPr/>
          </p:nvCxnSpPr>
          <p:spPr bwMode="auto">
            <a:xfrm>
              <a:off x="2918843" y="6211618"/>
              <a:ext cx="175795"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0" name="Пряма сполучна лінія 79"/>
            <p:cNvCxnSpPr/>
            <p:nvPr/>
          </p:nvCxnSpPr>
          <p:spPr bwMode="auto">
            <a:xfrm>
              <a:off x="2918842" y="5404132"/>
              <a:ext cx="175795"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1" name="Пряма сполучна лінія 80"/>
            <p:cNvCxnSpPr/>
            <p:nvPr/>
          </p:nvCxnSpPr>
          <p:spPr bwMode="auto">
            <a:xfrm>
              <a:off x="2911119" y="4588493"/>
              <a:ext cx="175795"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2" name="Пряма сполучна лінія 81"/>
            <p:cNvCxnSpPr/>
            <p:nvPr/>
          </p:nvCxnSpPr>
          <p:spPr bwMode="auto">
            <a:xfrm>
              <a:off x="2911119" y="3773109"/>
              <a:ext cx="175795"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3" name="Пряма сполучна лінія 82"/>
            <p:cNvCxnSpPr/>
            <p:nvPr/>
          </p:nvCxnSpPr>
          <p:spPr bwMode="auto">
            <a:xfrm>
              <a:off x="2905509" y="3118884"/>
              <a:ext cx="175795"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4" name="Пряма сполучна лінія 83"/>
            <p:cNvCxnSpPr/>
            <p:nvPr/>
          </p:nvCxnSpPr>
          <p:spPr bwMode="auto">
            <a:xfrm>
              <a:off x="2905508" y="2467519"/>
              <a:ext cx="175795"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7" name="Пряма сполучна лінія 86"/>
            <p:cNvCxnSpPr/>
            <p:nvPr/>
          </p:nvCxnSpPr>
          <p:spPr bwMode="auto">
            <a:xfrm>
              <a:off x="2859665" y="1503676"/>
              <a:ext cx="234972"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367150549"/>
      </p:ext>
    </p:extLst>
  </p:cSld>
  <p:clrMapOvr>
    <a:masterClrMapping/>
  </p:clrMapOvr>
  <p:transition>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503548" y="0"/>
            <a:ext cx="8136904" cy="880241"/>
          </a:xfrm>
          <a:prstGeom prst="rect">
            <a:avLst/>
          </a:prstGeom>
        </p:spPr>
        <p:txBody>
          <a:bodyPr wrap="square">
            <a:spAutoFit/>
          </a:bodyPr>
          <a:lstStyle/>
          <a:p>
            <a:pPr algn="ctr">
              <a:lnSpc>
                <a:spcPct val="80000"/>
              </a:lnSpc>
              <a:spcAft>
                <a:spcPts val="0"/>
              </a:spcAft>
            </a:pPr>
            <a:r>
              <a:rPr lang="ru-RU" sz="3200" b="1" dirty="0">
                <a:latin typeface="+mn-lt"/>
                <a:ea typeface="Calibri" panose="020F0502020204030204" pitchFamily="34" charset="0"/>
              </a:rPr>
              <a:t>Визначення </a:t>
            </a:r>
            <a:r>
              <a:rPr lang="ru-RU" sz="3200" b="1" dirty="0" err="1">
                <a:latin typeface="+mn-lt"/>
                <a:ea typeface="Calibri" panose="020F0502020204030204" pitchFamily="34" charset="0"/>
              </a:rPr>
              <a:t>поняття</a:t>
            </a:r>
            <a:r>
              <a:rPr lang="ru-RU" sz="3200" b="1" dirty="0">
                <a:latin typeface="+mn-lt"/>
                <a:ea typeface="Calibri" panose="020F0502020204030204" pitchFamily="34" charset="0"/>
              </a:rPr>
              <a:t> “наука” за </a:t>
            </a:r>
            <a:r>
              <a:rPr lang="en-US" sz="3200" b="1" dirty="0" smtClean="0">
                <a:latin typeface="+mn-lt"/>
                <a:ea typeface="Calibri" panose="020F0502020204030204" pitchFamily="34" charset="0"/>
              </a:rPr>
              <a:t>        </a:t>
            </a:r>
            <a:r>
              <a:rPr lang="ru-RU" sz="3200" b="1" dirty="0" smtClean="0">
                <a:latin typeface="+mn-lt"/>
                <a:ea typeface="Calibri" panose="020F0502020204030204" pitchFamily="34" charset="0"/>
              </a:rPr>
              <a:t>Дж</a:t>
            </a:r>
            <a:r>
              <a:rPr lang="ru-RU" sz="3200" b="1" dirty="0">
                <a:latin typeface="+mn-lt"/>
                <a:ea typeface="Calibri" panose="020F0502020204030204" pitchFamily="34" charset="0"/>
              </a:rPr>
              <a:t>. Берналом</a:t>
            </a:r>
            <a:endParaRPr lang="uk-UA" sz="32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251520" y="1196752"/>
            <a:ext cx="8640960" cy="5256584"/>
            <a:chOff x="1491" y="8819"/>
            <a:chExt cx="9183" cy="4500"/>
          </a:xfrm>
        </p:grpSpPr>
        <p:sp>
          <p:nvSpPr>
            <p:cNvPr id="5" name="Rectangle 24"/>
            <p:cNvSpPr>
              <a:spLocks noChangeArrowheads="1"/>
            </p:cNvSpPr>
            <p:nvPr/>
          </p:nvSpPr>
          <p:spPr bwMode="auto">
            <a:xfrm>
              <a:off x="2868" y="8819"/>
              <a:ext cx="6735" cy="54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i="1"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Визначення науки за </a:t>
              </a:r>
              <a:r>
                <a:rPr kumimoji="0" lang="uk-UA" altLang="uk-UA" sz="3200" i="1" u="none" strike="noStrike" cap="none" normalizeH="0" baseline="0" dirty="0" err="1"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Дж</a:t>
              </a:r>
              <a:r>
                <a:rPr kumimoji="0" lang="uk-UA" altLang="uk-UA" sz="3200" i="1"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uk-UA" altLang="uk-UA" sz="3200" i="1" u="none" strike="noStrike" cap="none" normalizeH="0" baseline="0" dirty="0" err="1"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Берналом</a:t>
              </a:r>
              <a:endParaRPr kumimoji="0" lang="uk-UA" altLang="uk-UA" sz="3200" i="1"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smtClean="0">
                <a:ln>
                  <a:noFill/>
                </a:ln>
                <a:solidFill>
                  <a:sysClr val="windowText" lastClr="000000"/>
                </a:solidFill>
                <a:effectLst/>
                <a:latin typeface="Arial" panose="020B0604020202020204" pitchFamily="34" charset="0"/>
              </a:endParaRPr>
            </a:p>
          </p:txBody>
        </p:sp>
        <p:sp>
          <p:nvSpPr>
            <p:cNvPr id="6" name="Oval 23"/>
            <p:cNvSpPr>
              <a:spLocks noChangeArrowheads="1"/>
            </p:cNvSpPr>
            <p:nvPr/>
          </p:nvSpPr>
          <p:spPr bwMode="auto">
            <a:xfrm>
              <a:off x="1674" y="9539"/>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kumimoji="0" lang="uk-UA" altLang="uk-UA" sz="3200" b="0" i="0" u="none" strike="noStrike" cap="none" normalizeH="0" baseline="0" dirty="0" smtClean="0">
                <a:ln>
                  <a:noFill/>
                </a:ln>
                <a:solidFill>
                  <a:sysClr val="windowText" lastClr="000000"/>
                </a:solidFill>
                <a:effectLst/>
              </a:endParaRPr>
            </a:p>
          </p:txBody>
        </p:sp>
        <p:sp>
          <p:nvSpPr>
            <p:cNvPr id="7" name="Oval 22"/>
            <p:cNvSpPr>
              <a:spLocks noChangeArrowheads="1"/>
            </p:cNvSpPr>
            <p:nvPr/>
          </p:nvSpPr>
          <p:spPr bwMode="auto">
            <a:xfrm>
              <a:off x="1674" y="10979"/>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kumimoji="0" lang="uk-UA" altLang="uk-UA" sz="3200" b="0" i="0" u="none" strike="noStrike" cap="none" normalizeH="0" baseline="0" dirty="0" smtClean="0">
                <a:ln>
                  <a:noFill/>
                </a:ln>
                <a:solidFill>
                  <a:sysClr val="windowText" lastClr="000000"/>
                </a:solidFill>
                <a:effectLst/>
              </a:endParaRPr>
            </a:p>
          </p:txBody>
        </p:sp>
        <p:sp>
          <p:nvSpPr>
            <p:cNvPr id="8" name="Oval 21"/>
            <p:cNvSpPr>
              <a:spLocks noChangeArrowheads="1"/>
            </p:cNvSpPr>
            <p:nvPr/>
          </p:nvSpPr>
          <p:spPr bwMode="auto">
            <a:xfrm>
              <a:off x="1674" y="10259"/>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2</a:t>
              </a:r>
              <a:endParaRPr kumimoji="0" lang="uk-UA" altLang="uk-UA" sz="3200" b="0" i="0" u="none" strike="noStrike" cap="none" normalizeH="0" baseline="0" smtClean="0">
                <a:ln>
                  <a:noFill/>
                </a:ln>
                <a:solidFill>
                  <a:sysClr val="windowText" lastClr="000000"/>
                </a:solidFill>
                <a:effectLst/>
              </a:endParaRPr>
            </a:p>
          </p:txBody>
        </p:sp>
        <p:sp>
          <p:nvSpPr>
            <p:cNvPr id="9" name="Oval 20"/>
            <p:cNvSpPr>
              <a:spLocks noChangeArrowheads="1"/>
            </p:cNvSpPr>
            <p:nvPr/>
          </p:nvSpPr>
          <p:spPr bwMode="auto">
            <a:xfrm>
              <a:off x="1674" y="11774"/>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kumimoji="0" lang="uk-UA" altLang="uk-UA" sz="3200" b="0" i="0" u="none" strike="noStrike" cap="none" normalizeH="0" baseline="0" dirty="0" smtClean="0">
                <a:ln>
                  <a:noFill/>
                </a:ln>
                <a:solidFill>
                  <a:sysClr val="windowText" lastClr="000000"/>
                </a:solidFill>
                <a:effectLst/>
              </a:endParaRPr>
            </a:p>
          </p:txBody>
        </p:sp>
        <p:sp>
          <p:nvSpPr>
            <p:cNvPr id="10" name="Oval 19"/>
            <p:cNvSpPr>
              <a:spLocks noChangeArrowheads="1"/>
            </p:cNvSpPr>
            <p:nvPr/>
          </p:nvSpPr>
          <p:spPr bwMode="auto">
            <a:xfrm>
              <a:off x="1674" y="12599"/>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kumimoji="0" lang="uk-UA" altLang="uk-UA" sz="3200" b="0" i="0" u="none" strike="noStrike" cap="none" normalizeH="0" baseline="0" dirty="0" smtClean="0">
                <a:ln>
                  <a:noFill/>
                </a:ln>
                <a:solidFill>
                  <a:sysClr val="windowText" lastClr="000000"/>
                </a:solidFill>
                <a:effectLst/>
              </a:endParaRPr>
            </a:p>
          </p:txBody>
        </p:sp>
        <p:sp>
          <p:nvSpPr>
            <p:cNvPr id="11" name="Rectangle 18"/>
            <p:cNvSpPr>
              <a:spLocks noChangeArrowheads="1"/>
            </p:cNvSpPr>
            <p:nvPr/>
          </p:nvSpPr>
          <p:spPr bwMode="auto">
            <a:xfrm>
              <a:off x="2754" y="9539"/>
              <a:ext cx="7920" cy="540"/>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інститут</a:t>
              </a:r>
              <a:endParaRPr kumimoji="0" lang="uk-UA" altLang="uk-UA" sz="3200" b="0" i="0" u="none" strike="noStrike" cap="none" normalizeH="0" baseline="0" dirty="0" smtClean="0">
                <a:ln>
                  <a:noFill/>
                </a:ln>
                <a:solidFill>
                  <a:sysClr val="windowText" lastClr="000000"/>
                </a:solidFill>
                <a:effectLst/>
              </a:endParaRPr>
            </a:p>
          </p:txBody>
        </p:sp>
        <p:sp>
          <p:nvSpPr>
            <p:cNvPr id="12" name="Rectangle 17"/>
            <p:cNvSpPr>
              <a:spLocks noChangeArrowheads="1"/>
            </p:cNvSpPr>
            <p:nvPr/>
          </p:nvSpPr>
          <p:spPr bwMode="auto">
            <a:xfrm>
              <a:off x="2754" y="10259"/>
              <a:ext cx="7920" cy="540"/>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метод</a:t>
              </a:r>
              <a:endParaRPr kumimoji="0" lang="uk-UA" altLang="uk-UA" sz="3200" b="0" i="0" u="none" strike="noStrike" cap="none" normalizeH="0" baseline="0" smtClean="0">
                <a:ln>
                  <a:noFill/>
                </a:ln>
                <a:solidFill>
                  <a:sysClr val="windowText" lastClr="000000"/>
                </a:solidFill>
                <a:effectLst/>
              </a:endParaRPr>
            </a:p>
          </p:txBody>
        </p:sp>
        <p:sp>
          <p:nvSpPr>
            <p:cNvPr id="13" name="Rectangle 16"/>
            <p:cNvSpPr>
              <a:spLocks noChangeArrowheads="1"/>
            </p:cNvSpPr>
            <p:nvPr/>
          </p:nvSpPr>
          <p:spPr bwMode="auto">
            <a:xfrm>
              <a:off x="2754" y="10979"/>
              <a:ext cx="7920" cy="540"/>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нагромадження традицій знань</a:t>
              </a:r>
              <a:endParaRPr kumimoji="0" lang="uk-UA" altLang="uk-UA" sz="3200" b="0" i="0" u="none" strike="noStrike" cap="none" normalizeH="0" baseline="0" dirty="0" smtClean="0">
                <a:ln>
                  <a:noFill/>
                </a:ln>
                <a:solidFill>
                  <a:sysClr val="windowText" lastClr="000000"/>
                </a:solidFill>
                <a:effectLst/>
              </a:endParaRPr>
            </a:p>
          </p:txBody>
        </p:sp>
        <p:sp>
          <p:nvSpPr>
            <p:cNvPr id="14" name="Rectangle 15"/>
            <p:cNvSpPr>
              <a:spLocks noChangeArrowheads="1"/>
            </p:cNvSpPr>
            <p:nvPr/>
          </p:nvSpPr>
          <p:spPr bwMode="auto">
            <a:xfrm>
              <a:off x="2754" y="11699"/>
              <a:ext cx="7920" cy="540"/>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чинник розвитку виробництва</a:t>
              </a:r>
              <a:endParaRPr kumimoji="0" lang="uk-UA" altLang="uk-UA" sz="3200" b="0" i="0" u="none" strike="noStrike" cap="none" normalizeH="0" baseline="0" dirty="0" smtClean="0">
                <a:ln>
                  <a:noFill/>
                </a:ln>
                <a:solidFill>
                  <a:sysClr val="windowText" lastClr="000000"/>
                </a:solidFill>
                <a:effectLst/>
              </a:endParaRPr>
            </a:p>
          </p:txBody>
        </p:sp>
        <p:sp>
          <p:nvSpPr>
            <p:cNvPr id="15" name="Rectangle 14"/>
            <p:cNvSpPr>
              <a:spLocks noChangeArrowheads="1"/>
            </p:cNvSpPr>
            <p:nvPr/>
          </p:nvSpPr>
          <p:spPr bwMode="auto">
            <a:xfrm>
              <a:off x="2754" y="12419"/>
              <a:ext cx="7920" cy="900"/>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найбільш сильний чинник формування переконань і ставлень людини до світу</a:t>
              </a:r>
              <a:endParaRPr kumimoji="0" lang="uk-UA" altLang="uk-UA" sz="3200" b="0" i="0" u="none" strike="noStrike" cap="none" normalizeH="0" baseline="0" dirty="0" smtClean="0">
                <a:ln>
                  <a:noFill/>
                </a:ln>
                <a:solidFill>
                  <a:sysClr val="windowText" lastClr="000000"/>
                </a:solidFill>
                <a:effectLst/>
              </a:endParaRPr>
            </a:p>
          </p:txBody>
        </p:sp>
        <p:sp>
          <p:nvSpPr>
            <p:cNvPr id="16" name="Line 13"/>
            <p:cNvSpPr>
              <a:spLocks noChangeShapeType="1"/>
            </p:cNvSpPr>
            <p:nvPr/>
          </p:nvSpPr>
          <p:spPr bwMode="auto">
            <a:xfrm flipH="1">
              <a:off x="1494" y="9088"/>
              <a:ext cx="1374" cy="1"/>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7" name="Line 12"/>
            <p:cNvSpPr>
              <a:spLocks noChangeShapeType="1"/>
            </p:cNvSpPr>
            <p:nvPr/>
          </p:nvSpPr>
          <p:spPr bwMode="auto">
            <a:xfrm>
              <a:off x="1494" y="9104"/>
              <a:ext cx="0" cy="3780"/>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8" name="Line 11"/>
            <p:cNvSpPr>
              <a:spLocks noChangeShapeType="1"/>
            </p:cNvSpPr>
            <p:nvPr/>
          </p:nvSpPr>
          <p:spPr bwMode="auto">
            <a:xfrm>
              <a:off x="1491" y="9794"/>
              <a:ext cx="180" cy="0"/>
            </a:xfrm>
            <a:prstGeom prst="line">
              <a:avLst/>
            </a:prstGeom>
            <a:ln>
              <a:headEnd/>
              <a:tailEnd type="triangle" w="sm" len="sm"/>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9" name="Line 10"/>
            <p:cNvSpPr>
              <a:spLocks noChangeShapeType="1"/>
            </p:cNvSpPr>
            <p:nvPr/>
          </p:nvSpPr>
          <p:spPr bwMode="auto">
            <a:xfrm>
              <a:off x="1494" y="10529"/>
              <a:ext cx="180" cy="0"/>
            </a:xfrm>
            <a:prstGeom prst="line">
              <a:avLst/>
            </a:prstGeom>
            <a:ln>
              <a:headEnd/>
              <a:tailEnd type="triangle" w="sm" len="sm"/>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0" name="Line 9"/>
            <p:cNvSpPr>
              <a:spLocks noChangeShapeType="1"/>
            </p:cNvSpPr>
            <p:nvPr/>
          </p:nvSpPr>
          <p:spPr bwMode="auto">
            <a:xfrm>
              <a:off x="1494" y="11279"/>
              <a:ext cx="180" cy="0"/>
            </a:xfrm>
            <a:prstGeom prst="line">
              <a:avLst/>
            </a:prstGeom>
            <a:ln>
              <a:headEnd/>
              <a:tailEnd type="triangle" w="sm" len="sm"/>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1" name="Line 8"/>
            <p:cNvSpPr>
              <a:spLocks noChangeShapeType="1"/>
            </p:cNvSpPr>
            <p:nvPr/>
          </p:nvSpPr>
          <p:spPr bwMode="auto">
            <a:xfrm>
              <a:off x="1494" y="12059"/>
              <a:ext cx="180" cy="0"/>
            </a:xfrm>
            <a:prstGeom prst="line">
              <a:avLst/>
            </a:prstGeom>
            <a:ln>
              <a:headEnd/>
              <a:tailEnd type="triangle" w="sm" len="sm"/>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2" name="Line 7"/>
            <p:cNvSpPr>
              <a:spLocks noChangeShapeType="1"/>
            </p:cNvSpPr>
            <p:nvPr/>
          </p:nvSpPr>
          <p:spPr bwMode="auto">
            <a:xfrm>
              <a:off x="1494" y="12899"/>
              <a:ext cx="180" cy="0"/>
            </a:xfrm>
            <a:prstGeom prst="line">
              <a:avLst/>
            </a:prstGeom>
            <a:ln>
              <a:headEnd/>
              <a:tailEnd type="triangle" w="sm" len="sm"/>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3" name="Line 6"/>
            <p:cNvSpPr>
              <a:spLocks noChangeShapeType="1"/>
            </p:cNvSpPr>
            <p:nvPr/>
          </p:nvSpPr>
          <p:spPr bwMode="auto">
            <a:xfrm>
              <a:off x="2214" y="9809"/>
              <a:ext cx="540" cy="0"/>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4" name="Line 5"/>
            <p:cNvSpPr>
              <a:spLocks noChangeShapeType="1"/>
            </p:cNvSpPr>
            <p:nvPr/>
          </p:nvSpPr>
          <p:spPr bwMode="auto">
            <a:xfrm>
              <a:off x="2214" y="10529"/>
              <a:ext cx="540" cy="0"/>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5" name="Line 4"/>
            <p:cNvSpPr>
              <a:spLocks noChangeShapeType="1"/>
            </p:cNvSpPr>
            <p:nvPr/>
          </p:nvSpPr>
          <p:spPr bwMode="auto">
            <a:xfrm>
              <a:off x="2214" y="11279"/>
              <a:ext cx="540" cy="0"/>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6" name="Line 3"/>
            <p:cNvSpPr>
              <a:spLocks noChangeShapeType="1"/>
            </p:cNvSpPr>
            <p:nvPr/>
          </p:nvSpPr>
          <p:spPr bwMode="auto">
            <a:xfrm>
              <a:off x="2214" y="12014"/>
              <a:ext cx="540" cy="0"/>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7" name="Line 2"/>
            <p:cNvSpPr>
              <a:spLocks noChangeShapeType="1"/>
            </p:cNvSpPr>
            <p:nvPr/>
          </p:nvSpPr>
          <p:spPr bwMode="auto">
            <a:xfrm>
              <a:off x="2214" y="12854"/>
              <a:ext cx="540" cy="0"/>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1403203177"/>
      </p:ext>
    </p:extLst>
  </p:cSld>
  <p:clrMapOvr>
    <a:masterClrMapping/>
  </p:clrMapOvr>
  <p:transition>
    <p:strips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503548" y="0"/>
            <a:ext cx="8136904" cy="880241"/>
          </a:xfrm>
          <a:prstGeom prst="rect">
            <a:avLst/>
          </a:prstGeom>
        </p:spPr>
        <p:txBody>
          <a:bodyPr wrap="square">
            <a:spAutoFit/>
          </a:bodyPr>
          <a:lstStyle/>
          <a:p>
            <a:pPr algn="ctr">
              <a:lnSpc>
                <a:spcPct val="80000"/>
              </a:lnSpc>
              <a:spcAft>
                <a:spcPts val="0"/>
              </a:spcAft>
            </a:pPr>
            <a:r>
              <a:rPr lang="ru-RU" sz="3200" b="1" dirty="0">
                <a:latin typeface="+mn-lt"/>
                <a:ea typeface="Calibri" panose="020F0502020204030204" pitchFamily="34" charset="0"/>
              </a:rPr>
              <a:t>Визначення </a:t>
            </a:r>
            <a:r>
              <a:rPr lang="ru-RU" sz="3200" b="1" dirty="0" err="1">
                <a:latin typeface="+mn-lt"/>
                <a:ea typeface="Calibri" panose="020F0502020204030204" pitchFamily="34" charset="0"/>
              </a:rPr>
              <a:t>поняття</a:t>
            </a:r>
            <a:r>
              <a:rPr lang="ru-RU" sz="3200" b="1" dirty="0">
                <a:latin typeface="+mn-lt"/>
                <a:ea typeface="Calibri" panose="020F0502020204030204" pitchFamily="34" charset="0"/>
              </a:rPr>
              <a:t> “науки” за </a:t>
            </a:r>
            <a:endParaRPr lang="en-US" sz="3200" b="1" dirty="0" smtClean="0">
              <a:latin typeface="+mn-lt"/>
              <a:ea typeface="Calibri" panose="020F0502020204030204" pitchFamily="34" charset="0"/>
            </a:endParaRPr>
          </a:p>
          <a:p>
            <a:pPr algn="ctr">
              <a:lnSpc>
                <a:spcPct val="80000"/>
              </a:lnSpc>
              <a:spcAft>
                <a:spcPts val="0"/>
              </a:spcAft>
            </a:pPr>
            <a:r>
              <a:rPr lang="ru-RU" sz="3200" b="1" dirty="0" smtClean="0">
                <a:latin typeface="+mn-lt"/>
                <a:ea typeface="Calibri" panose="020F0502020204030204" pitchFamily="34" charset="0"/>
              </a:rPr>
              <a:t>Е</a:t>
            </a:r>
            <a:r>
              <a:rPr lang="ru-RU" sz="3200" b="1" dirty="0">
                <a:latin typeface="+mn-lt"/>
                <a:ea typeface="Calibri" panose="020F0502020204030204" pitchFamily="34" charset="0"/>
              </a:rPr>
              <a:t>. </a:t>
            </a:r>
            <a:r>
              <a:rPr lang="ru-RU" sz="3200" b="1" dirty="0" err="1">
                <a:latin typeface="+mn-lt"/>
                <a:ea typeface="Calibri" panose="020F0502020204030204" pitchFamily="34" charset="0"/>
              </a:rPr>
              <a:t>Агацці</a:t>
            </a:r>
            <a:endParaRPr lang="uk-UA" sz="32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29" name="Group 1"/>
          <p:cNvGrpSpPr>
            <a:grpSpLocks/>
          </p:cNvGrpSpPr>
          <p:nvPr/>
        </p:nvGrpSpPr>
        <p:grpSpPr bwMode="auto">
          <a:xfrm>
            <a:off x="251520" y="1196751"/>
            <a:ext cx="8659779" cy="5545199"/>
            <a:chOff x="1674" y="6781"/>
            <a:chExt cx="9203" cy="4490"/>
          </a:xfrm>
        </p:grpSpPr>
        <p:sp>
          <p:nvSpPr>
            <p:cNvPr id="30" name="Rectangle 20"/>
            <p:cNvSpPr>
              <a:spLocks noChangeArrowheads="1"/>
            </p:cNvSpPr>
            <p:nvPr/>
          </p:nvSpPr>
          <p:spPr bwMode="auto">
            <a:xfrm>
              <a:off x="3281" y="6781"/>
              <a:ext cx="6581" cy="54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1"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Визначення науки за Е. </a:t>
              </a:r>
              <a:r>
                <a:rPr kumimoji="0" lang="uk-UA" altLang="uk-UA" sz="3600" b="0" i="1" u="none" strike="noStrike" cap="none" normalizeH="0" baseline="0" dirty="0" err="1"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Агацці</a:t>
              </a:r>
              <a:endParaRPr kumimoji="0" lang="uk-UA" altLang="uk-UA" sz="3600" b="0" i="1"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1"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Arial" panose="020B0604020202020204" pitchFamily="34" charset="0"/>
              </a:endParaRPr>
            </a:p>
          </p:txBody>
        </p:sp>
        <p:sp>
          <p:nvSpPr>
            <p:cNvPr id="31" name="Oval 19"/>
            <p:cNvSpPr>
              <a:spLocks noChangeArrowheads="1"/>
            </p:cNvSpPr>
            <p:nvPr/>
          </p:nvSpPr>
          <p:spPr bwMode="auto">
            <a:xfrm>
              <a:off x="1857" y="7360"/>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1</a:t>
              </a:r>
              <a:endParaRPr kumimoji="0" lang="ru-RU" altLang="uk-UA" sz="3200" b="0" i="0" u="none" strike="noStrike" cap="none" normalizeH="0" baseline="0" smtClean="0">
                <a:ln>
                  <a:noFill/>
                </a:ln>
                <a:solidFill>
                  <a:sysClr val="windowText" lastClr="000000"/>
                </a:solidFill>
                <a:effectLst/>
              </a:endParaRPr>
            </a:p>
          </p:txBody>
        </p:sp>
        <p:sp>
          <p:nvSpPr>
            <p:cNvPr id="32" name="Oval 18"/>
            <p:cNvSpPr>
              <a:spLocks noChangeArrowheads="1"/>
            </p:cNvSpPr>
            <p:nvPr/>
          </p:nvSpPr>
          <p:spPr bwMode="auto">
            <a:xfrm>
              <a:off x="1857" y="8941"/>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3</a:t>
              </a:r>
              <a:endParaRPr kumimoji="0" lang="ru-RU" altLang="uk-UA" sz="3200" b="0" i="0" u="none" strike="noStrike" cap="none" normalizeH="0" baseline="0" dirty="0" smtClean="0">
                <a:ln>
                  <a:noFill/>
                </a:ln>
                <a:solidFill>
                  <a:sysClr val="windowText" lastClr="000000"/>
                </a:solidFill>
                <a:effectLst/>
              </a:endParaRPr>
            </a:p>
          </p:txBody>
        </p:sp>
        <p:sp>
          <p:nvSpPr>
            <p:cNvPr id="33" name="Oval 17"/>
            <p:cNvSpPr>
              <a:spLocks noChangeArrowheads="1"/>
            </p:cNvSpPr>
            <p:nvPr/>
          </p:nvSpPr>
          <p:spPr bwMode="auto">
            <a:xfrm>
              <a:off x="1860" y="8071"/>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2</a:t>
              </a:r>
              <a:endParaRPr kumimoji="0" lang="ru-RU" altLang="uk-UA" sz="3200" b="0" i="0" u="none" strike="noStrike" cap="none" normalizeH="0" baseline="0" dirty="0" smtClean="0">
                <a:ln>
                  <a:noFill/>
                </a:ln>
                <a:solidFill>
                  <a:sysClr val="windowText" lastClr="000000"/>
                </a:solidFill>
                <a:effectLst/>
              </a:endParaRPr>
            </a:p>
          </p:txBody>
        </p:sp>
        <p:sp>
          <p:nvSpPr>
            <p:cNvPr id="34" name="Oval 16"/>
            <p:cNvSpPr>
              <a:spLocks noChangeArrowheads="1"/>
            </p:cNvSpPr>
            <p:nvPr/>
          </p:nvSpPr>
          <p:spPr bwMode="auto">
            <a:xfrm>
              <a:off x="1854" y="10124"/>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4</a:t>
              </a:r>
              <a:endParaRPr kumimoji="0" lang="ru-RU" altLang="uk-UA" sz="3200" b="0" i="0" u="none" strike="noStrike" cap="none" normalizeH="0" baseline="0" smtClean="0">
                <a:ln>
                  <a:noFill/>
                </a:ln>
                <a:solidFill>
                  <a:sysClr val="windowText" lastClr="000000"/>
                </a:solidFill>
                <a:effectLst/>
              </a:endParaRPr>
            </a:p>
          </p:txBody>
        </p:sp>
        <p:sp>
          <p:nvSpPr>
            <p:cNvPr id="35" name="Rectangle 15"/>
            <p:cNvSpPr>
              <a:spLocks noChangeArrowheads="1"/>
            </p:cNvSpPr>
            <p:nvPr/>
          </p:nvSpPr>
          <p:spPr bwMode="auto">
            <a:xfrm>
              <a:off x="2934" y="7426"/>
              <a:ext cx="7920" cy="421"/>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теорія</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про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певну</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галузь</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об'єктів</a:t>
              </a:r>
              <a:endParaRPr kumimoji="0" lang="ru-RU" altLang="uk-UA" sz="3000" b="0" i="0" u="none" strike="noStrike" cap="none" normalizeH="0" baseline="0" dirty="0" smtClean="0">
                <a:ln>
                  <a:noFill/>
                </a:ln>
                <a:solidFill>
                  <a:sysClr val="windowText" lastClr="000000"/>
                </a:solidFill>
                <a:effectLst/>
              </a:endParaRPr>
            </a:p>
          </p:txBody>
        </p:sp>
        <p:sp>
          <p:nvSpPr>
            <p:cNvPr id="36" name="Rectangle 14"/>
            <p:cNvSpPr>
              <a:spLocks noChangeArrowheads="1"/>
            </p:cNvSpPr>
            <p:nvPr/>
          </p:nvSpPr>
          <p:spPr bwMode="auto">
            <a:xfrm>
              <a:off x="2937" y="7996"/>
              <a:ext cx="7920" cy="765"/>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заявка на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розмежування</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наукового</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і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повсякденного</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знання</a:t>
              </a:r>
              <a:endParaRPr kumimoji="0" lang="ru-RU" altLang="uk-UA" sz="3000" b="0" i="0" u="none" strike="noStrike" cap="none" normalizeH="0" baseline="0" dirty="0" smtClean="0">
                <a:ln>
                  <a:noFill/>
                </a:ln>
                <a:solidFill>
                  <a:sysClr val="windowText" lastClr="000000"/>
                </a:solidFill>
                <a:effectLst/>
              </a:endParaRPr>
            </a:p>
          </p:txBody>
        </p:sp>
        <p:sp>
          <p:nvSpPr>
            <p:cNvPr id="37" name="Rectangle 13"/>
            <p:cNvSpPr>
              <a:spLocks noChangeArrowheads="1"/>
            </p:cNvSpPr>
            <p:nvPr/>
          </p:nvSpPr>
          <p:spPr bwMode="auto">
            <a:xfrm>
              <a:off x="2957" y="8845"/>
              <a:ext cx="7920" cy="1156"/>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може</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повною</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мірою</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реалізуватися</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лише</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тоді</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коли доводить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розгляд</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об'єкта</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до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рівня</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його</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теоретичного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аналізу</a:t>
              </a:r>
              <a:endParaRPr kumimoji="0" lang="ru-RU" altLang="uk-UA" sz="3000" b="0" i="0" u="none" strike="noStrike" cap="none" normalizeH="0" baseline="0" dirty="0" smtClean="0">
                <a:ln>
                  <a:noFill/>
                </a:ln>
                <a:solidFill>
                  <a:sysClr val="windowText" lastClr="000000"/>
                </a:solidFill>
                <a:effectLst/>
              </a:endParaRPr>
            </a:p>
          </p:txBody>
        </p:sp>
        <p:sp>
          <p:nvSpPr>
            <p:cNvPr id="38" name="Rectangle 12"/>
            <p:cNvSpPr>
              <a:spLocks noChangeArrowheads="1"/>
            </p:cNvSpPr>
            <p:nvPr/>
          </p:nvSpPr>
          <p:spPr bwMode="auto">
            <a:xfrm>
              <a:off x="2934" y="10124"/>
              <a:ext cx="7920" cy="1147"/>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існує лише тоді, коли можна встановити принципи, які пропонують їх пояснення і прогноз досліджуваної сфери діяльності</a:t>
              </a:r>
              <a:endPar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32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39" name="Line 11"/>
            <p:cNvSpPr>
              <a:spLocks noChangeShapeType="1"/>
            </p:cNvSpPr>
            <p:nvPr/>
          </p:nvSpPr>
          <p:spPr bwMode="auto">
            <a:xfrm flipH="1">
              <a:off x="1677" y="7051"/>
              <a:ext cx="1604"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0" name="Line 10"/>
            <p:cNvSpPr>
              <a:spLocks noChangeShapeType="1"/>
            </p:cNvSpPr>
            <p:nvPr/>
          </p:nvSpPr>
          <p:spPr bwMode="auto">
            <a:xfrm flipH="1">
              <a:off x="1674" y="7051"/>
              <a:ext cx="1" cy="3388"/>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1" name="Line 9"/>
            <p:cNvSpPr>
              <a:spLocks noChangeShapeType="1"/>
            </p:cNvSpPr>
            <p:nvPr/>
          </p:nvSpPr>
          <p:spPr bwMode="auto">
            <a:xfrm>
              <a:off x="1675" y="7597"/>
              <a:ext cx="180" cy="0"/>
            </a:xfrm>
            <a:prstGeom prst="line">
              <a:avLst/>
            </a:prstGeom>
            <a:ln>
              <a:headEnd/>
              <a:tailEnd type="triangle" w="sm" len="sm"/>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2" name="Line 8"/>
            <p:cNvSpPr>
              <a:spLocks noChangeShapeType="1"/>
            </p:cNvSpPr>
            <p:nvPr/>
          </p:nvSpPr>
          <p:spPr bwMode="auto">
            <a:xfrm>
              <a:off x="1674" y="8349"/>
              <a:ext cx="180" cy="0"/>
            </a:xfrm>
            <a:prstGeom prst="line">
              <a:avLst/>
            </a:prstGeom>
            <a:ln>
              <a:headEnd/>
              <a:tailEnd type="triangle" w="sm" len="sm"/>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3" name="Line 7"/>
            <p:cNvSpPr>
              <a:spLocks noChangeShapeType="1"/>
            </p:cNvSpPr>
            <p:nvPr/>
          </p:nvSpPr>
          <p:spPr bwMode="auto">
            <a:xfrm>
              <a:off x="1677" y="9241"/>
              <a:ext cx="180" cy="0"/>
            </a:xfrm>
            <a:prstGeom prst="line">
              <a:avLst/>
            </a:prstGeom>
            <a:ln>
              <a:headEnd/>
              <a:tailEnd type="triangle" w="sm" len="sm"/>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4" name="Line 6"/>
            <p:cNvSpPr>
              <a:spLocks noChangeShapeType="1"/>
            </p:cNvSpPr>
            <p:nvPr/>
          </p:nvSpPr>
          <p:spPr bwMode="auto">
            <a:xfrm>
              <a:off x="1674" y="10454"/>
              <a:ext cx="180" cy="0"/>
            </a:xfrm>
            <a:prstGeom prst="line">
              <a:avLst/>
            </a:prstGeom>
            <a:ln>
              <a:headEnd/>
              <a:tailEnd type="triangle" w="sm" len="sm"/>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5" name="Line 5"/>
            <p:cNvSpPr>
              <a:spLocks noChangeShapeType="1"/>
            </p:cNvSpPr>
            <p:nvPr/>
          </p:nvSpPr>
          <p:spPr bwMode="auto">
            <a:xfrm>
              <a:off x="2394" y="7597"/>
              <a:ext cx="54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6" name="Line 4"/>
            <p:cNvSpPr>
              <a:spLocks noChangeShapeType="1"/>
            </p:cNvSpPr>
            <p:nvPr/>
          </p:nvSpPr>
          <p:spPr bwMode="auto">
            <a:xfrm>
              <a:off x="2394" y="8310"/>
              <a:ext cx="54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7" name="Line 3"/>
            <p:cNvSpPr>
              <a:spLocks noChangeShapeType="1"/>
            </p:cNvSpPr>
            <p:nvPr/>
          </p:nvSpPr>
          <p:spPr bwMode="auto">
            <a:xfrm>
              <a:off x="2397" y="9241"/>
              <a:ext cx="54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8" name="Line 2"/>
            <p:cNvSpPr>
              <a:spLocks noChangeShapeType="1"/>
            </p:cNvSpPr>
            <p:nvPr/>
          </p:nvSpPr>
          <p:spPr bwMode="auto">
            <a:xfrm>
              <a:off x="2394" y="10439"/>
              <a:ext cx="54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sp>
        <p:nvSpPr>
          <p:cNvPr id="49" name="Rectangle 31"/>
          <p:cNvSpPr>
            <a:spLocks noChangeArrowheads="1"/>
          </p:cNvSpPr>
          <p:nvPr/>
        </p:nvSpPr>
        <p:spPr bwMode="auto">
          <a:xfrm>
            <a:off x="827584" y="25180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1328109587"/>
      </p:ext>
    </p:extLst>
  </p:cSld>
  <p:clrMapOvr>
    <a:masterClrMapping/>
  </p:clrMapOvr>
  <p:transition>
    <p:strips dir="ld"/>
  </p:transition>
  <p:timing>
    <p:tnLst>
      <p:par>
        <p:cTn id="1" dur="indefinite" restart="never" nodeType="tmRoot"/>
      </p:par>
    </p:tnLst>
  </p:timing>
</p:sld>
</file>

<file path=ppt/theme/theme1.xml><?xml version="1.0" encoding="utf-8"?>
<a:theme xmlns:a="http://schemas.openxmlformats.org/drawingml/2006/main" name="cdb2004100l">
  <a:themeElements>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fontScheme name="cdb2004100l">
      <a:majorFont>
        <a:latin typeface="Verdana"/>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db2004100l 1">
        <a:dk1>
          <a:srgbClr val="29698D"/>
        </a:dk1>
        <a:lt1>
          <a:srgbClr val="FFFFFF"/>
        </a:lt1>
        <a:dk2>
          <a:srgbClr val="000000"/>
        </a:dk2>
        <a:lt2>
          <a:srgbClr val="D6E1E2"/>
        </a:lt2>
        <a:accent1>
          <a:srgbClr val="0099CC"/>
        </a:accent1>
        <a:accent2>
          <a:srgbClr val="FF9933"/>
        </a:accent2>
        <a:accent3>
          <a:srgbClr val="FFFFFF"/>
        </a:accent3>
        <a:accent4>
          <a:srgbClr val="215978"/>
        </a:accent4>
        <a:accent5>
          <a:srgbClr val="AACAE2"/>
        </a:accent5>
        <a:accent6>
          <a:srgbClr val="E78A2D"/>
        </a:accent6>
        <a:hlink>
          <a:srgbClr val="33CCCC"/>
        </a:hlink>
        <a:folHlink>
          <a:srgbClr val="83A6A7"/>
        </a:folHlink>
      </a:clrScheme>
      <a:clrMap bg1="lt1" tx1="dk1" bg2="lt2" tx2="dk2" accent1="accent1" accent2="accent2" accent3="accent3" accent4="accent4" accent5="accent5" accent6="accent6" hlink="hlink" folHlink="folHlink"/>
    </a:extraClrScheme>
    <a:extraClrScheme>
      <a:clrScheme name="cdb2004100l 2">
        <a:dk1>
          <a:srgbClr val="592C0D"/>
        </a:dk1>
        <a:lt1>
          <a:srgbClr val="FFFFFF"/>
        </a:lt1>
        <a:dk2>
          <a:srgbClr val="000000"/>
        </a:dk2>
        <a:lt2>
          <a:srgbClr val="C0C0C0"/>
        </a:lt2>
        <a:accent1>
          <a:srgbClr val="5B9569"/>
        </a:accent1>
        <a:accent2>
          <a:srgbClr val="5D8FC1"/>
        </a:accent2>
        <a:accent3>
          <a:srgbClr val="FFFFFF"/>
        </a:accent3>
        <a:accent4>
          <a:srgbClr val="4B2409"/>
        </a:accent4>
        <a:accent5>
          <a:srgbClr val="B5C8B9"/>
        </a:accent5>
        <a:accent6>
          <a:srgbClr val="5381AF"/>
        </a:accent6>
        <a:hlink>
          <a:srgbClr val="C5C059"/>
        </a:hlink>
        <a:folHlink>
          <a:srgbClr val="999C90"/>
        </a:folHlink>
      </a:clrScheme>
      <a:clrMap bg1="lt1" tx1="dk1" bg2="lt2" tx2="dk2" accent1="accent1" accent2="accent2" accent3="accent3" accent4="accent4" accent5="accent5" accent6="accent6" hlink="hlink" folHlink="folHlink"/>
    </a:extraClrScheme>
    <a:extraClrScheme>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10814</TotalTime>
  <Words>3236</Words>
  <Application>Microsoft Office PowerPoint</Application>
  <PresentationFormat>Экран (4:3)</PresentationFormat>
  <Paragraphs>363</Paragraphs>
  <Slides>29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cdb2004100l</vt:lpstr>
      <vt:lpstr>Тема 1. Поняття науки і наукової діяльності</vt:lpstr>
      <vt:lpstr>ЗМІСТ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Інститути та їх функції в економіці. Базисні інститути національної економіки</dc:title>
  <dc:creator>Baggio</dc:creator>
  <cp:lastModifiedBy>Легенчук Сергій Федорович</cp:lastModifiedBy>
  <cp:revision>941</cp:revision>
  <dcterms:modified xsi:type="dcterms:W3CDTF">2020-07-22T09:59:03Z</dcterms:modified>
</cp:coreProperties>
</file>