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1"/>
  </p:notesMasterIdLst>
  <p:sldIdLst>
    <p:sldId id="310" r:id="rId2"/>
    <p:sldId id="916" r:id="rId3"/>
    <p:sldId id="917" r:id="rId4"/>
    <p:sldId id="918" r:id="rId5"/>
    <p:sldId id="919" r:id="rId6"/>
    <p:sldId id="920" r:id="rId7"/>
    <p:sldId id="921" r:id="rId8"/>
    <p:sldId id="922" r:id="rId9"/>
    <p:sldId id="923" r:id="rId10"/>
    <p:sldId id="924" r:id="rId11"/>
    <p:sldId id="925" r:id="rId12"/>
    <p:sldId id="926" r:id="rId13"/>
    <p:sldId id="927" r:id="rId14"/>
    <p:sldId id="928" r:id="rId15"/>
    <p:sldId id="929" r:id="rId16"/>
    <p:sldId id="930" r:id="rId17"/>
    <p:sldId id="931" r:id="rId18"/>
    <p:sldId id="932" r:id="rId19"/>
    <p:sldId id="933" r:id="rId20"/>
    <p:sldId id="934" r:id="rId21"/>
    <p:sldId id="935" r:id="rId22"/>
    <p:sldId id="936" r:id="rId23"/>
    <p:sldId id="937" r:id="rId24"/>
    <p:sldId id="938" r:id="rId25"/>
    <p:sldId id="939" r:id="rId26"/>
    <p:sldId id="941" r:id="rId27"/>
    <p:sldId id="940" r:id="rId28"/>
    <p:sldId id="942" r:id="rId29"/>
    <p:sldId id="914" r:id="rId30"/>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2E51"/>
    <a:srgbClr val="CDD9FC"/>
    <a:srgbClr val="1D528D"/>
    <a:srgbClr val="91AAEC"/>
    <a:srgbClr val="FFFFFF"/>
    <a:srgbClr val="3186E3"/>
    <a:srgbClr val="E6E6E6"/>
    <a:srgbClr val="E8EDFD"/>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868" autoAdjust="0"/>
  </p:normalViewPr>
  <p:slideViewPr>
    <p:cSldViewPr>
      <p:cViewPr>
        <p:scale>
          <a:sx n="82" d="100"/>
          <a:sy n="82" d="100"/>
        </p:scale>
        <p:origin x="-2454"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22.07.2020</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2621644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22.07.2020</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22.07.2020</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22.07.2020</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22.07.2020</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dirty="0" smtClean="0">
                <a:solidFill>
                  <a:schemeClr val="accent4">
                    <a:lumMod val="50000"/>
                  </a:schemeClr>
                </a:solidFill>
                <a:latin typeface="Bookman Old Style" pitchFamily="18" charset="0"/>
              </a:rPr>
              <a:t>Тема </a:t>
            </a:r>
            <a:r>
              <a:rPr lang="uk-UA" sz="5400" i="0" dirty="0" smtClean="0">
                <a:solidFill>
                  <a:schemeClr val="accent4">
                    <a:lumMod val="50000"/>
                  </a:schemeClr>
                </a:solidFill>
                <a:latin typeface="Bookman Old Style" pitchFamily="18" charset="0"/>
              </a:rPr>
              <a:t>1.</a:t>
            </a:r>
            <a:r>
              <a:rPr lang="ru-RU" sz="4400" i="0" dirty="0">
                <a:latin typeface="Bookman Old Style" pitchFamily="18" charset="0"/>
              </a:rPr>
              <a:t/>
            </a:r>
            <a:br>
              <a:rPr lang="ru-RU" sz="4400" i="0" dirty="0">
                <a:latin typeface="Bookman Old Style" pitchFamily="18" charset="0"/>
              </a:rPr>
            </a:br>
            <a:r>
              <a:rPr lang="ru-RU" sz="4400" i="0" dirty="0" err="1">
                <a:latin typeface="Bookman Old Style" pitchFamily="18" charset="0"/>
              </a:rPr>
              <a:t>Поняття</a:t>
            </a:r>
            <a:r>
              <a:rPr lang="ru-RU" sz="4400" i="0" dirty="0">
                <a:latin typeface="Bookman Old Style" pitchFamily="18" charset="0"/>
              </a:rPr>
              <a:t> науки і </a:t>
            </a:r>
            <a:r>
              <a:rPr lang="ru-RU" sz="4400" i="0" dirty="0" err="1">
                <a:latin typeface="Bookman Old Style" pitchFamily="18" charset="0"/>
              </a:rPr>
              <a:t>наукової</a:t>
            </a:r>
            <a:r>
              <a:rPr lang="ru-RU" sz="4400" i="0" dirty="0">
                <a:latin typeface="Bookman Old Style" pitchFamily="18" charset="0"/>
              </a:rPr>
              <a:t> діяльності</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4265" y="116632"/>
            <a:ext cx="8640452" cy="535531"/>
          </a:xfrm>
          <a:prstGeom prst="rect">
            <a:avLst/>
          </a:prstGeom>
        </p:spPr>
        <p:txBody>
          <a:bodyPr wrap="square">
            <a:spAutoFit/>
          </a:bodyPr>
          <a:lstStyle/>
          <a:p>
            <a:pPr algn="ctr">
              <a:lnSpc>
                <a:spcPct val="80000"/>
              </a:lnSpc>
              <a:spcAft>
                <a:spcPts val="0"/>
              </a:spcAft>
            </a:pPr>
            <a:r>
              <a:rPr lang="ru-RU" sz="3600" b="1" dirty="0">
                <a:latin typeface="+mn-lt"/>
                <a:ea typeface="Calibri" panose="020F0502020204030204" pitchFamily="34" charset="0"/>
              </a:rPr>
              <a:t>Варіанти </a:t>
            </a:r>
            <a:r>
              <a:rPr lang="ru-RU" sz="3600" b="1" dirty="0" err="1">
                <a:latin typeface="+mn-lt"/>
                <a:ea typeface="Calibri" panose="020F0502020204030204" pitchFamily="34" charset="0"/>
              </a:rPr>
              <a:t>дефініції</a:t>
            </a:r>
            <a:r>
              <a:rPr lang="ru-RU" sz="3600" b="1" dirty="0">
                <a:latin typeface="+mn-lt"/>
                <a:ea typeface="Calibri" panose="020F0502020204030204" pitchFamily="34" charset="0"/>
              </a:rPr>
              <a:t> </a:t>
            </a:r>
            <a:r>
              <a:rPr lang="ru-RU" sz="3600" b="1" dirty="0" err="1">
                <a:latin typeface="+mn-lt"/>
                <a:ea typeface="Calibri" panose="020F0502020204030204" pitchFamily="34" charset="0"/>
              </a:rPr>
              <a:t>терміна</a:t>
            </a:r>
            <a:r>
              <a:rPr lang="ru-RU" sz="3600" b="1" dirty="0">
                <a:latin typeface="+mn-lt"/>
                <a:ea typeface="Calibri" panose="020F0502020204030204" pitchFamily="34" charset="0"/>
              </a:rPr>
              <a:t> “наука”</a:t>
            </a:r>
            <a:endParaRPr lang="uk-UA" sz="3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6" name="Таблиця 5"/>
          <p:cNvGraphicFramePr>
            <a:graphicFrameLocks noGrp="1"/>
          </p:cNvGraphicFramePr>
          <p:nvPr>
            <p:extLst>
              <p:ext uri="{D42A27DB-BD31-4B8C-83A1-F6EECF244321}">
                <p14:modId xmlns:p14="http://schemas.microsoft.com/office/powerpoint/2010/main" val="3881329827"/>
              </p:ext>
            </p:extLst>
          </p:nvPr>
        </p:nvGraphicFramePr>
        <p:xfrm>
          <a:off x="107504" y="652163"/>
          <a:ext cx="8928992" cy="6108993"/>
        </p:xfrm>
        <a:graphic>
          <a:graphicData uri="http://schemas.openxmlformats.org/drawingml/2006/table">
            <a:tbl>
              <a:tblPr firstRow="1" firstCol="1" lastRow="1" lastCol="1" bandRow="1" bandCol="1">
                <a:tableStyleId>{5940675A-B579-460E-94D1-54222C63F5DA}</a:tableStyleId>
              </a:tblPr>
              <a:tblGrid>
                <a:gridCol w="1512168">
                  <a:extLst>
                    <a:ext uri="{9D8B030D-6E8A-4147-A177-3AD203B41FA5}">
                      <a16:colId xmlns:a16="http://schemas.microsoft.com/office/drawing/2014/main" xmlns="" val="25817436"/>
                    </a:ext>
                  </a:extLst>
                </a:gridCol>
                <a:gridCol w="4032448">
                  <a:extLst>
                    <a:ext uri="{9D8B030D-6E8A-4147-A177-3AD203B41FA5}">
                      <a16:colId xmlns:a16="http://schemas.microsoft.com/office/drawing/2014/main" xmlns="" val="2162601133"/>
                    </a:ext>
                  </a:extLst>
                </a:gridCol>
                <a:gridCol w="3384376">
                  <a:extLst>
                    <a:ext uri="{9D8B030D-6E8A-4147-A177-3AD203B41FA5}">
                      <a16:colId xmlns:a16="http://schemas.microsoft.com/office/drawing/2014/main" xmlns="" val="1812659224"/>
                    </a:ext>
                  </a:extLst>
                </a:gridCol>
              </a:tblGrid>
              <a:tr h="287498">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Учений (учені)</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Характеристика</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Джерело</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xmlns="" val="2559676895"/>
                  </a:ext>
                </a:extLst>
              </a:tr>
              <a:tr h="1196932">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Шарль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Ріше</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Richet</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spc="-50" dirty="0">
                          <a:solidFill>
                            <a:sysClr val="windowText" lastClr="000000"/>
                          </a:solidFill>
                          <a:effectLst/>
                          <a:latin typeface="Times New Roman" panose="02020603050405020304" pitchFamily="18" charset="0"/>
                          <a:cs typeface="Times New Roman" panose="02020603050405020304" pitchFamily="18" charset="0"/>
                        </a:rPr>
                        <a:t>Наука вимагає дедалі більших жертв. Вона не бажає ні з ким ділитися. Вона вимагає, щоб окремі люди присвячували їй усе своє існування, весь свій інтелект, всю свою працю. ... Знати, коли слід виявити завзятість, коли зупинитися, – це дар, властивий таланту і навіть генію.</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uk-UA" sz="1400" dirty="0" smtClean="0">
                          <a:solidFill>
                            <a:sysClr val="windowText" lastClr="000000"/>
                          </a:solidFill>
                          <a:effectLst/>
                          <a:latin typeface="Times New Roman" panose="02020603050405020304" pitchFamily="18" charset="0"/>
                          <a:cs typeface="Times New Roman" panose="02020603050405020304" pitchFamily="18" charset="0"/>
                        </a:rPr>
                        <a:t>Кондрашов</a:t>
                      </a:r>
                      <a:r>
                        <a:rPr lang="en-US" sz="1400" baseline="0" dirty="0" smtClean="0">
                          <a:solidFill>
                            <a:sysClr val="windowText" lastClr="000000"/>
                          </a:solidFill>
                          <a:effectLst/>
                          <a:latin typeface="Times New Roman" panose="02020603050405020304" pitchFamily="18" charset="0"/>
                          <a:cs typeface="Times New Roman" panose="02020603050405020304" pitchFamily="18" charset="0"/>
                        </a:rPr>
                        <a:t> </a:t>
                      </a:r>
                      <a:r>
                        <a:rPr lang="uk-UA" sz="1400" dirty="0" smtClean="0">
                          <a:solidFill>
                            <a:sysClr val="windowText" lastClr="000000"/>
                          </a:solidFill>
                          <a:effectLst/>
                          <a:latin typeface="Times New Roman" panose="02020603050405020304" pitchFamily="18" charset="0"/>
                          <a:cs typeface="Times New Roman" panose="02020603050405020304" pitchFamily="18" charset="0"/>
                        </a:rPr>
                        <a:t>А</a:t>
                      </a:r>
                      <a:r>
                        <a:rPr lang="uk-UA" sz="1400" dirty="0">
                          <a:solidFill>
                            <a:sysClr val="windowText" lastClr="000000"/>
                          </a:solidFill>
                          <a:effectLst/>
                          <a:latin typeface="Times New Roman" panose="02020603050405020304" pitchFamily="18"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cs typeface="Times New Roman" panose="02020603050405020304" pitchFamily="18" charset="0"/>
                        </a:rPr>
                        <a:t>Антология</a:t>
                      </a:r>
                      <a:r>
                        <a:rPr lang="uk-UA" sz="1400" dirty="0">
                          <a:solidFill>
                            <a:sysClr val="windowText" lastClr="000000"/>
                          </a:solidFill>
                          <a:effectLst/>
                          <a:latin typeface="Times New Roman" panose="02020603050405020304" pitchFamily="18"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cs typeface="Times New Roman" panose="02020603050405020304" pitchFamily="18" charset="0"/>
                        </a:rPr>
                        <a:t>успеха</a:t>
                      </a:r>
                      <a:r>
                        <a:rPr lang="uk-UA" sz="1400" dirty="0">
                          <a:solidFill>
                            <a:sysClr val="windowText" lastClr="000000"/>
                          </a:solidFill>
                          <a:effectLst/>
                          <a:latin typeface="Times New Roman" panose="02020603050405020304" pitchFamily="18" charset="0"/>
                          <a:cs typeface="Times New Roman" panose="02020603050405020304" pitchFamily="18" charset="0"/>
                        </a:rPr>
                        <a:t> в афоризмах / А. Кондрашов. – М.: </a:t>
                      </a:r>
                      <a:r>
                        <a:rPr lang="uk-UA" sz="1400" dirty="0" err="1">
                          <a:solidFill>
                            <a:sysClr val="windowText" lastClr="000000"/>
                          </a:solidFill>
                          <a:effectLst/>
                          <a:latin typeface="Times New Roman" panose="02020603050405020304" pitchFamily="18" charset="0"/>
                          <a:cs typeface="Times New Roman" panose="02020603050405020304" pitchFamily="18" charset="0"/>
                        </a:rPr>
                        <a:t>Ламартис</a:t>
                      </a:r>
                      <a:r>
                        <a:rPr lang="uk-UA" sz="1400" dirty="0">
                          <a:solidFill>
                            <a:sysClr val="windowText" lastClr="000000"/>
                          </a:solidFill>
                          <a:effectLst/>
                          <a:latin typeface="Times New Roman" panose="02020603050405020304" pitchFamily="18" charset="0"/>
                          <a:cs typeface="Times New Roman" panose="02020603050405020304" pitchFamily="18" charset="0"/>
                        </a:rPr>
                        <a:t>, 2010. – 1280 с.</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643438766"/>
                  </a:ext>
                </a:extLst>
              </a:tr>
              <a:tr h="598466">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Арбітр Гай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Петроній</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скарб, і вчена людина ніколи не пропаде</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a16="http://schemas.microsoft.com/office/drawing/2014/main" xmlns="" val="1776939889"/>
                  </a:ext>
                </a:extLst>
              </a:tr>
              <a:tr h="1196932">
                <a:tc>
                  <a:txBody>
                    <a:bodyPr/>
                    <a:lstStyle/>
                    <a:p>
                      <a:pPr>
                        <a:spcAft>
                          <a:spcPts val="0"/>
                        </a:spcAft>
                      </a:pP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Френсіс</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Бекон</a:t>
                      </a: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є не що інше, як відображення дійсності. </a:t>
                      </a:r>
                    </a:p>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Якби наука сама по собі не приносила ніякої практичної користі, то й тоді не можна було б назвати її марною, аби тільки вона робила витонченим розум і наводила в ньому порядок</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Бэкон</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Фрэнсис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науки.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Хрестоматия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ресурс]. – Режим доступу : http://www.philsci. univ.kiev.ua/</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biblio</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/Bekon.htm. </a:t>
                      </a:r>
                    </a:p>
                  </a:txBody>
                  <a:tcPr marL="68580" marR="68580" marT="0" marB="0">
                    <a:solidFill>
                      <a:schemeClr val="bg1"/>
                    </a:solidFill>
                  </a:tcPr>
                </a:tc>
                <a:extLst>
                  <a:ext uri="{0D108BD9-81ED-4DB2-BD59-A6C34878D82A}">
                    <a16:rowId xmlns:a16="http://schemas.microsoft.com/office/drawing/2014/main" xmlns="" val="923906984"/>
                  </a:ext>
                </a:extLst>
              </a:tr>
              <a:tr h="997443">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П'єр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Бурдьє</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створена, щоб бути неперевершеною</a:t>
                      </a:r>
                    </a:p>
                    <a:p>
                      <a:pPr>
                        <a:lnSpc>
                          <a:spcPct val="115000"/>
                        </a:lnSpc>
                        <a:spcAft>
                          <a:spcPts val="100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Conditions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socials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internationale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idées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Romanistische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Zeitschriftfur</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Literaturgeschichte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Heildelberg</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 14–1/2. – 1990. –                p. 1–10.</a:t>
                      </a:r>
                    </a:p>
                  </a:txBody>
                  <a:tcPr marL="68580" marR="68580" marT="0" marB="0">
                    <a:solidFill>
                      <a:schemeClr val="bg1"/>
                    </a:solidFill>
                  </a:tcPr>
                </a:tc>
                <a:extLst>
                  <a:ext uri="{0D108BD9-81ED-4DB2-BD59-A6C34878D82A}">
                    <a16:rowId xmlns:a16="http://schemas.microsoft.com/office/drawing/2014/main" xmlns="" val="2938790195"/>
                  </a:ext>
                </a:extLst>
              </a:tr>
              <a:tr h="997443">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Джон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Десмонд</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Бернал</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не предмет чистого мислення, а предмет мислення, який постійно залучається в практику і постійно підкріплюється практикою. Ось чому науку не може вивчати у відриві від техніки</a:t>
                      </a:r>
                    </a:p>
                  </a:txBody>
                  <a:tcPr marL="68580" marR="68580" marT="0" marB="0">
                    <a:solidFill>
                      <a:schemeClr val="bg1"/>
                    </a:solidFill>
                  </a:tcPr>
                </a:tc>
                <a:tc>
                  <a:txBody>
                    <a:bodyPr/>
                    <a:lstStyle/>
                    <a:p>
                      <a:pPr algn="just">
                        <a:spcAft>
                          <a:spcPts val="0"/>
                        </a:spcAft>
                      </a:pPr>
                      <a:r>
                        <a:rPr lang="uk-UA"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Кондрашов</a:t>
                      </a:r>
                      <a:r>
                        <a:rPr lang="en-US"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2010. – 1280 с.</a:t>
                      </a:r>
                    </a:p>
                  </a:txBody>
                  <a:tcPr marL="68580" marR="68580" marT="0" marB="0">
                    <a:solidFill>
                      <a:schemeClr val="bg1"/>
                    </a:solidFill>
                  </a:tcPr>
                </a:tc>
                <a:extLst>
                  <a:ext uri="{0D108BD9-81ED-4DB2-BD59-A6C34878D82A}">
                    <a16:rowId xmlns:a16="http://schemas.microsoft.com/office/drawing/2014/main" xmlns="" val="2788300570"/>
                  </a:ext>
                </a:extLst>
              </a:tr>
              <a:tr h="598466">
                <a:tc>
                  <a:txBody>
                    <a:bodyPr/>
                    <a:lstStyle/>
                    <a:p>
                      <a:pPr>
                        <a:spcAft>
                          <a:spcPts val="0"/>
                        </a:spcAft>
                      </a:pP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Імре</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Лакатоса</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Якщо мета науки – істина, наука має домагатися несуперечності</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Лакатос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науки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ее</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рациональные</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реконструкции</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Лакатос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1978. – 235 с.</a:t>
                      </a:r>
                    </a:p>
                  </a:txBody>
                  <a:tcPr marL="68580" marR="68580" marT="0" marB="0">
                    <a:solidFill>
                      <a:schemeClr val="bg1"/>
                    </a:solidFill>
                  </a:tcPr>
                </a:tc>
                <a:extLst>
                  <a:ext uri="{0D108BD9-81ED-4DB2-BD59-A6C34878D82A}">
                    <a16:rowId xmlns:a16="http://schemas.microsoft.com/office/drawing/2014/main" xmlns="" val="1053811956"/>
                  </a:ext>
                </a:extLst>
              </a:tr>
            </a:tbl>
          </a:graphicData>
        </a:graphic>
      </p:graphicFrame>
    </p:spTree>
    <p:extLst>
      <p:ext uri="{BB962C8B-B14F-4D97-AF65-F5344CB8AC3E}">
        <p14:creationId xmlns:p14="http://schemas.microsoft.com/office/powerpoint/2010/main" val="3163182441"/>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6" name="Таблиця 5"/>
          <p:cNvGraphicFramePr>
            <a:graphicFrameLocks noGrp="1"/>
          </p:cNvGraphicFramePr>
          <p:nvPr>
            <p:extLst>
              <p:ext uri="{D42A27DB-BD31-4B8C-83A1-F6EECF244321}">
                <p14:modId xmlns:p14="http://schemas.microsoft.com/office/powerpoint/2010/main" val="549188512"/>
              </p:ext>
            </p:extLst>
          </p:nvPr>
        </p:nvGraphicFramePr>
        <p:xfrm>
          <a:off x="107504" y="23737"/>
          <a:ext cx="8928992" cy="6726999"/>
        </p:xfrm>
        <a:graphic>
          <a:graphicData uri="http://schemas.openxmlformats.org/drawingml/2006/table">
            <a:tbl>
              <a:tblPr firstRow="1" firstCol="1" lastRow="1" lastCol="1" bandRow="1" bandCol="1">
                <a:tableStyleId>{5940675A-B579-460E-94D1-54222C63F5DA}</a:tableStyleId>
              </a:tblPr>
              <a:tblGrid>
                <a:gridCol w="1512168">
                  <a:extLst>
                    <a:ext uri="{9D8B030D-6E8A-4147-A177-3AD203B41FA5}">
                      <a16:colId xmlns:a16="http://schemas.microsoft.com/office/drawing/2014/main" xmlns="" val="25817436"/>
                    </a:ext>
                  </a:extLst>
                </a:gridCol>
                <a:gridCol w="4104456">
                  <a:extLst>
                    <a:ext uri="{9D8B030D-6E8A-4147-A177-3AD203B41FA5}">
                      <a16:colId xmlns:a16="http://schemas.microsoft.com/office/drawing/2014/main" xmlns="" val="2162601133"/>
                    </a:ext>
                  </a:extLst>
                </a:gridCol>
                <a:gridCol w="3312368">
                  <a:extLst>
                    <a:ext uri="{9D8B030D-6E8A-4147-A177-3AD203B41FA5}">
                      <a16:colId xmlns:a16="http://schemas.microsoft.com/office/drawing/2014/main" xmlns="" val="1812659224"/>
                    </a:ext>
                  </a:extLst>
                </a:gridCol>
              </a:tblGrid>
              <a:tr h="234472">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Учений (учені)</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Характеристика</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Джерело</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xmlns="" val="2559676895"/>
                  </a:ext>
                </a:extLst>
              </a:tr>
              <a:tr h="1025816">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Бертран Рассел</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те, що ми знаємо, філософія – те, чого ми не знаємо</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Крысова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Ю. 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Становление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либеральных</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идей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Бертрана Рассела  / Ю. 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Крысова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Компаративное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видение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СПб., 2008. – С.119–125</a:t>
                      </a:r>
                    </a:p>
                  </a:txBody>
                  <a:tcPr marL="68580" marR="68580" marT="0" marB="0">
                    <a:solidFill>
                      <a:schemeClr val="bg1"/>
                    </a:solidFill>
                  </a:tcPr>
                </a:tc>
                <a:extLst>
                  <a:ext uri="{0D108BD9-81ED-4DB2-BD59-A6C34878D82A}">
                    <a16:rowId xmlns:a16="http://schemas.microsoft.com/office/drawing/2014/main" xmlns="" val="643438766"/>
                  </a:ext>
                </a:extLst>
              </a:tr>
              <a:tr h="615490">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Томас Генрі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Гекслі</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Хакслі</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Вічна трагедія науки: потворні факти вбивають красиві гіпотези</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a16="http://schemas.microsoft.com/office/drawing/2014/main" xmlns="" val="1776939889"/>
                  </a:ext>
                </a:extLst>
              </a:tr>
              <a:tr h="820653">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Луї Пастер</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має бути найбільш піднесеним втіленням батьківщини, бо з усіх народів першим буде завжди той, який випередить інші у сфері думки і розумової діяльності</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Patrice</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Debré</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Louis Pasteur </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Debré</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Patrice</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JHU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Press</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2000. – 600 с.</a:t>
                      </a:r>
                    </a:p>
                  </a:txBody>
                  <a:tcPr marL="68580" marR="68580" marT="0" marB="0">
                    <a:solidFill>
                      <a:schemeClr val="bg1"/>
                    </a:solidFill>
                  </a:tcPr>
                </a:tc>
                <a:extLst>
                  <a:ext uri="{0D108BD9-81ED-4DB2-BD59-A6C34878D82A}">
                    <a16:rowId xmlns:a16="http://schemas.microsoft.com/office/drawing/2014/main" xmlns="" val="923906984"/>
                  </a:ext>
                </a:extLst>
              </a:tr>
              <a:tr h="1148914">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 І. Вавилов</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зовсім особлива сфера праці, яка приваблює до себе непереборною силою. Вчений завершує свою дослідницьку діяльність майже завжди, тільки йдучи з життя</a:t>
                      </a:r>
                    </a:p>
                  </a:txBody>
                  <a:tcPr marL="68580" marR="68580" marT="0" marB="0">
                    <a:solidFill>
                      <a:schemeClr val="bg1"/>
                    </a:solidFill>
                  </a:tcPr>
                </a:tc>
                <a:tc>
                  <a:txBody>
                    <a:bodyPr/>
                    <a:lstStyle/>
                    <a:p>
                      <a:pPr>
                        <a:lnSpc>
                          <a:spcPct val="90000"/>
                        </a:lnSpc>
                        <a:spcAft>
                          <a:spcPts val="0"/>
                        </a:spcAft>
                      </a:pPr>
                      <a:r>
                        <a:rPr lang="ru-RU"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Юшкевич А. П.. С. И. Вавилов как исследователь творчества И. Ньютона </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 П. Юшкевич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Труды</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ИИЕТ. – Т.17. – М.: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-во АН СССР, 1957. – С.66–89</a:t>
                      </a:r>
                    </a:p>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solidFill>
                      <a:schemeClr val="bg1"/>
                    </a:solidFill>
                  </a:tcPr>
                </a:tc>
                <a:extLst>
                  <a:ext uri="{0D108BD9-81ED-4DB2-BD59-A6C34878D82A}">
                    <a16:rowId xmlns:a16="http://schemas.microsoft.com/office/drawing/2014/main" xmlns="" val="1416252107"/>
                  </a:ext>
                </a:extLst>
              </a:tr>
              <a:tr h="615490">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А.М. Горький</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нервова система нашої епохи</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a16="http://schemas.microsoft.com/office/drawing/2014/main" xmlns="" val="2938790195"/>
                  </a:ext>
                </a:extLst>
              </a:tr>
              <a:tr h="1436143">
                <a:tc>
                  <a:txBody>
                    <a:bodyPr/>
                    <a:lstStyle/>
                    <a:p>
                      <a:pPr>
                        <a:lnSpc>
                          <a:spcPct val="90000"/>
                        </a:lnSpc>
                        <a:spcAft>
                          <a:spcPts val="0"/>
                        </a:spcAft>
                      </a:pP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Дж</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Грант</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в сучасному розумінні означає проект добування об'єктивного знання, розроблюваний розумом. З погляду розуму цей проект означає виклик усіх речей у світі на суд суб'єкта та розслідування їхнього буття з тим, щоб вони самі видали нам причину, чому вони об'єктивно такі, якими є</a:t>
                      </a:r>
                    </a:p>
                  </a:txBody>
                  <a:tcPr marL="68580" marR="68580" marT="0" marB="0">
                    <a:solidFill>
                      <a:schemeClr val="bg1"/>
                    </a:solidFill>
                  </a:tcPr>
                </a:tc>
                <a:tc>
                  <a:txBody>
                    <a:bodyPr/>
                    <a:lstStyle/>
                    <a:p>
                      <a:pPr>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Грант П.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культура,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технология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П. Грант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Новая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технологическая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волна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 Западе. – М.: Наука. – С. 156</a:t>
                      </a:r>
                    </a:p>
                  </a:txBody>
                  <a:tcPr marL="68580" marR="68580" marT="0" marB="0">
                    <a:solidFill>
                      <a:schemeClr val="bg1"/>
                    </a:solidFill>
                  </a:tcPr>
                </a:tc>
                <a:extLst>
                  <a:ext uri="{0D108BD9-81ED-4DB2-BD59-A6C34878D82A}">
                    <a16:rowId xmlns:a16="http://schemas.microsoft.com/office/drawing/2014/main" xmlns="" val="2788300570"/>
                  </a:ext>
                </a:extLst>
              </a:tr>
              <a:tr h="820653">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С.Марцин</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Н.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Г.Міценко</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i="1" spc="-5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О. А. Даниленко</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динамічна система достовірних, найбільш суттєвих знань про об’єктивні закони розвитку природи, суспільства та мислення</a:t>
                      </a:r>
                    </a:p>
                  </a:txBody>
                  <a:tcPr marL="68580" marR="68580" marT="0" marB="0">
                    <a:solidFill>
                      <a:schemeClr val="bg1"/>
                    </a:solidFill>
                  </a:tcPr>
                </a:tc>
                <a:tc>
                  <a:txBody>
                    <a:bodyPr/>
                    <a:lstStyle/>
                    <a:p>
                      <a:pPr algn="l">
                        <a:lnSpc>
                          <a:spcPct val="90000"/>
                        </a:lnSpc>
                        <a:spcAft>
                          <a:spcPts val="0"/>
                        </a:spcAft>
                      </a:pP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Основи наукових досліджень :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навч</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посіб</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 В. С.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Марцин</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Н. Г.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Міценко</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О. А. Даниленко. – Л. :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Ромус</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-Поліграф, 2002. – 128  c.</a:t>
                      </a:r>
                    </a:p>
                  </a:txBody>
                  <a:tcPr marL="68580" marR="68580" marT="0" marB="0">
                    <a:solidFill>
                      <a:schemeClr val="bg1"/>
                    </a:solidFill>
                  </a:tcPr>
                </a:tc>
                <a:extLst>
                  <a:ext uri="{0D108BD9-81ED-4DB2-BD59-A6C34878D82A}">
                    <a16:rowId xmlns:a16="http://schemas.microsoft.com/office/drawing/2014/main" xmlns="" val="1053811956"/>
                  </a:ext>
                </a:extLst>
              </a:tr>
            </a:tbl>
          </a:graphicData>
        </a:graphic>
      </p:graphicFrame>
    </p:spTree>
    <p:extLst>
      <p:ext uri="{BB962C8B-B14F-4D97-AF65-F5344CB8AC3E}">
        <p14:creationId xmlns:p14="http://schemas.microsoft.com/office/powerpoint/2010/main" val="189662467"/>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0"/>
            <a:ext cx="8176665" cy="904863"/>
          </a:xfrm>
          <a:prstGeom prst="rect">
            <a:avLst/>
          </a:prstGeom>
        </p:spPr>
        <p:txBody>
          <a:bodyPr wrap="square">
            <a:spAutoFit/>
          </a:bodyPr>
          <a:lstStyle/>
          <a:p>
            <a:pPr algn="ctr">
              <a:lnSpc>
                <a:spcPct val="80000"/>
              </a:lnSpc>
              <a:spcAft>
                <a:spcPts val="0"/>
              </a:spcAft>
            </a:pPr>
            <a:r>
              <a:rPr lang="ru-RU" sz="3300" b="1" dirty="0">
                <a:latin typeface="+mn-lt"/>
                <a:ea typeface="Calibri" panose="020F0502020204030204" pitchFamily="34" charset="0"/>
              </a:rPr>
              <a:t>Дефініції </a:t>
            </a:r>
            <a:r>
              <a:rPr lang="ru-RU" sz="3300" b="1" dirty="0" err="1">
                <a:latin typeface="+mn-lt"/>
                <a:ea typeface="Calibri" panose="020F0502020204030204" pitchFamily="34" charset="0"/>
              </a:rPr>
              <a:t>поняття</a:t>
            </a:r>
            <a:r>
              <a:rPr lang="ru-RU" sz="3300" b="1" dirty="0">
                <a:latin typeface="+mn-lt"/>
                <a:ea typeface="Calibri" panose="020F0502020204030204" pitchFamily="34" charset="0"/>
              </a:rPr>
              <a:t> “наука” у словниках</a:t>
            </a:r>
            <a:endParaRPr lang="uk-UA" sz="33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627996199"/>
              </p:ext>
            </p:extLst>
          </p:nvPr>
        </p:nvGraphicFramePr>
        <p:xfrm>
          <a:off x="107504" y="836713"/>
          <a:ext cx="8928991" cy="5995032"/>
        </p:xfrm>
        <a:graphic>
          <a:graphicData uri="http://schemas.openxmlformats.org/drawingml/2006/table">
            <a:tbl>
              <a:tblPr firstRow="1" firstCol="1" lastRow="1" lastCol="1" bandRow="1" bandCol="1"/>
              <a:tblGrid>
                <a:gridCol w="6312437">
                  <a:extLst>
                    <a:ext uri="{9D8B030D-6E8A-4147-A177-3AD203B41FA5}">
                      <a16:colId xmlns:a16="http://schemas.microsoft.com/office/drawing/2014/main" xmlns="" val="2224576947"/>
                    </a:ext>
                  </a:extLst>
                </a:gridCol>
                <a:gridCol w="2616554">
                  <a:extLst>
                    <a:ext uri="{9D8B030D-6E8A-4147-A177-3AD203B41FA5}">
                      <a16:colId xmlns:a16="http://schemas.microsoft.com/office/drawing/2014/main" xmlns="" val="2197593789"/>
                    </a:ext>
                  </a:extLst>
                </a:gridCol>
              </a:tblGrid>
              <a:tr h="320164">
                <a:tc>
                  <a:txBody>
                    <a:bodyPr/>
                    <a:lstStyle/>
                    <a:p>
                      <a:pPr algn="ctr">
                        <a:lnSpc>
                          <a:spcPct val="115000"/>
                        </a:lnSpc>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Визначення</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Джерело</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388154641"/>
                  </a:ext>
                </a:extLst>
              </a:tr>
              <a:tr h="1821281">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людської діяльності, функція якої – вироблення і теоретична систематизація об’єктивних знань про дійсність; одна із форм суспільної свідомості; включає як діяльність із набуття нового знання, так і її результат – знання, що лежать в основі наукової картини світу; визначення окремих галузей наукового знання</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l">
                        <a:spcAft>
                          <a:spcPts val="0"/>
                        </a:spcAft>
                      </a:pP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Большой</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энциклопедический</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словарь</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[Електронний </a:t>
                      </a:r>
                      <a:r>
                        <a:rPr lang="uk-UA" sz="1400" b="0" kern="0" spc="-2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ресурс]. – Режим доступу :</a:t>
                      </a:r>
                      <a:endPar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http://www.onlinedics.ru/slovar/bes/n/nauka.html.</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630157556"/>
                  </a:ext>
                </a:extLst>
              </a:tr>
              <a:tr h="976551">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одна із сфер людської діяльності, функцією якої є вироблення і систематизація знань про природу, суспільство і свідомість</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логики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a:t>
                      </a:r>
                      <a:r>
                        <a:rPr lang="uk-UA" sz="1400" b="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var</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b="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log</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/n/nauka.html</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5991417"/>
                  </a:ext>
                </a:extLst>
              </a:tr>
              <a:tr h="1416587">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закономірності розвитку природи, суспільства та мислення</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Толковый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русского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языка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Ожегова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http://www.onlinedics.ru/slovar/ojegov/n/nauka.html.</a:t>
                      </a:r>
                    </a:p>
                    <a:p>
                      <a:pPr>
                        <a:lnSpc>
                          <a:spcPct val="115000"/>
                        </a:lnSpc>
                        <a:spcAft>
                          <a:spcPts val="0"/>
                        </a:spcAft>
                      </a:pPr>
                      <a:endPar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741824400"/>
                  </a:ext>
                </a:extLst>
              </a:tr>
              <a:tr h="1298064">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закономірності розвитку природи, суспільства та мислення і про способи планомірного впливу на навколишній світ</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Толковый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русского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языка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Ушакова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http://www.onlinedics.ru/slovar/ushakov/n/nauka.html</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249301428"/>
                  </a:ext>
                </a:extLst>
              </a:tr>
            </a:tbl>
          </a:graphicData>
        </a:graphic>
      </p:graphicFrame>
    </p:spTree>
    <p:extLst>
      <p:ext uri="{BB962C8B-B14F-4D97-AF65-F5344CB8AC3E}">
        <p14:creationId xmlns:p14="http://schemas.microsoft.com/office/powerpoint/2010/main" val="2127581839"/>
      </p:ext>
    </p:extLst>
  </p:cSld>
  <p:clrMapOvr>
    <a:masterClrMapping/>
  </p:clrMapOvr>
  <p:transition>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2501529613"/>
              </p:ext>
            </p:extLst>
          </p:nvPr>
        </p:nvGraphicFramePr>
        <p:xfrm>
          <a:off x="107504" y="27738"/>
          <a:ext cx="8928991" cy="6861001"/>
        </p:xfrm>
        <a:graphic>
          <a:graphicData uri="http://schemas.openxmlformats.org/drawingml/2006/table">
            <a:tbl>
              <a:tblPr firstRow="1" firstCol="1" lastRow="1" lastCol="1" bandRow="1" bandCol="1"/>
              <a:tblGrid>
                <a:gridCol w="6312437">
                  <a:extLst>
                    <a:ext uri="{9D8B030D-6E8A-4147-A177-3AD203B41FA5}">
                      <a16:colId xmlns:a16="http://schemas.microsoft.com/office/drawing/2014/main" xmlns="" val="2224576947"/>
                    </a:ext>
                  </a:extLst>
                </a:gridCol>
                <a:gridCol w="2616554">
                  <a:extLst>
                    <a:ext uri="{9D8B030D-6E8A-4147-A177-3AD203B41FA5}">
                      <a16:colId xmlns:a16="http://schemas.microsoft.com/office/drawing/2014/main" xmlns="" val="2197593789"/>
                    </a:ext>
                  </a:extLst>
                </a:gridCol>
              </a:tblGrid>
              <a:tr h="338265">
                <a:tc>
                  <a:txBody>
                    <a:bodyPr/>
                    <a:lstStyle/>
                    <a:p>
                      <a:pPr algn="ctr">
                        <a:lnSpc>
                          <a:spcPct val="115000"/>
                        </a:lnSpc>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Визначення</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Джерело</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388154641"/>
                  </a:ext>
                </a:extLst>
              </a:tr>
              <a:tr h="1525471">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діяльності, вироблення і теоретичної систематизації об’єктивних знань про дійсність, одна із форм суспільної свідомості, що включає діяльність із набуття</a:t>
                      </a:r>
                    </a:p>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знань, а також її результат – знання, що лежать в основі наукової картини світу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630157556"/>
                  </a:ext>
                </a:extLst>
              </a:tr>
              <a:tr h="1427672">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людської діяльності, функцією якої є вироблення і теоретична систематизація об’єктивних знань про дійсність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Политический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политический-словарь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5991417"/>
                  </a:ext>
                </a:extLst>
              </a:tr>
              <a:tr h="2145595">
                <a:tc>
                  <a:txBody>
                    <a:bodyPr/>
                    <a:lstStyle/>
                    <a:p>
                      <a:pPr>
                        <a:lnSpc>
                          <a:spcPct val="115000"/>
                        </a:lnSpc>
                        <a:spcAft>
                          <a:spcPts val="0"/>
                        </a:spcAft>
                      </a:pPr>
                      <a:r>
                        <a:rPr lang="uk-UA" sz="18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закони природи, суспільства, мислення. Науки розрізняють: за характером предмета дослідження (природничі, технічні, гуманітарні, соціальні та ін.); за способом збору даних та рівнем їх узагальнення (емпіричні, теоретичні, </a:t>
                      </a:r>
                      <a:r>
                        <a:rPr lang="uk-UA" sz="18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фундаментальні); за методом дослідження (</a:t>
                      </a:r>
                      <a:r>
                        <a:rPr lang="uk-UA" sz="18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номотетичні</a:t>
                      </a:r>
                      <a:r>
                        <a:rPr lang="uk-UA" sz="18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ідеографічні); за ступенем практичного застосування (чисті, прикладні)</a:t>
                      </a:r>
                      <a:endPar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Социологический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социологический-словарь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741824400"/>
                  </a:ext>
                </a:extLst>
              </a:tr>
              <a:tr h="1252681">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особливий вид пізнавальної діяльності, що спрямований на вироблення об’єктивних, системно організованих та обґрунтованих знань про світ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Философский</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a:t>
                      </a: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ктронний</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ресурс]. – Режим доступу: </a:t>
                      </a:r>
                      <a:r>
                        <a:rPr lang="en-US" sz="1400" spc="-5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 </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nline.ru/</a:t>
                      </a:r>
                      <a:r>
                        <a:rPr lang="uk-UA" sz="1400" spc="-4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spc="-4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философский-словарь</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249301428"/>
                  </a:ext>
                </a:extLst>
              </a:tr>
            </a:tbl>
          </a:graphicData>
        </a:graphic>
      </p:graphicFrame>
    </p:spTree>
    <p:extLst>
      <p:ext uri="{BB962C8B-B14F-4D97-AF65-F5344CB8AC3E}">
        <p14:creationId xmlns:p14="http://schemas.microsoft.com/office/powerpoint/2010/main" val="544465535"/>
      </p:ext>
    </p:extLst>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Завдання науки</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6" name="Group 1"/>
          <p:cNvGrpSpPr>
            <a:grpSpLocks/>
          </p:cNvGrpSpPr>
          <p:nvPr/>
        </p:nvGrpSpPr>
        <p:grpSpPr bwMode="auto">
          <a:xfrm>
            <a:off x="251520" y="1153042"/>
            <a:ext cx="8814446" cy="5588325"/>
            <a:chOff x="1314" y="9067"/>
            <a:chExt cx="9443" cy="3752"/>
          </a:xfrm>
        </p:grpSpPr>
        <p:grpSp>
          <p:nvGrpSpPr>
            <p:cNvPr id="7" name="Group 29"/>
            <p:cNvGrpSpPr>
              <a:grpSpLocks/>
            </p:cNvGrpSpPr>
            <p:nvPr/>
          </p:nvGrpSpPr>
          <p:grpSpPr bwMode="auto">
            <a:xfrm>
              <a:off x="2214" y="10668"/>
              <a:ext cx="7560" cy="180"/>
              <a:chOff x="2214" y="5039"/>
              <a:chExt cx="7560" cy="180"/>
            </a:xfrm>
          </p:grpSpPr>
          <p:sp>
            <p:nvSpPr>
              <p:cNvPr id="36" name="Line 33"/>
              <p:cNvSpPr>
                <a:spLocks noChangeShapeType="1"/>
              </p:cNvSpPr>
              <p:nvPr/>
            </p:nvSpPr>
            <p:spPr bwMode="auto">
              <a:xfrm>
                <a:off x="22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7" name="Line 32"/>
              <p:cNvSpPr>
                <a:spLocks noChangeShapeType="1"/>
              </p:cNvSpPr>
              <p:nvPr/>
            </p:nvSpPr>
            <p:spPr bwMode="auto">
              <a:xfrm>
                <a:off x="58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8" name="Line 31"/>
              <p:cNvSpPr>
                <a:spLocks noChangeShapeType="1"/>
              </p:cNvSpPr>
              <p:nvPr/>
            </p:nvSpPr>
            <p:spPr bwMode="auto">
              <a:xfrm>
                <a:off x="977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9" name="Line 30"/>
              <p:cNvSpPr>
                <a:spLocks noChangeShapeType="1"/>
              </p:cNvSpPr>
              <p:nvPr/>
            </p:nvSpPr>
            <p:spPr bwMode="auto">
              <a:xfrm>
                <a:off x="2214" y="5219"/>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nvGrpSpPr>
            <p:cNvPr id="8" name="Group 2"/>
            <p:cNvGrpSpPr>
              <a:grpSpLocks/>
            </p:cNvGrpSpPr>
            <p:nvPr/>
          </p:nvGrpSpPr>
          <p:grpSpPr bwMode="auto">
            <a:xfrm>
              <a:off x="1314" y="9067"/>
              <a:ext cx="9443" cy="3752"/>
              <a:chOff x="1314" y="9067"/>
              <a:chExt cx="9443" cy="3752"/>
            </a:xfrm>
          </p:grpSpPr>
          <p:sp>
            <p:nvSpPr>
              <p:cNvPr id="9" name="Line 28"/>
              <p:cNvSpPr>
                <a:spLocks noChangeShapeType="1"/>
              </p:cNvSpPr>
              <p:nvPr/>
            </p:nvSpPr>
            <p:spPr bwMode="auto">
              <a:xfrm>
                <a:off x="5814" y="9588"/>
                <a:ext cx="0" cy="180"/>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nvGrpSpPr>
              <p:cNvPr id="10" name="Group 15"/>
              <p:cNvGrpSpPr>
                <a:grpSpLocks/>
              </p:cNvGrpSpPr>
              <p:nvPr/>
            </p:nvGrpSpPr>
            <p:grpSpPr bwMode="auto">
              <a:xfrm>
                <a:off x="1314" y="9067"/>
                <a:ext cx="9443" cy="3752"/>
                <a:chOff x="1314" y="9067"/>
                <a:chExt cx="9443" cy="3752"/>
              </a:xfrm>
            </p:grpSpPr>
            <p:grpSp>
              <p:nvGrpSpPr>
                <p:cNvPr id="23" name="Group 24"/>
                <p:cNvGrpSpPr>
                  <a:grpSpLocks/>
                </p:cNvGrpSpPr>
                <p:nvPr/>
              </p:nvGrpSpPr>
              <p:grpSpPr bwMode="auto">
                <a:xfrm>
                  <a:off x="1314" y="10114"/>
                  <a:ext cx="9443" cy="554"/>
                  <a:chOff x="1314" y="4485"/>
                  <a:chExt cx="9443" cy="554"/>
                </a:xfrm>
              </p:grpSpPr>
              <p:sp>
                <p:nvSpPr>
                  <p:cNvPr id="33" name="AutoShape 27"/>
                  <p:cNvSpPr>
                    <a:spLocks noChangeArrowheads="1"/>
                  </p:cNvSpPr>
                  <p:nvPr/>
                </p:nvSpPr>
                <p:spPr bwMode="auto">
                  <a:xfrm>
                    <a:off x="1314" y="4499"/>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описування</a:t>
                    </a:r>
                    <a:endParaRPr kumimoji="0" lang="uk-UA" altLang="uk-UA" sz="3600" b="0" i="0" u="none" strike="noStrike" cap="none" normalizeH="0" baseline="0" dirty="0" smtClean="0">
                      <a:ln>
                        <a:noFill/>
                      </a:ln>
                      <a:solidFill>
                        <a:sysClr val="windowText" lastClr="000000"/>
                      </a:solidFill>
                      <a:effectLst/>
                    </a:endParaRPr>
                  </a:p>
                </p:txBody>
              </p:sp>
              <p:sp>
                <p:nvSpPr>
                  <p:cNvPr id="34" name="AutoShape 26"/>
                  <p:cNvSpPr>
                    <a:spLocks noChangeArrowheads="1"/>
                  </p:cNvSpPr>
                  <p:nvPr/>
                </p:nvSpPr>
                <p:spPr bwMode="auto">
                  <a:xfrm>
                    <a:off x="4247" y="4485"/>
                    <a:ext cx="3085"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пояснювання</a:t>
                    </a:r>
                    <a:endParaRPr kumimoji="0" lang="uk-UA" altLang="uk-UA" sz="3600" b="0" i="0" u="none" strike="noStrike" cap="none" normalizeH="0" baseline="0" smtClean="0">
                      <a:ln>
                        <a:noFill/>
                      </a:ln>
                      <a:solidFill>
                        <a:sysClr val="windowText" lastClr="000000"/>
                      </a:solidFill>
                      <a:effectLst/>
                    </a:endParaRPr>
                  </a:p>
                </p:txBody>
              </p:sp>
              <p:sp>
                <p:nvSpPr>
                  <p:cNvPr id="35" name="AutoShape 25"/>
                  <p:cNvSpPr>
                    <a:spLocks noChangeArrowheads="1"/>
                  </p:cNvSpPr>
                  <p:nvPr/>
                </p:nvSpPr>
                <p:spPr bwMode="auto">
                  <a:xfrm>
                    <a:off x="7530" y="4490"/>
                    <a:ext cx="3227"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передбачення</a:t>
                    </a:r>
                    <a:endParaRPr kumimoji="0" lang="uk-UA" altLang="uk-UA" sz="3600" b="0" i="0" u="none" strike="noStrike" cap="none" normalizeH="0" baseline="0" dirty="0" smtClean="0">
                      <a:ln>
                        <a:noFill/>
                      </a:ln>
                      <a:solidFill>
                        <a:sysClr val="windowText" lastClr="000000"/>
                      </a:solidFill>
                      <a:effectLst/>
                    </a:endParaRPr>
                  </a:p>
                </p:txBody>
              </p:sp>
            </p:grpSp>
            <p:grpSp>
              <p:nvGrpSpPr>
                <p:cNvPr id="24" name="Group 20"/>
                <p:cNvGrpSpPr>
                  <a:grpSpLocks/>
                </p:cNvGrpSpPr>
                <p:nvPr/>
              </p:nvGrpSpPr>
              <p:grpSpPr bwMode="auto">
                <a:xfrm>
                  <a:off x="1314" y="11190"/>
                  <a:ext cx="9334" cy="558"/>
                  <a:chOff x="1314" y="4481"/>
                  <a:chExt cx="9334" cy="558"/>
                </a:xfrm>
              </p:grpSpPr>
              <p:sp>
                <p:nvSpPr>
                  <p:cNvPr id="30" name="AutoShape 23"/>
                  <p:cNvSpPr>
                    <a:spLocks noChangeArrowheads="1"/>
                  </p:cNvSpPr>
                  <p:nvPr/>
                </p:nvSpPr>
                <p:spPr bwMode="auto">
                  <a:xfrm>
                    <a:off x="1314" y="4499"/>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процеси</a:t>
                    </a:r>
                    <a:endParaRPr kumimoji="0" lang="uk-UA" altLang="uk-UA" sz="3600" b="0" i="0" u="none" strike="noStrike" cap="none" normalizeH="0" baseline="0" smtClean="0">
                      <a:ln>
                        <a:noFill/>
                      </a:ln>
                      <a:solidFill>
                        <a:sysClr val="windowText" lastClr="000000"/>
                      </a:solidFill>
                      <a:effectLst/>
                    </a:endParaRPr>
                  </a:p>
                </p:txBody>
              </p:sp>
              <p:sp>
                <p:nvSpPr>
                  <p:cNvPr id="31" name="AutoShape 22"/>
                  <p:cNvSpPr>
                    <a:spLocks noChangeArrowheads="1"/>
                  </p:cNvSpPr>
                  <p:nvPr/>
                </p:nvSpPr>
                <p:spPr bwMode="auto">
                  <a:xfrm>
                    <a:off x="4477" y="4481"/>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явища</a:t>
                    </a:r>
                    <a:endParaRPr kumimoji="0" lang="uk-UA" altLang="uk-UA" sz="3600" b="0" i="0" u="none" strike="noStrike" cap="none" normalizeH="0" baseline="0" smtClean="0">
                      <a:ln>
                        <a:noFill/>
                      </a:ln>
                      <a:solidFill>
                        <a:sysClr val="windowText" lastClr="000000"/>
                      </a:solidFill>
                      <a:effectLst/>
                    </a:endParaRPr>
                  </a:p>
                </p:txBody>
              </p:sp>
              <p:sp>
                <p:nvSpPr>
                  <p:cNvPr id="32" name="AutoShape 21"/>
                  <p:cNvSpPr>
                    <a:spLocks noChangeArrowheads="1"/>
                  </p:cNvSpPr>
                  <p:nvPr/>
                </p:nvSpPr>
                <p:spPr bwMode="auto">
                  <a:xfrm>
                    <a:off x="7948" y="4481"/>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факти</a:t>
                    </a:r>
                    <a:endParaRPr kumimoji="0" lang="uk-UA" altLang="uk-UA" sz="3600" b="0" i="0" u="none" strike="noStrike" cap="none" normalizeH="0" baseline="0" smtClean="0">
                      <a:ln>
                        <a:noFill/>
                      </a:ln>
                      <a:solidFill>
                        <a:sysClr val="windowText" lastClr="000000"/>
                      </a:solidFill>
                      <a:effectLst/>
                    </a:endParaRPr>
                  </a:p>
                </p:txBody>
              </p:sp>
            </p:grpSp>
            <p:sp>
              <p:nvSpPr>
                <p:cNvPr id="25" name="AutoShape 19"/>
                <p:cNvSpPr>
                  <a:spLocks noChangeArrowheads="1"/>
                </p:cNvSpPr>
                <p:nvPr/>
              </p:nvSpPr>
              <p:spPr bwMode="auto">
                <a:xfrm>
                  <a:off x="3937" y="12279"/>
                  <a:ext cx="3857"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предмет вивчення</a:t>
                  </a:r>
                  <a:endParaRPr kumimoji="0" lang="uk-UA" altLang="uk-UA" sz="3600" b="0" i="0" u="none" strike="noStrike" cap="none" normalizeH="0" baseline="0" dirty="0" smtClean="0">
                    <a:ln>
                      <a:noFill/>
                    </a:ln>
                    <a:solidFill>
                      <a:sysClr val="windowText" lastClr="000000"/>
                    </a:solidFill>
                    <a:effectLst/>
                  </a:endParaRPr>
                </a:p>
              </p:txBody>
            </p:sp>
            <p:grpSp>
              <p:nvGrpSpPr>
                <p:cNvPr id="26" name="Group 16"/>
                <p:cNvGrpSpPr>
                  <a:grpSpLocks/>
                </p:cNvGrpSpPr>
                <p:nvPr/>
              </p:nvGrpSpPr>
              <p:grpSpPr bwMode="auto">
                <a:xfrm>
                  <a:off x="2214" y="9067"/>
                  <a:ext cx="7560" cy="707"/>
                  <a:chOff x="2214" y="9067"/>
                  <a:chExt cx="7560" cy="707"/>
                </a:xfrm>
              </p:grpSpPr>
              <p:sp>
                <p:nvSpPr>
                  <p:cNvPr id="27" name="AutoShape 18"/>
                  <p:cNvSpPr>
                    <a:spLocks noChangeArrowheads="1"/>
                  </p:cNvSpPr>
                  <p:nvPr/>
                </p:nvSpPr>
                <p:spPr bwMode="auto">
                  <a:xfrm>
                    <a:off x="4014" y="9067"/>
                    <a:ext cx="3780" cy="644"/>
                  </a:xfrm>
                  <a:prstGeom prst="roundRect">
                    <a:avLst>
                      <a:gd name="adj" fmla="val 16667"/>
                    </a:avLst>
                  </a:prstGeom>
                  <a:solidFill>
                    <a:schemeClr val="accent1">
                      <a:lumMod val="60000"/>
                      <a:lumOff val="4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70000"/>
                      </a:lnSpc>
                      <a:spcBef>
                        <a:spcPct val="0"/>
                      </a:spcBef>
                      <a:spcAft>
                        <a:spcPct val="0"/>
                      </a:spcAft>
                      <a:buClrTx/>
                      <a:buSzTx/>
                      <a:buFontTx/>
                      <a:buNone/>
                      <a:tabLst/>
                    </a:pPr>
                    <a:r>
                      <a:rPr kumimoji="0" lang="uk-UA" altLang="uk-UA" sz="4000" b="1" i="1"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Завдання науки</a:t>
                    </a:r>
                    <a:endParaRPr kumimoji="0" lang="uk-UA" altLang="uk-UA" sz="4000" b="0" i="1" u="none" strike="noStrike" cap="none" normalizeH="0" baseline="0" dirty="0" smtClean="0">
                      <a:ln>
                        <a:noFill/>
                      </a:ln>
                      <a:solidFill>
                        <a:sysClr val="windowText" lastClr="000000"/>
                      </a:solidFill>
                      <a:effectLst/>
                    </a:endParaRPr>
                  </a:p>
                </p:txBody>
              </p:sp>
              <p:sp>
                <p:nvSpPr>
                  <p:cNvPr id="29" name="Line 17"/>
                  <p:cNvSpPr>
                    <a:spLocks noChangeShapeType="1"/>
                  </p:cNvSpPr>
                  <p:nvPr/>
                </p:nvSpPr>
                <p:spPr bwMode="auto">
                  <a:xfrm>
                    <a:off x="2214" y="9774"/>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sp>
            <p:nvSpPr>
              <p:cNvPr id="11" name="Line 14"/>
              <p:cNvSpPr>
                <a:spLocks noChangeShapeType="1"/>
              </p:cNvSpPr>
              <p:nvPr/>
            </p:nvSpPr>
            <p:spPr bwMode="auto">
              <a:xfrm>
                <a:off x="221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2" name="Line 13"/>
              <p:cNvSpPr>
                <a:spLocks noChangeShapeType="1"/>
              </p:cNvSpPr>
              <p:nvPr/>
            </p:nvSpPr>
            <p:spPr bwMode="auto">
              <a:xfrm>
                <a:off x="581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3" name="Line 12"/>
              <p:cNvSpPr>
                <a:spLocks noChangeShapeType="1"/>
              </p:cNvSpPr>
              <p:nvPr/>
            </p:nvSpPr>
            <p:spPr bwMode="auto">
              <a:xfrm>
                <a:off x="977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4" name="Line 11"/>
              <p:cNvSpPr>
                <a:spLocks noChangeShapeType="1"/>
              </p:cNvSpPr>
              <p:nvPr/>
            </p:nvSpPr>
            <p:spPr bwMode="auto">
              <a:xfrm>
                <a:off x="221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5" name="Line 10"/>
              <p:cNvSpPr>
                <a:spLocks noChangeShapeType="1"/>
              </p:cNvSpPr>
              <p:nvPr/>
            </p:nvSpPr>
            <p:spPr bwMode="auto">
              <a:xfrm>
                <a:off x="581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6" name="Line 9"/>
              <p:cNvSpPr>
                <a:spLocks noChangeShapeType="1"/>
              </p:cNvSpPr>
              <p:nvPr/>
            </p:nvSpPr>
            <p:spPr bwMode="auto">
              <a:xfrm>
                <a:off x="977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nvGrpSpPr>
              <p:cNvPr id="17" name="Group 4"/>
              <p:cNvGrpSpPr>
                <a:grpSpLocks/>
              </p:cNvGrpSpPr>
              <p:nvPr/>
            </p:nvGrpSpPr>
            <p:grpSpPr bwMode="auto">
              <a:xfrm>
                <a:off x="2214" y="11748"/>
                <a:ext cx="7560" cy="180"/>
                <a:chOff x="2214" y="5039"/>
                <a:chExt cx="7560" cy="180"/>
              </a:xfrm>
            </p:grpSpPr>
            <p:sp>
              <p:nvSpPr>
                <p:cNvPr id="19" name="Line 8"/>
                <p:cNvSpPr>
                  <a:spLocks noChangeShapeType="1"/>
                </p:cNvSpPr>
                <p:nvPr/>
              </p:nvSpPr>
              <p:spPr bwMode="auto">
                <a:xfrm>
                  <a:off x="22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0" name="Line 7"/>
                <p:cNvSpPr>
                  <a:spLocks noChangeShapeType="1"/>
                </p:cNvSpPr>
                <p:nvPr/>
              </p:nvSpPr>
              <p:spPr bwMode="auto">
                <a:xfrm>
                  <a:off x="58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1" name="Line 6"/>
                <p:cNvSpPr>
                  <a:spLocks noChangeShapeType="1"/>
                </p:cNvSpPr>
                <p:nvPr/>
              </p:nvSpPr>
              <p:spPr bwMode="auto">
                <a:xfrm>
                  <a:off x="977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2" name="Line 5"/>
                <p:cNvSpPr>
                  <a:spLocks noChangeShapeType="1"/>
                </p:cNvSpPr>
                <p:nvPr/>
              </p:nvSpPr>
              <p:spPr bwMode="auto">
                <a:xfrm>
                  <a:off x="2214" y="5219"/>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18" name="Line 3"/>
              <p:cNvSpPr>
                <a:spLocks noChangeShapeType="1"/>
              </p:cNvSpPr>
              <p:nvPr/>
            </p:nvSpPr>
            <p:spPr bwMode="auto">
              <a:xfrm>
                <a:off x="5814" y="11919"/>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840211283"/>
      </p:ext>
    </p:extLst>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Критерії </a:t>
            </a:r>
            <a:r>
              <a:rPr lang="ru-RU" sz="6000" b="1" dirty="0" err="1">
                <a:latin typeface="+mn-lt"/>
                <a:ea typeface="Calibri" panose="020F0502020204030204" pitchFamily="34" charset="0"/>
              </a:rPr>
              <a:t>науковості</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54" name="Групувати 153"/>
          <p:cNvGrpSpPr/>
          <p:nvPr/>
        </p:nvGrpSpPr>
        <p:grpSpPr>
          <a:xfrm>
            <a:off x="128257" y="842254"/>
            <a:ext cx="8908238" cy="5981255"/>
            <a:chOff x="250224" y="620394"/>
            <a:chExt cx="6079139" cy="5521643"/>
          </a:xfrm>
        </p:grpSpPr>
        <p:sp>
          <p:nvSpPr>
            <p:cNvPr id="97" name="AutoShape 134"/>
            <p:cNvSpPr>
              <a:spLocks noChangeArrowheads="1"/>
            </p:cNvSpPr>
            <p:nvPr/>
          </p:nvSpPr>
          <p:spPr bwMode="auto">
            <a:xfrm>
              <a:off x="266700" y="1185863"/>
              <a:ext cx="109538" cy="223837"/>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98" name="AutoShape 133"/>
            <p:cNvSpPr>
              <a:spLocks noChangeArrowheads="1"/>
            </p:cNvSpPr>
            <p:nvPr/>
          </p:nvSpPr>
          <p:spPr bwMode="auto">
            <a:xfrm>
              <a:off x="266699" y="1740598"/>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99" name="AutoShape 132"/>
            <p:cNvSpPr>
              <a:spLocks noChangeArrowheads="1"/>
            </p:cNvSpPr>
            <p:nvPr/>
          </p:nvSpPr>
          <p:spPr bwMode="auto">
            <a:xfrm>
              <a:off x="266699" y="2279339"/>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0" name="AutoShape 131"/>
            <p:cNvSpPr>
              <a:spLocks noChangeArrowheads="1"/>
            </p:cNvSpPr>
            <p:nvPr/>
          </p:nvSpPr>
          <p:spPr bwMode="auto">
            <a:xfrm>
              <a:off x="266699" y="2837199"/>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1" name="AutoShape 130"/>
            <p:cNvSpPr>
              <a:spLocks noChangeArrowheads="1"/>
            </p:cNvSpPr>
            <p:nvPr/>
          </p:nvSpPr>
          <p:spPr bwMode="auto">
            <a:xfrm>
              <a:off x="266700" y="3340941"/>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2" name="AutoShape 129"/>
            <p:cNvSpPr>
              <a:spLocks noChangeArrowheads="1"/>
            </p:cNvSpPr>
            <p:nvPr/>
          </p:nvSpPr>
          <p:spPr bwMode="auto">
            <a:xfrm>
              <a:off x="266700" y="3848932"/>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3" name="AutoShape 128"/>
            <p:cNvSpPr>
              <a:spLocks noChangeArrowheads="1"/>
            </p:cNvSpPr>
            <p:nvPr/>
          </p:nvSpPr>
          <p:spPr bwMode="auto">
            <a:xfrm>
              <a:off x="266700" y="4340037"/>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4" name="AutoShape 127"/>
            <p:cNvSpPr>
              <a:spLocks noChangeArrowheads="1"/>
            </p:cNvSpPr>
            <p:nvPr/>
          </p:nvSpPr>
          <p:spPr bwMode="auto">
            <a:xfrm>
              <a:off x="266700" y="4770452"/>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5" name="AutoShape 126"/>
            <p:cNvSpPr>
              <a:spLocks noChangeArrowheads="1"/>
            </p:cNvSpPr>
            <p:nvPr/>
          </p:nvSpPr>
          <p:spPr bwMode="auto">
            <a:xfrm>
              <a:off x="266700" y="5312685"/>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6" name="AutoShape 125"/>
            <p:cNvSpPr>
              <a:spLocks noChangeArrowheads="1"/>
            </p:cNvSpPr>
            <p:nvPr/>
          </p:nvSpPr>
          <p:spPr bwMode="auto">
            <a:xfrm>
              <a:off x="266700" y="5816427"/>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8" name="Line 123"/>
            <p:cNvSpPr>
              <a:spLocks noChangeShapeType="1"/>
            </p:cNvSpPr>
            <p:nvPr/>
          </p:nvSpPr>
          <p:spPr bwMode="auto">
            <a:xfrm flipV="1">
              <a:off x="250224" y="1077735"/>
              <a:ext cx="4117" cy="4928356"/>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grpSp>
          <p:nvGrpSpPr>
            <p:cNvPr id="109" name="Group 80"/>
            <p:cNvGrpSpPr>
              <a:grpSpLocks/>
            </p:cNvGrpSpPr>
            <p:nvPr/>
          </p:nvGrpSpPr>
          <p:grpSpPr bwMode="auto">
            <a:xfrm>
              <a:off x="376238" y="620394"/>
              <a:ext cx="5953125" cy="5521643"/>
              <a:chOff x="1487" y="5981"/>
              <a:chExt cx="9374" cy="8695"/>
            </a:xfrm>
          </p:grpSpPr>
          <p:sp>
            <p:nvSpPr>
              <p:cNvPr id="110" name="Rectangle 122"/>
              <p:cNvSpPr>
                <a:spLocks noChangeArrowheads="1"/>
              </p:cNvSpPr>
              <p:nvPr/>
            </p:nvSpPr>
            <p:spPr bwMode="auto">
              <a:xfrm>
                <a:off x="1487" y="5981"/>
                <a:ext cx="3029" cy="6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Arial Unicode MS" charset="-128"/>
                    <a:cs typeface="Times New Roman" panose="02020603050405020304" pitchFamily="18" charset="0"/>
                  </a:rPr>
                  <a:t>Критерії науковості</a:t>
                </a:r>
                <a:endPar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1" name="Rectangle 121"/>
              <p:cNvSpPr>
                <a:spLocks noChangeArrowheads="1"/>
              </p:cNvSpPr>
              <p:nvPr/>
            </p:nvSpPr>
            <p:spPr bwMode="auto">
              <a:xfrm>
                <a:off x="4700" y="6012"/>
                <a:ext cx="6154" cy="526"/>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Arial Unicode MS" charset="-128"/>
                    <a:cs typeface="Times New Roman" panose="02020603050405020304" pitchFamily="18" charset="0"/>
                  </a:rPr>
                  <a:t>Характеристика</a:t>
                </a:r>
                <a:endPar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112" name="Group 117"/>
              <p:cNvGrpSpPr>
                <a:grpSpLocks/>
              </p:cNvGrpSpPr>
              <p:nvPr/>
            </p:nvGrpSpPr>
            <p:grpSpPr bwMode="auto">
              <a:xfrm>
                <a:off x="1494" y="6715"/>
                <a:ext cx="9367" cy="823"/>
                <a:chOff x="1494" y="6760"/>
                <a:chExt cx="9367" cy="823"/>
              </a:xfrm>
            </p:grpSpPr>
            <p:sp>
              <p:nvSpPr>
                <p:cNvPr id="149" name="Rectangle 120"/>
                <p:cNvSpPr>
                  <a:spLocks noChangeArrowheads="1"/>
                </p:cNvSpPr>
                <p:nvPr/>
              </p:nvSpPr>
              <p:spPr bwMode="auto">
                <a:xfrm>
                  <a:off x="1494" y="6834"/>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об’єктивність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50" name="Rectangle 119"/>
                <p:cNvSpPr>
                  <a:spLocks noChangeArrowheads="1"/>
                </p:cNvSpPr>
                <p:nvPr/>
              </p:nvSpPr>
              <p:spPr bwMode="auto">
                <a:xfrm>
                  <a:off x="4689" y="6760"/>
                  <a:ext cx="6172" cy="823"/>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8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подання предмета дослідження в об'єктивованому вигляді, незалежно від того, які – матеріальні чи ідеальні – феномени досліджуються</a:t>
                  </a:r>
                  <a:endParaRPr kumimoji="0" lang="uk-UA" altLang="uk-UA" sz="15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4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3" name="Group 113"/>
              <p:cNvGrpSpPr>
                <a:grpSpLocks/>
              </p:cNvGrpSpPr>
              <p:nvPr/>
            </p:nvGrpSpPr>
            <p:grpSpPr bwMode="auto">
              <a:xfrm>
                <a:off x="1494" y="7604"/>
                <a:ext cx="9360" cy="742"/>
                <a:chOff x="1494" y="7694"/>
                <a:chExt cx="9360" cy="742"/>
              </a:xfrm>
            </p:grpSpPr>
            <p:sp>
              <p:nvSpPr>
                <p:cNvPr id="146" name="Rectangle 116"/>
                <p:cNvSpPr>
                  <a:spLocks noChangeArrowheads="1"/>
                </p:cNvSpPr>
                <p:nvPr/>
              </p:nvSpPr>
              <p:spPr bwMode="auto">
                <a:xfrm>
                  <a:off x="1494" y="7745"/>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системність </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7" name="Rectangle 115"/>
                <p:cNvSpPr>
                  <a:spLocks noChangeArrowheads="1"/>
                </p:cNvSpPr>
                <p:nvPr/>
              </p:nvSpPr>
              <p:spPr bwMode="auto">
                <a:xfrm>
                  <a:off x="4689" y="7694"/>
                  <a:ext cx="6165" cy="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організація знання в певну систему за логікою предмета, що відображається знанням</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4" name="Group 109"/>
              <p:cNvGrpSpPr>
                <a:grpSpLocks/>
              </p:cNvGrpSpPr>
              <p:nvPr/>
            </p:nvGrpSpPr>
            <p:grpSpPr bwMode="auto">
              <a:xfrm>
                <a:off x="1494" y="8422"/>
                <a:ext cx="9360" cy="742"/>
                <a:chOff x="1494" y="8572"/>
                <a:chExt cx="9360" cy="742"/>
              </a:xfrm>
            </p:grpSpPr>
            <p:sp>
              <p:nvSpPr>
                <p:cNvPr id="143" name="Rectangle 112"/>
                <p:cNvSpPr>
                  <a:spLocks noChangeArrowheads="1"/>
                </p:cNvSpPr>
                <p:nvPr/>
              </p:nvSpPr>
              <p:spPr bwMode="auto">
                <a:xfrm>
                  <a:off x="1494" y="8641"/>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обґрунтованість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4" name="Rectangle 111"/>
                <p:cNvSpPr>
                  <a:spLocks noChangeArrowheads="1"/>
                </p:cNvSpPr>
                <p:nvPr/>
              </p:nvSpPr>
              <p:spPr bwMode="auto">
                <a:xfrm>
                  <a:off x="4689" y="8572"/>
                  <a:ext cx="6165" cy="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аргументація наукових положень до повноти обґрунтованості і доведеності</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5" name="Group 105"/>
              <p:cNvGrpSpPr>
                <a:grpSpLocks/>
              </p:cNvGrpSpPr>
              <p:nvPr/>
            </p:nvGrpSpPr>
            <p:grpSpPr bwMode="auto">
              <a:xfrm>
                <a:off x="1487" y="9225"/>
                <a:ext cx="9367" cy="741"/>
                <a:chOff x="1487" y="9450"/>
                <a:chExt cx="9367" cy="741"/>
              </a:xfrm>
            </p:grpSpPr>
            <p:sp>
              <p:nvSpPr>
                <p:cNvPr id="140" name="Rectangle 108"/>
                <p:cNvSpPr>
                  <a:spLocks noChangeArrowheads="1"/>
                </p:cNvSpPr>
                <p:nvPr/>
              </p:nvSpPr>
              <p:spPr bwMode="auto">
                <a:xfrm>
                  <a:off x="1487" y="9557"/>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істинність</a:t>
                  </a:r>
                  <a:endParaRPr kumimoji="0" lang="uk-UA" altLang="uk-UA" sz="16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1" name="Rectangle 107"/>
                <p:cNvSpPr>
                  <a:spLocks noChangeArrowheads="1"/>
                </p:cNvSpPr>
                <p:nvPr/>
              </p:nvSpPr>
              <p:spPr bwMode="auto">
                <a:xfrm>
                  <a:off x="4689" y="9450"/>
                  <a:ext cx="6165" cy="74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надання адекватного відображення дійсності. Істинність є центральним </a:t>
                  </a:r>
                  <a:r>
                    <a:rPr kumimoji="0" lang="uk-UA" altLang="uk-UA" sz="15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регулятивом</a:t>
                  </a: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науки</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2" name="Line 106"/>
                <p:cNvSpPr>
                  <a:spLocks noChangeShapeType="1"/>
                </p:cNvSpPr>
                <p:nvPr/>
              </p:nvSpPr>
              <p:spPr bwMode="auto">
                <a:xfrm>
                  <a:off x="4516" y="9866"/>
                  <a:ext cx="173"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grpSp>
          <p:grpSp>
            <p:nvGrpSpPr>
              <p:cNvPr id="116" name="Group 101"/>
              <p:cNvGrpSpPr>
                <a:grpSpLocks/>
              </p:cNvGrpSpPr>
              <p:nvPr/>
            </p:nvGrpSpPr>
            <p:grpSpPr bwMode="auto">
              <a:xfrm>
                <a:off x="1487" y="10043"/>
                <a:ext cx="9367" cy="741"/>
                <a:chOff x="1487" y="10328"/>
                <a:chExt cx="9367" cy="741"/>
              </a:xfrm>
            </p:grpSpPr>
            <p:sp>
              <p:nvSpPr>
                <p:cNvPr id="137" name="Rectangle 104"/>
                <p:cNvSpPr>
                  <a:spLocks noChangeArrowheads="1"/>
                </p:cNvSpPr>
                <p:nvPr/>
              </p:nvSpPr>
              <p:spPr bwMode="auto">
                <a:xfrm>
                  <a:off x="1487" y="10442"/>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проблемність</a:t>
                  </a:r>
                  <a:endParaRPr kumimoji="0" lang="uk-UA" altLang="uk-UA" sz="14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8" name="Rectangle 103"/>
                <p:cNvSpPr>
                  <a:spLocks noChangeArrowheads="1"/>
                </p:cNvSpPr>
                <p:nvPr/>
              </p:nvSpPr>
              <p:spPr bwMode="auto">
                <a:xfrm>
                  <a:off x="4689" y="10328"/>
                  <a:ext cx="6165" cy="74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вирішення наукою проблем як найближче її завдання</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7" name="Group 97"/>
              <p:cNvGrpSpPr>
                <a:grpSpLocks/>
              </p:cNvGrpSpPr>
              <p:nvPr/>
            </p:nvGrpSpPr>
            <p:grpSpPr bwMode="auto">
              <a:xfrm>
                <a:off x="1487" y="10831"/>
                <a:ext cx="9367" cy="738"/>
                <a:chOff x="1487" y="11206"/>
                <a:chExt cx="9367" cy="738"/>
              </a:xfrm>
            </p:grpSpPr>
            <p:sp>
              <p:nvSpPr>
                <p:cNvPr id="134" name="Rectangle 100"/>
                <p:cNvSpPr>
                  <a:spLocks noChangeArrowheads="1"/>
                </p:cNvSpPr>
                <p:nvPr/>
              </p:nvSpPr>
              <p:spPr bwMode="auto">
                <a:xfrm>
                  <a:off x="1487" y="11242"/>
                  <a:ext cx="3029"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причинна матриця </a:t>
                  </a: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пояснення</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явищ</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5" name="Rectangle 99"/>
                <p:cNvSpPr>
                  <a:spLocks noChangeArrowheads="1"/>
                </p:cNvSpPr>
                <p:nvPr/>
              </p:nvSpPr>
              <p:spPr bwMode="auto">
                <a:xfrm>
                  <a:off x="4689" y="11206"/>
                  <a:ext cx="6165"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науковий аналіз передбачає пошук причин, тобто мотивованих певними закономірностями чинників</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8" name="Group 93"/>
              <p:cNvGrpSpPr>
                <a:grpSpLocks/>
              </p:cNvGrpSpPr>
              <p:nvPr/>
            </p:nvGrpSpPr>
            <p:grpSpPr bwMode="auto">
              <a:xfrm>
                <a:off x="1494" y="11604"/>
                <a:ext cx="9360" cy="702"/>
                <a:chOff x="1494" y="12084"/>
                <a:chExt cx="9360" cy="702"/>
              </a:xfrm>
            </p:grpSpPr>
            <p:sp>
              <p:nvSpPr>
                <p:cNvPr id="131" name="Rectangle 96"/>
                <p:cNvSpPr>
                  <a:spLocks noChangeArrowheads="1"/>
                </p:cNvSpPr>
                <p:nvPr/>
              </p:nvSpPr>
              <p:spPr bwMode="auto">
                <a:xfrm>
                  <a:off x="1494" y="12184"/>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ідеалізація</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2" name="Rectangle 95"/>
                <p:cNvSpPr>
                  <a:spLocks noChangeArrowheads="1"/>
                </p:cNvSpPr>
                <p:nvPr/>
              </p:nvSpPr>
              <p:spPr bwMode="auto">
                <a:xfrm>
                  <a:off x="4689" y="12084"/>
                  <a:ext cx="6165"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наука досліджує явища, так би мовити, в чистому вигляді, відсторонюючись від дрібниць </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9" name="Group 89"/>
              <p:cNvGrpSpPr>
                <a:grpSpLocks/>
              </p:cNvGrpSpPr>
              <p:nvPr/>
            </p:nvGrpSpPr>
            <p:grpSpPr bwMode="auto">
              <a:xfrm>
                <a:off x="1501" y="12369"/>
                <a:ext cx="9360" cy="702"/>
                <a:chOff x="1494" y="12962"/>
                <a:chExt cx="9360" cy="702"/>
              </a:xfrm>
            </p:grpSpPr>
            <p:sp>
              <p:nvSpPr>
                <p:cNvPr id="128" name="Rectangle 92"/>
                <p:cNvSpPr>
                  <a:spLocks noChangeArrowheads="1"/>
                </p:cNvSpPr>
                <p:nvPr/>
              </p:nvSpPr>
              <p:spPr bwMode="auto">
                <a:xfrm>
                  <a:off x="1494" y="13021"/>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предметність</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9" name="Rectangle 91"/>
                <p:cNvSpPr>
                  <a:spLocks noChangeArrowheads="1"/>
                </p:cNvSpPr>
                <p:nvPr/>
              </p:nvSpPr>
              <p:spPr bwMode="auto">
                <a:xfrm>
                  <a:off x="4682" y="12962"/>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наука вирішує лише проблеми певного роду, при цьому наукові знання є специфічними </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20" name="Group 85"/>
              <p:cNvGrpSpPr>
                <a:grpSpLocks/>
              </p:cNvGrpSpPr>
              <p:nvPr/>
            </p:nvGrpSpPr>
            <p:grpSpPr bwMode="auto">
              <a:xfrm>
                <a:off x="1494" y="13194"/>
                <a:ext cx="9367" cy="702"/>
                <a:chOff x="1487" y="13840"/>
                <a:chExt cx="9367" cy="702"/>
              </a:xfrm>
            </p:grpSpPr>
            <p:sp>
              <p:nvSpPr>
                <p:cNvPr id="125" name="Rectangle 88"/>
                <p:cNvSpPr>
                  <a:spLocks noChangeArrowheads="1"/>
                </p:cNvSpPr>
                <p:nvPr/>
              </p:nvSpPr>
              <p:spPr bwMode="auto">
                <a:xfrm>
                  <a:off x="1487" y="13840"/>
                  <a:ext cx="302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інтерсуб</a:t>
                  </a:r>
                  <a:r>
                    <a:rPr kumimoji="0" lang="en-US"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єктивна</a:t>
                  </a: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перевірюваність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6" name="Rectangle 87"/>
                <p:cNvSpPr>
                  <a:spLocks noChangeArrowheads="1"/>
                </p:cNvSpPr>
                <p:nvPr/>
              </p:nvSpPr>
              <p:spPr bwMode="auto">
                <a:xfrm>
                  <a:off x="4682" y="13840"/>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аргументи науки є відкритими для критичної перевірки будь-яким суб’єктом</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21" name="Group 81"/>
              <p:cNvGrpSpPr>
                <a:grpSpLocks/>
              </p:cNvGrpSpPr>
              <p:nvPr/>
            </p:nvGrpSpPr>
            <p:grpSpPr bwMode="auto">
              <a:xfrm>
                <a:off x="1494" y="13974"/>
                <a:ext cx="9367" cy="702"/>
                <a:chOff x="1487" y="14718"/>
                <a:chExt cx="9367" cy="702"/>
              </a:xfrm>
            </p:grpSpPr>
            <p:sp>
              <p:nvSpPr>
                <p:cNvPr id="122" name="Rectangle 84"/>
                <p:cNvSpPr>
                  <a:spLocks noChangeArrowheads="1"/>
                </p:cNvSpPr>
                <p:nvPr/>
              </p:nvSpPr>
              <p:spPr bwMode="auto">
                <a:xfrm>
                  <a:off x="1487" y="14820"/>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раціональність</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3" name="Rectangle 83"/>
                <p:cNvSpPr>
                  <a:spLocks noChangeArrowheads="1"/>
                </p:cNvSpPr>
                <p:nvPr/>
              </p:nvSpPr>
              <p:spPr bwMode="auto">
                <a:xfrm>
                  <a:off x="4682" y="14718"/>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робота з ідеалізованими </a:t>
                  </a:r>
                  <a:r>
                    <a:rPr kumimoji="0" lang="uk-UA" altLang="uk-UA" sz="15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об’єктами,акцентування</a:t>
                  </a: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уваги на пізнавальному аспекті осягнення світу</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gr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156" name="Пряма сполучна лінія 155"/>
          <p:cNvCxnSpPr>
            <a:stCxn id="108" idx="1"/>
            <a:endCxn id="110" idx="1"/>
          </p:cNvCxnSpPr>
          <p:nvPr/>
        </p:nvCxnSpPr>
        <p:spPr bwMode="auto">
          <a:xfrm flipV="1">
            <a:off x="134290" y="1057222"/>
            <a:ext cx="178625" cy="28044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0" name="Line 106"/>
          <p:cNvSpPr>
            <a:spLocks noChangeShapeType="1"/>
          </p:cNvSpPr>
          <p:nvPr/>
        </p:nvSpPr>
        <p:spPr bwMode="auto">
          <a:xfrm>
            <a:off x="3131746" y="3933056"/>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1" name="Line 106"/>
          <p:cNvSpPr>
            <a:spLocks noChangeShapeType="1"/>
          </p:cNvSpPr>
          <p:nvPr/>
        </p:nvSpPr>
        <p:spPr bwMode="auto">
          <a:xfrm>
            <a:off x="3131746" y="2708920"/>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2" name="Line 106"/>
          <p:cNvSpPr>
            <a:spLocks noChangeShapeType="1"/>
          </p:cNvSpPr>
          <p:nvPr/>
        </p:nvSpPr>
        <p:spPr bwMode="auto">
          <a:xfrm>
            <a:off x="3141983" y="2204864"/>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3" name="Line 106"/>
          <p:cNvSpPr>
            <a:spLocks noChangeShapeType="1"/>
          </p:cNvSpPr>
          <p:nvPr/>
        </p:nvSpPr>
        <p:spPr bwMode="auto">
          <a:xfrm>
            <a:off x="3131746" y="155679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4" name="Line 106"/>
          <p:cNvSpPr>
            <a:spLocks noChangeShapeType="1"/>
          </p:cNvSpPr>
          <p:nvPr/>
        </p:nvSpPr>
        <p:spPr bwMode="auto">
          <a:xfrm>
            <a:off x="3131746" y="443711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5" name="Line 106"/>
          <p:cNvSpPr>
            <a:spLocks noChangeShapeType="1"/>
          </p:cNvSpPr>
          <p:nvPr/>
        </p:nvSpPr>
        <p:spPr bwMode="auto">
          <a:xfrm>
            <a:off x="3138260" y="4941168"/>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6" name="Line 106"/>
          <p:cNvSpPr>
            <a:spLocks noChangeShapeType="1"/>
          </p:cNvSpPr>
          <p:nvPr/>
        </p:nvSpPr>
        <p:spPr bwMode="auto">
          <a:xfrm>
            <a:off x="3138260" y="5445224"/>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7" name="Line 106"/>
          <p:cNvSpPr>
            <a:spLocks noChangeShapeType="1"/>
          </p:cNvSpPr>
          <p:nvPr/>
        </p:nvSpPr>
        <p:spPr bwMode="auto">
          <a:xfrm>
            <a:off x="3131746" y="6021288"/>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8" name="Line 106"/>
          <p:cNvSpPr>
            <a:spLocks noChangeShapeType="1"/>
          </p:cNvSpPr>
          <p:nvPr/>
        </p:nvSpPr>
        <p:spPr bwMode="auto">
          <a:xfrm>
            <a:off x="3131746" y="659735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7740379"/>
      </p:ext>
    </p:extLst>
  </p:cSld>
  <p:clrMapOvr>
    <a:masterClrMapping/>
  </p:clrMapOvr>
  <p:transition>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Поділ наук на види за предметом та методом </a:t>
            </a:r>
            <a:r>
              <a:rPr lang="ru-RU" sz="3200" b="1" dirty="0" err="1">
                <a:latin typeface="+mn-lt"/>
                <a:ea typeface="Calibri" panose="020F0502020204030204" pitchFamily="34" charset="0"/>
              </a:rPr>
              <a:t>пізнання</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8" name="Group 18"/>
          <p:cNvGrpSpPr>
            <a:grpSpLocks/>
          </p:cNvGrpSpPr>
          <p:nvPr/>
        </p:nvGrpSpPr>
        <p:grpSpPr bwMode="auto">
          <a:xfrm>
            <a:off x="237964" y="1337441"/>
            <a:ext cx="8668072" cy="4323808"/>
            <a:chOff x="1134" y="12599"/>
            <a:chExt cx="9720" cy="1486"/>
          </a:xfrm>
        </p:grpSpPr>
        <p:sp>
          <p:nvSpPr>
            <p:cNvPr id="19" name="Line 28"/>
            <p:cNvSpPr>
              <a:spLocks noChangeShapeType="1"/>
            </p:cNvSpPr>
            <p:nvPr/>
          </p:nvSpPr>
          <p:spPr bwMode="auto">
            <a:xfrm>
              <a:off x="2034" y="13393"/>
              <a:ext cx="8460" cy="1"/>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nvGrpSpPr>
            <p:cNvPr id="20" name="Group 19"/>
            <p:cNvGrpSpPr>
              <a:grpSpLocks/>
            </p:cNvGrpSpPr>
            <p:nvPr/>
          </p:nvGrpSpPr>
          <p:grpSpPr bwMode="auto">
            <a:xfrm>
              <a:off x="1134" y="12599"/>
              <a:ext cx="9720" cy="1486"/>
              <a:chOff x="1134" y="3666"/>
              <a:chExt cx="9720" cy="1486"/>
            </a:xfrm>
          </p:grpSpPr>
          <p:sp>
            <p:nvSpPr>
              <p:cNvPr id="21" name="Rectangle 27"/>
              <p:cNvSpPr>
                <a:spLocks noChangeArrowheads="1"/>
              </p:cNvSpPr>
              <p:nvPr/>
            </p:nvSpPr>
            <p:spPr bwMode="auto">
              <a:xfrm>
                <a:off x="3643" y="3666"/>
                <a:ext cx="5400" cy="473"/>
              </a:xfrm>
              <a:prstGeom prst="rect">
                <a:avLst/>
              </a:prstGeom>
              <a:ln>
                <a:headEnd/>
                <a:tailEnd/>
              </a:ln>
            </p:spPr>
            <p:style>
              <a:lnRef idx="0">
                <a:schemeClr val="dk1"/>
              </a:lnRef>
              <a:fillRef idx="3">
                <a:schemeClr val="dk1"/>
              </a:fillRef>
              <a:effectRef idx="3">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Науки </a:t>
                </a:r>
                <a:endParaRPr kumimoji="0" lang="uk-UA" altLang="uk-UA" sz="6600" b="1" i="0" u="none" strike="noStrike" cap="none" normalizeH="0" baseline="0" dirty="0" smtClean="0">
                  <a:ln>
                    <a:noFill/>
                  </a:ln>
                  <a:solidFill>
                    <a:schemeClr val="bg1"/>
                  </a:solidFill>
                  <a:effectLst/>
                </a:endParaRPr>
              </a:p>
            </p:txBody>
          </p:sp>
          <p:sp>
            <p:nvSpPr>
              <p:cNvPr id="22" name="Rectangle 26"/>
              <p:cNvSpPr>
                <a:spLocks noChangeArrowheads="1"/>
              </p:cNvSpPr>
              <p:nvPr/>
            </p:nvSpPr>
            <p:spPr bwMode="auto">
              <a:xfrm>
                <a:off x="1134" y="4679"/>
                <a:ext cx="2880"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Суспільні </a:t>
                </a:r>
                <a:endParaRPr kumimoji="0" lang="uk-UA" altLang="uk-UA" sz="4500" b="0" i="0" u="none" strike="noStrike" cap="none" normalizeH="0" baseline="0" dirty="0" smtClean="0">
                  <a:ln>
                    <a:noFill/>
                  </a:ln>
                  <a:solidFill>
                    <a:schemeClr val="bg1"/>
                  </a:solidFill>
                  <a:effectLst/>
                </a:endParaRPr>
              </a:p>
            </p:txBody>
          </p:sp>
          <p:sp>
            <p:nvSpPr>
              <p:cNvPr id="23" name="Rectangle 25"/>
              <p:cNvSpPr>
                <a:spLocks noChangeArrowheads="1"/>
              </p:cNvSpPr>
              <p:nvPr/>
            </p:nvSpPr>
            <p:spPr bwMode="auto">
              <a:xfrm>
                <a:off x="4218" y="4679"/>
                <a:ext cx="3472"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Природничі </a:t>
                </a:r>
                <a:endParaRPr kumimoji="0" lang="uk-UA" altLang="uk-UA" sz="4500" b="0" i="0" u="none" strike="noStrike" cap="none" normalizeH="0" baseline="0" smtClean="0">
                  <a:ln>
                    <a:noFill/>
                  </a:ln>
                  <a:solidFill>
                    <a:schemeClr val="bg1"/>
                  </a:solidFill>
                  <a:effectLst/>
                </a:endParaRPr>
              </a:p>
            </p:txBody>
          </p:sp>
          <p:sp>
            <p:nvSpPr>
              <p:cNvPr id="24" name="Rectangle 24"/>
              <p:cNvSpPr>
                <a:spLocks noChangeArrowheads="1"/>
              </p:cNvSpPr>
              <p:nvPr/>
            </p:nvSpPr>
            <p:spPr bwMode="auto">
              <a:xfrm>
                <a:off x="7974" y="4679"/>
                <a:ext cx="2880"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Технічні </a:t>
                </a:r>
                <a:endParaRPr kumimoji="0" lang="uk-UA" altLang="uk-UA" sz="4500" b="0" i="0" u="none" strike="noStrike" cap="none" normalizeH="0" baseline="0" smtClean="0">
                  <a:ln>
                    <a:noFill/>
                  </a:ln>
                  <a:solidFill>
                    <a:schemeClr val="bg1"/>
                  </a:solidFill>
                  <a:effectLst/>
                </a:endParaRPr>
              </a:p>
            </p:txBody>
          </p:sp>
          <p:sp>
            <p:nvSpPr>
              <p:cNvPr id="25" name="Line 23"/>
              <p:cNvSpPr>
                <a:spLocks noChangeShapeType="1"/>
              </p:cNvSpPr>
              <p:nvPr/>
            </p:nvSpPr>
            <p:spPr bwMode="auto">
              <a:xfrm>
                <a:off x="6354" y="4139"/>
                <a:ext cx="0" cy="36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6" name="Line 22"/>
              <p:cNvSpPr>
                <a:spLocks noChangeShapeType="1"/>
              </p:cNvSpPr>
              <p:nvPr/>
            </p:nvSpPr>
            <p:spPr bwMode="auto">
              <a:xfrm>
                <a:off x="2034" y="4461"/>
                <a:ext cx="0" cy="218"/>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7" name="Line 21"/>
              <p:cNvSpPr>
                <a:spLocks noChangeShapeType="1"/>
              </p:cNvSpPr>
              <p:nvPr/>
            </p:nvSpPr>
            <p:spPr bwMode="auto">
              <a:xfrm>
                <a:off x="6354" y="4499"/>
                <a:ext cx="0" cy="18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9" name="Line 20"/>
              <p:cNvSpPr>
                <a:spLocks noChangeShapeType="1"/>
              </p:cNvSpPr>
              <p:nvPr/>
            </p:nvSpPr>
            <p:spPr bwMode="auto">
              <a:xfrm>
                <a:off x="10494" y="4460"/>
                <a:ext cx="0" cy="219"/>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grpSp>
      <p:sp>
        <p:nvSpPr>
          <p:cNvPr id="30" name="Rectangle 34"/>
          <p:cNvSpPr>
            <a:spLocks noChangeArrowheads="1"/>
          </p:cNvSpPr>
          <p:nvPr/>
        </p:nvSpPr>
        <p:spPr bwMode="auto">
          <a:xfrm>
            <a:off x="1691680" y="31140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866380455"/>
      </p:ext>
    </p:extLst>
  </p:cSld>
  <p:clrMapOvr>
    <a:masterClrMapping/>
  </p:clrMapOvr>
  <p:transition>
    <p:strips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929485"/>
          </a:xfrm>
          <a:prstGeom prst="rect">
            <a:avLst/>
          </a:prstGeom>
        </p:spPr>
        <p:txBody>
          <a:bodyPr wrap="square">
            <a:spAutoFit/>
          </a:bodyPr>
          <a:lstStyle/>
          <a:p>
            <a:pPr algn="ctr">
              <a:lnSpc>
                <a:spcPct val="80000"/>
              </a:lnSpc>
              <a:spcAft>
                <a:spcPts val="0"/>
              </a:spcAft>
            </a:pPr>
            <a:r>
              <a:rPr lang="ru-RU" sz="3300" b="1" dirty="0" smtClean="0">
                <a:latin typeface="+mn-lt"/>
                <a:ea typeface="Calibri" panose="020F0502020204030204" pitchFamily="34" charset="0"/>
              </a:rPr>
              <a:t>Поділ наук на види за </a:t>
            </a:r>
            <a:r>
              <a:rPr lang="ru-RU" sz="3300" b="1" dirty="0" err="1" smtClean="0">
                <a:latin typeface="+mn-lt"/>
                <a:ea typeface="Calibri" panose="020F0502020204030204" pitchFamily="34" charset="0"/>
              </a:rPr>
              <a:t>співвідношенням</a:t>
            </a:r>
            <a:r>
              <a:rPr lang="ru-RU" sz="3300" b="1" dirty="0" smtClean="0">
                <a:latin typeface="+mn-lt"/>
                <a:ea typeface="Calibri" panose="020F0502020204030204" pitchFamily="34" charset="0"/>
              </a:rPr>
              <a:t> </a:t>
            </a:r>
            <a:r>
              <a:rPr lang="ru-RU" sz="3300" b="1" dirty="0" err="1" smtClean="0">
                <a:latin typeface="+mn-lt"/>
                <a:ea typeface="Calibri" panose="020F0502020204030204" pitchFamily="34" charset="0"/>
              </a:rPr>
              <a:t>із</a:t>
            </a:r>
            <a:r>
              <a:rPr lang="ru-RU" sz="3300" b="1" dirty="0" smtClean="0">
                <a:latin typeface="+mn-lt"/>
                <a:ea typeface="Calibri" panose="020F0502020204030204" pitchFamily="34" charset="0"/>
              </a:rPr>
              <a:t> практикою</a:t>
            </a:r>
            <a:endParaRPr lang="uk-UA" sz="33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318618" y="1268760"/>
            <a:ext cx="8565315" cy="5035276"/>
            <a:chOff x="914" y="9875"/>
            <a:chExt cx="10240" cy="1747"/>
          </a:xfrm>
        </p:grpSpPr>
        <p:sp>
          <p:nvSpPr>
            <p:cNvPr id="6" name="Rectangle 9"/>
            <p:cNvSpPr>
              <a:spLocks noChangeArrowheads="1"/>
            </p:cNvSpPr>
            <p:nvPr/>
          </p:nvSpPr>
          <p:spPr bwMode="auto">
            <a:xfrm>
              <a:off x="3643" y="9875"/>
              <a:ext cx="5400" cy="473"/>
            </a:xfrm>
            <a:prstGeom prst="rect">
              <a:avLst/>
            </a:prstGeom>
            <a:ln>
              <a:headEnd/>
              <a:tailEnd/>
            </a:ln>
          </p:spPr>
          <p:style>
            <a:lnRef idx="0">
              <a:schemeClr val="dk1"/>
            </a:lnRef>
            <a:fillRef idx="3">
              <a:schemeClr val="dk1"/>
            </a:fillRef>
            <a:effectRef idx="3">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Науки </a:t>
              </a:r>
              <a:endParaRPr kumimoji="0" lang="uk-UA" altLang="uk-UA" sz="6600" b="0" i="0" u="none" strike="noStrike" cap="none" normalizeH="0" baseline="0" dirty="0" smtClean="0">
                <a:ln>
                  <a:noFill/>
                </a:ln>
                <a:solidFill>
                  <a:schemeClr val="bg1"/>
                </a:solidFill>
                <a:effectLst/>
              </a:endParaRPr>
            </a:p>
          </p:txBody>
        </p:sp>
        <p:sp>
          <p:nvSpPr>
            <p:cNvPr id="7" name="Rectangle 8"/>
            <p:cNvSpPr>
              <a:spLocks noChangeArrowheads="1"/>
            </p:cNvSpPr>
            <p:nvPr/>
          </p:nvSpPr>
          <p:spPr bwMode="auto">
            <a:xfrm>
              <a:off x="914" y="10524"/>
              <a:ext cx="5129"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Фундаментальні </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8" name="Rectangle 7"/>
            <p:cNvSpPr>
              <a:spLocks noChangeArrowheads="1"/>
            </p:cNvSpPr>
            <p:nvPr/>
          </p:nvSpPr>
          <p:spPr bwMode="auto">
            <a:xfrm>
              <a:off x="6688" y="10516"/>
              <a:ext cx="4466" cy="48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Прикладні </a:t>
              </a:r>
              <a:r>
                <a:rPr kumimoji="0" lang="uk-UA" altLang="uk-UA" sz="40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4000" b="0" i="0" u="none" strike="noStrike" cap="none" normalizeH="0" baseline="0" dirty="0" smtClean="0">
                <a:ln>
                  <a:noFill/>
                </a:ln>
                <a:solidFill>
                  <a:schemeClr val="bg1"/>
                </a:solidFill>
                <a:effectLst/>
                <a:latin typeface="Arial" panose="020B0604020202020204" pitchFamily="34" charset="0"/>
              </a:endParaRPr>
            </a:p>
          </p:txBody>
        </p:sp>
        <p:sp>
          <p:nvSpPr>
            <p:cNvPr id="12" name="Rectangle 3"/>
            <p:cNvSpPr>
              <a:spLocks noChangeArrowheads="1"/>
            </p:cNvSpPr>
            <p:nvPr/>
          </p:nvSpPr>
          <p:spPr bwMode="auto">
            <a:xfrm>
              <a:off x="3478" y="11076"/>
              <a:ext cx="5961" cy="54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Науково-практичні розробки</a:t>
              </a:r>
              <a:endParaRPr kumimoji="0" lang="uk-UA" altLang="uk-UA" sz="4500" b="0" i="0" u="none" strike="noStrike" cap="none" normalizeH="0" baseline="0" smtClean="0">
                <a:ln>
                  <a:noFill/>
                </a:ln>
                <a:solidFill>
                  <a:schemeClr val="bg1"/>
                </a:solidFill>
                <a:effectLst/>
                <a:latin typeface="Arial" panose="020B0604020202020204" pitchFamily="34" charset="0"/>
              </a:endParaRPr>
            </a:p>
          </p:txBody>
        </p:sp>
      </p:gr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33" name="Пряма зі стрілкою 32"/>
          <p:cNvCxnSpPr/>
          <p:nvPr/>
        </p:nvCxnSpPr>
        <p:spPr bwMode="auto">
          <a:xfrm>
            <a:off x="3131840" y="2638030"/>
            <a:ext cx="0" cy="47862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5" name="Пряма зі стрілкою 34"/>
          <p:cNvCxnSpPr>
            <a:stCxn id="6" idx="2"/>
          </p:cNvCxnSpPr>
          <p:nvPr/>
        </p:nvCxnSpPr>
        <p:spPr bwMode="auto">
          <a:xfrm flipH="1">
            <a:off x="4859740" y="2632060"/>
            <a:ext cx="1" cy="2098272"/>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7" name="Пряма зі стрілкою 36"/>
          <p:cNvCxnSpPr/>
          <p:nvPr/>
        </p:nvCxnSpPr>
        <p:spPr bwMode="auto">
          <a:xfrm>
            <a:off x="6732240" y="2635441"/>
            <a:ext cx="0" cy="47862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0786178"/>
      </p:ext>
    </p:extLst>
  </p:cSld>
  <p:clrMapOvr>
    <a:masterClrMapping/>
  </p:clrMapOvr>
  <p:transition>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904863"/>
          </a:xfrm>
          <a:prstGeom prst="rect">
            <a:avLst/>
          </a:prstGeom>
        </p:spPr>
        <p:txBody>
          <a:bodyPr wrap="square">
            <a:spAutoFit/>
          </a:bodyPr>
          <a:lstStyle/>
          <a:p>
            <a:pPr algn="ctr">
              <a:lnSpc>
                <a:spcPct val="80000"/>
              </a:lnSpc>
              <a:spcAft>
                <a:spcPts val="0"/>
              </a:spcAft>
            </a:pPr>
            <a:r>
              <a:rPr lang="ru-RU" sz="6600" b="1" dirty="0">
                <a:latin typeface="+mn-lt"/>
                <a:ea typeface="Calibri" panose="020F0502020204030204" pitchFamily="34" charset="0"/>
              </a:rPr>
              <a:t>Функції науки</a:t>
            </a:r>
            <a:endParaRPr lang="uk-UA" sz="6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5" name="Group 1"/>
          <p:cNvGrpSpPr>
            <a:grpSpLocks/>
          </p:cNvGrpSpPr>
          <p:nvPr/>
        </p:nvGrpSpPr>
        <p:grpSpPr bwMode="auto">
          <a:xfrm>
            <a:off x="28468" y="1124744"/>
            <a:ext cx="9115532" cy="5304289"/>
            <a:chOff x="1360" y="11508"/>
            <a:chExt cx="9353" cy="3569"/>
          </a:xfrm>
        </p:grpSpPr>
        <p:sp>
          <p:nvSpPr>
            <p:cNvPr id="9" name="AutoShape 18"/>
            <p:cNvSpPr>
              <a:spLocks noChangeArrowheads="1"/>
            </p:cNvSpPr>
            <p:nvPr/>
          </p:nvSpPr>
          <p:spPr bwMode="auto">
            <a:xfrm>
              <a:off x="4054" y="12286"/>
              <a:ext cx="2985" cy="1707"/>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4000" b="1" i="0" u="sng"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Функції науки</a:t>
              </a:r>
              <a:endParaRPr kumimoji="0" lang="ru-RU" altLang="uk-UA" sz="4000" b="0" i="0" u="sng" strike="noStrike" cap="none" normalizeH="0" baseline="0" dirty="0" smtClean="0">
                <a:ln>
                  <a:noFill/>
                </a:ln>
                <a:solidFill>
                  <a:schemeClr val="bg1"/>
                </a:solidFill>
                <a:effectLst/>
                <a:latin typeface="Arial" panose="020B0604020202020204" pitchFamily="34" charset="0"/>
              </a:endParaRPr>
            </a:p>
          </p:txBody>
        </p:sp>
        <p:sp>
          <p:nvSpPr>
            <p:cNvPr id="10" name="AutoShape 17"/>
            <p:cNvSpPr>
              <a:spLocks noChangeArrowheads="1"/>
            </p:cNvSpPr>
            <p:nvPr/>
          </p:nvSpPr>
          <p:spPr bwMode="auto">
            <a:xfrm>
              <a:off x="1707" y="11708"/>
              <a:ext cx="1980" cy="72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опис</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1" name="AutoShape 16"/>
            <p:cNvSpPr>
              <a:spLocks noChangeArrowheads="1"/>
            </p:cNvSpPr>
            <p:nvPr/>
          </p:nvSpPr>
          <p:spPr bwMode="auto">
            <a:xfrm>
              <a:off x="1376" y="13688"/>
              <a:ext cx="2941"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пояснення</a:t>
              </a:r>
              <a:endParaRPr kumimoji="0" lang="ru-RU" altLang="uk-UA" sz="3200" b="0" i="0" u="none" strike="noStrike" cap="none" normalizeH="0" baseline="0" smtClean="0">
                <a:ln>
                  <a:noFill/>
                </a:ln>
                <a:solidFill>
                  <a:schemeClr val="bg1"/>
                </a:solidFill>
                <a:effectLst/>
                <a:latin typeface="Arial" panose="020B0604020202020204" pitchFamily="34" charset="0"/>
              </a:endParaRPr>
            </a:p>
          </p:txBody>
        </p:sp>
        <p:sp>
          <p:nvSpPr>
            <p:cNvPr id="13" name="AutoShape 15"/>
            <p:cNvSpPr>
              <a:spLocks noChangeArrowheads="1"/>
            </p:cNvSpPr>
            <p:nvPr/>
          </p:nvSpPr>
          <p:spPr bwMode="auto">
            <a:xfrm>
              <a:off x="6962" y="12501"/>
              <a:ext cx="3751"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передбачення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5" name="AutoShape 14"/>
            <p:cNvSpPr>
              <a:spLocks noChangeArrowheads="1"/>
            </p:cNvSpPr>
            <p:nvPr/>
          </p:nvSpPr>
          <p:spPr bwMode="auto">
            <a:xfrm>
              <a:off x="7459" y="13850"/>
              <a:ext cx="3005"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розуміння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6" name="AutoShape 13"/>
            <p:cNvSpPr>
              <a:spLocks noChangeArrowheads="1"/>
            </p:cNvSpPr>
            <p:nvPr/>
          </p:nvSpPr>
          <p:spPr bwMode="auto">
            <a:xfrm>
              <a:off x="3931" y="11512"/>
              <a:ext cx="2498" cy="646"/>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пізнання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7" name="AutoShape 12"/>
            <p:cNvSpPr>
              <a:spLocks noChangeArrowheads="1"/>
            </p:cNvSpPr>
            <p:nvPr/>
          </p:nvSpPr>
          <p:spPr bwMode="auto">
            <a:xfrm>
              <a:off x="1360" y="12512"/>
              <a:ext cx="2924"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виховання</a:t>
              </a:r>
              <a:endParaRPr kumimoji="0" lang="ru-RU" altLang="uk-UA" sz="3200" b="0" i="0" u="none" strike="noStrike" cap="none" normalizeH="0" baseline="0" smtClean="0">
                <a:ln>
                  <a:noFill/>
                </a:ln>
                <a:solidFill>
                  <a:schemeClr val="bg1"/>
                </a:solidFill>
                <a:effectLst/>
                <a:latin typeface="Arial" panose="020B0604020202020204" pitchFamily="34" charset="0"/>
              </a:endParaRPr>
            </a:p>
          </p:txBody>
        </p:sp>
        <p:sp>
          <p:nvSpPr>
            <p:cNvPr id="18" name="AutoShape 11"/>
            <p:cNvSpPr>
              <a:spLocks noChangeArrowheads="1"/>
            </p:cNvSpPr>
            <p:nvPr/>
          </p:nvSpPr>
          <p:spPr bwMode="auto">
            <a:xfrm>
              <a:off x="3927" y="14177"/>
              <a:ext cx="3240"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організація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9" name="AutoShape 10"/>
            <p:cNvSpPr>
              <a:spLocks noChangeArrowheads="1"/>
            </p:cNvSpPr>
            <p:nvPr/>
          </p:nvSpPr>
          <p:spPr bwMode="auto">
            <a:xfrm>
              <a:off x="6354" y="11508"/>
              <a:ext cx="4256" cy="968"/>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конструювання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20" name="Line 9"/>
            <p:cNvSpPr>
              <a:spLocks noChangeShapeType="1"/>
            </p:cNvSpPr>
            <p:nvPr/>
          </p:nvSpPr>
          <p:spPr bwMode="auto">
            <a:xfrm flipH="1" flipV="1">
              <a:off x="3856" y="13117"/>
              <a:ext cx="198" cy="11"/>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1" name="Line 8"/>
            <p:cNvSpPr>
              <a:spLocks noChangeShapeType="1"/>
            </p:cNvSpPr>
            <p:nvPr/>
          </p:nvSpPr>
          <p:spPr bwMode="auto">
            <a:xfrm flipH="1">
              <a:off x="3856" y="13758"/>
              <a:ext cx="659" cy="26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2" name="Line 7"/>
            <p:cNvSpPr>
              <a:spLocks noChangeShapeType="1"/>
            </p:cNvSpPr>
            <p:nvPr/>
          </p:nvSpPr>
          <p:spPr bwMode="auto">
            <a:xfrm flipH="1" flipV="1">
              <a:off x="3634" y="12089"/>
              <a:ext cx="848" cy="462"/>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3" name="Line 6"/>
            <p:cNvSpPr>
              <a:spLocks noChangeShapeType="1"/>
            </p:cNvSpPr>
            <p:nvPr/>
          </p:nvSpPr>
          <p:spPr bwMode="auto">
            <a:xfrm flipH="1" flipV="1">
              <a:off x="5547" y="12041"/>
              <a:ext cx="12" cy="26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4" name="Line 5"/>
            <p:cNvSpPr>
              <a:spLocks noChangeShapeType="1"/>
            </p:cNvSpPr>
            <p:nvPr/>
          </p:nvSpPr>
          <p:spPr bwMode="auto">
            <a:xfrm flipH="1" flipV="1">
              <a:off x="5547" y="14002"/>
              <a:ext cx="12" cy="175"/>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5" name="Line 4"/>
            <p:cNvSpPr>
              <a:spLocks noChangeShapeType="1"/>
            </p:cNvSpPr>
            <p:nvPr/>
          </p:nvSpPr>
          <p:spPr bwMode="auto">
            <a:xfrm flipV="1">
              <a:off x="6613" y="12321"/>
              <a:ext cx="365" cy="22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6" name="Line 3"/>
            <p:cNvSpPr>
              <a:spLocks noChangeShapeType="1"/>
            </p:cNvSpPr>
            <p:nvPr/>
          </p:nvSpPr>
          <p:spPr bwMode="auto">
            <a:xfrm flipH="1">
              <a:off x="7057" y="13107"/>
              <a:ext cx="431" cy="21"/>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7" name="Line 2"/>
            <p:cNvSpPr>
              <a:spLocks noChangeShapeType="1"/>
            </p:cNvSpPr>
            <p:nvPr/>
          </p:nvSpPr>
          <p:spPr bwMode="auto">
            <a:xfrm>
              <a:off x="6613" y="13758"/>
              <a:ext cx="1256" cy="390"/>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4251014340"/>
      </p:ext>
    </p:extLst>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Трактування науки з </a:t>
            </a:r>
            <a:r>
              <a:rPr lang="ru-RU" sz="3200" b="1" dirty="0" err="1">
                <a:latin typeface="+mn-lt"/>
                <a:ea typeface="Calibri" panose="020F0502020204030204" pitchFamily="34" charset="0"/>
              </a:rPr>
              <a:t>двох</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основних</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позицій</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395536" y="1196752"/>
            <a:ext cx="8496944" cy="4824536"/>
            <a:chOff x="1134" y="7679"/>
            <a:chExt cx="9540" cy="2163"/>
          </a:xfrm>
        </p:grpSpPr>
        <p:sp>
          <p:nvSpPr>
            <p:cNvPr id="6" name="Rectangle 12"/>
            <p:cNvSpPr>
              <a:spLocks noChangeArrowheads="1"/>
            </p:cNvSpPr>
            <p:nvPr/>
          </p:nvSpPr>
          <p:spPr bwMode="auto">
            <a:xfrm>
              <a:off x="3654" y="7679"/>
              <a:ext cx="4140" cy="54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НАУКА</a:t>
              </a:r>
              <a:endParaRPr kumimoji="0" lang="uk-UA" altLang="uk-UA" sz="6600" b="0" i="0" u="none" strike="noStrike" cap="none" normalizeH="0" baseline="0" dirty="0" smtClean="0">
                <a:ln>
                  <a:noFill/>
                </a:ln>
                <a:solidFill>
                  <a:schemeClr val="bg1"/>
                </a:solidFill>
                <a:effectLst/>
                <a:latin typeface="Arial" panose="020B0604020202020204" pitchFamily="34" charset="0"/>
              </a:endParaRPr>
            </a:p>
          </p:txBody>
        </p:sp>
        <p:sp>
          <p:nvSpPr>
            <p:cNvPr id="7" name="Rectangle 11"/>
            <p:cNvSpPr>
              <a:spLocks noChangeArrowheads="1"/>
            </p:cNvSpPr>
            <p:nvPr/>
          </p:nvSpPr>
          <p:spPr bwMode="auto">
            <a:xfrm>
              <a:off x="1134" y="8582"/>
              <a:ext cx="4140" cy="64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з теоретичної позиції</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8" name="Rectangle 10"/>
            <p:cNvSpPr>
              <a:spLocks noChangeArrowheads="1"/>
            </p:cNvSpPr>
            <p:nvPr/>
          </p:nvSpPr>
          <p:spPr bwMode="auto">
            <a:xfrm>
              <a:off x="5814" y="8582"/>
              <a:ext cx="4860" cy="64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38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як певний вид суспільного поділу праці</a:t>
              </a:r>
              <a:endParaRPr kumimoji="0" lang="uk-UA" altLang="uk-UA" sz="3800" b="0" i="0" u="none" strike="noStrike" cap="none" normalizeH="0" baseline="0" dirty="0" smtClean="0">
                <a:ln>
                  <a:noFill/>
                </a:ln>
                <a:solidFill>
                  <a:schemeClr val="bg1"/>
                </a:solidFill>
                <a:effectLst/>
                <a:latin typeface="Arial" panose="020B0604020202020204" pitchFamily="34" charset="0"/>
              </a:endParaRPr>
            </a:p>
          </p:txBody>
        </p:sp>
        <p:sp>
          <p:nvSpPr>
            <p:cNvPr id="12" name="Rectangle 9"/>
            <p:cNvSpPr>
              <a:spLocks noChangeArrowheads="1"/>
            </p:cNvSpPr>
            <p:nvPr/>
          </p:nvSpPr>
          <p:spPr bwMode="auto">
            <a:xfrm>
              <a:off x="1134" y="9302"/>
              <a:ext cx="4140" cy="54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система знань</a:t>
              </a:r>
              <a:endParaRPr kumimoji="0" lang="uk-UA" altLang="uk-UA" sz="4500" b="0" i="0" u="none" strike="noStrike" cap="none" normalizeH="0" baseline="0" smtClean="0">
                <a:ln>
                  <a:noFill/>
                </a:ln>
                <a:solidFill>
                  <a:schemeClr val="bg1"/>
                </a:solidFill>
                <a:effectLst/>
                <a:latin typeface="Arial" panose="020B0604020202020204" pitchFamily="34" charset="0"/>
              </a:endParaRPr>
            </a:p>
          </p:txBody>
        </p:sp>
        <p:sp>
          <p:nvSpPr>
            <p:cNvPr id="28" name="Rectangle 8"/>
            <p:cNvSpPr>
              <a:spLocks noChangeArrowheads="1"/>
            </p:cNvSpPr>
            <p:nvPr/>
          </p:nvSpPr>
          <p:spPr bwMode="auto">
            <a:xfrm>
              <a:off x="5814" y="9302"/>
              <a:ext cx="4860" cy="54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наукова діяльність</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30" name="Line 7"/>
            <p:cNvSpPr>
              <a:spLocks noChangeShapeType="1"/>
            </p:cNvSpPr>
            <p:nvPr/>
          </p:nvSpPr>
          <p:spPr bwMode="auto">
            <a:xfrm>
              <a:off x="5634" y="8222"/>
              <a:ext cx="0" cy="18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1" name="Line 6"/>
            <p:cNvSpPr>
              <a:spLocks noChangeShapeType="1"/>
            </p:cNvSpPr>
            <p:nvPr/>
          </p:nvSpPr>
          <p:spPr bwMode="auto">
            <a:xfrm>
              <a:off x="2934" y="8402"/>
              <a:ext cx="540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2" name="Line 5"/>
            <p:cNvSpPr>
              <a:spLocks noChangeShapeType="1"/>
            </p:cNvSpPr>
            <p:nvPr/>
          </p:nvSpPr>
          <p:spPr bwMode="auto">
            <a:xfrm>
              <a:off x="2934" y="8402"/>
              <a:ext cx="0" cy="18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3" name="Line 4"/>
            <p:cNvSpPr>
              <a:spLocks noChangeShapeType="1"/>
            </p:cNvSpPr>
            <p:nvPr/>
          </p:nvSpPr>
          <p:spPr bwMode="auto">
            <a:xfrm>
              <a:off x="8334" y="8402"/>
              <a:ext cx="0" cy="18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4" name="Line 3"/>
            <p:cNvSpPr>
              <a:spLocks noChangeShapeType="1"/>
            </p:cNvSpPr>
            <p:nvPr/>
          </p:nvSpPr>
          <p:spPr bwMode="auto">
            <a:xfrm>
              <a:off x="2934" y="9229"/>
              <a:ext cx="0" cy="7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5" name="Line 2"/>
            <p:cNvSpPr>
              <a:spLocks noChangeShapeType="1"/>
            </p:cNvSpPr>
            <p:nvPr/>
          </p:nvSpPr>
          <p:spPr bwMode="auto">
            <a:xfrm>
              <a:off x="8334" y="9229"/>
              <a:ext cx="0" cy="7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Tree>
    <p:extLst>
      <p:ext uri="{BB962C8B-B14F-4D97-AF65-F5344CB8AC3E}">
        <p14:creationId xmlns:p14="http://schemas.microsoft.com/office/powerpoint/2010/main" val="2028660649"/>
      </p:ext>
    </p:extLst>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mn-lt"/>
              </a:rPr>
              <a:t>ЗМІСТ</a:t>
            </a:r>
            <a:endParaRPr lang="uk-UA" sz="5000" i="0" dirty="0">
              <a:solidFill>
                <a:schemeClr val="accent4">
                  <a:lumMod val="50000"/>
                </a:schemeClr>
              </a:solidFill>
              <a:latin typeface="+mn-lt"/>
            </a:endParaRPr>
          </a:p>
        </p:txBody>
      </p:sp>
      <p:sp>
        <p:nvSpPr>
          <p:cNvPr id="3" name="Місце для вмісту 2"/>
          <p:cNvSpPr>
            <a:spLocks noGrp="1"/>
          </p:cNvSpPr>
          <p:nvPr>
            <p:ph idx="1"/>
          </p:nvPr>
        </p:nvSpPr>
        <p:spPr>
          <a:xfrm>
            <a:off x="395228" y="1628800"/>
            <a:ext cx="8353425" cy="4320479"/>
          </a:xfrm>
        </p:spPr>
        <p:txBody>
          <a:bodyPr/>
          <a:lstStyle/>
          <a:p>
            <a:pPr marL="0" indent="0" defTabSz="809625">
              <a:spcBef>
                <a:spcPts val="0"/>
              </a:spcBef>
              <a:spcAft>
                <a:spcPts val="1000"/>
              </a:spcAft>
              <a:buClr>
                <a:schemeClr val="accent1"/>
              </a:buClr>
              <a:buNone/>
              <a:tabLst>
                <a:tab pos="93663" algn="l"/>
              </a:tabLst>
              <a:defRPr/>
            </a:pPr>
            <a:r>
              <a:rPr lang="ru-RU" dirty="0" smtClean="0">
                <a:solidFill>
                  <a:schemeClr val="accent4">
                    <a:lumMod val="75000"/>
                  </a:schemeClr>
                </a:solidFill>
              </a:rPr>
              <a:t>1.1</a:t>
            </a:r>
            <a:r>
              <a:rPr lang="ru-RU" dirty="0">
                <a:solidFill>
                  <a:schemeClr val="accent4">
                    <a:lumMod val="75000"/>
                  </a:schemeClr>
                </a:solidFill>
              </a:rPr>
              <a:t>.	</a:t>
            </a:r>
            <a:r>
              <a:rPr lang="ru-RU" dirty="0" err="1">
                <a:solidFill>
                  <a:schemeClr val="accent4">
                    <a:lumMod val="75000"/>
                  </a:schemeClr>
                </a:solidFill>
              </a:rPr>
              <a:t>Знання</a:t>
            </a:r>
            <a:r>
              <a:rPr lang="ru-RU" dirty="0">
                <a:solidFill>
                  <a:schemeClr val="accent4">
                    <a:lumMod val="75000"/>
                  </a:schemeClr>
                </a:solidFill>
              </a:rPr>
              <a:t> як основа науки і </a:t>
            </a:r>
            <a:r>
              <a:rPr lang="ru-RU" dirty="0" err="1">
                <a:solidFill>
                  <a:schemeClr val="accent4">
                    <a:lumMod val="75000"/>
                  </a:schemeClr>
                </a:solidFill>
              </a:rPr>
              <a:t>наукової</a:t>
            </a:r>
            <a:r>
              <a:rPr lang="ru-RU" dirty="0">
                <a:solidFill>
                  <a:schemeClr val="accent4">
                    <a:lumMod val="75000"/>
                  </a:schemeClr>
                </a:solidFill>
              </a:rPr>
              <a:t> </a:t>
            </a:r>
            <a:r>
              <a:rPr lang="en-US" dirty="0" smtClean="0">
                <a:solidFill>
                  <a:schemeClr val="accent4">
                    <a:lumMod val="75000"/>
                  </a:schemeClr>
                </a:solidFill>
              </a:rPr>
              <a:t>     			</a:t>
            </a:r>
            <a:r>
              <a:rPr lang="ru-RU" dirty="0" smtClean="0">
                <a:solidFill>
                  <a:schemeClr val="accent4">
                    <a:lumMod val="75000"/>
                  </a:schemeClr>
                </a:solidFill>
              </a:rPr>
              <a:t>діяльності</a:t>
            </a:r>
            <a:endParaRPr lang="ru-RU" dirty="0">
              <a:solidFill>
                <a:schemeClr val="accent4">
                  <a:lumMod val="75000"/>
                </a:schemeClr>
              </a:solidFill>
            </a:endParaRPr>
          </a:p>
          <a:p>
            <a:pPr marL="0" indent="0" defTabSz="903288">
              <a:spcBef>
                <a:spcPts val="0"/>
              </a:spcBef>
              <a:spcAft>
                <a:spcPts val="1000"/>
              </a:spcAft>
              <a:buClr>
                <a:schemeClr val="accent1"/>
              </a:buClr>
              <a:buNone/>
              <a:tabLst>
                <a:tab pos="809625" algn="l"/>
              </a:tabLst>
              <a:defRPr/>
            </a:pPr>
            <a:r>
              <a:rPr lang="ru-RU" dirty="0" smtClean="0">
                <a:solidFill>
                  <a:schemeClr val="accent4">
                    <a:lumMod val="75000"/>
                  </a:schemeClr>
                </a:solidFill>
              </a:rPr>
              <a:t>1.2</a:t>
            </a:r>
            <a:r>
              <a:rPr lang="ru-RU" dirty="0">
                <a:solidFill>
                  <a:schemeClr val="accent4">
                    <a:lumMod val="75000"/>
                  </a:schemeClr>
                </a:solidFill>
              </a:rPr>
              <a:t>.	Визначення, характеристика науки та </a:t>
            </a:r>
            <a:r>
              <a:rPr lang="en-US" dirty="0" smtClean="0">
                <a:solidFill>
                  <a:schemeClr val="accent4">
                    <a:lumMod val="75000"/>
                  </a:schemeClr>
                </a:solidFill>
              </a:rPr>
              <a:t>	</a:t>
            </a:r>
            <a:r>
              <a:rPr lang="ru-RU" dirty="0" err="1" smtClean="0">
                <a:solidFill>
                  <a:schemeClr val="accent4">
                    <a:lumMod val="75000"/>
                  </a:schemeClr>
                </a:solidFill>
              </a:rPr>
              <a:t>її</a:t>
            </a:r>
            <a:r>
              <a:rPr lang="ru-RU" dirty="0" smtClean="0">
                <a:solidFill>
                  <a:schemeClr val="accent4">
                    <a:lumMod val="75000"/>
                  </a:schemeClr>
                </a:solidFill>
              </a:rPr>
              <a:t> </a:t>
            </a:r>
            <a:r>
              <a:rPr lang="ru-RU" dirty="0">
                <a:solidFill>
                  <a:schemeClr val="accent4">
                    <a:lumMod val="75000"/>
                  </a:schemeClr>
                </a:solidFill>
              </a:rPr>
              <a:t>види </a:t>
            </a:r>
          </a:p>
          <a:p>
            <a:pPr marL="0" indent="0" defTabSz="809625">
              <a:spcBef>
                <a:spcPts val="0"/>
              </a:spcBef>
              <a:spcAft>
                <a:spcPts val="1000"/>
              </a:spcAft>
              <a:buClr>
                <a:schemeClr val="accent1"/>
              </a:buClr>
              <a:buNone/>
              <a:defRPr/>
            </a:pPr>
            <a:r>
              <a:rPr lang="ru-RU" dirty="0" smtClean="0">
                <a:solidFill>
                  <a:schemeClr val="accent4">
                    <a:lumMod val="75000"/>
                  </a:schemeClr>
                </a:solidFill>
              </a:rPr>
              <a:t>1.3</a:t>
            </a:r>
            <a:r>
              <a:rPr lang="ru-RU" dirty="0">
                <a:solidFill>
                  <a:schemeClr val="accent4">
                    <a:lumMod val="75000"/>
                  </a:schemeClr>
                </a:solidFill>
              </a:rPr>
              <a:t>.	Наука як </a:t>
            </a:r>
            <a:r>
              <a:rPr lang="ru-RU" dirty="0" err="1">
                <a:solidFill>
                  <a:schemeClr val="accent4">
                    <a:lumMod val="75000"/>
                  </a:schemeClr>
                </a:solidFill>
              </a:rPr>
              <a:t>сукупність</a:t>
            </a:r>
            <a:r>
              <a:rPr lang="ru-RU" dirty="0">
                <a:solidFill>
                  <a:schemeClr val="accent4">
                    <a:lumMod val="75000"/>
                  </a:schemeClr>
                </a:solidFill>
              </a:rPr>
              <a:t> </a:t>
            </a:r>
            <a:r>
              <a:rPr lang="ru-RU" dirty="0" err="1">
                <a:solidFill>
                  <a:schemeClr val="accent4">
                    <a:lumMod val="75000"/>
                  </a:schemeClr>
                </a:solidFill>
              </a:rPr>
              <a:t>знань</a:t>
            </a:r>
            <a:endParaRPr lang="ru-RU" dirty="0">
              <a:solidFill>
                <a:schemeClr val="accent4">
                  <a:lumMod val="75000"/>
                </a:schemeClr>
              </a:solidFill>
            </a:endParaRPr>
          </a:p>
          <a:p>
            <a:pPr marL="0" indent="0" defTabSz="809625">
              <a:spcBef>
                <a:spcPts val="0"/>
              </a:spcBef>
              <a:spcAft>
                <a:spcPts val="1000"/>
              </a:spcAft>
              <a:buClr>
                <a:schemeClr val="accent1"/>
              </a:buClr>
              <a:buNone/>
              <a:tabLst>
                <a:tab pos="714375" algn="l"/>
              </a:tabLst>
              <a:defRPr/>
            </a:pPr>
            <a:r>
              <a:rPr lang="ru-RU" dirty="0" smtClean="0">
                <a:solidFill>
                  <a:schemeClr val="accent4">
                    <a:lumMod val="75000"/>
                  </a:schemeClr>
                </a:solidFill>
              </a:rPr>
              <a:t>1.4</a:t>
            </a:r>
            <a:r>
              <a:rPr lang="ru-RU" dirty="0">
                <a:solidFill>
                  <a:schemeClr val="accent4">
                    <a:lumMod val="75000"/>
                  </a:schemeClr>
                </a:solidFill>
              </a:rPr>
              <a:t>.	 Характеристика, </a:t>
            </a:r>
            <a:r>
              <a:rPr lang="ru-RU" dirty="0" err="1">
                <a:solidFill>
                  <a:schemeClr val="accent4">
                    <a:lumMod val="75000"/>
                  </a:schemeClr>
                </a:solidFill>
              </a:rPr>
              <a:t>суб'єкти</a:t>
            </a:r>
            <a:r>
              <a:rPr lang="ru-RU" dirty="0">
                <a:solidFill>
                  <a:schemeClr val="accent4">
                    <a:lumMod val="75000"/>
                  </a:schemeClr>
                </a:solidFill>
              </a:rPr>
              <a:t> та </a:t>
            </a:r>
            <a:r>
              <a:rPr lang="ru-RU" dirty="0" err="1">
                <a:solidFill>
                  <a:schemeClr val="accent4">
                    <a:lumMod val="75000"/>
                  </a:schemeClr>
                </a:solidFill>
              </a:rPr>
              <a:t>об’єкти</a:t>
            </a:r>
            <a:r>
              <a:rPr lang="ru-RU" dirty="0">
                <a:solidFill>
                  <a:schemeClr val="accent4">
                    <a:lumMod val="75000"/>
                  </a:schemeClr>
                </a:solidFill>
              </a:rPr>
              <a:t> </a:t>
            </a:r>
            <a:r>
              <a:rPr lang="en-US" dirty="0" smtClean="0">
                <a:solidFill>
                  <a:schemeClr val="accent4">
                    <a:lumMod val="75000"/>
                  </a:schemeClr>
                </a:solidFill>
              </a:rPr>
              <a:t>		 </a:t>
            </a:r>
            <a:r>
              <a:rPr lang="ru-RU" dirty="0" smtClean="0">
                <a:solidFill>
                  <a:schemeClr val="accent4">
                    <a:lumMod val="75000"/>
                  </a:schemeClr>
                </a:solidFill>
              </a:rPr>
              <a:t>науки </a:t>
            </a:r>
            <a:r>
              <a:rPr lang="ru-RU" dirty="0">
                <a:solidFill>
                  <a:schemeClr val="accent4">
                    <a:lumMod val="75000"/>
                  </a:schemeClr>
                </a:solidFill>
              </a:rPr>
              <a:t>як діяльності</a:t>
            </a:r>
          </a:p>
        </p:txBody>
      </p:sp>
    </p:spTree>
  </p:cSld>
  <p:clrMapOvr>
    <a:masterClrMapping/>
  </p:clrMapOvr>
  <p:transition>
    <p:strips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19702" y="15279"/>
            <a:ext cx="8608713" cy="547842"/>
          </a:xfrm>
          <a:prstGeom prst="rect">
            <a:avLst/>
          </a:prstGeom>
        </p:spPr>
        <p:txBody>
          <a:bodyPr wrap="square">
            <a:spAutoFit/>
          </a:bodyPr>
          <a:lstStyle/>
          <a:p>
            <a:pPr algn="ctr">
              <a:lnSpc>
                <a:spcPct val="80000"/>
              </a:lnSpc>
              <a:spcAft>
                <a:spcPts val="0"/>
              </a:spcAft>
            </a:pPr>
            <a:r>
              <a:rPr lang="ru-RU" sz="3700" b="1" dirty="0">
                <a:latin typeface="+mn-lt"/>
                <a:ea typeface="Calibri" panose="020F0502020204030204" pitchFamily="34" charset="0"/>
              </a:rPr>
              <a:t>Основні </a:t>
            </a:r>
            <a:r>
              <a:rPr lang="ru-RU" sz="3700" b="1" dirty="0" err="1">
                <a:latin typeface="+mn-lt"/>
                <a:ea typeface="Calibri" panose="020F0502020204030204" pitchFamily="34" charset="0"/>
              </a:rPr>
              <a:t>структурні</a:t>
            </a:r>
            <a:r>
              <a:rPr lang="ru-RU" sz="3700" b="1" dirty="0">
                <a:latin typeface="+mn-lt"/>
                <a:ea typeface="Calibri" panose="020F0502020204030204" pitchFamily="34" charset="0"/>
              </a:rPr>
              <a:t> </a:t>
            </a:r>
            <a:r>
              <a:rPr lang="ru-RU" sz="3700" b="1" dirty="0" err="1">
                <a:latin typeface="+mn-lt"/>
                <a:ea typeface="Calibri" panose="020F0502020204030204" pitchFamily="34" charset="0"/>
              </a:rPr>
              <a:t>елементи</a:t>
            </a:r>
            <a:r>
              <a:rPr lang="ru-RU" sz="3700" b="1" dirty="0">
                <a:latin typeface="+mn-lt"/>
                <a:ea typeface="Calibri" panose="020F0502020204030204" pitchFamily="34" charset="0"/>
              </a:rPr>
              <a:t> науки</a:t>
            </a:r>
            <a:endParaRPr lang="uk-UA" sz="37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5" name="Group 1"/>
          <p:cNvGrpSpPr>
            <a:grpSpLocks/>
          </p:cNvGrpSpPr>
          <p:nvPr/>
        </p:nvGrpSpPr>
        <p:grpSpPr bwMode="auto">
          <a:xfrm>
            <a:off x="138517" y="895922"/>
            <a:ext cx="8812088" cy="5716271"/>
            <a:chOff x="1134" y="2273"/>
            <a:chExt cx="9360" cy="4326"/>
          </a:xfrm>
        </p:grpSpPr>
        <p:sp>
          <p:nvSpPr>
            <p:cNvPr id="9" name="Line 39"/>
            <p:cNvSpPr>
              <a:spLocks noChangeShapeType="1"/>
            </p:cNvSpPr>
            <p:nvPr/>
          </p:nvSpPr>
          <p:spPr bwMode="auto">
            <a:xfrm>
              <a:off x="4194" y="4613"/>
              <a:ext cx="612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nvGrpSpPr>
            <p:cNvPr id="10" name="Group 2"/>
            <p:cNvGrpSpPr>
              <a:grpSpLocks/>
            </p:cNvGrpSpPr>
            <p:nvPr/>
          </p:nvGrpSpPr>
          <p:grpSpPr bwMode="auto">
            <a:xfrm>
              <a:off x="1134" y="2273"/>
              <a:ext cx="9360" cy="4326"/>
              <a:chOff x="1134" y="2273"/>
              <a:chExt cx="9360" cy="4326"/>
            </a:xfrm>
          </p:grpSpPr>
          <p:sp>
            <p:nvSpPr>
              <p:cNvPr id="11" name="Rectangle 38"/>
              <p:cNvSpPr>
                <a:spLocks noChangeArrowheads="1"/>
              </p:cNvSpPr>
              <p:nvPr/>
            </p:nvSpPr>
            <p:spPr bwMode="auto">
              <a:xfrm>
                <a:off x="4194" y="2273"/>
                <a:ext cx="397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Ідея </a:t>
                </a:r>
                <a:endParaRPr kumimoji="0" lang="uk-UA" altLang="uk-UA" sz="4800" b="0" i="0" u="none" strike="noStrike" cap="none" normalizeH="0" baseline="0" dirty="0" smtClean="0">
                  <a:ln>
                    <a:noFill/>
                  </a:ln>
                  <a:solidFill>
                    <a:schemeClr val="tx2"/>
                  </a:solidFill>
                  <a:effectLst/>
                </a:endParaRPr>
              </a:p>
            </p:txBody>
          </p:sp>
          <p:sp>
            <p:nvSpPr>
              <p:cNvPr id="13" name="Rectangle 37"/>
              <p:cNvSpPr>
                <a:spLocks noChangeArrowheads="1"/>
              </p:cNvSpPr>
              <p:nvPr/>
            </p:nvSpPr>
            <p:spPr bwMode="auto">
              <a:xfrm>
                <a:off x="4194" y="2993"/>
                <a:ext cx="397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Гіпотеза </a:t>
                </a:r>
                <a:endParaRPr kumimoji="0" lang="uk-UA" altLang="uk-UA" sz="4800" b="0" i="0" u="none" strike="noStrike" cap="none" normalizeH="0" baseline="0" smtClean="0">
                  <a:ln>
                    <a:noFill/>
                  </a:ln>
                  <a:solidFill>
                    <a:schemeClr val="tx2"/>
                  </a:solidFill>
                  <a:effectLst/>
                </a:endParaRPr>
              </a:p>
            </p:txBody>
          </p:sp>
          <p:sp>
            <p:nvSpPr>
              <p:cNvPr id="15" name="Rectangle 36"/>
              <p:cNvSpPr>
                <a:spLocks noChangeArrowheads="1"/>
              </p:cNvSpPr>
              <p:nvPr/>
            </p:nvSpPr>
            <p:spPr bwMode="auto">
              <a:xfrm>
                <a:off x="1314" y="3893"/>
                <a:ext cx="2160"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Закони</a:t>
                </a:r>
                <a:endParaRPr kumimoji="0" lang="uk-UA" altLang="uk-UA" sz="4800" b="0" i="0" u="none" strike="noStrike" cap="none" normalizeH="0" baseline="0" dirty="0" smtClean="0">
                  <a:ln>
                    <a:noFill/>
                  </a:ln>
                  <a:solidFill>
                    <a:schemeClr val="tx2"/>
                  </a:solidFill>
                  <a:effectLst/>
                </a:endParaRPr>
              </a:p>
            </p:txBody>
          </p:sp>
          <p:sp>
            <p:nvSpPr>
              <p:cNvPr id="16" name="Rectangle 35"/>
              <p:cNvSpPr>
                <a:spLocks noChangeArrowheads="1"/>
              </p:cNvSpPr>
              <p:nvPr/>
            </p:nvSpPr>
            <p:spPr bwMode="auto">
              <a:xfrm>
                <a:off x="4194" y="3893"/>
                <a:ext cx="6300"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Теорія  </a:t>
                </a:r>
                <a:endParaRPr kumimoji="0" lang="uk-UA" altLang="uk-UA" sz="4800" b="0" i="0" u="none" strike="noStrike" cap="none" normalizeH="0" baseline="0" smtClean="0">
                  <a:ln>
                    <a:noFill/>
                  </a:ln>
                  <a:solidFill>
                    <a:schemeClr val="tx2"/>
                  </a:solidFill>
                  <a:effectLst/>
                </a:endParaRPr>
              </a:p>
            </p:txBody>
          </p:sp>
          <p:grpSp>
            <p:nvGrpSpPr>
              <p:cNvPr id="17" name="Group 31"/>
              <p:cNvGrpSpPr>
                <a:grpSpLocks/>
              </p:cNvGrpSpPr>
              <p:nvPr/>
            </p:nvGrpSpPr>
            <p:grpSpPr bwMode="auto">
              <a:xfrm>
                <a:off x="1134" y="4793"/>
                <a:ext cx="2520" cy="1800"/>
                <a:chOff x="1134" y="11339"/>
                <a:chExt cx="2520" cy="1800"/>
              </a:xfrm>
            </p:grpSpPr>
            <p:sp>
              <p:nvSpPr>
                <p:cNvPr id="55" name="Rectangle 34"/>
                <p:cNvSpPr>
                  <a:spLocks noChangeArrowheads="1"/>
                </p:cNvSpPr>
                <p:nvPr/>
              </p:nvSpPr>
              <p:spPr bwMode="auto">
                <a:xfrm>
                  <a:off x="1134" y="1133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специфічні</a:t>
                  </a:r>
                  <a:endParaRPr kumimoji="0" lang="uk-UA" altLang="uk-UA" sz="4800" b="0" i="0" u="none" strike="noStrike" cap="none" normalizeH="0" baseline="0" smtClean="0">
                    <a:ln>
                      <a:noFill/>
                    </a:ln>
                    <a:solidFill>
                      <a:schemeClr val="tx2"/>
                    </a:solidFill>
                    <a:effectLst/>
                    <a:latin typeface="Arial" panose="020B0604020202020204" pitchFamily="34" charset="0"/>
                  </a:endParaRPr>
                </a:p>
              </p:txBody>
            </p:sp>
            <p:sp>
              <p:nvSpPr>
                <p:cNvPr id="56" name="Rectangle 33"/>
                <p:cNvSpPr>
                  <a:spLocks noChangeArrowheads="1"/>
                </p:cNvSpPr>
                <p:nvPr/>
              </p:nvSpPr>
              <p:spPr bwMode="auto">
                <a:xfrm>
                  <a:off x="2034" y="11339"/>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загальні</a:t>
                  </a:r>
                  <a:endParaRPr kumimoji="0" lang="uk-UA" altLang="uk-UA" sz="3600" b="0" i="0" u="none" strike="noStrike" cap="none" normalizeH="0" baseline="0" smtClean="0">
                    <a:ln>
                      <a:noFill/>
                    </a:ln>
                    <a:solidFill>
                      <a:schemeClr val="tx2"/>
                    </a:solidFill>
                    <a:effectLst/>
                  </a:endParaRPr>
                </a:p>
              </p:txBody>
            </p:sp>
            <p:sp>
              <p:nvSpPr>
                <p:cNvPr id="57" name="Rectangle 32"/>
                <p:cNvSpPr>
                  <a:spLocks noChangeArrowheads="1"/>
                </p:cNvSpPr>
                <p:nvPr/>
              </p:nvSpPr>
              <p:spPr bwMode="auto">
                <a:xfrm>
                  <a:off x="2934" y="1133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особливі</a:t>
                  </a:r>
                  <a:endParaRPr kumimoji="0" lang="uk-UA" altLang="uk-UA" sz="3600" b="0" i="0" u="none" strike="noStrike" cap="none" normalizeH="0" baseline="0" smtClean="0">
                    <a:ln>
                      <a:noFill/>
                    </a:ln>
                    <a:solidFill>
                      <a:schemeClr val="tx2"/>
                    </a:solidFill>
                    <a:effectLst/>
                  </a:endParaRPr>
                </a:p>
              </p:txBody>
            </p:sp>
          </p:grpSp>
          <p:sp>
            <p:nvSpPr>
              <p:cNvPr id="18" name="Line 30"/>
              <p:cNvSpPr>
                <a:spLocks noChangeShapeType="1"/>
              </p:cNvSpPr>
              <p:nvPr/>
            </p:nvSpPr>
            <p:spPr bwMode="auto">
              <a:xfrm>
                <a:off x="6174" y="28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19" name="Line 29"/>
              <p:cNvSpPr>
                <a:spLocks noChangeShapeType="1"/>
              </p:cNvSpPr>
              <p:nvPr/>
            </p:nvSpPr>
            <p:spPr bwMode="auto">
              <a:xfrm>
                <a:off x="6174" y="353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0" name="Line 28"/>
              <p:cNvSpPr>
                <a:spLocks noChangeShapeType="1"/>
              </p:cNvSpPr>
              <p:nvPr/>
            </p:nvSpPr>
            <p:spPr bwMode="auto">
              <a:xfrm>
                <a:off x="2034" y="3713"/>
                <a:ext cx="666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1" name="Line 27"/>
              <p:cNvSpPr>
                <a:spLocks noChangeShapeType="1"/>
              </p:cNvSpPr>
              <p:nvPr/>
            </p:nvSpPr>
            <p:spPr bwMode="auto">
              <a:xfrm>
                <a:off x="2034" y="37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2" name="Line 26"/>
              <p:cNvSpPr>
                <a:spLocks noChangeShapeType="1"/>
              </p:cNvSpPr>
              <p:nvPr/>
            </p:nvSpPr>
            <p:spPr bwMode="auto">
              <a:xfrm>
                <a:off x="8694" y="37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3" name="Line 25"/>
              <p:cNvSpPr>
                <a:spLocks noChangeShapeType="1"/>
              </p:cNvSpPr>
              <p:nvPr/>
            </p:nvSpPr>
            <p:spPr bwMode="auto">
              <a:xfrm>
                <a:off x="2214" y="4433"/>
                <a:ext cx="0" cy="18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4" name="Line 24"/>
              <p:cNvSpPr>
                <a:spLocks noChangeShapeType="1"/>
              </p:cNvSpPr>
              <p:nvPr/>
            </p:nvSpPr>
            <p:spPr bwMode="auto">
              <a:xfrm>
                <a:off x="1494" y="4613"/>
                <a:ext cx="180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5" name="Line 23"/>
              <p:cNvSpPr>
                <a:spLocks noChangeShapeType="1"/>
              </p:cNvSpPr>
              <p:nvPr/>
            </p:nvSpPr>
            <p:spPr bwMode="auto">
              <a:xfrm>
                <a:off x="14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6" name="Line 22"/>
              <p:cNvSpPr>
                <a:spLocks noChangeShapeType="1"/>
              </p:cNvSpPr>
              <p:nvPr/>
            </p:nvSpPr>
            <p:spPr bwMode="auto">
              <a:xfrm>
                <a:off x="221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7" name="Line 21"/>
              <p:cNvSpPr>
                <a:spLocks noChangeShapeType="1"/>
              </p:cNvSpPr>
              <p:nvPr/>
            </p:nvSpPr>
            <p:spPr bwMode="auto">
              <a:xfrm>
                <a:off x="32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6" name="Line 20"/>
              <p:cNvSpPr>
                <a:spLocks noChangeShapeType="1"/>
              </p:cNvSpPr>
              <p:nvPr/>
            </p:nvSpPr>
            <p:spPr bwMode="auto">
              <a:xfrm>
                <a:off x="7434" y="4433"/>
                <a:ext cx="0" cy="18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nvGrpSpPr>
              <p:cNvPr id="37" name="Group 3"/>
              <p:cNvGrpSpPr>
                <a:grpSpLocks/>
              </p:cNvGrpSpPr>
              <p:nvPr/>
            </p:nvGrpSpPr>
            <p:grpSpPr bwMode="auto">
              <a:xfrm>
                <a:off x="4014" y="4604"/>
                <a:ext cx="6480" cy="1995"/>
                <a:chOff x="4014" y="4604"/>
                <a:chExt cx="6480" cy="1995"/>
              </a:xfrm>
            </p:grpSpPr>
            <p:sp>
              <p:nvSpPr>
                <p:cNvPr id="38" name="Rectangle 19"/>
                <p:cNvSpPr>
                  <a:spLocks noChangeArrowheads="1"/>
                </p:cNvSpPr>
                <p:nvPr/>
              </p:nvSpPr>
              <p:spPr bwMode="auto">
                <a:xfrm>
                  <a:off x="4014" y="476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факти</a:t>
                  </a:r>
                  <a:endParaRPr kumimoji="0" lang="uk-UA" altLang="uk-UA" sz="3600" b="0" i="0" u="none" strike="noStrike" cap="none" normalizeH="0" baseline="0" smtClean="0">
                    <a:ln>
                      <a:noFill/>
                    </a:ln>
                    <a:solidFill>
                      <a:schemeClr val="tx2"/>
                    </a:solidFill>
                    <a:effectLst/>
                  </a:endParaRPr>
                </a:p>
              </p:txBody>
            </p:sp>
            <p:sp>
              <p:nvSpPr>
                <p:cNvPr id="39" name="Rectangle 18"/>
                <p:cNvSpPr>
                  <a:spLocks noChangeArrowheads="1"/>
                </p:cNvSpPr>
                <p:nvPr/>
              </p:nvSpPr>
              <p:spPr bwMode="auto">
                <a:xfrm>
                  <a:off x="4959" y="4799"/>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концепції</a:t>
                  </a:r>
                  <a:endParaRPr kumimoji="0" lang="uk-UA" altLang="uk-UA" sz="3600" b="0" i="0" u="none" strike="noStrike" cap="none" normalizeH="0" baseline="0" dirty="0" smtClean="0">
                    <a:ln>
                      <a:noFill/>
                    </a:ln>
                    <a:solidFill>
                      <a:schemeClr val="tx2"/>
                    </a:solidFill>
                    <a:effectLst/>
                  </a:endParaRPr>
                </a:p>
              </p:txBody>
            </p:sp>
            <p:sp>
              <p:nvSpPr>
                <p:cNvPr id="41" name="Rectangle 17"/>
                <p:cNvSpPr>
                  <a:spLocks noChangeArrowheads="1"/>
                </p:cNvSpPr>
                <p:nvPr/>
              </p:nvSpPr>
              <p:spPr bwMode="auto">
                <a:xfrm>
                  <a:off x="5724"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аксіоми</a:t>
                  </a:r>
                  <a:endParaRPr kumimoji="0" lang="uk-UA" altLang="uk-UA" sz="3600" b="0" i="0" u="none" strike="noStrike" cap="none" normalizeH="0" baseline="0" smtClean="0">
                    <a:ln>
                      <a:noFill/>
                    </a:ln>
                    <a:solidFill>
                      <a:schemeClr val="tx2"/>
                    </a:solidFill>
                    <a:effectLst/>
                  </a:endParaRPr>
                </a:p>
              </p:txBody>
            </p:sp>
            <p:sp>
              <p:nvSpPr>
                <p:cNvPr id="42" name="Rectangle 16"/>
                <p:cNvSpPr>
                  <a:spLocks noChangeArrowheads="1"/>
                </p:cNvSpPr>
                <p:nvPr/>
              </p:nvSpPr>
              <p:spPr bwMode="auto">
                <a:xfrm>
                  <a:off x="653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постулати</a:t>
                  </a:r>
                  <a:endParaRPr kumimoji="0" lang="uk-UA" altLang="uk-UA" sz="3600" b="0" i="0" u="none" strike="noStrike" cap="none" normalizeH="0" baseline="0" dirty="0" smtClean="0">
                    <a:ln>
                      <a:noFill/>
                    </a:ln>
                    <a:solidFill>
                      <a:schemeClr val="tx2"/>
                    </a:solidFill>
                    <a:effectLst/>
                  </a:endParaRPr>
                </a:p>
              </p:txBody>
            </p:sp>
            <p:sp>
              <p:nvSpPr>
                <p:cNvPr id="43" name="Rectangle 15"/>
                <p:cNvSpPr>
                  <a:spLocks noChangeArrowheads="1"/>
                </p:cNvSpPr>
                <p:nvPr/>
              </p:nvSpPr>
              <p:spPr bwMode="auto">
                <a:xfrm>
                  <a:off x="7359"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принципи</a:t>
                  </a:r>
                  <a:endParaRPr kumimoji="0" lang="uk-UA" altLang="uk-UA" sz="3600" b="0" i="0" u="none" strike="noStrike" cap="none" normalizeH="0" baseline="0" smtClean="0">
                    <a:ln>
                      <a:noFill/>
                    </a:ln>
                    <a:solidFill>
                      <a:schemeClr val="tx2"/>
                    </a:solidFill>
                    <a:effectLst/>
                  </a:endParaRPr>
                </a:p>
              </p:txBody>
            </p:sp>
            <p:sp>
              <p:nvSpPr>
                <p:cNvPr id="44" name="Rectangle 14"/>
                <p:cNvSpPr>
                  <a:spLocks noChangeArrowheads="1"/>
                </p:cNvSpPr>
                <p:nvPr/>
              </p:nvSpPr>
              <p:spPr bwMode="auto">
                <a:xfrm>
                  <a:off x="815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поняття</a:t>
                  </a:r>
                  <a:endParaRPr kumimoji="0" lang="uk-UA" altLang="uk-UA" sz="3600" b="0" i="0" u="none" strike="noStrike" cap="none" normalizeH="0" baseline="0" dirty="0" smtClean="0">
                    <a:ln>
                      <a:noFill/>
                    </a:ln>
                    <a:solidFill>
                      <a:schemeClr val="tx2"/>
                    </a:solidFill>
                    <a:effectLst/>
                  </a:endParaRPr>
                </a:p>
              </p:txBody>
            </p:sp>
            <p:sp>
              <p:nvSpPr>
                <p:cNvPr id="45" name="Rectangle 13"/>
                <p:cNvSpPr>
                  <a:spLocks noChangeArrowheads="1"/>
                </p:cNvSpPr>
                <p:nvPr/>
              </p:nvSpPr>
              <p:spPr bwMode="auto">
                <a:xfrm>
                  <a:off x="905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положення </a:t>
                  </a:r>
                  <a:endParaRPr kumimoji="0" lang="uk-UA" altLang="uk-UA" sz="3600" b="0" i="0" u="none" strike="noStrike" cap="none" normalizeH="0" baseline="0" smtClean="0">
                    <a:ln>
                      <a:noFill/>
                    </a:ln>
                    <a:solidFill>
                      <a:schemeClr val="tx2"/>
                    </a:solidFill>
                    <a:effectLst/>
                  </a:endParaRPr>
                </a:p>
              </p:txBody>
            </p:sp>
            <p:sp>
              <p:nvSpPr>
                <p:cNvPr id="46" name="Rectangle 12"/>
                <p:cNvSpPr>
                  <a:spLocks noChangeArrowheads="1"/>
                </p:cNvSpPr>
                <p:nvPr/>
              </p:nvSpPr>
              <p:spPr bwMode="auto">
                <a:xfrm>
                  <a:off x="9954"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судження</a:t>
                  </a:r>
                  <a:endParaRPr kumimoji="0" lang="uk-UA" altLang="uk-UA" sz="3600" b="0" i="0" u="none" strike="noStrike" cap="none" normalizeH="0" baseline="0" smtClean="0">
                    <a:ln>
                      <a:noFill/>
                    </a:ln>
                    <a:solidFill>
                      <a:schemeClr val="tx2"/>
                    </a:solidFill>
                    <a:effectLst/>
                  </a:endParaRPr>
                </a:p>
              </p:txBody>
            </p:sp>
            <p:sp>
              <p:nvSpPr>
                <p:cNvPr id="47" name="Line 11"/>
                <p:cNvSpPr>
                  <a:spLocks noChangeShapeType="1"/>
                </p:cNvSpPr>
                <p:nvPr/>
              </p:nvSpPr>
              <p:spPr bwMode="auto">
                <a:xfrm>
                  <a:off x="41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8" name="Line 10"/>
                <p:cNvSpPr>
                  <a:spLocks noChangeShapeType="1"/>
                </p:cNvSpPr>
                <p:nvPr/>
              </p:nvSpPr>
              <p:spPr bwMode="auto">
                <a:xfrm>
                  <a:off x="527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9" name="Line 9"/>
                <p:cNvSpPr>
                  <a:spLocks noChangeShapeType="1"/>
                </p:cNvSpPr>
                <p:nvPr/>
              </p:nvSpPr>
              <p:spPr bwMode="auto">
                <a:xfrm>
                  <a:off x="1031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0" name="Line 8"/>
                <p:cNvSpPr>
                  <a:spLocks noChangeShapeType="1"/>
                </p:cNvSpPr>
                <p:nvPr/>
              </p:nvSpPr>
              <p:spPr bwMode="auto">
                <a:xfrm>
                  <a:off x="941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1" name="Line 7"/>
                <p:cNvSpPr>
                  <a:spLocks noChangeShapeType="1"/>
                </p:cNvSpPr>
                <p:nvPr/>
              </p:nvSpPr>
              <p:spPr bwMode="auto">
                <a:xfrm>
                  <a:off x="8439" y="4604"/>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2" name="Line 6"/>
                <p:cNvSpPr>
                  <a:spLocks noChangeShapeType="1"/>
                </p:cNvSpPr>
                <p:nvPr/>
              </p:nvSpPr>
              <p:spPr bwMode="auto">
                <a:xfrm>
                  <a:off x="764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3" name="Line 5"/>
                <p:cNvSpPr>
                  <a:spLocks noChangeShapeType="1"/>
                </p:cNvSpPr>
                <p:nvPr/>
              </p:nvSpPr>
              <p:spPr bwMode="auto">
                <a:xfrm>
                  <a:off x="680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4" name="Line 4"/>
                <p:cNvSpPr>
                  <a:spLocks noChangeShapeType="1"/>
                </p:cNvSpPr>
                <p:nvPr/>
              </p:nvSpPr>
              <p:spPr bwMode="auto">
                <a:xfrm>
                  <a:off x="59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grpSp>
      </p:gr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4170818190"/>
      </p:ext>
    </p:extLst>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78635"/>
            <a:ext cx="8608713" cy="757130"/>
          </a:xfrm>
          <a:prstGeom prst="rect">
            <a:avLst/>
          </a:prstGeom>
        </p:spPr>
        <p:txBody>
          <a:bodyPr wrap="square">
            <a:spAutoFit/>
          </a:bodyPr>
          <a:lstStyle/>
          <a:p>
            <a:pPr algn="ctr">
              <a:lnSpc>
                <a:spcPct val="80000"/>
              </a:lnSpc>
              <a:spcAft>
                <a:spcPts val="0"/>
              </a:spcAft>
            </a:pPr>
            <a:r>
              <a:rPr lang="ru-RU" sz="5200" b="1" dirty="0">
                <a:latin typeface="+mn-lt"/>
                <a:ea typeface="Calibri" panose="020F0502020204030204" pitchFamily="34" charset="0"/>
              </a:rPr>
              <a:t>Стадії </a:t>
            </a:r>
            <a:r>
              <a:rPr lang="ru-RU" sz="5200" b="1" dirty="0" err="1">
                <a:latin typeface="+mn-lt"/>
                <a:ea typeface="Calibri" panose="020F0502020204030204" pitchFamily="34" charset="0"/>
              </a:rPr>
              <a:t>розвитку</a:t>
            </a:r>
            <a:r>
              <a:rPr lang="ru-RU" sz="5200" b="1" dirty="0">
                <a:latin typeface="+mn-lt"/>
                <a:ea typeface="Calibri" panose="020F0502020204030204" pitchFamily="34" charset="0"/>
              </a:rPr>
              <a:t> </a:t>
            </a:r>
            <a:r>
              <a:rPr lang="ru-RU" sz="5200" b="1" dirty="0" err="1">
                <a:latin typeface="+mn-lt"/>
                <a:ea typeface="Calibri" panose="020F0502020204030204" pitchFamily="34" charset="0"/>
              </a:rPr>
              <a:t>гіпотези</a:t>
            </a:r>
            <a:endParaRPr lang="uk-UA" sz="5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2" name="Group 3"/>
          <p:cNvGrpSpPr>
            <a:grpSpLocks/>
          </p:cNvGrpSpPr>
          <p:nvPr/>
        </p:nvGrpSpPr>
        <p:grpSpPr bwMode="auto">
          <a:xfrm>
            <a:off x="98200" y="1212095"/>
            <a:ext cx="8925009" cy="5588950"/>
            <a:chOff x="1118" y="13979"/>
            <a:chExt cx="9896" cy="2740"/>
          </a:xfrm>
        </p:grpSpPr>
        <p:sp>
          <p:nvSpPr>
            <p:cNvPr id="14" name="Rectangle 16"/>
            <p:cNvSpPr>
              <a:spLocks noChangeArrowheads="1"/>
            </p:cNvSpPr>
            <p:nvPr/>
          </p:nvSpPr>
          <p:spPr bwMode="auto">
            <a:xfrm>
              <a:off x="2891" y="15962"/>
              <a:ext cx="8100" cy="75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перевірка отриманих результатів на  практиці і на основі уточнення гіпотези</a:t>
              </a:r>
              <a:endParaRPr kumimoji="0" lang="uk-UA" altLang="uk-UA" sz="3600" b="0" i="0" u="none" strike="noStrike" cap="none" normalizeH="0" baseline="0" dirty="0" smtClean="0">
                <a:ln>
                  <a:noFill/>
                </a:ln>
                <a:solidFill>
                  <a:schemeClr val="tx1"/>
                </a:solidFill>
                <a:effectLst/>
              </a:endParaRPr>
            </a:p>
          </p:txBody>
        </p:sp>
        <p:grpSp>
          <p:nvGrpSpPr>
            <p:cNvPr id="28" name="Group 5"/>
            <p:cNvGrpSpPr>
              <a:grpSpLocks/>
            </p:cNvGrpSpPr>
            <p:nvPr/>
          </p:nvGrpSpPr>
          <p:grpSpPr bwMode="auto">
            <a:xfrm>
              <a:off x="1118" y="13979"/>
              <a:ext cx="9896" cy="2687"/>
              <a:chOff x="1133" y="12685"/>
              <a:chExt cx="9896" cy="2687"/>
            </a:xfrm>
          </p:grpSpPr>
          <p:sp>
            <p:nvSpPr>
              <p:cNvPr id="31" name="Rectangle 15"/>
              <p:cNvSpPr>
                <a:spLocks noChangeArrowheads="1"/>
              </p:cNvSpPr>
              <p:nvPr/>
            </p:nvSpPr>
            <p:spPr bwMode="auto">
              <a:xfrm>
                <a:off x="2563" y="12685"/>
                <a:ext cx="6840" cy="454"/>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Розвиток гіпотези</a:t>
                </a:r>
                <a:endParaRPr kumimoji="0" lang="uk-UA" altLang="uk-UA" sz="5400" b="0" i="0" u="none" strike="noStrike" cap="none" normalizeH="0" baseline="0" dirty="0" smtClean="0">
                  <a:ln>
                    <a:noFill/>
                  </a:ln>
                  <a:solidFill>
                    <a:schemeClr val="bg1"/>
                  </a:solidFill>
                  <a:effectLst/>
                </a:endParaRPr>
              </a:p>
            </p:txBody>
          </p:sp>
          <p:sp>
            <p:nvSpPr>
              <p:cNvPr id="32" name="Rectangle 14"/>
              <p:cNvSpPr>
                <a:spLocks noChangeArrowheads="1"/>
              </p:cNvSpPr>
              <p:nvPr/>
            </p:nvSpPr>
            <p:spPr bwMode="auto">
              <a:xfrm>
                <a:off x="1144" y="13308"/>
                <a:ext cx="1550" cy="540"/>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 стадія</a:t>
                </a:r>
                <a:endParaRPr kumimoji="0" lang="uk-UA" altLang="uk-UA" sz="3300" b="0" i="0" u="none" strike="noStrike" cap="none" normalizeH="0" baseline="0" dirty="0" smtClean="0">
                  <a:ln>
                    <a:noFill/>
                  </a:ln>
                  <a:solidFill>
                    <a:schemeClr val="bg1"/>
                  </a:solidFill>
                  <a:effectLst/>
                </a:endParaRPr>
              </a:p>
            </p:txBody>
          </p:sp>
          <p:sp>
            <p:nvSpPr>
              <p:cNvPr id="33" name="Rectangle 13"/>
              <p:cNvSpPr>
                <a:spLocks noChangeArrowheads="1"/>
              </p:cNvSpPr>
              <p:nvPr/>
            </p:nvSpPr>
            <p:spPr bwMode="auto">
              <a:xfrm>
                <a:off x="1133" y="14065"/>
                <a:ext cx="1550" cy="540"/>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ІІ стадія</a:t>
                </a:r>
                <a:endParaRPr kumimoji="0" lang="uk-UA" altLang="uk-UA" sz="3300" b="0" i="0" u="none" strike="noStrike" cap="none" normalizeH="0" baseline="0" dirty="0" smtClean="0">
                  <a:ln>
                    <a:noFill/>
                  </a:ln>
                  <a:solidFill>
                    <a:schemeClr val="bg1"/>
                  </a:solidFill>
                  <a:effectLst/>
                </a:endParaRPr>
              </a:p>
            </p:txBody>
          </p:sp>
          <p:sp>
            <p:nvSpPr>
              <p:cNvPr id="34" name="Rectangle 12"/>
              <p:cNvSpPr>
                <a:spLocks noChangeArrowheads="1"/>
              </p:cNvSpPr>
              <p:nvPr/>
            </p:nvSpPr>
            <p:spPr bwMode="auto">
              <a:xfrm>
                <a:off x="1133" y="14832"/>
                <a:ext cx="155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ІІІ стадія</a:t>
                </a:r>
                <a:endParaRPr kumimoji="0" lang="uk-UA" altLang="uk-UA" sz="3300" b="0" i="0" u="none" strike="noStrike" cap="none" normalizeH="0" baseline="0" dirty="0" smtClean="0">
                  <a:ln>
                    <a:noFill/>
                  </a:ln>
                  <a:solidFill>
                    <a:schemeClr val="bg1"/>
                  </a:solidFill>
                  <a:effectLst/>
                </a:endParaRPr>
              </a:p>
            </p:txBody>
          </p:sp>
          <p:sp>
            <p:nvSpPr>
              <p:cNvPr id="35" name="Rectangle 11"/>
              <p:cNvSpPr>
                <a:spLocks noChangeArrowheads="1"/>
              </p:cNvSpPr>
              <p:nvPr/>
            </p:nvSpPr>
            <p:spPr bwMode="auto">
              <a:xfrm>
                <a:off x="2929" y="13184"/>
                <a:ext cx="8100" cy="80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накопичення фактичного матеріалу і висунення на його основі припущень гіпотези</a:t>
                </a:r>
                <a:endParaRPr kumimoji="0" lang="uk-UA" altLang="uk-UA" sz="3600" b="0" i="0" u="none" strike="noStrike" cap="none" normalizeH="0" baseline="0" dirty="0" smtClean="0">
                  <a:ln>
                    <a:noFill/>
                  </a:ln>
                  <a:solidFill>
                    <a:schemeClr val="tx1"/>
                  </a:solidFill>
                  <a:effectLst/>
                </a:endParaRPr>
              </a:p>
            </p:txBody>
          </p:sp>
          <p:sp>
            <p:nvSpPr>
              <p:cNvPr id="59" name="Rectangle 10"/>
              <p:cNvSpPr>
                <a:spLocks noChangeArrowheads="1"/>
              </p:cNvSpPr>
              <p:nvPr/>
            </p:nvSpPr>
            <p:spPr bwMode="auto">
              <a:xfrm>
                <a:off x="2929" y="14060"/>
                <a:ext cx="8100" cy="5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формулювання та обґрунтування гіпотези</a:t>
                </a:r>
                <a:endParaRPr kumimoji="0" lang="uk-UA" altLang="uk-UA" sz="3600" b="0" i="0" u="none" strike="noStrike" cap="none" normalizeH="0" baseline="0" smtClean="0">
                  <a:ln>
                    <a:noFill/>
                  </a:ln>
                  <a:solidFill>
                    <a:schemeClr val="tx1"/>
                  </a:solidFill>
                  <a:effectLst/>
                </a:endParaRPr>
              </a:p>
            </p:txBody>
          </p:sp>
          <p:sp>
            <p:nvSpPr>
              <p:cNvPr id="60" name="Line 9"/>
              <p:cNvSpPr>
                <a:spLocks noChangeShapeType="1"/>
              </p:cNvSpPr>
              <p:nvPr/>
            </p:nvSpPr>
            <p:spPr bwMode="auto">
              <a:xfrm>
                <a:off x="1942" y="12959"/>
                <a:ext cx="632"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1" name="Line 8"/>
              <p:cNvSpPr>
                <a:spLocks noChangeShapeType="1"/>
              </p:cNvSpPr>
              <p:nvPr/>
            </p:nvSpPr>
            <p:spPr bwMode="auto">
              <a:xfrm>
                <a:off x="1937" y="12959"/>
                <a:ext cx="0" cy="349"/>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2" name="Line 7"/>
              <p:cNvSpPr>
                <a:spLocks noChangeShapeType="1"/>
              </p:cNvSpPr>
              <p:nvPr/>
            </p:nvSpPr>
            <p:spPr bwMode="auto">
              <a:xfrm>
                <a:off x="1937" y="13848"/>
                <a:ext cx="0" cy="217"/>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3" name="Line 6"/>
              <p:cNvSpPr>
                <a:spLocks noChangeShapeType="1"/>
              </p:cNvSpPr>
              <p:nvPr/>
            </p:nvSpPr>
            <p:spPr bwMode="auto">
              <a:xfrm>
                <a:off x="1937" y="14605"/>
                <a:ext cx="0" cy="227"/>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30" name="Line 4"/>
            <p:cNvSpPr>
              <a:spLocks noChangeShapeType="1"/>
            </p:cNvSpPr>
            <p:nvPr/>
          </p:nvSpPr>
          <p:spPr bwMode="auto">
            <a:xfrm>
              <a:off x="2668" y="16372"/>
              <a:ext cx="223"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67" name="Line 4"/>
          <p:cNvSpPr>
            <a:spLocks noChangeShapeType="1"/>
          </p:cNvSpPr>
          <p:nvPr/>
        </p:nvSpPr>
        <p:spPr bwMode="auto">
          <a:xfrm>
            <a:off x="1506486" y="4515730"/>
            <a:ext cx="201119" cy="4119"/>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8" name="Line 4"/>
          <p:cNvSpPr>
            <a:spLocks noChangeShapeType="1"/>
          </p:cNvSpPr>
          <p:nvPr/>
        </p:nvSpPr>
        <p:spPr bwMode="auto">
          <a:xfrm>
            <a:off x="1506486" y="3143715"/>
            <a:ext cx="20111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2052527237"/>
      </p:ext>
    </p:extLst>
  </p:cSld>
  <p:clrMapOvr>
    <a:masterClrMapping/>
  </p:clrMapOvr>
  <p:transition>
    <p:strips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80528" y="-6925"/>
            <a:ext cx="8608713"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Структура </a:t>
            </a:r>
            <a:r>
              <a:rPr lang="ru-RU" sz="6000" b="1" dirty="0" err="1" smtClean="0">
                <a:latin typeface="+mn-lt"/>
                <a:ea typeface="Calibri" panose="020F0502020204030204" pitchFamily="34" charset="0"/>
              </a:rPr>
              <a:t>теорії</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98105" y="1217871"/>
            <a:ext cx="8691439" cy="5388404"/>
            <a:chOff x="1572" y="9646"/>
            <a:chExt cx="9099" cy="5593"/>
          </a:xfrm>
        </p:grpSpPr>
        <p:sp>
          <p:nvSpPr>
            <p:cNvPr id="5" name="AutoShape 18"/>
            <p:cNvSpPr>
              <a:spLocks noChangeArrowheads="1"/>
            </p:cNvSpPr>
            <p:nvPr/>
          </p:nvSpPr>
          <p:spPr bwMode="auto">
            <a:xfrm>
              <a:off x="4914" y="11534"/>
              <a:ext cx="2329" cy="1425"/>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sng"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Теорія</a:t>
              </a:r>
              <a:endParaRPr kumimoji="0" lang="uk-UA" altLang="uk-UA" sz="4000" b="0" i="0" u="sng" strike="noStrike" cap="none" normalizeH="0" baseline="0" dirty="0" smtClean="0">
                <a:ln>
                  <a:noFill/>
                </a:ln>
                <a:solidFill>
                  <a:schemeClr val="bg1"/>
                </a:solidFill>
                <a:effectLst/>
                <a:latin typeface="Arial" panose="020B0604020202020204" pitchFamily="34" charset="0"/>
              </a:endParaRPr>
            </a:p>
          </p:txBody>
        </p:sp>
        <p:sp>
          <p:nvSpPr>
            <p:cNvPr id="6" name="AutoShape 17"/>
            <p:cNvSpPr>
              <a:spLocks noChangeArrowheads="1"/>
            </p:cNvSpPr>
            <p:nvPr/>
          </p:nvSpPr>
          <p:spPr bwMode="auto">
            <a:xfrm>
              <a:off x="1674" y="10619"/>
              <a:ext cx="1980" cy="144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Факти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7" name="AutoShape 16"/>
            <p:cNvSpPr>
              <a:spLocks noChangeArrowheads="1"/>
            </p:cNvSpPr>
            <p:nvPr/>
          </p:nvSpPr>
          <p:spPr bwMode="auto">
            <a:xfrm>
              <a:off x="3643" y="9647"/>
              <a:ext cx="2674" cy="1132"/>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Концепції</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8" name="AutoShape 15"/>
            <p:cNvSpPr>
              <a:spLocks noChangeArrowheads="1"/>
            </p:cNvSpPr>
            <p:nvPr/>
          </p:nvSpPr>
          <p:spPr bwMode="auto">
            <a:xfrm>
              <a:off x="6829" y="9646"/>
              <a:ext cx="2325" cy="1409"/>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Аксіоми</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9" name="AutoShape 14"/>
            <p:cNvSpPr>
              <a:spLocks noChangeArrowheads="1"/>
            </p:cNvSpPr>
            <p:nvPr/>
          </p:nvSpPr>
          <p:spPr bwMode="auto">
            <a:xfrm>
              <a:off x="7798" y="11251"/>
              <a:ext cx="2873" cy="1184"/>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Постулати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0" name="AutoShape 13"/>
            <p:cNvSpPr>
              <a:spLocks noChangeArrowheads="1"/>
            </p:cNvSpPr>
            <p:nvPr/>
          </p:nvSpPr>
          <p:spPr bwMode="auto">
            <a:xfrm>
              <a:off x="1572" y="12458"/>
              <a:ext cx="2655" cy="121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Судження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1" name="AutoShape 12"/>
            <p:cNvSpPr>
              <a:spLocks noChangeArrowheads="1"/>
            </p:cNvSpPr>
            <p:nvPr/>
          </p:nvSpPr>
          <p:spPr bwMode="auto">
            <a:xfrm>
              <a:off x="3463" y="13869"/>
              <a:ext cx="2531" cy="137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Поняття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3" name="AutoShape 11"/>
            <p:cNvSpPr>
              <a:spLocks noChangeArrowheads="1"/>
            </p:cNvSpPr>
            <p:nvPr/>
          </p:nvSpPr>
          <p:spPr bwMode="auto">
            <a:xfrm>
              <a:off x="6354" y="13966"/>
              <a:ext cx="3025" cy="1119"/>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Положення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5" name="AutoShape 10"/>
            <p:cNvSpPr>
              <a:spLocks noChangeArrowheads="1"/>
            </p:cNvSpPr>
            <p:nvPr/>
          </p:nvSpPr>
          <p:spPr bwMode="auto">
            <a:xfrm>
              <a:off x="7819" y="12703"/>
              <a:ext cx="2831" cy="1074"/>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Принципи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6" name="Line 9"/>
            <p:cNvSpPr>
              <a:spLocks noChangeShapeType="1"/>
            </p:cNvSpPr>
            <p:nvPr/>
          </p:nvSpPr>
          <p:spPr bwMode="auto">
            <a:xfrm flipH="1" flipV="1">
              <a:off x="3643" y="11425"/>
              <a:ext cx="1260" cy="540"/>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7" name="Line 8"/>
            <p:cNvSpPr>
              <a:spLocks noChangeShapeType="1"/>
            </p:cNvSpPr>
            <p:nvPr/>
          </p:nvSpPr>
          <p:spPr bwMode="auto">
            <a:xfrm flipV="1">
              <a:off x="7243" y="11831"/>
              <a:ext cx="555" cy="121"/>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8" name="Line 7"/>
            <p:cNvSpPr>
              <a:spLocks noChangeShapeType="1"/>
            </p:cNvSpPr>
            <p:nvPr/>
          </p:nvSpPr>
          <p:spPr bwMode="auto">
            <a:xfrm flipH="1" flipV="1">
              <a:off x="4689" y="10794"/>
              <a:ext cx="679" cy="754"/>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9" name="Line 6"/>
            <p:cNvSpPr>
              <a:spLocks noChangeShapeType="1"/>
            </p:cNvSpPr>
            <p:nvPr/>
          </p:nvSpPr>
          <p:spPr bwMode="auto">
            <a:xfrm flipV="1">
              <a:off x="6829" y="11065"/>
              <a:ext cx="414" cy="467"/>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0" name="Line 5"/>
            <p:cNvSpPr>
              <a:spLocks noChangeShapeType="1"/>
            </p:cNvSpPr>
            <p:nvPr/>
          </p:nvSpPr>
          <p:spPr bwMode="auto">
            <a:xfrm flipH="1">
              <a:off x="4238" y="12552"/>
              <a:ext cx="676" cy="407"/>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1" name="Line 4"/>
            <p:cNvSpPr>
              <a:spLocks noChangeShapeType="1"/>
            </p:cNvSpPr>
            <p:nvPr/>
          </p:nvSpPr>
          <p:spPr bwMode="auto">
            <a:xfrm>
              <a:off x="7243" y="12542"/>
              <a:ext cx="687" cy="372"/>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2" name="Line 3"/>
            <p:cNvSpPr>
              <a:spLocks noChangeShapeType="1"/>
            </p:cNvSpPr>
            <p:nvPr/>
          </p:nvSpPr>
          <p:spPr bwMode="auto">
            <a:xfrm flipH="1">
              <a:off x="4689" y="12959"/>
              <a:ext cx="630" cy="910"/>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3" name="Line 2"/>
            <p:cNvSpPr>
              <a:spLocks noChangeShapeType="1"/>
            </p:cNvSpPr>
            <p:nvPr/>
          </p:nvSpPr>
          <p:spPr bwMode="auto">
            <a:xfrm>
              <a:off x="6817" y="12964"/>
              <a:ext cx="786" cy="1002"/>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
        <p:nvSpPr>
          <p:cNvPr id="24" name="Rectangle 29"/>
          <p:cNvSpPr>
            <a:spLocks noChangeArrowheads="1"/>
          </p:cNvSpPr>
          <p:nvPr/>
        </p:nvSpPr>
        <p:spPr bwMode="auto">
          <a:xfrm>
            <a:off x="1031032" y="233380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3855142988"/>
      </p:ext>
    </p:extLst>
  </p:cSld>
  <p:clrMapOvr>
    <a:masterClrMapping/>
  </p:clrMapOvr>
  <p:transition>
    <p:strips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115568"/>
            <a:ext cx="8608713" cy="683264"/>
          </a:xfrm>
          <a:prstGeom prst="rect">
            <a:avLst/>
          </a:prstGeom>
        </p:spPr>
        <p:txBody>
          <a:bodyPr wrap="square">
            <a:spAutoFit/>
          </a:bodyPr>
          <a:lstStyle/>
          <a:p>
            <a:pPr algn="ctr">
              <a:lnSpc>
                <a:spcPct val="80000"/>
              </a:lnSpc>
              <a:spcAft>
                <a:spcPts val="0"/>
              </a:spcAft>
            </a:pPr>
            <a:r>
              <a:rPr lang="ru-RU" sz="4600" b="1" dirty="0">
                <a:latin typeface="+mn-lt"/>
                <a:ea typeface="Calibri" panose="020F0502020204030204" pitchFamily="34" charset="0"/>
              </a:rPr>
              <a:t>Структура </a:t>
            </a:r>
            <a:r>
              <a:rPr lang="ru-RU" sz="4600" b="1" dirty="0" err="1">
                <a:latin typeface="+mn-lt"/>
                <a:ea typeface="Calibri" panose="020F0502020204030204" pitchFamily="34" charset="0"/>
              </a:rPr>
              <a:t>наукового</a:t>
            </a:r>
            <a:r>
              <a:rPr lang="ru-RU" sz="4600" b="1" dirty="0">
                <a:latin typeface="+mn-lt"/>
                <a:ea typeface="Calibri" panose="020F0502020204030204" pitchFamily="34" charset="0"/>
              </a:rPr>
              <a:t> факту</a:t>
            </a:r>
            <a:endParaRPr lang="uk-UA" sz="4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2" name="Group 1"/>
          <p:cNvGrpSpPr>
            <a:grpSpLocks/>
          </p:cNvGrpSpPr>
          <p:nvPr/>
        </p:nvGrpSpPr>
        <p:grpSpPr bwMode="auto">
          <a:xfrm>
            <a:off x="251520" y="1140464"/>
            <a:ext cx="8784976" cy="5385128"/>
            <a:chOff x="1134" y="12779"/>
            <a:chExt cx="10065" cy="6173"/>
          </a:xfrm>
        </p:grpSpPr>
        <p:sp>
          <p:nvSpPr>
            <p:cNvPr id="14" name="Line 21"/>
            <p:cNvSpPr>
              <a:spLocks noChangeShapeType="1"/>
            </p:cNvSpPr>
            <p:nvPr/>
          </p:nvSpPr>
          <p:spPr bwMode="auto">
            <a:xfrm>
              <a:off x="1134" y="12959"/>
              <a:ext cx="12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nvGrpSpPr>
            <p:cNvPr id="25" name="Group 2"/>
            <p:cNvGrpSpPr>
              <a:grpSpLocks/>
            </p:cNvGrpSpPr>
            <p:nvPr/>
          </p:nvGrpSpPr>
          <p:grpSpPr bwMode="auto">
            <a:xfrm>
              <a:off x="1134" y="12779"/>
              <a:ext cx="10065" cy="6173"/>
              <a:chOff x="1134" y="9719"/>
              <a:chExt cx="10065" cy="6173"/>
            </a:xfrm>
          </p:grpSpPr>
          <p:sp>
            <p:nvSpPr>
              <p:cNvPr id="26" name="Rectangle 20"/>
              <p:cNvSpPr>
                <a:spLocks noChangeArrowheads="1"/>
              </p:cNvSpPr>
              <p:nvPr/>
            </p:nvSpPr>
            <p:spPr bwMode="auto">
              <a:xfrm>
                <a:off x="2394" y="9719"/>
                <a:ext cx="720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4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ФАКТ</a:t>
                </a:r>
                <a:endParaRPr kumimoji="0" lang="uk-UA" altLang="uk-UA" sz="4400" b="1" i="0" u="none" strike="noStrike" cap="none" normalizeH="0" baseline="0" dirty="0" smtClean="0">
                  <a:ln>
                    <a:noFill/>
                  </a:ln>
                  <a:solidFill>
                    <a:schemeClr val="bg1"/>
                  </a:solidFill>
                  <a:effectLst/>
                </a:endParaRPr>
              </a:p>
            </p:txBody>
          </p:sp>
          <p:sp>
            <p:nvSpPr>
              <p:cNvPr id="27" name="Rectangle 19"/>
              <p:cNvSpPr>
                <a:spLocks noChangeArrowheads="1"/>
              </p:cNvSpPr>
              <p:nvPr/>
            </p:nvSpPr>
            <p:spPr bwMode="auto">
              <a:xfrm>
                <a:off x="1535" y="10376"/>
                <a:ext cx="2813" cy="1002"/>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ea typeface="Times New Roman" panose="02020603050405020304" pitchFamily="18" charset="0"/>
                  </a:rPr>
                  <a:t>об'єктивна складова</a:t>
                </a:r>
                <a:endParaRPr kumimoji="0" lang="uk-UA" altLang="uk-UA" sz="2800" b="0" i="0" u="none" strike="noStrike" cap="none" normalizeH="0" baseline="0" dirty="0" smtClean="0">
                  <a:ln>
                    <a:noFill/>
                  </a:ln>
                  <a:solidFill>
                    <a:schemeClr val="tx1"/>
                  </a:solidFill>
                  <a:effectLst/>
                </a:endParaRPr>
              </a:p>
            </p:txBody>
          </p:sp>
          <p:sp>
            <p:nvSpPr>
              <p:cNvPr id="28" name="Rectangle 18"/>
              <p:cNvSpPr>
                <a:spLocks noChangeArrowheads="1"/>
              </p:cNvSpPr>
              <p:nvPr/>
            </p:nvSpPr>
            <p:spPr bwMode="auto">
              <a:xfrm>
                <a:off x="4599" y="10372"/>
                <a:ext cx="6600" cy="1085"/>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реальні процеси, події, структури, які є похідною основою для фіксації пізнавального результату, що називається фактом </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0" name="Rectangle 17"/>
              <p:cNvSpPr>
                <a:spLocks noChangeArrowheads="1"/>
              </p:cNvSpPr>
              <p:nvPr/>
            </p:nvSpPr>
            <p:spPr bwMode="auto">
              <a:xfrm>
                <a:off x="1521" y="11561"/>
                <a:ext cx="2827" cy="1041"/>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інформаційна складова</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16"/>
              <p:cNvSpPr>
                <a:spLocks noChangeArrowheads="1"/>
              </p:cNvSpPr>
              <p:nvPr/>
            </p:nvSpPr>
            <p:spPr bwMode="auto">
              <a:xfrm>
                <a:off x="4599" y="11561"/>
                <a:ext cx="6600" cy="108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інформаційні посередники, які забезпечують передачу інформації від джерела до адресату – засобу фіксації факту</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2" name="Rectangle 15"/>
              <p:cNvSpPr>
                <a:spLocks noChangeArrowheads="1"/>
              </p:cNvSpPr>
              <p:nvPr/>
            </p:nvSpPr>
            <p:spPr bwMode="auto">
              <a:xfrm>
                <a:off x="1520" y="12723"/>
                <a:ext cx="2828" cy="146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практична детермінація факту</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14"/>
              <p:cNvSpPr>
                <a:spLocks noChangeArrowheads="1"/>
              </p:cNvSpPr>
              <p:nvPr/>
            </p:nvSpPr>
            <p:spPr bwMode="auto">
              <a:xfrm>
                <a:off x="4599" y="12846"/>
                <a:ext cx="6600" cy="108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зумовленість факту наявними якісними і кількісними можливостями спостереження, вимірювання й експерименту</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4" name="Rectangle 13"/>
              <p:cNvSpPr>
                <a:spLocks noChangeArrowheads="1"/>
              </p:cNvSpPr>
              <p:nvPr/>
            </p:nvSpPr>
            <p:spPr bwMode="auto">
              <a:xfrm>
                <a:off x="1520" y="14304"/>
                <a:ext cx="2828" cy="158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когнітивна детермінація факту</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12"/>
              <p:cNvSpPr>
                <a:spLocks noChangeArrowheads="1"/>
              </p:cNvSpPr>
              <p:nvPr/>
            </p:nvSpPr>
            <p:spPr bwMode="auto">
              <a:xfrm>
                <a:off x="4599" y="14304"/>
                <a:ext cx="6600" cy="1493"/>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залежність способів фіксації та інтерпретації фактів від системи похідних абстракцій теорії, теоретичних схем, психологічних настанов тощо</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6" name="Line 11"/>
              <p:cNvSpPr>
                <a:spLocks noChangeShapeType="1"/>
              </p:cNvSpPr>
              <p:nvPr/>
            </p:nvSpPr>
            <p:spPr bwMode="auto">
              <a:xfrm>
                <a:off x="1134" y="9899"/>
                <a:ext cx="0" cy="522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8" name="Line 9"/>
              <p:cNvSpPr>
                <a:spLocks noChangeShapeType="1"/>
              </p:cNvSpPr>
              <p:nvPr/>
            </p:nvSpPr>
            <p:spPr bwMode="auto">
              <a:xfrm>
                <a:off x="1134" y="12015"/>
                <a:ext cx="386" cy="0"/>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9" name="Line 8"/>
              <p:cNvSpPr>
                <a:spLocks noChangeShapeType="1"/>
              </p:cNvSpPr>
              <p:nvPr/>
            </p:nvSpPr>
            <p:spPr bwMode="auto">
              <a:xfrm>
                <a:off x="1134" y="13386"/>
                <a:ext cx="38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41" name="Line 7"/>
              <p:cNvSpPr>
                <a:spLocks noChangeShapeType="1"/>
              </p:cNvSpPr>
              <p:nvPr/>
            </p:nvSpPr>
            <p:spPr bwMode="auto">
              <a:xfrm>
                <a:off x="1134" y="15119"/>
                <a:ext cx="38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44" name="Line 4"/>
              <p:cNvSpPr>
                <a:spLocks noChangeShapeType="1"/>
              </p:cNvSpPr>
              <p:nvPr/>
            </p:nvSpPr>
            <p:spPr bwMode="auto">
              <a:xfrm flipV="1">
                <a:off x="4348" y="15066"/>
                <a:ext cx="244"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grpSp>
      <p:sp>
        <p:nvSpPr>
          <p:cNvPr id="46" name="Rectangle 32"/>
          <p:cNvSpPr>
            <a:spLocks noChangeArrowheads="1"/>
          </p:cNvSpPr>
          <p:nvPr/>
        </p:nvSpPr>
        <p:spPr bwMode="auto">
          <a:xfrm>
            <a:off x="1132756" y="195505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0" name="Line 9"/>
          <p:cNvSpPr>
            <a:spLocks noChangeShapeType="1"/>
          </p:cNvSpPr>
          <p:nvPr/>
        </p:nvSpPr>
        <p:spPr bwMode="auto">
          <a:xfrm>
            <a:off x="251520" y="2132856"/>
            <a:ext cx="350004" cy="1379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6" name="Line 4"/>
          <p:cNvSpPr>
            <a:spLocks noChangeShapeType="1"/>
          </p:cNvSpPr>
          <p:nvPr/>
        </p:nvSpPr>
        <p:spPr bwMode="auto">
          <a:xfrm flipV="1">
            <a:off x="3056777" y="4293096"/>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7" name="Line 4"/>
          <p:cNvSpPr>
            <a:spLocks noChangeShapeType="1"/>
          </p:cNvSpPr>
          <p:nvPr/>
        </p:nvSpPr>
        <p:spPr bwMode="auto">
          <a:xfrm flipV="1">
            <a:off x="3066743" y="3140968"/>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9" name="Line 4"/>
          <p:cNvSpPr>
            <a:spLocks noChangeShapeType="1"/>
          </p:cNvSpPr>
          <p:nvPr/>
        </p:nvSpPr>
        <p:spPr bwMode="auto">
          <a:xfrm flipV="1">
            <a:off x="3066742" y="2146652"/>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127845153"/>
      </p:ext>
    </p:extLst>
  </p:cSld>
  <p:clrMapOvr>
    <a:masterClrMapping/>
  </p:clrMapOvr>
  <p:transition>
    <p:strips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8237" y="-19254"/>
            <a:ext cx="8608713" cy="683264"/>
          </a:xfrm>
          <a:prstGeom prst="rect">
            <a:avLst/>
          </a:prstGeom>
        </p:spPr>
        <p:txBody>
          <a:bodyPr wrap="square">
            <a:spAutoFit/>
          </a:bodyPr>
          <a:lstStyle/>
          <a:p>
            <a:pPr algn="ctr">
              <a:lnSpc>
                <a:spcPct val="80000"/>
              </a:lnSpc>
              <a:spcAft>
                <a:spcPts val="0"/>
              </a:spcAft>
            </a:pPr>
            <a:r>
              <a:rPr lang="ru-RU" sz="4800" b="1" dirty="0">
                <a:latin typeface="+mn-lt"/>
                <a:ea typeface="Calibri" panose="020F0502020204030204" pitchFamily="34" charset="0"/>
              </a:rPr>
              <a:t>Види </a:t>
            </a:r>
            <a:r>
              <a:rPr lang="ru-RU" sz="4800" b="1" dirty="0" err="1">
                <a:latin typeface="+mn-lt"/>
                <a:ea typeface="Calibri" panose="020F0502020204030204" pitchFamily="34" charset="0"/>
              </a:rPr>
              <a:t>наукової</a:t>
            </a:r>
            <a:r>
              <a:rPr lang="ru-RU" sz="4800" b="1" dirty="0">
                <a:latin typeface="+mn-lt"/>
                <a:ea typeface="Calibri" panose="020F0502020204030204" pitchFamily="34" charset="0"/>
              </a:rPr>
              <a:t> діяльності</a:t>
            </a:r>
            <a:endParaRPr lang="uk-UA" sz="48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35280" y="608811"/>
            <a:ext cx="8781102" cy="6143797"/>
            <a:chOff x="873" y="1752"/>
            <a:chExt cx="10489" cy="5466"/>
          </a:xfrm>
        </p:grpSpPr>
        <p:sp>
          <p:nvSpPr>
            <p:cNvPr id="5" name="Rectangle 16"/>
            <p:cNvSpPr>
              <a:spLocks noChangeArrowheads="1"/>
            </p:cNvSpPr>
            <p:nvPr/>
          </p:nvSpPr>
          <p:spPr bwMode="auto">
            <a:xfrm>
              <a:off x="1945" y="1752"/>
              <a:ext cx="7638" cy="58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Види наукової діяльності</a:t>
              </a:r>
              <a:endParaRPr kumimoji="0" lang="uk-UA" altLang="uk-UA" sz="4000" b="0" i="0" u="none" strike="noStrike" cap="none" normalizeH="0" baseline="0" dirty="0" smtClean="0">
                <a:ln>
                  <a:noFill/>
                </a:ln>
                <a:solidFill>
                  <a:schemeClr val="bg1"/>
                </a:solidFill>
                <a:effectLst/>
              </a:endParaRPr>
            </a:p>
          </p:txBody>
        </p:sp>
        <p:sp>
          <p:nvSpPr>
            <p:cNvPr id="6" name="Rectangle 15"/>
            <p:cNvSpPr>
              <a:spLocks noChangeArrowheads="1"/>
            </p:cNvSpPr>
            <p:nvPr/>
          </p:nvSpPr>
          <p:spPr bwMode="auto">
            <a:xfrm>
              <a:off x="1256" y="2443"/>
              <a:ext cx="3398" cy="999"/>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науково-технічна</a:t>
              </a:r>
              <a:endParaRPr kumimoji="0" lang="uk-UA" altLang="uk-UA" sz="3600" b="0" i="0" u="none" strike="noStrike" cap="none" normalizeH="0" baseline="0" dirty="0" smtClean="0">
                <a:ln>
                  <a:noFill/>
                </a:ln>
                <a:solidFill>
                  <a:schemeClr val="bg1"/>
                </a:solidFill>
                <a:effectLst/>
              </a:endParaRPr>
            </a:p>
          </p:txBody>
        </p:sp>
        <p:sp>
          <p:nvSpPr>
            <p:cNvPr id="7" name="Rectangle 14"/>
            <p:cNvSpPr>
              <a:spLocks noChangeArrowheads="1"/>
            </p:cNvSpPr>
            <p:nvPr/>
          </p:nvSpPr>
          <p:spPr bwMode="auto">
            <a:xfrm>
              <a:off x="4882" y="2376"/>
              <a:ext cx="6480" cy="1299"/>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інтелектуальна творча діяльність, спрямована на здобуття і використання нових знань у всіх галузях техніки і технологій</a:t>
              </a:r>
              <a:endPar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13"/>
            <p:cNvSpPr>
              <a:spLocks noChangeArrowheads="1"/>
            </p:cNvSpPr>
            <p:nvPr/>
          </p:nvSpPr>
          <p:spPr bwMode="auto">
            <a:xfrm>
              <a:off x="1256" y="4095"/>
              <a:ext cx="3409" cy="105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науково-організаційна</a:t>
              </a:r>
              <a:endParaRPr kumimoji="0" lang="uk-UA" altLang="uk-UA" sz="3600" b="0" i="0" u="none" strike="noStrike" cap="none" normalizeH="0" baseline="0" dirty="0" smtClean="0">
                <a:ln>
                  <a:noFill/>
                </a:ln>
                <a:solidFill>
                  <a:schemeClr val="bg1"/>
                </a:solidFill>
                <a:effectLst/>
              </a:endParaRPr>
            </a:p>
          </p:txBody>
        </p:sp>
        <p:sp>
          <p:nvSpPr>
            <p:cNvPr id="9" name="Rectangle 12"/>
            <p:cNvSpPr>
              <a:spLocks noChangeArrowheads="1"/>
            </p:cNvSpPr>
            <p:nvPr/>
          </p:nvSpPr>
          <p:spPr bwMode="auto">
            <a:xfrm>
              <a:off x="4882" y="3737"/>
              <a:ext cx="6480" cy="1699"/>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діяльність, що спрямована на методичне, організаційне забезпечення та координацію наукової, науково-технічної та науково-педагогічної діяльності</a:t>
              </a:r>
              <a:endParaRPr kumimoji="0" lang="uk-UA" altLang="uk-UA" sz="2400" b="0" i="0" u="none" strike="noStrike" cap="none" normalizeH="0" baseline="0" dirty="0" smtClean="0">
                <a:ln>
                  <a:noFill/>
                </a:ln>
                <a:solidFill>
                  <a:schemeClr val="tx2"/>
                </a:solidFill>
                <a:effectLst/>
              </a:endParaRPr>
            </a:p>
          </p:txBody>
        </p:sp>
        <p:sp>
          <p:nvSpPr>
            <p:cNvPr id="10" name="Rectangle 11"/>
            <p:cNvSpPr>
              <a:spLocks noChangeArrowheads="1"/>
            </p:cNvSpPr>
            <p:nvPr/>
          </p:nvSpPr>
          <p:spPr bwMode="auto">
            <a:xfrm>
              <a:off x="1265" y="5841"/>
              <a:ext cx="3404" cy="102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науково-педагогічна</a:t>
              </a:r>
              <a:endParaRPr kumimoji="0" lang="uk-UA" altLang="uk-UA" sz="3600" b="0" i="0" u="none" strike="noStrike" cap="none" normalizeH="0" baseline="0" dirty="0" smtClean="0">
                <a:ln>
                  <a:noFill/>
                </a:ln>
                <a:solidFill>
                  <a:schemeClr val="bg1"/>
                </a:solidFill>
                <a:effectLst/>
              </a:endParaRPr>
            </a:p>
          </p:txBody>
        </p:sp>
        <p:sp>
          <p:nvSpPr>
            <p:cNvPr id="11" name="Rectangle 10"/>
            <p:cNvSpPr>
              <a:spLocks noChangeArrowheads="1"/>
            </p:cNvSpPr>
            <p:nvPr/>
          </p:nvSpPr>
          <p:spPr bwMode="auto">
            <a:xfrm>
              <a:off x="4882" y="5488"/>
              <a:ext cx="6480" cy="173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педагогічна діяльність у </a:t>
              </a:r>
              <a:r>
                <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a:t>
              </a: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вищих навчальних закладах та закладах післядипломної освіти ІІІ–І</a:t>
              </a:r>
              <a:r>
                <a:rPr kumimoji="0" lang="en-US"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V </a:t>
              </a: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рівнів акредитації, пов’язана з науковою та (або) науково-технічною діяльністю</a:t>
              </a:r>
              <a:endParaRPr kumimoji="0" lang="uk-UA" altLang="uk-UA" sz="2400" b="0" i="0" u="none" strike="noStrike" cap="none" normalizeH="0" baseline="0" dirty="0" smtClean="0">
                <a:ln>
                  <a:noFill/>
                </a:ln>
                <a:solidFill>
                  <a:schemeClr val="tx2"/>
                </a:solidFill>
                <a:effectLst/>
              </a:endParaRPr>
            </a:p>
          </p:txBody>
        </p:sp>
        <p:sp>
          <p:nvSpPr>
            <p:cNvPr id="13" name="Line 9"/>
            <p:cNvSpPr>
              <a:spLocks noChangeShapeType="1"/>
            </p:cNvSpPr>
            <p:nvPr/>
          </p:nvSpPr>
          <p:spPr bwMode="auto">
            <a:xfrm>
              <a:off x="892" y="2041"/>
              <a:ext cx="1052" cy="5"/>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5" name="Line 8"/>
            <p:cNvSpPr>
              <a:spLocks noChangeShapeType="1"/>
            </p:cNvSpPr>
            <p:nvPr/>
          </p:nvSpPr>
          <p:spPr bwMode="auto">
            <a:xfrm>
              <a:off x="873" y="2041"/>
              <a:ext cx="7" cy="4398"/>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6" name="AutoShape 7"/>
            <p:cNvSpPr>
              <a:spLocks noChangeArrowheads="1"/>
            </p:cNvSpPr>
            <p:nvPr/>
          </p:nvSpPr>
          <p:spPr bwMode="auto">
            <a:xfrm>
              <a:off x="892" y="2836"/>
              <a:ext cx="364" cy="1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7" name="AutoShape 6"/>
            <p:cNvSpPr>
              <a:spLocks noChangeArrowheads="1"/>
            </p:cNvSpPr>
            <p:nvPr/>
          </p:nvSpPr>
          <p:spPr bwMode="auto">
            <a:xfrm>
              <a:off x="892" y="4490"/>
              <a:ext cx="358" cy="16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8" name="AutoShape 5"/>
            <p:cNvSpPr>
              <a:spLocks noChangeArrowheads="1"/>
            </p:cNvSpPr>
            <p:nvPr/>
          </p:nvSpPr>
          <p:spPr bwMode="auto">
            <a:xfrm>
              <a:off x="911" y="6266"/>
              <a:ext cx="349" cy="1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grpSp>
      <p:sp>
        <p:nvSpPr>
          <p:cNvPr id="22" name="Rectangle 25"/>
          <p:cNvSpPr>
            <a:spLocks noChangeArrowheads="1"/>
          </p:cNvSpPr>
          <p:nvPr/>
        </p:nvSpPr>
        <p:spPr bwMode="auto">
          <a:xfrm>
            <a:off x="1485900" y="223934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45" name="Пряма сполучна лінія 44"/>
          <p:cNvCxnSpPr/>
          <p:nvPr/>
        </p:nvCxnSpPr>
        <p:spPr bwMode="auto">
          <a:xfrm>
            <a:off x="3409838" y="1946936"/>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55" name="Пряма сполучна лінія 54"/>
          <p:cNvCxnSpPr/>
          <p:nvPr/>
        </p:nvCxnSpPr>
        <p:spPr bwMode="auto">
          <a:xfrm>
            <a:off x="3419872" y="3772896"/>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0" name="Пряма сполучна лінія 59"/>
          <p:cNvCxnSpPr/>
          <p:nvPr/>
        </p:nvCxnSpPr>
        <p:spPr bwMode="auto">
          <a:xfrm>
            <a:off x="3418347" y="5792710"/>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50009054"/>
      </p:ext>
    </p:extLst>
  </p:cSld>
  <p:clrMapOvr>
    <a:masterClrMapping/>
  </p:clrMapOvr>
  <p:transition>
    <p:strips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140190"/>
            <a:ext cx="8580477" cy="634020"/>
          </a:xfrm>
          <a:prstGeom prst="rect">
            <a:avLst/>
          </a:prstGeom>
        </p:spPr>
        <p:txBody>
          <a:bodyPr wrap="square">
            <a:spAutoFit/>
          </a:bodyPr>
          <a:lstStyle/>
          <a:p>
            <a:pPr algn="ctr">
              <a:lnSpc>
                <a:spcPct val="80000"/>
              </a:lnSpc>
              <a:spcAft>
                <a:spcPts val="0"/>
              </a:spcAft>
            </a:pPr>
            <a:r>
              <a:rPr lang="ru-RU" sz="4400" b="1" dirty="0">
                <a:latin typeface="+mn-lt"/>
                <a:ea typeface="Calibri" panose="020F0502020204030204" pitchFamily="34" charset="0"/>
              </a:rPr>
              <a:t>Суб’єкти </a:t>
            </a:r>
            <a:r>
              <a:rPr lang="ru-RU" sz="4400" b="1" dirty="0" err="1">
                <a:latin typeface="+mn-lt"/>
                <a:ea typeface="Calibri" panose="020F0502020204030204" pitchFamily="34" charset="0"/>
              </a:rPr>
              <a:t>наукової</a:t>
            </a:r>
            <a:r>
              <a:rPr lang="ru-RU" sz="4400" b="1" dirty="0">
                <a:latin typeface="+mn-lt"/>
                <a:ea typeface="Calibri" panose="020F0502020204030204" pitchFamily="34" charset="0"/>
              </a:rPr>
              <a:t> діяльності</a:t>
            </a:r>
            <a:endParaRPr lang="uk-UA" sz="44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30" name="Rectangle 1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1" name="Групувати 30"/>
          <p:cNvGrpSpPr/>
          <p:nvPr/>
        </p:nvGrpSpPr>
        <p:grpSpPr>
          <a:xfrm>
            <a:off x="257347" y="774210"/>
            <a:ext cx="8640959" cy="5958474"/>
            <a:chOff x="257347" y="774210"/>
            <a:chExt cx="8640959" cy="5958474"/>
          </a:xfrm>
        </p:grpSpPr>
        <p:grpSp>
          <p:nvGrpSpPr>
            <p:cNvPr id="12" name="Group 1"/>
            <p:cNvGrpSpPr>
              <a:grpSpLocks/>
            </p:cNvGrpSpPr>
            <p:nvPr/>
          </p:nvGrpSpPr>
          <p:grpSpPr bwMode="auto">
            <a:xfrm>
              <a:off x="257347" y="774210"/>
              <a:ext cx="8640959" cy="5958474"/>
              <a:chOff x="1314" y="9775"/>
              <a:chExt cx="9540" cy="4280"/>
            </a:xfrm>
          </p:grpSpPr>
          <p:grpSp>
            <p:nvGrpSpPr>
              <p:cNvPr id="14" name="Group 7"/>
              <p:cNvGrpSpPr>
                <a:grpSpLocks/>
              </p:cNvGrpSpPr>
              <p:nvPr/>
            </p:nvGrpSpPr>
            <p:grpSpPr bwMode="auto">
              <a:xfrm>
                <a:off x="1314" y="9775"/>
                <a:ext cx="9540" cy="4280"/>
                <a:chOff x="1314" y="9775"/>
                <a:chExt cx="9540" cy="4280"/>
              </a:xfrm>
            </p:grpSpPr>
            <p:sp>
              <p:nvSpPr>
                <p:cNvPr id="25" name="AutoShape 11"/>
                <p:cNvSpPr>
                  <a:spLocks noChangeArrowheads="1"/>
                </p:cNvSpPr>
                <p:nvPr/>
              </p:nvSpPr>
              <p:spPr bwMode="auto">
                <a:xfrm>
                  <a:off x="1314" y="9775"/>
                  <a:ext cx="7394" cy="1005"/>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1"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Суб’єкт наукової діяльності</a:t>
                  </a:r>
                  <a:endParaRPr kumimoji="0" lang="uk-UA" altLang="uk-UA" sz="4400" b="1" i="0" u="none" strike="noStrike" cap="none" normalizeH="0" baseline="0" dirty="0" smtClean="0">
                    <a:ln>
                      <a:noFill/>
                    </a:ln>
                    <a:solidFill>
                      <a:schemeClr val="tx2"/>
                    </a:solidFill>
                    <a:effectLst/>
                    <a:latin typeface="Arial" panose="020B0604020202020204" pitchFamily="34" charset="0"/>
                  </a:endParaRPr>
                </a:p>
              </p:txBody>
            </p:sp>
            <p:sp>
              <p:nvSpPr>
                <p:cNvPr id="26" name="AutoShape 10"/>
                <p:cNvSpPr>
                  <a:spLocks noChangeArrowheads="1"/>
                </p:cNvSpPr>
                <p:nvPr/>
              </p:nvSpPr>
              <p:spPr bwMode="auto">
                <a:xfrm>
                  <a:off x="1314" y="11309"/>
                  <a:ext cx="1980" cy="2690"/>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окремий вчений, з ім'ям якого пов'язано відкриття</a:t>
                  </a:r>
                  <a:endParaRPr kumimoji="0" lang="uk-UA" altLang="uk-UA" sz="2400" b="0" i="0" u="none" strike="noStrike" cap="none" normalizeH="0" baseline="0" dirty="0" smtClean="0">
                    <a:ln>
                      <a:noFill/>
                    </a:ln>
                    <a:solidFill>
                      <a:schemeClr val="tx2"/>
                    </a:solidFill>
                    <a:effectLst/>
                  </a:endParaRPr>
                </a:p>
              </p:txBody>
            </p:sp>
            <p:sp>
              <p:nvSpPr>
                <p:cNvPr id="27" name="AutoShape 9"/>
                <p:cNvSpPr>
                  <a:spLocks noChangeArrowheads="1"/>
                </p:cNvSpPr>
                <p:nvPr/>
              </p:nvSpPr>
              <p:spPr bwMode="auto">
                <a:xfrm>
                  <a:off x="3527" y="11008"/>
                  <a:ext cx="2954" cy="3047"/>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особливе співтовариство людей – учених, спеціально зайнятих виробництвом знання</a:t>
                  </a:r>
                  <a:endParaRPr kumimoji="0" lang="uk-UA" altLang="uk-UA" sz="2400" b="0" i="0" u="none" strike="noStrike" cap="none" normalizeH="0" baseline="0" dirty="0" smtClean="0">
                    <a:ln>
                      <a:noFill/>
                    </a:ln>
                    <a:solidFill>
                      <a:schemeClr val="tx2"/>
                    </a:solidFill>
                    <a:effectLst/>
                  </a:endParaRPr>
                </a:p>
              </p:txBody>
            </p:sp>
            <p:sp>
              <p:nvSpPr>
                <p:cNvPr id="28" name="AutoShape 8"/>
                <p:cNvSpPr>
                  <a:spLocks noChangeArrowheads="1"/>
                </p:cNvSpPr>
                <p:nvPr/>
              </p:nvSpPr>
              <p:spPr bwMode="auto">
                <a:xfrm>
                  <a:off x="6714" y="10482"/>
                  <a:ext cx="4140" cy="3517"/>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усе людство, що складається з окремих народів, коли кожен народ, виробляючи норми, ідеї та цінності, що фіксуються в його культурі, виступає як особливий суб'єкт </a:t>
                  </a:r>
                  <a:endPar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пізнавальної діяльності</a:t>
                  </a:r>
                  <a:endParaRPr kumimoji="0" lang="uk-UA" altLang="uk-UA" sz="240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endParaRPr>
                </a:p>
              </p:txBody>
            </p:sp>
          </p:grpSp>
          <p:sp>
            <p:nvSpPr>
              <p:cNvPr id="23" name="AutoShape 3"/>
              <p:cNvSpPr>
                <a:spLocks noChangeArrowheads="1"/>
              </p:cNvSpPr>
              <p:nvPr/>
            </p:nvSpPr>
            <p:spPr bwMode="auto">
              <a:xfrm>
                <a:off x="7628" y="10608"/>
                <a:ext cx="332" cy="552"/>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sp>
          <p:nvSpPr>
            <p:cNvPr id="38" name="AutoShape 3"/>
            <p:cNvSpPr>
              <a:spLocks noChangeArrowheads="1"/>
            </p:cNvSpPr>
            <p:nvPr/>
          </p:nvSpPr>
          <p:spPr bwMode="auto">
            <a:xfrm>
              <a:off x="2855371" y="2173338"/>
              <a:ext cx="300713" cy="1111646"/>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p>
          </p:txBody>
        </p:sp>
        <p:sp>
          <p:nvSpPr>
            <p:cNvPr id="39" name="AutoShape 3"/>
            <p:cNvSpPr>
              <a:spLocks noChangeArrowheads="1"/>
            </p:cNvSpPr>
            <p:nvPr/>
          </p:nvSpPr>
          <p:spPr bwMode="auto">
            <a:xfrm>
              <a:off x="575080" y="2173338"/>
              <a:ext cx="300713" cy="1460398"/>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p>
          </p:txBody>
        </p:sp>
      </p:grpSp>
    </p:spTree>
    <p:extLst>
      <p:ext uri="{BB962C8B-B14F-4D97-AF65-F5344CB8AC3E}">
        <p14:creationId xmlns:p14="http://schemas.microsoft.com/office/powerpoint/2010/main" val="3841637792"/>
      </p:ext>
    </p:extLst>
  </p:cSld>
  <p:clrMapOvr>
    <a:masterClrMapping/>
  </p:clrMapOvr>
  <p:transition>
    <p:strips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079"/>
            <a:ext cx="868919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Суб’єкти </a:t>
            </a:r>
            <a:r>
              <a:rPr lang="ru-RU" sz="3200" b="1" dirty="0" err="1">
                <a:latin typeface="+mn-lt"/>
                <a:ea typeface="Calibri" panose="020F0502020204030204" pitchFamily="34" charset="0"/>
              </a:rPr>
              <a:t>наукової</a:t>
            </a:r>
            <a:r>
              <a:rPr lang="ru-RU" sz="3200" b="1" dirty="0">
                <a:latin typeface="+mn-lt"/>
                <a:ea typeface="Calibri" panose="020F0502020204030204" pitchFamily="34" charset="0"/>
              </a:rPr>
              <a:t> та </a:t>
            </a:r>
            <a:r>
              <a:rPr lang="ru-RU" sz="3200" b="1" dirty="0" err="1">
                <a:latin typeface="+mn-lt"/>
                <a:ea typeface="Calibri" panose="020F0502020204030204" pitchFamily="34" charset="0"/>
              </a:rPr>
              <a:t>науково-технічної</a:t>
            </a:r>
            <a:r>
              <a:rPr lang="ru-RU" sz="3200" b="1" dirty="0">
                <a:latin typeface="+mn-lt"/>
                <a:ea typeface="Calibri" panose="020F0502020204030204" pitchFamily="34" charset="0"/>
              </a:rPr>
              <a:t> діяльності</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181094" y="795077"/>
            <a:ext cx="8863813" cy="5917490"/>
            <a:chOff x="763" y="2011"/>
            <a:chExt cx="10431" cy="5342"/>
          </a:xfrm>
        </p:grpSpPr>
        <p:sp>
          <p:nvSpPr>
            <p:cNvPr id="5" name="Rectangle 32"/>
            <p:cNvSpPr>
              <a:spLocks noChangeArrowheads="1"/>
            </p:cNvSpPr>
            <p:nvPr/>
          </p:nvSpPr>
          <p:spPr bwMode="auto">
            <a:xfrm>
              <a:off x="1282" y="2011"/>
              <a:ext cx="9902" cy="59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Суб’єкти наукової та науково-технічної діяльності</a:t>
              </a:r>
              <a:endParaRPr kumimoji="0" lang="uk-UA" altLang="uk-UA" sz="2400" b="1" i="0" u="none" strike="noStrike" cap="none" normalizeH="0" baseline="0" dirty="0" smtClean="0">
                <a:ln>
                  <a:noFill/>
                </a:ln>
                <a:solidFill>
                  <a:schemeClr val="bg1"/>
                </a:solidFill>
                <a:effectLst/>
                <a:latin typeface="+mn-lt"/>
              </a:endParaRPr>
            </a:p>
          </p:txBody>
        </p:sp>
        <p:sp>
          <p:nvSpPr>
            <p:cNvPr id="6" name="Rectangle 31"/>
            <p:cNvSpPr>
              <a:spLocks noChangeArrowheads="1"/>
            </p:cNvSpPr>
            <p:nvPr/>
          </p:nvSpPr>
          <p:spPr bwMode="auto">
            <a:xfrm>
              <a:off x="954" y="2879"/>
              <a:ext cx="270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Учений</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7" name="Rectangle 30"/>
            <p:cNvSpPr>
              <a:spLocks noChangeArrowheads="1"/>
            </p:cNvSpPr>
            <p:nvPr/>
          </p:nvSpPr>
          <p:spPr bwMode="auto">
            <a:xfrm>
              <a:off x="4014" y="2657"/>
              <a:ext cx="7170" cy="1332"/>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фізична особа  (громадянин  України,  іноземець  або особа  без  громадянства),  яка має повну вищу освіту і проводить фундаментальні  та  (або)  прикладні наукові дослідження і отримує наукові  та  (або)  науково-технічні  результати</a:t>
              </a:r>
              <a:r>
                <a:rPr kumimoji="0" lang="uk-UA" altLang="uk-UA" sz="185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i="0" u="none" strike="noStrike" cap="none" normalizeH="0" baseline="0" dirty="0" smtClean="0">
                <a:ln>
                  <a:noFill/>
                </a:ln>
                <a:solidFill>
                  <a:schemeClr val="tx2"/>
                </a:solidFill>
                <a:effectLst/>
                <a:latin typeface="+mn-lt"/>
              </a:endParaRPr>
            </a:p>
          </p:txBody>
        </p:sp>
        <p:sp>
          <p:nvSpPr>
            <p:cNvPr id="8" name="Rectangle 29"/>
            <p:cNvSpPr>
              <a:spLocks noChangeArrowheads="1"/>
            </p:cNvSpPr>
            <p:nvPr/>
          </p:nvSpPr>
          <p:spPr bwMode="auto">
            <a:xfrm>
              <a:off x="1044" y="4311"/>
              <a:ext cx="2700" cy="1059"/>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Науковий працівник</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9" name="Rectangle 28"/>
            <p:cNvSpPr>
              <a:spLocks noChangeArrowheads="1"/>
            </p:cNvSpPr>
            <p:nvPr/>
          </p:nvSpPr>
          <p:spPr bwMode="auto">
            <a:xfrm>
              <a:off x="4024" y="4044"/>
              <a:ext cx="7170" cy="1834"/>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учений, який за основним місцем роботи та  відповідно до  трудового  договору  (контракту)  </a:t>
              </a:r>
              <a:r>
                <a:rPr kumimoji="0" lang="uk-UA" altLang="uk-UA" sz="1850" b="0" i="0" u="none" strike="noStrike" cap="none" normalizeH="0" baseline="0" dirty="0" err="1"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професійно</a:t>
              </a: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займається науковою, науково-технічною, науково-організаційною або науково-педагогічною  діяльністю  та  має  відповідну кваліфікацію незалежно  від  наявності  наукового  ступеню  або вченого звання, підтверджену  результатами  атестації</a:t>
              </a:r>
              <a:r>
                <a:rPr kumimoji="0" lang="uk-UA" altLang="uk-UA" sz="185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2"/>
                </a:solidFill>
                <a:effectLst/>
                <a:latin typeface="Arial" panose="020B0604020202020204" pitchFamily="34" charset="0"/>
              </a:endParaRPr>
            </a:p>
          </p:txBody>
        </p:sp>
        <p:sp>
          <p:nvSpPr>
            <p:cNvPr id="10" name="Rectangle 27"/>
            <p:cNvSpPr>
              <a:spLocks noChangeArrowheads="1"/>
            </p:cNvSpPr>
            <p:nvPr/>
          </p:nvSpPr>
          <p:spPr bwMode="auto">
            <a:xfrm>
              <a:off x="970" y="6058"/>
              <a:ext cx="2700" cy="106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Наукова установа</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1" name="Rectangle 26"/>
            <p:cNvSpPr>
              <a:spLocks noChangeArrowheads="1"/>
            </p:cNvSpPr>
            <p:nvPr/>
          </p:nvSpPr>
          <p:spPr bwMode="auto">
            <a:xfrm>
              <a:off x="4040" y="5972"/>
              <a:ext cx="7154" cy="1381"/>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юридична особа незалежно від форми власності, що створена в установленому законодавством порядку,  для якої наукова або науково-технічна діяльність є основною і  становить  понад 70% загального річного обсягу  виконаних робіт</a:t>
              </a:r>
              <a:r>
                <a:rPr kumimoji="0" lang="uk-UA" altLang="uk-UA" sz="185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latin typeface="+mn-lt"/>
              </a:endParaRPr>
            </a:p>
          </p:txBody>
        </p:sp>
        <p:sp>
          <p:nvSpPr>
            <p:cNvPr id="22" name="Line 17"/>
            <p:cNvSpPr>
              <a:spLocks noChangeShapeType="1"/>
            </p:cNvSpPr>
            <p:nvPr/>
          </p:nvSpPr>
          <p:spPr bwMode="auto">
            <a:xfrm>
              <a:off x="763" y="2308"/>
              <a:ext cx="519" cy="3"/>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4" name="Line 16"/>
            <p:cNvSpPr>
              <a:spLocks noChangeShapeType="1"/>
            </p:cNvSpPr>
            <p:nvPr/>
          </p:nvSpPr>
          <p:spPr bwMode="auto">
            <a:xfrm>
              <a:off x="763" y="2311"/>
              <a:ext cx="11" cy="4348"/>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9" name="Line 15"/>
            <p:cNvSpPr>
              <a:spLocks noChangeShapeType="1"/>
            </p:cNvSpPr>
            <p:nvPr/>
          </p:nvSpPr>
          <p:spPr bwMode="auto">
            <a:xfrm>
              <a:off x="763" y="3172"/>
              <a:ext cx="18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5" name="Line 10"/>
            <p:cNvSpPr>
              <a:spLocks noChangeShapeType="1"/>
            </p:cNvSpPr>
            <p:nvPr/>
          </p:nvSpPr>
          <p:spPr bwMode="auto">
            <a:xfrm>
              <a:off x="774" y="6659"/>
              <a:ext cx="18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6" name="Line 9"/>
            <p:cNvSpPr>
              <a:spLocks noChangeShapeType="1"/>
            </p:cNvSpPr>
            <p:nvPr/>
          </p:nvSpPr>
          <p:spPr bwMode="auto">
            <a:xfrm flipV="1">
              <a:off x="774" y="4779"/>
              <a:ext cx="27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7" name="Line 8"/>
            <p:cNvSpPr>
              <a:spLocks noChangeShapeType="1"/>
            </p:cNvSpPr>
            <p:nvPr/>
          </p:nvSpPr>
          <p:spPr bwMode="auto">
            <a:xfrm>
              <a:off x="3643" y="3163"/>
              <a:ext cx="3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1" name="Line 7"/>
            <p:cNvSpPr>
              <a:spLocks noChangeShapeType="1"/>
            </p:cNvSpPr>
            <p:nvPr/>
          </p:nvSpPr>
          <p:spPr bwMode="auto">
            <a:xfrm flipV="1">
              <a:off x="3744" y="4778"/>
              <a:ext cx="270" cy="1"/>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6" name="Line 2"/>
            <p:cNvSpPr>
              <a:spLocks noChangeShapeType="1"/>
            </p:cNvSpPr>
            <p:nvPr/>
          </p:nvSpPr>
          <p:spPr bwMode="auto">
            <a:xfrm>
              <a:off x="3674" y="6659"/>
              <a:ext cx="3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2462869718"/>
      </p:ext>
    </p:extLst>
  </p:cSld>
  <p:clrMapOvr>
    <a:masterClrMapping/>
  </p:clrMapOvr>
  <p:transition>
    <p:strips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84552" y="124519"/>
            <a:ext cx="8837468" cy="6707873"/>
            <a:chOff x="763" y="2083"/>
            <a:chExt cx="10400" cy="11644"/>
          </a:xfrm>
        </p:grpSpPr>
        <p:sp>
          <p:nvSpPr>
            <p:cNvPr id="5" name="Rectangle 32"/>
            <p:cNvSpPr>
              <a:spLocks noChangeArrowheads="1"/>
            </p:cNvSpPr>
            <p:nvPr/>
          </p:nvSpPr>
          <p:spPr bwMode="auto">
            <a:xfrm>
              <a:off x="1572" y="2083"/>
              <a:ext cx="9490" cy="72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Суб’єкти наукової та науково-технічної діяльності</a:t>
              </a:r>
              <a:endParaRPr kumimoji="0" lang="uk-UA" altLang="uk-UA" sz="2400" b="1" i="0" u="none" strike="noStrike" cap="none" normalizeH="0" baseline="0" dirty="0" smtClean="0">
                <a:ln>
                  <a:noFill/>
                </a:ln>
                <a:solidFill>
                  <a:schemeClr val="bg1"/>
                </a:solidFill>
                <a:effectLst/>
                <a:latin typeface="Arial" panose="020B0604020202020204" pitchFamily="34" charset="0"/>
              </a:endParaRPr>
            </a:p>
          </p:txBody>
        </p:sp>
        <p:sp>
          <p:nvSpPr>
            <p:cNvPr id="13" name="Rectangle 25"/>
            <p:cNvSpPr>
              <a:spLocks noChangeArrowheads="1"/>
            </p:cNvSpPr>
            <p:nvPr/>
          </p:nvSpPr>
          <p:spPr bwMode="auto">
            <a:xfrm>
              <a:off x="1143" y="2899"/>
              <a:ext cx="3479" cy="256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Громадські наукові організації</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5" name="Rectangle 24"/>
            <p:cNvSpPr>
              <a:spLocks noChangeArrowheads="1"/>
            </p:cNvSpPr>
            <p:nvPr/>
          </p:nvSpPr>
          <p:spPr bwMode="auto">
            <a:xfrm>
              <a:off x="4718" y="3078"/>
              <a:ext cx="6403" cy="1967"/>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об'єднання вчених для цілеспрямованого розвитку  відповідних  напрямів  науки,  захисту фахових  інтересів, взаємної координації науково-дослідної роботи, обміну досвідом</a:t>
              </a:r>
              <a:endParaRPr kumimoji="0" lang="uk-UA" altLang="uk-UA"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endParaRPr>
            </a:p>
          </p:txBody>
        </p:sp>
        <p:sp>
          <p:nvSpPr>
            <p:cNvPr id="16" name="Rectangle 23"/>
            <p:cNvSpPr>
              <a:spLocks noChangeArrowheads="1"/>
            </p:cNvSpPr>
            <p:nvPr/>
          </p:nvSpPr>
          <p:spPr bwMode="auto">
            <a:xfrm>
              <a:off x="1143" y="5619"/>
              <a:ext cx="3479" cy="262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Науково-педагогічний працівник</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7" name="Rectangle 22"/>
            <p:cNvSpPr>
              <a:spLocks noChangeArrowheads="1"/>
            </p:cNvSpPr>
            <p:nvPr/>
          </p:nvSpPr>
          <p:spPr bwMode="auto">
            <a:xfrm>
              <a:off x="4718" y="5338"/>
              <a:ext cx="6445" cy="2524"/>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особи, які за основним місцем роботи у вищих навчальних закладах ІІІ і </a:t>
              </a:r>
              <a:r>
                <a:rPr kumimoji="0" lang="uk-UA" altLang="uk-UA" b="0" i="0"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a:t>
              </a:r>
              <a:r>
                <a:rPr kumimoji="0" lang="en-US"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V</a:t>
              </a: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рівнів акредитації </a:t>
              </a:r>
              <a:r>
                <a:rPr kumimoji="0" lang="uk-UA" altLang="uk-UA" b="0" i="0"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професійно</a:t>
              </a: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займаються педагогічною діяльністю у поєднанні з науковою та науково-технічною діяльністю</a:t>
              </a:r>
              <a:endParaRPr kumimoji="0" lang="ru-RU"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21"/>
            <p:cNvSpPr>
              <a:spLocks noChangeArrowheads="1"/>
            </p:cNvSpPr>
            <p:nvPr/>
          </p:nvSpPr>
          <p:spPr bwMode="auto">
            <a:xfrm>
              <a:off x="1128" y="8336"/>
              <a:ext cx="3468" cy="189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Наукова організація</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9" name="Rectangle 20"/>
            <p:cNvSpPr>
              <a:spLocks noChangeArrowheads="1"/>
            </p:cNvSpPr>
            <p:nvPr/>
          </p:nvSpPr>
          <p:spPr bwMode="auto">
            <a:xfrm>
              <a:off x="4718" y="8056"/>
              <a:ext cx="6445" cy="3465"/>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організація (установа, підприємство), що виконує наукові дослідження і розробки в якості основної діяльності або має у своєму складі підрозділу, основною діяльністю яких є виконання наукових досліджень і розробок, незалежно від її належності до тієї чи іншої галузі економіки, організаційно-правової форми та форми власності</a:t>
              </a:r>
              <a:endParaRPr kumimoji="0" lang="ru-RU"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endParaRPr>
            </a:p>
          </p:txBody>
        </p:sp>
        <p:sp>
          <p:nvSpPr>
            <p:cNvPr id="20" name="Rectangle 19"/>
            <p:cNvSpPr>
              <a:spLocks noChangeArrowheads="1"/>
            </p:cNvSpPr>
            <p:nvPr/>
          </p:nvSpPr>
          <p:spPr bwMode="auto">
            <a:xfrm>
              <a:off x="1125" y="10353"/>
              <a:ext cx="3442" cy="3327"/>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Вищі навчальні заклади </a:t>
              </a:r>
              <a:r>
                <a:rPr kumimoji="0" lang="en-US"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III</a:t>
              </a: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 </a:t>
              </a:r>
              <a:r>
                <a:rPr kumimoji="0" lang="en-US"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IV </a:t>
              </a: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рівнів акредитації</a:t>
              </a:r>
              <a:endParaRPr kumimoji="0" lang="uk-UA" altLang="uk-UA" sz="2800" b="0" i="0" u="none" strike="noStrike" cap="none" normalizeH="0" baseline="0" dirty="0" smtClean="0">
                <a:ln>
                  <a:noFill/>
                </a:ln>
                <a:solidFill>
                  <a:schemeClr val="bg1"/>
                </a:solidFill>
                <a:effectLst/>
                <a:latin typeface="+mn-lt"/>
              </a:endParaRPr>
            </a:p>
          </p:txBody>
        </p:sp>
        <p:sp>
          <p:nvSpPr>
            <p:cNvPr id="21" name="Rectangle 18"/>
            <p:cNvSpPr>
              <a:spLocks noChangeArrowheads="1"/>
            </p:cNvSpPr>
            <p:nvPr/>
          </p:nvSpPr>
          <p:spPr bwMode="auto">
            <a:xfrm>
              <a:off x="4718" y="11715"/>
              <a:ext cx="6445" cy="2012"/>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інститут, музична академія, академія, університет, які здійснюють підготовку фахівців за такими освітньо-кваліфікаційними рівнями, як спеціаліст і магістр</a:t>
              </a:r>
              <a:endParaRPr kumimoji="0" lang="ru-RU" altLang="uk-UA" sz="19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endParaRPr>
            </a:p>
          </p:txBody>
        </p:sp>
        <p:sp>
          <p:nvSpPr>
            <p:cNvPr id="22" name="Line 17"/>
            <p:cNvSpPr>
              <a:spLocks noChangeShapeType="1"/>
            </p:cNvSpPr>
            <p:nvPr/>
          </p:nvSpPr>
          <p:spPr bwMode="auto">
            <a:xfrm>
              <a:off x="763" y="2311"/>
              <a:ext cx="80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24" name="Line 16"/>
            <p:cNvSpPr>
              <a:spLocks noChangeShapeType="1"/>
            </p:cNvSpPr>
            <p:nvPr/>
          </p:nvSpPr>
          <p:spPr bwMode="auto">
            <a:xfrm>
              <a:off x="763" y="2311"/>
              <a:ext cx="19" cy="10124"/>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3" name="Line 12"/>
            <p:cNvSpPr>
              <a:spLocks noChangeShapeType="1"/>
            </p:cNvSpPr>
            <p:nvPr/>
          </p:nvSpPr>
          <p:spPr bwMode="auto">
            <a:xfrm flipV="1">
              <a:off x="785" y="6569"/>
              <a:ext cx="343"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4" name="Line 11"/>
            <p:cNvSpPr>
              <a:spLocks noChangeShapeType="1"/>
            </p:cNvSpPr>
            <p:nvPr/>
          </p:nvSpPr>
          <p:spPr bwMode="auto">
            <a:xfrm>
              <a:off x="774" y="4179"/>
              <a:ext cx="354"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53" name="Пряма сполучна лінія 52"/>
          <p:cNvCxnSpPr/>
          <p:nvPr/>
        </p:nvCxnSpPr>
        <p:spPr bwMode="auto">
          <a:xfrm>
            <a:off x="3573457" y="1331982"/>
            <a:ext cx="7188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59" name="Пряма сполучна лінія 58"/>
          <p:cNvCxnSpPr/>
          <p:nvPr/>
        </p:nvCxnSpPr>
        <p:spPr bwMode="auto">
          <a:xfrm>
            <a:off x="3573457" y="2708920"/>
            <a:ext cx="7188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0" name="Пряма сполучна лінія 59"/>
          <p:cNvCxnSpPr/>
          <p:nvPr/>
        </p:nvCxnSpPr>
        <p:spPr bwMode="auto">
          <a:xfrm>
            <a:off x="3552814" y="4221276"/>
            <a:ext cx="92525"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2" name="Пряма сполучна лінія 61"/>
          <p:cNvCxnSpPr/>
          <p:nvPr/>
        </p:nvCxnSpPr>
        <p:spPr bwMode="auto">
          <a:xfrm>
            <a:off x="3523352" y="6093296"/>
            <a:ext cx="121987"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65" name="Line 12"/>
          <p:cNvSpPr>
            <a:spLocks noChangeShapeType="1"/>
          </p:cNvSpPr>
          <p:nvPr/>
        </p:nvSpPr>
        <p:spPr bwMode="auto">
          <a:xfrm flipV="1">
            <a:off x="301122" y="4149080"/>
            <a:ext cx="29146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6" name="Line 12"/>
          <p:cNvSpPr>
            <a:spLocks noChangeShapeType="1"/>
          </p:cNvSpPr>
          <p:nvPr/>
        </p:nvSpPr>
        <p:spPr bwMode="auto">
          <a:xfrm flipV="1">
            <a:off x="300698" y="6087869"/>
            <a:ext cx="29146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042348284"/>
      </p:ext>
    </p:extLst>
  </p:cSld>
  <p:clrMapOvr>
    <a:masterClrMapping/>
  </p:clrMapOvr>
  <p:transition>
    <p:strips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079"/>
            <a:ext cx="868919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Суб’єкти </a:t>
            </a:r>
            <a:r>
              <a:rPr lang="ru-RU" sz="3200" b="1" dirty="0" err="1">
                <a:latin typeface="+mn-lt"/>
                <a:ea typeface="Calibri" panose="020F0502020204030204" pitchFamily="34" charset="0"/>
              </a:rPr>
              <a:t>пізнання</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залежно</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від</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етапу</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розвитку</a:t>
            </a:r>
            <a:r>
              <a:rPr lang="ru-RU" sz="3200" b="1" dirty="0">
                <a:latin typeface="+mn-lt"/>
                <a:ea typeface="Calibri" panose="020F0502020204030204" pitchFamily="34" charset="0"/>
              </a:rPr>
              <a:t> науки</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2361996904"/>
              </p:ext>
            </p:extLst>
          </p:nvPr>
        </p:nvGraphicFramePr>
        <p:xfrm>
          <a:off x="108702" y="868515"/>
          <a:ext cx="8927794" cy="5872852"/>
        </p:xfrm>
        <a:graphic>
          <a:graphicData uri="http://schemas.openxmlformats.org/drawingml/2006/table">
            <a:tbl>
              <a:tblPr firstRow="1" firstCol="1" lastRow="1" lastCol="1" bandRow="1" bandCol="1"/>
              <a:tblGrid>
                <a:gridCol w="2531473">
                  <a:extLst>
                    <a:ext uri="{9D8B030D-6E8A-4147-A177-3AD203B41FA5}">
                      <a16:colId xmlns:a16="http://schemas.microsoft.com/office/drawing/2014/main" xmlns="" val="4069860237"/>
                    </a:ext>
                  </a:extLst>
                </a:gridCol>
                <a:gridCol w="6396321">
                  <a:extLst>
                    <a:ext uri="{9D8B030D-6E8A-4147-A177-3AD203B41FA5}">
                      <a16:colId xmlns:a16="http://schemas.microsoft.com/office/drawing/2014/main" xmlns="" val="4230323895"/>
                    </a:ext>
                  </a:extLst>
                </a:gridCol>
              </a:tblGrid>
              <a:tr h="873408">
                <a:tc>
                  <a:txBody>
                    <a:bodyPr/>
                    <a:lstStyle/>
                    <a:p>
                      <a:pPr algn="ctr">
                        <a:spcAft>
                          <a:spcPts val="0"/>
                        </a:spcAft>
                      </a:pPr>
                      <a:r>
                        <a:rPr lang="uk-UA" sz="28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Етап розвитку науки</a:t>
                      </a:r>
                      <a:endParaRPr lang="uk-UA"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8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a:t>
                      </a:r>
                      <a:endParaRPr lang="uk-UA"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92726716"/>
                  </a:ext>
                </a:extLst>
              </a:tr>
              <a:tr h="1029374">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Суб'єкт пізнання являє собою “гносеологічного Робінзона” (це – суб'єкт “взагалі”, поза соціокультурними та суб'єктивними характеристиками; він пізнає об'єкт “сам по собі” ніби в “чистому вигляді” без будь-яких сторонніх привнесень, абсолютно об'єктивно)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824318565"/>
                  </a:ext>
                </a:extLst>
              </a:tr>
              <a:tr h="2573434">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Неокласична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Суб'єкт вже не претендує на абсолютне знання, оскільки набуває знань: </a:t>
                      </a: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а) відносно, що часто розуміють як суб'єктивно, </a:t>
                      </a: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б) інструментально, що означає, що це знання призначене для вирішення певних завдань </a:t>
                      </a:r>
                    </a:p>
                    <a:p>
                      <a:pPr>
                        <a:spcAft>
                          <a:spcPts val="0"/>
                        </a:spcAft>
                      </a:pPr>
                      <a:r>
                        <a:rPr lang="uk-UA" sz="1650" spc="-3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в) суб'єкт пізнання – не споглядає світ як гносеологічну машину, а активно пізнає істоту, причому не тільки досліджує ті чи інші сторони об'єкта, а й формує сам об'єкт пізнання </a:t>
                      </a:r>
                      <a:endPar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г) суб'єкт пізнання – не стільки окрема людина, скільки великі дослідницькі колективи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340093833"/>
                  </a:ext>
                </a:extLst>
              </a:tr>
              <a:tr h="1396636">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Постнеокласична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Характеристики суб'єкта аналогічні характеристикам суб'єкта пізнання некласичної науки, однак є й нові відмінності: у зв'язку з глобалізацією наукової діяльності суб'єкт пізнання виходить за межі національних кордонів, і формується інтернаціональний “науковий етнос”, який у змозі вирішити сучасні завдання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421198341"/>
                  </a:ext>
                </a:extLst>
              </a:tr>
            </a:tbl>
          </a:graphicData>
        </a:graphic>
      </p:graphicFrame>
    </p:spTree>
    <p:extLst>
      <p:ext uri="{BB962C8B-B14F-4D97-AF65-F5344CB8AC3E}">
        <p14:creationId xmlns:p14="http://schemas.microsoft.com/office/powerpoint/2010/main" val="3809796387"/>
      </p:ext>
    </p:extLst>
  </p:cSld>
  <p:clrMapOvr>
    <a:masterClrMapping/>
  </p:clrMapOvr>
  <p:transition>
    <p:strips dir="l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Дякую </a:t>
            </a:r>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за увагу! </a:t>
            </a:r>
            <a:endParaRPr lang="uk-UA" sz="8000" dirty="0">
              <a:solidFill>
                <a:schemeClr val="accent4">
                  <a:lumMod val="75000"/>
                </a:schemeClr>
              </a:solidFill>
              <a:latin typeface="Arial Black" panose="020B0A04020102020204" pitchFamily="34" charset="0"/>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0"/>
            <a:ext cx="8928992" cy="830997"/>
          </a:xfrm>
          <a:prstGeom prst="rect">
            <a:avLst/>
          </a:prstGeom>
        </p:spPr>
        <p:txBody>
          <a:bodyPr wrap="square">
            <a:spAutoFit/>
          </a:bodyPr>
          <a:lstStyle/>
          <a:p>
            <a:pPr algn="ctr">
              <a:spcAft>
                <a:spcPts val="0"/>
              </a:spcAft>
            </a:pPr>
            <a:r>
              <a:rPr lang="uk-UA" sz="4800" b="1" dirty="0">
                <a:latin typeface="+mn-lt"/>
                <a:ea typeface="Calibri" panose="020F0502020204030204" pitchFamily="34" charset="0"/>
              </a:rPr>
              <a:t>Дефініції терміну “знання”</a:t>
            </a:r>
            <a:endParaRPr lang="uk-UA" sz="4800" dirty="0">
              <a:effectLst/>
              <a:latin typeface="+mn-lt"/>
              <a:ea typeface="Calibri" panose="020F0502020204030204" pitchFamily="34" charset="0"/>
            </a:endParaRPr>
          </a:p>
        </p:txBody>
      </p:sp>
      <p:graphicFrame>
        <p:nvGraphicFramePr>
          <p:cNvPr id="3" name="Таблиця 2"/>
          <p:cNvGraphicFramePr>
            <a:graphicFrameLocks noGrp="1"/>
          </p:cNvGraphicFramePr>
          <p:nvPr>
            <p:extLst>
              <p:ext uri="{D42A27DB-BD31-4B8C-83A1-F6EECF244321}">
                <p14:modId xmlns:p14="http://schemas.microsoft.com/office/powerpoint/2010/main" val="2370483236"/>
              </p:ext>
            </p:extLst>
          </p:nvPr>
        </p:nvGraphicFramePr>
        <p:xfrm>
          <a:off x="107504" y="736594"/>
          <a:ext cx="8928991" cy="6004773"/>
        </p:xfrm>
        <a:graphic>
          <a:graphicData uri="http://schemas.openxmlformats.org/drawingml/2006/table">
            <a:tbl>
              <a:tblPr firstRow="1" firstCol="1" lastRow="1" lastCol="1" bandRow="1" bandCol="1"/>
              <a:tblGrid>
                <a:gridCol w="1639027">
                  <a:extLst>
                    <a:ext uri="{9D8B030D-6E8A-4147-A177-3AD203B41FA5}">
                      <a16:colId xmlns:a16="http://schemas.microsoft.com/office/drawing/2014/main" xmlns="" val="655352784"/>
                    </a:ext>
                  </a:extLst>
                </a:gridCol>
                <a:gridCol w="3723315">
                  <a:extLst>
                    <a:ext uri="{9D8B030D-6E8A-4147-A177-3AD203B41FA5}">
                      <a16:colId xmlns:a16="http://schemas.microsoft.com/office/drawing/2014/main" xmlns="" val="1436932238"/>
                    </a:ext>
                  </a:extLst>
                </a:gridCol>
                <a:gridCol w="3566649">
                  <a:extLst>
                    <a:ext uri="{9D8B030D-6E8A-4147-A177-3AD203B41FA5}">
                      <a16:colId xmlns:a16="http://schemas.microsoft.com/office/drawing/2014/main" xmlns="" val="214778076"/>
                    </a:ext>
                  </a:extLst>
                </a:gridCol>
              </a:tblGrid>
              <a:tr h="239955">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Учений (учені)</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Характеристика</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Джерело </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863515849"/>
                  </a:ext>
                </a:extLst>
              </a:tr>
              <a:tr h="1782521">
                <a:tc>
                  <a:txBody>
                    <a:bodyPr/>
                    <a:lstStyle/>
                    <a:p>
                      <a:pPr algn="ctr">
                        <a:spcAft>
                          <a:spcPts val="0"/>
                        </a:spcAft>
                      </a:pPr>
                      <a:endParaRPr lang="uk-UA" sz="1400" i="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400" i="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Платон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400" spc="-4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k-UA" sz="1400" spc="-40" dirty="0" smtClean="0">
                          <a:effectLst/>
                          <a:latin typeface="Times New Roman" panose="02020603050405020304" pitchFamily="18" charset="0"/>
                          <a:ea typeface="Calibri" panose="020F0502020204030204" pitchFamily="34" charset="0"/>
                          <a:cs typeface="Times New Roman" panose="02020603050405020304" pitchFamily="18" charset="0"/>
                        </a:rPr>
                        <a:t>Володіти </a:t>
                      </a:r>
                      <a:r>
                        <a:rPr lang="uk-UA" sz="1400" spc="-40" dirty="0">
                          <a:effectLst/>
                          <a:latin typeface="Times New Roman" panose="02020603050405020304" pitchFamily="18" charset="0"/>
                          <a:ea typeface="Calibri" panose="020F0502020204030204" pitchFamily="34" charset="0"/>
                          <a:cs typeface="Times New Roman" panose="02020603050405020304" pitchFamily="18" charset="0"/>
                        </a:rPr>
                        <a:t>золотом і не вміти ним користуватися – це є ні знання, ні філософія. Лікар, який не вміє лікувати, поганий, тому що в нього немає знання своєї справи. Навіть якби ми були безсмертні, але не могли цим скористатися, це теж не було б знанням, і саме безсмертя виявилося б для нас марним. Знання є насамперед умінням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uk-UA"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Платон</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Діалоги /   Платон ; </a:t>
                      </a:r>
                      <a:endParaRPr lang="uk-UA"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пер</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з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давньогрец</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Х. : Фоліо, 2008. – 349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53186350"/>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Сократ</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є відчуття та правильна думка  з поясненням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Тофтул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М. Г. Етика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посіб</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Тофтул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 : Вид. центр “Академія”, 2005. – 180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40205159"/>
                  </a:ext>
                </a:extLst>
              </a:tr>
              <a:tr h="1171265">
                <a:tc>
                  <a:txBody>
                    <a:bodyPr/>
                    <a:lstStyle/>
                    <a:p>
                      <a:pPr algn="ctr">
                        <a:spcAft>
                          <a:spcPts val="0"/>
                        </a:spcAft>
                      </a:pP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Іммануїл</a:t>
                      </a: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Кант</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У наш час накопичилась величезна кількість знань, гідних вивчення. Скоро наші здібності будуть надто слабкими, а життя надто коротким, щоб засвоїти хоча б одну, найкориснішу частину цих знань</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25855775"/>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 </a:t>
                      </a: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Аддісон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 це те, що найбільш істотно підносить одну людину над іншою</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Кондрашов 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2010. – 1280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89135055"/>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 Джонсон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буває двох видів. Ми або знаємо предмет самі, або знаємо, де можна знайти про нього відомості</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исправленное</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-во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29821085"/>
                  </a:ext>
                </a:extLst>
              </a:tr>
              <a:tr h="702758">
                <a:tc>
                  <a:txBody>
                    <a:bodyPr/>
                    <a:lstStyle/>
                    <a:p>
                      <a:pPr algn="ctr">
                        <a:spcAft>
                          <a:spcPts val="0"/>
                        </a:spcAft>
                      </a:pP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В.І.Даль</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Як з копійок складаються рублі, так з крупинок прочитаного складається знання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Кондрашов 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2010. – 1280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31952387"/>
                  </a:ext>
                </a:extLst>
              </a:tr>
            </a:tbl>
          </a:graphicData>
        </a:graphic>
      </p:graphicFrame>
    </p:spTree>
    <p:extLst>
      <p:ext uri="{BB962C8B-B14F-4D97-AF65-F5344CB8AC3E}">
        <p14:creationId xmlns:p14="http://schemas.microsoft.com/office/powerpoint/2010/main" val="3187449558"/>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я 2"/>
          <p:cNvGraphicFramePr>
            <a:graphicFrameLocks noGrp="1"/>
          </p:cNvGraphicFramePr>
          <p:nvPr>
            <p:extLst>
              <p:ext uri="{D42A27DB-BD31-4B8C-83A1-F6EECF244321}">
                <p14:modId xmlns:p14="http://schemas.microsoft.com/office/powerpoint/2010/main" val="868607663"/>
              </p:ext>
            </p:extLst>
          </p:nvPr>
        </p:nvGraphicFramePr>
        <p:xfrm>
          <a:off x="1" y="-1"/>
          <a:ext cx="9144000" cy="6827520"/>
        </p:xfrm>
        <a:graphic>
          <a:graphicData uri="http://schemas.openxmlformats.org/drawingml/2006/table">
            <a:tbl>
              <a:tblPr firstRow="1" firstCol="1" lastRow="1" lastCol="1" bandRow="1" bandCol="1"/>
              <a:tblGrid>
                <a:gridCol w="1403647">
                  <a:extLst>
                    <a:ext uri="{9D8B030D-6E8A-4147-A177-3AD203B41FA5}">
                      <a16:colId xmlns:a16="http://schemas.microsoft.com/office/drawing/2014/main" xmlns="" val="655352784"/>
                    </a:ext>
                  </a:extLst>
                </a:gridCol>
                <a:gridCol w="4320480">
                  <a:extLst>
                    <a:ext uri="{9D8B030D-6E8A-4147-A177-3AD203B41FA5}">
                      <a16:colId xmlns:a16="http://schemas.microsoft.com/office/drawing/2014/main" xmlns="" val="1436932238"/>
                    </a:ext>
                  </a:extLst>
                </a:gridCol>
                <a:gridCol w="3419873">
                  <a:extLst>
                    <a:ext uri="{9D8B030D-6E8A-4147-A177-3AD203B41FA5}">
                      <a16:colId xmlns:a16="http://schemas.microsoft.com/office/drawing/2014/main" xmlns="" val="214778076"/>
                    </a:ext>
                  </a:extLst>
                </a:gridCol>
              </a:tblGrid>
              <a:tr h="205321">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Учений (учені)</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Характеристика</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Джерело </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863515849"/>
                  </a:ext>
                </a:extLst>
              </a:tr>
              <a:tr h="615962">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Аллен</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є розуміння того, як саме незначне явище пов'язане з цілим; ніщо не існує саме по собі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исправленное</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-во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653186350"/>
                  </a:ext>
                </a:extLst>
              </a:tr>
              <a:tr h="1165622">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Айсмонтас</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може виступати і як таке, що має бути засвоєно, тобто як цілі навчання, і як результат здійснення дидактичного задуму, і як зміст, і як засіб педагогічної дії.  Знання не тільки формує новий погляд на світ, але й міняє ставлення до нього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Айсмонтас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Б. Б.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Педагогическая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психология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Б. Б.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Айсмонтас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ИДО РУДН. – 2004. – 341 c.</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40205159"/>
                  </a:ext>
                </a:extLst>
              </a:tr>
              <a:tr h="1026603">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Н.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Малюга</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 це адекватне відображення об’єктивної реальності у свідомості людини, що реально відтворює об’єктивні закономірні зв’язки реального світу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Малюга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Н. М. Наукові дослідження в бухгалтерському обліку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посіб</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для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студ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вищих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закл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Н.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Малюга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за ред. проф. Ф.Ф.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Бутинця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Житомир : ПП “Рута”, 2003. – 476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4025855775"/>
                  </a:ext>
                </a:extLst>
              </a:tr>
              <a:tr h="2110097">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 Давидов</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spc="-40">
                          <a:effectLst/>
                          <a:latin typeface="Times New Roman" panose="02020603050405020304" pitchFamily="18" charset="0"/>
                          <a:ea typeface="Calibri" panose="020F0502020204030204" pitchFamily="34" charset="0"/>
                          <a:cs typeface="Times New Roman" panose="02020603050405020304" pitchFamily="18" charset="0"/>
                        </a:rPr>
                        <a:t>Знання, що ґрунтуються на здоровому глузді та буденній свідомості, є важливою орієнтовною основою повсякденної поведінки людини. Буденне знання формується у повсякденному досвіді, на основі якого відбиваються головним чином зовнішні сторони та зв'язки з навколишньою дійсністю. Ця форма знань збагачується і розвивається в міру прогресу наукових знань. Одночасно самі наукові знання вбирають у себе досвід життєвого знання</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Давыдов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Российская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педагогическая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энциклопедия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Т. 1 в 2 т.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гл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ред. В.В.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Давыдов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 </a:t>
                      </a:r>
                      <a:r>
                        <a:rPr lang="uk-UA" sz="1400" spc="-3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 Рос. </a:t>
                      </a:r>
                      <a:r>
                        <a:rPr lang="uk-UA" sz="1400" spc="-30" dirty="0" err="1">
                          <a:effectLst/>
                          <a:latin typeface="Times New Roman" panose="02020603050405020304" pitchFamily="18" charset="0"/>
                          <a:ea typeface="Calibri" panose="020F0502020204030204" pitchFamily="34" charset="0"/>
                          <a:cs typeface="Times New Roman" panose="02020603050405020304" pitchFamily="18" charset="0"/>
                        </a:rPr>
                        <a:t>энцикл</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 – 1993. –  608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089135055"/>
                  </a:ext>
                </a:extLst>
              </a:tr>
              <a:tr h="1401741">
                <a:tc>
                  <a:txBody>
                    <a:bodyPr/>
                    <a:lstStyle/>
                    <a:p>
                      <a:pPr algn="ctr">
                        <a:spcAft>
                          <a:spcPts val="0"/>
                        </a:spcAft>
                      </a:pP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Т.Лешкевич</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претендує на адекватне відображення дійсності. Воно відтворює об'єктивні закономірні зв'язки реального світу, прагне до відкидання неправдивої інформації, до опори на факти. Знання робить істину доступною для суб'єкта за допомогою доказів</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Лешкевич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Т.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Вводный</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курс / Т.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Лешкевич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2-е </a:t>
                      </a:r>
                      <a:r>
                        <a:rPr lang="uk-UA" sz="1400" spc="1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spc="10" dirty="0" err="1">
                          <a:effectLst/>
                          <a:latin typeface="Times New Roman" panose="02020603050405020304" pitchFamily="18" charset="0"/>
                          <a:ea typeface="Calibri" panose="020F0502020204030204" pitchFamily="34" charset="0"/>
                          <a:cs typeface="Times New Roman" panose="02020603050405020304" pitchFamily="18" charset="0"/>
                        </a:rPr>
                        <a:t>доп</a:t>
                      </a:r>
                      <a:r>
                        <a:rPr lang="uk-UA" sz="1400" spc="10" dirty="0">
                          <a:effectLst/>
                          <a:latin typeface="Times New Roman" panose="02020603050405020304" pitchFamily="18" charset="0"/>
                          <a:ea typeface="Calibri" panose="020F0502020204030204" pitchFamily="34" charset="0"/>
                          <a:cs typeface="Times New Roman" panose="02020603050405020304" pitchFamily="18" charset="0"/>
                        </a:rPr>
                        <a:t>. – М. : Контур, 1998. – 464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229821085"/>
                  </a:ext>
                </a:extLst>
              </a:tr>
            </a:tbl>
          </a:graphicData>
        </a:graphic>
      </p:graphicFrame>
    </p:spTree>
    <p:extLst>
      <p:ext uri="{BB962C8B-B14F-4D97-AF65-F5344CB8AC3E}">
        <p14:creationId xmlns:p14="http://schemas.microsoft.com/office/powerpoint/2010/main" val="3247096872"/>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99392"/>
            <a:ext cx="8928992" cy="1015663"/>
          </a:xfrm>
          <a:prstGeom prst="rect">
            <a:avLst/>
          </a:prstGeom>
        </p:spPr>
        <p:txBody>
          <a:bodyPr wrap="square">
            <a:spAutoFit/>
          </a:bodyPr>
          <a:lstStyle/>
          <a:p>
            <a:pPr algn="ctr">
              <a:spcAft>
                <a:spcPts val="0"/>
              </a:spcAft>
            </a:pPr>
            <a:r>
              <a:rPr lang="uk-UA" sz="6000" b="1" dirty="0">
                <a:latin typeface="+mn-lt"/>
                <a:ea typeface="Calibri" panose="020F0502020204030204" pitchFamily="34" charset="0"/>
              </a:rPr>
              <a:t>Спрямування знань</a:t>
            </a:r>
            <a:endParaRPr lang="uk-UA" sz="6000" dirty="0">
              <a:effectLst/>
              <a:latin typeface="+mn-lt"/>
              <a:ea typeface="Calibri" panose="020F0502020204030204" pitchFamily="34" charset="0"/>
            </a:endParaRPr>
          </a:p>
        </p:txBody>
      </p:sp>
      <p:sp>
        <p:nvSpPr>
          <p:cNvPr id="13" name="Rectangle 14"/>
          <p:cNvSpPr>
            <a:spLocks noChangeArrowheads="1"/>
          </p:cNvSpPr>
          <p:nvPr/>
        </p:nvSpPr>
        <p:spPr bwMode="auto">
          <a:xfrm>
            <a:off x="1634530" y="2385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20" name="Групувати 19"/>
          <p:cNvGrpSpPr/>
          <p:nvPr/>
        </p:nvGrpSpPr>
        <p:grpSpPr>
          <a:xfrm>
            <a:off x="107504" y="1124744"/>
            <a:ext cx="8928992" cy="5544616"/>
            <a:chOff x="107504" y="1124744"/>
            <a:chExt cx="8928992" cy="5544616"/>
          </a:xfrm>
        </p:grpSpPr>
        <p:grpSp>
          <p:nvGrpSpPr>
            <p:cNvPr id="5" name="Group 1"/>
            <p:cNvGrpSpPr>
              <a:grpSpLocks/>
            </p:cNvGrpSpPr>
            <p:nvPr/>
          </p:nvGrpSpPr>
          <p:grpSpPr bwMode="auto">
            <a:xfrm>
              <a:off x="107504" y="1124744"/>
              <a:ext cx="8928992" cy="5544616"/>
              <a:chOff x="1224" y="1189"/>
              <a:chExt cx="9540" cy="3801"/>
            </a:xfrm>
          </p:grpSpPr>
          <p:sp>
            <p:nvSpPr>
              <p:cNvPr id="6" name="Rectangle 8"/>
              <p:cNvSpPr>
                <a:spLocks noChangeArrowheads="1"/>
              </p:cNvSpPr>
              <p:nvPr/>
            </p:nvSpPr>
            <p:spPr bwMode="auto">
              <a:xfrm>
                <a:off x="1224" y="1189"/>
                <a:ext cx="694" cy="380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И</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Ю</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Ь</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7" name="Rectangle 7"/>
              <p:cNvSpPr>
                <a:spLocks noChangeArrowheads="1"/>
              </p:cNvSpPr>
              <p:nvPr/>
            </p:nvSpPr>
            <p:spPr bwMode="auto">
              <a:xfrm>
                <a:off x="2224" y="1243"/>
                <a:ext cx="8540" cy="51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становленню і розвитку особистості, що має знання (освітнє знання)</a:t>
                </a:r>
                <a:endParaRPr kumimoji="0" lang="uk-UA" altLang="uk-UA" sz="23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8" name="Rectangle 6"/>
              <p:cNvSpPr>
                <a:spLocks noChangeArrowheads="1"/>
              </p:cNvSpPr>
              <p:nvPr/>
            </p:nvSpPr>
            <p:spPr bwMode="auto">
              <a:xfrm>
                <a:off x="2224" y="1880"/>
                <a:ext cx="8540" cy="18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становленню світу й позачасовому становленню його вищих принципів, розглянутих з позиції конкретного й наявного буття. Таке знання дістало назву релігійно-культурологічного. Воно описує науково-культурологічну картину світу. Акумуляція і трансляція таких знань відбуваються за допомогою традицій, звичаїв, обрядів і дістають своє відображення у релігії та господарській думці</a:t>
                </a:r>
                <a:endParaRPr kumimoji="0" lang="uk-UA" altLang="uk-UA" sz="23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9" name="Rectangle 5"/>
              <p:cNvSpPr>
                <a:spLocks noChangeArrowheads="1"/>
              </p:cNvSpPr>
              <p:nvPr/>
            </p:nvSpPr>
            <p:spPr bwMode="auto">
              <a:xfrm>
                <a:off x="2224" y="3910"/>
                <a:ext cx="8532" cy="102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визначенню мети становлення – практичне панування над світом і його перетворення для людських цілей. Це знання позитивних наук, знання панування і дії</a:t>
                </a:r>
                <a:endParaRPr kumimoji="0" lang="uk-UA" altLang="uk-UA" sz="2300" b="0" i="0" u="none" strike="noStrike" cap="none" normalizeH="0" baseline="0" smtClean="0">
                  <a:ln>
                    <a:noFill/>
                  </a:ln>
                  <a:solidFill>
                    <a:sysClr val="windowText" lastClr="000000"/>
                  </a:solidFill>
                  <a:effectLst/>
                  <a:latin typeface="Arial" panose="020B0604020202020204" pitchFamily="34" charset="0"/>
                </a:endParaRPr>
              </a:p>
            </p:txBody>
          </p:sp>
        </p:grpSp>
        <p:cxnSp>
          <p:nvCxnSpPr>
            <p:cNvPr id="17" name="Пряма зі стрілкою 16"/>
            <p:cNvCxnSpPr/>
            <p:nvPr/>
          </p:nvCxnSpPr>
          <p:spPr bwMode="auto">
            <a:xfrm>
              <a:off x="757055" y="1628800"/>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18" name="Пряма зі стрілкою 17"/>
            <p:cNvCxnSpPr/>
            <p:nvPr/>
          </p:nvCxnSpPr>
          <p:spPr bwMode="auto">
            <a:xfrm>
              <a:off x="757055" y="3140968"/>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19" name="Пряма зі стрілкою 18"/>
            <p:cNvCxnSpPr/>
            <p:nvPr/>
          </p:nvCxnSpPr>
          <p:spPr bwMode="auto">
            <a:xfrm>
              <a:off x="757055" y="5661248"/>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32691983"/>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4544" y="-98749"/>
            <a:ext cx="8928992" cy="1015663"/>
          </a:xfrm>
          <a:prstGeom prst="rect">
            <a:avLst/>
          </a:prstGeom>
        </p:spPr>
        <p:txBody>
          <a:bodyPr wrap="square">
            <a:spAutoFit/>
          </a:bodyPr>
          <a:lstStyle/>
          <a:p>
            <a:pPr algn="ctr">
              <a:spcAft>
                <a:spcPts val="0"/>
              </a:spcAft>
            </a:pPr>
            <a:r>
              <a:rPr lang="uk-UA" sz="6000" b="1" dirty="0">
                <a:latin typeface="+mn-lt"/>
                <a:ea typeface="Calibri" panose="020F0502020204030204" pitchFamily="34" charset="0"/>
              </a:rPr>
              <a:t>Класифікація знань</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32" name="Групувати 131"/>
          <p:cNvGrpSpPr/>
          <p:nvPr/>
        </p:nvGrpSpPr>
        <p:grpSpPr>
          <a:xfrm>
            <a:off x="101400" y="804666"/>
            <a:ext cx="8960334" cy="5891149"/>
            <a:chOff x="101400" y="804666"/>
            <a:chExt cx="8960334" cy="5891149"/>
          </a:xfrm>
        </p:grpSpPr>
        <p:grpSp>
          <p:nvGrpSpPr>
            <p:cNvPr id="3" name="Group 1"/>
            <p:cNvGrpSpPr>
              <a:grpSpLocks/>
            </p:cNvGrpSpPr>
            <p:nvPr/>
          </p:nvGrpSpPr>
          <p:grpSpPr bwMode="auto">
            <a:xfrm>
              <a:off x="107504" y="804666"/>
              <a:ext cx="8954230" cy="5891149"/>
              <a:chOff x="954" y="86"/>
              <a:chExt cx="10289" cy="14920"/>
            </a:xfrm>
          </p:grpSpPr>
          <p:sp>
            <p:nvSpPr>
              <p:cNvPr id="10" name="Rectangle 57"/>
              <p:cNvSpPr>
                <a:spLocks noChangeArrowheads="1"/>
              </p:cNvSpPr>
              <p:nvPr/>
            </p:nvSpPr>
            <p:spPr bwMode="auto">
              <a:xfrm>
                <a:off x="1300" y="121"/>
                <a:ext cx="2880" cy="9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Автор</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1" name="Rectangle 56"/>
              <p:cNvSpPr>
                <a:spLocks noChangeArrowheads="1"/>
              </p:cNvSpPr>
              <p:nvPr/>
            </p:nvSpPr>
            <p:spPr bwMode="auto">
              <a:xfrm>
                <a:off x="4374" y="86"/>
                <a:ext cx="6840" cy="9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Види знань</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 name="Rectangle 55"/>
              <p:cNvSpPr>
                <a:spLocks noChangeArrowheads="1"/>
              </p:cNvSpPr>
              <p:nvPr/>
            </p:nvSpPr>
            <p:spPr bwMode="auto">
              <a:xfrm>
                <a:off x="1112" y="1185"/>
                <a:ext cx="3150" cy="103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Б.Коротяєв</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І.Лернер</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 name="Rectangle 54"/>
              <p:cNvSpPr>
                <a:spLocks noChangeArrowheads="1"/>
              </p:cNvSpPr>
              <p:nvPr/>
            </p:nvSpPr>
            <p:spPr bwMode="auto">
              <a:xfrm>
                <a:off x="4403" y="1206"/>
                <a:ext cx="6840" cy="79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наукове і навчальне</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5" name="Rectangle 53"/>
              <p:cNvSpPr>
                <a:spLocks noChangeArrowheads="1"/>
              </p:cNvSpPr>
              <p:nvPr/>
            </p:nvSpPr>
            <p:spPr bwMode="auto">
              <a:xfrm>
                <a:off x="1134" y="2748"/>
                <a:ext cx="3091" cy="88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П.Копнін</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6" name="Rectangle 52"/>
              <p:cNvSpPr>
                <a:spLocks noChangeArrowheads="1"/>
              </p:cNvSpPr>
              <p:nvPr/>
            </p:nvSpPr>
            <p:spPr bwMode="auto">
              <a:xfrm>
                <a:off x="4396" y="2162"/>
                <a:ext cx="6840" cy="185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основи науки або загальні теоретичні положення; закони; основні поняття; теорія; ідеї</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1" name="Rectangle 51"/>
              <p:cNvSpPr>
                <a:spLocks noChangeArrowheads="1"/>
              </p:cNvSpPr>
              <p:nvPr/>
            </p:nvSpPr>
            <p:spPr bwMode="auto">
              <a:xfrm>
                <a:off x="1130" y="4333"/>
                <a:ext cx="3091" cy="317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О.Степанов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endParaRPr lang="en-US" altLang="uk-UA" sz="1900" i="1" dirty="0">
                  <a:solidFill>
                    <a:sysClr val="windowText" lastClr="000000"/>
                  </a:solidFill>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Б.Мещеряков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r>
                  <a:rPr kumimoji="0" lang="en-US" altLang="uk-UA" sz="1900" b="0" i="1" u="none" strike="noStrike" cap="none" normalizeH="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А.Гріцанов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В.Абушенко</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І.Підласий</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Н.Підд`яків</a:t>
                </a:r>
                <a:endParaRPr kumimoji="0" lang="uk-UA" altLang="uk-UA" sz="19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2" name="Rectangle 50"/>
              <p:cNvSpPr>
                <a:spLocks noChangeArrowheads="1"/>
              </p:cNvSpPr>
              <p:nvPr/>
            </p:nvSpPr>
            <p:spPr bwMode="auto">
              <a:xfrm>
                <a:off x="4396" y="4242"/>
                <a:ext cx="6840" cy="35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явні; неявні (латентні); декларативні; процедурні; експериментальні;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епістемічні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безпосередні; опосередковані;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визначені (точні, ясні);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невизначені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3" name="Rectangle 49"/>
              <p:cNvSpPr>
                <a:spLocks noChangeArrowheads="1"/>
              </p:cNvSpPr>
              <p:nvPr/>
            </p:nvSpPr>
            <p:spPr bwMode="auto">
              <a:xfrm>
                <a:off x="1130" y="8125"/>
                <a:ext cx="3091" cy="97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Б.Айсмонтас </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4" name="Rectangle 48"/>
              <p:cNvSpPr>
                <a:spLocks noChangeArrowheads="1"/>
              </p:cNvSpPr>
              <p:nvPr/>
            </p:nvSpPr>
            <p:spPr bwMode="auto">
              <a:xfrm>
                <a:off x="4396" y="8065"/>
                <a:ext cx="6840" cy="144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з предметної галузі</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закономірностей пізнавальної діяльності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5" name="Rectangle 47"/>
              <p:cNvSpPr>
                <a:spLocks noChangeArrowheads="1"/>
              </p:cNvSpPr>
              <p:nvPr/>
            </p:nvSpPr>
            <p:spPr bwMode="auto">
              <a:xfrm>
                <a:off x="1119" y="9629"/>
                <a:ext cx="3091" cy="9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Л. Зоріна </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6" name="Rectangle 46"/>
              <p:cNvSpPr>
                <a:spLocks noChangeArrowheads="1"/>
              </p:cNvSpPr>
              <p:nvPr/>
            </p:nvSpPr>
            <p:spPr bwMode="auto">
              <a:xfrm>
                <a:off x="4396" y="9703"/>
                <a:ext cx="6840" cy="77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основні і допоміжні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7" name="Rectangle 45"/>
              <p:cNvSpPr>
                <a:spLocks noChangeArrowheads="1"/>
              </p:cNvSpPr>
              <p:nvPr/>
            </p:nvSpPr>
            <p:spPr bwMode="auto">
              <a:xfrm>
                <a:off x="1119" y="11745"/>
                <a:ext cx="3091" cy="109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Аванесов</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8" name="Rectangle 44"/>
              <p:cNvSpPr>
                <a:spLocks noChangeArrowheads="1"/>
              </p:cNvSpPr>
              <p:nvPr/>
            </p:nvSpPr>
            <p:spPr bwMode="auto">
              <a:xfrm>
                <a:off x="4396" y="10672"/>
                <a:ext cx="6840" cy="433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назв, імен; знання сенсу назв, імен;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фактуальні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знання; знання визначень; порівняльні, зіставні; знання протилежностей, суперечностей, антонімів; асоціативні; класифікаційні; знання причинно-наслідкових стосунків, знання підстав; процесуальні, алгоритмічні, процедурні; технологічні; імовірнісні; абстрактні; методологічні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7" name="Line 35"/>
              <p:cNvSpPr>
                <a:spLocks noChangeShapeType="1"/>
              </p:cNvSpPr>
              <p:nvPr/>
            </p:nvSpPr>
            <p:spPr bwMode="auto">
              <a:xfrm>
                <a:off x="954" y="494"/>
                <a:ext cx="415" cy="0"/>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38" name="Line 34"/>
              <p:cNvSpPr>
                <a:spLocks noChangeShapeType="1"/>
              </p:cNvSpPr>
              <p:nvPr/>
            </p:nvSpPr>
            <p:spPr bwMode="auto">
              <a:xfrm>
                <a:off x="954" y="494"/>
                <a:ext cx="9" cy="11892"/>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grpSp>
        <p:cxnSp>
          <p:nvCxnSpPr>
            <p:cNvPr id="73" name="Пряма зі стрілкою 72"/>
            <p:cNvCxnSpPr>
              <a:endCxn id="12" idx="1"/>
            </p:cNvCxnSpPr>
            <p:nvPr/>
          </p:nvCxnSpPr>
          <p:spPr bwMode="auto">
            <a:xfrm>
              <a:off x="118399" y="1437215"/>
              <a:ext cx="126189" cy="6472"/>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8" name="Пряма зі стрілкою 77"/>
            <p:cNvCxnSpPr/>
            <p:nvPr/>
          </p:nvCxnSpPr>
          <p:spPr bwMode="auto">
            <a:xfrm flipV="1">
              <a:off x="104074" y="2976871"/>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0" name="Пряма зі стрілкою 79"/>
            <p:cNvCxnSpPr/>
            <p:nvPr/>
          </p:nvCxnSpPr>
          <p:spPr bwMode="auto">
            <a:xfrm flipV="1">
              <a:off x="111321" y="2011324"/>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1" name="Пряма зі стрілкою 80"/>
            <p:cNvCxnSpPr/>
            <p:nvPr/>
          </p:nvCxnSpPr>
          <p:spPr bwMode="auto">
            <a:xfrm flipV="1">
              <a:off x="104074" y="4140870"/>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3" name="Пряма зі стрілкою 82"/>
            <p:cNvCxnSpPr/>
            <p:nvPr/>
          </p:nvCxnSpPr>
          <p:spPr bwMode="auto">
            <a:xfrm flipV="1">
              <a:off x="111321" y="4748980"/>
              <a:ext cx="141057"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5" name="Пряма зі стрілкою 84"/>
            <p:cNvCxnSpPr/>
            <p:nvPr/>
          </p:nvCxnSpPr>
          <p:spPr bwMode="auto">
            <a:xfrm flipV="1">
              <a:off x="101400" y="5654963"/>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9" name="Пряма сполучна лінія 88"/>
            <p:cNvCxnSpPr>
              <a:stCxn id="12" idx="3"/>
            </p:cNvCxnSpPr>
            <p:nvPr/>
          </p:nvCxnSpPr>
          <p:spPr bwMode="auto">
            <a:xfrm>
              <a:off x="2985945" y="1443687"/>
              <a:ext cx="127931"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6" name="Пряма сполучна лінія 95"/>
            <p:cNvCxnSpPr/>
            <p:nvPr/>
          </p:nvCxnSpPr>
          <p:spPr bwMode="auto">
            <a:xfrm>
              <a:off x="2950683" y="3021760"/>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1" name="Пряма сполучна лінія 100"/>
            <p:cNvCxnSpPr/>
            <p:nvPr/>
          </p:nvCxnSpPr>
          <p:spPr bwMode="auto">
            <a:xfrm>
              <a:off x="2962866" y="2011324"/>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2" name="Пряма сполучна лінія 101"/>
            <p:cNvCxnSpPr/>
            <p:nvPr/>
          </p:nvCxnSpPr>
          <p:spPr bwMode="auto">
            <a:xfrm>
              <a:off x="2951029" y="4148842"/>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3" name="Пряма сполучна лінія 102"/>
            <p:cNvCxnSpPr/>
            <p:nvPr/>
          </p:nvCxnSpPr>
          <p:spPr bwMode="auto">
            <a:xfrm>
              <a:off x="2950683" y="4725144"/>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4" name="Пряма сполучна лінія 103"/>
            <p:cNvCxnSpPr/>
            <p:nvPr/>
          </p:nvCxnSpPr>
          <p:spPr bwMode="auto">
            <a:xfrm>
              <a:off x="2941110" y="5652056"/>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35146061"/>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5" name="Пряма сполучна лінія 4"/>
          <p:cNvCxnSpPr>
            <a:stCxn id="38" idx="0"/>
            <a:endCxn id="10" idx="1"/>
          </p:cNvCxnSpPr>
          <p:nvPr/>
        </p:nvCxnSpPr>
        <p:spPr bwMode="auto">
          <a:xfrm flipV="1">
            <a:off x="196632" y="255301"/>
            <a:ext cx="313298" cy="5201"/>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90" name="Групувати 89"/>
          <p:cNvGrpSpPr/>
          <p:nvPr/>
        </p:nvGrpSpPr>
        <p:grpSpPr>
          <a:xfrm>
            <a:off x="196632" y="0"/>
            <a:ext cx="8855889" cy="6518688"/>
            <a:chOff x="196632" y="0"/>
            <a:chExt cx="8855889" cy="6518688"/>
          </a:xfrm>
        </p:grpSpPr>
        <p:grpSp>
          <p:nvGrpSpPr>
            <p:cNvPr id="3" name="Group 1"/>
            <p:cNvGrpSpPr>
              <a:grpSpLocks/>
            </p:cNvGrpSpPr>
            <p:nvPr/>
          </p:nvGrpSpPr>
          <p:grpSpPr bwMode="auto">
            <a:xfrm>
              <a:off x="196632" y="0"/>
              <a:ext cx="8855889" cy="6518688"/>
              <a:chOff x="954" y="1079"/>
              <a:chExt cx="10176" cy="13788"/>
            </a:xfrm>
          </p:grpSpPr>
          <p:sp>
            <p:nvSpPr>
              <p:cNvPr id="10" name="Rectangle 57"/>
              <p:cNvSpPr>
                <a:spLocks noChangeArrowheads="1"/>
              </p:cNvSpPr>
              <p:nvPr/>
            </p:nvSpPr>
            <p:spPr bwMode="auto">
              <a:xfrm>
                <a:off x="1314" y="1079"/>
                <a:ext cx="2880" cy="108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Автор</a:t>
                </a:r>
                <a:endParaRPr kumimoji="0" lang="uk-UA" altLang="uk-UA" sz="2400" b="1" i="0" u="none" strike="noStrike" cap="none" normalizeH="0" baseline="0" dirty="0" smtClean="0">
                  <a:ln>
                    <a:noFill/>
                  </a:ln>
                  <a:solidFill>
                    <a:sysClr val="windowText" lastClr="000000"/>
                  </a:solidFill>
                  <a:effectLst/>
                </a:endParaRPr>
              </a:p>
            </p:txBody>
          </p:sp>
          <p:sp>
            <p:nvSpPr>
              <p:cNvPr id="11" name="Rectangle 56"/>
              <p:cNvSpPr>
                <a:spLocks noChangeArrowheads="1"/>
              </p:cNvSpPr>
              <p:nvPr/>
            </p:nvSpPr>
            <p:spPr bwMode="auto">
              <a:xfrm>
                <a:off x="4284" y="1079"/>
                <a:ext cx="6840" cy="108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Види знань</a:t>
                </a:r>
                <a:endParaRPr kumimoji="0" lang="uk-UA" altLang="uk-UA" sz="2400" b="1" u="none" strike="noStrike" cap="none" normalizeH="0" baseline="0" dirty="0" smtClean="0">
                  <a:ln>
                    <a:noFill/>
                  </a:ln>
                  <a:solidFill>
                    <a:sysClr val="windowText" lastClr="000000"/>
                  </a:solidFill>
                  <a:effectLst/>
                </a:endParaRPr>
              </a:p>
            </p:txBody>
          </p:sp>
          <p:sp>
            <p:nvSpPr>
              <p:cNvPr id="29" name="Rectangle 43"/>
              <p:cNvSpPr>
                <a:spLocks noChangeArrowheads="1"/>
              </p:cNvSpPr>
              <p:nvPr/>
            </p:nvSpPr>
            <p:spPr bwMode="auto">
              <a:xfrm>
                <a:off x="4284" y="2532"/>
                <a:ext cx="6840" cy="30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раціональні й емоціональні; феноменальні (якісні) й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есенціалістичні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(кількісні); емпіричні й теоретичні; фундаментальні та прикладні; філософські і знання окремих наук; природничо-наукові та гуманітарні; наукові й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позанаукові</a:t>
                </a:r>
                <a:endParaRPr kumimoji="0" lang="uk-UA" altLang="uk-UA" b="0" i="0" u="none" strike="noStrike" cap="none" normalizeH="0" baseline="0" dirty="0" smtClean="0">
                  <a:ln>
                    <a:noFill/>
                  </a:ln>
                  <a:solidFill>
                    <a:sysClr val="windowText" lastClr="000000"/>
                  </a:solidFill>
                  <a:effectLst/>
                </a:endParaRPr>
              </a:p>
            </p:txBody>
          </p:sp>
          <p:sp>
            <p:nvSpPr>
              <p:cNvPr id="30" name="Rectangle 42"/>
              <p:cNvSpPr>
                <a:spLocks noChangeArrowheads="1"/>
              </p:cNvSpPr>
              <p:nvPr/>
            </p:nvSpPr>
            <p:spPr bwMode="auto">
              <a:xfrm>
                <a:off x="1134" y="3544"/>
                <a:ext cx="2880" cy="14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Малюга</a:t>
                </a:r>
                <a:endParaRPr kumimoji="0" lang="uk-UA" altLang="uk-UA" sz="2000" b="0" i="0" u="none" strike="noStrike" cap="none" normalizeH="0" baseline="0" dirty="0" smtClean="0">
                  <a:ln>
                    <a:noFill/>
                  </a:ln>
                  <a:solidFill>
                    <a:sysClr val="windowText" lastClr="000000"/>
                  </a:solidFill>
                  <a:effectLst/>
                </a:endParaRPr>
              </a:p>
            </p:txBody>
          </p:sp>
          <p:sp>
            <p:nvSpPr>
              <p:cNvPr id="31" name="Rectangle 41"/>
              <p:cNvSpPr>
                <a:spLocks noChangeArrowheads="1"/>
              </p:cNvSpPr>
              <p:nvPr/>
            </p:nvSpPr>
            <p:spPr bwMode="auto">
              <a:xfrm>
                <a:off x="4284" y="5760"/>
                <a:ext cx="6840" cy="133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інтуїтивне; демонстративне;</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сенситивне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відчуттєве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2" name="Rectangle 40"/>
              <p:cNvSpPr>
                <a:spLocks noChangeArrowheads="1"/>
              </p:cNvSpPr>
              <p:nvPr/>
            </p:nvSpPr>
            <p:spPr bwMode="auto">
              <a:xfrm>
                <a:off x="1179" y="5939"/>
                <a:ext cx="2880" cy="72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Дж. Локк</a:t>
                </a:r>
                <a:endParaRPr kumimoji="0" lang="uk-UA" altLang="uk-UA" sz="2000" b="0" i="0" u="none" strike="noStrike" cap="none" normalizeH="0" baseline="0" smtClean="0">
                  <a:ln>
                    <a:noFill/>
                  </a:ln>
                  <a:solidFill>
                    <a:sysClr val="windowText" lastClr="000000"/>
                  </a:solidFill>
                  <a:effectLst/>
                </a:endParaRPr>
              </a:p>
            </p:txBody>
          </p:sp>
          <p:sp>
            <p:nvSpPr>
              <p:cNvPr id="33" name="Rectangle 39"/>
              <p:cNvSpPr>
                <a:spLocks noChangeArrowheads="1"/>
              </p:cNvSpPr>
              <p:nvPr/>
            </p:nvSpPr>
            <p:spPr bwMode="auto">
              <a:xfrm>
                <a:off x="1179" y="7290"/>
                <a:ext cx="2880" cy="77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Полані</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2000" b="0" i="0" u="none" strike="noStrike" cap="none" normalizeH="0" baseline="0" dirty="0" smtClean="0">
                  <a:ln>
                    <a:noFill/>
                  </a:ln>
                  <a:solidFill>
                    <a:sysClr val="windowText" lastClr="000000"/>
                  </a:solidFill>
                  <a:effectLst/>
                </a:endParaRPr>
              </a:p>
            </p:txBody>
          </p:sp>
          <p:sp>
            <p:nvSpPr>
              <p:cNvPr id="34" name="Rectangle 38"/>
              <p:cNvSpPr>
                <a:spLocks noChangeArrowheads="1"/>
              </p:cNvSpPr>
              <p:nvPr/>
            </p:nvSpPr>
            <p:spPr bwMode="auto">
              <a:xfrm>
                <a:off x="4284" y="7290"/>
                <a:ext cx="6840" cy="80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явне (артикульоване) і неявне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імпліцитичне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знання</a:t>
                </a:r>
                <a:endParaRPr kumimoji="0" lang="uk-UA" altLang="uk-UA" b="0" i="0" u="none" strike="noStrike" cap="none" normalizeH="0" baseline="0" dirty="0" smtClean="0">
                  <a:ln>
                    <a:noFill/>
                  </a:ln>
                  <a:solidFill>
                    <a:sysClr val="windowText" lastClr="000000"/>
                  </a:solidFill>
                  <a:effectLst/>
                </a:endParaRPr>
              </a:p>
            </p:txBody>
          </p:sp>
          <p:sp>
            <p:nvSpPr>
              <p:cNvPr id="35" name="Rectangle 37"/>
              <p:cNvSpPr>
                <a:spLocks noChangeArrowheads="1"/>
              </p:cNvSpPr>
              <p:nvPr/>
            </p:nvSpPr>
            <p:spPr bwMode="auto">
              <a:xfrm>
                <a:off x="1179" y="8624"/>
                <a:ext cx="2880" cy="92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Гінецинський</a:t>
                </a:r>
                <a:endParaRPr kumimoji="0" lang="uk-UA" altLang="uk-UA" sz="2000" b="0" i="0" u="none" strike="noStrike" cap="none" normalizeH="0" baseline="0" smtClean="0">
                  <a:ln>
                    <a:noFill/>
                  </a:ln>
                  <a:solidFill>
                    <a:sysClr val="windowText" lastClr="000000"/>
                  </a:solidFill>
                  <a:effectLst/>
                </a:endParaRPr>
              </a:p>
            </p:txBody>
          </p:sp>
          <p:sp>
            <p:nvSpPr>
              <p:cNvPr id="36" name="Rectangle 36"/>
              <p:cNvSpPr>
                <a:spLocks noChangeArrowheads="1"/>
              </p:cNvSpPr>
              <p:nvPr/>
            </p:nvSpPr>
            <p:spPr bwMode="auto">
              <a:xfrm>
                <a:off x="4284" y="8272"/>
                <a:ext cx="6840" cy="162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мереологічне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реляційне, операційне </a:t>
                </a:r>
                <a:endParaRPr kumimoji="0" lang="uk-UA" altLang="uk-UA" b="0" i="0" u="none" strike="noStrike" cap="none" normalizeH="0" baseline="0" dirty="0" smtClean="0">
                  <a:ln>
                    <a:noFill/>
                  </a:ln>
                  <a:solidFill>
                    <a:sysClr val="windowText" lastClr="000000"/>
                  </a:solidFill>
                  <a:effectLst/>
                </a:endParaRPr>
              </a:p>
            </p:txBody>
          </p:sp>
          <p:sp>
            <p:nvSpPr>
              <p:cNvPr id="38" name="Line 34"/>
              <p:cNvSpPr>
                <a:spLocks noChangeShapeType="1"/>
              </p:cNvSpPr>
              <p:nvPr/>
            </p:nvSpPr>
            <p:spPr bwMode="auto">
              <a:xfrm>
                <a:off x="954" y="1630"/>
                <a:ext cx="0" cy="12642"/>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58" name="Rectangle 14"/>
              <p:cNvSpPr>
                <a:spLocks noChangeArrowheads="1"/>
              </p:cNvSpPr>
              <p:nvPr/>
            </p:nvSpPr>
            <p:spPr bwMode="auto">
              <a:xfrm>
                <a:off x="1179" y="10079"/>
                <a:ext cx="2880" cy="141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Максаковський, А.Усова</a:t>
                </a:r>
                <a:endParaRPr kumimoji="0" lang="uk-UA" altLang="uk-UA" sz="2000" b="0" i="0" u="none" strike="noStrike" cap="none" normalizeH="0" baseline="0" smtClean="0">
                  <a:ln>
                    <a:noFill/>
                  </a:ln>
                  <a:solidFill>
                    <a:sysClr val="windowText" lastClr="000000"/>
                  </a:solidFill>
                  <a:effectLst/>
                </a:endParaRPr>
              </a:p>
            </p:txBody>
          </p:sp>
          <p:sp>
            <p:nvSpPr>
              <p:cNvPr id="59" name="Rectangle 13"/>
              <p:cNvSpPr>
                <a:spLocks noChangeArrowheads="1"/>
              </p:cNvSpPr>
              <p:nvPr/>
            </p:nvSpPr>
            <p:spPr bwMode="auto">
              <a:xfrm>
                <a:off x="4290" y="10079"/>
                <a:ext cx="6840" cy="154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терміни, поняття, факти, закони, теорії, методологічні, оцінні, закономірності, парадигми, концепції, гіпотези, ідеї</a:t>
                </a:r>
                <a:endParaRPr kumimoji="0" lang="uk-UA" altLang="uk-UA" b="0" i="0" u="none" strike="noStrike" cap="none" normalizeH="0" baseline="0" dirty="0" smtClean="0">
                  <a:ln>
                    <a:noFill/>
                  </a:ln>
                  <a:solidFill>
                    <a:sysClr val="windowText" lastClr="000000"/>
                  </a:solidFill>
                  <a:effectLst/>
                </a:endParaRPr>
              </a:p>
            </p:txBody>
          </p:sp>
          <p:sp>
            <p:nvSpPr>
              <p:cNvPr id="60" name="Rectangle 12"/>
              <p:cNvSpPr>
                <a:spLocks noChangeArrowheads="1"/>
              </p:cNvSpPr>
              <p:nvPr/>
            </p:nvSpPr>
            <p:spPr bwMode="auto">
              <a:xfrm>
                <a:off x="1202" y="12124"/>
                <a:ext cx="2880" cy="81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П.Підкасістий</a:t>
                </a:r>
                <a:endParaRPr kumimoji="0" lang="uk-UA" altLang="uk-UA" sz="2000" b="0" i="0" u="none" strike="noStrike" cap="none" normalizeH="0" baseline="0" dirty="0" smtClean="0">
                  <a:ln>
                    <a:noFill/>
                  </a:ln>
                  <a:solidFill>
                    <a:schemeClr val="tx2"/>
                  </a:solidFill>
                  <a:effectLst/>
                </a:endParaRPr>
              </a:p>
            </p:txBody>
          </p:sp>
          <p:sp>
            <p:nvSpPr>
              <p:cNvPr id="61" name="Rectangle 11"/>
              <p:cNvSpPr>
                <a:spLocks noChangeArrowheads="1"/>
              </p:cNvSpPr>
              <p:nvPr/>
            </p:nvSpPr>
            <p:spPr bwMode="auto">
              <a:xfrm>
                <a:off x="4284" y="11872"/>
                <a:ext cx="6840" cy="144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буденне, спеціалізоване (наукове, релігійне, філософське), професійне, практичне; описові, пояснювальні, приписові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62" name="Rectangle 10"/>
              <p:cNvSpPr>
                <a:spLocks noChangeArrowheads="1"/>
              </p:cNvSpPr>
              <p:nvPr/>
            </p:nvSpPr>
            <p:spPr bwMode="auto">
              <a:xfrm>
                <a:off x="1202" y="13568"/>
                <a:ext cx="2880" cy="129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i="1" u="none" strike="noStrike" cap="none" normalizeH="0" baseline="0" dirty="0" err="1"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С.Аверінцев</a:t>
                </a:r>
                <a:r>
                  <a:rPr kumimoji="0" lang="uk-UA" altLang="uk-UA" sz="2000" i="1"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uk-UA" altLang="uk-UA" sz="2000" i="1" u="none" strike="noStrike" cap="none" normalizeH="0" baseline="0" dirty="0" err="1"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Б.Єнікеєв</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20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63" name="Rectangle 9"/>
              <p:cNvSpPr>
                <a:spLocks noChangeArrowheads="1"/>
              </p:cNvSpPr>
              <p:nvPr/>
            </p:nvSpPr>
            <p:spPr bwMode="auto">
              <a:xfrm>
                <a:off x="4284" y="13802"/>
                <a:ext cx="6840" cy="8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явні, неявні, особистісні, суспільні, визначені, невизначені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cxnSp>
          <p:nvCxnSpPr>
            <p:cNvPr id="7" name="Пряма зі стрілкою 6"/>
            <p:cNvCxnSpPr>
              <a:endCxn id="30" idx="1"/>
            </p:cNvCxnSpPr>
            <p:nvPr/>
          </p:nvCxnSpPr>
          <p:spPr bwMode="auto">
            <a:xfrm>
              <a:off x="196632" y="1503676"/>
              <a:ext cx="156649"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2" name="Пряма зі стрілкою 71"/>
            <p:cNvCxnSpPr>
              <a:endCxn id="32" idx="1"/>
            </p:cNvCxnSpPr>
            <p:nvPr/>
          </p:nvCxnSpPr>
          <p:spPr bwMode="auto">
            <a:xfrm flipV="1">
              <a:off x="196632" y="2467911"/>
              <a:ext cx="195811" cy="11546"/>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3" name="Пряма зі стрілкою 72"/>
            <p:cNvCxnSpPr>
              <a:endCxn id="33" idx="1"/>
            </p:cNvCxnSpPr>
            <p:nvPr/>
          </p:nvCxnSpPr>
          <p:spPr bwMode="auto">
            <a:xfrm>
              <a:off x="197475" y="3118884"/>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4" name="Пряма зі стрілкою 73"/>
            <p:cNvCxnSpPr/>
            <p:nvPr/>
          </p:nvCxnSpPr>
          <p:spPr bwMode="auto">
            <a:xfrm>
              <a:off x="202304" y="3781533"/>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5" name="Пряма зі стрілкою 74"/>
            <p:cNvCxnSpPr/>
            <p:nvPr/>
          </p:nvCxnSpPr>
          <p:spPr bwMode="auto">
            <a:xfrm>
              <a:off x="197053" y="4588871"/>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6" name="Пряма зі стрілкою 75"/>
            <p:cNvCxnSpPr>
              <a:endCxn id="60" idx="1"/>
            </p:cNvCxnSpPr>
            <p:nvPr/>
          </p:nvCxnSpPr>
          <p:spPr bwMode="auto">
            <a:xfrm>
              <a:off x="213084" y="5404132"/>
              <a:ext cx="199375" cy="1108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7" name="Пряма зі стрілкою 76"/>
            <p:cNvCxnSpPr>
              <a:stCxn id="38" idx="1"/>
            </p:cNvCxnSpPr>
            <p:nvPr/>
          </p:nvCxnSpPr>
          <p:spPr bwMode="auto">
            <a:xfrm flipV="1">
              <a:off x="196633" y="6232422"/>
              <a:ext cx="211419" cy="4962"/>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9" name="Пряма сполучна лінія 78"/>
            <p:cNvCxnSpPr>
              <a:stCxn id="62" idx="3"/>
              <a:endCxn id="63" idx="1"/>
            </p:cNvCxnSpPr>
            <p:nvPr/>
          </p:nvCxnSpPr>
          <p:spPr bwMode="auto">
            <a:xfrm>
              <a:off x="2918843" y="6211618"/>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0" name="Пряма сполучна лінія 79"/>
            <p:cNvCxnSpPr/>
            <p:nvPr/>
          </p:nvCxnSpPr>
          <p:spPr bwMode="auto">
            <a:xfrm>
              <a:off x="2918842" y="5404132"/>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1" name="Пряма сполучна лінія 80"/>
            <p:cNvCxnSpPr/>
            <p:nvPr/>
          </p:nvCxnSpPr>
          <p:spPr bwMode="auto">
            <a:xfrm>
              <a:off x="2911119" y="4588493"/>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2" name="Пряма сполучна лінія 81"/>
            <p:cNvCxnSpPr/>
            <p:nvPr/>
          </p:nvCxnSpPr>
          <p:spPr bwMode="auto">
            <a:xfrm>
              <a:off x="2911119" y="3773109"/>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3" name="Пряма сполучна лінія 82"/>
            <p:cNvCxnSpPr/>
            <p:nvPr/>
          </p:nvCxnSpPr>
          <p:spPr bwMode="auto">
            <a:xfrm>
              <a:off x="2905509" y="3118884"/>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4" name="Пряма сполучна лінія 83"/>
            <p:cNvCxnSpPr/>
            <p:nvPr/>
          </p:nvCxnSpPr>
          <p:spPr bwMode="auto">
            <a:xfrm>
              <a:off x="2905508" y="2467519"/>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7" name="Пряма сполучна лінія 86"/>
            <p:cNvCxnSpPr/>
            <p:nvPr/>
          </p:nvCxnSpPr>
          <p:spPr bwMode="auto">
            <a:xfrm>
              <a:off x="2859665" y="1503676"/>
              <a:ext cx="234972"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67150549"/>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503548" y="0"/>
            <a:ext cx="8136904"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Визначення </a:t>
            </a:r>
            <a:r>
              <a:rPr lang="ru-RU" sz="3200" b="1" dirty="0" err="1">
                <a:latin typeface="+mn-lt"/>
                <a:ea typeface="Calibri" panose="020F0502020204030204" pitchFamily="34" charset="0"/>
              </a:rPr>
              <a:t>поняття</a:t>
            </a:r>
            <a:r>
              <a:rPr lang="ru-RU" sz="3200" b="1" dirty="0">
                <a:latin typeface="+mn-lt"/>
                <a:ea typeface="Calibri" panose="020F0502020204030204" pitchFamily="34" charset="0"/>
              </a:rPr>
              <a:t> “наука” за </a:t>
            </a:r>
            <a:r>
              <a:rPr lang="en-US" sz="3200" b="1" dirty="0" smtClean="0">
                <a:latin typeface="+mn-lt"/>
                <a:ea typeface="Calibri" panose="020F0502020204030204" pitchFamily="34" charset="0"/>
              </a:rPr>
              <a:t>        </a:t>
            </a:r>
            <a:r>
              <a:rPr lang="ru-RU" sz="3200" b="1" dirty="0" smtClean="0">
                <a:latin typeface="+mn-lt"/>
                <a:ea typeface="Calibri" panose="020F0502020204030204" pitchFamily="34" charset="0"/>
              </a:rPr>
              <a:t>Дж</a:t>
            </a:r>
            <a:r>
              <a:rPr lang="ru-RU" sz="3200" b="1" dirty="0">
                <a:latin typeface="+mn-lt"/>
                <a:ea typeface="Calibri" panose="020F0502020204030204" pitchFamily="34" charset="0"/>
              </a:rPr>
              <a:t>. Берналом</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51520" y="1196752"/>
            <a:ext cx="8640960" cy="5256584"/>
            <a:chOff x="1491" y="8819"/>
            <a:chExt cx="9183" cy="4500"/>
          </a:xfrm>
        </p:grpSpPr>
        <p:sp>
          <p:nvSpPr>
            <p:cNvPr id="5" name="Rectangle 24"/>
            <p:cNvSpPr>
              <a:spLocks noChangeArrowheads="1"/>
            </p:cNvSpPr>
            <p:nvPr/>
          </p:nvSpPr>
          <p:spPr bwMode="auto">
            <a:xfrm>
              <a:off x="2868" y="8819"/>
              <a:ext cx="6735"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Визначення науки за </a:t>
              </a:r>
              <a:r>
                <a:rPr kumimoji="0" lang="uk-UA" altLang="uk-UA" sz="320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Дж</a:t>
              </a:r>
              <a:r>
                <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uk-UA" altLang="uk-UA" sz="320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Берналом</a:t>
              </a:r>
              <a:endPar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6" name="Oval 23"/>
            <p:cNvSpPr>
              <a:spLocks noChangeArrowheads="1"/>
            </p:cNvSpPr>
            <p:nvPr/>
          </p:nvSpPr>
          <p:spPr bwMode="auto">
            <a:xfrm>
              <a:off x="1674" y="953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kumimoji="0" lang="uk-UA" altLang="uk-UA" sz="3200" b="0" i="0" u="none" strike="noStrike" cap="none" normalizeH="0" baseline="0" dirty="0" smtClean="0">
                <a:ln>
                  <a:noFill/>
                </a:ln>
                <a:solidFill>
                  <a:sysClr val="windowText" lastClr="000000"/>
                </a:solidFill>
                <a:effectLst/>
              </a:endParaRPr>
            </a:p>
          </p:txBody>
        </p:sp>
        <p:sp>
          <p:nvSpPr>
            <p:cNvPr id="7" name="Oval 22"/>
            <p:cNvSpPr>
              <a:spLocks noChangeArrowheads="1"/>
            </p:cNvSpPr>
            <p:nvPr/>
          </p:nvSpPr>
          <p:spPr bwMode="auto">
            <a:xfrm>
              <a:off x="1674" y="1097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kumimoji="0" lang="uk-UA" altLang="uk-UA" sz="3200" b="0" i="0" u="none" strike="noStrike" cap="none" normalizeH="0" baseline="0" dirty="0" smtClean="0">
                <a:ln>
                  <a:noFill/>
                </a:ln>
                <a:solidFill>
                  <a:sysClr val="windowText" lastClr="000000"/>
                </a:solidFill>
                <a:effectLst/>
              </a:endParaRPr>
            </a:p>
          </p:txBody>
        </p:sp>
        <p:sp>
          <p:nvSpPr>
            <p:cNvPr id="8" name="Oval 21"/>
            <p:cNvSpPr>
              <a:spLocks noChangeArrowheads="1"/>
            </p:cNvSpPr>
            <p:nvPr/>
          </p:nvSpPr>
          <p:spPr bwMode="auto">
            <a:xfrm>
              <a:off x="1674" y="1025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kumimoji="0" lang="uk-UA" altLang="uk-UA" sz="3200" b="0" i="0" u="none" strike="noStrike" cap="none" normalizeH="0" baseline="0" smtClean="0">
                <a:ln>
                  <a:noFill/>
                </a:ln>
                <a:solidFill>
                  <a:sysClr val="windowText" lastClr="000000"/>
                </a:solidFill>
                <a:effectLst/>
              </a:endParaRPr>
            </a:p>
          </p:txBody>
        </p:sp>
        <p:sp>
          <p:nvSpPr>
            <p:cNvPr id="9" name="Oval 20"/>
            <p:cNvSpPr>
              <a:spLocks noChangeArrowheads="1"/>
            </p:cNvSpPr>
            <p:nvPr/>
          </p:nvSpPr>
          <p:spPr bwMode="auto">
            <a:xfrm>
              <a:off x="1674" y="11774"/>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kumimoji="0" lang="uk-UA" altLang="uk-UA" sz="3200" b="0" i="0" u="none" strike="noStrike" cap="none" normalizeH="0" baseline="0" dirty="0" smtClean="0">
                <a:ln>
                  <a:noFill/>
                </a:ln>
                <a:solidFill>
                  <a:sysClr val="windowText" lastClr="000000"/>
                </a:solidFill>
                <a:effectLst/>
              </a:endParaRPr>
            </a:p>
          </p:txBody>
        </p:sp>
        <p:sp>
          <p:nvSpPr>
            <p:cNvPr id="10" name="Oval 19"/>
            <p:cNvSpPr>
              <a:spLocks noChangeArrowheads="1"/>
            </p:cNvSpPr>
            <p:nvPr/>
          </p:nvSpPr>
          <p:spPr bwMode="auto">
            <a:xfrm>
              <a:off x="1674" y="1259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kumimoji="0" lang="uk-UA" altLang="uk-UA" sz="3200" b="0" i="0" u="none" strike="noStrike" cap="none" normalizeH="0" baseline="0" dirty="0" smtClean="0">
                <a:ln>
                  <a:noFill/>
                </a:ln>
                <a:solidFill>
                  <a:sysClr val="windowText" lastClr="000000"/>
                </a:solidFill>
                <a:effectLst/>
              </a:endParaRPr>
            </a:p>
          </p:txBody>
        </p:sp>
        <p:sp>
          <p:nvSpPr>
            <p:cNvPr id="11" name="Rectangle 18"/>
            <p:cNvSpPr>
              <a:spLocks noChangeArrowheads="1"/>
            </p:cNvSpPr>
            <p:nvPr/>
          </p:nvSpPr>
          <p:spPr bwMode="auto">
            <a:xfrm>
              <a:off x="2754" y="953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інститут</a:t>
              </a:r>
              <a:endParaRPr kumimoji="0" lang="uk-UA" altLang="uk-UA" sz="3200" b="0" i="0" u="none" strike="noStrike" cap="none" normalizeH="0" baseline="0" dirty="0" smtClean="0">
                <a:ln>
                  <a:noFill/>
                </a:ln>
                <a:solidFill>
                  <a:sysClr val="windowText" lastClr="000000"/>
                </a:solidFill>
                <a:effectLst/>
              </a:endParaRPr>
            </a:p>
          </p:txBody>
        </p:sp>
        <p:sp>
          <p:nvSpPr>
            <p:cNvPr id="12" name="Rectangle 17"/>
            <p:cNvSpPr>
              <a:spLocks noChangeArrowheads="1"/>
            </p:cNvSpPr>
            <p:nvPr/>
          </p:nvSpPr>
          <p:spPr bwMode="auto">
            <a:xfrm>
              <a:off x="2754" y="1025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метод</a:t>
              </a:r>
              <a:endParaRPr kumimoji="0" lang="uk-UA" altLang="uk-UA" sz="3200" b="0" i="0" u="none" strike="noStrike" cap="none" normalizeH="0" baseline="0" smtClean="0">
                <a:ln>
                  <a:noFill/>
                </a:ln>
                <a:solidFill>
                  <a:sysClr val="windowText" lastClr="000000"/>
                </a:solidFill>
                <a:effectLst/>
              </a:endParaRPr>
            </a:p>
          </p:txBody>
        </p:sp>
        <p:sp>
          <p:nvSpPr>
            <p:cNvPr id="13" name="Rectangle 16"/>
            <p:cNvSpPr>
              <a:spLocks noChangeArrowheads="1"/>
            </p:cNvSpPr>
            <p:nvPr/>
          </p:nvSpPr>
          <p:spPr bwMode="auto">
            <a:xfrm>
              <a:off x="2754" y="1097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нагромадження традицій знань</a:t>
              </a:r>
              <a:endParaRPr kumimoji="0" lang="uk-UA" altLang="uk-UA" sz="3200" b="0" i="0" u="none" strike="noStrike" cap="none" normalizeH="0" baseline="0" dirty="0" smtClean="0">
                <a:ln>
                  <a:noFill/>
                </a:ln>
                <a:solidFill>
                  <a:sysClr val="windowText" lastClr="000000"/>
                </a:solidFill>
                <a:effectLst/>
              </a:endParaRPr>
            </a:p>
          </p:txBody>
        </p:sp>
        <p:sp>
          <p:nvSpPr>
            <p:cNvPr id="14" name="Rectangle 15"/>
            <p:cNvSpPr>
              <a:spLocks noChangeArrowheads="1"/>
            </p:cNvSpPr>
            <p:nvPr/>
          </p:nvSpPr>
          <p:spPr bwMode="auto">
            <a:xfrm>
              <a:off x="2754" y="1169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чинник розвитку виробництва</a:t>
              </a:r>
              <a:endParaRPr kumimoji="0" lang="uk-UA" altLang="uk-UA" sz="3200" b="0" i="0" u="none" strike="noStrike" cap="none" normalizeH="0" baseline="0" dirty="0" smtClean="0">
                <a:ln>
                  <a:noFill/>
                </a:ln>
                <a:solidFill>
                  <a:sysClr val="windowText" lastClr="000000"/>
                </a:solidFill>
                <a:effectLst/>
              </a:endParaRPr>
            </a:p>
          </p:txBody>
        </p:sp>
        <p:sp>
          <p:nvSpPr>
            <p:cNvPr id="15" name="Rectangle 14"/>
            <p:cNvSpPr>
              <a:spLocks noChangeArrowheads="1"/>
            </p:cNvSpPr>
            <p:nvPr/>
          </p:nvSpPr>
          <p:spPr bwMode="auto">
            <a:xfrm>
              <a:off x="2754" y="12419"/>
              <a:ext cx="7920" cy="90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найбільш сильний чинник формування переконань і ставлень людини до світу</a:t>
              </a:r>
              <a:endParaRPr kumimoji="0" lang="uk-UA" altLang="uk-UA" sz="3200" b="0" i="0" u="none" strike="noStrike" cap="none" normalizeH="0" baseline="0" dirty="0" smtClean="0">
                <a:ln>
                  <a:noFill/>
                </a:ln>
                <a:solidFill>
                  <a:sysClr val="windowText" lastClr="000000"/>
                </a:solidFill>
                <a:effectLst/>
              </a:endParaRPr>
            </a:p>
          </p:txBody>
        </p:sp>
        <p:sp>
          <p:nvSpPr>
            <p:cNvPr id="16" name="Line 13"/>
            <p:cNvSpPr>
              <a:spLocks noChangeShapeType="1"/>
            </p:cNvSpPr>
            <p:nvPr/>
          </p:nvSpPr>
          <p:spPr bwMode="auto">
            <a:xfrm flipH="1">
              <a:off x="1494" y="9088"/>
              <a:ext cx="1374" cy="1"/>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7" name="Line 12"/>
            <p:cNvSpPr>
              <a:spLocks noChangeShapeType="1"/>
            </p:cNvSpPr>
            <p:nvPr/>
          </p:nvSpPr>
          <p:spPr bwMode="auto">
            <a:xfrm>
              <a:off x="1494" y="9104"/>
              <a:ext cx="0" cy="378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8" name="Line 11"/>
            <p:cNvSpPr>
              <a:spLocks noChangeShapeType="1"/>
            </p:cNvSpPr>
            <p:nvPr/>
          </p:nvSpPr>
          <p:spPr bwMode="auto">
            <a:xfrm>
              <a:off x="1491" y="9794"/>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9" name="Line 10"/>
            <p:cNvSpPr>
              <a:spLocks noChangeShapeType="1"/>
            </p:cNvSpPr>
            <p:nvPr/>
          </p:nvSpPr>
          <p:spPr bwMode="auto">
            <a:xfrm>
              <a:off x="1494" y="1052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0" name="Line 9"/>
            <p:cNvSpPr>
              <a:spLocks noChangeShapeType="1"/>
            </p:cNvSpPr>
            <p:nvPr/>
          </p:nvSpPr>
          <p:spPr bwMode="auto">
            <a:xfrm>
              <a:off x="1494" y="1127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1" name="Line 8"/>
            <p:cNvSpPr>
              <a:spLocks noChangeShapeType="1"/>
            </p:cNvSpPr>
            <p:nvPr/>
          </p:nvSpPr>
          <p:spPr bwMode="auto">
            <a:xfrm>
              <a:off x="1494" y="1205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2" name="Line 7"/>
            <p:cNvSpPr>
              <a:spLocks noChangeShapeType="1"/>
            </p:cNvSpPr>
            <p:nvPr/>
          </p:nvSpPr>
          <p:spPr bwMode="auto">
            <a:xfrm>
              <a:off x="1494" y="1289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3" name="Line 6"/>
            <p:cNvSpPr>
              <a:spLocks noChangeShapeType="1"/>
            </p:cNvSpPr>
            <p:nvPr/>
          </p:nvSpPr>
          <p:spPr bwMode="auto">
            <a:xfrm>
              <a:off x="2214" y="980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4" name="Line 5"/>
            <p:cNvSpPr>
              <a:spLocks noChangeShapeType="1"/>
            </p:cNvSpPr>
            <p:nvPr/>
          </p:nvSpPr>
          <p:spPr bwMode="auto">
            <a:xfrm>
              <a:off x="2214" y="1052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5" name="Line 4"/>
            <p:cNvSpPr>
              <a:spLocks noChangeShapeType="1"/>
            </p:cNvSpPr>
            <p:nvPr/>
          </p:nvSpPr>
          <p:spPr bwMode="auto">
            <a:xfrm>
              <a:off x="2214" y="1127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6" name="Line 3"/>
            <p:cNvSpPr>
              <a:spLocks noChangeShapeType="1"/>
            </p:cNvSpPr>
            <p:nvPr/>
          </p:nvSpPr>
          <p:spPr bwMode="auto">
            <a:xfrm>
              <a:off x="2214" y="12014"/>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7" name="Line 2"/>
            <p:cNvSpPr>
              <a:spLocks noChangeShapeType="1"/>
            </p:cNvSpPr>
            <p:nvPr/>
          </p:nvSpPr>
          <p:spPr bwMode="auto">
            <a:xfrm>
              <a:off x="2214" y="12854"/>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403203177"/>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503548" y="0"/>
            <a:ext cx="8136904"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Визначення </a:t>
            </a:r>
            <a:r>
              <a:rPr lang="ru-RU" sz="3200" b="1" dirty="0" err="1">
                <a:latin typeface="+mn-lt"/>
                <a:ea typeface="Calibri" panose="020F0502020204030204" pitchFamily="34" charset="0"/>
              </a:rPr>
              <a:t>поняття</a:t>
            </a:r>
            <a:r>
              <a:rPr lang="ru-RU" sz="3200" b="1" dirty="0">
                <a:latin typeface="+mn-lt"/>
                <a:ea typeface="Calibri" panose="020F0502020204030204" pitchFamily="34" charset="0"/>
              </a:rPr>
              <a:t> “науки” за </a:t>
            </a:r>
            <a:endParaRPr lang="en-US" sz="3200" b="1" dirty="0" smtClean="0">
              <a:latin typeface="+mn-lt"/>
              <a:ea typeface="Calibri" panose="020F0502020204030204" pitchFamily="34" charset="0"/>
            </a:endParaRPr>
          </a:p>
          <a:p>
            <a:pPr algn="ctr">
              <a:lnSpc>
                <a:spcPct val="80000"/>
              </a:lnSpc>
              <a:spcAft>
                <a:spcPts val="0"/>
              </a:spcAft>
            </a:pPr>
            <a:r>
              <a:rPr lang="ru-RU" sz="3200" b="1" dirty="0" smtClean="0">
                <a:latin typeface="+mn-lt"/>
                <a:ea typeface="Calibri" panose="020F0502020204030204" pitchFamily="34" charset="0"/>
              </a:rPr>
              <a:t>Е</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Агацці</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29" name="Group 1"/>
          <p:cNvGrpSpPr>
            <a:grpSpLocks/>
          </p:cNvGrpSpPr>
          <p:nvPr/>
        </p:nvGrpSpPr>
        <p:grpSpPr bwMode="auto">
          <a:xfrm>
            <a:off x="251520" y="1196751"/>
            <a:ext cx="8659779" cy="5545199"/>
            <a:chOff x="1674" y="6781"/>
            <a:chExt cx="9203" cy="4490"/>
          </a:xfrm>
        </p:grpSpPr>
        <p:sp>
          <p:nvSpPr>
            <p:cNvPr id="30" name="Rectangle 20"/>
            <p:cNvSpPr>
              <a:spLocks noChangeArrowheads="1"/>
            </p:cNvSpPr>
            <p:nvPr/>
          </p:nvSpPr>
          <p:spPr bwMode="auto">
            <a:xfrm>
              <a:off x="3281" y="6781"/>
              <a:ext cx="658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Визначення науки за Е. </a:t>
              </a:r>
              <a:r>
                <a:rPr kumimoji="0" lang="uk-UA" altLang="uk-UA" sz="3600" b="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Агацці</a:t>
              </a:r>
              <a:endParaRPr kumimoji="0" lang="uk-UA" altLang="uk-UA" sz="36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Arial" panose="020B0604020202020204" pitchFamily="34" charset="0"/>
              </a:endParaRPr>
            </a:p>
          </p:txBody>
        </p:sp>
        <p:sp>
          <p:nvSpPr>
            <p:cNvPr id="31" name="Oval 19"/>
            <p:cNvSpPr>
              <a:spLocks noChangeArrowheads="1"/>
            </p:cNvSpPr>
            <p:nvPr/>
          </p:nvSpPr>
          <p:spPr bwMode="auto">
            <a:xfrm>
              <a:off x="1857" y="7360"/>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1</a:t>
              </a:r>
              <a:endParaRPr kumimoji="0" lang="ru-RU" altLang="uk-UA" sz="3200" b="0" i="0" u="none" strike="noStrike" cap="none" normalizeH="0" baseline="0" smtClean="0">
                <a:ln>
                  <a:noFill/>
                </a:ln>
                <a:solidFill>
                  <a:sysClr val="windowText" lastClr="000000"/>
                </a:solidFill>
                <a:effectLst/>
              </a:endParaRPr>
            </a:p>
          </p:txBody>
        </p:sp>
        <p:sp>
          <p:nvSpPr>
            <p:cNvPr id="32" name="Oval 18"/>
            <p:cNvSpPr>
              <a:spLocks noChangeArrowheads="1"/>
            </p:cNvSpPr>
            <p:nvPr/>
          </p:nvSpPr>
          <p:spPr bwMode="auto">
            <a:xfrm>
              <a:off x="1857" y="8941"/>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3</a:t>
              </a:r>
              <a:endParaRPr kumimoji="0" lang="ru-RU" altLang="uk-UA" sz="3200" b="0" i="0" u="none" strike="noStrike" cap="none" normalizeH="0" baseline="0" dirty="0" smtClean="0">
                <a:ln>
                  <a:noFill/>
                </a:ln>
                <a:solidFill>
                  <a:sysClr val="windowText" lastClr="000000"/>
                </a:solidFill>
                <a:effectLst/>
              </a:endParaRPr>
            </a:p>
          </p:txBody>
        </p:sp>
        <p:sp>
          <p:nvSpPr>
            <p:cNvPr id="33" name="Oval 17"/>
            <p:cNvSpPr>
              <a:spLocks noChangeArrowheads="1"/>
            </p:cNvSpPr>
            <p:nvPr/>
          </p:nvSpPr>
          <p:spPr bwMode="auto">
            <a:xfrm>
              <a:off x="1860" y="8071"/>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2</a:t>
              </a:r>
              <a:endParaRPr kumimoji="0" lang="ru-RU" altLang="uk-UA" sz="3200" b="0" i="0" u="none" strike="noStrike" cap="none" normalizeH="0" baseline="0" dirty="0" smtClean="0">
                <a:ln>
                  <a:noFill/>
                </a:ln>
                <a:solidFill>
                  <a:sysClr val="windowText" lastClr="000000"/>
                </a:solidFill>
                <a:effectLst/>
              </a:endParaRPr>
            </a:p>
          </p:txBody>
        </p:sp>
        <p:sp>
          <p:nvSpPr>
            <p:cNvPr id="34" name="Oval 16"/>
            <p:cNvSpPr>
              <a:spLocks noChangeArrowheads="1"/>
            </p:cNvSpPr>
            <p:nvPr/>
          </p:nvSpPr>
          <p:spPr bwMode="auto">
            <a:xfrm>
              <a:off x="1854" y="10124"/>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4</a:t>
              </a:r>
              <a:endParaRPr kumimoji="0" lang="ru-RU" altLang="uk-UA" sz="3200" b="0" i="0" u="none" strike="noStrike" cap="none" normalizeH="0" baseline="0" smtClean="0">
                <a:ln>
                  <a:noFill/>
                </a:ln>
                <a:solidFill>
                  <a:sysClr val="windowText" lastClr="000000"/>
                </a:solidFill>
                <a:effectLst/>
              </a:endParaRPr>
            </a:p>
          </p:txBody>
        </p:sp>
        <p:sp>
          <p:nvSpPr>
            <p:cNvPr id="35" name="Rectangle 15"/>
            <p:cNvSpPr>
              <a:spLocks noChangeArrowheads="1"/>
            </p:cNvSpPr>
            <p:nvPr/>
          </p:nvSpPr>
          <p:spPr bwMode="auto">
            <a:xfrm>
              <a:off x="2934" y="7426"/>
              <a:ext cx="7920" cy="421"/>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теорія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про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певну</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галузь</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об'єктів</a:t>
              </a:r>
              <a:endParaRPr kumimoji="0" lang="ru-RU" altLang="uk-UA" sz="3000" b="0" i="0" u="none" strike="noStrike" cap="none" normalizeH="0" baseline="0" dirty="0" smtClean="0">
                <a:ln>
                  <a:noFill/>
                </a:ln>
                <a:solidFill>
                  <a:sysClr val="windowText" lastClr="000000"/>
                </a:solidFill>
                <a:effectLst/>
              </a:endParaRPr>
            </a:p>
          </p:txBody>
        </p:sp>
        <p:sp>
          <p:nvSpPr>
            <p:cNvPr id="36" name="Rectangle 14"/>
            <p:cNvSpPr>
              <a:spLocks noChangeArrowheads="1"/>
            </p:cNvSpPr>
            <p:nvPr/>
          </p:nvSpPr>
          <p:spPr bwMode="auto">
            <a:xfrm>
              <a:off x="2937" y="7996"/>
              <a:ext cx="7920" cy="765"/>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заявка на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розмежування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і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повсякденного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a:t>
              </a:r>
              <a:endParaRPr kumimoji="0" lang="ru-RU" altLang="uk-UA" sz="3000" b="0" i="0" u="none" strike="noStrike" cap="none" normalizeH="0" baseline="0" dirty="0" smtClean="0">
                <a:ln>
                  <a:noFill/>
                </a:ln>
                <a:solidFill>
                  <a:sysClr val="windowText" lastClr="000000"/>
                </a:solidFill>
                <a:effectLst/>
              </a:endParaRPr>
            </a:p>
          </p:txBody>
        </p:sp>
        <p:sp>
          <p:nvSpPr>
            <p:cNvPr id="37" name="Rectangle 13"/>
            <p:cNvSpPr>
              <a:spLocks noChangeArrowheads="1"/>
            </p:cNvSpPr>
            <p:nvPr/>
          </p:nvSpPr>
          <p:spPr bwMode="auto">
            <a:xfrm>
              <a:off x="2957" y="8845"/>
              <a:ext cx="7920" cy="115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може</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повною</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мірою</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реалізуватися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лише</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тоді</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коли доводить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розгляд</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об'єкта</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до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рівня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його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теоретичного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аналізу</a:t>
              </a:r>
              <a:endParaRPr kumimoji="0" lang="ru-RU" altLang="uk-UA" sz="3000" b="0" i="0" u="none" strike="noStrike" cap="none" normalizeH="0" baseline="0" dirty="0" smtClean="0">
                <a:ln>
                  <a:noFill/>
                </a:ln>
                <a:solidFill>
                  <a:sysClr val="windowText" lastClr="000000"/>
                </a:solidFill>
                <a:effectLst/>
              </a:endParaRPr>
            </a:p>
          </p:txBody>
        </p:sp>
        <p:sp>
          <p:nvSpPr>
            <p:cNvPr id="38" name="Rectangle 12"/>
            <p:cNvSpPr>
              <a:spLocks noChangeArrowheads="1"/>
            </p:cNvSpPr>
            <p:nvPr/>
          </p:nvSpPr>
          <p:spPr bwMode="auto">
            <a:xfrm>
              <a:off x="2934" y="10124"/>
              <a:ext cx="7920" cy="1147"/>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існує лише тоді, коли можна встановити принципи, які пропонують їх пояснення і прогноз досліджуваної сфери діяльності</a:t>
              </a:r>
              <a:endPar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9" name="Line 11"/>
            <p:cNvSpPr>
              <a:spLocks noChangeShapeType="1"/>
            </p:cNvSpPr>
            <p:nvPr/>
          </p:nvSpPr>
          <p:spPr bwMode="auto">
            <a:xfrm flipH="1">
              <a:off x="1677" y="7051"/>
              <a:ext cx="1604"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0" name="Line 10"/>
            <p:cNvSpPr>
              <a:spLocks noChangeShapeType="1"/>
            </p:cNvSpPr>
            <p:nvPr/>
          </p:nvSpPr>
          <p:spPr bwMode="auto">
            <a:xfrm flipH="1">
              <a:off x="1674" y="7051"/>
              <a:ext cx="1" cy="3388"/>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1" name="Line 9"/>
            <p:cNvSpPr>
              <a:spLocks noChangeShapeType="1"/>
            </p:cNvSpPr>
            <p:nvPr/>
          </p:nvSpPr>
          <p:spPr bwMode="auto">
            <a:xfrm>
              <a:off x="1675" y="7597"/>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2" name="Line 8"/>
            <p:cNvSpPr>
              <a:spLocks noChangeShapeType="1"/>
            </p:cNvSpPr>
            <p:nvPr/>
          </p:nvSpPr>
          <p:spPr bwMode="auto">
            <a:xfrm>
              <a:off x="1674" y="8349"/>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3" name="Line 7"/>
            <p:cNvSpPr>
              <a:spLocks noChangeShapeType="1"/>
            </p:cNvSpPr>
            <p:nvPr/>
          </p:nvSpPr>
          <p:spPr bwMode="auto">
            <a:xfrm>
              <a:off x="1677" y="9241"/>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4" name="Line 6"/>
            <p:cNvSpPr>
              <a:spLocks noChangeShapeType="1"/>
            </p:cNvSpPr>
            <p:nvPr/>
          </p:nvSpPr>
          <p:spPr bwMode="auto">
            <a:xfrm>
              <a:off x="1674" y="10454"/>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5" name="Line 5"/>
            <p:cNvSpPr>
              <a:spLocks noChangeShapeType="1"/>
            </p:cNvSpPr>
            <p:nvPr/>
          </p:nvSpPr>
          <p:spPr bwMode="auto">
            <a:xfrm>
              <a:off x="2394" y="7597"/>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6" name="Line 4"/>
            <p:cNvSpPr>
              <a:spLocks noChangeShapeType="1"/>
            </p:cNvSpPr>
            <p:nvPr/>
          </p:nvSpPr>
          <p:spPr bwMode="auto">
            <a:xfrm>
              <a:off x="2394" y="8310"/>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7" name="Line 3"/>
            <p:cNvSpPr>
              <a:spLocks noChangeShapeType="1"/>
            </p:cNvSpPr>
            <p:nvPr/>
          </p:nvSpPr>
          <p:spPr bwMode="auto">
            <a:xfrm>
              <a:off x="2397" y="9241"/>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8" name="Line 2"/>
            <p:cNvSpPr>
              <a:spLocks noChangeShapeType="1"/>
            </p:cNvSpPr>
            <p:nvPr/>
          </p:nvSpPr>
          <p:spPr bwMode="auto">
            <a:xfrm>
              <a:off x="2394" y="10439"/>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328109587"/>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10814</TotalTime>
  <Words>3236</Words>
  <Application>Microsoft Office PowerPoint</Application>
  <PresentationFormat>Экран (4:3)</PresentationFormat>
  <Paragraphs>363</Paragraphs>
  <Slides>29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cdb2004100l</vt:lpstr>
      <vt:lpstr>Тема 1. Поняття науки і наукової діяльності</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Легенчук Сергій Федорович</cp:lastModifiedBy>
  <cp:revision>941</cp:revision>
  <dcterms:modified xsi:type="dcterms:W3CDTF">2020-07-22T09:59:03Z</dcterms:modified>
</cp:coreProperties>
</file>