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86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19724"/>
            <a:ext cx="12192000" cy="1938272"/>
          </a:xfrm>
          <a:custGeom>
            <a:avLst/>
            <a:gdLst/>
            <a:ahLst/>
            <a:cxnLst/>
            <a:rect l="l" t="t" r="r" b="b"/>
            <a:pathLst>
              <a:path w="12192000" h="1938272">
                <a:moveTo>
                  <a:pt x="12192000" y="1938272"/>
                </a:moveTo>
                <a:lnTo>
                  <a:pt x="12192000" y="0"/>
                </a:lnTo>
                <a:lnTo>
                  <a:pt x="0" y="0"/>
                </a:lnTo>
                <a:lnTo>
                  <a:pt x="0" y="1938272"/>
                </a:lnTo>
                <a:lnTo>
                  <a:pt x="12192000" y="1938272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919598"/>
            <a:ext cx="5540375" cy="6350"/>
          </a:xfrm>
          <a:custGeom>
            <a:avLst/>
            <a:gdLst/>
            <a:ahLst/>
            <a:cxnLst/>
            <a:rect l="l" t="t" r="r" b="b"/>
            <a:pathLst>
              <a:path w="5540375" h="6350">
                <a:moveTo>
                  <a:pt x="0" y="0"/>
                </a:moveTo>
                <a:lnTo>
                  <a:pt x="5540375" y="635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237"/>
            <a:ext cx="12192000" cy="685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194" y="-19558"/>
            <a:ext cx="11773611" cy="947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341" y="2929128"/>
            <a:ext cx="11399316" cy="1842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0" y="0"/>
            <a:ext cx="8077199" cy="6853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044" y="749300"/>
            <a:ext cx="14306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30" dirty="0">
                <a:latin typeface="Calibri Light"/>
                <a:cs typeface="Calibri Light"/>
              </a:rPr>
              <a:t>Ки</a:t>
            </a:r>
            <a:r>
              <a:rPr sz="2800" b="0" spc="-10" dirty="0">
                <a:latin typeface="Calibri Light"/>
                <a:cs typeface="Calibri Light"/>
              </a:rPr>
              <a:t>їв</a:t>
            </a:r>
            <a:r>
              <a:rPr sz="2800" b="0" spc="-75" dirty="0">
                <a:latin typeface="Calibri Light"/>
                <a:cs typeface="Calibri Light"/>
              </a:rPr>
              <a:t> </a:t>
            </a:r>
            <a:r>
              <a:rPr sz="2800" b="0" spc="-30" dirty="0">
                <a:latin typeface="Calibri Light"/>
                <a:cs typeface="Calibri Light"/>
              </a:rPr>
              <a:t>20</a:t>
            </a:r>
            <a:r>
              <a:rPr sz="2800" b="0" spc="-45" dirty="0">
                <a:latin typeface="Calibri Light"/>
                <a:cs typeface="Calibri Light"/>
              </a:rPr>
              <a:t>1</a:t>
            </a:r>
            <a:r>
              <a:rPr sz="2800" b="0" spc="-15" dirty="0">
                <a:latin typeface="Calibri Light"/>
                <a:cs typeface="Calibri Light"/>
              </a:rPr>
              <a:t>8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44" y="2591053"/>
            <a:ext cx="3756660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0000"/>
              </a:lnSpc>
            </a:pPr>
            <a:r>
              <a:rPr lang="uk-UA" sz="4400" b="1" dirty="0">
                <a:solidFill>
                  <a:srgbClr val="FFFFFF"/>
                </a:solidFill>
                <a:latin typeface="Calibri"/>
                <a:cs typeface="Calibri"/>
              </a:rPr>
              <a:t>РЕАЛІЗАЦІЯ</a:t>
            </a:r>
          </a:p>
          <a:p>
            <a:pPr marL="12700" marR="6350">
              <a:lnSpc>
                <a:spcPct val="90000"/>
              </a:lnSpc>
            </a:pPr>
            <a:r>
              <a:rPr lang="uk-UA" sz="4400" b="1" dirty="0">
                <a:solidFill>
                  <a:srgbClr val="FFFFFF"/>
                </a:solidFill>
                <a:latin typeface="Calibri"/>
                <a:cs typeface="Calibri"/>
              </a:rPr>
              <a:t>СТРАТЕГІЇ</a:t>
            </a:r>
          </a:p>
          <a:p>
            <a:pPr marL="12700" marR="6350">
              <a:lnSpc>
                <a:spcPct val="90000"/>
              </a:lnSpc>
            </a:pP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4400" b="1" spc="-1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ЛОГІЧН</a:t>
            </a:r>
            <a:r>
              <a:rPr lang="uk-UA" sz="4400" b="1" dirty="0">
                <a:solidFill>
                  <a:srgbClr val="FFFFFF"/>
                </a:solidFill>
                <a:latin typeface="Calibri"/>
                <a:cs typeface="Calibri"/>
              </a:rPr>
              <a:t>ОЇ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 П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ЛІТИК</a:t>
            </a:r>
            <a:r>
              <a:rPr lang="uk-UA" sz="4400" b="1" spc="35" dirty="0">
                <a:solidFill>
                  <a:srgbClr val="FFFFFF"/>
                </a:solidFill>
                <a:latin typeface="Calibri"/>
                <a:cs typeface="Calibri"/>
              </a:rPr>
              <a:t>И УКРАЇНИ 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06951" y="6129337"/>
            <a:ext cx="7885049" cy="103187"/>
          </a:xfrm>
          <a:custGeom>
            <a:avLst/>
            <a:gdLst/>
            <a:ahLst/>
            <a:cxnLst/>
            <a:rect l="l" t="t" r="r" b="b"/>
            <a:pathLst>
              <a:path w="7885049" h="103187">
                <a:moveTo>
                  <a:pt x="0" y="103187"/>
                </a:moveTo>
                <a:lnTo>
                  <a:pt x="7885049" y="103187"/>
                </a:lnTo>
                <a:lnTo>
                  <a:pt x="7885049" y="0"/>
                </a:lnTo>
                <a:lnTo>
                  <a:pt x="0" y="0"/>
                </a:lnTo>
                <a:lnTo>
                  <a:pt x="0" y="10318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55900"/>
          </a:xfrm>
          <a:custGeom>
            <a:avLst/>
            <a:gdLst/>
            <a:ahLst/>
            <a:cxnLst/>
            <a:rect l="l" t="t" r="r" b="b"/>
            <a:pathLst>
              <a:path w="12192000" h="2755900">
                <a:moveTo>
                  <a:pt x="0" y="2755900"/>
                </a:moveTo>
                <a:lnTo>
                  <a:pt x="12192000" y="2755900"/>
                </a:lnTo>
                <a:lnTo>
                  <a:pt x="12192000" y="0"/>
                </a:lnTo>
                <a:lnTo>
                  <a:pt x="0" y="0"/>
                </a:lnTo>
                <a:lnTo>
                  <a:pt x="0" y="275590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02100" y="1117600"/>
            <a:ext cx="1650" cy="1514475"/>
          </a:xfrm>
          <a:custGeom>
            <a:avLst/>
            <a:gdLst/>
            <a:ahLst/>
            <a:cxnLst/>
            <a:rect l="l" t="t" r="r" b="b"/>
            <a:pathLst>
              <a:path w="1650" h="1514475">
                <a:moveTo>
                  <a:pt x="0" y="0"/>
                </a:moveTo>
                <a:lnTo>
                  <a:pt x="1650" y="1514475"/>
                </a:lnTo>
              </a:path>
            </a:pathLst>
          </a:custGeom>
          <a:ln w="2844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20">
              <a:lnSpc>
                <a:spcPct val="100000"/>
              </a:lnSpc>
            </a:pPr>
            <a:r>
              <a:rPr dirty="0"/>
              <a:t>Р</a:t>
            </a:r>
            <a:r>
              <a:rPr spc="-90" dirty="0"/>
              <a:t>Е</a:t>
            </a:r>
            <a:r>
              <a:rPr dirty="0"/>
              <a:t>ФОРМА</a:t>
            </a:r>
            <a:r>
              <a:rPr spc="-25" dirty="0"/>
              <a:t> </a:t>
            </a:r>
            <a:r>
              <a:rPr dirty="0"/>
              <a:t>СИ</a:t>
            </a:r>
            <a:r>
              <a:rPr spc="-10" dirty="0"/>
              <a:t>С</a:t>
            </a:r>
            <a:r>
              <a:rPr dirty="0"/>
              <a:t>ТЕ</a:t>
            </a:r>
            <a:r>
              <a:rPr spc="-15" dirty="0"/>
              <a:t>М</a:t>
            </a:r>
            <a:r>
              <a:rPr dirty="0"/>
              <a:t>И</a:t>
            </a:r>
            <a:r>
              <a:rPr spc="10" dirty="0"/>
              <a:t> </a:t>
            </a:r>
            <a:r>
              <a:rPr dirty="0"/>
              <a:t>ДЕ</a:t>
            </a:r>
            <a:r>
              <a:rPr spc="-45" dirty="0"/>
              <a:t>Р</a:t>
            </a:r>
            <a:r>
              <a:rPr dirty="0"/>
              <a:t>ЖАВ</a:t>
            </a:r>
            <a:r>
              <a:rPr spc="-15" dirty="0"/>
              <a:t>Н</a:t>
            </a:r>
            <a:r>
              <a:rPr dirty="0"/>
              <a:t>О</a:t>
            </a:r>
            <a:r>
              <a:rPr spc="-100" dirty="0"/>
              <a:t>Г</a:t>
            </a:r>
            <a:r>
              <a:rPr dirty="0"/>
              <a:t>О</a:t>
            </a:r>
          </a:p>
          <a:p>
            <a:pPr marL="337820">
              <a:lnSpc>
                <a:spcPts val="3454"/>
              </a:lnSpc>
            </a:pPr>
            <a:r>
              <a:rPr dirty="0"/>
              <a:t>Е</a:t>
            </a:r>
            <a:r>
              <a:rPr spc="-95" dirty="0"/>
              <a:t>К</a:t>
            </a:r>
            <a:r>
              <a:rPr spc="-80" dirty="0"/>
              <a:t>О</a:t>
            </a:r>
            <a:r>
              <a:rPr dirty="0"/>
              <a:t>ЛОГІЧНО</a:t>
            </a:r>
            <a:r>
              <a:rPr spc="-100" dirty="0"/>
              <a:t>Г</a:t>
            </a:r>
            <a:r>
              <a:rPr dirty="0"/>
              <a:t>О НА</a:t>
            </a:r>
            <a:r>
              <a:rPr spc="-235" dirty="0"/>
              <a:t>Г</a:t>
            </a:r>
            <a:r>
              <a:rPr dirty="0"/>
              <a:t>ЛЯ</a:t>
            </a:r>
            <a:r>
              <a:rPr spc="-60" dirty="0"/>
              <a:t>Д</a:t>
            </a:r>
            <a:r>
              <a:rPr dirty="0"/>
              <a:t>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5027" y="1458467"/>
            <a:ext cx="6978650" cy="116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7329">
              <a:lnSpc>
                <a:spcPct val="100000"/>
              </a:lnSpc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«Про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авну прир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оронну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у»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  <a:buFont typeface="Arial"/>
              <a:buChar char="•"/>
            </a:pPr>
            <a:endParaRPr sz="1000"/>
          </a:p>
          <a:p>
            <a:pPr marL="239395" marR="6350" indent="-227329">
              <a:lnSpc>
                <a:spcPct val="90000"/>
              </a:lnSpc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«Про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внесен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 Б</a:t>
            </a:r>
            <a:r>
              <a:rPr sz="1800" spc="-50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аї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абе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печення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</a:t>
            </a:r>
            <a:r>
              <a:rPr sz="1800" dirty="0">
                <a:latin typeface="Calibri"/>
                <a:cs typeface="Calibri"/>
              </a:rPr>
              <a:t>ункц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онуван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авної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оронної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лужби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оно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роект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№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933</a:t>
            </a:r>
            <a:r>
              <a:rPr sz="1800" spc="-10" dirty="0">
                <a:latin typeface="Calibri"/>
                <a:cs typeface="Calibri"/>
              </a:rPr>
              <a:t>6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«Про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авну прир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оронну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у»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120140"/>
            <a:ext cx="30010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7329">
              <a:lnSpc>
                <a:spcPct val="100000"/>
              </a:lnSpc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 піл</a:t>
            </a:r>
            <a:r>
              <a:rPr sz="1800" b="1" spc="-10" dirty="0">
                <a:latin typeface="Calibri"/>
                <a:cs typeface="Calibri"/>
              </a:rPr>
              <a:t>от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х 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2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угів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1526793"/>
            <a:ext cx="3278504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6350" indent="-227329" algn="just">
              <a:lnSpc>
                <a:spcPts val="1939"/>
              </a:lnSpc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лікві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овано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 </a:t>
            </a:r>
            <a:r>
              <a:rPr sz="1800" b="1" spc="-2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і</a:t>
            </a:r>
            <a:r>
              <a:rPr sz="1800" b="1" dirty="0">
                <a:latin typeface="Calibri"/>
                <a:cs typeface="Calibri"/>
              </a:rPr>
              <a:t>ал</a:t>
            </a:r>
            <a:r>
              <a:rPr sz="1800" b="1" spc="-10" dirty="0">
                <a:latin typeface="Calibri"/>
                <a:cs typeface="Calibri"/>
              </a:rPr>
              <a:t>ь</a:t>
            </a:r>
            <a:r>
              <a:rPr sz="1800" b="1" dirty="0">
                <a:latin typeface="Calibri"/>
                <a:cs typeface="Calibri"/>
              </a:rPr>
              <a:t>них 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анів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авної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375" y="1273175"/>
            <a:ext cx="1587" cy="317500"/>
          </a:xfrm>
          <a:custGeom>
            <a:avLst/>
            <a:gdLst/>
            <a:ahLst/>
            <a:cxnLst/>
            <a:rect l="l" t="t" r="r" b="b"/>
            <a:pathLst>
              <a:path w="1587" h="317500">
                <a:moveTo>
                  <a:pt x="0" y="0"/>
                </a:moveTo>
                <a:lnTo>
                  <a:pt x="1587" y="317500"/>
                </a:lnTo>
              </a:path>
            </a:pathLst>
          </a:custGeom>
          <a:ln w="19080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8950" y="1063688"/>
            <a:ext cx="534987" cy="534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99152" y="1115821"/>
            <a:ext cx="565531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оз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35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 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-20" dirty="0">
                <a:latin typeface="Calibri"/>
                <a:cs typeface="Calibri"/>
              </a:rPr>
              <a:t> д</a:t>
            </a:r>
            <a:r>
              <a:rPr sz="1800" b="1" dirty="0">
                <a:latin typeface="Calibri"/>
                <a:cs typeface="Calibri"/>
              </a:rPr>
              <a:t>о па</a:t>
            </a:r>
            <a:r>
              <a:rPr sz="1800" b="1" spc="-2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лам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нту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4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оек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525" y="1200561"/>
            <a:ext cx="139699" cy="129353"/>
          </a:xfrm>
          <a:custGeom>
            <a:avLst/>
            <a:gdLst/>
            <a:ahLst/>
            <a:cxnLst/>
            <a:rect l="l" t="t" r="r" b="b"/>
            <a:pathLst>
              <a:path w="139699" h="129353">
                <a:moveTo>
                  <a:pt x="61943" y="0"/>
                </a:moveTo>
                <a:lnTo>
                  <a:pt x="22928" y="16443"/>
                </a:lnTo>
                <a:lnTo>
                  <a:pt x="1601" y="50775"/>
                </a:lnTo>
                <a:lnTo>
                  <a:pt x="0" y="64739"/>
                </a:lnTo>
                <a:lnTo>
                  <a:pt x="1437" y="77867"/>
                </a:lnTo>
                <a:lnTo>
                  <a:pt x="21451" y="110684"/>
                </a:lnTo>
                <a:lnTo>
                  <a:pt x="61064" y="128169"/>
                </a:lnTo>
                <a:lnTo>
                  <a:pt x="77747" y="129353"/>
                </a:lnTo>
                <a:lnTo>
                  <a:pt x="92156" y="126379"/>
                </a:lnTo>
                <a:lnTo>
                  <a:pt x="126293" y="103041"/>
                </a:lnTo>
                <a:lnTo>
                  <a:pt x="139699" y="64624"/>
                </a:lnTo>
                <a:lnTo>
                  <a:pt x="138244" y="51490"/>
                </a:lnTo>
                <a:lnTo>
                  <a:pt x="118211" y="18652"/>
                </a:lnTo>
                <a:lnTo>
                  <a:pt x="78615" y="1181"/>
                </a:lnTo>
                <a:lnTo>
                  <a:pt x="61943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525" y="1584736"/>
            <a:ext cx="139699" cy="129353"/>
          </a:xfrm>
          <a:custGeom>
            <a:avLst/>
            <a:gdLst/>
            <a:ahLst/>
            <a:cxnLst/>
            <a:rect l="l" t="t" r="r" b="b"/>
            <a:pathLst>
              <a:path w="139699" h="129353">
                <a:moveTo>
                  <a:pt x="61943" y="0"/>
                </a:moveTo>
                <a:lnTo>
                  <a:pt x="22928" y="16443"/>
                </a:lnTo>
                <a:lnTo>
                  <a:pt x="1601" y="50775"/>
                </a:lnTo>
                <a:lnTo>
                  <a:pt x="0" y="64739"/>
                </a:lnTo>
                <a:lnTo>
                  <a:pt x="1437" y="77867"/>
                </a:lnTo>
                <a:lnTo>
                  <a:pt x="21451" y="110684"/>
                </a:lnTo>
                <a:lnTo>
                  <a:pt x="61064" y="128169"/>
                </a:lnTo>
                <a:lnTo>
                  <a:pt x="77747" y="129353"/>
                </a:lnTo>
                <a:lnTo>
                  <a:pt x="92156" y="126379"/>
                </a:lnTo>
                <a:lnTo>
                  <a:pt x="126293" y="103041"/>
                </a:lnTo>
                <a:lnTo>
                  <a:pt x="139699" y="64624"/>
                </a:lnTo>
                <a:lnTo>
                  <a:pt x="138244" y="51490"/>
                </a:lnTo>
                <a:lnTo>
                  <a:pt x="118211" y="18652"/>
                </a:lnTo>
                <a:lnTo>
                  <a:pt x="78615" y="1181"/>
                </a:lnTo>
                <a:lnTo>
                  <a:pt x="61943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850" y="1557802"/>
            <a:ext cx="138276" cy="129634"/>
          </a:xfrm>
          <a:custGeom>
            <a:avLst/>
            <a:gdLst/>
            <a:ahLst/>
            <a:cxnLst/>
            <a:rect l="l" t="t" r="r" b="b"/>
            <a:pathLst>
              <a:path w="138276" h="129634">
                <a:moveTo>
                  <a:pt x="62034" y="0"/>
                </a:moveTo>
                <a:lnTo>
                  <a:pt x="22957" y="16408"/>
                </a:lnTo>
                <a:lnTo>
                  <a:pt x="1603" y="50690"/>
                </a:lnTo>
                <a:lnTo>
                  <a:pt x="0" y="64622"/>
                </a:lnTo>
                <a:lnTo>
                  <a:pt x="956" y="75398"/>
                </a:lnTo>
                <a:lnTo>
                  <a:pt x="19994" y="109725"/>
                </a:lnTo>
                <a:lnTo>
                  <a:pt x="58444" y="128287"/>
                </a:lnTo>
                <a:lnTo>
                  <a:pt x="74434" y="129634"/>
                </a:lnTo>
                <a:lnTo>
                  <a:pt x="87702" y="127571"/>
                </a:lnTo>
                <a:lnTo>
                  <a:pt x="120542" y="107405"/>
                </a:lnTo>
                <a:lnTo>
                  <a:pt x="137421" y="68327"/>
                </a:lnTo>
                <a:lnTo>
                  <a:pt x="138276" y="51553"/>
                </a:lnTo>
                <a:lnTo>
                  <a:pt x="134109" y="39340"/>
                </a:lnTo>
                <a:lnTo>
                  <a:pt x="107027" y="10804"/>
                </a:lnTo>
                <a:lnTo>
                  <a:pt x="62034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95850" y="1918111"/>
            <a:ext cx="139699" cy="129352"/>
          </a:xfrm>
          <a:custGeom>
            <a:avLst/>
            <a:gdLst/>
            <a:ahLst/>
            <a:cxnLst/>
            <a:rect l="l" t="t" r="r" b="b"/>
            <a:pathLst>
              <a:path w="139699" h="129352">
                <a:moveTo>
                  <a:pt x="61939" y="0"/>
                </a:moveTo>
                <a:lnTo>
                  <a:pt x="22918" y="16443"/>
                </a:lnTo>
                <a:lnTo>
                  <a:pt x="1600" y="50775"/>
                </a:lnTo>
                <a:lnTo>
                  <a:pt x="0" y="64739"/>
                </a:lnTo>
                <a:lnTo>
                  <a:pt x="1437" y="77872"/>
                </a:lnTo>
                <a:lnTo>
                  <a:pt x="21444" y="110686"/>
                </a:lnTo>
                <a:lnTo>
                  <a:pt x="61063" y="128169"/>
                </a:lnTo>
                <a:lnTo>
                  <a:pt x="77754" y="129352"/>
                </a:lnTo>
                <a:lnTo>
                  <a:pt x="92168" y="126379"/>
                </a:lnTo>
                <a:lnTo>
                  <a:pt x="126301" y="103040"/>
                </a:lnTo>
                <a:lnTo>
                  <a:pt x="139699" y="64621"/>
                </a:lnTo>
                <a:lnTo>
                  <a:pt x="138244" y="51487"/>
                </a:lnTo>
                <a:lnTo>
                  <a:pt x="118219" y="18651"/>
                </a:lnTo>
                <a:lnTo>
                  <a:pt x="78619" y="1181"/>
                </a:lnTo>
                <a:lnTo>
                  <a:pt x="61939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900" y="2881248"/>
            <a:ext cx="371475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6341" y="2929128"/>
            <a:ext cx="5156835" cy="184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МЕ</a:t>
            </a:r>
            <a:r>
              <a:rPr sz="1800" b="1" spc="-13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spcBef>
                <a:spcPts val="409"/>
              </a:spcBef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дація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авної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аї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32"/>
              </a:spcBef>
              <a:buClr>
                <a:srgbClr val="479E36"/>
              </a:buClr>
              <a:buFont typeface="Arial"/>
              <a:buChar char="•"/>
            </a:pPr>
            <a:endParaRPr sz="1000"/>
          </a:p>
          <a:p>
            <a:pPr marL="239395" marR="1157605" indent="-227329">
              <a:lnSpc>
                <a:spcPts val="1950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незал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органу 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онтр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лю.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2"/>
              </a:spcBef>
            </a:pPr>
            <a:endParaRPr sz="1400"/>
          </a:p>
          <a:p>
            <a:pPr marL="2984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4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НІ 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341" y="5014976"/>
            <a:ext cx="491299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6350" indent="-227329">
              <a:lnSpc>
                <a:spcPts val="1939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spc="-4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хва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ламен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ом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“Про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авну 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оронну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у”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341" y="5637072"/>
            <a:ext cx="4804410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6350" indent="-227329">
              <a:lnSpc>
                <a:spcPts val="1939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ро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роб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дза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актів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й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(кри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нки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риз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ків,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поря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дій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онтр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о)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29478" y="5014976"/>
            <a:ext cx="495300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6350" indent="-227329">
              <a:lnSpc>
                <a:spcPts val="1939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нової незал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авної 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оронної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лужби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9478" y="5637072"/>
            <a:ext cx="5982335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6350" indent="-227329">
              <a:lnSpc>
                <a:spcPts val="1939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роб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ці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ді</a:t>
            </a:r>
            <a:r>
              <a:rPr sz="1800" spc="-10" dirty="0">
                <a:latin typeface="Calibri"/>
                <a:cs typeface="Calibri"/>
              </a:rPr>
              <a:t>йс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ня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логі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онтр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міс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ево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амовря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ування у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ті по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ил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фо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ми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ентра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із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“З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леної ва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ти” (аналіти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ні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ативн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-правові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-1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мент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32480" y="2571623"/>
            <a:ext cx="2659519" cy="2629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295775"/>
            <a:ext cx="6492875" cy="25400"/>
          </a:xfrm>
          <a:custGeom>
            <a:avLst/>
            <a:gdLst/>
            <a:ahLst/>
            <a:cxnLst/>
            <a:rect l="l" t="t" r="r" b="b"/>
            <a:pathLst>
              <a:path w="6492875" h="25400">
                <a:moveTo>
                  <a:pt x="0" y="25400"/>
                </a:moveTo>
                <a:lnTo>
                  <a:pt x="6492875" y="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193" y="2765425"/>
            <a:ext cx="2131695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6350" indent="-88900">
              <a:lnSpc>
                <a:spcPts val="1950"/>
              </a:lnSpc>
            </a:pPr>
            <a:r>
              <a:rPr sz="1800" dirty="0">
                <a:latin typeface="Calibri"/>
                <a:cs typeface="Calibri"/>
              </a:rPr>
              <a:t>Си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динат ук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аї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нилася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876" rIns="0" bIns="0" rtlCol="0">
            <a:spAutoFit/>
          </a:bodyPr>
          <a:lstStyle/>
          <a:p>
            <a:pPr marL="167640">
              <a:lnSpc>
                <a:spcPct val="100000"/>
              </a:lnSpc>
            </a:pPr>
            <a:r>
              <a:rPr dirty="0"/>
              <a:t>Е</a:t>
            </a:r>
            <a:r>
              <a:rPr spc="-95" dirty="0"/>
              <a:t>К</a:t>
            </a:r>
            <a:r>
              <a:rPr spc="-80" dirty="0"/>
              <a:t>О</a:t>
            </a:r>
            <a:r>
              <a:rPr dirty="0"/>
              <a:t>ЛОГІЧНИЙ</a:t>
            </a:r>
            <a:r>
              <a:rPr spc="-15" dirty="0"/>
              <a:t> </a:t>
            </a:r>
            <a:r>
              <a:rPr dirty="0"/>
              <a:t>ПОР</a:t>
            </a:r>
            <a:r>
              <a:rPr spc="-10" dirty="0"/>
              <a:t>Т</a:t>
            </a:r>
            <a:r>
              <a:rPr dirty="0"/>
              <a:t>Р</a:t>
            </a:r>
            <a:r>
              <a:rPr spc="-20" dirty="0"/>
              <a:t>Е</a:t>
            </a:r>
            <a:r>
              <a:rPr dirty="0"/>
              <a:t>Т У</a:t>
            </a:r>
            <a:r>
              <a:rPr spc="-10" dirty="0"/>
              <a:t>К</a:t>
            </a:r>
            <a:r>
              <a:rPr spc="-180" dirty="0"/>
              <a:t>Р</a:t>
            </a:r>
            <a:r>
              <a:rPr dirty="0"/>
              <a:t>АЇНЦЯ</a:t>
            </a:r>
          </a:p>
        </p:txBody>
      </p:sp>
      <p:sp>
        <p:nvSpPr>
          <p:cNvPr id="5" name="object 5"/>
          <p:cNvSpPr/>
          <p:nvPr/>
        </p:nvSpPr>
        <p:spPr>
          <a:xfrm>
            <a:off x="9293225" y="811148"/>
            <a:ext cx="1920875" cy="192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7326" y="3333813"/>
            <a:ext cx="5921375" cy="321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337" y="5127688"/>
            <a:ext cx="5575300" cy="1579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995" y="1157732"/>
            <a:ext cx="3171190" cy="339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ля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ук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аїнців 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-40" dirty="0">
                <a:latin typeface="Calibri"/>
                <a:cs typeface="Calibri"/>
              </a:rPr>
              <a:t>х</a:t>
            </a:r>
            <a:r>
              <a:rPr sz="1600" b="1" spc="-10" dirty="0">
                <a:latin typeface="Calibri"/>
                <a:cs typeface="Calibri"/>
              </a:rPr>
              <a:t>орона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овкілля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є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latin typeface="Calibri"/>
                <a:cs typeface="Calibri"/>
              </a:rPr>
              <a:t>важливою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2000" b="1" dirty="0">
                <a:latin typeface="Calibri"/>
                <a:cs typeface="Calibri"/>
              </a:rPr>
              <a:t>93%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 marR="6350">
              <a:lnSpc>
                <a:spcPct val="88100"/>
              </a:lnSpc>
            </a:pPr>
            <a:r>
              <a:rPr sz="1600" b="1" spc="-10" dirty="0">
                <a:latin typeface="Calibri"/>
                <a:cs typeface="Calibri"/>
              </a:rPr>
              <a:t>Вва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25" dirty="0">
                <a:latin typeface="Calibri"/>
                <a:cs typeface="Calibri"/>
              </a:rPr>
              <a:t>ю</a:t>
            </a:r>
            <a:r>
              <a:rPr sz="1600" b="1" spc="-10" dirty="0">
                <a:latin typeface="Calibri"/>
                <a:cs typeface="Calibri"/>
              </a:rPr>
              <a:t>ть,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м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жуть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особис</a:t>
            </a:r>
            <a:r>
              <a:rPr sz="1600" b="1" spc="-25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о ві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ігравати</a:t>
            </a:r>
            <a:r>
              <a:rPr sz="1600" b="1" spc="-15" dirty="0">
                <a:latin typeface="Calibri"/>
                <a:cs typeface="Calibri"/>
              </a:rPr>
              <a:t> р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ль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</a:t>
            </a:r>
            <a:r>
              <a:rPr sz="1600" b="1" spc="-20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хисті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овк</a:t>
            </a:r>
            <a:r>
              <a:rPr sz="1600" b="1" dirty="0">
                <a:latin typeface="Calibri"/>
                <a:cs typeface="Calibri"/>
              </a:rPr>
              <a:t>і</a:t>
            </a:r>
            <a:r>
              <a:rPr sz="1600" b="1" spc="-10" dirty="0">
                <a:latin typeface="Calibri"/>
                <a:cs typeface="Calibri"/>
              </a:rPr>
              <a:t>лля: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87%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Пі</a:t>
            </a:r>
            <a:r>
              <a:rPr sz="1600" b="1" spc="-4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три</a:t>
            </a:r>
            <a:r>
              <a:rPr sz="1600" b="1" spc="-30" dirty="0">
                <a:latin typeface="Calibri"/>
                <a:cs typeface="Calibri"/>
              </a:rPr>
              <a:t>м</a:t>
            </a:r>
            <a:r>
              <a:rPr sz="1600" b="1" spc="-10" dirty="0">
                <a:latin typeface="Calibri"/>
                <a:cs typeface="Calibri"/>
              </a:rPr>
              <a:t>у</a:t>
            </a:r>
            <a:r>
              <a:rPr sz="1600" b="1" spc="-30" dirty="0">
                <a:latin typeface="Calibri"/>
                <a:cs typeface="Calibri"/>
              </a:rPr>
              <a:t>ю</a:t>
            </a:r>
            <a:r>
              <a:rPr sz="1600" b="1" spc="-10" dirty="0">
                <a:latin typeface="Calibri"/>
                <a:cs typeface="Calibri"/>
              </a:rPr>
              <a:t>ть: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2000" b="1" dirty="0">
                <a:latin typeface="Calibri"/>
                <a:cs typeface="Calibri"/>
              </a:rPr>
              <a:t>49%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рефор</a:t>
            </a:r>
            <a:r>
              <a:rPr sz="1600" spc="-30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сф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рі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10" dirty="0">
                <a:latin typeface="Calibri"/>
                <a:cs typeface="Calibri"/>
              </a:rPr>
              <a:t>ра</a:t>
            </a:r>
            <a:r>
              <a:rPr sz="1600" spc="-20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ління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55"/>
              </a:lnSpc>
            </a:pP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і</a:t>
            </a:r>
            <a:r>
              <a:rPr sz="1600" spc="-5" dirty="0">
                <a:latin typeface="Calibri"/>
                <a:cs typeface="Calibri"/>
              </a:rPr>
              <a:t>д</a:t>
            </a:r>
            <a:r>
              <a:rPr sz="1600" spc="-30" dirty="0">
                <a:latin typeface="Calibri"/>
                <a:cs typeface="Calibri"/>
              </a:rPr>
              <a:t>х</a:t>
            </a:r>
            <a:r>
              <a:rPr sz="1600" spc="-6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дами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2000" b="1" dirty="0">
                <a:latin typeface="Calibri"/>
                <a:cs typeface="Calibri"/>
              </a:rPr>
              <a:t>42%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о</a:t>
            </a:r>
            <a:r>
              <a:rPr sz="1600" spc="-35" dirty="0">
                <a:latin typeface="Calibri"/>
                <a:cs typeface="Calibri"/>
              </a:rPr>
              <a:t>х</a:t>
            </a:r>
            <a:r>
              <a:rPr sz="1600" spc="-10" dirty="0">
                <a:latin typeface="Calibri"/>
                <a:cs typeface="Calibri"/>
              </a:rPr>
              <a:t>оро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прир</a:t>
            </a:r>
            <a:r>
              <a:rPr sz="1600" spc="-6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b="1" dirty="0">
                <a:latin typeface="Calibri"/>
                <a:cs typeface="Calibri"/>
              </a:rPr>
              <a:t>42%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рефор</a:t>
            </a:r>
            <a:r>
              <a:rPr sz="1600" spc="-30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10" dirty="0">
                <a:latin typeface="Calibri"/>
                <a:cs typeface="Calibri"/>
              </a:rPr>
              <a:t>ра</a:t>
            </a:r>
            <a:r>
              <a:rPr sz="1600" spc="-20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ління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spc="-6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дними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55"/>
              </a:lnSpc>
            </a:pPr>
            <a:r>
              <a:rPr sz="1600" spc="-10" dirty="0">
                <a:latin typeface="Calibri"/>
                <a:cs typeface="Calibri"/>
              </a:rPr>
              <a:t>рес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рсами.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0726" y="1182115"/>
            <a:ext cx="3550920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Вва</a:t>
            </a:r>
            <a:r>
              <a:rPr sz="1600" b="1" spc="-45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30" dirty="0">
                <a:latin typeface="Calibri"/>
                <a:cs typeface="Calibri"/>
              </a:rPr>
              <a:t>ю</a:t>
            </a:r>
            <a:r>
              <a:rPr sz="1600" b="1" spc="-10" dirty="0">
                <a:latin typeface="Calibri"/>
                <a:cs typeface="Calibri"/>
              </a:rPr>
              <a:t>ть,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логіч</a:t>
            </a:r>
            <a:r>
              <a:rPr sz="1600" b="1" spc="-5" dirty="0">
                <a:latin typeface="Calibri"/>
                <a:cs typeface="Calibri"/>
              </a:rPr>
              <a:t>ні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б</a:t>
            </a:r>
            <a:r>
              <a:rPr sz="1600" b="1" spc="-10" dirty="0">
                <a:latin typeface="Calibri"/>
                <a:cs typeface="Calibri"/>
              </a:rPr>
              <a:t>л</a:t>
            </a:r>
            <a:r>
              <a:rPr sz="1600" b="1" spc="-25" dirty="0">
                <a:latin typeface="Calibri"/>
                <a:cs typeface="Calibri"/>
              </a:rPr>
              <a:t>е</a:t>
            </a:r>
            <a:r>
              <a:rPr sz="1600" b="1" spc="-15" dirty="0">
                <a:latin typeface="Calibri"/>
                <a:cs typeface="Calibri"/>
              </a:rPr>
              <a:t>ми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має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вирішувати: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sz="2000" b="1" dirty="0">
                <a:latin typeface="Calibri"/>
                <a:cs typeface="Calibri"/>
              </a:rPr>
              <a:t>37%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ц</a:t>
            </a:r>
            <a:r>
              <a:rPr sz="1600" spc="-10" dirty="0">
                <a:latin typeface="Calibri"/>
                <a:cs typeface="Calibri"/>
              </a:rPr>
              <a:t>ентр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ль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лада,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3</a:t>
            </a:r>
            <a:r>
              <a:rPr sz="2000" b="1" spc="5" dirty="0">
                <a:latin typeface="Calibri"/>
                <a:cs typeface="Calibri"/>
              </a:rPr>
              <a:t>8</a:t>
            </a:r>
            <a:r>
              <a:rPr sz="2000" b="1" dirty="0">
                <a:latin typeface="Calibri"/>
                <a:cs typeface="Calibri"/>
              </a:rPr>
              <a:t>%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міс</a:t>
            </a:r>
            <a:r>
              <a:rPr sz="1600" spc="-30" dirty="0">
                <a:latin typeface="Calibri"/>
                <a:cs typeface="Calibri"/>
              </a:rPr>
              <a:t>ц</a:t>
            </a:r>
            <a:r>
              <a:rPr sz="1600" spc="-10" dirty="0">
                <a:latin typeface="Calibri"/>
                <a:cs typeface="Calibri"/>
              </a:rPr>
              <a:t>евої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влади.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0726" y="2523490"/>
            <a:ext cx="4345305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С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3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найчастіше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аданих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о к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оків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ук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аїнців: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370"/>
              </a:lnSpc>
            </a:pPr>
            <a:r>
              <a:rPr sz="2000" b="1" dirty="0">
                <a:latin typeface="Calibri"/>
                <a:cs typeface="Calibri"/>
              </a:rPr>
              <a:t>44%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зм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нше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ня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живання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ен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ргі</a:t>
            </a:r>
            <a:r>
              <a:rPr sz="1600" dirty="0">
                <a:latin typeface="Calibri"/>
                <a:cs typeface="Calibri"/>
              </a:rPr>
              <a:t>ї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36%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сортув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ння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смі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тя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0726" y="3622476"/>
            <a:ext cx="4055745" cy="81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99300"/>
              </a:lnSpc>
            </a:pP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зитив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ста</a:t>
            </a:r>
            <a:r>
              <a:rPr sz="1600" b="1" spc="-20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ляться</a:t>
            </a:r>
            <a:r>
              <a:rPr sz="1600" b="1" dirty="0">
                <a:latin typeface="Calibri"/>
                <a:cs typeface="Calibri"/>
              </a:rPr>
              <a:t>  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оботи п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о</a:t>
            </a:r>
            <a:r>
              <a:rPr sz="1600" b="1" spc="-40" dirty="0">
                <a:latin typeface="Calibri"/>
                <a:cs typeface="Calibri"/>
              </a:rPr>
              <a:t>х</a:t>
            </a:r>
            <a:r>
              <a:rPr sz="1600" b="1" spc="-10" dirty="0">
                <a:latin typeface="Calibri"/>
                <a:cs typeface="Calibri"/>
              </a:rPr>
              <a:t>оронних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рома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ських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ор</a:t>
            </a:r>
            <a:r>
              <a:rPr sz="1600" b="1" spc="-30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ізацій: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71%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громадян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0917" y="173735"/>
            <a:ext cx="280289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есурс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о-ана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ти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ний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ентр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«С</a:t>
            </a:r>
            <a:r>
              <a:rPr sz="1800" spc="-10" dirty="0">
                <a:latin typeface="Calibri"/>
                <a:cs typeface="Calibri"/>
              </a:rPr>
              <a:t>ус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ьс</a:t>
            </a:r>
            <a:r>
              <a:rPr sz="1800" dirty="0">
                <a:latin typeface="Calibri"/>
                <a:cs typeface="Calibri"/>
              </a:rPr>
              <a:t>тво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 д</a:t>
            </a:r>
            <a:r>
              <a:rPr sz="1800" dirty="0">
                <a:latin typeface="Calibri"/>
                <a:cs typeface="Calibri"/>
              </a:rPr>
              <a:t>овк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лля»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996" y="2969005"/>
            <a:ext cx="2500630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ДЯК</a:t>
            </a:r>
            <a:r>
              <a:rPr sz="4400" b="1" spc="-10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lang="uk-UA" sz="4400" b="1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А У</a:t>
            </a:r>
            <a:r>
              <a:rPr sz="4400" b="1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АГУ!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8500" y="728662"/>
            <a:ext cx="10066274" cy="493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515600" cy="180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336151" cy="968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841" y="17906"/>
            <a:ext cx="7904480" cy="8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346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ННЯ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3200" b="1" spc="-10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ДИ ПРО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ІАЦІ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. О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ІНКА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ВПЛИ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У НА 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КІЛЛЯ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789173"/>
            <a:ext cx="5702300" cy="1650"/>
          </a:xfrm>
          <a:custGeom>
            <a:avLst/>
            <a:gdLst/>
            <a:ahLst/>
            <a:cxnLst/>
            <a:rect l="l" t="t" r="r" b="b"/>
            <a:pathLst>
              <a:path w="5702300" h="1650">
                <a:moveTo>
                  <a:pt x="0" y="0"/>
                </a:moveTo>
                <a:lnTo>
                  <a:pt x="5702300" y="165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99731" y="5005578"/>
            <a:ext cx="3500754" cy="148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marR="486409" indent="-285750">
              <a:lnSpc>
                <a:spcPct val="100000"/>
              </a:lnSpc>
              <a:buClr>
                <a:srgbClr val="50A74B"/>
              </a:buClr>
              <a:buSzPct val="43750"/>
              <a:buFont typeface="Arial"/>
              <a:buChar char="•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обм</a:t>
            </a:r>
            <a:r>
              <a:rPr sz="1600" spc="-35" dirty="0">
                <a:latin typeface="Calibri"/>
                <a:cs typeface="Calibri"/>
              </a:rPr>
              <a:t>еж</a:t>
            </a:r>
            <a:r>
              <a:rPr sz="1600" spc="-10" dirty="0">
                <a:latin typeface="Calibri"/>
                <a:cs typeface="Calibri"/>
              </a:rPr>
              <a:t>ено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онтакт чи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овни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 с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б’єкт</a:t>
            </a:r>
            <a:r>
              <a:rPr sz="1600" spc="-15" dirty="0">
                <a:latin typeface="Calibri"/>
                <a:cs typeface="Calibri"/>
              </a:rPr>
              <a:t>ом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ос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6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дарювання</a:t>
            </a:r>
            <a:endParaRPr sz="16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Clr>
                <a:srgbClr val="50A74B"/>
              </a:buClr>
              <a:buSzPct val="43750"/>
              <a:buFont typeface="Arial"/>
              <a:buChar char="•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зареєстровано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174</a:t>
            </a:r>
            <a:r>
              <a:rPr sz="1600" spc="-10" dirty="0">
                <a:latin typeface="Calibri"/>
                <a:cs typeface="Calibri"/>
              </a:rPr>
              <a:t>9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10" dirty="0">
                <a:latin typeface="Calibri"/>
                <a:cs typeface="Calibri"/>
              </a:rPr>
              <a:t>рав</a:t>
            </a:r>
            <a:endParaRPr sz="1600">
              <a:latin typeface="Calibri"/>
              <a:cs typeface="Calibri"/>
            </a:endParaRPr>
          </a:p>
          <a:p>
            <a:pPr marL="297815" marR="6350" indent="-285750">
              <a:lnSpc>
                <a:spcPct val="100000"/>
              </a:lnSpc>
              <a:buClr>
                <a:srgbClr val="50A74B"/>
              </a:buClr>
              <a:buSzPct val="43750"/>
              <a:buFont typeface="Arial"/>
              <a:buChar char="•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пров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ено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б</a:t>
            </a:r>
            <a:r>
              <a:rPr sz="1600" spc="-10" dirty="0">
                <a:latin typeface="Calibri"/>
                <a:cs typeface="Calibri"/>
              </a:rPr>
              <a:t>лиз</a:t>
            </a:r>
            <a:r>
              <a:rPr sz="1600" spc="-20" dirty="0">
                <a:latin typeface="Calibri"/>
                <a:cs typeface="Calibri"/>
              </a:rPr>
              <a:t>ь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5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гром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spc="-20" dirty="0">
                <a:latin typeface="Calibri"/>
                <a:cs typeface="Calibri"/>
              </a:rPr>
              <a:t>ь</a:t>
            </a:r>
            <a:r>
              <a:rPr sz="1600" spc="-10" dirty="0">
                <a:latin typeface="Calibri"/>
                <a:cs typeface="Calibri"/>
              </a:rPr>
              <a:t>ких слухань</a:t>
            </a:r>
            <a:endParaRPr sz="16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Clr>
                <a:srgbClr val="50A74B"/>
              </a:buClr>
              <a:buSzPct val="43750"/>
              <a:buFont typeface="Arial"/>
              <a:buChar char="•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видано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spc="-10" dirty="0">
                <a:latin typeface="Calibri"/>
                <a:cs typeface="Calibri"/>
              </a:rPr>
              <a:t>лиз</a:t>
            </a:r>
            <a:r>
              <a:rPr sz="1600" spc="-20" dirty="0">
                <a:latin typeface="Calibri"/>
                <a:cs typeface="Calibri"/>
              </a:rPr>
              <a:t>ь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5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висновк</a:t>
            </a:r>
            <a:r>
              <a:rPr sz="1600" dirty="0">
                <a:latin typeface="Calibri"/>
                <a:cs typeface="Calibri"/>
              </a:rPr>
              <a:t>і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ОВД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1226" y="2873311"/>
            <a:ext cx="1466850" cy="119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1126" y="3779837"/>
            <a:ext cx="1466850" cy="119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8501" y="4376737"/>
            <a:ext cx="1466850" cy="119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0451" y="4622800"/>
            <a:ext cx="1466850" cy="1192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7575" y="3205098"/>
            <a:ext cx="3937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94526" y="4146486"/>
            <a:ext cx="434975" cy="338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7075" y="4694237"/>
            <a:ext cx="415925" cy="515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6569" y="3415283"/>
            <a:ext cx="10104755" cy="148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00849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ЦІНЮЄТЬ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ЖЕН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ОК</a:t>
            </a:r>
            <a:r>
              <a:rPr sz="1800" b="1" dirty="0">
                <a:latin typeface="Calibri"/>
                <a:cs typeface="Calibri"/>
              </a:rPr>
              <a:t>РЕ</a:t>
            </a:r>
            <a:r>
              <a:rPr sz="1800" b="1" spc="-10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О З</a:t>
            </a:r>
            <a:r>
              <a:rPr sz="1800" b="1" spc="-35" dirty="0">
                <a:latin typeface="Calibri"/>
                <a:cs typeface="Calibri"/>
              </a:rPr>
              <a:t>Б</a:t>
            </a:r>
            <a:r>
              <a:rPr sz="1800" b="1" spc="-135" dirty="0">
                <a:latin typeface="Calibri"/>
                <a:cs typeface="Calibri"/>
              </a:rPr>
              <a:t>У</a:t>
            </a: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35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АНИЙ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ЧИ РЕ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ОНС</a:t>
            </a:r>
            <a:r>
              <a:rPr sz="1800" b="1" spc="-10" dirty="0">
                <a:latin typeface="Calibri"/>
                <a:cs typeface="Calibri"/>
              </a:rPr>
              <a:t>ТР</a:t>
            </a:r>
            <a:r>
              <a:rPr sz="1800" b="1" dirty="0">
                <a:latin typeface="Calibri"/>
                <a:cs typeface="Calibri"/>
              </a:rPr>
              <a:t>УЙО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АНИЙ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’Є</a:t>
            </a:r>
            <a:r>
              <a:rPr sz="1800" b="1" spc="-2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Т У РЕГІОНІ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25"/>
              </a:spcBef>
            </a:pPr>
            <a:endParaRPr sz="700"/>
          </a:p>
          <a:p>
            <a:pPr marL="671131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ВО</a:t>
            </a:r>
            <a:r>
              <a:rPr sz="1800" b="1" dirty="0">
                <a:latin typeface="Calibri"/>
                <a:cs typeface="Calibri"/>
              </a:rPr>
              <a:t>РЕНО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ЄДИНИЙ 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4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ЄС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 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344" y="1885188"/>
            <a:ext cx="449770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20265" algn="l"/>
              </a:tabLst>
            </a:pPr>
            <a:r>
              <a:rPr sz="2400" b="1" dirty="0">
                <a:latin typeface="Calibri"/>
                <a:cs typeface="Calibri"/>
              </a:rPr>
              <a:t>Запровад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ено	нову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європейську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м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де</a:t>
            </a:r>
            <a:r>
              <a:rPr sz="2400" b="1" dirty="0">
                <a:latin typeface="Calibri"/>
                <a:cs typeface="Calibri"/>
              </a:rPr>
              <a:t>ль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</a:t>
            </a:r>
            <a:r>
              <a:rPr sz="2400" b="1" spc="-35" dirty="0">
                <a:latin typeface="Calibri"/>
                <a:cs typeface="Calibri"/>
              </a:rPr>
              <a:t>це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ур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344" y="1009142"/>
            <a:ext cx="7825740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7000"/>
              </a:lnSpc>
            </a:pPr>
            <a:r>
              <a:rPr sz="2000" dirty="0">
                <a:latin typeface="Calibri"/>
                <a:cs typeface="Calibri"/>
              </a:rPr>
              <a:t>18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</a:t>
            </a:r>
            <a:r>
              <a:rPr sz="2000" spc="-20" dirty="0">
                <a:latin typeface="Calibri"/>
                <a:cs typeface="Calibri"/>
              </a:rPr>
              <a:t>р</a:t>
            </a:r>
            <a:r>
              <a:rPr sz="2000" spc="-70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201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вст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п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ю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З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«П</a:t>
            </a:r>
            <a:r>
              <a:rPr sz="2000" dirty="0">
                <a:latin typeface="Calibri"/>
                <a:cs typeface="Calibri"/>
              </a:rPr>
              <a:t>ро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10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і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ку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впл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овк</a:t>
            </a:r>
            <a:r>
              <a:rPr sz="2000" spc="-10" dirty="0">
                <a:latin typeface="Calibri"/>
                <a:cs typeface="Calibri"/>
              </a:rPr>
              <a:t>і</a:t>
            </a:r>
            <a:r>
              <a:rPr sz="2000" spc="5" dirty="0">
                <a:latin typeface="Calibri"/>
                <a:cs typeface="Calibri"/>
              </a:rPr>
              <a:t>л</a:t>
            </a:r>
            <a:r>
              <a:rPr sz="2000" dirty="0">
                <a:latin typeface="Calibri"/>
                <a:cs typeface="Calibri"/>
              </a:rPr>
              <a:t>ля», прий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ятий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Ве</a:t>
            </a:r>
            <a:r>
              <a:rPr sz="2000" spc="-20" dirty="0">
                <a:latin typeface="Calibri"/>
                <a:cs typeface="Calibri"/>
              </a:rPr>
              <a:t>р</a:t>
            </a:r>
            <a:r>
              <a:rPr sz="2000" spc="-40" dirty="0">
                <a:latin typeface="Calibri"/>
                <a:cs typeface="Calibri"/>
              </a:rPr>
              <a:t>х</a:t>
            </a:r>
            <a:r>
              <a:rPr sz="2000" dirty="0">
                <a:latin typeface="Calibri"/>
                <a:cs typeface="Calibri"/>
              </a:rPr>
              <a:t>овною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ою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23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5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(№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205</a:t>
            </a:r>
            <a:r>
              <a:rPr sz="2000" spc="5" dirty="0">
                <a:latin typeface="Calibri"/>
                <a:cs typeface="Calibri"/>
              </a:rPr>
              <a:t>9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VIII)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7026" y="1950973"/>
            <a:ext cx="2061210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10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5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ЮЄ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«</a:t>
            </a:r>
            <a:r>
              <a:rPr sz="1800" b="1" spc="-14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-10" dirty="0">
                <a:latin typeface="Calibri"/>
                <a:cs typeface="Calibri"/>
              </a:rPr>
              <a:t>Ч</a:t>
            </a:r>
            <a:r>
              <a:rPr sz="1800" b="1" dirty="0">
                <a:latin typeface="Calibri"/>
                <a:cs typeface="Calibri"/>
              </a:rPr>
              <a:t>А»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Т</a:t>
            </a:r>
            <a:r>
              <a:rPr sz="1800" b="1" spc="-3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5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ФОННА ЛІНІЯ ІЗ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ПИ</a:t>
            </a:r>
            <a:r>
              <a:rPr sz="1800" b="1" spc="-12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Ь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ОВД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8829" y="5609538"/>
            <a:ext cx="253238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spc="-5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АНО 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5" dirty="0">
                <a:latin typeface="Calibri"/>
                <a:cs typeface="Calibri"/>
              </a:rPr>
              <a:t>КО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ГІЧНУ</a:t>
            </a:r>
            <a:endParaRPr sz="1800">
              <a:latin typeface="Calibri"/>
              <a:cs typeface="Calibri"/>
            </a:endParaRPr>
          </a:p>
          <a:p>
            <a:pPr marL="12954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6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ТИ</a:t>
            </a: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93950" y="5024373"/>
            <a:ext cx="325437" cy="327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163824"/>
          </a:xfrm>
          <a:custGeom>
            <a:avLst/>
            <a:gdLst/>
            <a:ahLst/>
            <a:cxnLst/>
            <a:rect l="l" t="t" r="r" b="b"/>
            <a:pathLst>
              <a:path w="12192000" h="3163824">
                <a:moveTo>
                  <a:pt x="0" y="3163824"/>
                </a:moveTo>
                <a:lnTo>
                  <a:pt x="12192000" y="3163824"/>
                </a:lnTo>
                <a:lnTo>
                  <a:pt x="12192000" y="0"/>
                </a:lnTo>
                <a:lnTo>
                  <a:pt x="0" y="0"/>
                </a:lnTo>
                <a:lnTo>
                  <a:pt x="0" y="3163824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7001" y="1011237"/>
            <a:ext cx="982662" cy="79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937" y="3235388"/>
            <a:ext cx="982662" cy="79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7633" y="1063116"/>
            <a:ext cx="5086985" cy="129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indent="-227329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i="1" dirty="0">
                <a:latin typeface="Calibri"/>
                <a:cs typeface="Calibri"/>
              </a:rPr>
              <a:t>20 бер</a:t>
            </a:r>
            <a:r>
              <a:rPr sz="1800" i="1" spc="5" dirty="0">
                <a:latin typeface="Calibri"/>
                <a:cs typeface="Calibri"/>
              </a:rPr>
              <a:t>е</a:t>
            </a:r>
            <a:r>
              <a:rPr sz="1800" i="1" spc="-10" dirty="0">
                <a:latin typeface="Calibri"/>
                <a:cs typeface="Calibri"/>
              </a:rPr>
              <a:t>з</a:t>
            </a:r>
            <a:r>
              <a:rPr sz="1800" i="1" dirty="0">
                <a:latin typeface="Calibri"/>
                <a:cs typeface="Calibri"/>
              </a:rPr>
              <a:t>ня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201</a:t>
            </a:r>
            <a:r>
              <a:rPr sz="1800" i="1" spc="-10" dirty="0">
                <a:latin typeface="Calibri"/>
                <a:cs typeface="Calibri"/>
              </a:rPr>
              <a:t>8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року у</a:t>
            </a:r>
            <a:r>
              <a:rPr sz="1800" i="1" spc="-20" dirty="0">
                <a:latin typeface="Calibri"/>
                <a:cs typeface="Calibri"/>
              </a:rPr>
              <a:t>х</a:t>
            </a:r>
            <a:r>
              <a:rPr sz="1800" i="1" dirty="0">
                <a:latin typeface="Calibri"/>
                <a:cs typeface="Calibri"/>
              </a:rPr>
              <a:t>ва</a:t>
            </a:r>
            <a:r>
              <a:rPr sz="1800" i="1" spc="5" dirty="0">
                <a:latin typeface="Calibri"/>
                <a:cs typeface="Calibri"/>
              </a:rPr>
              <a:t>л</a:t>
            </a:r>
            <a:r>
              <a:rPr sz="1800" i="1" dirty="0">
                <a:latin typeface="Calibri"/>
                <a:cs typeface="Calibri"/>
              </a:rPr>
              <a:t>ено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2E994F"/>
              </a:buClr>
              <a:buFont typeface="Arial"/>
              <a:buChar char="•"/>
            </a:pPr>
            <a:endParaRPr sz="750"/>
          </a:p>
          <a:p>
            <a:pPr marL="239395" indent="-227329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i="1" dirty="0">
                <a:latin typeface="Calibri"/>
                <a:cs typeface="Calibri"/>
              </a:rPr>
              <a:t>12 </a:t>
            </a:r>
            <a:r>
              <a:rPr sz="1800" i="1" spc="-25" dirty="0">
                <a:latin typeface="Calibri"/>
                <a:cs typeface="Calibri"/>
              </a:rPr>
              <a:t>ж</a:t>
            </a:r>
            <a:r>
              <a:rPr sz="1800" i="1" dirty="0">
                <a:latin typeface="Calibri"/>
                <a:cs typeface="Calibri"/>
              </a:rPr>
              <a:t>ов</a:t>
            </a:r>
            <a:r>
              <a:rPr sz="1800" i="1" spc="5" dirty="0">
                <a:latin typeface="Calibri"/>
                <a:cs typeface="Calibri"/>
              </a:rPr>
              <a:t>т</a:t>
            </a:r>
            <a:r>
              <a:rPr sz="1800" i="1" dirty="0">
                <a:latin typeface="Calibri"/>
                <a:cs typeface="Calibri"/>
              </a:rPr>
              <a:t>ня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201</a:t>
            </a:r>
            <a:r>
              <a:rPr sz="1800" i="1" spc="-10" dirty="0">
                <a:latin typeface="Calibri"/>
                <a:cs typeface="Calibri"/>
              </a:rPr>
              <a:t>8</a:t>
            </a:r>
            <a:r>
              <a:rPr sz="1800" i="1" dirty="0">
                <a:latin typeface="Calibri"/>
                <a:cs typeface="Calibri"/>
              </a:rPr>
              <a:t> року </a:t>
            </a:r>
            <a:r>
              <a:rPr sz="1800" i="1" spc="5" dirty="0">
                <a:latin typeface="Calibri"/>
                <a:cs typeface="Calibri"/>
              </a:rPr>
              <a:t>в</a:t>
            </a:r>
            <a:r>
              <a:rPr sz="1800" i="1" dirty="0">
                <a:latin typeface="Calibri"/>
                <a:cs typeface="Calibri"/>
              </a:rPr>
              <a:t>ведено в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дію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9"/>
              </a:spcBef>
              <a:buClr>
                <a:srgbClr val="2E994F"/>
              </a:buClr>
              <a:buFont typeface="Arial"/>
              <a:buChar char="•"/>
            </a:pPr>
            <a:endParaRPr sz="750"/>
          </a:p>
          <a:p>
            <a:pPr marL="239395" indent="-227329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i="1" dirty="0">
                <a:latin typeface="Calibri"/>
                <a:cs typeface="Calibri"/>
              </a:rPr>
              <a:t>31 </a:t>
            </a:r>
            <a:r>
              <a:rPr sz="1800" i="1" spc="-25" dirty="0">
                <a:latin typeface="Calibri"/>
                <a:cs typeface="Calibri"/>
              </a:rPr>
              <a:t>ж</a:t>
            </a:r>
            <a:r>
              <a:rPr sz="1800" i="1" dirty="0">
                <a:latin typeface="Calibri"/>
                <a:cs typeface="Calibri"/>
              </a:rPr>
              <a:t>ов</a:t>
            </a:r>
            <a:r>
              <a:rPr sz="1800" i="1" spc="5" dirty="0">
                <a:latin typeface="Calibri"/>
                <a:cs typeface="Calibri"/>
              </a:rPr>
              <a:t>т</a:t>
            </a:r>
            <a:r>
              <a:rPr sz="1800" i="1" dirty="0">
                <a:latin typeface="Calibri"/>
                <a:cs typeface="Calibri"/>
              </a:rPr>
              <a:t>ня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201</a:t>
            </a:r>
            <a:r>
              <a:rPr sz="1800" i="1" spc="-10" dirty="0">
                <a:latin typeface="Calibri"/>
                <a:cs typeface="Calibri"/>
              </a:rPr>
              <a:t>8</a:t>
            </a:r>
            <a:r>
              <a:rPr sz="1800" i="1" dirty="0">
                <a:latin typeface="Calibri"/>
                <a:cs typeface="Calibri"/>
              </a:rPr>
              <a:t> року розпо</a:t>
            </a:r>
            <a:r>
              <a:rPr sz="1800" i="1" spc="-10" dirty="0">
                <a:latin typeface="Calibri"/>
                <a:cs typeface="Calibri"/>
              </a:rPr>
              <a:t>ч</a:t>
            </a:r>
            <a:r>
              <a:rPr sz="1800" i="1" dirty="0">
                <a:latin typeface="Calibri"/>
                <a:cs typeface="Calibri"/>
              </a:rPr>
              <a:t>ато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першу</a:t>
            </a:r>
            <a:endParaRPr sz="1800">
              <a:latin typeface="Calibri"/>
              <a:cs typeface="Calibri"/>
            </a:endParaRPr>
          </a:p>
          <a:p>
            <a:pPr marL="239395">
              <a:lnSpc>
                <a:spcPts val="1945"/>
              </a:lnSpc>
            </a:pPr>
            <a:r>
              <a:rPr sz="1800" i="1" dirty="0">
                <a:latin typeface="Calibri"/>
                <a:cs typeface="Calibri"/>
              </a:rPr>
              <a:t>п</a:t>
            </a:r>
            <a:r>
              <a:rPr sz="1800" i="1" spc="-10" dirty="0">
                <a:latin typeface="Calibri"/>
                <a:cs typeface="Calibri"/>
              </a:rPr>
              <a:t>р</a:t>
            </a:r>
            <a:r>
              <a:rPr sz="1800" i="1" dirty="0">
                <a:latin typeface="Calibri"/>
                <a:cs typeface="Calibri"/>
              </a:rPr>
              <a:t>о</a:t>
            </a:r>
            <a:r>
              <a:rPr sz="1800" i="1" spc="-20" dirty="0">
                <a:latin typeface="Calibri"/>
                <a:cs typeface="Calibri"/>
              </a:rPr>
              <a:t>ц</a:t>
            </a:r>
            <a:r>
              <a:rPr sz="1800" i="1" dirty="0">
                <a:latin typeface="Calibri"/>
                <a:cs typeface="Calibri"/>
              </a:rPr>
              <a:t>еду</a:t>
            </a:r>
            <a:r>
              <a:rPr sz="1800" i="1" spc="-15" dirty="0">
                <a:latin typeface="Calibri"/>
                <a:cs typeface="Calibri"/>
              </a:rPr>
              <a:t>р</a:t>
            </a:r>
            <a:r>
              <a:rPr sz="1800" i="1" dirty="0">
                <a:latin typeface="Calibri"/>
                <a:cs typeface="Calibri"/>
              </a:rPr>
              <a:t>у </a:t>
            </a:r>
            <a:r>
              <a:rPr sz="1800" i="1" spc="-10" dirty="0">
                <a:latin typeface="Calibri"/>
                <a:cs typeface="Calibri"/>
              </a:rPr>
              <a:t>с</a:t>
            </a:r>
            <a:r>
              <a:rPr sz="1800" i="1" dirty="0">
                <a:latin typeface="Calibri"/>
                <a:cs typeface="Calibri"/>
              </a:rPr>
              <a:t>тратегі</a:t>
            </a:r>
            <a:r>
              <a:rPr sz="1800" i="1" spc="-10" dirty="0">
                <a:latin typeface="Calibri"/>
                <a:cs typeface="Calibri"/>
              </a:rPr>
              <a:t>ч</a:t>
            </a:r>
            <a:r>
              <a:rPr sz="1800" i="1" dirty="0">
                <a:latin typeface="Calibri"/>
                <a:cs typeface="Calibri"/>
              </a:rPr>
              <a:t>ної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е</a:t>
            </a:r>
            <a:r>
              <a:rPr sz="1800" i="1" spc="-20" dirty="0">
                <a:latin typeface="Calibri"/>
                <a:cs typeface="Calibri"/>
              </a:rPr>
              <a:t>к</a:t>
            </a:r>
            <a:r>
              <a:rPr sz="1800" i="1" spc="-30" dirty="0">
                <a:latin typeface="Calibri"/>
                <a:cs typeface="Calibri"/>
              </a:rPr>
              <a:t>о</a:t>
            </a:r>
            <a:r>
              <a:rPr sz="1800" i="1" dirty="0">
                <a:latin typeface="Calibri"/>
                <a:cs typeface="Calibri"/>
              </a:rPr>
              <a:t>ло</a:t>
            </a:r>
            <a:r>
              <a:rPr sz="1800" i="1" spc="5" dirty="0">
                <a:latin typeface="Calibri"/>
                <a:cs typeface="Calibri"/>
              </a:rPr>
              <a:t>г</a:t>
            </a:r>
            <a:r>
              <a:rPr sz="1800" i="1" spc="-10" dirty="0">
                <a:latin typeface="Calibri"/>
                <a:cs typeface="Calibri"/>
              </a:rPr>
              <a:t>і</a:t>
            </a:r>
            <a:r>
              <a:rPr sz="1800" i="1" dirty="0">
                <a:latin typeface="Calibri"/>
                <a:cs typeface="Calibri"/>
              </a:rPr>
              <a:t>ч</a:t>
            </a:r>
            <a:r>
              <a:rPr sz="1800" i="1" spc="-10" dirty="0">
                <a:latin typeface="Calibri"/>
                <a:cs typeface="Calibri"/>
              </a:rPr>
              <a:t>н</a:t>
            </a:r>
            <a:r>
              <a:rPr sz="1800" i="1" dirty="0">
                <a:latin typeface="Calibri"/>
                <a:cs typeface="Calibri"/>
              </a:rPr>
              <a:t>ої оц</a:t>
            </a:r>
            <a:r>
              <a:rPr sz="1800" i="1" spc="-15" dirty="0">
                <a:latin typeface="Calibri"/>
                <a:cs typeface="Calibri"/>
              </a:rPr>
              <a:t>і</a:t>
            </a:r>
            <a:r>
              <a:rPr sz="1800" i="1" dirty="0">
                <a:latin typeface="Calibri"/>
                <a:cs typeface="Calibri"/>
              </a:rPr>
              <a:t>нки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(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-45" dirty="0">
                <a:latin typeface="Calibri"/>
                <a:cs typeface="Calibri"/>
              </a:rPr>
              <a:t>Е</a:t>
            </a:r>
            <a:r>
              <a:rPr sz="1800" i="1" dirty="0">
                <a:latin typeface="Calibri"/>
                <a:cs typeface="Calibri"/>
              </a:rPr>
              <a:t>О)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5950" y="1148227"/>
            <a:ext cx="138276" cy="129634"/>
          </a:xfrm>
          <a:custGeom>
            <a:avLst/>
            <a:gdLst/>
            <a:ahLst/>
            <a:cxnLst/>
            <a:rect l="l" t="t" r="r" b="b"/>
            <a:pathLst>
              <a:path w="138276" h="129634">
                <a:moveTo>
                  <a:pt x="62034" y="0"/>
                </a:moveTo>
                <a:lnTo>
                  <a:pt x="22957" y="16408"/>
                </a:lnTo>
                <a:lnTo>
                  <a:pt x="1603" y="50690"/>
                </a:lnTo>
                <a:lnTo>
                  <a:pt x="0" y="64622"/>
                </a:lnTo>
                <a:lnTo>
                  <a:pt x="956" y="75398"/>
                </a:lnTo>
                <a:lnTo>
                  <a:pt x="19994" y="109725"/>
                </a:lnTo>
                <a:lnTo>
                  <a:pt x="58444" y="128287"/>
                </a:lnTo>
                <a:lnTo>
                  <a:pt x="74434" y="129634"/>
                </a:lnTo>
                <a:lnTo>
                  <a:pt x="87702" y="127571"/>
                </a:lnTo>
                <a:lnTo>
                  <a:pt x="120542" y="107405"/>
                </a:lnTo>
                <a:lnTo>
                  <a:pt x="137421" y="68327"/>
                </a:lnTo>
                <a:lnTo>
                  <a:pt x="138276" y="51553"/>
                </a:lnTo>
                <a:lnTo>
                  <a:pt x="134109" y="39340"/>
                </a:lnTo>
                <a:lnTo>
                  <a:pt x="107027" y="10804"/>
                </a:lnTo>
                <a:lnTo>
                  <a:pt x="62034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5950" y="1549811"/>
            <a:ext cx="139699" cy="129352"/>
          </a:xfrm>
          <a:custGeom>
            <a:avLst/>
            <a:gdLst/>
            <a:ahLst/>
            <a:cxnLst/>
            <a:rect l="l" t="t" r="r" b="b"/>
            <a:pathLst>
              <a:path w="139699" h="129352">
                <a:moveTo>
                  <a:pt x="61939" y="0"/>
                </a:moveTo>
                <a:lnTo>
                  <a:pt x="22918" y="16443"/>
                </a:lnTo>
                <a:lnTo>
                  <a:pt x="1600" y="50775"/>
                </a:lnTo>
                <a:lnTo>
                  <a:pt x="0" y="64739"/>
                </a:lnTo>
                <a:lnTo>
                  <a:pt x="1437" y="77872"/>
                </a:lnTo>
                <a:lnTo>
                  <a:pt x="21444" y="110686"/>
                </a:lnTo>
                <a:lnTo>
                  <a:pt x="61063" y="128169"/>
                </a:lnTo>
                <a:lnTo>
                  <a:pt x="77754" y="129352"/>
                </a:lnTo>
                <a:lnTo>
                  <a:pt x="92168" y="126379"/>
                </a:lnTo>
                <a:lnTo>
                  <a:pt x="126301" y="103040"/>
                </a:lnTo>
                <a:lnTo>
                  <a:pt x="139699" y="64621"/>
                </a:lnTo>
                <a:lnTo>
                  <a:pt x="138244" y="51487"/>
                </a:lnTo>
                <a:lnTo>
                  <a:pt x="118219" y="18651"/>
                </a:lnTo>
                <a:lnTo>
                  <a:pt x="78619" y="1181"/>
                </a:lnTo>
                <a:lnTo>
                  <a:pt x="61939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5950" y="1953036"/>
            <a:ext cx="139699" cy="129352"/>
          </a:xfrm>
          <a:custGeom>
            <a:avLst/>
            <a:gdLst/>
            <a:ahLst/>
            <a:cxnLst/>
            <a:rect l="l" t="t" r="r" b="b"/>
            <a:pathLst>
              <a:path w="139699" h="129352">
                <a:moveTo>
                  <a:pt x="61939" y="0"/>
                </a:moveTo>
                <a:lnTo>
                  <a:pt x="22918" y="16443"/>
                </a:lnTo>
                <a:lnTo>
                  <a:pt x="1600" y="50775"/>
                </a:lnTo>
                <a:lnTo>
                  <a:pt x="0" y="64739"/>
                </a:lnTo>
                <a:lnTo>
                  <a:pt x="1437" y="77872"/>
                </a:lnTo>
                <a:lnTo>
                  <a:pt x="21444" y="110686"/>
                </a:lnTo>
                <a:lnTo>
                  <a:pt x="61063" y="128169"/>
                </a:lnTo>
                <a:lnTo>
                  <a:pt x="77754" y="129352"/>
                </a:lnTo>
                <a:lnTo>
                  <a:pt x="92168" y="126379"/>
                </a:lnTo>
                <a:lnTo>
                  <a:pt x="126301" y="103040"/>
                </a:lnTo>
                <a:lnTo>
                  <a:pt x="139699" y="64621"/>
                </a:lnTo>
                <a:lnTo>
                  <a:pt x="138244" y="51487"/>
                </a:lnTo>
                <a:lnTo>
                  <a:pt x="118219" y="18651"/>
                </a:lnTo>
                <a:lnTo>
                  <a:pt x="78619" y="1181"/>
                </a:lnTo>
                <a:lnTo>
                  <a:pt x="61939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1101" y="1212850"/>
            <a:ext cx="1524" cy="804926"/>
          </a:xfrm>
          <a:custGeom>
            <a:avLst/>
            <a:gdLst/>
            <a:ahLst/>
            <a:cxnLst/>
            <a:rect l="l" t="t" r="r" b="b"/>
            <a:pathLst>
              <a:path w="1524" h="804926">
                <a:moveTo>
                  <a:pt x="0" y="0"/>
                </a:moveTo>
                <a:lnTo>
                  <a:pt x="1524" y="804926"/>
                </a:lnTo>
              </a:path>
            </a:pathLst>
          </a:custGeom>
          <a:ln w="19080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9318" y="27304"/>
            <a:ext cx="6670040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346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ОНАННЯ У</a:t>
            </a:r>
            <a:r>
              <a:rPr sz="3200" b="1" spc="-10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ДИ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СОЦІА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. СТ</a:t>
            </a:r>
            <a:r>
              <a:rPr sz="3200" b="1" spc="-1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3200" b="1" spc="-2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ІЧНА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ЛОГІЧНА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ІН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042" y="1163066"/>
            <a:ext cx="4096385" cy="165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7000"/>
              </a:lnSpc>
            </a:pP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І</a:t>
            </a:r>
            <a:r>
              <a:rPr sz="2000" b="1" spc="-40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ТЕП</a:t>
            </a:r>
            <a:r>
              <a:rPr sz="2000" b="1" spc="-1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ВСІ </a:t>
            </a:r>
            <a:r>
              <a:rPr sz="2000" b="1" spc="-4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ОВ</a:t>
            </a:r>
            <a:r>
              <a:rPr sz="2000" b="1" spc="-60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ОСТРО</a:t>
            </a:r>
            <a:r>
              <a:rPr sz="2000" b="1" spc="-4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І ПРО</a:t>
            </a:r>
            <a:r>
              <a:rPr sz="2000" b="1" spc="-10" dirty="0">
                <a:latin typeface="Calibri"/>
                <a:cs typeface="Calibri"/>
              </a:rPr>
              <a:t>Г</a:t>
            </a:r>
            <a:r>
              <a:rPr sz="2000" b="1" spc="-110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АМИ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-15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ВИТКУ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ОЦІНЮ</a:t>
            </a:r>
            <a:r>
              <a:rPr sz="2000" b="1" spc="-35" dirty="0">
                <a:latin typeface="Calibri"/>
                <a:cs typeface="Calibri"/>
              </a:rPr>
              <a:t>Ю</a:t>
            </a:r>
            <a:r>
              <a:rPr sz="2000" b="1" spc="-1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0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Я (В</a:t>
            </a:r>
            <a:r>
              <a:rPr sz="2000" b="1" spc="5" dirty="0">
                <a:latin typeface="Calibri"/>
                <a:cs typeface="Calibri"/>
              </a:rPr>
              <a:t>І</a:t>
            </a:r>
            <a:r>
              <a:rPr sz="2000" b="1" dirty="0">
                <a:latin typeface="Calibri"/>
                <a:cs typeface="Calibri"/>
              </a:rPr>
              <a:t>Д </a:t>
            </a:r>
            <a:r>
              <a:rPr sz="2000" b="1" spc="-20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65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АЛ</a:t>
            </a:r>
            <a:r>
              <a:rPr sz="2000" b="1" spc="-10" dirty="0">
                <a:latin typeface="Calibri"/>
                <a:cs typeface="Calibri"/>
              </a:rPr>
              <a:t>Ь</a:t>
            </a:r>
            <a:r>
              <a:rPr sz="2000" b="1" dirty="0">
                <a:latin typeface="Calibri"/>
                <a:cs typeface="Calibri"/>
              </a:rPr>
              <a:t>НО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АЦІОНАЛ</a:t>
            </a:r>
            <a:r>
              <a:rPr sz="2000" b="1" spc="-10" dirty="0">
                <a:latin typeface="Calibri"/>
                <a:cs typeface="Calibri"/>
              </a:rPr>
              <a:t>Ь</a:t>
            </a:r>
            <a:r>
              <a:rPr sz="2000" b="1" dirty="0">
                <a:latin typeface="Calibri"/>
                <a:cs typeface="Calibri"/>
              </a:rPr>
              <a:t>НИХ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40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О МІСЦЕВИХ)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ІЗ В</a:t>
            </a:r>
            <a:r>
              <a:rPr sz="2000" b="1" spc="-10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АХ</a:t>
            </a:r>
            <a:r>
              <a:rPr sz="2000" b="1" spc="-10" dirty="0">
                <a:latin typeface="Calibri"/>
                <a:cs typeface="Calibri"/>
              </a:rPr>
              <a:t>У</a:t>
            </a:r>
            <a:r>
              <a:rPr sz="2000" b="1" spc="-2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НЯМ Н</a:t>
            </a:r>
            <a:r>
              <a:rPr sz="2000" b="1" spc="-7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СЛІДКІВ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ДЛЯ </a:t>
            </a:r>
            <a:r>
              <a:rPr sz="2000" b="1" spc="-4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ОВК</a:t>
            </a:r>
            <a:r>
              <a:rPr sz="2000" b="1" spc="5" dirty="0">
                <a:latin typeface="Calibri"/>
                <a:cs typeface="Calibri"/>
              </a:rPr>
              <a:t>І</a:t>
            </a:r>
            <a:r>
              <a:rPr sz="2000" b="1" dirty="0">
                <a:latin typeface="Calibri"/>
                <a:cs typeface="Calibri"/>
              </a:rPr>
              <a:t>ЛЛЯ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0526" y="1144587"/>
            <a:ext cx="452437" cy="452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50885" y="151129"/>
            <a:ext cx="404558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З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spc="-3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он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80" dirty="0">
                <a:latin typeface="Calibri"/>
                <a:cs typeface="Calibri"/>
              </a:rPr>
              <a:t>У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ї</a:t>
            </a:r>
            <a:r>
              <a:rPr sz="2000" b="1" dirty="0">
                <a:latin typeface="Calibri"/>
                <a:cs typeface="Calibri"/>
              </a:rPr>
              <a:t>ни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«Про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стр</a:t>
            </a:r>
            <a:r>
              <a:rPr sz="2000" b="1" spc="-15" dirty="0">
                <a:latin typeface="Calibri"/>
                <a:cs typeface="Calibri"/>
              </a:rPr>
              <a:t>ат</a:t>
            </a:r>
            <a:r>
              <a:rPr sz="2000" b="1" dirty="0">
                <a:latin typeface="Calibri"/>
                <a:cs typeface="Calibri"/>
              </a:rPr>
              <a:t>егічну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е</a:t>
            </a:r>
            <a:r>
              <a:rPr sz="2000" b="1" spc="-35" dirty="0">
                <a:latin typeface="Calibri"/>
                <a:cs typeface="Calibri"/>
              </a:rPr>
              <a:t>ко</a:t>
            </a:r>
            <a:r>
              <a:rPr sz="2000" b="1" dirty="0">
                <a:latin typeface="Calibri"/>
                <a:cs typeface="Calibri"/>
              </a:rPr>
              <a:t>логічну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оцінку»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8162" y="3357498"/>
            <a:ext cx="479425" cy="479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4742" y="3277234"/>
            <a:ext cx="4977130" cy="279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ПРОЦ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3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14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4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3"/>
              </a:spcBef>
            </a:pPr>
            <a:endParaRPr sz="1400"/>
          </a:p>
          <a:p>
            <a:pPr marL="239395" marR="514350" indent="-227329" algn="just">
              <a:lnSpc>
                <a:spcPct val="90100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dirty="0">
                <a:latin typeface="Calibri"/>
                <a:cs typeface="Calibri"/>
              </a:rPr>
              <a:t>встан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вила 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аї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хан</a:t>
            </a:r>
            <a:r>
              <a:rPr sz="1800" spc="-10" dirty="0">
                <a:latin typeface="Calibri"/>
                <a:cs typeface="Calibri"/>
              </a:rPr>
              <a:t>із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тра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егі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ної 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(С</a:t>
            </a:r>
            <a:r>
              <a:rPr sz="1800" spc="-4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який діє 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країнах Європей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-10" dirty="0">
                <a:latin typeface="Calibri"/>
                <a:cs typeface="Calibri"/>
              </a:rPr>
              <a:t>ю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479E36"/>
              </a:buClr>
              <a:buFont typeface="Arial"/>
              <a:buChar char="•"/>
            </a:pPr>
            <a:endParaRPr sz="750"/>
          </a:p>
          <a:p>
            <a:pPr marL="239395" marR="2314575" indent="-227329" algn="ctr">
              <a:lnSpc>
                <a:spcPct val="100000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26695" algn="l"/>
              </a:tabLst>
            </a:pP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 обов</a:t>
            </a:r>
            <a:r>
              <a:rPr sz="1800" spc="5" dirty="0">
                <a:latin typeface="Calibri"/>
                <a:cs typeface="Calibri"/>
              </a:rPr>
              <a:t>`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овою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я:</a:t>
            </a:r>
            <a:endParaRPr sz="1800">
              <a:latin typeface="Calibri"/>
              <a:cs typeface="Calibri"/>
            </a:endParaRPr>
          </a:p>
          <a:p>
            <a:pPr marL="250825" marR="6350">
              <a:lnSpc>
                <a:spcPct val="100000"/>
              </a:lnSpc>
              <a:spcBef>
                <a:spcPts val="140"/>
              </a:spcBef>
              <a:tabLst>
                <a:tab pos="3158490" algn="l"/>
              </a:tabLst>
            </a:pP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м,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енпл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дівн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х план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в,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тра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егій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розвитку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лас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ей,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авних, 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евих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узевих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м	(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роми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ловос</a:t>
            </a:r>
            <a:r>
              <a:rPr sz="1800" spc="-10" dirty="0">
                <a:latin typeface="Calibri"/>
                <a:cs typeface="Calibri"/>
              </a:rPr>
              <a:t>ті</a:t>
            </a:r>
            <a:r>
              <a:rPr sz="1800" dirty="0">
                <a:latin typeface="Calibri"/>
                <a:cs typeface="Calibri"/>
              </a:rPr>
              <a:t>, аграрно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59450" y="1244600"/>
            <a:ext cx="1650" cy="1600200"/>
          </a:xfrm>
          <a:custGeom>
            <a:avLst/>
            <a:gdLst/>
            <a:ahLst/>
            <a:cxnLst/>
            <a:rect l="l" t="t" r="r" b="b"/>
            <a:pathLst>
              <a:path w="1650" h="1600200">
                <a:moveTo>
                  <a:pt x="0" y="0"/>
                </a:moveTo>
                <a:lnTo>
                  <a:pt x="1650" y="1600200"/>
                </a:lnTo>
              </a:path>
            </a:pathLst>
          </a:custGeom>
          <a:ln w="2844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163951"/>
            <a:ext cx="12192000" cy="1524"/>
          </a:xfrm>
          <a:custGeom>
            <a:avLst/>
            <a:gdLst/>
            <a:ahLst/>
            <a:cxnLst/>
            <a:rect l="l" t="t" r="r" b="b"/>
            <a:pathLst>
              <a:path w="12192000" h="1524">
                <a:moveTo>
                  <a:pt x="0" y="0"/>
                </a:moveTo>
                <a:lnTo>
                  <a:pt x="12192000" y="1524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50475" y="4864098"/>
            <a:ext cx="2036826" cy="1993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74281" y="3768831"/>
            <a:ext cx="433387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6350" indent="-216535">
              <a:lnSpc>
                <a:spcPct val="100099"/>
              </a:lnSpc>
              <a:buSzPct val="44444"/>
              <a:buFont typeface="Wingdings"/>
              <a:buChar char=""/>
              <a:tabLst>
                <a:tab pos="228600" algn="l"/>
              </a:tabLst>
            </a:pPr>
            <a:r>
              <a:rPr sz="1800" dirty="0">
                <a:latin typeface="Calibri"/>
                <a:cs typeface="Calibri"/>
              </a:rPr>
              <a:t>поєтапна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ег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лей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 при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рі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тало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витку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робки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-1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мент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пл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нування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61328" y="2408554"/>
            <a:ext cx="443293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6350" indent="-2165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РОВ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ДЕН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тра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егі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ної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нки ві</a:t>
            </a:r>
            <a:r>
              <a:rPr sz="1800" spc="-15" dirty="0">
                <a:latin typeface="Calibri"/>
                <a:cs typeface="Calibri"/>
              </a:rPr>
              <a:t>дб</a:t>
            </a:r>
            <a:r>
              <a:rPr sz="1800" dirty="0">
                <a:latin typeface="Calibri"/>
                <a:cs typeface="Calibri"/>
              </a:rPr>
              <a:t>ува</a:t>
            </a:r>
            <a:r>
              <a:rPr sz="1800" spc="5" dirty="0">
                <a:latin typeface="Calibri"/>
                <a:cs typeface="Calibri"/>
              </a:rPr>
              <a:t>є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ьс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 6 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тап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7706" y="5041138"/>
            <a:ext cx="303784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6350" indent="-216535">
              <a:lnSpc>
                <a:spcPct val="100000"/>
              </a:lnSpc>
              <a:buSzPct val="44444"/>
              <a:buFont typeface="Wingdings"/>
              <a:buChar char=""/>
              <a:tabLst>
                <a:tab pos="228600" algn="l"/>
              </a:tabLst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ирення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тики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4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 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еві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 прог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ами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712" y="3535426"/>
            <a:ext cx="11737911" cy="3259074"/>
          </a:xfrm>
          <a:custGeom>
            <a:avLst/>
            <a:gdLst/>
            <a:ahLst/>
            <a:cxnLst/>
            <a:rect l="l" t="t" r="r" b="b"/>
            <a:pathLst>
              <a:path w="11737911" h="3259074">
                <a:moveTo>
                  <a:pt x="0" y="543179"/>
                </a:moveTo>
                <a:lnTo>
                  <a:pt x="1800" y="498614"/>
                </a:lnTo>
                <a:lnTo>
                  <a:pt x="7109" y="455045"/>
                </a:lnTo>
                <a:lnTo>
                  <a:pt x="15787" y="412610"/>
                </a:lnTo>
                <a:lnTo>
                  <a:pt x="27693" y="371449"/>
                </a:lnTo>
                <a:lnTo>
                  <a:pt x="42688" y="331702"/>
                </a:lnTo>
                <a:lnTo>
                  <a:pt x="60632" y="293507"/>
                </a:lnTo>
                <a:lnTo>
                  <a:pt x="81385" y="257006"/>
                </a:lnTo>
                <a:lnTo>
                  <a:pt x="104808" y="222336"/>
                </a:lnTo>
                <a:lnTo>
                  <a:pt x="130760" y="189638"/>
                </a:lnTo>
                <a:lnTo>
                  <a:pt x="159102" y="159051"/>
                </a:lnTo>
                <a:lnTo>
                  <a:pt x="189694" y="130715"/>
                </a:lnTo>
                <a:lnTo>
                  <a:pt x="222396" y="104769"/>
                </a:lnTo>
                <a:lnTo>
                  <a:pt x="257069" y="81354"/>
                </a:lnTo>
                <a:lnTo>
                  <a:pt x="293572" y="60607"/>
                </a:lnTo>
                <a:lnTo>
                  <a:pt x="331766" y="42670"/>
                </a:lnTo>
                <a:lnTo>
                  <a:pt x="371511" y="27680"/>
                </a:lnTo>
                <a:lnTo>
                  <a:pt x="412667" y="15779"/>
                </a:lnTo>
                <a:lnTo>
                  <a:pt x="455094" y="7106"/>
                </a:lnTo>
                <a:lnTo>
                  <a:pt x="498653" y="1799"/>
                </a:lnTo>
                <a:lnTo>
                  <a:pt x="543204" y="0"/>
                </a:lnTo>
                <a:lnTo>
                  <a:pt x="11194732" y="0"/>
                </a:lnTo>
                <a:lnTo>
                  <a:pt x="11239296" y="1799"/>
                </a:lnTo>
                <a:lnTo>
                  <a:pt x="11282866" y="7106"/>
                </a:lnTo>
                <a:lnTo>
                  <a:pt x="11325300" y="15779"/>
                </a:lnTo>
                <a:lnTo>
                  <a:pt x="11366461" y="27680"/>
                </a:lnTo>
                <a:lnTo>
                  <a:pt x="11406209" y="42670"/>
                </a:lnTo>
                <a:lnTo>
                  <a:pt x="11444403" y="60607"/>
                </a:lnTo>
                <a:lnTo>
                  <a:pt x="11480905" y="81354"/>
                </a:lnTo>
                <a:lnTo>
                  <a:pt x="11515575" y="104769"/>
                </a:lnTo>
                <a:lnTo>
                  <a:pt x="11548273" y="130715"/>
                </a:lnTo>
                <a:lnTo>
                  <a:pt x="11578859" y="159051"/>
                </a:lnTo>
                <a:lnTo>
                  <a:pt x="11607195" y="189638"/>
                </a:lnTo>
                <a:lnTo>
                  <a:pt x="11633141" y="222336"/>
                </a:lnTo>
                <a:lnTo>
                  <a:pt x="11656557" y="257006"/>
                </a:lnTo>
                <a:lnTo>
                  <a:pt x="11677303" y="293507"/>
                </a:lnTo>
                <a:lnTo>
                  <a:pt x="11695241" y="331702"/>
                </a:lnTo>
                <a:lnTo>
                  <a:pt x="11710230" y="371449"/>
                </a:lnTo>
                <a:lnTo>
                  <a:pt x="11722131" y="412610"/>
                </a:lnTo>
                <a:lnTo>
                  <a:pt x="11730805" y="455045"/>
                </a:lnTo>
                <a:lnTo>
                  <a:pt x="11736111" y="498614"/>
                </a:lnTo>
                <a:lnTo>
                  <a:pt x="11737911" y="543179"/>
                </a:lnTo>
                <a:lnTo>
                  <a:pt x="11737911" y="2715869"/>
                </a:lnTo>
                <a:lnTo>
                  <a:pt x="11736111" y="2760420"/>
                </a:lnTo>
                <a:lnTo>
                  <a:pt x="11730805" y="2803979"/>
                </a:lnTo>
                <a:lnTo>
                  <a:pt x="11722131" y="2846406"/>
                </a:lnTo>
                <a:lnTo>
                  <a:pt x="11710230" y="2887562"/>
                </a:lnTo>
                <a:lnTo>
                  <a:pt x="11695241" y="2927307"/>
                </a:lnTo>
                <a:lnTo>
                  <a:pt x="11677303" y="2965501"/>
                </a:lnTo>
                <a:lnTo>
                  <a:pt x="11656557" y="3002004"/>
                </a:lnTo>
                <a:lnTo>
                  <a:pt x="11633141" y="3036677"/>
                </a:lnTo>
                <a:lnTo>
                  <a:pt x="11607195" y="3069379"/>
                </a:lnTo>
                <a:lnTo>
                  <a:pt x="11578859" y="3099971"/>
                </a:lnTo>
                <a:lnTo>
                  <a:pt x="11548273" y="3128313"/>
                </a:lnTo>
                <a:lnTo>
                  <a:pt x="11515575" y="3154265"/>
                </a:lnTo>
                <a:lnTo>
                  <a:pt x="11480905" y="3177688"/>
                </a:lnTo>
                <a:lnTo>
                  <a:pt x="11444403" y="3198441"/>
                </a:lnTo>
                <a:lnTo>
                  <a:pt x="11406209" y="3216385"/>
                </a:lnTo>
                <a:lnTo>
                  <a:pt x="11366461" y="3231380"/>
                </a:lnTo>
                <a:lnTo>
                  <a:pt x="11325300" y="3243286"/>
                </a:lnTo>
                <a:lnTo>
                  <a:pt x="11282866" y="3251964"/>
                </a:lnTo>
                <a:lnTo>
                  <a:pt x="11239296" y="3257273"/>
                </a:lnTo>
                <a:lnTo>
                  <a:pt x="11194732" y="3259074"/>
                </a:lnTo>
                <a:lnTo>
                  <a:pt x="543204" y="3259074"/>
                </a:lnTo>
                <a:lnTo>
                  <a:pt x="498653" y="3257273"/>
                </a:lnTo>
                <a:lnTo>
                  <a:pt x="455094" y="3251964"/>
                </a:lnTo>
                <a:lnTo>
                  <a:pt x="412667" y="3243286"/>
                </a:lnTo>
                <a:lnTo>
                  <a:pt x="371511" y="3231380"/>
                </a:lnTo>
                <a:lnTo>
                  <a:pt x="331766" y="3216385"/>
                </a:lnTo>
                <a:lnTo>
                  <a:pt x="293572" y="3198441"/>
                </a:lnTo>
                <a:lnTo>
                  <a:pt x="257069" y="3177688"/>
                </a:lnTo>
                <a:lnTo>
                  <a:pt x="222396" y="3154265"/>
                </a:lnTo>
                <a:lnTo>
                  <a:pt x="189694" y="3128313"/>
                </a:lnTo>
                <a:lnTo>
                  <a:pt x="159102" y="3099971"/>
                </a:lnTo>
                <a:lnTo>
                  <a:pt x="130760" y="3069379"/>
                </a:lnTo>
                <a:lnTo>
                  <a:pt x="104808" y="3036677"/>
                </a:lnTo>
                <a:lnTo>
                  <a:pt x="81385" y="3002004"/>
                </a:lnTo>
                <a:lnTo>
                  <a:pt x="60632" y="2965501"/>
                </a:lnTo>
                <a:lnTo>
                  <a:pt x="42688" y="2927307"/>
                </a:lnTo>
                <a:lnTo>
                  <a:pt x="27693" y="2887562"/>
                </a:lnTo>
                <a:lnTo>
                  <a:pt x="15787" y="2846406"/>
                </a:lnTo>
                <a:lnTo>
                  <a:pt x="7109" y="2803979"/>
                </a:lnTo>
                <a:lnTo>
                  <a:pt x="1800" y="2760420"/>
                </a:lnTo>
                <a:lnTo>
                  <a:pt x="0" y="2715869"/>
                </a:lnTo>
                <a:lnTo>
                  <a:pt x="0" y="543179"/>
                </a:lnTo>
                <a:close/>
              </a:path>
            </a:pathLst>
          </a:custGeom>
          <a:ln w="28440">
            <a:solidFill>
              <a:srgbClr val="A9D18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1122362"/>
            <a:ext cx="11183874" cy="461962"/>
          </a:xfrm>
          <a:custGeom>
            <a:avLst/>
            <a:gdLst/>
            <a:ahLst/>
            <a:cxnLst/>
            <a:rect l="l" t="t" r="r" b="b"/>
            <a:pathLst>
              <a:path w="11183874" h="461962">
                <a:moveTo>
                  <a:pt x="0" y="461962"/>
                </a:moveTo>
                <a:lnTo>
                  <a:pt x="11183874" y="461962"/>
                </a:lnTo>
                <a:lnTo>
                  <a:pt x="11183874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650" y="5180012"/>
            <a:ext cx="11183874" cy="646112"/>
          </a:xfrm>
          <a:custGeom>
            <a:avLst/>
            <a:gdLst/>
            <a:ahLst/>
            <a:cxnLst/>
            <a:rect l="l" t="t" r="r" b="b"/>
            <a:pathLst>
              <a:path w="11183874" h="646112">
                <a:moveTo>
                  <a:pt x="0" y="646112"/>
                </a:moveTo>
                <a:lnTo>
                  <a:pt x="11183874" y="646112"/>
                </a:lnTo>
                <a:lnTo>
                  <a:pt x="11183874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" y="3602037"/>
            <a:ext cx="11183874" cy="461962"/>
          </a:xfrm>
          <a:custGeom>
            <a:avLst/>
            <a:gdLst/>
            <a:ahLst/>
            <a:cxnLst/>
            <a:rect l="l" t="t" r="r" b="b"/>
            <a:pathLst>
              <a:path w="11183874" h="461962">
                <a:moveTo>
                  <a:pt x="0" y="461962"/>
                </a:moveTo>
                <a:lnTo>
                  <a:pt x="11183874" y="461962"/>
                </a:lnTo>
                <a:lnTo>
                  <a:pt x="11183874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887" y="1768538"/>
            <a:ext cx="11183874" cy="646112"/>
          </a:xfrm>
          <a:custGeom>
            <a:avLst/>
            <a:gdLst/>
            <a:ahLst/>
            <a:cxnLst/>
            <a:rect l="l" t="t" r="r" b="b"/>
            <a:pathLst>
              <a:path w="11183874" h="646112">
                <a:moveTo>
                  <a:pt x="0" y="646112"/>
                </a:moveTo>
                <a:lnTo>
                  <a:pt x="11183874" y="646112"/>
                </a:lnTo>
                <a:lnTo>
                  <a:pt x="11183874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194" y="-19558"/>
            <a:ext cx="11773611" cy="737637"/>
          </a:xfrm>
          <a:prstGeom prst="rect">
            <a:avLst/>
          </a:prstGeom>
        </p:spPr>
        <p:txBody>
          <a:bodyPr vert="horz" wrap="square" lIns="0" tIns="242823" rIns="0" bIns="0" rtlCol="0">
            <a:spAutoFit/>
          </a:bodyPr>
          <a:lstStyle/>
          <a:p>
            <a:pPr marL="193675">
              <a:lnSpc>
                <a:spcPct val="100000"/>
              </a:lnSpc>
            </a:pPr>
            <a:r>
              <a:rPr dirty="0"/>
              <a:t>НО</a:t>
            </a:r>
            <a:r>
              <a:rPr spc="-35" dirty="0"/>
              <a:t>В</a:t>
            </a:r>
            <a:r>
              <a:rPr dirty="0"/>
              <a:t>А КЛІ</a:t>
            </a:r>
            <a:r>
              <a:rPr spc="-15" dirty="0"/>
              <a:t>М</a:t>
            </a:r>
            <a:r>
              <a:rPr spc="-215" dirty="0"/>
              <a:t>А</a:t>
            </a:r>
            <a:r>
              <a:rPr dirty="0"/>
              <a:t>ТИЧНА </a:t>
            </a:r>
            <a:r>
              <a:rPr spc="-15" dirty="0" err="1"/>
              <a:t>П</a:t>
            </a:r>
            <a:r>
              <a:rPr spc="-80" dirty="0" err="1"/>
              <a:t>О</a:t>
            </a:r>
            <a:r>
              <a:rPr dirty="0" err="1"/>
              <a:t>ЛІТИ</a:t>
            </a:r>
            <a:r>
              <a:rPr spc="-10" dirty="0" err="1"/>
              <a:t>К</a:t>
            </a:r>
            <a:r>
              <a:rPr dirty="0" err="1"/>
              <a:t>А</a:t>
            </a:r>
            <a:r>
              <a:rPr spc="-20" dirty="0"/>
              <a:t> </a:t>
            </a:r>
            <a:endParaRPr spc="-5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8768" y="1196975"/>
            <a:ext cx="9205595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країна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увійшла у сві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ові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–</a:t>
            </a:r>
            <a:r>
              <a:rPr sz="1800" b="1" dirty="0">
                <a:latin typeface="Calibri"/>
                <a:cs typeface="Calibri"/>
              </a:rPr>
              <a:t>20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 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й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ингу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Clim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ormance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x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2</a:t>
            </a:r>
            <a:r>
              <a:rPr lang="uk-UA" b="1" spc="-15" dirty="0">
                <a:latin typeface="Calibri"/>
                <a:cs typeface="Calibri"/>
              </a:rPr>
              <a:t>022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6350">
              <a:lnSpc>
                <a:spcPct val="100000"/>
              </a:lnSpc>
            </a:pP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країна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стала 9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країн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ю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світ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роз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б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ла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ра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гію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зь</a:t>
            </a:r>
            <a:r>
              <a:rPr sz="1800" b="1" spc="-4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8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20" dirty="0">
                <a:latin typeface="Calibri"/>
                <a:cs typeface="Calibri"/>
              </a:rPr>
              <a:t>ц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5" dirty="0">
                <a:latin typeface="Calibri"/>
                <a:cs typeface="Calibri"/>
              </a:rPr>
              <a:t>ог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вит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країни 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 </a:t>
            </a:r>
            <a:r>
              <a:rPr sz="1800" b="1" spc="-15" dirty="0">
                <a:latin typeface="Calibri"/>
                <a:cs typeface="Calibri"/>
              </a:rPr>
              <a:t>205</a:t>
            </a:r>
            <a:r>
              <a:rPr sz="1800" b="1" spc="-10" dirty="0">
                <a:latin typeface="Calibri"/>
                <a:cs typeface="Calibri"/>
              </a:rPr>
              <a:t>0</a:t>
            </a:r>
            <a:r>
              <a:rPr sz="1800" b="1" dirty="0">
                <a:latin typeface="Calibri"/>
                <a:cs typeface="Calibri"/>
              </a:rPr>
              <a:t> року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 направила </a:t>
            </a:r>
            <a:r>
              <a:rPr sz="1800" b="1" spc="-1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Секр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ар</a:t>
            </a:r>
            <a:r>
              <a:rPr sz="1800" b="1" spc="-10" dirty="0">
                <a:latin typeface="Calibri"/>
                <a:cs typeface="Calibri"/>
              </a:rPr>
              <a:t>і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Рам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ової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ції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Н про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зміну клімату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87" y="1028700"/>
            <a:ext cx="922337" cy="148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87" y="3508375"/>
            <a:ext cx="922337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87" y="5189537"/>
            <a:ext cx="922337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237" y="1158938"/>
            <a:ext cx="485775" cy="423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9988" y="2426461"/>
            <a:ext cx="2538730" cy="89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ПЕ</a:t>
            </a:r>
            <a:r>
              <a:rPr sz="1400" b="1" spc="-5" dirty="0">
                <a:latin typeface="Calibri"/>
                <a:cs typeface="Calibri"/>
              </a:rPr>
              <a:t>Р</a:t>
            </a:r>
            <a:r>
              <a:rPr sz="1400" b="1" spc="-1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Д</a:t>
            </a:r>
            <a:r>
              <a:rPr sz="1400" b="1" spc="-15" dirty="0">
                <a:latin typeface="Calibri"/>
                <a:cs typeface="Calibri"/>
              </a:rPr>
              <a:t>Б</a:t>
            </a:r>
            <a:r>
              <a:rPr sz="1400" b="1" spc="-85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Ч</a:t>
            </a:r>
            <a:r>
              <a:rPr sz="1400" b="1" spc="-35" dirty="0">
                <a:latin typeface="Calibri"/>
                <a:cs typeface="Calibri"/>
              </a:rPr>
              <a:t>А</a:t>
            </a:r>
            <a:r>
              <a:rPr sz="1400" b="1" spc="-5" dirty="0">
                <a:latin typeface="Calibri"/>
                <a:cs typeface="Calibri"/>
              </a:rPr>
              <a:t>Є</a:t>
            </a:r>
            <a:r>
              <a:rPr sz="1400" b="1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325755" marR="6350" indent="-285115">
              <a:lnSpc>
                <a:spcPct val="100000"/>
              </a:lnSpc>
              <a:spcBef>
                <a:spcPts val="180"/>
              </a:spcBef>
              <a:buSzPct val="42857"/>
              <a:buFont typeface="Arial"/>
              <a:buChar char="•"/>
              <a:tabLst>
                <a:tab pos="325755" algn="l"/>
                <a:tab pos="2496820" algn="l"/>
              </a:tabLst>
            </a:pPr>
            <a:r>
              <a:rPr sz="1400" dirty="0">
                <a:latin typeface="Calibri"/>
                <a:cs typeface="Calibri"/>
              </a:rPr>
              <a:t>пе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хід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оміки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аїни	</a:t>
            </a:r>
            <a:r>
              <a:rPr sz="600" spc="10" dirty="0">
                <a:latin typeface="Arial"/>
                <a:cs typeface="Arial"/>
              </a:rPr>
              <a:t>•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ль ни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ь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- ву</a:t>
            </a:r>
            <a:r>
              <a:rPr sz="1400" spc="-7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ле</a:t>
            </a:r>
            <a:r>
              <a:rPr sz="1400" spc="-2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ево</a:t>
            </a:r>
            <a:r>
              <a:rPr sz="1400" spc="-2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озв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2297" y="2764535"/>
            <a:ext cx="5397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7285" y="2662935"/>
            <a:ext cx="143383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тупову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відмову від ви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опно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палива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57409" y="2764535"/>
            <a:ext cx="5397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42397" y="2662935"/>
            <a:ext cx="162496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7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ляд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ни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ів 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ії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жні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5</a:t>
            </a:r>
            <a:r>
              <a:rPr sz="1400" spc="-10" dirty="0">
                <a:latin typeface="Calibri"/>
                <a:cs typeface="Calibri"/>
              </a:rPr>
              <a:t> р</a:t>
            </a:r>
            <a:r>
              <a:rPr sz="1400" dirty="0">
                <a:latin typeface="Calibri"/>
                <a:cs typeface="Calibri"/>
              </a:rPr>
              <a:t>оків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89730" y="2662935"/>
            <a:ext cx="154876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нш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ння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</a:t>
            </a:r>
            <a:r>
              <a:rPr sz="1400" spc="-10" dirty="0">
                <a:latin typeface="Calibri"/>
                <a:cs typeface="Calibri"/>
              </a:rPr>
              <a:t>сяг</a:t>
            </a:r>
            <a:r>
              <a:rPr sz="1400" dirty="0">
                <a:latin typeface="Calibri"/>
                <a:cs typeface="Calibri"/>
              </a:rPr>
              <a:t>у ви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ів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ни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ових 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47280" y="2764535"/>
            <a:ext cx="5397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32268" y="2662935"/>
            <a:ext cx="172720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ільш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ння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інве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иц</a:t>
            </a:r>
            <a:r>
              <a:rPr sz="1400" dirty="0">
                <a:latin typeface="Calibri"/>
                <a:cs typeface="Calibri"/>
              </a:rPr>
              <a:t>ій у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відно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лювальні д</a:t>
            </a:r>
            <a:r>
              <a:rPr sz="1400" spc="-15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ла 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не</a:t>
            </a:r>
            <a:r>
              <a:rPr sz="1400" spc="-10" dirty="0">
                <a:latin typeface="Calibri"/>
                <a:cs typeface="Calibri"/>
              </a:rPr>
              <a:t>рг</a:t>
            </a:r>
            <a:r>
              <a:rPr sz="1400" dirty="0">
                <a:latin typeface="Calibri"/>
                <a:cs typeface="Calibri"/>
              </a:rPr>
              <a:t>ії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35037" y="2717190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13" y="0"/>
                </a:moveTo>
                <a:lnTo>
                  <a:pt x="21549" y="18463"/>
                </a:lnTo>
                <a:lnTo>
                  <a:pt x="1499" y="54460"/>
                </a:lnTo>
                <a:lnTo>
                  <a:pt x="0" y="68935"/>
                </a:lnTo>
                <a:lnTo>
                  <a:pt x="1207" y="81890"/>
                </a:lnTo>
                <a:lnTo>
                  <a:pt x="20302" y="117850"/>
                </a:lnTo>
                <a:lnTo>
                  <a:pt x="57149" y="137305"/>
                </a:lnTo>
                <a:lnTo>
                  <a:pt x="72152" y="138748"/>
                </a:lnTo>
                <a:lnTo>
                  <a:pt x="85825" y="136927"/>
                </a:lnTo>
                <a:lnTo>
                  <a:pt x="119955" y="116667"/>
                </a:lnTo>
                <a:lnTo>
                  <a:pt x="138134" y="78333"/>
                </a:lnTo>
                <a:lnTo>
                  <a:pt x="139401" y="62453"/>
                </a:lnTo>
                <a:lnTo>
                  <a:pt x="136909" y="49524"/>
                </a:lnTo>
                <a:lnTo>
                  <a:pt x="115379" y="17568"/>
                </a:lnTo>
                <a:lnTo>
                  <a:pt x="75374" y="977"/>
                </a:lnTo>
                <a:lnTo>
                  <a:pt x="5851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7262" y="4384065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13" y="0"/>
                </a:moveTo>
                <a:lnTo>
                  <a:pt x="21549" y="18463"/>
                </a:lnTo>
                <a:lnTo>
                  <a:pt x="1499" y="54460"/>
                </a:lnTo>
                <a:lnTo>
                  <a:pt x="0" y="68935"/>
                </a:lnTo>
                <a:lnTo>
                  <a:pt x="1207" y="81890"/>
                </a:lnTo>
                <a:lnTo>
                  <a:pt x="20302" y="117850"/>
                </a:lnTo>
                <a:lnTo>
                  <a:pt x="57149" y="137305"/>
                </a:lnTo>
                <a:lnTo>
                  <a:pt x="72152" y="138748"/>
                </a:lnTo>
                <a:lnTo>
                  <a:pt x="85825" y="136927"/>
                </a:lnTo>
                <a:lnTo>
                  <a:pt x="119955" y="116667"/>
                </a:lnTo>
                <a:lnTo>
                  <a:pt x="138134" y="78333"/>
                </a:lnTo>
                <a:lnTo>
                  <a:pt x="139401" y="62453"/>
                </a:lnTo>
                <a:lnTo>
                  <a:pt x="136909" y="49524"/>
                </a:lnTo>
                <a:lnTo>
                  <a:pt x="115379" y="17568"/>
                </a:lnTo>
                <a:lnTo>
                  <a:pt x="75374" y="977"/>
                </a:lnTo>
                <a:lnTo>
                  <a:pt x="5851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78200" y="2717190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07" y="0"/>
                </a:moveTo>
                <a:lnTo>
                  <a:pt x="21539" y="18463"/>
                </a:lnTo>
                <a:lnTo>
                  <a:pt x="1498" y="54460"/>
                </a:lnTo>
                <a:lnTo>
                  <a:pt x="0" y="68935"/>
                </a:lnTo>
                <a:lnTo>
                  <a:pt x="1207" y="81894"/>
                </a:lnTo>
                <a:lnTo>
                  <a:pt x="20294" y="117851"/>
                </a:lnTo>
                <a:lnTo>
                  <a:pt x="57146" y="137305"/>
                </a:lnTo>
                <a:lnTo>
                  <a:pt x="72157" y="138748"/>
                </a:lnTo>
                <a:lnTo>
                  <a:pt x="85836" y="136926"/>
                </a:lnTo>
                <a:lnTo>
                  <a:pt x="119965" y="116665"/>
                </a:lnTo>
                <a:lnTo>
                  <a:pt x="138135" y="78329"/>
                </a:lnTo>
                <a:lnTo>
                  <a:pt x="139401" y="62448"/>
                </a:lnTo>
                <a:lnTo>
                  <a:pt x="136910" y="49520"/>
                </a:lnTo>
                <a:lnTo>
                  <a:pt x="115386" y="17566"/>
                </a:lnTo>
                <a:lnTo>
                  <a:pt x="75376" y="977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7975" y="2717190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07" y="0"/>
                </a:moveTo>
                <a:lnTo>
                  <a:pt x="21539" y="18463"/>
                </a:lnTo>
                <a:lnTo>
                  <a:pt x="1498" y="54460"/>
                </a:lnTo>
                <a:lnTo>
                  <a:pt x="0" y="68935"/>
                </a:lnTo>
                <a:lnTo>
                  <a:pt x="1207" y="81894"/>
                </a:lnTo>
                <a:lnTo>
                  <a:pt x="20294" y="117851"/>
                </a:lnTo>
                <a:lnTo>
                  <a:pt x="57146" y="137305"/>
                </a:lnTo>
                <a:lnTo>
                  <a:pt x="72157" y="138748"/>
                </a:lnTo>
                <a:lnTo>
                  <a:pt x="85836" y="136926"/>
                </a:lnTo>
                <a:lnTo>
                  <a:pt x="119965" y="116665"/>
                </a:lnTo>
                <a:lnTo>
                  <a:pt x="138135" y="78329"/>
                </a:lnTo>
                <a:lnTo>
                  <a:pt x="139401" y="62448"/>
                </a:lnTo>
                <a:lnTo>
                  <a:pt x="136910" y="49520"/>
                </a:lnTo>
                <a:lnTo>
                  <a:pt x="115386" y="17566"/>
                </a:lnTo>
                <a:lnTo>
                  <a:pt x="75376" y="977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3150" y="2717190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07" y="0"/>
                </a:moveTo>
                <a:lnTo>
                  <a:pt x="21539" y="18463"/>
                </a:lnTo>
                <a:lnTo>
                  <a:pt x="1498" y="54460"/>
                </a:lnTo>
                <a:lnTo>
                  <a:pt x="0" y="68935"/>
                </a:lnTo>
                <a:lnTo>
                  <a:pt x="1207" y="81894"/>
                </a:lnTo>
                <a:lnTo>
                  <a:pt x="20294" y="117851"/>
                </a:lnTo>
                <a:lnTo>
                  <a:pt x="57146" y="137305"/>
                </a:lnTo>
                <a:lnTo>
                  <a:pt x="72157" y="138748"/>
                </a:lnTo>
                <a:lnTo>
                  <a:pt x="85836" y="136926"/>
                </a:lnTo>
                <a:lnTo>
                  <a:pt x="119965" y="116665"/>
                </a:lnTo>
                <a:lnTo>
                  <a:pt x="138135" y="78329"/>
                </a:lnTo>
                <a:lnTo>
                  <a:pt x="139401" y="62448"/>
                </a:lnTo>
                <a:lnTo>
                  <a:pt x="136910" y="49520"/>
                </a:lnTo>
                <a:lnTo>
                  <a:pt x="115386" y="17566"/>
                </a:lnTo>
                <a:lnTo>
                  <a:pt x="75376" y="977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12325" y="2717190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07" y="0"/>
                </a:moveTo>
                <a:lnTo>
                  <a:pt x="21539" y="18463"/>
                </a:lnTo>
                <a:lnTo>
                  <a:pt x="1498" y="54460"/>
                </a:lnTo>
                <a:lnTo>
                  <a:pt x="0" y="68935"/>
                </a:lnTo>
                <a:lnTo>
                  <a:pt x="1207" y="81894"/>
                </a:lnTo>
                <a:lnTo>
                  <a:pt x="20294" y="117851"/>
                </a:lnTo>
                <a:lnTo>
                  <a:pt x="57146" y="137305"/>
                </a:lnTo>
                <a:lnTo>
                  <a:pt x="72157" y="138748"/>
                </a:lnTo>
                <a:lnTo>
                  <a:pt x="85836" y="136926"/>
                </a:lnTo>
                <a:lnTo>
                  <a:pt x="119965" y="116665"/>
                </a:lnTo>
                <a:lnTo>
                  <a:pt x="138135" y="78329"/>
                </a:lnTo>
                <a:lnTo>
                  <a:pt x="139401" y="62448"/>
                </a:lnTo>
                <a:lnTo>
                  <a:pt x="136910" y="49520"/>
                </a:lnTo>
                <a:lnTo>
                  <a:pt x="115386" y="17566"/>
                </a:lnTo>
                <a:lnTo>
                  <a:pt x="75376" y="977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4600" y="4384065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07" y="0"/>
                </a:moveTo>
                <a:lnTo>
                  <a:pt x="21539" y="18463"/>
                </a:lnTo>
                <a:lnTo>
                  <a:pt x="1498" y="54460"/>
                </a:lnTo>
                <a:lnTo>
                  <a:pt x="0" y="68935"/>
                </a:lnTo>
                <a:lnTo>
                  <a:pt x="1207" y="81894"/>
                </a:lnTo>
                <a:lnTo>
                  <a:pt x="20294" y="117851"/>
                </a:lnTo>
                <a:lnTo>
                  <a:pt x="57146" y="137305"/>
                </a:lnTo>
                <a:lnTo>
                  <a:pt x="72157" y="138748"/>
                </a:lnTo>
                <a:lnTo>
                  <a:pt x="85836" y="136926"/>
                </a:lnTo>
                <a:lnTo>
                  <a:pt x="119965" y="116665"/>
                </a:lnTo>
                <a:lnTo>
                  <a:pt x="138135" y="78329"/>
                </a:lnTo>
                <a:lnTo>
                  <a:pt x="139401" y="62448"/>
                </a:lnTo>
                <a:lnTo>
                  <a:pt x="136910" y="49520"/>
                </a:lnTo>
                <a:lnTo>
                  <a:pt x="115386" y="17566"/>
                </a:lnTo>
                <a:lnTo>
                  <a:pt x="75376" y="977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7350" y="4384065"/>
            <a:ext cx="139401" cy="138748"/>
          </a:xfrm>
          <a:custGeom>
            <a:avLst/>
            <a:gdLst/>
            <a:ahLst/>
            <a:cxnLst/>
            <a:rect l="l" t="t" r="r" b="b"/>
            <a:pathLst>
              <a:path w="139401" h="138748">
                <a:moveTo>
                  <a:pt x="58507" y="0"/>
                </a:moveTo>
                <a:lnTo>
                  <a:pt x="21539" y="18463"/>
                </a:lnTo>
                <a:lnTo>
                  <a:pt x="1498" y="54460"/>
                </a:lnTo>
                <a:lnTo>
                  <a:pt x="0" y="68935"/>
                </a:lnTo>
                <a:lnTo>
                  <a:pt x="1207" y="81894"/>
                </a:lnTo>
                <a:lnTo>
                  <a:pt x="20294" y="117851"/>
                </a:lnTo>
                <a:lnTo>
                  <a:pt x="57146" y="137305"/>
                </a:lnTo>
                <a:lnTo>
                  <a:pt x="72157" y="138748"/>
                </a:lnTo>
                <a:lnTo>
                  <a:pt x="85836" y="136926"/>
                </a:lnTo>
                <a:lnTo>
                  <a:pt x="119965" y="116665"/>
                </a:lnTo>
                <a:lnTo>
                  <a:pt x="138135" y="78329"/>
                </a:lnTo>
                <a:lnTo>
                  <a:pt x="139401" y="62448"/>
                </a:lnTo>
                <a:lnTo>
                  <a:pt x="136910" y="49520"/>
                </a:lnTo>
                <a:lnTo>
                  <a:pt x="115386" y="17566"/>
                </a:lnTo>
                <a:lnTo>
                  <a:pt x="75376" y="977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9988" y="4099814"/>
            <a:ext cx="249491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ПЕР</a:t>
            </a:r>
            <a:r>
              <a:rPr sz="1400" b="1" spc="-1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Д</a:t>
            </a:r>
            <a:r>
              <a:rPr sz="1400" b="1" spc="-10" dirty="0">
                <a:latin typeface="Calibri"/>
                <a:cs typeface="Calibri"/>
              </a:rPr>
              <a:t>Б</a:t>
            </a:r>
            <a:r>
              <a:rPr sz="1400" b="1" spc="-85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Ч</a:t>
            </a:r>
            <a:r>
              <a:rPr sz="1400" b="1" spc="-35" dirty="0">
                <a:latin typeface="Calibri"/>
                <a:cs typeface="Calibri"/>
              </a:rPr>
              <a:t>А</a:t>
            </a:r>
            <a:r>
              <a:rPr sz="1400" b="1" dirty="0">
                <a:latin typeface="Calibri"/>
                <a:cs typeface="Calibri"/>
              </a:rPr>
              <a:t>Є:</a:t>
            </a:r>
            <a:endParaRPr sz="1400">
              <a:latin typeface="Calibri"/>
              <a:cs typeface="Calibri"/>
            </a:endParaRPr>
          </a:p>
          <a:p>
            <a:pPr marL="325755" indent="-285115">
              <a:lnSpc>
                <a:spcPct val="100000"/>
              </a:lnSpc>
              <a:spcBef>
                <a:spcPts val="60"/>
              </a:spcBef>
              <a:buSzPct val="42857"/>
              <a:buFont typeface="Arial"/>
              <a:buChar char="•"/>
              <a:tabLst>
                <a:tab pos="325755" algn="l"/>
              </a:tabLst>
            </a:pP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ст</a:t>
            </a:r>
            <a:r>
              <a:rPr sz="1400" dirty="0">
                <a:latin typeface="Calibri"/>
                <a:cs typeface="Calibri"/>
              </a:rPr>
              <a:t>упову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ві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мову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У</a:t>
            </a:r>
            <a:r>
              <a:rPr sz="1400" spc="-5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аїни</a:t>
            </a:r>
            <a:endParaRPr sz="1400">
              <a:latin typeface="Calibri"/>
              <a:cs typeface="Calibri"/>
            </a:endParaRPr>
          </a:p>
          <a:p>
            <a:pPr marL="3257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від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уйнів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ечовин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1226" y="4395216"/>
            <a:ext cx="5397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46214" y="4293616"/>
            <a:ext cx="3957954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тво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ен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Єд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рж</a:t>
            </a:r>
            <a:r>
              <a:rPr sz="1400" dirty="0">
                <a:latin typeface="Calibri"/>
                <a:cs typeface="Calibri"/>
              </a:rPr>
              <a:t>авн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еє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2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опе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орів 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ль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ваних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ечовин і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ап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овад</a:t>
            </a:r>
            <a:r>
              <a:rPr sz="1400" spc="-10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ен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я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пе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іально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кув</a:t>
            </a:r>
            <a:r>
              <a:rPr sz="1400" spc="-5" dirty="0">
                <a:latin typeface="Calibri"/>
                <a:cs typeface="Calibri"/>
              </a:rPr>
              <a:t>а</a:t>
            </a:r>
            <a:r>
              <a:rPr sz="1400" dirty="0">
                <a:latin typeface="Calibri"/>
                <a:cs typeface="Calibri"/>
              </a:rPr>
              <a:t>ння 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ль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ваних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ечовин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14698" y="4422394"/>
            <a:ext cx="5397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99686" y="4320794"/>
            <a:ext cx="181737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из</a:t>
            </a:r>
            <a:r>
              <a:rPr sz="1400" dirty="0">
                <a:latin typeface="Calibri"/>
                <a:cs typeface="Calibri"/>
              </a:rPr>
              <a:t>начення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10" dirty="0">
                <a:latin typeface="Calibri"/>
                <a:cs typeface="Calibri"/>
              </a:rPr>
              <a:t>я</a:t>
            </a:r>
            <a:r>
              <a:rPr sz="1400" spc="-5" dirty="0">
                <a:latin typeface="Calibri"/>
                <a:cs typeface="Calibri"/>
              </a:rPr>
              <a:t>дк</a:t>
            </a:r>
            <a:r>
              <a:rPr sz="1400" dirty="0">
                <a:latin typeface="Calibri"/>
                <a:cs typeface="Calibri"/>
              </a:rPr>
              <a:t>ів імпо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40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ту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их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ечовин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оварів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9988" y="5862421"/>
            <a:ext cx="312420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Д</a:t>
            </a:r>
            <a:r>
              <a:rPr sz="1400" b="1" spc="-15" dirty="0">
                <a:latin typeface="Calibri"/>
                <a:cs typeface="Calibri"/>
              </a:rPr>
              <a:t>О</a:t>
            </a:r>
            <a:r>
              <a:rPr sz="1400" b="1" spc="-5" dirty="0">
                <a:latin typeface="Calibri"/>
                <a:cs typeface="Calibri"/>
              </a:rPr>
              <a:t>З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40" dirty="0">
                <a:latin typeface="Calibri"/>
                <a:cs typeface="Calibri"/>
              </a:rPr>
              <a:t>О</a:t>
            </a:r>
            <a:r>
              <a:rPr sz="1400" b="1" dirty="0">
                <a:latin typeface="Calibri"/>
                <a:cs typeface="Calibri"/>
              </a:rPr>
              <a:t>ЛИТ</a:t>
            </a:r>
            <a:r>
              <a:rPr sz="1400" b="1" spc="5" dirty="0">
                <a:latin typeface="Calibri"/>
                <a:cs typeface="Calibri"/>
              </a:rPr>
              <a:t>Ь</a:t>
            </a:r>
            <a:r>
              <a:rPr sz="1400" b="1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325755" marR="6350" indent="-285115">
              <a:lnSpc>
                <a:spcPct val="100000"/>
              </a:lnSpc>
              <a:spcBef>
                <a:spcPts val="105"/>
              </a:spcBef>
              <a:buSzPct val="42857"/>
              <a:buFont typeface="Arial"/>
              <a:buChar char="•"/>
              <a:tabLst>
                <a:tab pos="325755" algn="l"/>
              </a:tabLst>
            </a:pP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ува</a:t>
            </a:r>
            <a:r>
              <a:rPr sz="1400" spc="-5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ос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ові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ні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об’є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вні дані п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 в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ди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ни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ових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ів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івні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тановок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86121" y="6191097"/>
            <a:ext cx="5397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3490" y="6089497"/>
            <a:ext cx="489077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тво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и:</a:t>
            </a:r>
            <a:endParaRPr sz="14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buFont typeface="Calibri"/>
              <a:buChar char="-"/>
              <a:tabLst>
                <a:tab pos="106680" algn="l"/>
              </a:tabLst>
            </a:pPr>
            <a:r>
              <a:rPr sz="1400" dirty="0">
                <a:latin typeface="Calibri"/>
                <a:cs typeface="Calibri"/>
              </a:rPr>
              <a:t>е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омічні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ін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25" dirty="0">
                <a:latin typeface="Calibri"/>
                <a:cs typeface="Calibri"/>
              </a:rPr>
              <a:t>р</a:t>
            </a:r>
            <a:r>
              <a:rPr sz="1400" spc="-15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нти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spc="-50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люван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я ви</a:t>
            </a:r>
            <a:r>
              <a:rPr sz="1400" spc="-1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ів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па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ни</a:t>
            </a:r>
            <a:r>
              <a:rPr sz="1400" spc="-3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ових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ів</a:t>
            </a:r>
            <a:endParaRPr sz="1400">
              <a:latin typeface="Calibri"/>
              <a:cs typeface="Calibri"/>
            </a:endParaRPr>
          </a:p>
          <a:p>
            <a:pPr marL="106680" indent="-94615">
              <a:lnSpc>
                <a:spcPct val="100000"/>
              </a:lnSpc>
              <a:buFont typeface="Calibri"/>
              <a:buChar char="-"/>
              <a:tabLst>
                <a:tab pos="106680" algn="l"/>
              </a:tabLst>
            </a:pPr>
            <a:r>
              <a:rPr sz="1400" dirty="0">
                <a:latin typeface="Calibri"/>
                <a:cs typeface="Calibri"/>
              </a:rPr>
              <a:t>на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іональ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инок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ор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і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лі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кв</a:t>
            </a:r>
            <a:r>
              <a:rPr sz="1400" spc="-1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та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80026" y="6150890"/>
            <a:ext cx="139400" cy="138747"/>
          </a:xfrm>
          <a:custGeom>
            <a:avLst/>
            <a:gdLst/>
            <a:ahLst/>
            <a:cxnLst/>
            <a:rect l="l" t="t" r="r" b="b"/>
            <a:pathLst>
              <a:path w="139400" h="138747">
                <a:moveTo>
                  <a:pt x="58507" y="0"/>
                </a:moveTo>
                <a:lnTo>
                  <a:pt x="21539" y="18472"/>
                </a:lnTo>
                <a:lnTo>
                  <a:pt x="1498" y="54467"/>
                </a:lnTo>
                <a:lnTo>
                  <a:pt x="0" y="68935"/>
                </a:lnTo>
                <a:lnTo>
                  <a:pt x="1205" y="81914"/>
                </a:lnTo>
                <a:lnTo>
                  <a:pt x="20291" y="117886"/>
                </a:lnTo>
                <a:lnTo>
                  <a:pt x="57139" y="137309"/>
                </a:lnTo>
                <a:lnTo>
                  <a:pt x="72148" y="138747"/>
                </a:lnTo>
                <a:lnTo>
                  <a:pt x="85794" y="136931"/>
                </a:lnTo>
                <a:lnTo>
                  <a:pt x="119918" y="116705"/>
                </a:lnTo>
                <a:lnTo>
                  <a:pt x="138129" y="78360"/>
                </a:lnTo>
                <a:lnTo>
                  <a:pt x="139400" y="62451"/>
                </a:lnTo>
                <a:lnTo>
                  <a:pt x="136900" y="49528"/>
                </a:lnTo>
                <a:lnTo>
                  <a:pt x="115336" y="17574"/>
                </a:lnTo>
                <a:lnTo>
                  <a:pt x="75341" y="978"/>
                </a:lnTo>
                <a:lnTo>
                  <a:pt x="585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7262" y="6150890"/>
            <a:ext cx="139401" cy="138747"/>
          </a:xfrm>
          <a:custGeom>
            <a:avLst/>
            <a:gdLst/>
            <a:ahLst/>
            <a:cxnLst/>
            <a:rect l="l" t="t" r="r" b="b"/>
            <a:pathLst>
              <a:path w="139401" h="138747">
                <a:moveTo>
                  <a:pt x="58513" y="0"/>
                </a:moveTo>
                <a:lnTo>
                  <a:pt x="21549" y="18472"/>
                </a:lnTo>
                <a:lnTo>
                  <a:pt x="1499" y="54467"/>
                </a:lnTo>
                <a:lnTo>
                  <a:pt x="0" y="68935"/>
                </a:lnTo>
                <a:lnTo>
                  <a:pt x="1206" y="81915"/>
                </a:lnTo>
                <a:lnTo>
                  <a:pt x="20301" y="117887"/>
                </a:lnTo>
                <a:lnTo>
                  <a:pt x="57147" y="137309"/>
                </a:lnTo>
                <a:lnTo>
                  <a:pt x="72149" y="138747"/>
                </a:lnTo>
                <a:lnTo>
                  <a:pt x="85822" y="136932"/>
                </a:lnTo>
                <a:lnTo>
                  <a:pt x="119954" y="116707"/>
                </a:lnTo>
                <a:lnTo>
                  <a:pt x="138134" y="78363"/>
                </a:lnTo>
                <a:lnTo>
                  <a:pt x="139401" y="62455"/>
                </a:lnTo>
                <a:lnTo>
                  <a:pt x="136909" y="49532"/>
                </a:lnTo>
                <a:lnTo>
                  <a:pt x="115378" y="17576"/>
                </a:lnTo>
                <a:lnTo>
                  <a:pt x="75374" y="978"/>
                </a:lnTo>
                <a:lnTo>
                  <a:pt x="58513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85523" y="3535426"/>
            <a:ext cx="1650" cy="3259074"/>
          </a:xfrm>
          <a:custGeom>
            <a:avLst/>
            <a:gdLst/>
            <a:ahLst/>
            <a:cxnLst/>
            <a:rect l="l" t="t" r="r" b="b"/>
            <a:pathLst>
              <a:path w="1650" h="3259074">
                <a:moveTo>
                  <a:pt x="0" y="0"/>
                </a:moveTo>
                <a:lnTo>
                  <a:pt x="1650" y="3259074"/>
                </a:lnTo>
              </a:path>
            </a:pathLst>
          </a:custGeom>
          <a:ln w="28440">
            <a:solidFill>
              <a:srgbClr val="A9D18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767946" y="4166469"/>
            <a:ext cx="235585" cy="2162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НА</a:t>
            </a:r>
            <a:r>
              <a:rPr sz="1400" b="1" spc="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Р</a:t>
            </a:r>
            <a:r>
              <a:rPr sz="1400" b="1" spc="-20" dirty="0">
                <a:latin typeface="Calibri"/>
                <a:cs typeface="Calibri"/>
              </a:rPr>
              <a:t>О</a:t>
            </a:r>
            <a:r>
              <a:rPr sz="1400" b="1" spc="-5" dirty="0">
                <a:latin typeface="Calibri"/>
                <a:cs typeface="Calibri"/>
              </a:rPr>
              <a:t>З</a:t>
            </a:r>
            <a:r>
              <a:rPr sz="1400" b="1" spc="-90" dirty="0">
                <a:latin typeface="Calibri"/>
                <a:cs typeface="Calibri"/>
              </a:rPr>
              <a:t>Г</a:t>
            </a:r>
            <a:r>
              <a:rPr sz="1400" b="1" dirty="0">
                <a:latin typeface="Calibri"/>
                <a:cs typeface="Calibri"/>
              </a:rPr>
              <a:t>ЛЯДІ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ПА</a:t>
            </a:r>
            <a:r>
              <a:rPr sz="1400" b="1" spc="-90" dirty="0">
                <a:latin typeface="Calibri"/>
                <a:cs typeface="Calibri"/>
              </a:rPr>
              <a:t>Р</a:t>
            </a:r>
            <a:r>
              <a:rPr sz="1400" b="1" dirty="0">
                <a:latin typeface="Calibri"/>
                <a:cs typeface="Calibri"/>
              </a:rPr>
              <a:t>ЛАМЕН</a:t>
            </a:r>
            <a:r>
              <a:rPr sz="1400" b="1" spc="10" dirty="0">
                <a:latin typeface="Calibri"/>
                <a:cs typeface="Calibri"/>
              </a:rPr>
              <a:t>Т</a:t>
            </a:r>
            <a:r>
              <a:rPr sz="1400" b="1" dirty="0">
                <a:latin typeface="Calibri"/>
                <a:cs typeface="Calibri"/>
              </a:rPr>
              <a:t>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712" y="1936750"/>
            <a:ext cx="250825" cy="311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8612" y="3683000"/>
            <a:ext cx="344487" cy="336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5912" y="5413375"/>
            <a:ext cx="365125" cy="231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18768" y="5204714"/>
            <a:ext cx="502602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Сх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4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кт 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«Про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засади м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ні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инг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, зві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сті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ифі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ації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вик</a:t>
            </a:r>
            <a:r>
              <a:rPr sz="1800" b="1" spc="-1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дів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парни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ових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азів»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8768" y="3700907"/>
            <a:ext cx="897382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Сх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ал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-10" dirty="0">
                <a:latin typeface="Calibri"/>
                <a:cs typeface="Calibri"/>
              </a:rPr>
              <a:t> К</a:t>
            </a:r>
            <a:r>
              <a:rPr sz="1800" b="1" dirty="0">
                <a:latin typeface="Calibri"/>
                <a:cs typeface="Calibri"/>
              </a:rPr>
              <a:t>МУ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4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оект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«Про оз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10" dirty="0">
                <a:latin typeface="Calibri"/>
                <a:cs typeface="Calibri"/>
              </a:rPr>
              <a:t>й</a:t>
            </a:r>
            <a:r>
              <a:rPr sz="1800" b="1" dirty="0">
                <a:latin typeface="Calibri"/>
                <a:cs typeface="Calibri"/>
              </a:rPr>
              <a:t>нівні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чови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та</a:t>
            </a:r>
            <a:r>
              <a:rPr sz="1800" b="1" spc="-30" dirty="0">
                <a:latin typeface="Calibri"/>
                <a:cs typeface="Calibri"/>
              </a:rPr>
              <a:t> ф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овані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парни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ові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ази»: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9926"/>
            <a:ext cx="12192000" cy="2878074"/>
          </a:xfrm>
          <a:custGeom>
            <a:avLst/>
            <a:gdLst/>
            <a:ahLst/>
            <a:cxnLst/>
            <a:rect l="l" t="t" r="r" b="b"/>
            <a:pathLst>
              <a:path w="12192000" h="2878074">
                <a:moveTo>
                  <a:pt x="0" y="2878074"/>
                </a:moveTo>
                <a:lnTo>
                  <a:pt x="12192000" y="2878074"/>
                </a:lnTo>
                <a:lnTo>
                  <a:pt x="12192000" y="0"/>
                </a:lnTo>
                <a:lnTo>
                  <a:pt x="0" y="0"/>
                </a:lnTo>
                <a:lnTo>
                  <a:pt x="0" y="2878074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90975"/>
            <a:ext cx="12192000" cy="1524"/>
          </a:xfrm>
          <a:custGeom>
            <a:avLst/>
            <a:gdLst/>
            <a:ahLst/>
            <a:cxnLst/>
            <a:rect l="l" t="t" r="r" b="b"/>
            <a:pathLst>
              <a:path w="12192000" h="1524">
                <a:moveTo>
                  <a:pt x="0" y="0"/>
                </a:moveTo>
                <a:lnTo>
                  <a:pt x="12192000" y="1524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32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ПРИР</a:t>
            </a:r>
            <a:r>
              <a:rPr spc="-85" dirty="0"/>
              <a:t>О</a:t>
            </a:r>
            <a:r>
              <a:rPr spc="-60" dirty="0"/>
              <a:t>Д</a:t>
            </a:r>
            <a:r>
              <a:rPr spc="-5" dirty="0"/>
              <a:t>О</a:t>
            </a:r>
            <a:r>
              <a:rPr spc="-10" dirty="0">
                <a:latin typeface="Calibri"/>
                <a:cs typeface="Calibri"/>
              </a:rPr>
              <a:t>-</a:t>
            </a:r>
            <a:r>
              <a:rPr spc="-35" dirty="0"/>
              <a:t>З</a:t>
            </a:r>
            <a:r>
              <a:rPr dirty="0"/>
              <a:t>А</a:t>
            </a:r>
            <a:r>
              <a:rPr spc="-15" dirty="0"/>
              <a:t>П</a:t>
            </a:r>
            <a:r>
              <a:rPr dirty="0"/>
              <a:t>ОВІДН</a:t>
            </a:r>
            <a:r>
              <a:rPr spc="-10" dirty="0"/>
              <a:t>И</a:t>
            </a:r>
            <a:r>
              <a:rPr dirty="0"/>
              <a:t>Й</a:t>
            </a:r>
            <a:r>
              <a:rPr spc="-30" dirty="0"/>
              <a:t> </a:t>
            </a:r>
            <a:r>
              <a:rPr dirty="0"/>
              <a:t>ФОНД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111250"/>
            <a:ext cx="12192000" cy="61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6662" y="1266888"/>
            <a:ext cx="395287" cy="354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1325" y="1266888"/>
            <a:ext cx="395287" cy="354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412" y="1266888"/>
            <a:ext cx="395287" cy="354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3897" y="1130046"/>
            <a:ext cx="9561195" cy="140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ВИДІЛЕНО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238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мл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грн.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розви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ок об’єктів ПЗ</a:t>
            </a:r>
            <a:r>
              <a:rPr sz="3200" b="1" spc="-204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7917815" marR="6350" indent="1270" algn="r">
              <a:lnSpc>
                <a:spcPct val="107300"/>
              </a:lnSpc>
            </a:pPr>
            <a:r>
              <a:rPr sz="1800" dirty="0">
                <a:latin typeface="Calibri"/>
                <a:cs typeface="Calibri"/>
              </a:rPr>
              <a:t>на 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тування 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дівн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тва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5-ти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5523" y="2560127"/>
            <a:ext cx="1098550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7200"/>
              </a:lnSpc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бан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п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 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хн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5645" y="2577972"/>
            <a:ext cx="240093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бання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 прим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-15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ень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300" spc="-20" dirty="0">
                <a:latin typeface="Calibri"/>
                <a:cs typeface="Calibri"/>
              </a:rPr>
              <a:t>Н</a:t>
            </a:r>
            <a:r>
              <a:rPr sz="1300" spc="-10" dirty="0">
                <a:latin typeface="Calibri"/>
                <a:cs typeface="Calibri"/>
              </a:rPr>
              <a:t>ПП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«</a:t>
            </a:r>
            <a:r>
              <a:rPr sz="1300" spc="-10" dirty="0">
                <a:latin typeface="Calibri"/>
                <a:cs typeface="Calibri"/>
              </a:rPr>
              <a:t>Білобер</a:t>
            </a:r>
            <a:r>
              <a:rPr sz="1300" spc="-35" dirty="0">
                <a:latin typeface="Calibri"/>
                <a:cs typeface="Calibri"/>
              </a:rPr>
              <a:t>е</a:t>
            </a:r>
            <a:r>
              <a:rPr sz="1300" spc="-20" dirty="0">
                <a:latin typeface="Calibri"/>
                <a:cs typeface="Calibri"/>
              </a:rPr>
              <a:t>жж</a:t>
            </a:r>
            <a:r>
              <a:rPr sz="1300" spc="-10" dirty="0">
                <a:latin typeface="Calibri"/>
                <a:cs typeface="Calibri"/>
              </a:rPr>
              <a:t>я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</a:t>
            </a:r>
            <a:r>
              <a:rPr sz="1300" spc="-25" dirty="0">
                <a:latin typeface="Calibri"/>
                <a:cs typeface="Calibri"/>
              </a:rPr>
              <a:t>в</a:t>
            </a:r>
            <a:r>
              <a:rPr sz="1300" spc="-10" dirty="0">
                <a:latin typeface="Calibri"/>
                <a:cs typeface="Calibri"/>
              </a:rPr>
              <a:t>я</a:t>
            </a:r>
            <a:r>
              <a:rPr sz="1300" spc="-20" dirty="0">
                <a:latin typeface="Calibri"/>
                <a:cs typeface="Calibri"/>
              </a:rPr>
              <a:t>т</a:t>
            </a:r>
            <a:r>
              <a:rPr sz="1300" spc="-10" dirty="0">
                <a:latin typeface="Calibri"/>
                <a:cs typeface="Calibri"/>
              </a:rPr>
              <a:t>ослава»</a:t>
            </a:r>
            <a:endParaRPr sz="130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  <a:spcBef>
                <a:spcPts val="110"/>
              </a:spcBef>
            </a:pPr>
            <a:r>
              <a:rPr sz="1300" spc="-10" dirty="0">
                <a:latin typeface="Calibri"/>
                <a:cs typeface="Calibri"/>
              </a:rPr>
              <a:t>«</a:t>
            </a:r>
            <a:r>
              <a:rPr sz="1300" spc="-25" dirty="0">
                <a:latin typeface="Calibri"/>
                <a:cs typeface="Calibri"/>
              </a:rPr>
              <a:t>М</a:t>
            </a:r>
            <a:r>
              <a:rPr sz="1300" spc="-10" dirty="0">
                <a:latin typeface="Calibri"/>
                <a:cs typeface="Calibri"/>
              </a:rPr>
              <a:t>е</a:t>
            </a:r>
            <a:r>
              <a:rPr sz="1300" spc="-20" dirty="0">
                <a:latin typeface="Calibri"/>
                <a:cs typeface="Calibri"/>
              </a:rPr>
              <a:t>о</a:t>
            </a:r>
            <a:r>
              <a:rPr sz="1300" spc="-10" dirty="0">
                <a:latin typeface="Calibri"/>
                <a:cs typeface="Calibri"/>
              </a:rPr>
              <a:t>ти</a:t>
            </a:r>
            <a:r>
              <a:rPr sz="1300" spc="-20" dirty="0">
                <a:latin typeface="Calibri"/>
                <a:cs typeface="Calibri"/>
              </a:rPr>
              <a:t>д</a:t>
            </a:r>
            <a:r>
              <a:rPr sz="1300" spc="-10" dirty="0">
                <a:latin typeface="Calibri"/>
                <a:cs typeface="Calibri"/>
              </a:rPr>
              <a:t>а»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latin typeface="Calibri"/>
                <a:cs typeface="Calibri"/>
              </a:rPr>
              <a:t>«Сло</a:t>
            </a:r>
            <a:r>
              <a:rPr sz="1300" spc="-5" dirty="0">
                <a:latin typeface="Calibri"/>
                <a:cs typeface="Calibri"/>
              </a:rPr>
              <a:t>б</a:t>
            </a:r>
            <a:r>
              <a:rPr sz="1300" spc="-25" dirty="0">
                <a:latin typeface="Calibri"/>
                <a:cs typeface="Calibri"/>
              </a:rPr>
              <a:t>о</a:t>
            </a:r>
            <a:r>
              <a:rPr sz="1300" spc="-40" dirty="0">
                <a:latin typeface="Calibri"/>
                <a:cs typeface="Calibri"/>
              </a:rPr>
              <a:t>ж</a:t>
            </a:r>
            <a:r>
              <a:rPr sz="1300" spc="-10" dirty="0">
                <a:latin typeface="Calibri"/>
                <a:cs typeface="Calibri"/>
              </a:rPr>
              <a:t>а</a:t>
            </a:r>
            <a:r>
              <a:rPr sz="1300" spc="-5" dirty="0">
                <a:latin typeface="Calibri"/>
                <a:cs typeface="Calibri"/>
              </a:rPr>
              <a:t>н</a:t>
            </a:r>
            <a:r>
              <a:rPr sz="1300" spc="-10" dirty="0">
                <a:latin typeface="Calibri"/>
                <a:cs typeface="Calibri"/>
              </a:rPr>
              <a:t>с</a:t>
            </a:r>
            <a:r>
              <a:rPr sz="1300" spc="-5" dirty="0">
                <a:latin typeface="Calibri"/>
                <a:cs typeface="Calibri"/>
              </a:rPr>
              <a:t>ь</a:t>
            </a:r>
            <a:r>
              <a:rPr sz="1300" spc="-10" dirty="0">
                <a:latin typeface="Calibri"/>
                <a:cs typeface="Calibri"/>
              </a:rPr>
              <a:t>к</a:t>
            </a:r>
            <a:r>
              <a:rPr sz="1300" spc="-20" dirty="0">
                <a:latin typeface="Calibri"/>
                <a:cs typeface="Calibri"/>
              </a:rPr>
              <a:t>ий</a:t>
            </a:r>
            <a:r>
              <a:rPr sz="1300" spc="-10" dirty="0">
                <a:latin typeface="Calibri"/>
                <a:cs typeface="Calibri"/>
              </a:rPr>
              <a:t>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0638" y="3510533"/>
            <a:ext cx="175069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«</a:t>
            </a:r>
            <a:r>
              <a:rPr sz="1300" spc="-15" dirty="0">
                <a:latin typeface="Calibri"/>
                <a:cs typeface="Calibri"/>
              </a:rPr>
              <a:t>Ч</a:t>
            </a:r>
            <a:r>
              <a:rPr sz="1300" spc="-10" dirty="0">
                <a:latin typeface="Calibri"/>
                <a:cs typeface="Calibri"/>
              </a:rPr>
              <a:t>е</a:t>
            </a:r>
            <a:r>
              <a:rPr sz="1300" spc="-5" dirty="0">
                <a:latin typeface="Calibri"/>
                <a:cs typeface="Calibri"/>
              </a:rPr>
              <a:t>р</a:t>
            </a:r>
            <a:r>
              <a:rPr sz="1300" spc="-20" dirty="0">
                <a:latin typeface="Calibri"/>
                <a:cs typeface="Calibri"/>
              </a:rPr>
              <a:t>е</a:t>
            </a:r>
            <a:r>
              <a:rPr sz="1300" spc="-10" dirty="0">
                <a:latin typeface="Calibri"/>
                <a:cs typeface="Calibri"/>
              </a:rPr>
              <a:t>моськи</a:t>
            </a:r>
            <a:r>
              <a:rPr sz="1300" spc="-20" dirty="0">
                <a:latin typeface="Calibri"/>
                <a:cs typeface="Calibri"/>
              </a:rPr>
              <a:t>й</a:t>
            </a:r>
            <a:r>
              <a:rPr sz="1300" spc="-10" dirty="0">
                <a:latin typeface="Calibri"/>
                <a:cs typeface="Calibri"/>
              </a:rPr>
              <a:t>»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(2)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latin typeface="Calibri"/>
                <a:cs typeface="Calibri"/>
              </a:rPr>
              <a:t>«</a:t>
            </a:r>
            <a:r>
              <a:rPr sz="1300" spc="-20" dirty="0">
                <a:latin typeface="Calibri"/>
                <a:cs typeface="Calibri"/>
              </a:rPr>
              <a:t>Ниж</a:t>
            </a:r>
            <a:r>
              <a:rPr sz="1300" spc="-10" dirty="0">
                <a:latin typeface="Calibri"/>
                <a:cs typeface="Calibri"/>
              </a:rPr>
              <a:t>нь</a:t>
            </a:r>
            <a:r>
              <a:rPr sz="1300" spc="-45" dirty="0">
                <a:latin typeface="Calibri"/>
                <a:cs typeface="Calibri"/>
              </a:rPr>
              <a:t>о</a:t>
            </a:r>
            <a:r>
              <a:rPr sz="1300" spc="-10" dirty="0">
                <a:latin typeface="Calibri"/>
                <a:cs typeface="Calibri"/>
              </a:rPr>
              <a:t>дніст</a:t>
            </a:r>
            <a:r>
              <a:rPr sz="1300" spc="-5" dirty="0">
                <a:latin typeface="Calibri"/>
                <a:cs typeface="Calibri"/>
              </a:rPr>
              <a:t>р</a:t>
            </a:r>
            <a:r>
              <a:rPr sz="1300" spc="-10" dirty="0">
                <a:latin typeface="Calibri"/>
                <a:cs typeface="Calibri"/>
              </a:rPr>
              <a:t>овс</a:t>
            </a:r>
            <a:r>
              <a:rPr sz="1300" spc="-5" dirty="0">
                <a:latin typeface="Calibri"/>
                <a:cs typeface="Calibri"/>
              </a:rPr>
              <a:t>ь</a:t>
            </a:r>
            <a:r>
              <a:rPr sz="1300" spc="-10" dirty="0">
                <a:latin typeface="Calibri"/>
                <a:cs typeface="Calibri"/>
              </a:rPr>
              <a:t>к</a:t>
            </a:r>
            <a:r>
              <a:rPr sz="1300" spc="-20" dirty="0">
                <a:latin typeface="Calibri"/>
                <a:cs typeface="Calibri"/>
              </a:rPr>
              <a:t>ий</a:t>
            </a:r>
            <a:r>
              <a:rPr sz="1300" spc="-10" dirty="0">
                <a:latin typeface="Calibri"/>
                <a:cs typeface="Calibri"/>
              </a:rPr>
              <a:t>»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2519" y="3313176"/>
            <a:ext cx="2574925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 о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ладнання н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ово та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-о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ні</a:t>
            </a:r>
            <a:r>
              <a:rPr sz="1800" dirty="0">
                <a:latin typeface="Calibri"/>
                <a:cs typeface="Calibri"/>
              </a:rPr>
              <a:t>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3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діл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48015" y="3292728"/>
            <a:ext cx="2693670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роекти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зем</a:t>
            </a:r>
            <a:r>
              <a:rPr sz="1800" dirty="0">
                <a:latin typeface="Calibri"/>
                <a:cs typeface="Calibri"/>
              </a:rPr>
              <a:t>ле</a:t>
            </a:r>
            <a:r>
              <a:rPr sz="1800" spc="-20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трою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latin typeface="Calibri"/>
                <a:cs typeface="Calibri"/>
              </a:rPr>
              <a:t>орган</a:t>
            </a:r>
            <a:r>
              <a:rPr sz="1800" spc="-10" dirty="0">
                <a:latin typeface="Calibri"/>
                <a:cs typeface="Calibri"/>
              </a:rPr>
              <a:t>із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орій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8362" y="2033523"/>
            <a:ext cx="473075" cy="41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5451" y="1987550"/>
            <a:ext cx="361950" cy="51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6425" y="2165350"/>
            <a:ext cx="481012" cy="425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0001" y="2766948"/>
            <a:ext cx="514350" cy="511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12201" y="2670175"/>
            <a:ext cx="573087" cy="644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6103" y="1838325"/>
            <a:ext cx="85217" cy="847725"/>
          </a:xfrm>
          <a:custGeom>
            <a:avLst/>
            <a:gdLst/>
            <a:ahLst/>
            <a:cxnLst/>
            <a:rect l="l" t="t" r="r" b="b"/>
            <a:pathLst>
              <a:path w="85217" h="847725">
                <a:moveTo>
                  <a:pt x="0" y="761619"/>
                </a:moveTo>
                <a:lnTo>
                  <a:pt x="41021" y="847725"/>
                </a:lnTo>
                <a:lnTo>
                  <a:pt x="78238" y="776604"/>
                </a:lnTo>
                <a:lnTo>
                  <a:pt x="28067" y="776604"/>
                </a:lnTo>
                <a:lnTo>
                  <a:pt x="28074" y="762162"/>
                </a:lnTo>
                <a:lnTo>
                  <a:pt x="0" y="761619"/>
                </a:lnTo>
                <a:close/>
              </a:path>
              <a:path w="85217" h="847725">
                <a:moveTo>
                  <a:pt x="28074" y="762162"/>
                </a:moveTo>
                <a:lnTo>
                  <a:pt x="28067" y="776604"/>
                </a:lnTo>
                <a:lnTo>
                  <a:pt x="56515" y="776604"/>
                </a:lnTo>
                <a:lnTo>
                  <a:pt x="56519" y="762714"/>
                </a:lnTo>
                <a:lnTo>
                  <a:pt x="28074" y="762162"/>
                </a:lnTo>
                <a:close/>
              </a:path>
              <a:path w="85217" h="847725">
                <a:moveTo>
                  <a:pt x="56519" y="762714"/>
                </a:moveTo>
                <a:lnTo>
                  <a:pt x="56515" y="776604"/>
                </a:lnTo>
                <a:lnTo>
                  <a:pt x="78238" y="776604"/>
                </a:lnTo>
                <a:lnTo>
                  <a:pt x="85217" y="763270"/>
                </a:lnTo>
                <a:lnTo>
                  <a:pt x="56519" y="762714"/>
                </a:lnTo>
                <a:close/>
              </a:path>
              <a:path w="85217" h="847725">
                <a:moveTo>
                  <a:pt x="56769" y="0"/>
                </a:moveTo>
                <a:lnTo>
                  <a:pt x="28448" y="0"/>
                </a:lnTo>
                <a:lnTo>
                  <a:pt x="28074" y="762162"/>
                </a:lnTo>
                <a:lnTo>
                  <a:pt x="56519" y="762714"/>
                </a:lnTo>
                <a:lnTo>
                  <a:pt x="5676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9225" y="2108326"/>
            <a:ext cx="1338199" cy="796544"/>
          </a:xfrm>
          <a:custGeom>
            <a:avLst/>
            <a:gdLst/>
            <a:ahLst/>
            <a:cxnLst/>
            <a:rect l="l" t="t" r="r" b="b"/>
            <a:pathLst>
              <a:path w="1338199" h="796544">
                <a:moveTo>
                  <a:pt x="1252981" y="711326"/>
                </a:moveTo>
                <a:lnTo>
                  <a:pt x="1252981" y="796544"/>
                </a:lnTo>
                <a:lnTo>
                  <a:pt x="1309793" y="768096"/>
                </a:lnTo>
                <a:lnTo>
                  <a:pt x="1267205" y="768096"/>
                </a:lnTo>
                <a:lnTo>
                  <a:pt x="1267205" y="739775"/>
                </a:lnTo>
                <a:lnTo>
                  <a:pt x="1309962" y="739775"/>
                </a:lnTo>
                <a:lnTo>
                  <a:pt x="1252981" y="711326"/>
                </a:lnTo>
                <a:close/>
              </a:path>
              <a:path w="1338199" h="796544">
                <a:moveTo>
                  <a:pt x="655066" y="14097"/>
                </a:moveTo>
                <a:lnTo>
                  <a:pt x="655066" y="768096"/>
                </a:lnTo>
                <a:lnTo>
                  <a:pt x="1252981" y="768096"/>
                </a:lnTo>
                <a:lnTo>
                  <a:pt x="1252981" y="753872"/>
                </a:lnTo>
                <a:lnTo>
                  <a:pt x="683514" y="753872"/>
                </a:lnTo>
                <a:lnTo>
                  <a:pt x="669290" y="739775"/>
                </a:lnTo>
                <a:lnTo>
                  <a:pt x="683514" y="739775"/>
                </a:lnTo>
                <a:lnTo>
                  <a:pt x="683514" y="28321"/>
                </a:lnTo>
                <a:lnTo>
                  <a:pt x="669290" y="28321"/>
                </a:lnTo>
                <a:lnTo>
                  <a:pt x="655066" y="14097"/>
                </a:lnTo>
                <a:close/>
              </a:path>
              <a:path w="1338199" h="796544">
                <a:moveTo>
                  <a:pt x="1309962" y="739775"/>
                </a:moveTo>
                <a:lnTo>
                  <a:pt x="1267205" y="739775"/>
                </a:lnTo>
                <a:lnTo>
                  <a:pt x="1267205" y="768096"/>
                </a:lnTo>
                <a:lnTo>
                  <a:pt x="1309793" y="768096"/>
                </a:lnTo>
                <a:lnTo>
                  <a:pt x="1338199" y="753872"/>
                </a:lnTo>
                <a:lnTo>
                  <a:pt x="1309962" y="739775"/>
                </a:lnTo>
                <a:close/>
              </a:path>
              <a:path w="1338199" h="796544">
                <a:moveTo>
                  <a:pt x="683514" y="739775"/>
                </a:moveTo>
                <a:lnTo>
                  <a:pt x="669290" y="739775"/>
                </a:lnTo>
                <a:lnTo>
                  <a:pt x="683514" y="753872"/>
                </a:lnTo>
                <a:lnTo>
                  <a:pt x="683514" y="739775"/>
                </a:lnTo>
                <a:close/>
              </a:path>
              <a:path w="1338199" h="796544">
                <a:moveTo>
                  <a:pt x="1252981" y="739775"/>
                </a:moveTo>
                <a:lnTo>
                  <a:pt x="683514" y="739775"/>
                </a:lnTo>
                <a:lnTo>
                  <a:pt x="683514" y="753872"/>
                </a:lnTo>
                <a:lnTo>
                  <a:pt x="1252981" y="753872"/>
                </a:lnTo>
                <a:lnTo>
                  <a:pt x="1252981" y="739775"/>
                </a:lnTo>
                <a:close/>
              </a:path>
              <a:path w="1338199" h="796544">
                <a:moveTo>
                  <a:pt x="683514" y="0"/>
                </a:moveTo>
                <a:lnTo>
                  <a:pt x="0" y="0"/>
                </a:lnTo>
                <a:lnTo>
                  <a:pt x="0" y="28321"/>
                </a:lnTo>
                <a:lnTo>
                  <a:pt x="655066" y="28321"/>
                </a:lnTo>
                <a:lnTo>
                  <a:pt x="655066" y="14097"/>
                </a:lnTo>
                <a:lnTo>
                  <a:pt x="683514" y="14097"/>
                </a:lnTo>
                <a:lnTo>
                  <a:pt x="683514" y="0"/>
                </a:lnTo>
                <a:close/>
              </a:path>
              <a:path w="1338199" h="796544">
                <a:moveTo>
                  <a:pt x="683514" y="14097"/>
                </a:moveTo>
                <a:lnTo>
                  <a:pt x="655066" y="14097"/>
                </a:lnTo>
                <a:lnTo>
                  <a:pt x="669290" y="28321"/>
                </a:lnTo>
                <a:lnTo>
                  <a:pt x="683514" y="28321"/>
                </a:lnTo>
                <a:lnTo>
                  <a:pt x="683514" y="1409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1025" y="1855851"/>
            <a:ext cx="2419350" cy="625221"/>
          </a:xfrm>
          <a:custGeom>
            <a:avLst/>
            <a:gdLst/>
            <a:ahLst/>
            <a:cxnLst/>
            <a:rect l="l" t="t" r="r" b="b"/>
            <a:pathLst>
              <a:path w="2419350" h="625221">
                <a:moveTo>
                  <a:pt x="2334005" y="539876"/>
                </a:moveTo>
                <a:lnTo>
                  <a:pt x="2334005" y="625221"/>
                </a:lnTo>
                <a:lnTo>
                  <a:pt x="2390902" y="596773"/>
                </a:lnTo>
                <a:lnTo>
                  <a:pt x="2348229" y="596773"/>
                </a:lnTo>
                <a:lnTo>
                  <a:pt x="2348229" y="568325"/>
                </a:lnTo>
                <a:lnTo>
                  <a:pt x="2390902" y="568325"/>
                </a:lnTo>
                <a:lnTo>
                  <a:pt x="2334005" y="539876"/>
                </a:lnTo>
                <a:close/>
              </a:path>
              <a:path w="2419350" h="625221">
                <a:moveTo>
                  <a:pt x="1195451" y="14224"/>
                </a:moveTo>
                <a:lnTo>
                  <a:pt x="1195451" y="596773"/>
                </a:lnTo>
                <a:lnTo>
                  <a:pt x="2334005" y="596773"/>
                </a:lnTo>
                <a:lnTo>
                  <a:pt x="2334005" y="582549"/>
                </a:lnTo>
                <a:lnTo>
                  <a:pt x="1223899" y="582549"/>
                </a:lnTo>
                <a:lnTo>
                  <a:pt x="1209675" y="568325"/>
                </a:lnTo>
                <a:lnTo>
                  <a:pt x="1223899" y="568325"/>
                </a:lnTo>
                <a:lnTo>
                  <a:pt x="1223899" y="28448"/>
                </a:lnTo>
                <a:lnTo>
                  <a:pt x="1209675" y="28448"/>
                </a:lnTo>
                <a:lnTo>
                  <a:pt x="1195451" y="14224"/>
                </a:lnTo>
                <a:close/>
              </a:path>
              <a:path w="2419350" h="625221">
                <a:moveTo>
                  <a:pt x="2390902" y="568325"/>
                </a:moveTo>
                <a:lnTo>
                  <a:pt x="2348229" y="568325"/>
                </a:lnTo>
                <a:lnTo>
                  <a:pt x="2348229" y="596773"/>
                </a:lnTo>
                <a:lnTo>
                  <a:pt x="2390902" y="596773"/>
                </a:lnTo>
                <a:lnTo>
                  <a:pt x="2419350" y="582549"/>
                </a:lnTo>
                <a:lnTo>
                  <a:pt x="2390902" y="568325"/>
                </a:lnTo>
                <a:close/>
              </a:path>
              <a:path w="2419350" h="625221">
                <a:moveTo>
                  <a:pt x="1223899" y="568325"/>
                </a:moveTo>
                <a:lnTo>
                  <a:pt x="1209675" y="568325"/>
                </a:lnTo>
                <a:lnTo>
                  <a:pt x="1223899" y="582549"/>
                </a:lnTo>
                <a:lnTo>
                  <a:pt x="1223899" y="568325"/>
                </a:lnTo>
                <a:close/>
              </a:path>
              <a:path w="2419350" h="625221">
                <a:moveTo>
                  <a:pt x="2334005" y="568325"/>
                </a:moveTo>
                <a:lnTo>
                  <a:pt x="1223899" y="568325"/>
                </a:lnTo>
                <a:lnTo>
                  <a:pt x="1223899" y="582549"/>
                </a:lnTo>
                <a:lnTo>
                  <a:pt x="2334005" y="582549"/>
                </a:lnTo>
                <a:lnTo>
                  <a:pt x="2334005" y="568325"/>
                </a:lnTo>
                <a:close/>
              </a:path>
              <a:path w="2419350" h="625221">
                <a:moveTo>
                  <a:pt x="1223899" y="0"/>
                </a:moveTo>
                <a:lnTo>
                  <a:pt x="0" y="0"/>
                </a:lnTo>
                <a:lnTo>
                  <a:pt x="0" y="28448"/>
                </a:lnTo>
                <a:lnTo>
                  <a:pt x="1195451" y="28448"/>
                </a:lnTo>
                <a:lnTo>
                  <a:pt x="1195451" y="14224"/>
                </a:lnTo>
                <a:lnTo>
                  <a:pt x="1223899" y="14224"/>
                </a:lnTo>
                <a:lnTo>
                  <a:pt x="1223899" y="0"/>
                </a:lnTo>
                <a:close/>
              </a:path>
              <a:path w="2419350" h="625221">
                <a:moveTo>
                  <a:pt x="1223899" y="14224"/>
                </a:moveTo>
                <a:lnTo>
                  <a:pt x="1195451" y="14224"/>
                </a:lnTo>
                <a:lnTo>
                  <a:pt x="1209675" y="28448"/>
                </a:lnTo>
                <a:lnTo>
                  <a:pt x="1223899" y="28448"/>
                </a:lnTo>
                <a:lnTo>
                  <a:pt x="1223899" y="1422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9700" y="1846326"/>
            <a:ext cx="1338199" cy="796671"/>
          </a:xfrm>
          <a:custGeom>
            <a:avLst/>
            <a:gdLst/>
            <a:ahLst/>
            <a:cxnLst/>
            <a:rect l="l" t="t" r="r" b="b"/>
            <a:pathLst>
              <a:path w="1338199" h="796671">
                <a:moveTo>
                  <a:pt x="1252982" y="711326"/>
                </a:moveTo>
                <a:lnTo>
                  <a:pt x="1252982" y="796671"/>
                </a:lnTo>
                <a:lnTo>
                  <a:pt x="1309793" y="768223"/>
                </a:lnTo>
                <a:lnTo>
                  <a:pt x="1267206" y="768223"/>
                </a:lnTo>
                <a:lnTo>
                  <a:pt x="1267206" y="739775"/>
                </a:lnTo>
                <a:lnTo>
                  <a:pt x="1309793" y="739775"/>
                </a:lnTo>
                <a:lnTo>
                  <a:pt x="1252982" y="711326"/>
                </a:lnTo>
                <a:close/>
              </a:path>
              <a:path w="1338199" h="796671">
                <a:moveTo>
                  <a:pt x="655066" y="14224"/>
                </a:moveTo>
                <a:lnTo>
                  <a:pt x="655066" y="768223"/>
                </a:lnTo>
                <a:lnTo>
                  <a:pt x="1252982" y="768223"/>
                </a:lnTo>
                <a:lnTo>
                  <a:pt x="1252982" y="753999"/>
                </a:lnTo>
                <a:lnTo>
                  <a:pt x="683513" y="753999"/>
                </a:lnTo>
                <a:lnTo>
                  <a:pt x="669289" y="739775"/>
                </a:lnTo>
                <a:lnTo>
                  <a:pt x="683513" y="739775"/>
                </a:lnTo>
                <a:lnTo>
                  <a:pt x="683513" y="28448"/>
                </a:lnTo>
                <a:lnTo>
                  <a:pt x="669289" y="28448"/>
                </a:lnTo>
                <a:lnTo>
                  <a:pt x="655066" y="14224"/>
                </a:lnTo>
                <a:close/>
              </a:path>
              <a:path w="1338199" h="796671">
                <a:moveTo>
                  <a:pt x="1309793" y="739775"/>
                </a:moveTo>
                <a:lnTo>
                  <a:pt x="1267206" y="739775"/>
                </a:lnTo>
                <a:lnTo>
                  <a:pt x="1267206" y="768223"/>
                </a:lnTo>
                <a:lnTo>
                  <a:pt x="1309793" y="768223"/>
                </a:lnTo>
                <a:lnTo>
                  <a:pt x="1338199" y="753999"/>
                </a:lnTo>
                <a:lnTo>
                  <a:pt x="1309793" y="739775"/>
                </a:lnTo>
                <a:close/>
              </a:path>
              <a:path w="1338199" h="796671">
                <a:moveTo>
                  <a:pt x="683513" y="739775"/>
                </a:moveTo>
                <a:lnTo>
                  <a:pt x="669289" y="739775"/>
                </a:lnTo>
                <a:lnTo>
                  <a:pt x="683513" y="753999"/>
                </a:lnTo>
                <a:lnTo>
                  <a:pt x="683513" y="739775"/>
                </a:lnTo>
                <a:close/>
              </a:path>
              <a:path w="1338199" h="796671">
                <a:moveTo>
                  <a:pt x="1252982" y="739775"/>
                </a:moveTo>
                <a:lnTo>
                  <a:pt x="683513" y="739775"/>
                </a:lnTo>
                <a:lnTo>
                  <a:pt x="683513" y="753999"/>
                </a:lnTo>
                <a:lnTo>
                  <a:pt x="1252982" y="753999"/>
                </a:lnTo>
                <a:lnTo>
                  <a:pt x="1252982" y="739775"/>
                </a:lnTo>
                <a:close/>
              </a:path>
              <a:path w="1338199" h="796671">
                <a:moveTo>
                  <a:pt x="683513" y="0"/>
                </a:moveTo>
                <a:lnTo>
                  <a:pt x="0" y="0"/>
                </a:lnTo>
                <a:lnTo>
                  <a:pt x="0" y="28448"/>
                </a:lnTo>
                <a:lnTo>
                  <a:pt x="655066" y="28448"/>
                </a:lnTo>
                <a:lnTo>
                  <a:pt x="655066" y="14224"/>
                </a:lnTo>
                <a:lnTo>
                  <a:pt x="683513" y="14224"/>
                </a:lnTo>
                <a:lnTo>
                  <a:pt x="683513" y="0"/>
                </a:lnTo>
                <a:close/>
              </a:path>
              <a:path w="1338199" h="796671">
                <a:moveTo>
                  <a:pt x="683513" y="14224"/>
                </a:moveTo>
                <a:lnTo>
                  <a:pt x="655066" y="14224"/>
                </a:lnTo>
                <a:lnTo>
                  <a:pt x="669289" y="28448"/>
                </a:lnTo>
                <a:lnTo>
                  <a:pt x="683513" y="28448"/>
                </a:lnTo>
                <a:lnTo>
                  <a:pt x="683513" y="1422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1500" y="1846326"/>
            <a:ext cx="2419350" cy="625221"/>
          </a:xfrm>
          <a:custGeom>
            <a:avLst/>
            <a:gdLst/>
            <a:ahLst/>
            <a:cxnLst/>
            <a:rect l="l" t="t" r="r" b="b"/>
            <a:pathLst>
              <a:path w="2419350" h="625221">
                <a:moveTo>
                  <a:pt x="2334005" y="539876"/>
                </a:moveTo>
                <a:lnTo>
                  <a:pt x="2334005" y="625221"/>
                </a:lnTo>
                <a:lnTo>
                  <a:pt x="2390902" y="596773"/>
                </a:lnTo>
                <a:lnTo>
                  <a:pt x="2348229" y="596773"/>
                </a:lnTo>
                <a:lnTo>
                  <a:pt x="2348229" y="568325"/>
                </a:lnTo>
                <a:lnTo>
                  <a:pt x="2390902" y="568325"/>
                </a:lnTo>
                <a:lnTo>
                  <a:pt x="2334005" y="539876"/>
                </a:lnTo>
                <a:close/>
              </a:path>
              <a:path w="2419350" h="625221">
                <a:moveTo>
                  <a:pt x="1195577" y="14224"/>
                </a:moveTo>
                <a:lnTo>
                  <a:pt x="1195577" y="596773"/>
                </a:lnTo>
                <a:lnTo>
                  <a:pt x="2334005" y="596773"/>
                </a:lnTo>
                <a:lnTo>
                  <a:pt x="2334005" y="582549"/>
                </a:lnTo>
                <a:lnTo>
                  <a:pt x="1224026" y="582549"/>
                </a:lnTo>
                <a:lnTo>
                  <a:pt x="1209802" y="568325"/>
                </a:lnTo>
                <a:lnTo>
                  <a:pt x="1224026" y="568325"/>
                </a:lnTo>
                <a:lnTo>
                  <a:pt x="1224026" y="28448"/>
                </a:lnTo>
                <a:lnTo>
                  <a:pt x="1209802" y="28448"/>
                </a:lnTo>
                <a:lnTo>
                  <a:pt x="1195577" y="14224"/>
                </a:lnTo>
                <a:close/>
              </a:path>
              <a:path w="2419350" h="625221">
                <a:moveTo>
                  <a:pt x="2390902" y="568325"/>
                </a:moveTo>
                <a:lnTo>
                  <a:pt x="2348229" y="568325"/>
                </a:lnTo>
                <a:lnTo>
                  <a:pt x="2348229" y="596773"/>
                </a:lnTo>
                <a:lnTo>
                  <a:pt x="2390902" y="596773"/>
                </a:lnTo>
                <a:lnTo>
                  <a:pt x="2419350" y="582549"/>
                </a:lnTo>
                <a:lnTo>
                  <a:pt x="2390902" y="568325"/>
                </a:lnTo>
                <a:close/>
              </a:path>
              <a:path w="2419350" h="625221">
                <a:moveTo>
                  <a:pt x="1224026" y="568325"/>
                </a:moveTo>
                <a:lnTo>
                  <a:pt x="1209802" y="568325"/>
                </a:lnTo>
                <a:lnTo>
                  <a:pt x="1224026" y="582549"/>
                </a:lnTo>
                <a:lnTo>
                  <a:pt x="1224026" y="568325"/>
                </a:lnTo>
                <a:close/>
              </a:path>
              <a:path w="2419350" h="625221">
                <a:moveTo>
                  <a:pt x="2334005" y="568325"/>
                </a:moveTo>
                <a:lnTo>
                  <a:pt x="1224026" y="568325"/>
                </a:lnTo>
                <a:lnTo>
                  <a:pt x="1224026" y="582549"/>
                </a:lnTo>
                <a:lnTo>
                  <a:pt x="2334005" y="582549"/>
                </a:lnTo>
                <a:lnTo>
                  <a:pt x="2334005" y="568325"/>
                </a:lnTo>
                <a:close/>
              </a:path>
              <a:path w="2419350" h="625221">
                <a:moveTo>
                  <a:pt x="1224026" y="0"/>
                </a:moveTo>
                <a:lnTo>
                  <a:pt x="0" y="0"/>
                </a:lnTo>
                <a:lnTo>
                  <a:pt x="0" y="28448"/>
                </a:lnTo>
                <a:lnTo>
                  <a:pt x="1195577" y="28448"/>
                </a:lnTo>
                <a:lnTo>
                  <a:pt x="1195577" y="14224"/>
                </a:lnTo>
                <a:lnTo>
                  <a:pt x="1224026" y="14224"/>
                </a:lnTo>
                <a:lnTo>
                  <a:pt x="1224026" y="0"/>
                </a:lnTo>
                <a:close/>
              </a:path>
              <a:path w="2419350" h="625221">
                <a:moveTo>
                  <a:pt x="1224026" y="14224"/>
                </a:moveTo>
                <a:lnTo>
                  <a:pt x="1195577" y="14224"/>
                </a:lnTo>
                <a:lnTo>
                  <a:pt x="1209802" y="28448"/>
                </a:lnTo>
                <a:lnTo>
                  <a:pt x="1224026" y="28448"/>
                </a:lnTo>
                <a:lnTo>
                  <a:pt x="1224026" y="1422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4523" y="1779651"/>
            <a:ext cx="3390900" cy="394970"/>
          </a:xfrm>
          <a:custGeom>
            <a:avLst/>
            <a:gdLst/>
            <a:ahLst/>
            <a:cxnLst/>
            <a:rect l="l" t="t" r="r" b="b"/>
            <a:pathLst>
              <a:path w="3390900" h="394970">
                <a:moveTo>
                  <a:pt x="3305683" y="309752"/>
                </a:moveTo>
                <a:lnTo>
                  <a:pt x="3305683" y="394970"/>
                </a:lnTo>
                <a:lnTo>
                  <a:pt x="3362494" y="366522"/>
                </a:lnTo>
                <a:lnTo>
                  <a:pt x="3319906" y="366522"/>
                </a:lnTo>
                <a:lnTo>
                  <a:pt x="3319906" y="338200"/>
                </a:lnTo>
                <a:lnTo>
                  <a:pt x="3362663" y="338200"/>
                </a:lnTo>
                <a:lnTo>
                  <a:pt x="3305683" y="309752"/>
                </a:lnTo>
                <a:close/>
              </a:path>
              <a:path w="3390900" h="394970">
                <a:moveTo>
                  <a:pt x="1681352" y="14224"/>
                </a:moveTo>
                <a:lnTo>
                  <a:pt x="1681352" y="366522"/>
                </a:lnTo>
                <a:lnTo>
                  <a:pt x="3305683" y="366522"/>
                </a:lnTo>
                <a:lnTo>
                  <a:pt x="3305683" y="352298"/>
                </a:lnTo>
                <a:lnTo>
                  <a:pt x="1709674" y="352298"/>
                </a:lnTo>
                <a:lnTo>
                  <a:pt x="1695450" y="338200"/>
                </a:lnTo>
                <a:lnTo>
                  <a:pt x="1709674" y="338200"/>
                </a:lnTo>
                <a:lnTo>
                  <a:pt x="1709674" y="28448"/>
                </a:lnTo>
                <a:lnTo>
                  <a:pt x="1695450" y="28448"/>
                </a:lnTo>
                <a:lnTo>
                  <a:pt x="1681352" y="14224"/>
                </a:lnTo>
                <a:close/>
              </a:path>
              <a:path w="3390900" h="394970">
                <a:moveTo>
                  <a:pt x="3362663" y="338200"/>
                </a:moveTo>
                <a:lnTo>
                  <a:pt x="3319906" y="338200"/>
                </a:lnTo>
                <a:lnTo>
                  <a:pt x="3319906" y="366522"/>
                </a:lnTo>
                <a:lnTo>
                  <a:pt x="3362494" y="366522"/>
                </a:lnTo>
                <a:lnTo>
                  <a:pt x="3390900" y="352298"/>
                </a:lnTo>
                <a:lnTo>
                  <a:pt x="3362663" y="338200"/>
                </a:lnTo>
                <a:close/>
              </a:path>
              <a:path w="3390900" h="394970">
                <a:moveTo>
                  <a:pt x="1709674" y="338200"/>
                </a:moveTo>
                <a:lnTo>
                  <a:pt x="1695450" y="338200"/>
                </a:lnTo>
                <a:lnTo>
                  <a:pt x="1709674" y="352298"/>
                </a:lnTo>
                <a:lnTo>
                  <a:pt x="1709674" y="338200"/>
                </a:lnTo>
                <a:close/>
              </a:path>
              <a:path w="3390900" h="394970">
                <a:moveTo>
                  <a:pt x="3305683" y="338200"/>
                </a:moveTo>
                <a:lnTo>
                  <a:pt x="1709674" y="338200"/>
                </a:lnTo>
                <a:lnTo>
                  <a:pt x="1709674" y="352298"/>
                </a:lnTo>
                <a:lnTo>
                  <a:pt x="3305683" y="352298"/>
                </a:lnTo>
                <a:lnTo>
                  <a:pt x="3305683" y="338200"/>
                </a:lnTo>
                <a:close/>
              </a:path>
              <a:path w="3390900" h="394970">
                <a:moveTo>
                  <a:pt x="1709674" y="0"/>
                </a:moveTo>
                <a:lnTo>
                  <a:pt x="0" y="0"/>
                </a:lnTo>
                <a:lnTo>
                  <a:pt x="0" y="28448"/>
                </a:lnTo>
                <a:lnTo>
                  <a:pt x="1681352" y="28448"/>
                </a:lnTo>
                <a:lnTo>
                  <a:pt x="1681352" y="14224"/>
                </a:lnTo>
                <a:lnTo>
                  <a:pt x="1709674" y="14224"/>
                </a:lnTo>
                <a:lnTo>
                  <a:pt x="1709674" y="0"/>
                </a:lnTo>
                <a:close/>
              </a:path>
              <a:path w="3390900" h="394970">
                <a:moveTo>
                  <a:pt x="1709674" y="14224"/>
                </a:moveTo>
                <a:lnTo>
                  <a:pt x="1681352" y="14224"/>
                </a:lnTo>
                <a:lnTo>
                  <a:pt x="1695450" y="28448"/>
                </a:lnTo>
                <a:lnTo>
                  <a:pt x="1709674" y="28448"/>
                </a:lnTo>
                <a:lnTo>
                  <a:pt x="1709674" y="1422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96425" y="2216086"/>
            <a:ext cx="508000" cy="4651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0342" y="4051172"/>
            <a:ext cx="5527675" cy="262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2150">
              <a:lnSpc>
                <a:spcPts val="1939"/>
              </a:lnSpc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spc="-12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АНО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бав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вни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дн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аповідно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фон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лугу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marL="12700" marR="6350">
              <a:lnSpc>
                <a:spcPts val="195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РЕНО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91 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орію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ПЗФ зага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ною пло</a:t>
            </a:r>
            <a:r>
              <a:rPr sz="1800" spc="-15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ею біль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е 7 ти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тарів.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</a:pPr>
            <a:endParaRPr sz="950"/>
          </a:p>
          <a:p>
            <a:pPr marL="12700" marR="53975">
              <a:lnSpc>
                <a:spcPts val="1939"/>
              </a:lnSpc>
            </a:pPr>
            <a:r>
              <a:rPr sz="1800" b="1" dirty="0">
                <a:latin typeface="Calibri"/>
                <a:cs typeface="Calibri"/>
              </a:rPr>
              <a:t>СХ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АЛ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ря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 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аз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 Пре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ента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 роз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ирення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оронн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х 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орій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50 ти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тарів.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ав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рша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тапі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40 ти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тарів.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marL="12700" marR="32384">
              <a:lnSpc>
                <a:spcPts val="1939"/>
              </a:lnSpc>
            </a:pP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Ч</a:t>
            </a:r>
            <a:r>
              <a:rPr sz="1800" b="1" spc="-120" dirty="0">
                <a:latin typeface="Calibri"/>
                <a:cs typeface="Calibri"/>
              </a:rPr>
              <a:t>А</a:t>
            </a:r>
            <a:r>
              <a:rPr sz="1800" b="1" spc="-4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укцію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є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ино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Європі Му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ею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іс</a:t>
            </a:r>
            <a:r>
              <a:rPr sz="1800" dirty="0">
                <a:latin typeface="Calibri"/>
                <a:cs typeface="Calibri"/>
              </a:rPr>
              <a:t>у 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пла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36817" y="5550027"/>
            <a:ext cx="565404" cy="0"/>
          </a:xfrm>
          <a:custGeom>
            <a:avLst/>
            <a:gdLst/>
            <a:ahLst/>
            <a:cxnLst/>
            <a:rect l="l" t="t" r="r" b="b"/>
            <a:pathLst>
              <a:path w="565403">
                <a:moveTo>
                  <a:pt x="0" y="0"/>
                </a:moveTo>
                <a:lnTo>
                  <a:pt x="565404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1490" y="2534472"/>
            <a:ext cx="1722120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358775" indent="635" algn="ctr">
              <a:lnSpc>
                <a:spcPct val="107200"/>
              </a:lnSpc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бання транс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орту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/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Ка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кв</a:t>
            </a:r>
            <a:r>
              <a:rPr sz="1400" spc="-5" dirty="0">
                <a:latin typeface="Calibri"/>
                <a:cs typeface="Calibri"/>
              </a:rPr>
              <a:t>а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оц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кли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19435" y="2512984"/>
            <a:ext cx="147637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 marR="6350" indent="-361315">
              <a:lnSpc>
                <a:spcPct val="106700"/>
              </a:lnSpc>
            </a:pP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уча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ит- 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ентрів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24753" y="4005198"/>
            <a:ext cx="5896610" cy="279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40" algn="just">
              <a:lnSpc>
                <a:spcPts val="1939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5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</a:t>
            </a:r>
            <a:r>
              <a:rPr sz="1800" b="1" spc="5" dirty="0">
                <a:latin typeface="Calibri"/>
                <a:cs typeface="Calibri"/>
              </a:rPr>
              <a:t>АН</a:t>
            </a:r>
            <a:r>
              <a:rPr sz="1800" b="1" dirty="0">
                <a:latin typeface="Calibri"/>
                <a:cs typeface="Calibri"/>
              </a:rPr>
              <a:t>О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таріату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рн</a:t>
            </a:r>
            <a:r>
              <a:rPr sz="1800" spc="-10" dirty="0">
                <a:latin typeface="Calibri"/>
                <a:cs typeface="Calibri"/>
              </a:rPr>
              <a:t>сь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онвенц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пропо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иц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6</a:t>
            </a:r>
            <a:r>
              <a:rPr sz="1800" spc="-10" dirty="0">
                <a:latin typeface="Calibri"/>
                <a:cs typeface="Calibri"/>
              </a:rPr>
              <a:t>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нових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орій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Смара</a:t>
            </a:r>
            <a:r>
              <a:rPr sz="1800" spc="-80" dirty="0">
                <a:latin typeface="Calibri"/>
                <a:cs typeface="Calibri"/>
              </a:rPr>
              <a:t>г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ової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жі пло</a:t>
            </a:r>
            <a:r>
              <a:rPr sz="1800" spc="-15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ею біл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ше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285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мл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га.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marL="12700" marR="6350">
              <a:lnSpc>
                <a:spcPts val="1939"/>
              </a:lnSpc>
            </a:pP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spc="-12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ТВ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1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ДЖЕНО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від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брано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 ни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вни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танов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ПЗФ</a:t>
            </a:r>
            <a:endParaRPr sz="1800">
              <a:latin typeface="Calibri"/>
              <a:cs typeface="Calibri"/>
            </a:endParaRPr>
          </a:p>
          <a:p>
            <a:pPr marL="12700" marR="5311140" algn="just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Вимо</a:t>
            </a:r>
            <a:r>
              <a:rPr sz="1300" spc="-15" dirty="0">
                <a:latin typeface="Calibri"/>
                <a:cs typeface="Calibri"/>
              </a:rPr>
              <a:t>ги</a:t>
            </a:r>
            <a:r>
              <a:rPr sz="1300" spc="-5" dirty="0">
                <a:latin typeface="Calibri"/>
                <a:cs typeface="Calibri"/>
              </a:rPr>
              <a:t>:</a:t>
            </a:r>
            <a:endParaRPr sz="1300">
              <a:latin typeface="Calibri"/>
              <a:cs typeface="Calibri"/>
            </a:endParaRPr>
          </a:p>
          <a:p>
            <a:pPr marL="12700" marR="1976120" algn="just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Вища        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е</a:t>
            </a:r>
            <a:r>
              <a:rPr sz="1300" spc="-35" dirty="0">
                <a:latin typeface="Calibri"/>
                <a:cs typeface="Calibri"/>
              </a:rPr>
              <a:t>ко</a:t>
            </a:r>
            <a:r>
              <a:rPr sz="1300" spc="-10" dirty="0">
                <a:latin typeface="Calibri"/>
                <a:cs typeface="Calibri"/>
              </a:rPr>
              <a:t>лог</a:t>
            </a:r>
            <a:r>
              <a:rPr sz="1300" spc="-5" dirty="0">
                <a:latin typeface="Calibri"/>
                <a:cs typeface="Calibri"/>
              </a:rPr>
              <a:t>іч</a:t>
            </a:r>
            <a:r>
              <a:rPr sz="1300" spc="-10" dirty="0">
                <a:latin typeface="Calibri"/>
                <a:cs typeface="Calibri"/>
              </a:rPr>
              <a:t>н</a:t>
            </a:r>
            <a:r>
              <a:rPr sz="1300" spc="-5" dirty="0">
                <a:latin typeface="Calibri"/>
                <a:cs typeface="Calibri"/>
              </a:rPr>
              <a:t>а,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бі</a:t>
            </a:r>
            <a:r>
              <a:rPr sz="1300" spc="-35" dirty="0">
                <a:latin typeface="Calibri"/>
                <a:cs typeface="Calibri"/>
              </a:rPr>
              <a:t>о</a:t>
            </a:r>
            <a:r>
              <a:rPr sz="1300" spc="-10" dirty="0">
                <a:latin typeface="Calibri"/>
                <a:cs typeface="Calibri"/>
              </a:rPr>
              <a:t>лог</a:t>
            </a:r>
            <a:r>
              <a:rPr sz="1300" spc="-5" dirty="0">
                <a:latin typeface="Calibri"/>
                <a:cs typeface="Calibri"/>
              </a:rPr>
              <a:t>іч</a:t>
            </a:r>
            <a:r>
              <a:rPr sz="1300" spc="-10" dirty="0">
                <a:latin typeface="Calibri"/>
                <a:cs typeface="Calibri"/>
              </a:rPr>
              <a:t>на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а</a:t>
            </a:r>
            <a:r>
              <a:rPr sz="1300" spc="-5" dirty="0">
                <a:latin typeface="Calibri"/>
                <a:cs typeface="Calibri"/>
              </a:rPr>
              <a:t>б</a:t>
            </a:r>
            <a:r>
              <a:rPr sz="1300" spc="-10" dirty="0">
                <a:latin typeface="Calibri"/>
                <a:cs typeface="Calibri"/>
              </a:rPr>
              <a:t>о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г</a:t>
            </a:r>
            <a:r>
              <a:rPr sz="1300" spc="-10" dirty="0">
                <a:latin typeface="Calibri"/>
                <a:cs typeface="Calibri"/>
              </a:rPr>
              <a:t>еогр</a:t>
            </a:r>
            <a:r>
              <a:rPr sz="1300" spc="-5" dirty="0">
                <a:latin typeface="Calibri"/>
                <a:cs typeface="Calibri"/>
              </a:rPr>
              <a:t>а</a:t>
            </a:r>
            <a:r>
              <a:rPr sz="1300" spc="-20" dirty="0">
                <a:latin typeface="Calibri"/>
                <a:cs typeface="Calibri"/>
              </a:rPr>
              <a:t>ф</a:t>
            </a:r>
            <a:r>
              <a:rPr sz="1300" spc="-5" dirty="0">
                <a:latin typeface="Calibri"/>
                <a:cs typeface="Calibri"/>
              </a:rPr>
              <a:t>іч</a:t>
            </a:r>
            <a:r>
              <a:rPr sz="1300" spc="-10" dirty="0">
                <a:latin typeface="Calibri"/>
                <a:cs typeface="Calibri"/>
              </a:rPr>
              <a:t>на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освіта</a:t>
            </a:r>
            <a:endParaRPr sz="1300">
              <a:latin typeface="Calibri"/>
              <a:cs typeface="Calibri"/>
            </a:endParaRPr>
          </a:p>
          <a:p>
            <a:pPr marL="12700" marR="705485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Стаж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роб</a:t>
            </a:r>
            <a:r>
              <a:rPr sz="1300" spc="-25" dirty="0">
                <a:latin typeface="Calibri"/>
                <a:cs typeface="Calibri"/>
              </a:rPr>
              <a:t>о</a:t>
            </a:r>
            <a:r>
              <a:rPr sz="1300" spc="-10" dirty="0">
                <a:latin typeface="Calibri"/>
                <a:cs typeface="Calibri"/>
              </a:rPr>
              <a:t>ти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за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</a:t>
            </a:r>
            <a:r>
              <a:rPr sz="1300" spc="-5" dirty="0">
                <a:latin typeface="Calibri"/>
                <a:cs typeface="Calibri"/>
              </a:rPr>
              <a:t>а</a:t>
            </a:r>
            <a:r>
              <a:rPr sz="1300" spc="-10" dirty="0">
                <a:latin typeface="Calibri"/>
                <a:cs typeface="Calibri"/>
              </a:rPr>
              <a:t>прям</a:t>
            </a:r>
            <a:r>
              <a:rPr sz="1300" spc="-40" dirty="0">
                <a:latin typeface="Calibri"/>
                <a:cs typeface="Calibri"/>
              </a:rPr>
              <a:t>к</a:t>
            </a:r>
            <a:r>
              <a:rPr sz="1300" spc="-10" dirty="0">
                <a:latin typeface="Calibri"/>
                <a:cs typeface="Calibri"/>
              </a:rPr>
              <a:t>ом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к</a:t>
            </a:r>
            <a:r>
              <a:rPr sz="1300" spc="-10" dirty="0">
                <a:latin typeface="Calibri"/>
                <a:cs typeface="Calibri"/>
              </a:rPr>
              <a:t>е</a:t>
            </a:r>
            <a:r>
              <a:rPr sz="1300" spc="-5" dirty="0">
                <a:latin typeface="Calibri"/>
                <a:cs typeface="Calibri"/>
              </a:rPr>
              <a:t>р</a:t>
            </a:r>
            <a:r>
              <a:rPr sz="1300" spc="-10" dirty="0">
                <a:latin typeface="Calibri"/>
                <a:cs typeface="Calibri"/>
              </a:rPr>
              <a:t>івни</a:t>
            </a:r>
            <a:r>
              <a:rPr sz="1300" spc="-40" dirty="0">
                <a:latin typeface="Calibri"/>
                <a:cs typeface="Calibri"/>
              </a:rPr>
              <a:t>к</a:t>
            </a:r>
            <a:r>
              <a:rPr sz="1300" spc="-10" dirty="0">
                <a:latin typeface="Calibri"/>
                <a:cs typeface="Calibri"/>
              </a:rPr>
              <a:t>а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ни</a:t>
            </a:r>
            <a:r>
              <a:rPr sz="1300" spc="-20" dirty="0">
                <a:latin typeface="Calibri"/>
                <a:cs typeface="Calibri"/>
              </a:rPr>
              <a:t>ж</a:t>
            </a:r>
            <a:r>
              <a:rPr sz="1300" spc="-10" dirty="0">
                <a:latin typeface="Calibri"/>
                <a:cs typeface="Calibri"/>
              </a:rPr>
              <a:t>чо</a:t>
            </a:r>
            <a:r>
              <a:rPr sz="1300" spc="-25" dirty="0">
                <a:latin typeface="Calibri"/>
                <a:cs typeface="Calibri"/>
              </a:rPr>
              <a:t>г</a:t>
            </a:r>
            <a:r>
              <a:rPr sz="1300" spc="-10" dirty="0">
                <a:latin typeface="Calibri"/>
                <a:cs typeface="Calibri"/>
              </a:rPr>
              <a:t>о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рів</a:t>
            </a:r>
            <a:r>
              <a:rPr sz="1300" spc="-5" dirty="0">
                <a:latin typeface="Calibri"/>
                <a:cs typeface="Calibri"/>
              </a:rPr>
              <a:t>н</a:t>
            </a:r>
            <a:r>
              <a:rPr sz="1300" spc="-10" dirty="0">
                <a:latin typeface="Calibri"/>
                <a:cs typeface="Calibri"/>
              </a:rPr>
              <a:t>я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не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менше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тр</a:t>
            </a:r>
            <a:r>
              <a:rPr sz="1300" spc="-10" dirty="0">
                <a:latin typeface="Calibri"/>
                <a:cs typeface="Calibri"/>
              </a:rPr>
              <a:t>ь</a:t>
            </a:r>
            <a:r>
              <a:rPr sz="1300" spc="-20" dirty="0">
                <a:latin typeface="Calibri"/>
                <a:cs typeface="Calibri"/>
              </a:rPr>
              <a:t>о</a:t>
            </a:r>
            <a:r>
              <a:rPr sz="1300" spc="-10" dirty="0">
                <a:latin typeface="Calibri"/>
                <a:cs typeface="Calibri"/>
              </a:rPr>
              <a:t>х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рокі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Р</a:t>
            </a:r>
            <a:r>
              <a:rPr sz="1300" spc="-10" dirty="0">
                <a:latin typeface="Calibri"/>
                <a:cs typeface="Calibri"/>
              </a:rPr>
              <a:t>еальн</a:t>
            </a:r>
            <a:r>
              <a:rPr sz="1300" spc="-20" dirty="0">
                <a:latin typeface="Calibri"/>
                <a:cs typeface="Calibri"/>
              </a:rPr>
              <a:t>и</a:t>
            </a:r>
            <a:r>
              <a:rPr sz="1300" spc="-10" dirty="0">
                <a:latin typeface="Calibri"/>
                <a:cs typeface="Calibri"/>
              </a:rPr>
              <a:t>й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</a:t>
            </a:r>
            <a:r>
              <a:rPr sz="1300" spc="-15" dirty="0">
                <a:latin typeface="Calibri"/>
                <a:cs typeface="Calibri"/>
              </a:rPr>
              <a:t>л</a:t>
            </a:r>
            <a:r>
              <a:rPr sz="1300" spc="-10" dirty="0">
                <a:latin typeface="Calibri"/>
                <a:cs typeface="Calibri"/>
              </a:rPr>
              <a:t>ан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роз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-20" dirty="0">
                <a:latin typeface="Calibri"/>
                <a:cs typeface="Calibri"/>
              </a:rPr>
              <a:t>и</a:t>
            </a:r>
            <a:r>
              <a:rPr sz="1300" spc="-10" dirty="0">
                <a:latin typeface="Calibri"/>
                <a:cs typeface="Calibri"/>
              </a:rPr>
              <a:t>тку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устано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-10" dirty="0">
                <a:latin typeface="Calibri"/>
                <a:cs typeface="Calibri"/>
              </a:rPr>
              <a:t>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</a:t>
            </a:r>
            <a:r>
              <a:rPr sz="1300" spc="-15" dirty="0">
                <a:latin typeface="Calibri"/>
                <a:cs typeface="Calibri"/>
              </a:rPr>
              <a:t>З</a:t>
            </a:r>
            <a:r>
              <a:rPr sz="1300" spc="-110" dirty="0">
                <a:latin typeface="Calibri"/>
                <a:cs typeface="Calibri"/>
              </a:rPr>
              <a:t>Ф</a:t>
            </a:r>
            <a:r>
              <a:rPr sz="1300" spc="-5" dirty="0"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0"/>
              </a:spcBef>
            </a:pPr>
            <a:endParaRPr sz="750"/>
          </a:p>
          <a:p>
            <a:pPr marL="12700" marR="5461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ЗР</a:t>
            </a:r>
            <a:r>
              <a:rPr sz="1800" b="1" spc="-10" dirty="0">
                <a:latin typeface="Calibri"/>
                <a:cs typeface="Calibri"/>
              </a:rPr>
              <a:t>ОБ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 </a:t>
            </a:r>
            <a:r>
              <a:rPr sz="1800" dirty="0">
                <a:latin typeface="Calibri"/>
                <a:cs typeface="Calibri"/>
              </a:rPr>
              <a:t>План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дій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бер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орн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ки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00" marR="5201285" algn="just">
              <a:lnSpc>
                <a:spcPts val="1945"/>
              </a:lnSpc>
            </a:pP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аї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і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418" y="3417661"/>
            <a:ext cx="215011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6350" indent="-30480">
              <a:lnSpc>
                <a:spcPct val="107100"/>
              </a:lnSpc>
            </a:pPr>
            <a:r>
              <a:rPr sz="1400" dirty="0">
                <a:latin typeface="Calibri"/>
                <a:cs typeface="Calibri"/>
              </a:rPr>
              <a:t>+</a:t>
            </a: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 ав</a:t>
            </a:r>
            <a:r>
              <a:rPr sz="1400" spc="-15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ом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ілів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лу</a:t>
            </a:r>
            <a:r>
              <a:rPr sz="1400" spc="5" dirty="0">
                <a:latin typeface="Calibri"/>
                <a:cs typeface="Calibri"/>
              </a:rPr>
              <a:t>ж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 д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рж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х</a:t>
            </a:r>
            <a:r>
              <a:rPr sz="1400" dirty="0">
                <a:latin typeface="Calibri"/>
                <a:cs typeface="Calibri"/>
              </a:rPr>
              <a:t>оро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танов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ПЗФ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723" rIns="0" bIns="0" rtlCol="0">
            <a:spAutoFit/>
          </a:bodyPr>
          <a:lstStyle/>
          <a:p>
            <a:pPr marL="217170">
              <a:lnSpc>
                <a:spcPct val="100000"/>
              </a:lnSpc>
            </a:pPr>
            <a:r>
              <a:rPr spc="-55" dirty="0"/>
              <a:t>С</a:t>
            </a:r>
            <a:r>
              <a:rPr dirty="0"/>
              <a:t>ФЕ</a:t>
            </a:r>
            <a:r>
              <a:rPr spc="-190" dirty="0"/>
              <a:t>Р</a:t>
            </a:r>
            <a:r>
              <a:rPr dirty="0"/>
              <a:t>А НАДРО</a:t>
            </a:r>
            <a:r>
              <a:rPr spc="-85" dirty="0"/>
              <a:t>К</a:t>
            </a:r>
            <a:r>
              <a:rPr dirty="0"/>
              <a:t>ОРИС</a:t>
            </a:r>
            <a:r>
              <a:rPr spc="30" dirty="0"/>
              <a:t>Т</a:t>
            </a:r>
            <a:r>
              <a:rPr dirty="0"/>
              <a:t>У</a:t>
            </a:r>
            <a:r>
              <a:rPr spc="-40" dirty="0"/>
              <a:t>В</a:t>
            </a:r>
            <a:r>
              <a:rPr dirty="0"/>
              <a:t>АННЯ</a:t>
            </a:r>
          </a:p>
        </p:txBody>
      </p:sp>
      <p:sp>
        <p:nvSpPr>
          <p:cNvPr id="3" name="object 3"/>
          <p:cNvSpPr/>
          <p:nvPr/>
        </p:nvSpPr>
        <p:spPr>
          <a:xfrm>
            <a:off x="179387" y="1355725"/>
            <a:ext cx="387350" cy="40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5121275"/>
            <a:ext cx="358775" cy="37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078" y="5687415"/>
            <a:ext cx="266700" cy="2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078" y="6062319"/>
            <a:ext cx="266700" cy="2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544" y="1420621"/>
            <a:ext cx="5058410" cy="312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>
              <a:lnSpc>
                <a:spcPct val="100000"/>
              </a:lnSpc>
            </a:pP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ЯГНЕ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НЯ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39395" marR="6350" indent="-227329">
              <a:lnSpc>
                <a:spcPts val="1939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spc="-5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0" dirty="0">
                <a:latin typeface="Calibri"/>
                <a:cs typeface="Calibri"/>
              </a:rPr>
              <a:t>ф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огазо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надр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плату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 пр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тро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дії</a:t>
            </a:r>
            <a:r>
              <a:rPr sz="1800" spc="-10" dirty="0">
                <a:latin typeface="Calibri"/>
                <a:cs typeface="Calibri"/>
              </a:rPr>
              <a:t> 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орис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ування надр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ми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6"/>
              </a:spcBef>
              <a:buClr>
                <a:srgbClr val="2E994F"/>
              </a:buClr>
              <a:buFont typeface="Arial"/>
              <a:buChar char="•"/>
            </a:pPr>
            <a:endParaRPr sz="750"/>
          </a:p>
          <a:p>
            <a:pPr marL="239395" indent="-227329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b="1" spc="-10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І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ВІ</a:t>
            </a:r>
            <a:r>
              <a:rPr sz="1800" b="1" spc="-45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АНО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непро</a:t>
            </a:r>
            <a:r>
              <a:rPr sz="1800" spc="-15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орі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ляхи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три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  <a:p>
            <a:pPr marL="239395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ля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0" dirty="0">
                <a:latin typeface="Calibri"/>
                <a:cs typeface="Calibri"/>
              </a:rPr>
              <a:t>ф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огазо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надр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239395" marR="379730" indent="-227329">
              <a:lnSpc>
                <a:spcPct val="9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39395" algn="l"/>
              </a:tabLst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6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ОР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Ч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трок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еви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 органа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лади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ділянок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надр,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які ви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ля</a:t>
            </a:r>
            <a:r>
              <a:rPr sz="1800" spc="-15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ьс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укц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он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19" y="5185536"/>
            <a:ext cx="4897755" cy="146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5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УПНІ КРО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И: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57"/>
              </a:spcBef>
            </a:pPr>
            <a:endParaRPr sz="1300"/>
          </a:p>
          <a:p>
            <a:pPr marL="62865" marR="6350">
              <a:lnSpc>
                <a:spcPct val="136700"/>
              </a:lnSpc>
            </a:pP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иф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ування 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сі</a:t>
            </a:r>
            <a:r>
              <a:rPr sz="1800" dirty="0">
                <a:latin typeface="Calibri"/>
                <a:cs typeface="Calibri"/>
              </a:rPr>
              <a:t>єї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наявної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нформац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 Створ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ата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огу ві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нфор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7566" y="5112765"/>
            <a:ext cx="266700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7566" y="5734532"/>
            <a:ext cx="266700" cy="27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83604" y="1014348"/>
            <a:ext cx="5880100" cy="5805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448309" indent="-285115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АДЖЕНО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пров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ення 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тронн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х </a:t>
            </a:r>
            <a:r>
              <a:rPr sz="1800" spc="-1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укціо</a:t>
            </a:r>
            <a:r>
              <a:rPr sz="1800" spc="-10" dirty="0">
                <a:latin typeface="Calibri"/>
                <a:cs typeface="Calibri"/>
              </a:rPr>
              <a:t>ні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дажу</a:t>
            </a:r>
            <a:r>
              <a:rPr sz="1800" spc="-10" dirty="0">
                <a:latin typeface="Calibri"/>
                <a:cs typeface="Calibri"/>
              </a:rPr>
              <a:t> с</a:t>
            </a:r>
            <a:r>
              <a:rPr sz="1800" dirty="0">
                <a:latin typeface="Calibri"/>
                <a:cs typeface="Calibri"/>
              </a:rPr>
              <a:t>пе</a:t>
            </a:r>
            <a:r>
              <a:rPr sz="1800" spc="30" dirty="0">
                <a:latin typeface="Calibri"/>
                <a:cs typeface="Calibri"/>
              </a:rPr>
              <a:t>ц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надра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(ви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лено 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 на 615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млн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 с</a:t>
            </a:r>
            <a:r>
              <a:rPr sz="1800" spc="-10" dirty="0">
                <a:latin typeface="Calibri"/>
                <a:cs typeface="Calibri"/>
              </a:rPr>
              <a:t>ис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мі</a:t>
            </a:r>
            <a:endParaRPr sz="1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«P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Z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o»)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297180" marR="179705" indent="-285115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АР</a:t>
            </a:r>
            <a:r>
              <a:rPr sz="1800" b="1" spc="-3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ЄС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АНО </a:t>
            </a:r>
            <a:r>
              <a:rPr sz="1800" dirty="0">
                <a:latin typeface="Calibri"/>
                <a:cs typeface="Calibri"/>
              </a:rPr>
              <a:t>Прави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розробки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0" dirty="0">
                <a:latin typeface="Calibri"/>
                <a:cs typeface="Calibri"/>
              </a:rPr>
              <a:t>ф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ових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газових р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овищ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Clr>
                <a:srgbClr val="2E994F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7"/>
              </a:spcBef>
              <a:buClr>
                <a:srgbClr val="2E994F"/>
              </a:buClr>
              <a:buFont typeface="Arial"/>
              <a:buChar char="•"/>
            </a:pPr>
            <a:endParaRPr sz="1100"/>
          </a:p>
          <a:p>
            <a:pPr marL="297180" marR="975994" indent="-285115">
              <a:lnSpc>
                <a:spcPct val="100099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spc="-12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ТВ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1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ДЖЕНО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Поря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розп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ряд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нформац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єю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Clr>
                <a:srgbClr val="2E994F"/>
              </a:buClr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  <a:buClr>
                <a:srgbClr val="2E994F"/>
              </a:buClr>
              <a:buFont typeface="Arial"/>
              <a:buChar char="•"/>
            </a:pPr>
            <a:endParaRPr sz="1100"/>
          </a:p>
          <a:p>
            <a:pPr marL="297180" marR="267335" indent="-285115">
              <a:lnSpc>
                <a:spcPct val="100000"/>
              </a:lnSpc>
              <a:buClr>
                <a:srgbClr val="2E994F"/>
              </a:buClr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spc="-5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АНО </a:t>
            </a:r>
            <a:r>
              <a:rPr sz="1800" dirty="0">
                <a:latin typeface="Calibri"/>
                <a:cs typeface="Calibri"/>
              </a:rPr>
              <a:t>нео</a:t>
            </a:r>
            <a:r>
              <a:rPr sz="1800" spc="-2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хідн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дажу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нформац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лужбою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 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надр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аї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1"/>
              </a:spcBef>
              <a:buClr>
                <a:srgbClr val="2E994F"/>
              </a:buClr>
              <a:buFont typeface="Arial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2E994F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2E994F"/>
              </a:buClr>
              <a:buFont typeface="Arial"/>
              <a:buChar char="•"/>
            </a:pPr>
            <a:endParaRPr sz="1000"/>
          </a:p>
          <a:p>
            <a:pPr marL="431800" marR="6350" indent="50165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Створ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овища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лог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ої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нформац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 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ам'</a:t>
            </a:r>
            <a:r>
              <a:rPr sz="1800" spc="-10" dirty="0">
                <a:latin typeface="Calibri"/>
                <a:cs typeface="Calibri"/>
              </a:rPr>
              <a:t>я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4819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я:</a:t>
            </a:r>
            <a:endParaRPr sz="1800">
              <a:latin typeface="Calibri"/>
              <a:cs typeface="Calibri"/>
            </a:endParaRPr>
          </a:p>
          <a:p>
            <a:pPr marL="431800" lvl="1">
              <a:lnSpc>
                <a:spcPts val="1945"/>
              </a:lnSpc>
              <a:buFont typeface="Calibri"/>
              <a:buChar char="-"/>
              <a:tabLst>
                <a:tab pos="553720" algn="l"/>
              </a:tabLst>
            </a:pPr>
            <a:r>
              <a:rPr sz="1800" dirty="0">
                <a:latin typeface="Calibri"/>
                <a:cs typeface="Calibri"/>
              </a:rPr>
              <a:t>ново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хан</a:t>
            </a:r>
            <a:r>
              <a:rPr sz="1800" spc="-10" dirty="0">
                <a:latin typeface="Calibri"/>
                <a:cs typeface="Calibri"/>
              </a:rPr>
              <a:t>із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обрахунку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лу</a:t>
            </a:r>
            <a:endParaRPr sz="1800">
              <a:latin typeface="Calibri"/>
              <a:cs typeface="Calibri"/>
            </a:endParaRPr>
          </a:p>
          <a:p>
            <a:pPr marL="431800" marR="144145" lvl="1">
              <a:lnSpc>
                <a:spcPts val="1939"/>
              </a:lnSpc>
              <a:spcBef>
                <a:spcPts val="30"/>
              </a:spcBef>
              <a:buFont typeface="Calibri"/>
              <a:buChar char="-"/>
              <a:tabLst>
                <a:tab pos="553720" algn="l"/>
              </a:tabLst>
            </a:pPr>
            <a:r>
              <a:rPr sz="1800" dirty="0">
                <a:latin typeface="Calibri"/>
                <a:cs typeface="Calibri"/>
              </a:rPr>
              <a:t>про</a:t>
            </a:r>
            <a:r>
              <a:rPr sz="1800" spc="-15" dirty="0">
                <a:latin typeface="Calibri"/>
                <a:cs typeface="Calibri"/>
              </a:rPr>
              <a:t>ц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ури </a:t>
            </a:r>
            <a:r>
              <a:rPr sz="1800" spc="-10" dirty="0">
                <a:latin typeface="Calibri"/>
                <a:cs typeface="Calibri"/>
              </a:rPr>
              <a:t>ус</a:t>
            </a:r>
            <a:r>
              <a:rPr sz="1800" dirty="0">
                <a:latin typeface="Calibri"/>
                <a:cs typeface="Calibri"/>
              </a:rPr>
              <a:t>унення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ї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 сфе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пертизи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 оц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апас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орис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опалин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9724"/>
            <a:ext cx="12192000" cy="1938272"/>
          </a:xfrm>
          <a:custGeom>
            <a:avLst/>
            <a:gdLst/>
            <a:ahLst/>
            <a:cxnLst/>
            <a:rect l="l" t="t" r="r" b="b"/>
            <a:pathLst>
              <a:path w="12192000" h="1938272">
                <a:moveTo>
                  <a:pt x="12192000" y="1938272"/>
                </a:moveTo>
                <a:lnTo>
                  <a:pt x="12192000" y="0"/>
                </a:lnTo>
                <a:lnTo>
                  <a:pt x="0" y="0"/>
                </a:lnTo>
                <a:lnTo>
                  <a:pt x="0" y="1938272"/>
                </a:lnTo>
                <a:lnTo>
                  <a:pt x="12192000" y="1938272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40375" cy="989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027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dirty="0"/>
              <a:t>В</a:t>
            </a:r>
            <a:r>
              <a:rPr spc="-80" dirty="0"/>
              <a:t>О</a:t>
            </a:r>
            <a:r>
              <a:rPr dirty="0"/>
              <a:t>ДНИЙ</a:t>
            </a:r>
            <a:r>
              <a:rPr spc="-25" dirty="0"/>
              <a:t> </a:t>
            </a:r>
            <a:r>
              <a:rPr dirty="0"/>
              <a:t>СЕ</a:t>
            </a:r>
            <a:r>
              <a:rPr spc="-40" dirty="0"/>
              <a:t>К</a:t>
            </a:r>
            <a:r>
              <a:rPr spc="-75" dirty="0"/>
              <a:t>Т</a:t>
            </a:r>
            <a:r>
              <a:rPr dirty="0"/>
              <a:t>ОР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4919598"/>
            <a:ext cx="5540375" cy="6350"/>
          </a:xfrm>
          <a:custGeom>
            <a:avLst/>
            <a:gdLst/>
            <a:ahLst/>
            <a:cxnLst/>
            <a:rect l="l" t="t" r="r" b="b"/>
            <a:pathLst>
              <a:path w="5540375" h="6350">
                <a:moveTo>
                  <a:pt x="0" y="0"/>
                </a:moveTo>
                <a:lnTo>
                  <a:pt x="5540375" y="635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87" y="1149350"/>
            <a:ext cx="387350" cy="40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387" y="5121275"/>
            <a:ext cx="358775" cy="377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4870" y="1212850"/>
            <a:ext cx="6106795" cy="316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 РОЦІ У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ОМ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З</a:t>
            </a:r>
            <a:r>
              <a:rPr sz="1800" b="1" spc="-12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ТВ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1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ДЖЕНО: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635" indent="-271145">
              <a:lnSpc>
                <a:spcPct val="100000"/>
              </a:lnSpc>
              <a:buSzPct val="44444"/>
              <a:buFont typeface="Arial"/>
              <a:buChar char="•"/>
              <a:tabLst>
                <a:tab pos="1226820" algn="l"/>
              </a:tabLst>
            </a:pPr>
            <a:r>
              <a:rPr sz="1800" dirty="0">
                <a:latin typeface="Calibri"/>
                <a:cs typeface="Calibri"/>
              </a:rPr>
              <a:t>Поря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ок </a:t>
            </a:r>
            <a:r>
              <a:rPr sz="1800" spc="-15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дій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мо</a:t>
            </a:r>
            <a:r>
              <a:rPr sz="1800" spc="-10" dirty="0">
                <a:latin typeface="Calibri"/>
                <a:cs typeface="Calibri"/>
              </a:rPr>
              <a:t>ні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орингу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10"/>
              </a:spcBef>
              <a:buFont typeface="Arial"/>
              <a:buChar char="•"/>
            </a:pPr>
            <a:endParaRPr sz="65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270635" indent="-285115">
              <a:lnSpc>
                <a:spcPct val="100000"/>
              </a:lnSpc>
              <a:buSzPct val="44444"/>
              <a:buFont typeface="Arial"/>
              <a:buChar char="•"/>
              <a:tabLst>
                <a:tab pos="1270635" algn="l"/>
              </a:tabLst>
            </a:pPr>
            <a:r>
              <a:rPr sz="1800" dirty="0">
                <a:latin typeface="Calibri"/>
                <a:cs typeface="Calibri"/>
              </a:rPr>
              <a:t>Створ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9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еопортал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дних 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урс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76"/>
              </a:spcBef>
              <a:buFont typeface="Arial"/>
              <a:buChar char="•"/>
            </a:pPr>
            <a:endParaRPr sz="1000"/>
          </a:p>
          <a:p>
            <a:pPr marL="1322070" indent="-337185">
              <a:lnSpc>
                <a:spcPct val="100000"/>
              </a:lnSpc>
              <a:buSzPct val="44444"/>
              <a:buFont typeface="Arial"/>
              <a:buChar char="•"/>
              <a:tabLst>
                <a:tab pos="1322070" algn="l"/>
              </a:tabLst>
            </a:pPr>
            <a:r>
              <a:rPr sz="1800" dirty="0">
                <a:latin typeface="Calibri"/>
                <a:cs typeface="Calibri"/>
              </a:rPr>
              <a:t>Створ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 басейнових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рад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  <a:buFont typeface="Arial"/>
              <a:buChar char="•"/>
            </a:pPr>
            <a:endParaRPr sz="950"/>
          </a:p>
          <a:p>
            <a:pPr marL="1270635" marR="694690" indent="-285115">
              <a:lnSpc>
                <a:spcPct val="150000"/>
              </a:lnSpc>
              <a:buSzPct val="44444"/>
              <a:buFont typeface="Arial"/>
              <a:buChar char="•"/>
              <a:tabLst>
                <a:tab pos="1322070" algn="l"/>
              </a:tabLst>
            </a:pPr>
            <a:r>
              <a:rPr sz="1800" dirty="0">
                <a:latin typeface="Calibri"/>
                <a:cs typeface="Calibri"/>
              </a:rPr>
              <a:t>Ба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ейн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Сіверс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Дін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тане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перши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орити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новим поряд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5453" y="5563590"/>
            <a:ext cx="266700" cy="277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5453" y="5938494"/>
            <a:ext cx="266700" cy="277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453" y="6311874"/>
            <a:ext cx="266700" cy="277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5116" y="5185536"/>
            <a:ext cx="705739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50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УПНІ КРО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И:</a:t>
            </a:r>
            <a:endParaRPr sz="1800">
              <a:latin typeface="Calibri"/>
              <a:cs typeface="Calibri"/>
            </a:endParaRPr>
          </a:p>
          <a:p>
            <a:pPr marL="689610" marR="6350">
              <a:lnSpc>
                <a:spcPct val="136400"/>
              </a:lnSpc>
              <a:spcBef>
                <a:spcPts val="390"/>
              </a:spcBef>
            </a:pP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роб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атв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авно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мо</a:t>
            </a:r>
            <a:r>
              <a:rPr sz="1800" spc="-10" dirty="0">
                <a:latin typeface="Calibri"/>
                <a:cs typeface="Calibri"/>
              </a:rPr>
              <a:t>ні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орингу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 Закуп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ладнання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першу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чергу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лабор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орно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о) Затве</a:t>
            </a:r>
            <a:r>
              <a:rPr sz="1800" spc="-4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шти розро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лених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нор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ативних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012" y="1920875"/>
            <a:ext cx="581025" cy="58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837" y="2584450"/>
            <a:ext cx="581025" cy="58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837" y="3919473"/>
            <a:ext cx="581025" cy="58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837" y="3224148"/>
            <a:ext cx="581025" cy="58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6287" y="4087812"/>
            <a:ext cx="269875" cy="268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825" y="2757487"/>
            <a:ext cx="271462" cy="217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487" y="3419475"/>
            <a:ext cx="338137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7400" y="2114486"/>
            <a:ext cx="220662" cy="163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762" y="2152650"/>
            <a:ext cx="144462" cy="141423"/>
          </a:xfrm>
          <a:custGeom>
            <a:avLst/>
            <a:gdLst/>
            <a:ahLst/>
            <a:cxnLst/>
            <a:rect l="l" t="t" r="r" b="b"/>
            <a:pathLst>
              <a:path w="144462" h="141423">
                <a:moveTo>
                  <a:pt x="72190" y="0"/>
                </a:moveTo>
                <a:lnTo>
                  <a:pt x="31822" y="12224"/>
                </a:lnTo>
                <a:lnTo>
                  <a:pt x="5671" y="43676"/>
                </a:lnTo>
                <a:lnTo>
                  <a:pt x="0" y="71500"/>
                </a:lnTo>
                <a:lnTo>
                  <a:pt x="1022" y="83428"/>
                </a:lnTo>
                <a:lnTo>
                  <a:pt x="27801" y="125549"/>
                </a:lnTo>
                <a:lnTo>
                  <a:pt x="69324" y="140687"/>
                </a:lnTo>
                <a:lnTo>
                  <a:pt x="86788" y="141423"/>
                </a:lnTo>
                <a:lnTo>
                  <a:pt x="100347" y="137259"/>
                </a:lnTo>
                <a:lnTo>
                  <a:pt x="132126" y="111369"/>
                </a:lnTo>
                <a:lnTo>
                  <a:pt x="144462" y="71426"/>
                </a:lnTo>
                <a:lnTo>
                  <a:pt x="142982" y="57026"/>
                </a:lnTo>
                <a:lnTo>
                  <a:pt x="123278" y="20914"/>
                </a:lnTo>
                <a:lnTo>
                  <a:pt x="86753" y="1450"/>
                </a:lnTo>
                <a:lnTo>
                  <a:pt x="72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600" y="2206625"/>
            <a:ext cx="157162" cy="158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641475"/>
            <a:ext cx="5540375" cy="6350"/>
          </a:xfrm>
          <a:custGeom>
            <a:avLst/>
            <a:gdLst/>
            <a:ahLst/>
            <a:cxnLst/>
            <a:rect l="l" t="t" r="r" b="b"/>
            <a:pathLst>
              <a:path w="5540375" h="6350">
                <a:moveTo>
                  <a:pt x="0" y="0"/>
                </a:moveTo>
                <a:lnTo>
                  <a:pt x="5540375" y="635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3100" y="0"/>
            <a:ext cx="5168900" cy="4954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48523" y="0"/>
            <a:ext cx="4443475" cy="4916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087626"/>
          </a:xfrm>
          <a:custGeom>
            <a:avLst/>
            <a:gdLst/>
            <a:ahLst/>
            <a:cxnLst/>
            <a:rect l="l" t="t" r="r" b="b"/>
            <a:pathLst>
              <a:path w="12192000" h="2087626">
                <a:moveTo>
                  <a:pt x="0" y="2087626"/>
                </a:moveTo>
                <a:lnTo>
                  <a:pt x="12192000" y="2087626"/>
                </a:lnTo>
                <a:lnTo>
                  <a:pt x="12192000" y="0"/>
                </a:lnTo>
                <a:lnTo>
                  <a:pt x="0" y="0"/>
                </a:lnTo>
                <a:lnTo>
                  <a:pt x="0" y="2087626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642" y="25780"/>
            <a:ext cx="5727700" cy="90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346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ВІ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ЧУЖЕ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НЯ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ТЕРИ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ОРІЯ ЗМІН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ІН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АЦІЙ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908300"/>
            <a:ext cx="5540375" cy="6350"/>
          </a:xfrm>
          <a:custGeom>
            <a:avLst/>
            <a:gdLst/>
            <a:ahLst/>
            <a:cxnLst/>
            <a:rect l="l" t="t" r="r" b="b"/>
            <a:pathLst>
              <a:path w="5540375" h="6350">
                <a:moveTo>
                  <a:pt x="0" y="0"/>
                </a:moveTo>
                <a:lnTo>
                  <a:pt x="5540375" y="635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6401" y="4270375"/>
            <a:ext cx="866775" cy="22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0475" y="4270375"/>
            <a:ext cx="722376" cy="22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3726" y="4270375"/>
            <a:ext cx="579374" cy="222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9801" y="4270311"/>
            <a:ext cx="144462" cy="223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4175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4050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80751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45801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12375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79076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47476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1726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6776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53350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0051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6625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5025" y="5026025"/>
            <a:ext cx="209550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0301" y="5026088"/>
            <a:ext cx="207962" cy="287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5351" y="5026088"/>
            <a:ext cx="207962" cy="287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1925" y="5026088"/>
            <a:ext cx="207962" cy="287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8626" y="5026088"/>
            <a:ext cx="207962" cy="287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32176" y="5864225"/>
            <a:ext cx="241300" cy="296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72750" y="5864225"/>
            <a:ext cx="241300" cy="296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07701" y="5864225"/>
            <a:ext cx="241300" cy="296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69326" y="5864225"/>
            <a:ext cx="241300" cy="296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04150" y="5864225"/>
            <a:ext cx="241300" cy="296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8450" y="5864225"/>
            <a:ext cx="241300" cy="296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815" y="1077467"/>
            <a:ext cx="741235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95"/>
              </a:lnSpc>
            </a:pPr>
            <a:r>
              <a:rPr sz="1800" b="1" dirty="0">
                <a:latin typeface="Calibri"/>
                <a:cs typeface="Calibri"/>
              </a:rPr>
              <a:t>ВИ</a:t>
            </a:r>
            <a:r>
              <a:rPr sz="1800" b="1" spc="-5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ОНАНО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всі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обов’</a:t>
            </a:r>
            <a:r>
              <a:rPr sz="1800" spc="-10" dirty="0">
                <a:latin typeface="Calibri"/>
                <a:cs typeface="Calibri"/>
              </a:rPr>
              <a:t>яз</a:t>
            </a:r>
            <a:r>
              <a:rPr sz="1800" dirty="0">
                <a:latin typeface="Calibri"/>
                <a:cs typeface="Calibri"/>
              </a:rPr>
              <a:t>ання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</a:t>
            </a:r>
            <a:r>
              <a:rPr sz="1800" spc="-1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ані 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2700" b="1" spc="-30" baseline="16975" dirty="0">
                <a:latin typeface="Calibri"/>
                <a:cs typeface="Calibri"/>
              </a:rPr>
              <a:t>З</a:t>
            </a:r>
            <a:r>
              <a:rPr sz="2700" b="1" baseline="16975" dirty="0">
                <a:latin typeface="Calibri"/>
                <a:cs typeface="Calibri"/>
              </a:rPr>
              <a:t>АВЕРШЕ</a:t>
            </a:r>
            <a:r>
              <a:rPr sz="2700" b="1" spc="7" baseline="16975" dirty="0">
                <a:latin typeface="Calibri"/>
                <a:cs typeface="Calibri"/>
              </a:rPr>
              <a:t>Н</a:t>
            </a:r>
            <a:r>
              <a:rPr sz="2700" b="1" baseline="16975" dirty="0">
                <a:latin typeface="Calibri"/>
                <a:cs typeface="Calibri"/>
              </a:rPr>
              <a:t>О</a:t>
            </a:r>
            <a:r>
              <a:rPr sz="2700" b="1" spc="-22" baseline="16975" dirty="0">
                <a:latin typeface="Calibri"/>
                <a:cs typeface="Calibri"/>
              </a:rPr>
              <a:t> </a:t>
            </a:r>
            <a:r>
              <a:rPr sz="2700" baseline="16975" dirty="0">
                <a:latin typeface="Calibri"/>
                <a:cs typeface="Calibri"/>
              </a:rPr>
              <a:t>«га</a:t>
            </a:r>
            <a:r>
              <a:rPr sz="2700" spc="7" baseline="16975" dirty="0">
                <a:latin typeface="Calibri"/>
                <a:cs typeface="Calibri"/>
              </a:rPr>
              <a:t>р</a:t>
            </a:r>
            <a:r>
              <a:rPr sz="2700" baseline="16975" dirty="0">
                <a:latin typeface="Calibri"/>
                <a:cs typeface="Calibri"/>
              </a:rPr>
              <a:t>я</a:t>
            </a:r>
            <a:r>
              <a:rPr sz="2700" spc="-15" baseline="16975" dirty="0">
                <a:latin typeface="Calibri"/>
                <a:cs typeface="Calibri"/>
              </a:rPr>
              <a:t>чі</a:t>
            </a:r>
            <a:r>
              <a:rPr sz="2700" baseline="16975" dirty="0">
                <a:latin typeface="Calibri"/>
                <a:cs typeface="Calibri"/>
              </a:rPr>
              <a:t>»</a:t>
            </a:r>
            <a:r>
              <a:rPr sz="2700" spc="15" baseline="16975" dirty="0">
                <a:latin typeface="Calibri"/>
                <a:cs typeface="Calibri"/>
              </a:rPr>
              <a:t> </a:t>
            </a:r>
            <a:r>
              <a:rPr sz="2700" baseline="16975" dirty="0">
                <a:latin typeface="Calibri"/>
                <a:cs typeface="Calibri"/>
              </a:rPr>
              <a:t>випро</a:t>
            </a:r>
            <a:r>
              <a:rPr sz="2700" spc="-22" baseline="16975" dirty="0">
                <a:latin typeface="Calibri"/>
                <a:cs typeface="Calibri"/>
              </a:rPr>
              <a:t>б</a:t>
            </a:r>
            <a:r>
              <a:rPr sz="2700" baseline="16975" dirty="0">
                <a:latin typeface="Calibri"/>
                <a:cs typeface="Calibri"/>
              </a:rPr>
              <a:t>ування</a:t>
            </a:r>
            <a:endParaRPr sz="2700" baseline="16975">
              <a:latin typeface="Calibri"/>
              <a:cs typeface="Calibri"/>
            </a:endParaRPr>
          </a:p>
          <a:p>
            <a:pPr marL="3872229">
              <a:lnSpc>
                <a:spcPts val="1545"/>
              </a:lnSpc>
            </a:pP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5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ентра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із</a:t>
            </a:r>
            <a:r>
              <a:rPr sz="1800" dirty="0">
                <a:latin typeface="Calibri"/>
                <a:cs typeface="Calibri"/>
              </a:rPr>
              <a:t>овано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dirty="0">
                <a:latin typeface="Calibri"/>
                <a:cs typeface="Calibri"/>
              </a:rPr>
              <a:t>овищі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7891" y="1355852"/>
            <a:ext cx="316039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внес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рнобиль</a:t>
            </a:r>
            <a:r>
              <a:rPr sz="1800" spc="-10" dirty="0">
                <a:latin typeface="Calibri"/>
                <a:cs typeface="Calibri"/>
              </a:rPr>
              <a:t>сь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фон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</a:t>
            </a:r>
            <a:r>
              <a:rPr sz="1800" spc="-6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иття»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99014" y="199516"/>
            <a:ext cx="1351915" cy="144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latin typeface="Calibri"/>
                <a:cs typeface="Calibri"/>
              </a:rPr>
              <a:t>СТВОРЕНО</a:t>
            </a:r>
            <a:endParaRPr sz="1700">
              <a:latin typeface="Calibri"/>
              <a:cs typeface="Calibri"/>
            </a:endParaRPr>
          </a:p>
          <a:p>
            <a:pPr marL="239395" marR="6350">
              <a:lnSpc>
                <a:spcPts val="1839"/>
              </a:lnSpc>
              <a:spcBef>
                <a:spcPts val="25"/>
              </a:spcBef>
            </a:pPr>
            <a:r>
              <a:rPr sz="1700" spc="-20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мови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д</a:t>
            </a:r>
            <a:r>
              <a:rPr sz="1700" spc="-15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я розвиту відно</a:t>
            </a:r>
            <a:r>
              <a:rPr sz="1700" spc="-10" dirty="0">
                <a:latin typeface="Calibri"/>
                <a:cs typeface="Calibri"/>
              </a:rPr>
              <a:t>в</a:t>
            </a:r>
            <a:r>
              <a:rPr sz="1700" dirty="0">
                <a:latin typeface="Calibri"/>
                <a:cs typeface="Calibri"/>
              </a:rPr>
              <a:t>л</a:t>
            </a:r>
            <a:r>
              <a:rPr sz="1700" spc="-10" dirty="0">
                <a:latin typeface="Calibri"/>
                <a:cs typeface="Calibri"/>
              </a:rPr>
              <a:t>ю</a:t>
            </a:r>
            <a:r>
              <a:rPr sz="1700" dirty="0">
                <a:latin typeface="Calibri"/>
                <a:cs typeface="Calibri"/>
              </a:rPr>
              <a:t>- ва</a:t>
            </a:r>
            <a:r>
              <a:rPr sz="1700" spc="-1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ьної ен</a:t>
            </a:r>
            <a:r>
              <a:rPr sz="1700" spc="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г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тик</a:t>
            </a:r>
            <a:r>
              <a:rPr sz="1700" spc="5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18856" y="0"/>
            <a:ext cx="2713990" cy="203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20" dirty="0">
                <a:latin typeface="Calibri"/>
                <a:cs typeface="Calibri"/>
              </a:rPr>
              <a:t>У</a:t>
            </a:r>
            <a:r>
              <a:rPr sz="1700" b="1" spc="-35" dirty="0">
                <a:latin typeface="Calibri"/>
                <a:cs typeface="Calibri"/>
              </a:rPr>
              <a:t>Д</a:t>
            </a:r>
            <a:r>
              <a:rPr sz="1700" b="1" dirty="0">
                <a:latin typeface="Calibri"/>
                <a:cs typeface="Calibri"/>
              </a:rPr>
              <a:t>ОС</a:t>
            </a:r>
            <a:r>
              <a:rPr sz="1700" b="1" spc="-50" dirty="0">
                <a:latin typeface="Calibri"/>
                <a:cs typeface="Calibri"/>
              </a:rPr>
              <a:t>К</a:t>
            </a:r>
            <a:r>
              <a:rPr sz="1700" b="1" dirty="0">
                <a:latin typeface="Calibri"/>
                <a:cs typeface="Calibri"/>
              </a:rPr>
              <a:t>ОНАЛЕНО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та</a:t>
            </a:r>
          </a:p>
          <a:p>
            <a:pPr marL="239395" marR="190500">
              <a:lnSpc>
                <a:spcPts val="1839"/>
              </a:lnSpc>
              <a:spcBef>
                <a:spcPts val="25"/>
              </a:spcBef>
            </a:pPr>
            <a:r>
              <a:rPr sz="1700" dirty="0">
                <a:latin typeface="Calibri"/>
                <a:cs typeface="Calibri"/>
              </a:rPr>
              <a:t>ав</a:t>
            </a:r>
            <a:r>
              <a:rPr sz="1700" spc="-2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оматизовано сис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spc="-15" dirty="0">
                <a:latin typeface="Calibri"/>
                <a:cs typeface="Calibri"/>
              </a:rPr>
              <a:t>м</a:t>
            </a:r>
            <a:r>
              <a:rPr sz="1700" dirty="0">
                <a:latin typeface="Calibri"/>
                <a:cs typeface="Calibri"/>
              </a:rPr>
              <a:t>у відві</a:t>
            </a:r>
            <a:r>
              <a:rPr sz="1700" spc="-15" dirty="0">
                <a:latin typeface="Calibri"/>
                <a:cs typeface="Calibri"/>
              </a:rPr>
              <a:t>д</a:t>
            </a:r>
            <a:r>
              <a:rPr sz="1700" dirty="0">
                <a:latin typeface="Calibri"/>
                <a:cs typeface="Calibri"/>
              </a:rPr>
              <a:t>ування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зони ві</a:t>
            </a:r>
            <a:r>
              <a:rPr sz="1700" spc="-15" dirty="0">
                <a:latin typeface="Calibri"/>
                <a:cs typeface="Calibri"/>
              </a:rPr>
              <a:t>д</a:t>
            </a:r>
            <a:r>
              <a:rPr sz="1700" dirty="0">
                <a:latin typeface="Calibri"/>
                <a:cs typeface="Calibri"/>
              </a:rPr>
              <a:t>чу</a:t>
            </a:r>
            <a:r>
              <a:rPr sz="1700" spc="-25" dirty="0">
                <a:latin typeface="Calibri"/>
                <a:cs typeface="Calibri"/>
              </a:rPr>
              <a:t>ж</a:t>
            </a:r>
            <a:r>
              <a:rPr sz="1700" dirty="0">
                <a:latin typeface="Calibri"/>
                <a:cs typeface="Calibri"/>
              </a:rPr>
              <a:t>ення</a:t>
            </a:r>
          </a:p>
          <a:p>
            <a:pPr>
              <a:lnSpc>
                <a:spcPts val="700"/>
              </a:lnSpc>
              <a:spcBef>
                <a:spcPts val="26"/>
              </a:spcBef>
            </a:pPr>
            <a:endParaRPr sz="700" dirty="0"/>
          </a:p>
          <a:p>
            <a:pPr marL="228600">
              <a:lnSpc>
                <a:spcPct val="100000"/>
              </a:lnSpc>
            </a:pPr>
            <a:r>
              <a:rPr sz="1700" b="1" dirty="0">
                <a:latin typeface="Calibri"/>
                <a:cs typeface="Calibri"/>
              </a:rPr>
              <a:t>НА</a:t>
            </a:r>
            <a:r>
              <a:rPr sz="1700" b="1" spc="5" dirty="0">
                <a:latin typeface="Calibri"/>
                <a:cs typeface="Calibri"/>
              </a:rPr>
              <a:t>Д</a:t>
            </a:r>
            <a:r>
              <a:rPr sz="1700" b="1" spc="-55" dirty="0">
                <a:latin typeface="Calibri"/>
                <a:cs typeface="Calibri"/>
              </a:rPr>
              <a:t>Х</a:t>
            </a:r>
            <a:r>
              <a:rPr sz="1700" b="1" spc="-50" dirty="0">
                <a:latin typeface="Calibri"/>
                <a:cs typeface="Calibri"/>
              </a:rPr>
              <a:t>О</a:t>
            </a:r>
            <a:r>
              <a:rPr sz="1700" b="1" dirty="0">
                <a:latin typeface="Calibri"/>
                <a:cs typeface="Calibri"/>
              </a:rPr>
              <a:t>ДЖ</a:t>
            </a:r>
            <a:r>
              <a:rPr sz="1700" b="1" spc="-10" dirty="0">
                <a:latin typeface="Calibri"/>
                <a:cs typeface="Calibri"/>
              </a:rPr>
              <a:t>Е</a:t>
            </a:r>
            <a:r>
              <a:rPr sz="1700" b="1" dirty="0">
                <a:latin typeface="Calibri"/>
                <a:cs typeface="Calibri"/>
              </a:rPr>
              <a:t>Н</a:t>
            </a:r>
            <a:r>
              <a:rPr sz="1700" b="1" spc="5" dirty="0">
                <a:latin typeface="Calibri"/>
                <a:cs typeface="Calibri"/>
              </a:rPr>
              <a:t>Н</a:t>
            </a:r>
            <a:r>
              <a:rPr sz="1700" b="1" dirty="0">
                <a:latin typeface="Calibri"/>
                <a:cs typeface="Calibri"/>
              </a:rPr>
              <a:t>Я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від</a:t>
            </a:r>
          </a:p>
          <a:p>
            <a:pPr marL="228600" marR="6350">
              <a:lnSpc>
                <a:spcPts val="1839"/>
              </a:lnSpc>
              <a:spcBef>
                <a:spcPts val="25"/>
              </a:spcBef>
            </a:pPr>
            <a:r>
              <a:rPr sz="1700" dirty="0">
                <a:latin typeface="Calibri"/>
                <a:cs typeface="Calibri"/>
              </a:rPr>
              <a:t>турист</a:t>
            </a:r>
            <a:r>
              <a:rPr sz="1700" spc="5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чних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посл</a:t>
            </a:r>
            <a:r>
              <a:rPr sz="1700" spc="-10" dirty="0">
                <a:latin typeface="Calibri"/>
                <a:cs typeface="Calibri"/>
              </a:rPr>
              <a:t>у</a:t>
            </a:r>
            <a:r>
              <a:rPr sz="1700" dirty="0">
                <a:latin typeface="Calibri"/>
                <a:cs typeface="Calibri"/>
              </a:rPr>
              <a:t>г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 err="1">
                <a:latin typeface="Calibri"/>
                <a:cs typeface="Calibri"/>
              </a:rPr>
              <a:t>зр</a:t>
            </a:r>
            <a:r>
              <a:rPr sz="1700" spc="5" dirty="0" err="1">
                <a:latin typeface="Calibri"/>
                <a:cs typeface="Calibri"/>
              </a:rPr>
              <a:t>о</a:t>
            </a:r>
            <a:r>
              <a:rPr sz="1700" dirty="0" err="1">
                <a:latin typeface="Calibri"/>
                <a:cs typeface="Calibri"/>
              </a:rPr>
              <a:t>с</a:t>
            </a:r>
            <a:r>
              <a:rPr sz="1700" spc="-10" dirty="0" err="1">
                <a:latin typeface="Calibri"/>
                <a:cs typeface="Calibri"/>
              </a:rPr>
              <a:t>л</a:t>
            </a:r>
            <a:r>
              <a:rPr sz="1700" dirty="0" err="1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 201</a:t>
            </a:r>
            <a:r>
              <a:rPr lang="uk-UA" sz="1700" dirty="0">
                <a:latin typeface="Calibri"/>
                <a:cs typeface="Calibri"/>
              </a:rPr>
              <a:t>9</a:t>
            </a:r>
            <a:r>
              <a:rPr sz="1700" dirty="0">
                <a:latin typeface="Calibri"/>
                <a:cs typeface="Calibri"/>
              </a:rPr>
              <a:t> р</a:t>
            </a:r>
            <a:r>
              <a:rPr sz="1700" spc="5" dirty="0">
                <a:latin typeface="Calibri"/>
                <a:cs typeface="Calibri"/>
              </a:rPr>
              <a:t>і</a:t>
            </a:r>
            <a:r>
              <a:rPr sz="1700" dirty="0">
                <a:latin typeface="Calibri"/>
                <a:cs typeface="Calibri"/>
              </a:rPr>
              <a:t>к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 27</a:t>
            </a:r>
            <a:r>
              <a:rPr sz="1700" spc="-10" dirty="0">
                <a:latin typeface="Calibri"/>
                <a:cs typeface="Calibri"/>
              </a:rPr>
              <a:t>,</a:t>
            </a:r>
            <a:r>
              <a:rPr sz="1700" dirty="0">
                <a:latin typeface="Calibri"/>
                <a:cs typeface="Calibri"/>
              </a:rPr>
              <a:t>1 м</a:t>
            </a:r>
            <a:r>
              <a:rPr sz="1700" spc="-1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н грн</a:t>
            </a:r>
            <a:r>
              <a:rPr sz="1700" spc="5" dirty="0">
                <a:latin typeface="Calibri"/>
                <a:cs typeface="Calibri"/>
              </a:rPr>
              <a:t>.</a:t>
            </a:r>
            <a:r>
              <a:rPr sz="1700" dirty="0">
                <a:latin typeface="Calibri"/>
                <a:cs typeface="Calibri"/>
              </a:rPr>
              <a:t>,</a:t>
            </a:r>
          </a:p>
          <a:p>
            <a:pPr marL="228600">
              <a:lnSpc>
                <a:spcPts val="1810"/>
              </a:lnSpc>
            </a:pPr>
            <a:r>
              <a:rPr sz="1700" dirty="0">
                <a:latin typeface="Calibri"/>
                <a:cs typeface="Calibri"/>
              </a:rPr>
              <a:t>20</a:t>
            </a:r>
            <a:r>
              <a:rPr lang="uk-UA" sz="1700" dirty="0">
                <a:latin typeface="Calibri"/>
                <a:cs typeface="Calibri"/>
              </a:rPr>
              <a:t>20</a:t>
            </a:r>
            <a:r>
              <a:rPr sz="1700" dirty="0">
                <a:latin typeface="Calibri"/>
                <a:cs typeface="Calibri"/>
              </a:rPr>
              <a:t> р</a:t>
            </a:r>
            <a:r>
              <a:rPr sz="1700" spc="5" dirty="0">
                <a:latin typeface="Calibri"/>
                <a:cs typeface="Calibri"/>
              </a:rPr>
              <a:t>і</a:t>
            </a:r>
            <a:r>
              <a:rPr sz="1700" dirty="0">
                <a:latin typeface="Calibri"/>
                <a:cs typeface="Calibri"/>
              </a:rPr>
              <a:t>к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 39 м</a:t>
            </a:r>
            <a:r>
              <a:rPr sz="1700" spc="-1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н грн.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55116" y="2264028"/>
            <a:ext cx="429768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НА ВІ</a:t>
            </a:r>
            <a:r>
              <a:rPr sz="1800" b="1" spc="-3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ЧУЖ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Я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13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АЛА 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ВІД</a:t>
            </a: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РИТІ</a:t>
            </a:r>
            <a:r>
              <a:rPr sz="1800" b="1" spc="5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Ю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50"/>
              </a:lnSpc>
            </a:pPr>
            <a:r>
              <a:rPr sz="1400" i="1" spc="-10" dirty="0">
                <a:latin typeface="Calibri"/>
                <a:cs typeface="Calibri"/>
              </a:rPr>
              <a:t>З</a:t>
            </a:r>
            <a:r>
              <a:rPr sz="1400" i="1" dirty="0">
                <a:latin typeface="Calibri"/>
                <a:cs typeface="Calibri"/>
              </a:rPr>
              <a:t>Б</a:t>
            </a:r>
            <a:r>
              <a:rPr sz="1400" i="1" spc="-10" dirty="0">
                <a:latin typeface="Calibri"/>
                <a:cs typeface="Calibri"/>
              </a:rPr>
              <a:t>ІЛ</a:t>
            </a:r>
            <a:r>
              <a:rPr sz="1400" i="1" dirty="0">
                <a:latin typeface="Calibri"/>
                <a:cs typeface="Calibri"/>
              </a:rPr>
              <a:t>ЬШЕНО 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по</a:t>
            </a:r>
            <a:r>
              <a:rPr sz="1400" i="1" spc="5" dirty="0">
                <a:latin typeface="Calibri"/>
                <a:cs typeface="Calibri"/>
              </a:rPr>
              <a:t>т</a:t>
            </a:r>
            <a:r>
              <a:rPr sz="1400" i="1" dirty="0">
                <a:latin typeface="Calibri"/>
                <a:cs typeface="Calibri"/>
              </a:rPr>
              <a:t>ік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т</a:t>
            </a:r>
            <a:r>
              <a:rPr sz="1400" i="1" dirty="0">
                <a:latin typeface="Calibri"/>
                <a:cs typeface="Calibri"/>
              </a:rPr>
              <a:t>у</a:t>
            </a:r>
            <a:r>
              <a:rPr sz="1400" i="1" spc="-10" dirty="0">
                <a:latin typeface="Calibri"/>
                <a:cs typeface="Calibri"/>
              </a:rPr>
              <a:t>р</a:t>
            </a:r>
            <a:r>
              <a:rPr sz="1400" i="1" dirty="0">
                <a:latin typeface="Calibri"/>
                <a:cs typeface="Calibri"/>
              </a:rPr>
              <a:t>ис</a:t>
            </a:r>
            <a:r>
              <a:rPr sz="1400" i="1" spc="5" dirty="0">
                <a:latin typeface="Calibri"/>
                <a:cs typeface="Calibri"/>
              </a:rPr>
              <a:t>т</a:t>
            </a:r>
            <a:r>
              <a:rPr sz="1400" i="1" dirty="0">
                <a:latin typeface="Calibri"/>
                <a:cs typeface="Calibri"/>
              </a:rPr>
              <a:t>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1893" y="3109848"/>
            <a:ext cx="46805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Відві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увачі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они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</a:t>
            </a:r>
            <a:r>
              <a:rPr sz="1800" spc="-1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чу</a:t>
            </a:r>
            <a:r>
              <a:rPr sz="1800" spc="-35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</a:t>
            </a:r>
            <a:r>
              <a:rPr sz="1800" spc="10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-2018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30777" y="1531366"/>
            <a:ext cx="355917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відпрац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ованих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 і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ую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опром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нен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53454" y="2179066"/>
            <a:ext cx="535686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39"/>
              </a:lnSpc>
            </a:pPr>
            <a:r>
              <a:rPr sz="1800" b="1" dirty="0">
                <a:latin typeface="Calibri"/>
                <a:cs typeface="Calibri"/>
              </a:rPr>
              <a:t>Чор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обильський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радіа</a:t>
            </a:r>
            <a:r>
              <a:rPr sz="1800" b="1" spc="-10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і</a:t>
            </a:r>
            <a:r>
              <a:rPr sz="1800" b="1" spc="5" dirty="0">
                <a:latin typeface="Calibri"/>
                <a:cs typeface="Calibri"/>
              </a:rPr>
              <a:t>й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гічний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бі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сф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й заповідник: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53454" y="2679446"/>
            <a:ext cx="693420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Іванків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•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77608" y="2679446"/>
            <a:ext cx="443293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Від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ри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о 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офі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м.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ї</a:t>
            </a:r>
            <a:r>
              <a:rPr sz="1800" dirty="0">
                <a:latin typeface="Calibri"/>
                <a:cs typeface="Calibri"/>
              </a:rPr>
              <a:t>в,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м. 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орнобиль,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spc="-7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77608" y="3211703"/>
            <a:ext cx="40836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Старту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о 3 м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ар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дні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ові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прое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ти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3842" y="3733736"/>
          <a:ext cx="11181307" cy="2776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7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212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Рік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2017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1844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2018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6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кі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відві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увач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8404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36781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49758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74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63000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З них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912">
                <a:tc>
                  <a:txBody>
                    <a:bodyPr/>
                    <a:lstStyle/>
                    <a:p>
                      <a:pPr marL="25400" marR="288925">
                        <a:lnSpc>
                          <a:spcPct val="11499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зе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і громадяни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24492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34838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42186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Кра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ї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401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00275"/>
          </a:xfrm>
          <a:custGeom>
            <a:avLst/>
            <a:gdLst/>
            <a:ahLst/>
            <a:cxnLst/>
            <a:rect l="l" t="t" r="r" b="b"/>
            <a:pathLst>
              <a:path w="12192000" h="2200275">
                <a:moveTo>
                  <a:pt x="0" y="2200275"/>
                </a:moveTo>
                <a:lnTo>
                  <a:pt x="12192000" y="2200275"/>
                </a:lnTo>
                <a:lnTo>
                  <a:pt x="12192000" y="0"/>
                </a:lnTo>
                <a:lnTo>
                  <a:pt x="0" y="0"/>
                </a:lnTo>
                <a:lnTo>
                  <a:pt x="0" y="2200275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675626" cy="96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pc="-55" dirty="0"/>
              <a:t>С</a:t>
            </a:r>
            <a:r>
              <a:rPr dirty="0"/>
              <a:t>ФЕ</a:t>
            </a:r>
            <a:r>
              <a:rPr spc="-190" dirty="0"/>
              <a:t>Р</a:t>
            </a:r>
            <a:r>
              <a:rPr dirty="0"/>
              <a:t>А УП</a:t>
            </a:r>
            <a:r>
              <a:rPr spc="-190" dirty="0"/>
              <a:t>Р</a:t>
            </a:r>
            <a:r>
              <a:rPr dirty="0"/>
              <a:t>АВЛІННЯ</a:t>
            </a:r>
          </a:p>
          <a:p>
            <a:pPr marL="12700">
              <a:lnSpc>
                <a:spcPts val="3650"/>
              </a:lnSpc>
            </a:pPr>
            <a:r>
              <a:rPr spc="-220" dirty="0"/>
              <a:t>Т</a:t>
            </a:r>
            <a:r>
              <a:rPr dirty="0"/>
              <a:t>А ПОВ</a:t>
            </a:r>
            <a:r>
              <a:rPr spc="-85" dirty="0"/>
              <a:t>О</a:t>
            </a:r>
            <a:r>
              <a:rPr dirty="0"/>
              <a:t>ДЖЕ</a:t>
            </a:r>
            <a:r>
              <a:rPr spc="-20" dirty="0"/>
              <a:t>Н</a:t>
            </a:r>
            <a:r>
              <a:rPr dirty="0"/>
              <a:t>НЯ</a:t>
            </a:r>
            <a:r>
              <a:rPr spc="-30" dirty="0"/>
              <a:t> </a:t>
            </a:r>
            <a:r>
              <a:rPr dirty="0"/>
              <a:t>З ВІД</a:t>
            </a:r>
            <a:r>
              <a:rPr spc="-105" dirty="0"/>
              <a:t>Х</a:t>
            </a:r>
            <a:r>
              <a:rPr spc="-85" dirty="0"/>
              <a:t>О</a:t>
            </a:r>
            <a:r>
              <a:rPr dirty="0"/>
              <a:t>ДАМИ</a:t>
            </a:r>
          </a:p>
        </p:txBody>
      </p:sp>
      <p:sp>
        <p:nvSpPr>
          <p:cNvPr id="5" name="object 5"/>
          <p:cNvSpPr/>
          <p:nvPr/>
        </p:nvSpPr>
        <p:spPr>
          <a:xfrm>
            <a:off x="4803775" y="4543361"/>
            <a:ext cx="6842125" cy="2201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043" y="1130172"/>
            <a:ext cx="6937375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62255">
              <a:lnSpc>
                <a:spcPct val="100000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ро</a:t>
            </a:r>
            <a:r>
              <a:rPr sz="1800" spc="-3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лено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ональн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ві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дами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203</a:t>
            </a:r>
            <a:r>
              <a:rPr sz="1800" spc="-1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 ро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 marL="274320" marR="395605" indent="-262255">
              <a:lnSpc>
                <a:spcPct val="100000"/>
              </a:lnSpc>
              <a:buClr>
                <a:srgbClr val="479E36"/>
              </a:buClr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ро</a:t>
            </a:r>
            <a:r>
              <a:rPr sz="1800" spc="-3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лено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рам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овий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оно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роект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«Про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ві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ди» (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ройшов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овор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відпов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дн</a:t>
            </a:r>
            <a:r>
              <a:rPr sz="1800" spc="-10" dirty="0">
                <a:latin typeface="Calibri"/>
                <a:cs typeface="Calibri"/>
              </a:rPr>
              <a:t>іс</a:t>
            </a:r>
            <a:r>
              <a:rPr sz="1800" dirty="0">
                <a:latin typeface="Calibri"/>
                <a:cs typeface="Calibri"/>
              </a:rPr>
              <a:t>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гам ЄС)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6075" y="1497477"/>
            <a:ext cx="138276" cy="129634"/>
          </a:xfrm>
          <a:custGeom>
            <a:avLst/>
            <a:gdLst/>
            <a:ahLst/>
            <a:cxnLst/>
            <a:rect l="l" t="t" r="r" b="b"/>
            <a:pathLst>
              <a:path w="138276" h="129634">
                <a:moveTo>
                  <a:pt x="62038" y="0"/>
                </a:moveTo>
                <a:lnTo>
                  <a:pt x="22967" y="16408"/>
                </a:lnTo>
                <a:lnTo>
                  <a:pt x="1604" y="50690"/>
                </a:lnTo>
                <a:lnTo>
                  <a:pt x="0" y="64622"/>
                </a:lnTo>
                <a:lnTo>
                  <a:pt x="956" y="75395"/>
                </a:lnTo>
                <a:lnTo>
                  <a:pt x="20002" y="109723"/>
                </a:lnTo>
                <a:lnTo>
                  <a:pt x="58447" y="128287"/>
                </a:lnTo>
                <a:lnTo>
                  <a:pt x="74429" y="129634"/>
                </a:lnTo>
                <a:lnTo>
                  <a:pt x="87692" y="127571"/>
                </a:lnTo>
                <a:lnTo>
                  <a:pt x="120532" y="107407"/>
                </a:lnTo>
                <a:lnTo>
                  <a:pt x="137420" y="68329"/>
                </a:lnTo>
                <a:lnTo>
                  <a:pt x="138276" y="51556"/>
                </a:lnTo>
                <a:lnTo>
                  <a:pt x="134106" y="39342"/>
                </a:lnTo>
                <a:lnTo>
                  <a:pt x="107018" y="10804"/>
                </a:lnTo>
                <a:lnTo>
                  <a:pt x="62038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075" y="1214902"/>
            <a:ext cx="138276" cy="129634"/>
          </a:xfrm>
          <a:custGeom>
            <a:avLst/>
            <a:gdLst/>
            <a:ahLst/>
            <a:cxnLst/>
            <a:rect l="l" t="t" r="r" b="b"/>
            <a:pathLst>
              <a:path w="138276" h="129634">
                <a:moveTo>
                  <a:pt x="62038" y="0"/>
                </a:moveTo>
                <a:lnTo>
                  <a:pt x="22967" y="16408"/>
                </a:lnTo>
                <a:lnTo>
                  <a:pt x="1604" y="50690"/>
                </a:lnTo>
                <a:lnTo>
                  <a:pt x="0" y="64622"/>
                </a:lnTo>
                <a:lnTo>
                  <a:pt x="956" y="75395"/>
                </a:lnTo>
                <a:lnTo>
                  <a:pt x="20002" y="109723"/>
                </a:lnTo>
                <a:lnTo>
                  <a:pt x="58447" y="128287"/>
                </a:lnTo>
                <a:lnTo>
                  <a:pt x="74429" y="129634"/>
                </a:lnTo>
                <a:lnTo>
                  <a:pt x="87692" y="127571"/>
                </a:lnTo>
                <a:lnTo>
                  <a:pt x="120532" y="107407"/>
                </a:lnTo>
                <a:lnTo>
                  <a:pt x="137420" y="68329"/>
                </a:lnTo>
                <a:lnTo>
                  <a:pt x="138276" y="51556"/>
                </a:lnTo>
                <a:lnTo>
                  <a:pt x="134106" y="39342"/>
                </a:lnTo>
                <a:lnTo>
                  <a:pt x="107018" y="10804"/>
                </a:lnTo>
                <a:lnTo>
                  <a:pt x="62038" y="0"/>
                </a:lnTo>
                <a:close/>
              </a:path>
            </a:pathLst>
          </a:custGeom>
          <a:solidFill>
            <a:srgbClr val="50A74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212975"/>
            <a:ext cx="5540375" cy="6350"/>
          </a:xfrm>
          <a:custGeom>
            <a:avLst/>
            <a:gdLst/>
            <a:ahLst/>
            <a:cxnLst/>
            <a:rect l="l" t="t" r="r" b="b"/>
            <a:pathLst>
              <a:path w="5540375" h="6350">
                <a:moveTo>
                  <a:pt x="0" y="0"/>
                </a:moveTo>
                <a:lnTo>
                  <a:pt x="5540375" y="6350"/>
                </a:lnTo>
              </a:path>
            </a:pathLst>
          </a:custGeom>
          <a:ln w="38159">
            <a:solidFill>
              <a:srgbClr val="50A74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2619" y="2294254"/>
            <a:ext cx="5132705" cy="102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ЛЮ</a:t>
            </a:r>
            <a:r>
              <a:rPr sz="1800" b="1" spc="-10" dirty="0">
                <a:latin typeface="Calibri"/>
                <a:cs typeface="Calibri"/>
              </a:rPr>
              <a:t>Ч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І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spc="-5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ЖЕН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L="322580" marR="6350" indent="-285115">
              <a:lnSpc>
                <a:spcPct val="100000"/>
              </a:lnSpc>
              <a:buSzPct val="44444"/>
              <a:buFont typeface="Arial"/>
              <a:buChar char="•"/>
              <a:tabLst>
                <a:tab pos="322580" algn="l"/>
              </a:tabLst>
            </a:pPr>
            <a:r>
              <a:rPr sz="1800" dirty="0">
                <a:latin typeface="Calibri"/>
                <a:cs typeface="Calibri"/>
              </a:rPr>
              <a:t>Відповідає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є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ропейс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ким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ипам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ві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918" y="3566795"/>
            <a:ext cx="529082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dirty="0">
                <a:latin typeface="Calibri"/>
                <a:cs typeface="Calibri"/>
              </a:rPr>
              <a:t>Вв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дить</a:t>
            </a:r>
            <a:r>
              <a:rPr sz="1800" spc="-10" dirty="0">
                <a:latin typeface="Calibri"/>
                <a:cs typeface="Calibri"/>
              </a:rPr>
              <a:t> Н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5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ал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лік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spc="1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х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дів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пор</a:t>
            </a:r>
            <a:r>
              <a:rPr sz="1800" spc="-10" dirty="0">
                <a:latin typeface="Calibri"/>
                <a:cs typeface="Calibri"/>
              </a:rPr>
              <a:t>яд</a:t>
            </a:r>
            <a:r>
              <a:rPr sz="1800" dirty="0">
                <a:latin typeface="Calibri"/>
                <a:cs typeface="Calibri"/>
              </a:rPr>
              <a:t>ок</a:t>
            </a:r>
            <a:endParaRPr sz="18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ї</a:t>
            </a:r>
            <a:r>
              <a:rPr sz="1800" dirty="0">
                <a:latin typeface="Calibri"/>
                <a:cs typeface="Calibri"/>
              </a:rPr>
              <a:t>х 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лас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фі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ац</a:t>
            </a:r>
            <a:r>
              <a:rPr sz="1800" spc="-10" dirty="0">
                <a:latin typeface="Calibri"/>
                <a:cs typeface="Calibri"/>
              </a:rPr>
              <a:t>ії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є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ин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ЄС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918" y="4389754"/>
            <a:ext cx="407289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6350" indent="-285115">
              <a:lnSpc>
                <a:spcPct val="100000"/>
              </a:lnSpc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dirty="0">
                <a:latin typeface="Calibri"/>
                <a:cs typeface="Calibri"/>
              </a:rPr>
              <a:t>Запрова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3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є вим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ги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упра</a:t>
            </a:r>
            <a:r>
              <a:rPr sz="1800" spc="-1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я 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пецифі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dirty="0">
                <a:latin typeface="Calibri"/>
                <a:cs typeface="Calibri"/>
              </a:rPr>
              <a:t>ни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32880" y="2722498"/>
            <a:ext cx="452818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6350" indent="-285115">
              <a:lnSpc>
                <a:spcPct val="100000"/>
              </a:lnSpc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dirty="0">
                <a:latin typeface="Calibri"/>
                <a:cs typeface="Calibri"/>
              </a:rPr>
              <a:t>Заклад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є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нови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вв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роз</a:t>
            </a:r>
            <a:r>
              <a:rPr sz="1800" spc="-10" dirty="0">
                <a:latin typeface="Calibri"/>
                <a:cs typeface="Calibri"/>
              </a:rPr>
              <a:t>ш</a:t>
            </a:r>
            <a:r>
              <a:rPr sz="1800" dirty="0">
                <a:latin typeface="Calibri"/>
                <a:cs typeface="Calibri"/>
              </a:rPr>
              <a:t>иреної відпов</a:t>
            </a:r>
            <a:r>
              <a:rPr sz="1800" spc="-10" dirty="0">
                <a:latin typeface="Calibri"/>
                <a:cs typeface="Calibri"/>
              </a:rPr>
              <a:t>і</a:t>
            </a:r>
            <a:r>
              <a:rPr sz="1800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ті виробників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2880" y="3545713"/>
            <a:ext cx="471805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6350" indent="-285115">
              <a:lnSpc>
                <a:spcPct val="100000"/>
              </a:lnSpc>
              <a:buSzPct val="44444"/>
              <a:buFont typeface="Arial"/>
              <a:buChar char="•"/>
              <a:tabLst>
                <a:tab pos="297180" algn="l"/>
              </a:tabLst>
            </a:pPr>
            <a:r>
              <a:rPr sz="1800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іс</a:t>
            </a:r>
            <a:r>
              <a:rPr sz="1800" dirty="0">
                <a:latin typeface="Calibri"/>
                <a:cs typeface="Calibri"/>
              </a:rPr>
              <a:t>тить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вим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ги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о зб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рання,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ве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 обро</a:t>
            </a:r>
            <a:r>
              <a:rPr sz="1800" spc="-3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лення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ві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637" y="2693923"/>
            <a:ext cx="581025" cy="58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637" y="3424173"/>
            <a:ext cx="581025" cy="58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637" y="4249673"/>
            <a:ext cx="581025" cy="58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2675" y="2693923"/>
            <a:ext cx="581025" cy="58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2675" y="3424173"/>
            <a:ext cx="581025" cy="58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925" y="2816161"/>
            <a:ext cx="300037" cy="309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0375" y="3556000"/>
            <a:ext cx="279400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325" y="4389373"/>
            <a:ext cx="279400" cy="285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2050" y="3649662"/>
            <a:ext cx="388937" cy="163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2375" y="2835275"/>
            <a:ext cx="3048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1219</Words>
  <Application>Microsoft Office PowerPoint</Application>
  <PresentationFormat>Широкоэкранный</PresentationFormat>
  <Paragraphs>265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НОВА КЛІМАТИЧНА ПОЛІТИКА </vt:lpstr>
      <vt:lpstr>ПРИРОДО-ЗАПОВІДНИЙ ФОНД</vt:lpstr>
      <vt:lpstr>СФЕРА НАДРОКОРИСТУВАННЯ</vt:lpstr>
      <vt:lpstr>ВОДНИЙ СЕКТОР</vt:lpstr>
      <vt:lpstr>Презентация PowerPoint</vt:lpstr>
      <vt:lpstr>СФЕРА УПРАВЛІННЯ ТА ПОВОДЖЕННЯ З ВІДХОДАМИ</vt:lpstr>
      <vt:lpstr>РЕФОРМА СИСТЕМИ ДЕРЖАВНОГО ЕКОЛОГІЧНОГО НАГЛЯДУ</vt:lpstr>
      <vt:lpstr>ЕКОЛОГІЧНИЙ ПОРТРЕТ УКРАЇНЦЯ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Горбатюк Олексій Леонідович</dc:creator>
  <cp:lastModifiedBy>Admin</cp:lastModifiedBy>
  <cp:revision>3</cp:revision>
  <dcterms:created xsi:type="dcterms:W3CDTF">2023-02-05T10:39:18Z</dcterms:created>
  <dcterms:modified xsi:type="dcterms:W3CDTF">2023-04-05T09:58:28Z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2018-12-19T00:00:00Z</vt:filetime>
  </property>
  <property fmtid="{D5CDD505-2E9C-101B-9397-08002B2CF9AE}" pid="3" name="LastSaved">
    <vt:filetime>2023-02-05T00:00:00Z</vt:filetime>
  </property>
</Properties>
</file>