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79" r:id="rId11"/>
    <p:sldId id="280" r:id="rId12"/>
    <p:sldId id="278" r:id="rId13"/>
    <p:sldId id="282" r:id="rId14"/>
    <p:sldId id="281" r:id="rId15"/>
    <p:sldId id="264" r:id="rId16"/>
    <p:sldId id="265" r:id="rId17"/>
    <p:sldId id="266" r:id="rId18"/>
    <p:sldId id="267" r:id="rId19"/>
    <p:sldId id="268" r:id="rId20"/>
    <p:sldId id="269" r:id="rId21"/>
    <p:sldId id="286" r:id="rId22"/>
    <p:sldId id="288" r:id="rId23"/>
    <p:sldId id="287" r:id="rId24"/>
    <p:sldId id="270" r:id="rId25"/>
    <p:sldId id="285" r:id="rId26"/>
    <p:sldId id="271" r:id="rId27"/>
    <p:sldId id="272" r:id="rId28"/>
    <p:sldId id="284" r:id="rId29"/>
    <p:sldId id="276" r:id="rId30"/>
    <p:sldId id="283" r:id="rId31"/>
    <p:sldId id="273" r:id="rId32"/>
    <p:sldId id="27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96" autoAdjust="0"/>
    <p:restoredTop sz="94554" autoAdjust="0"/>
  </p:normalViewPr>
  <p:slideViewPr>
    <p:cSldViewPr>
      <p:cViewPr varScale="1">
        <p:scale>
          <a:sx n="66" d="100"/>
          <a:sy n="66" d="100"/>
        </p:scale>
        <p:origin x="860" y="-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E86D-9C31-4FFF-9DD0-FCAFC5AB688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8DBE8-4829-4C18-A85B-29F852455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7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8DBE8-4829-4C18-A85B-29F8524557D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042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4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98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5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2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92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54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6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1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7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34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49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E3FCA-F302-41BB-BB05-EF54EF23B79F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34A7-9E63-4363-ACEE-6DF4F39C3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3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am.ugpl.de/node/186" TargetMode="External"/><Relationship Id="rId2" Type="http://schemas.openxmlformats.org/officeDocument/2006/relationships/hyperlink" Target="http://aam.ugpl.de/node/15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am.ugpl.de/node/15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Java_(programming_language)" TargetMode="External"/><Relationship Id="rId13" Type="http://schemas.openxmlformats.org/officeDocument/2006/relationships/hyperlink" Target="https://en.wikipedia.org/wiki/XQuery" TargetMode="External"/><Relationship Id="rId18" Type="http://schemas.openxmlformats.org/officeDocument/2006/relationships/hyperlink" Target="https://en.wikipedia.org/wiki/SQL:2008#cite_note-9075-14:2008-2" TargetMode="External"/><Relationship Id="rId3" Type="http://schemas.openxmlformats.org/officeDocument/2006/relationships/hyperlink" Target="https://en.wikipedia.org/wiki/SQL/PSM" TargetMode="External"/><Relationship Id="rId7" Type="http://schemas.openxmlformats.org/officeDocument/2006/relationships/hyperlink" Target="https://en.wikipedia.org/wiki/SQL/JRT" TargetMode="External"/><Relationship Id="rId12" Type="http://schemas.openxmlformats.org/officeDocument/2006/relationships/hyperlink" Target="https://en.wikipedia.org/wiki/Join_(SQL)" TargetMode="External"/><Relationship Id="rId17" Type="http://schemas.openxmlformats.org/officeDocument/2006/relationships/hyperlink" Target="https://en.wikipedia.org/wiki/XML" TargetMode="External"/><Relationship Id="rId2" Type="http://schemas.openxmlformats.org/officeDocument/2006/relationships/hyperlink" Target="https://en.wikipedia.org/wiki/SQL/CLI" TargetMode="External"/><Relationship Id="rId16" Type="http://schemas.openxmlformats.org/officeDocument/2006/relationships/hyperlink" Target="https://en.wikipedia.org/wiki/SQL:2008#cite_note-sybase08-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QL/Schemata" TargetMode="External"/><Relationship Id="rId11" Type="http://schemas.openxmlformats.org/officeDocument/2006/relationships/hyperlink" Target="https://en.wikipedia.org/wiki/Database_trigger" TargetMode="External"/><Relationship Id="rId5" Type="http://schemas.openxmlformats.org/officeDocument/2006/relationships/hyperlink" Target="https://en.wikipedia.org/wiki/SQL/OLB" TargetMode="External"/><Relationship Id="rId15" Type="http://schemas.openxmlformats.org/officeDocument/2006/relationships/hyperlink" Target="https://en.wikipedia.org/wiki/Pattern_matching" TargetMode="External"/><Relationship Id="rId10" Type="http://schemas.openxmlformats.org/officeDocument/2006/relationships/hyperlink" Target="https://en.wikipedia.org/wiki/Truncate_(SQL)" TargetMode="External"/><Relationship Id="rId4" Type="http://schemas.openxmlformats.org/officeDocument/2006/relationships/hyperlink" Target="https://en.wikipedia.org/wiki/SQL/MED" TargetMode="External"/><Relationship Id="rId9" Type="http://schemas.openxmlformats.org/officeDocument/2006/relationships/hyperlink" Target="https://en.wikipedia.org/wiki/Merge_(SQL)" TargetMode="External"/><Relationship Id="rId14" Type="http://schemas.openxmlformats.org/officeDocument/2006/relationships/hyperlink" Target="https://en.wikipedia.org/wiki/Regular_expressio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imary_key" TargetMode="External"/><Relationship Id="rId7" Type="http://schemas.openxmlformats.org/officeDocument/2006/relationships/hyperlink" Target="https://en.wikipedia.org/wiki/Bitemporal" TargetMode="External"/><Relationship Id="rId2" Type="http://schemas.openxmlformats.org/officeDocument/2006/relationships/hyperlink" Target="https://en.wikipedia.org/wiki/Valid_ti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ransaction_time" TargetMode="External"/><Relationship Id="rId5" Type="http://schemas.openxmlformats.org/officeDocument/2006/relationships/hyperlink" Target="https://en.wikipedia.org/wiki/Allen's_interval_algebra#Relations" TargetMode="External"/><Relationship Id="rId4" Type="http://schemas.openxmlformats.org/officeDocument/2006/relationships/hyperlink" Target="https://en.wikipedia.org/wiki/Referential_integrity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SQL:2003" TargetMode="External"/><Relationship Id="rId13" Type="http://schemas.openxmlformats.org/officeDocument/2006/relationships/hyperlink" Target="https://uk.wikipedia.org/w/index.php?title=ISO_9075&amp;action=edit&amp;redlink=1" TargetMode="External"/><Relationship Id="rId3" Type="http://schemas.openxmlformats.org/officeDocument/2006/relationships/hyperlink" Target="http://ru.wikipedia.org/wiki/1992" TargetMode="External"/><Relationship Id="rId7" Type="http://schemas.openxmlformats.org/officeDocument/2006/relationships/hyperlink" Target="http://ru.wikipedia.org/wiki/2003" TargetMode="External"/><Relationship Id="rId12" Type="http://schemas.openxmlformats.org/officeDocument/2006/relationships/hyperlink" Target="http://ru.wikipedia.org/wiki/SQL:2008" TargetMode="External"/><Relationship Id="rId2" Type="http://schemas.openxmlformats.org/officeDocument/2006/relationships/hyperlink" Target="http://ru.wikipedia.org/wiki/%D0%A4%D0%B5%D0%B4%D0%B5%D1%80%D0%B0%D0%BB%D1%8C%D0%BD%D1%8B%D0%B5_%D1%81%D1%82%D0%B0%D0%BD%D0%B4%D0%B0%D1%80%D1%82%D1%8B_%D0%BE%D0%B1%D1%80%D0%B0%D0%B1%D0%BE%D1%82%D0%BA%D0%B8_%D0%B8%D0%BD%D1%84%D0%BE%D1%80%D0%BC%D0%B0%D1%86%D0%B8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SQL:1999" TargetMode="External"/><Relationship Id="rId11" Type="http://schemas.openxmlformats.org/officeDocument/2006/relationships/hyperlink" Target="http://ru.wikipedia.org/wiki/2008" TargetMode="External"/><Relationship Id="rId5" Type="http://schemas.openxmlformats.org/officeDocument/2006/relationships/hyperlink" Target="http://ru.wikipedia.org/wiki/1999" TargetMode="External"/><Relationship Id="rId10" Type="http://schemas.openxmlformats.org/officeDocument/2006/relationships/hyperlink" Target="http://ru.wikipedia.org/wiki/SQL:2006" TargetMode="External"/><Relationship Id="rId4" Type="http://schemas.openxmlformats.org/officeDocument/2006/relationships/hyperlink" Target="http://ru.wikipedia.org/wiki/SQL-92" TargetMode="External"/><Relationship Id="rId9" Type="http://schemas.openxmlformats.org/officeDocument/2006/relationships/hyperlink" Target="http://ru.wikipedia.org/wiki/2006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aam.ugpl.de/node/869" TargetMode="External"/><Relationship Id="rId3" Type="http://schemas.openxmlformats.org/officeDocument/2006/relationships/hyperlink" Target="http://aam.ugpl.de/node/154" TargetMode="External"/><Relationship Id="rId7" Type="http://schemas.openxmlformats.org/officeDocument/2006/relationships/hyperlink" Target="http://aam.ugpl.de/node/188" TargetMode="External"/><Relationship Id="rId2" Type="http://schemas.openxmlformats.org/officeDocument/2006/relationships/hyperlink" Target="http://aam.ugpl.de/node/1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am.ugpl.de/node/189" TargetMode="External"/><Relationship Id="rId5" Type="http://schemas.openxmlformats.org/officeDocument/2006/relationships/hyperlink" Target="http://aam.ugpl.de/node/187" TargetMode="External"/><Relationship Id="rId10" Type="http://schemas.openxmlformats.org/officeDocument/2006/relationships/hyperlink" Target="http://aam.ugpl.de/node/871" TargetMode="External"/><Relationship Id="rId4" Type="http://schemas.openxmlformats.org/officeDocument/2006/relationships/hyperlink" Target="http://aam.ugpl.de/node/186" TargetMode="External"/><Relationship Id="rId9" Type="http://schemas.openxmlformats.org/officeDocument/2006/relationships/hyperlink" Target="http://aam.ugpl.de/node/8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92696"/>
            <a:ext cx="2815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Структура та </a:t>
            </a:r>
            <a:r>
              <a:rPr lang="ru-RU" b="1" dirty="0" err="1"/>
              <a:t>функц</a:t>
            </a:r>
            <a:r>
              <a:rPr lang="uk-UA" b="1" dirty="0" err="1"/>
              <a:t>ії</a:t>
            </a:r>
            <a:r>
              <a:rPr lang="uk-UA" b="1" dirty="0"/>
              <a:t> СУБД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38861" y="1238836"/>
            <a:ext cx="214109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Компоненты СУБД</a:t>
            </a:r>
            <a:endParaRPr lang="en-US" b="1" i="1" dirty="0"/>
          </a:p>
          <a:p>
            <a:r>
              <a:rPr lang="uk-UA" b="1" i="1" dirty="0"/>
              <a:t>Функції СУБД</a:t>
            </a:r>
            <a:endParaRPr lang="en-US" b="1" i="1" dirty="0"/>
          </a:p>
          <a:p>
            <a:r>
              <a:rPr lang="uk-UA" b="1" i="1" dirty="0"/>
              <a:t>Мови </a:t>
            </a:r>
            <a:r>
              <a:rPr lang="ru-RU" b="1" i="1" dirty="0"/>
              <a:t>СУБД</a:t>
            </a:r>
          </a:p>
          <a:p>
            <a:endParaRPr lang="ru-RU" b="1" i="1" dirty="0"/>
          </a:p>
          <a:p>
            <a:endParaRPr lang="ru-RU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10855" y="2132856"/>
            <a:ext cx="24481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Історія розвитку </a:t>
            </a:r>
            <a:r>
              <a:rPr lang="en-US" b="1" i="1" dirty="0"/>
              <a:t>SQL</a:t>
            </a:r>
          </a:p>
          <a:p>
            <a:r>
              <a:rPr lang="en-US" b="1" i="1" dirty="0"/>
              <a:t>C</a:t>
            </a:r>
            <a:r>
              <a:rPr lang="ru-RU" b="1" i="1" dirty="0" err="1"/>
              <a:t>труктура</a:t>
            </a:r>
            <a:r>
              <a:rPr lang="ru-RU" b="1" i="1" dirty="0"/>
              <a:t> </a:t>
            </a:r>
            <a:r>
              <a:rPr lang="en-US" b="1" i="1" dirty="0"/>
              <a:t>SQL</a:t>
            </a:r>
          </a:p>
          <a:p>
            <a:r>
              <a:rPr lang="ru-RU" b="1" i="1" dirty="0" err="1"/>
              <a:t>Оператори</a:t>
            </a:r>
            <a:r>
              <a:rPr lang="ru-RU" b="1" i="1" dirty="0"/>
              <a:t> </a:t>
            </a:r>
            <a:r>
              <a:rPr lang="en-US" b="1" i="1" dirty="0"/>
              <a:t>DDL-SQL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50618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b="1" dirty="0">
                <a:solidFill>
                  <a:srgbClr val="494949"/>
                </a:solidFill>
                <a:latin typeface="Verdana" panose="020B0604030504040204" pitchFamily="34" charset="0"/>
              </a:rPr>
              <a:t>1992 - SQL-92, SQL-2 (ANSI </a:t>
            </a:r>
            <a:r>
              <a:rPr lang="ru-RU" altLang="ru-RU" sz="2000" b="1" dirty="0" err="1">
                <a:solidFill>
                  <a:srgbClr val="494949"/>
                </a:solidFill>
                <a:latin typeface="Verdana" panose="020B0604030504040204" pitchFamily="34" charset="0"/>
              </a:rPr>
              <a:t>specification</a:t>
            </a:r>
            <a:r>
              <a:rPr lang="ru-RU" altLang="ru-RU" sz="2000" b="1" dirty="0">
                <a:solidFill>
                  <a:srgbClr val="494949"/>
                </a:solidFill>
                <a:latin typeface="Verdana" panose="020B0604030504040204" pitchFamily="34" charset="0"/>
              </a:rPr>
              <a:t> X3.135-1992)</a:t>
            </a:r>
            <a:endParaRPr lang="ru-RU" altLang="ru-RU" sz="2000" dirty="0">
              <a:solidFill>
                <a:srgbClr val="494949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* ANSI X3.135-1992 </a:t>
            </a:r>
            <a:r>
              <a:rPr lang="ru-RU" altLang="ru-RU" sz="2000" dirty="0" err="1">
                <a:solidFill>
                  <a:srgbClr val="494949"/>
                </a:solidFill>
                <a:latin typeface="Arial Unicode MS"/>
              </a:rPr>
              <a:t>Database</a:t>
            </a: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Arial Unicode MS"/>
              </a:rPr>
              <a:t>Language</a:t>
            </a: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 SQL (</a:t>
            </a:r>
            <a:r>
              <a:rPr lang="ru-RU" altLang="ru-RU" sz="2000" dirty="0" err="1">
                <a:solidFill>
                  <a:srgbClr val="494949"/>
                </a:solidFill>
                <a:latin typeface="Arial Unicode MS"/>
              </a:rPr>
              <a:t>the</a:t>
            </a: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 1992 </a:t>
            </a:r>
            <a:r>
              <a:rPr lang="ru-RU" altLang="ru-RU" sz="2000" dirty="0" err="1">
                <a:solidFill>
                  <a:srgbClr val="494949"/>
                </a:solidFill>
                <a:latin typeface="Arial Unicode MS"/>
              </a:rPr>
              <a:t>standard</a:t>
            </a: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) * ANSI/ISO/IEC 9075-1992 </a:t>
            </a:r>
            <a:r>
              <a:rPr lang="ru-RU" altLang="ru-RU" sz="2000" dirty="0" err="1">
                <a:solidFill>
                  <a:srgbClr val="494949"/>
                </a:solidFill>
                <a:latin typeface="Arial Unicode MS"/>
              </a:rPr>
              <a:t>Technical</a:t>
            </a: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Arial Unicode MS"/>
              </a:rPr>
              <a:t>Corrigendum</a:t>
            </a: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 1 (</a:t>
            </a:r>
            <a:r>
              <a:rPr lang="ru-RU" altLang="ru-RU" sz="2000" dirty="0" err="1">
                <a:solidFill>
                  <a:srgbClr val="494949"/>
                </a:solidFill>
                <a:latin typeface="Arial Unicode MS"/>
              </a:rPr>
              <a:t>errata</a:t>
            </a: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) * ANSI/ISO/IEC 9075-3-1995: </a:t>
            </a:r>
            <a:r>
              <a:rPr lang="ru-RU" altLang="ru-RU" sz="2000" dirty="0" err="1">
                <a:solidFill>
                  <a:srgbClr val="494949"/>
                </a:solidFill>
                <a:latin typeface="Arial Unicode MS"/>
              </a:rPr>
              <a:t>Part</a:t>
            </a: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 3: </a:t>
            </a:r>
            <a:r>
              <a:rPr lang="ru-RU" altLang="ru-RU" sz="2000" dirty="0" err="1">
                <a:solidFill>
                  <a:srgbClr val="494949"/>
                </a:solidFill>
                <a:latin typeface="Arial Unicode MS"/>
              </a:rPr>
              <a:t>Call-Level</a:t>
            </a: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Arial Unicode MS"/>
              </a:rPr>
              <a:t>Interface</a:t>
            </a:r>
            <a:r>
              <a:rPr lang="ru-RU" altLang="ru-RU" sz="2000" dirty="0">
                <a:solidFill>
                  <a:srgbClr val="494949"/>
                </a:solidFill>
                <a:latin typeface="Arial Unicode MS"/>
              </a:rPr>
              <a:t> (CLI)</a:t>
            </a:r>
            <a:endParaRPr lang="ru-RU" altLang="ru-RU" sz="2000" dirty="0">
              <a:solidFill>
                <a:srgbClr val="494949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DDL (</a:t>
            </a: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Data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Description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Language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):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BLOB's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, </a:t>
            </a:r>
            <a:r>
              <a:rPr lang="ru-RU" altLang="ru-RU" sz="2000" dirty="0">
                <a:solidFill>
                  <a:srgbClr val="027AC6"/>
                </a:solidFill>
                <a:latin typeface="Verdana" panose="020B0604030504040204" pitchFamily="34" charset="0"/>
                <a:hlinkClick r:id="rId2"/>
              </a:rPr>
              <a:t>VARCHAR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, </a:t>
            </a:r>
            <a:r>
              <a:rPr lang="ru-RU" altLang="ru-RU" sz="2000" dirty="0">
                <a:solidFill>
                  <a:srgbClr val="027AC6"/>
                </a:solidFill>
                <a:latin typeface="Verdana" panose="020B0604030504040204" pitchFamily="34" charset="0"/>
                <a:hlinkClick r:id="rId2"/>
              </a:rPr>
              <a:t>DATE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, </a:t>
            </a:r>
            <a:r>
              <a:rPr lang="ru-RU" altLang="ru-RU" sz="2000" dirty="0">
                <a:solidFill>
                  <a:srgbClr val="027AC6"/>
                </a:solidFill>
                <a:latin typeface="Verdana" panose="020B0604030504040204" pitchFamily="34" charset="0"/>
                <a:hlinkClick r:id="rId2"/>
              </a:rPr>
              <a:t>TIME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, TIMESTAMP, BOOLEAN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DML (</a:t>
            </a: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Data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Manipulation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Language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):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 OUTER/INNER-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Joins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,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operations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on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row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sets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(</a:t>
            </a:r>
            <a:r>
              <a:rPr lang="ru-RU" altLang="ru-RU" sz="2000" dirty="0">
                <a:solidFill>
                  <a:srgbClr val="027AC6"/>
                </a:solidFill>
                <a:latin typeface="Verdana" panose="020B0604030504040204" pitchFamily="34" charset="0"/>
                <a:hlinkClick r:id="rId3"/>
              </a:rPr>
              <a:t>UNION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, CROSS)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Transactions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: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set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transaction</a:t>
            </a:r>
            <a:endParaRPr lang="ru-RU" altLang="ru-RU" sz="2000" dirty="0">
              <a:solidFill>
                <a:srgbClr val="494949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Cursors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:</a:t>
            </a:r>
            <a:endParaRPr lang="ru-RU" altLang="ru-RU" sz="2000" dirty="0">
              <a:solidFill>
                <a:srgbClr val="494949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Bindings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: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Dynamic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SQL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Domain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checks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and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constraints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: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 </a:t>
            </a:r>
            <a:r>
              <a:rPr lang="ru-RU" altLang="ru-RU" sz="2000" dirty="0">
                <a:solidFill>
                  <a:srgbClr val="027AC6"/>
                </a:solidFill>
                <a:latin typeface="Verdana" panose="020B0604030504040204" pitchFamily="34" charset="0"/>
                <a:hlinkClick r:id="rId2"/>
              </a:rPr>
              <a:t>DEFAULT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, CHECK (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beginning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of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domain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concept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),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basic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concepts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for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refferential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integrity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(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references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for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primary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keys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and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key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candidates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Connections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: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connect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,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set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connection</a:t>
            </a:r>
            <a:endParaRPr lang="ru-RU" altLang="ru-RU" sz="2000" dirty="0">
              <a:solidFill>
                <a:srgbClr val="494949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Catalogs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: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system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tables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or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system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catalog</a:t>
            </a:r>
            <a:endParaRPr lang="ru-RU" altLang="ru-RU" sz="2000" dirty="0">
              <a:solidFill>
                <a:srgbClr val="494949"/>
              </a:solidFill>
              <a:latin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Errors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 &amp; </a:t>
            </a: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diagnostics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: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 SQLSTATE, GET DIAGNOSTICS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  <a:latin typeface="Verdana" panose="020B0604030504040204" pitchFamily="34" charset="0"/>
              </a:rPr>
              <a:t>Misc</a:t>
            </a:r>
            <a:r>
              <a:rPr lang="ru-RU" altLang="ru-RU" sz="2000" i="1" dirty="0">
                <a:solidFill>
                  <a:srgbClr val="494949"/>
                </a:solidFill>
                <a:latin typeface="Verdana" panose="020B0604030504040204" pitchFamily="34" charset="0"/>
              </a:rPr>
              <a:t>.: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cursors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, ALTER (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altering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and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dropping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), CAST (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data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type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  <a:latin typeface="Verdana" panose="020B0604030504040204" pitchFamily="34" charset="0"/>
              </a:rPr>
              <a:t>converions</a:t>
            </a:r>
            <a:r>
              <a:rPr lang="ru-RU" altLang="ru-RU" sz="2000" dirty="0">
                <a:solidFill>
                  <a:srgbClr val="494949"/>
                </a:solidFill>
                <a:latin typeface="Verdana" panose="020B0604030504040204" pitchFamily="34" charset="0"/>
              </a:rPr>
              <a:t>)</a:t>
            </a:r>
            <a:endParaRPr lang="ru-RU" altLang="ru-RU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0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784976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b="1" dirty="0">
                <a:solidFill>
                  <a:srgbClr val="494949"/>
                </a:solidFill>
              </a:rPr>
              <a:t>1999 - SQL-99, SQL-3 (ISO/IEC 9075:1999(E) </a:t>
            </a:r>
            <a:r>
              <a:rPr lang="ru-RU" altLang="ru-RU" sz="2000" b="1" dirty="0" err="1">
                <a:solidFill>
                  <a:srgbClr val="494949"/>
                </a:solidFill>
              </a:rPr>
              <a:t>Information</a:t>
            </a:r>
            <a:r>
              <a:rPr lang="ru-RU" altLang="ru-RU" sz="2000" b="1" dirty="0">
                <a:solidFill>
                  <a:srgbClr val="494949"/>
                </a:solidFill>
              </a:rPr>
              <a:t> </a:t>
            </a:r>
            <a:r>
              <a:rPr lang="ru-RU" altLang="ru-RU" sz="2000" b="1" dirty="0" err="1">
                <a:solidFill>
                  <a:srgbClr val="494949"/>
                </a:solidFill>
              </a:rPr>
              <a:t>technology</a:t>
            </a:r>
            <a:r>
              <a:rPr lang="ru-RU" altLang="ru-RU" sz="2000" b="1" dirty="0">
                <a:solidFill>
                  <a:srgbClr val="494949"/>
                </a:solidFill>
              </a:rPr>
              <a:t> - </a:t>
            </a:r>
            <a:r>
              <a:rPr lang="ru-RU" altLang="ru-RU" sz="2000" b="1" dirty="0" err="1">
                <a:solidFill>
                  <a:srgbClr val="494949"/>
                </a:solidFill>
              </a:rPr>
              <a:t>Database</a:t>
            </a:r>
            <a:r>
              <a:rPr lang="ru-RU" altLang="ru-RU" sz="2000" b="1" dirty="0">
                <a:solidFill>
                  <a:srgbClr val="494949"/>
                </a:solidFill>
              </a:rPr>
              <a:t> </a:t>
            </a:r>
            <a:r>
              <a:rPr lang="ru-RU" altLang="ru-RU" sz="2000" b="1" dirty="0" err="1">
                <a:solidFill>
                  <a:srgbClr val="494949"/>
                </a:solidFill>
              </a:rPr>
              <a:t>languages</a:t>
            </a:r>
            <a:r>
              <a:rPr lang="ru-RU" altLang="ru-RU" sz="2000" b="1" dirty="0">
                <a:solidFill>
                  <a:srgbClr val="494949"/>
                </a:solidFill>
              </a:rPr>
              <a:t> - SQL)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494949"/>
                </a:solidFill>
              </a:rPr>
              <a:t>* INCITS/ISO/IEC 9075-1 01-Jan-1999 SQL-</a:t>
            </a:r>
            <a:r>
              <a:rPr lang="ru-RU" altLang="ru-RU" dirty="0" err="1">
                <a:solidFill>
                  <a:srgbClr val="494949"/>
                </a:solidFill>
              </a:rPr>
              <a:t>Part</a:t>
            </a:r>
            <a:r>
              <a:rPr lang="ru-RU" altLang="ru-RU" dirty="0">
                <a:solidFill>
                  <a:srgbClr val="494949"/>
                </a:solidFill>
              </a:rPr>
              <a:t> 1: </a:t>
            </a:r>
            <a:r>
              <a:rPr lang="ru-RU" altLang="ru-RU" dirty="0" err="1">
                <a:solidFill>
                  <a:srgbClr val="494949"/>
                </a:solidFill>
              </a:rPr>
              <a:t>Framework</a:t>
            </a:r>
            <a:r>
              <a:rPr lang="ru-RU" altLang="ru-RU" dirty="0">
                <a:solidFill>
                  <a:srgbClr val="494949"/>
                </a:solidFill>
              </a:rPr>
              <a:t> (SQL/</a:t>
            </a:r>
            <a:r>
              <a:rPr lang="ru-RU" altLang="ru-RU" dirty="0" err="1">
                <a:solidFill>
                  <a:srgbClr val="494949"/>
                </a:solidFill>
              </a:rPr>
              <a:t>Framework</a:t>
            </a:r>
            <a:r>
              <a:rPr lang="ru-RU" altLang="ru-RU" dirty="0">
                <a:solidFill>
                  <a:srgbClr val="494949"/>
                </a:solidFill>
              </a:rPr>
              <a:t>) * INCITS/ISO/IEC 9075-2 01-Jan-1999 SQL-</a:t>
            </a:r>
            <a:r>
              <a:rPr lang="ru-RU" altLang="ru-RU" dirty="0" err="1">
                <a:solidFill>
                  <a:srgbClr val="494949"/>
                </a:solidFill>
              </a:rPr>
              <a:t>Part</a:t>
            </a:r>
            <a:r>
              <a:rPr lang="ru-RU" altLang="ru-RU" dirty="0">
                <a:solidFill>
                  <a:srgbClr val="494949"/>
                </a:solidFill>
              </a:rPr>
              <a:t> 2: </a:t>
            </a:r>
            <a:r>
              <a:rPr lang="ru-RU" altLang="ru-RU" dirty="0" err="1">
                <a:solidFill>
                  <a:srgbClr val="494949"/>
                </a:solidFill>
              </a:rPr>
              <a:t>Foundation</a:t>
            </a:r>
            <a:r>
              <a:rPr lang="ru-RU" altLang="ru-RU" dirty="0">
                <a:solidFill>
                  <a:srgbClr val="494949"/>
                </a:solidFill>
              </a:rPr>
              <a:t> (SQL/</a:t>
            </a:r>
            <a:r>
              <a:rPr lang="ru-RU" altLang="ru-RU" dirty="0" err="1">
                <a:solidFill>
                  <a:srgbClr val="494949"/>
                </a:solidFill>
              </a:rPr>
              <a:t>Foundation</a:t>
            </a:r>
            <a:r>
              <a:rPr lang="ru-RU" altLang="ru-RU" dirty="0">
                <a:solidFill>
                  <a:srgbClr val="494949"/>
                </a:solidFill>
              </a:rPr>
              <a:t>) * INCITS/ISO/IEC 9075-3 01-Oct-1999 SQL-</a:t>
            </a:r>
            <a:r>
              <a:rPr lang="ru-RU" altLang="ru-RU" dirty="0" err="1">
                <a:solidFill>
                  <a:srgbClr val="494949"/>
                </a:solidFill>
              </a:rPr>
              <a:t>Part</a:t>
            </a:r>
            <a:r>
              <a:rPr lang="ru-RU" altLang="ru-RU" dirty="0">
                <a:solidFill>
                  <a:srgbClr val="494949"/>
                </a:solidFill>
              </a:rPr>
              <a:t> 3: </a:t>
            </a:r>
            <a:r>
              <a:rPr lang="ru-RU" altLang="ru-RU" dirty="0" err="1">
                <a:solidFill>
                  <a:srgbClr val="494949"/>
                </a:solidFill>
              </a:rPr>
              <a:t>Call</a:t>
            </a:r>
            <a:r>
              <a:rPr lang="ru-RU" altLang="ru-RU" dirty="0">
                <a:solidFill>
                  <a:srgbClr val="494949"/>
                </a:solidFill>
              </a:rPr>
              <a:t> </a:t>
            </a:r>
            <a:r>
              <a:rPr lang="ru-RU" altLang="ru-RU" dirty="0" err="1">
                <a:solidFill>
                  <a:srgbClr val="494949"/>
                </a:solidFill>
              </a:rPr>
              <a:t>Level</a:t>
            </a:r>
            <a:r>
              <a:rPr lang="ru-RU" altLang="ru-RU" dirty="0">
                <a:solidFill>
                  <a:srgbClr val="494949"/>
                </a:solidFill>
              </a:rPr>
              <a:t> </a:t>
            </a:r>
            <a:r>
              <a:rPr lang="ru-RU" altLang="ru-RU" dirty="0" err="1">
                <a:solidFill>
                  <a:srgbClr val="494949"/>
                </a:solidFill>
              </a:rPr>
              <a:t>Interface</a:t>
            </a:r>
            <a:r>
              <a:rPr lang="ru-RU" altLang="ru-RU" dirty="0">
                <a:solidFill>
                  <a:srgbClr val="494949"/>
                </a:solidFill>
              </a:rPr>
              <a:t> (SQL/CLI) * INCITS/ISO/IEC 9075-4 01-Jan-1999 SQL-</a:t>
            </a:r>
            <a:r>
              <a:rPr lang="ru-RU" altLang="ru-RU" dirty="0" err="1">
                <a:solidFill>
                  <a:srgbClr val="494949"/>
                </a:solidFill>
              </a:rPr>
              <a:t>Part</a:t>
            </a:r>
            <a:r>
              <a:rPr lang="ru-RU" altLang="ru-RU" dirty="0">
                <a:solidFill>
                  <a:srgbClr val="494949"/>
                </a:solidFill>
              </a:rPr>
              <a:t> 4: </a:t>
            </a:r>
            <a:r>
              <a:rPr lang="ru-RU" altLang="ru-RU" dirty="0" err="1">
                <a:solidFill>
                  <a:srgbClr val="494949"/>
                </a:solidFill>
              </a:rPr>
              <a:t>Persistent</a:t>
            </a:r>
            <a:r>
              <a:rPr lang="ru-RU" altLang="ru-RU" dirty="0">
                <a:solidFill>
                  <a:srgbClr val="494949"/>
                </a:solidFill>
              </a:rPr>
              <a:t> </a:t>
            </a:r>
            <a:r>
              <a:rPr lang="ru-RU" altLang="ru-RU" dirty="0" err="1">
                <a:solidFill>
                  <a:srgbClr val="494949"/>
                </a:solidFill>
              </a:rPr>
              <a:t>Stored</a:t>
            </a:r>
            <a:r>
              <a:rPr lang="ru-RU" altLang="ru-RU" dirty="0">
                <a:solidFill>
                  <a:srgbClr val="494949"/>
                </a:solidFill>
              </a:rPr>
              <a:t> </a:t>
            </a:r>
            <a:r>
              <a:rPr lang="ru-RU" altLang="ru-RU" dirty="0" err="1">
                <a:solidFill>
                  <a:srgbClr val="494949"/>
                </a:solidFill>
              </a:rPr>
              <a:t>Modules</a:t>
            </a:r>
            <a:r>
              <a:rPr lang="ru-RU" altLang="ru-RU" dirty="0">
                <a:solidFill>
                  <a:srgbClr val="494949"/>
                </a:solidFill>
              </a:rPr>
              <a:t> (SQL/PSM) * INCITS/ISO/IEC 9075-5 01-Jan-1999 SQL-</a:t>
            </a:r>
            <a:r>
              <a:rPr lang="ru-RU" altLang="ru-RU" dirty="0" err="1">
                <a:solidFill>
                  <a:srgbClr val="494949"/>
                </a:solidFill>
              </a:rPr>
              <a:t>Part</a:t>
            </a:r>
            <a:r>
              <a:rPr lang="ru-RU" altLang="ru-RU" dirty="0">
                <a:solidFill>
                  <a:srgbClr val="494949"/>
                </a:solidFill>
              </a:rPr>
              <a:t> 5: </a:t>
            </a:r>
            <a:r>
              <a:rPr lang="ru-RU" altLang="ru-RU" dirty="0" err="1">
                <a:solidFill>
                  <a:srgbClr val="494949"/>
                </a:solidFill>
              </a:rPr>
              <a:t>Host</a:t>
            </a:r>
            <a:r>
              <a:rPr lang="ru-RU" altLang="ru-RU" dirty="0">
                <a:solidFill>
                  <a:srgbClr val="494949"/>
                </a:solidFill>
              </a:rPr>
              <a:t> </a:t>
            </a:r>
            <a:r>
              <a:rPr lang="ru-RU" altLang="ru-RU" dirty="0" err="1">
                <a:solidFill>
                  <a:srgbClr val="494949"/>
                </a:solidFill>
              </a:rPr>
              <a:t>Language</a:t>
            </a:r>
            <a:r>
              <a:rPr lang="ru-RU" altLang="ru-RU" dirty="0">
                <a:solidFill>
                  <a:srgbClr val="494949"/>
                </a:solidFill>
              </a:rPr>
              <a:t> </a:t>
            </a:r>
            <a:r>
              <a:rPr lang="ru-RU" altLang="ru-RU" dirty="0" err="1">
                <a:solidFill>
                  <a:srgbClr val="494949"/>
                </a:solidFill>
              </a:rPr>
              <a:t>Bindings</a:t>
            </a:r>
            <a:r>
              <a:rPr lang="ru-RU" altLang="ru-RU" dirty="0">
                <a:solidFill>
                  <a:srgbClr val="494949"/>
                </a:solidFill>
              </a:rPr>
              <a:t> (SQL/</a:t>
            </a:r>
            <a:r>
              <a:rPr lang="ru-RU" altLang="ru-RU" dirty="0" err="1">
                <a:solidFill>
                  <a:srgbClr val="494949"/>
                </a:solidFill>
              </a:rPr>
              <a:t>Bindings</a:t>
            </a:r>
            <a:r>
              <a:rPr lang="ru-RU" altLang="ru-RU" dirty="0">
                <a:solidFill>
                  <a:srgbClr val="494949"/>
                </a:solidFill>
              </a:rPr>
              <a:t>)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</a:rPr>
              <a:t>Framework</a:t>
            </a:r>
            <a:r>
              <a:rPr lang="ru-RU" altLang="ru-RU" sz="2000" i="1" dirty="0">
                <a:solidFill>
                  <a:srgbClr val="494949"/>
                </a:solidFill>
              </a:rPr>
              <a:t>: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</a:rPr>
              <a:t>DDL (</a:t>
            </a:r>
            <a:r>
              <a:rPr lang="ru-RU" altLang="ru-RU" sz="2000" i="1" dirty="0" err="1">
                <a:solidFill>
                  <a:srgbClr val="494949"/>
                </a:solidFill>
              </a:rPr>
              <a:t>Data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Description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Language</a:t>
            </a:r>
            <a:r>
              <a:rPr lang="ru-RU" altLang="ru-RU" sz="2000" i="1" dirty="0">
                <a:solidFill>
                  <a:srgbClr val="494949"/>
                </a:solidFill>
              </a:rPr>
              <a:t>):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</a:rPr>
              <a:t>Time-Series-Data</a:t>
            </a:r>
            <a:r>
              <a:rPr lang="ru-RU" altLang="ru-RU" sz="2000" dirty="0">
                <a:solidFill>
                  <a:srgbClr val="494949"/>
                </a:solidFill>
              </a:rPr>
              <a:t>, </a:t>
            </a:r>
            <a:r>
              <a:rPr lang="ru-RU" altLang="ru-RU" sz="2000" dirty="0" err="1">
                <a:solidFill>
                  <a:srgbClr val="494949"/>
                </a:solidFill>
              </a:rPr>
              <a:t>User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defined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types</a:t>
            </a:r>
            <a:r>
              <a:rPr lang="ru-RU" altLang="ru-RU" sz="2000" dirty="0">
                <a:solidFill>
                  <a:srgbClr val="494949"/>
                </a:solidFill>
              </a:rPr>
              <a:t> (UDT), </a:t>
            </a:r>
            <a:r>
              <a:rPr lang="ru-RU" altLang="ru-RU" sz="2000" dirty="0" err="1">
                <a:solidFill>
                  <a:srgbClr val="494949"/>
                </a:solidFill>
              </a:rPr>
              <a:t>roles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</a:rPr>
              <a:t>DML (</a:t>
            </a:r>
            <a:r>
              <a:rPr lang="ru-RU" altLang="ru-RU" sz="2000" i="1" dirty="0" err="1">
                <a:solidFill>
                  <a:srgbClr val="494949"/>
                </a:solidFill>
              </a:rPr>
              <a:t>Data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Manipulation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Language</a:t>
            </a:r>
            <a:r>
              <a:rPr lang="ru-RU" altLang="ru-RU" sz="2000" i="1" dirty="0">
                <a:solidFill>
                  <a:srgbClr val="494949"/>
                </a:solidFill>
              </a:rPr>
              <a:t>):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</a:rPr>
              <a:t>recursive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queries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br>
              <a:rPr lang="ru-RU" altLang="ru-RU" sz="2000" dirty="0">
                <a:solidFill>
                  <a:srgbClr val="494949"/>
                </a:solidFill>
              </a:rPr>
            </a:br>
            <a:r>
              <a:rPr lang="ru-RU" altLang="ru-RU" sz="2000" dirty="0" err="1">
                <a:solidFill>
                  <a:srgbClr val="494949"/>
                </a:solidFill>
              </a:rPr>
              <a:t>Intermediate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Level</a:t>
            </a:r>
            <a:r>
              <a:rPr lang="ru-RU" altLang="ru-RU" sz="2000" dirty="0">
                <a:solidFill>
                  <a:srgbClr val="494949"/>
                </a:solidFill>
              </a:rPr>
              <a:t> - CASCADE DELETE </a:t>
            </a:r>
            <a:br>
              <a:rPr lang="ru-RU" altLang="ru-RU" sz="2000" dirty="0">
                <a:solidFill>
                  <a:srgbClr val="494949"/>
                </a:solidFill>
              </a:rPr>
            </a:br>
            <a:r>
              <a:rPr lang="ru-RU" altLang="ru-RU" sz="2000" dirty="0" err="1">
                <a:solidFill>
                  <a:srgbClr val="494949"/>
                </a:solidFill>
              </a:rPr>
              <a:t>Full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Level</a:t>
            </a:r>
            <a:r>
              <a:rPr lang="ru-RU" altLang="ru-RU" sz="2000" dirty="0">
                <a:solidFill>
                  <a:srgbClr val="494949"/>
                </a:solidFill>
              </a:rPr>
              <a:t> - CASCADE UPDATE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</a:rPr>
              <a:t>Transactions</a:t>
            </a:r>
            <a:r>
              <a:rPr lang="ru-RU" altLang="ru-RU" sz="2000" i="1" dirty="0">
                <a:solidFill>
                  <a:srgbClr val="494949"/>
                </a:solidFill>
              </a:rPr>
              <a:t>: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</a:rPr>
              <a:t>Cursors</a:t>
            </a:r>
            <a:r>
              <a:rPr lang="ru-RU" altLang="ru-RU" sz="2000" i="1" dirty="0">
                <a:solidFill>
                  <a:srgbClr val="494949"/>
                </a:solidFill>
              </a:rPr>
              <a:t>: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</a:rPr>
              <a:t>Bindings</a:t>
            </a:r>
            <a:r>
              <a:rPr lang="ru-RU" altLang="ru-RU" sz="2000" i="1" dirty="0">
                <a:solidFill>
                  <a:srgbClr val="494949"/>
                </a:solidFill>
              </a:rPr>
              <a:t>: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</a:rPr>
              <a:t>Precompilers</a:t>
            </a:r>
            <a:r>
              <a:rPr lang="ru-RU" altLang="ru-RU" sz="2000" dirty="0">
                <a:solidFill>
                  <a:srgbClr val="494949"/>
                </a:solidFill>
              </a:rPr>
              <a:t>, </a:t>
            </a:r>
            <a:r>
              <a:rPr lang="ru-RU" altLang="ru-RU" sz="2000" dirty="0" err="1">
                <a:solidFill>
                  <a:srgbClr val="494949"/>
                </a:solidFill>
              </a:rPr>
              <a:t>embedded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and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dynamic</a:t>
            </a:r>
            <a:r>
              <a:rPr lang="ru-RU" altLang="ru-RU" sz="2000" dirty="0">
                <a:solidFill>
                  <a:srgbClr val="494949"/>
                </a:solidFill>
              </a:rPr>
              <a:t> SQL, OLB (</a:t>
            </a:r>
            <a:r>
              <a:rPr lang="ru-RU" altLang="ru-RU" sz="2000" dirty="0" err="1">
                <a:solidFill>
                  <a:srgbClr val="494949"/>
                </a:solidFill>
              </a:rPr>
              <a:t>Object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Language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Bindings</a:t>
            </a:r>
            <a:r>
              <a:rPr lang="ru-RU" altLang="ru-RU" sz="2000" dirty="0">
                <a:solidFill>
                  <a:srgbClr val="494949"/>
                </a:solidFill>
              </a:rPr>
              <a:t>) </a:t>
            </a:r>
            <a:r>
              <a:rPr lang="ru-RU" altLang="ru-RU" sz="2000" dirty="0" err="1">
                <a:solidFill>
                  <a:srgbClr val="494949"/>
                </a:solidFill>
              </a:rPr>
              <a:t>with</a:t>
            </a:r>
            <a:r>
              <a:rPr lang="ru-RU" altLang="ru-RU" sz="2000" dirty="0">
                <a:solidFill>
                  <a:srgbClr val="494949"/>
                </a:solidFill>
              </a:rPr>
              <a:t> SQLJ </a:t>
            </a:r>
            <a:r>
              <a:rPr lang="ru-RU" altLang="ru-RU" sz="2000" dirty="0" err="1">
                <a:solidFill>
                  <a:srgbClr val="494949"/>
                </a:solidFill>
              </a:rPr>
              <a:t>for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Java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</a:rPr>
              <a:t>Domain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checks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and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constraints</a:t>
            </a:r>
            <a:r>
              <a:rPr lang="ru-RU" altLang="ru-RU" sz="2000" i="1" dirty="0">
                <a:solidFill>
                  <a:srgbClr val="494949"/>
                </a:solidFill>
              </a:rPr>
              <a:t>: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</a:rPr>
              <a:t>triggers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br>
              <a:rPr lang="ru-RU" altLang="ru-RU" sz="2000" dirty="0">
                <a:solidFill>
                  <a:srgbClr val="494949"/>
                </a:solidFill>
              </a:rPr>
            </a:br>
            <a:r>
              <a:rPr lang="ru-RU" altLang="ru-RU" sz="2000" dirty="0" err="1">
                <a:solidFill>
                  <a:srgbClr val="494949"/>
                </a:solidFill>
              </a:rPr>
              <a:t>Full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Level</a:t>
            </a:r>
            <a:r>
              <a:rPr lang="ru-RU" altLang="ru-RU" sz="2000" dirty="0">
                <a:solidFill>
                  <a:srgbClr val="494949"/>
                </a:solidFill>
              </a:rPr>
              <a:t> - </a:t>
            </a:r>
            <a:r>
              <a:rPr lang="ru-RU" altLang="ru-RU" sz="2000" dirty="0" err="1">
                <a:solidFill>
                  <a:srgbClr val="494949"/>
                </a:solidFill>
              </a:rPr>
              <a:t>Subquery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in</a:t>
            </a:r>
            <a:r>
              <a:rPr lang="ru-RU" altLang="ru-RU" sz="2000" dirty="0">
                <a:solidFill>
                  <a:srgbClr val="494949"/>
                </a:solidFill>
              </a:rPr>
              <a:t> CHECK, </a:t>
            </a:r>
            <a:r>
              <a:rPr lang="ru-RU" altLang="ru-RU" sz="2000" dirty="0" err="1">
                <a:solidFill>
                  <a:srgbClr val="494949"/>
                </a:solidFill>
              </a:rPr>
              <a:t>Assertions</a:t>
            </a:r>
            <a:r>
              <a:rPr lang="ru-RU" altLang="ru-RU" sz="2000" dirty="0">
                <a:solidFill>
                  <a:srgbClr val="494949"/>
                </a:solidFill>
              </a:rPr>
              <a:t>, DEFERRED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</a:rPr>
              <a:t>CLI (</a:t>
            </a:r>
            <a:r>
              <a:rPr lang="ru-RU" altLang="ru-RU" sz="2000" i="1" dirty="0" err="1">
                <a:solidFill>
                  <a:srgbClr val="494949"/>
                </a:solidFill>
              </a:rPr>
              <a:t>Callable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Level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Interface</a:t>
            </a:r>
            <a:r>
              <a:rPr lang="ru-RU" altLang="ru-RU" sz="2000" i="1" dirty="0">
                <a:solidFill>
                  <a:srgbClr val="494949"/>
                </a:solidFill>
              </a:rPr>
              <a:t>):</a:t>
            </a:r>
            <a:r>
              <a:rPr lang="ru-RU" altLang="ru-RU" sz="2000" dirty="0">
                <a:solidFill>
                  <a:srgbClr val="494949"/>
                </a:solidFill>
              </a:rPr>
              <a:t> ODBC, JDBC, OLE DB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</a:rPr>
              <a:t>PSM (</a:t>
            </a:r>
            <a:r>
              <a:rPr lang="ru-RU" altLang="ru-RU" sz="2000" i="1" dirty="0" err="1">
                <a:solidFill>
                  <a:srgbClr val="494949"/>
                </a:solidFill>
              </a:rPr>
              <a:t>Persistent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Storage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Modules</a:t>
            </a:r>
            <a:r>
              <a:rPr lang="ru-RU" altLang="ru-RU" sz="2000" i="1" dirty="0">
                <a:solidFill>
                  <a:srgbClr val="494949"/>
                </a:solidFill>
              </a:rPr>
              <a:t>):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r>
              <a:rPr lang="ru-RU" altLang="ru-RU" sz="2000" dirty="0" err="1">
                <a:solidFill>
                  <a:srgbClr val="027AC6"/>
                </a:solidFill>
                <a:hlinkClick r:id="rId2"/>
              </a:rPr>
              <a:t>stored</a:t>
            </a:r>
            <a:r>
              <a:rPr lang="ru-RU" altLang="ru-RU" sz="2000" dirty="0">
                <a:solidFill>
                  <a:srgbClr val="027AC6"/>
                </a:solidFill>
                <a:hlinkClick r:id="rId2"/>
              </a:rPr>
              <a:t> </a:t>
            </a:r>
            <a:r>
              <a:rPr lang="ru-RU" altLang="ru-RU" sz="2000" dirty="0" err="1">
                <a:solidFill>
                  <a:srgbClr val="027AC6"/>
                </a:solidFill>
                <a:hlinkClick r:id="rId2"/>
              </a:rPr>
              <a:t>Procedures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 err="1">
                <a:solidFill>
                  <a:srgbClr val="494949"/>
                </a:solidFill>
              </a:rPr>
              <a:t>Mediums</a:t>
            </a:r>
            <a:r>
              <a:rPr lang="ru-RU" altLang="ru-RU" sz="2000" i="1" dirty="0">
                <a:solidFill>
                  <a:srgbClr val="494949"/>
                </a:solidFill>
              </a:rPr>
              <a:t>: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</a:rPr>
              <a:t>Management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of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external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data</a:t>
            </a:r>
            <a:endParaRPr lang="ru-RU" altLang="ru-RU" sz="2000" dirty="0">
              <a:solidFill>
                <a:srgbClr val="49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0648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b="1" dirty="0">
                <a:solidFill>
                  <a:srgbClr val="494949"/>
                </a:solidFill>
              </a:rPr>
              <a:t>2003 - SQL-2003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</a:rPr>
              <a:t>DDL (</a:t>
            </a:r>
            <a:r>
              <a:rPr lang="ru-RU" altLang="ru-RU" sz="2000" i="1" dirty="0" err="1">
                <a:solidFill>
                  <a:srgbClr val="494949"/>
                </a:solidFill>
              </a:rPr>
              <a:t>Data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Description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Language</a:t>
            </a:r>
            <a:r>
              <a:rPr lang="ru-RU" altLang="ru-RU" sz="2000" i="1" dirty="0">
                <a:solidFill>
                  <a:srgbClr val="494949"/>
                </a:solidFill>
              </a:rPr>
              <a:t>):</a:t>
            </a:r>
            <a:r>
              <a:rPr lang="ru-RU" altLang="ru-RU" sz="2000" dirty="0">
                <a:solidFill>
                  <a:srgbClr val="494949"/>
                </a:solidFill>
              </a:rPr>
              <a:t> MULTISET, </a:t>
            </a:r>
            <a:r>
              <a:rPr lang="ru-RU" altLang="ru-RU" sz="2000" dirty="0" err="1">
                <a:solidFill>
                  <a:srgbClr val="494949"/>
                </a:solidFill>
              </a:rPr>
              <a:t>generated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attibutes</a:t>
            </a:r>
            <a:r>
              <a:rPr lang="ru-RU" altLang="ru-RU" sz="2000" dirty="0">
                <a:solidFill>
                  <a:srgbClr val="494949"/>
                </a:solidFill>
              </a:rPr>
              <a:t> (</a:t>
            </a:r>
            <a:r>
              <a:rPr lang="ru-RU" altLang="ru-RU" sz="2000" dirty="0" err="1">
                <a:solidFill>
                  <a:srgbClr val="494949"/>
                </a:solidFill>
              </a:rPr>
              <a:t>derived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from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other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attributes</a:t>
            </a:r>
            <a:r>
              <a:rPr lang="ru-RU" altLang="ru-RU" sz="2000" dirty="0">
                <a:solidFill>
                  <a:srgbClr val="494949"/>
                </a:solidFill>
              </a:rPr>
              <a:t>), </a:t>
            </a:r>
            <a:r>
              <a:rPr lang="ru-RU" altLang="ru-RU" sz="2000" dirty="0" err="1">
                <a:solidFill>
                  <a:srgbClr val="494949"/>
                </a:solidFill>
              </a:rPr>
              <a:t>identity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attributes</a:t>
            </a:r>
            <a:r>
              <a:rPr lang="ru-RU" altLang="ru-RU" sz="2000" dirty="0">
                <a:solidFill>
                  <a:srgbClr val="494949"/>
                </a:solidFill>
              </a:rPr>
              <a:t> (</a:t>
            </a:r>
            <a:r>
              <a:rPr lang="ru-RU" altLang="ru-RU" sz="2000" dirty="0" err="1">
                <a:solidFill>
                  <a:srgbClr val="494949"/>
                </a:solidFill>
              </a:rPr>
              <a:t>automatic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generation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of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primary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keys</a:t>
            </a:r>
            <a:r>
              <a:rPr lang="ru-RU" altLang="ru-RU" sz="2000" dirty="0">
                <a:solidFill>
                  <a:srgbClr val="494949"/>
                </a:solidFill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</a:rPr>
              <a:t>DML (</a:t>
            </a:r>
            <a:r>
              <a:rPr lang="ru-RU" altLang="ru-RU" sz="2000" i="1" dirty="0" err="1">
                <a:solidFill>
                  <a:srgbClr val="494949"/>
                </a:solidFill>
              </a:rPr>
              <a:t>Data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Manipulation</a:t>
            </a:r>
            <a:r>
              <a:rPr lang="ru-RU" altLang="ru-RU" sz="2000" i="1" dirty="0">
                <a:solidFill>
                  <a:srgbClr val="494949"/>
                </a:solidFill>
              </a:rPr>
              <a:t> </a:t>
            </a:r>
            <a:r>
              <a:rPr lang="ru-RU" altLang="ru-RU" sz="2000" i="1" dirty="0" err="1">
                <a:solidFill>
                  <a:srgbClr val="494949"/>
                </a:solidFill>
              </a:rPr>
              <a:t>Language</a:t>
            </a:r>
            <a:r>
              <a:rPr lang="ru-RU" altLang="ru-RU" sz="2000" i="1" dirty="0">
                <a:solidFill>
                  <a:srgbClr val="494949"/>
                </a:solidFill>
              </a:rPr>
              <a:t>):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</a:rPr>
              <a:t>table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functions</a:t>
            </a:r>
            <a:r>
              <a:rPr lang="ru-RU" altLang="ru-RU" sz="2000" dirty="0">
                <a:solidFill>
                  <a:srgbClr val="494949"/>
                </a:solidFill>
              </a:rPr>
              <a:t> (</a:t>
            </a:r>
            <a:r>
              <a:rPr lang="ru-RU" altLang="ru-RU" sz="2000" dirty="0" err="1">
                <a:solidFill>
                  <a:srgbClr val="494949"/>
                </a:solidFill>
              </a:rPr>
              <a:t>table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generation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in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functions</a:t>
            </a:r>
            <a:r>
              <a:rPr lang="ru-RU" altLang="ru-RU" sz="2000" dirty="0">
                <a:solidFill>
                  <a:srgbClr val="494949"/>
                </a:solidFill>
              </a:rPr>
              <a:t>), TABLESAMPLE, MERGE </a:t>
            </a:r>
            <a:r>
              <a:rPr lang="ru-RU" altLang="ru-RU" sz="2000" dirty="0" err="1">
                <a:solidFill>
                  <a:srgbClr val="494949"/>
                </a:solidFill>
              </a:rPr>
              <a:t>command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</a:rPr>
              <a:t>SQL/</a:t>
            </a:r>
            <a:r>
              <a:rPr lang="ru-RU" altLang="ru-RU" sz="2000" i="1" dirty="0" err="1">
                <a:solidFill>
                  <a:srgbClr val="494949"/>
                </a:solidFill>
              </a:rPr>
              <a:t>Schemata</a:t>
            </a:r>
            <a:r>
              <a:rPr lang="ru-RU" altLang="ru-RU" sz="2000" i="1" dirty="0">
                <a:solidFill>
                  <a:srgbClr val="494949"/>
                </a:solidFill>
              </a:rPr>
              <a:t>: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</a:rPr>
              <a:t>information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and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definition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schemas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</a:rPr>
              <a:t>SQL/XML:</a:t>
            </a:r>
            <a:r>
              <a:rPr lang="ru-RU" altLang="ru-RU" sz="2000" dirty="0">
                <a:solidFill>
                  <a:srgbClr val="494949"/>
                </a:solidFill>
              </a:rPr>
              <a:t> XML-</a:t>
            </a:r>
            <a:r>
              <a:rPr lang="ru-RU" altLang="ru-RU" sz="2000" dirty="0" err="1">
                <a:solidFill>
                  <a:srgbClr val="494949"/>
                </a:solidFill>
              </a:rPr>
              <a:t>related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Specifications</a:t>
            </a:r>
            <a:endParaRPr lang="ru-RU" altLang="ru-RU" sz="2000" dirty="0">
              <a:solidFill>
                <a:srgbClr val="49494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i="1" dirty="0">
                <a:solidFill>
                  <a:srgbClr val="494949"/>
                </a:solidFill>
              </a:rPr>
              <a:t>SQL/MED (</a:t>
            </a:r>
            <a:r>
              <a:rPr lang="ru-RU" altLang="ru-RU" sz="2000" i="1" dirty="0" err="1">
                <a:solidFill>
                  <a:srgbClr val="494949"/>
                </a:solidFill>
              </a:rPr>
              <a:t>Mediums</a:t>
            </a:r>
            <a:r>
              <a:rPr lang="ru-RU" altLang="ru-RU" sz="2000" i="1" dirty="0">
                <a:solidFill>
                  <a:srgbClr val="494949"/>
                </a:solidFill>
              </a:rPr>
              <a:t>):</a:t>
            </a:r>
            <a:r>
              <a:rPr lang="ru-RU" altLang="ru-RU" sz="2000" dirty="0">
                <a:solidFill>
                  <a:srgbClr val="494949"/>
                </a:solidFill>
              </a:rPr>
              <a:t> </a:t>
            </a:r>
            <a:r>
              <a:rPr lang="ru-RU" altLang="ru-RU" sz="2000" dirty="0" err="1">
                <a:solidFill>
                  <a:srgbClr val="494949"/>
                </a:solidFill>
              </a:rPr>
              <a:t>access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to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external</a:t>
            </a:r>
            <a:r>
              <a:rPr lang="ru-RU" altLang="ru-RU" sz="2000" dirty="0">
                <a:solidFill>
                  <a:srgbClr val="494949"/>
                </a:solidFill>
              </a:rPr>
              <a:t> </a:t>
            </a:r>
            <a:r>
              <a:rPr lang="ru-RU" altLang="ru-RU" sz="2000" dirty="0" err="1">
                <a:solidFill>
                  <a:srgbClr val="494949"/>
                </a:solidFill>
              </a:rPr>
              <a:t>data</a:t>
            </a:r>
            <a:endParaRPr lang="ru-RU" altLang="ru-RU" sz="2000" dirty="0">
              <a:solidFill>
                <a:srgbClr val="49494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410709"/>
            <a:ext cx="2959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b="1" dirty="0" err="1">
                <a:solidFill>
                  <a:srgbClr val="494949"/>
                </a:solidFill>
              </a:rPr>
              <a:t>Розширення</a:t>
            </a:r>
            <a:r>
              <a:rPr lang="ru-RU" altLang="ru-RU" b="1" dirty="0">
                <a:solidFill>
                  <a:srgbClr val="494949"/>
                </a:solidFill>
              </a:rPr>
              <a:t> та </a:t>
            </a:r>
            <a:r>
              <a:rPr lang="ru-RU" altLang="ru-RU" b="1" dirty="0" err="1">
                <a:solidFill>
                  <a:srgbClr val="494949"/>
                </a:solidFill>
              </a:rPr>
              <a:t>оповнення</a:t>
            </a:r>
            <a:endParaRPr lang="ru-RU" altLang="ru-RU" dirty="0">
              <a:solidFill>
                <a:srgbClr val="49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6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2518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>
                <a:solidFill>
                  <a:srgbClr val="404040"/>
                </a:solidFill>
                <a:latin typeface="Helvetica Neue"/>
              </a:rPr>
              <a:t>ISO/IEC 9075-11:20</a:t>
            </a:r>
            <a:r>
              <a:rPr lang="ru-RU" b="1" dirty="0">
                <a:solidFill>
                  <a:srgbClr val="404040"/>
                </a:solidFill>
                <a:latin typeface="Helvetica Neue"/>
              </a:rPr>
              <a:t>08</a:t>
            </a:r>
            <a:endParaRPr lang="en-US" b="1" dirty="0">
              <a:solidFill>
                <a:srgbClr val="404040"/>
              </a:solidFill>
              <a:latin typeface="Helvetica Neue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The SQL:2008 standard is split into several parts, covering the Framework, the Foundation, the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2" tooltip="SQL/CLI"/>
              </a:rPr>
              <a:t>Call-Level Interface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3" tooltip="SQL/PSM"/>
              </a:rPr>
              <a:t>Persistent Stored Modules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4" tooltip="SQL/MED"/>
              </a:rPr>
              <a:t>Management of External Data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5" tooltip="SQL/OLB"/>
              </a:rPr>
              <a:t>Object Language Bindings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6" tooltip="SQL/Schemata"/>
              </a:rPr>
              <a:t>Information and Definition Schemas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,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7" tooltip="SQL/JRT"/>
              </a:rPr>
              <a:t>Routines and Types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 Using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8" tooltip="Java (programming language)"/>
              </a:rPr>
              <a:t>Java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, and various "Related Specifications."</a:t>
            </a:r>
          </a:p>
          <a:p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Additions to the Foundation include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enhanced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9" tooltip="Merge (SQL)"/>
              </a:rPr>
              <a:t>MERGE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 and DIAGNOSTIC statements,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the </a:t>
            </a:r>
            <a:r>
              <a:rPr lang="en-US" u="sng" dirty="0">
                <a:solidFill>
                  <a:srgbClr val="0B0080"/>
                </a:solidFill>
                <a:latin typeface="Arial" panose="020B0604020202020204" pitchFamily="34" charset="0"/>
                <a:hlinkClick r:id="rId10" tooltip="Truncate (SQL)"/>
              </a:rPr>
              <a:t>TRUNCATE TABLE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 statement,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comma-separated WHEN clauses in a CASE expression,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INSTEAD OF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1" tooltip="Database trigger"/>
              </a:rPr>
              <a:t>database triggers</a:t>
            </a:r>
            <a:endParaRPr lang="en-US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partitioned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2" tooltip="Join (SQL)"/>
              </a:rPr>
              <a:t>JOIN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 tables,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support for various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3" tooltip="XQuery"/>
              </a:rPr>
              <a:t>XQuery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4" tooltip="Regular expression"/>
              </a:rPr>
              <a:t>regular expression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/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5" tooltip="Pattern matching"/>
              </a:rPr>
              <a:t>pattern-matching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 features,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enhancements to derived column names.</a:t>
            </a:r>
            <a:r>
              <a:rPr lang="en-US" baseline="30000" dirty="0">
                <a:solidFill>
                  <a:srgbClr val="0B0080"/>
                </a:solidFill>
                <a:latin typeface="Arial" panose="020B0604020202020204" pitchFamily="34" charset="0"/>
                <a:hlinkClick r:id="rId16"/>
              </a:rPr>
              <a:t>[1]</a:t>
            </a:r>
            <a:endParaRPr lang="en-US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The Related Specifications for XML defines ways in which SQL can be used in conjunction with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17" tooltip="XML"/>
              </a:rPr>
              <a:t>XML</a:t>
            </a: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, including importing and storing XML data in an SQL database, manipulating it within the database and publishing both XML and conventional SQL-data in XML form.</a:t>
            </a:r>
            <a:r>
              <a:rPr lang="en-US" baseline="30000" dirty="0">
                <a:solidFill>
                  <a:srgbClr val="0B0080"/>
                </a:solidFill>
                <a:latin typeface="Arial" panose="020B0604020202020204" pitchFamily="34" charset="0"/>
                <a:hlinkClick r:id="rId18"/>
              </a:rPr>
              <a:t>[2]</a:t>
            </a:r>
            <a:endParaRPr lang="en-US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245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 rot="10800000" flipV="1">
            <a:off x="0" y="25316"/>
            <a:ext cx="9144000" cy="6772993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Period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definitions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use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two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standard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table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columns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the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start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end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of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a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named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period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,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with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closed-open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semantics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.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This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provides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compatibility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with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existing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data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models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,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application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code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,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tools</a:t>
            </a: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Definition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of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application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period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tables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(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elsewhere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called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2" tooltip="Valid time"/>
              </a:rPr>
              <a:t>valid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2" tooltip="Valid time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2" tooltip="Valid time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tables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),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using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the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PERIOD FOR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annotation</a:t>
            </a: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Update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deletion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of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application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rows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with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automatic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period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splitting</a:t>
            </a: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Temporal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3" tooltip="Primary key"/>
              </a:rPr>
              <a:t>primary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3" tooltip="Primary key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3" tooltip="Primary key"/>
              </a:rPr>
              <a:t>keys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incorporating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application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periods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with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optional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non-overlapping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constraints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via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the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WITHOUT OVERLAPS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clause</a:t>
            </a: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Temporal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4" tooltip="Referential integrity"/>
              </a:rPr>
              <a:t>referential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4" tooltip="Referential integrity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4" tooltip="Referential integrity"/>
              </a:rPr>
              <a:t>integrity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constraints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for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application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tables</a:t>
            </a: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Application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tables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are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queried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using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regular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query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syntax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or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using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new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temporal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predicates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for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periods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including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CONTAINS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,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OVERLAPS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,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EQUALS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,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PRECEDES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,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SUCCEEDS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,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IMMEDIATELY PRECEDES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,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IMMEDIATELY SUCCEEDS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(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which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are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modified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versions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of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5" tooltip="Allen's interval algebra"/>
              </a:rPr>
              <a:t>Allen’s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5" tooltip="Allen's interval algebra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5" tooltip="Allen's interval algebra"/>
              </a:rPr>
              <a:t>interval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5" tooltip="Allen's interval algebra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5" tooltip="Allen's interval algebra"/>
              </a:rPr>
              <a:t>relations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Definition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of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system-versioned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tables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(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elsewhere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called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6" tooltip="Transaction time"/>
              </a:rPr>
              <a:t>transaction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6" tooltip="Transaction time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6" tooltip="Transaction time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tables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),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using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the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PERIOD FOR SYSTEM_TIME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annotation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WITH SYSTEM VERSIONING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modifier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.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System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periods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are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maintained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automatically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.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Constraints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for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system-versioned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tables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are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not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required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to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be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temporal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are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only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enforced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current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rows</a:t>
            </a: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Syntax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for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time-sliced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sequenced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queries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system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tables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via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the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AS OF SYSTEM 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VERSIONS BETWEEN SYSTEM TIME ... AND ...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clauses</a:t>
            </a: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Application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time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and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system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versioning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can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be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used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together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to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900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provide</a:t>
            </a:r>
            <a:r>
              <a:rPr kumimoji="0" lang="ru-RU" altLang="ru-RU" sz="19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7" tooltip="Bitemporal"/>
              </a:rPr>
              <a:t>bitemporal</a:t>
            </a:r>
            <a:r>
              <a:rPr kumimoji="0" lang="ru-RU" altLang="ru-RU" sz="19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ru-RU" altLang="ru-RU" sz="1900" b="1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tables</a:t>
            </a: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3420"/>
            <a:ext cx="250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>
                <a:solidFill>
                  <a:srgbClr val="404040"/>
                </a:solidFill>
                <a:latin typeface="Helvetica Neue"/>
              </a:rPr>
              <a:t>ISO/IEC 9075-11:2011</a:t>
            </a:r>
          </a:p>
        </p:txBody>
      </p:sp>
    </p:spTree>
    <p:extLst>
      <p:ext uri="{BB962C8B-B14F-4D97-AF65-F5344CB8AC3E}">
        <p14:creationId xmlns:p14="http://schemas.microsoft.com/office/powerpoint/2010/main" val="501531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933810"/>
              </p:ext>
            </p:extLst>
          </p:nvPr>
        </p:nvGraphicFramePr>
        <p:xfrm>
          <a:off x="611560" y="692696"/>
          <a:ext cx="7488832" cy="53390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12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1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2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Тип даних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50">
                          <a:effectLst/>
                        </a:rPr>
                        <a:t>Оголошення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boolean (Логичній)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BOOLEAN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413">
                <a:tc>
                  <a:txBody>
                    <a:bodyPr/>
                    <a:lstStyle/>
                    <a:p>
                      <a:pPr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character (Символьній)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CHAR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VARCHAR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bit (Бітовий)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BIT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50">
                          <a:effectLst/>
                        </a:rPr>
                        <a:t>BIT VARYING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exact numeric (Точні числа)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NUMERIC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DECIMAL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INTEGER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SMALLINT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45">
                          <a:effectLst/>
                        </a:rPr>
                        <a:t>approximate numeric </a:t>
                      </a:r>
                      <a:r>
                        <a:rPr lang="uk-UA" sz="1800">
                          <a:effectLst/>
                        </a:rPr>
                        <a:t>(Округлені числа)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FLOAT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REAL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DOUBLE </a:t>
                      </a:r>
                      <a:r>
                        <a:rPr lang="uk-UA" sz="1800" spc="-55">
                          <a:effectLst/>
                        </a:rPr>
                        <a:t>PRECISION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datetime (Дата/</a:t>
                      </a:r>
                      <a:r>
                        <a:rPr lang="ru-RU" sz="1800">
                          <a:effectLst/>
                        </a:rPr>
                        <a:t>час)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DATE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TIME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40">
                          <a:effectLst/>
                        </a:rPr>
                        <a:t>TIMESTAHP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interval (Інтервал)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INTERVAL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BLOB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(Великий об‘єкт)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pc="-55">
                          <a:effectLst/>
                        </a:rPr>
                        <a:t>CHARACTER </a:t>
                      </a:r>
                      <a:r>
                        <a:rPr lang="uk-UA" sz="1800">
                          <a:effectLst/>
                        </a:rPr>
                        <a:t>LARGE OBJECT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BINARY  LARGE OBJECT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1. 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1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Типи </a:t>
            </a: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данних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мови SQI визначені в стандарті ISO/IEC 9075-2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20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Синтаксис та приклади оголошення типів даних</a:t>
            </a:r>
            <a:endParaRPr lang="ru-RU" b="1" dirty="0"/>
          </a:p>
          <a:p>
            <a:r>
              <a:rPr lang="en-US" b="1" dirty="0"/>
              <a:t>CHARACTER</a:t>
            </a:r>
            <a:r>
              <a:rPr lang="uk-UA" dirty="0"/>
              <a:t>   {</a:t>
            </a:r>
            <a:r>
              <a:rPr lang="en-US" dirty="0"/>
              <a:t>VARYING</a:t>
            </a:r>
            <a:r>
              <a:rPr lang="uk-UA" dirty="0"/>
              <a:t>}  [</a:t>
            </a:r>
            <a:r>
              <a:rPr lang="en-US" dirty="0"/>
              <a:t>length</a:t>
            </a:r>
            <a:r>
              <a:rPr lang="uk-UA" dirty="0"/>
              <a:t>]</a:t>
            </a:r>
            <a:endParaRPr lang="ru-RU" dirty="0"/>
          </a:p>
          <a:p>
            <a:r>
              <a:rPr lang="en-US" dirty="0"/>
              <a:t>Pole</a:t>
            </a:r>
            <a:r>
              <a:rPr lang="uk-UA" dirty="0"/>
              <a:t>1 </a:t>
            </a:r>
            <a:r>
              <a:rPr lang="en-US" dirty="0"/>
              <a:t>CHAR</a:t>
            </a:r>
            <a:r>
              <a:rPr lang="uk-UA" dirty="0"/>
              <a:t>(4) – для ключових полів (ідентифікаторів)</a:t>
            </a:r>
            <a:endParaRPr lang="ru-RU" dirty="0"/>
          </a:p>
          <a:p>
            <a:r>
              <a:rPr lang="en-US" dirty="0"/>
              <a:t>Pole2 VARCHAR(30</a:t>
            </a:r>
            <a:r>
              <a:rPr lang="uk-UA" dirty="0"/>
              <a:t>) – до 30 символів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en-US" b="1" dirty="0"/>
              <a:t>BIT</a:t>
            </a:r>
            <a:r>
              <a:rPr lang="en-US" dirty="0"/>
              <a:t>   {VARYING}  [length]. </a:t>
            </a:r>
            <a:endParaRPr lang="ru-RU" dirty="0"/>
          </a:p>
          <a:p>
            <a:r>
              <a:rPr lang="en-US" dirty="0"/>
              <a:t>Pole1 BIT(4)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en-US" b="1" dirty="0"/>
              <a:t>NUMERIC</a:t>
            </a:r>
            <a:r>
              <a:rPr lang="en-US" dirty="0"/>
              <a:t> [ precision- [,   scale]   ] </a:t>
            </a:r>
            <a:endParaRPr lang="ru-RU" dirty="0"/>
          </a:p>
          <a:p>
            <a:r>
              <a:rPr lang="en-US" b="1" dirty="0"/>
              <a:t>DECIMAL</a:t>
            </a:r>
            <a:r>
              <a:rPr lang="en-US" dirty="0"/>
              <a:t>  [ precision  [,   scale]   }</a:t>
            </a:r>
            <a:endParaRPr lang="ru-RU" dirty="0"/>
          </a:p>
          <a:p>
            <a:r>
              <a:rPr lang="en-US" b="1" dirty="0"/>
              <a:t>INTEGER</a:t>
            </a:r>
            <a:r>
              <a:rPr lang="en-US" dirty="0"/>
              <a:t> </a:t>
            </a:r>
            <a:endParaRPr lang="ru-RU" dirty="0"/>
          </a:p>
          <a:p>
            <a:r>
              <a:rPr lang="en-US" b="1" dirty="0"/>
              <a:t>SMALLINT</a:t>
            </a:r>
            <a:endParaRPr lang="ru-RU" dirty="0"/>
          </a:p>
          <a:p>
            <a:r>
              <a:rPr lang="en-US" dirty="0"/>
              <a:t>pole1  SMALLINT</a:t>
            </a:r>
            <a:endParaRPr lang="ru-RU" dirty="0"/>
          </a:p>
          <a:p>
            <a:r>
              <a:rPr lang="en-US" dirty="0"/>
              <a:t>pole  DECIMALS (7,2)</a:t>
            </a:r>
            <a:endParaRPr lang="ru-RU" dirty="0"/>
          </a:p>
          <a:p>
            <a:r>
              <a:rPr lang="en-US" b="1" dirty="0"/>
              <a:t>FLOAT</a:t>
            </a:r>
            <a:r>
              <a:rPr lang="en-US" dirty="0"/>
              <a:t>    [precision]</a:t>
            </a:r>
            <a:endParaRPr lang="ru-RU" dirty="0"/>
          </a:p>
          <a:p>
            <a:r>
              <a:rPr lang="en-US" b="1" dirty="0"/>
              <a:t>REAL</a:t>
            </a:r>
            <a:endParaRPr lang="ru-RU" dirty="0"/>
          </a:p>
          <a:p>
            <a:r>
              <a:rPr lang="en-US" b="1" dirty="0"/>
              <a:t>  DOUBLE   PRECISION</a:t>
            </a:r>
            <a:endParaRPr lang="ru-RU" dirty="0"/>
          </a:p>
          <a:p>
            <a:r>
              <a:rPr lang="en-US" b="1" dirty="0"/>
              <a:t>DATE</a:t>
            </a:r>
            <a:endParaRPr lang="ru-RU" dirty="0"/>
          </a:p>
          <a:p>
            <a:r>
              <a:rPr lang="en-US" b="1" dirty="0"/>
              <a:t>TIME </a:t>
            </a:r>
            <a:r>
              <a:rPr lang="en-US" dirty="0"/>
              <a:t>  [</a:t>
            </a:r>
            <a:r>
              <a:rPr lang="en-US" dirty="0" err="1"/>
              <a:t>timePrecision</a:t>
            </a:r>
            <a:r>
              <a:rPr lang="en-US" dirty="0"/>
              <a:t>]    [WITH TIME ZONE]</a:t>
            </a:r>
            <a:endParaRPr lang="ru-RU" dirty="0"/>
          </a:p>
          <a:p>
            <a:r>
              <a:rPr lang="en-US" b="1" dirty="0"/>
              <a:t>TIMESTAMP</a:t>
            </a:r>
            <a:r>
              <a:rPr lang="en-US" dirty="0"/>
              <a:t>    [</a:t>
            </a:r>
            <a:r>
              <a:rPr lang="en-US" dirty="0" err="1"/>
              <a:t>timePrecisicn</a:t>
            </a:r>
            <a:r>
              <a:rPr lang="en-US" dirty="0"/>
              <a:t>]    [WITH  TIME   ZONE]</a:t>
            </a:r>
            <a:endParaRPr lang="ru-RU" dirty="0"/>
          </a:p>
          <a:p>
            <a:r>
              <a:rPr lang="en-US" dirty="0"/>
              <a:t>Pole1  DATE</a:t>
            </a:r>
            <a:endParaRPr lang="ru-RU" dirty="0"/>
          </a:p>
          <a:p>
            <a:r>
              <a:rPr lang="en-US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920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en-US" sz="2400" b="1" dirty="0"/>
              <a:t>INTERVAL</a:t>
            </a:r>
            <a:r>
              <a:rPr lang="en-US" sz="2400" dirty="0"/>
              <a:t> {{</a:t>
            </a:r>
            <a:r>
              <a:rPr lang="en-US" sz="2400" dirty="0" err="1"/>
              <a:t>startField</a:t>
            </a:r>
            <a:r>
              <a:rPr lang="en-US" sz="2400" dirty="0"/>
              <a:t> TO </a:t>
            </a:r>
            <a:r>
              <a:rPr lang="en-US" sz="2400" dirty="0" err="1"/>
              <a:t>endField</a:t>
            </a:r>
            <a:r>
              <a:rPr lang="en-US" sz="2400" dirty="0"/>
              <a:t>}   </a:t>
            </a:r>
            <a:r>
              <a:rPr lang="en-US" sz="2400" dirty="0" err="1"/>
              <a:t>singleDatetimeField</a:t>
            </a:r>
            <a:r>
              <a:rPr lang="en-US" sz="2400" dirty="0"/>
              <a:t>} </a:t>
            </a:r>
            <a:endParaRPr lang="ru-RU" sz="2400" dirty="0"/>
          </a:p>
          <a:p>
            <a:r>
              <a:rPr lang="en-US" sz="2400" dirty="0" err="1"/>
              <a:t>StartField</a:t>
            </a:r>
            <a:r>
              <a:rPr lang="en-US" sz="2400" dirty="0"/>
              <a:t> = YEAR      MONTH   |   DAY |  HOUR   |   MINUTE [(</a:t>
            </a:r>
            <a:r>
              <a:rPr lang="en-US" sz="2400" dirty="0" err="1"/>
              <a:t>intervalLeadingFieldPrecision</a:t>
            </a:r>
            <a:r>
              <a:rPr lang="en-US" sz="2400" dirty="0"/>
              <a:t>)] , YEAR   |   MONTH   |   DAY |   HOUR |   MINUTE   |   SECOND [ {</a:t>
            </a:r>
            <a:r>
              <a:rPr lang="en-US" sz="2400" dirty="0" err="1"/>
              <a:t>firactionalSecondsPrecision</a:t>
            </a:r>
            <a:r>
              <a:rPr lang="en-US" sz="2400" dirty="0"/>
              <a:t>) ] </a:t>
            </a:r>
            <a:endParaRPr lang="ru-RU" sz="2400" dirty="0"/>
          </a:p>
          <a:p>
            <a:r>
              <a:rPr lang="en-US" sz="2400" dirty="0" err="1"/>
              <a:t>singleDatetimeField</a:t>
            </a:r>
            <a:r>
              <a:rPr lang="en-US" sz="2400" dirty="0"/>
              <a:t> </a:t>
            </a:r>
            <a:r>
              <a:rPr lang="en-GB" sz="2400" dirty="0"/>
              <a:t>= </a:t>
            </a:r>
            <a:r>
              <a:rPr lang="en-US" sz="2400" dirty="0" err="1"/>
              <a:t>startField</a:t>
            </a:r>
            <a:r>
              <a:rPr lang="en-US" sz="2400" dirty="0"/>
              <a:t>   |   SECOND [(</a:t>
            </a:r>
            <a:r>
              <a:rPr lang="en-US" sz="2400" dirty="0" err="1"/>
              <a:t>intervalLeadingFieldPrecision</a:t>
            </a:r>
            <a:r>
              <a:rPr lang="en-US" sz="2400" dirty="0"/>
              <a:t> [, </a:t>
            </a:r>
            <a:r>
              <a:rPr lang="en-US" sz="2400" dirty="0" err="1"/>
              <a:t>fractionalSecondsPrecision</a:t>
            </a:r>
            <a:r>
              <a:rPr lang="en-US" sz="2400" dirty="0"/>
              <a:t>]) ]</a:t>
            </a:r>
            <a:endParaRPr lang="ru-RU" sz="2400" dirty="0"/>
          </a:p>
          <a:p>
            <a:r>
              <a:rPr lang="uk-UA" sz="2400" dirty="0"/>
              <a:t> </a:t>
            </a:r>
            <a:endParaRPr lang="ru-RU" sz="2400" dirty="0"/>
          </a:p>
          <a:p>
            <a:r>
              <a:rPr lang="en-US" sz="2400" dirty="0"/>
              <a:t>pole 1 INTERVAL</a:t>
            </a:r>
            <a:r>
              <a:rPr lang="ru-RU" sz="2400" dirty="0"/>
              <a:t>  </a:t>
            </a:r>
            <a:r>
              <a:rPr lang="en-US" sz="2400" dirty="0"/>
              <a:t>YEAR</a:t>
            </a:r>
            <a:r>
              <a:rPr lang="ru-RU" sz="2400" dirty="0"/>
              <a:t>(2)   ТО   </a:t>
            </a:r>
            <a:r>
              <a:rPr lang="en-US" sz="2400" dirty="0"/>
              <a:t>MONTH</a:t>
            </a:r>
            <a:r>
              <a:rPr lang="uk-UA" sz="2400" dirty="0"/>
              <a:t> </a:t>
            </a:r>
            <a:endParaRPr lang="ru-RU" sz="2400" dirty="0"/>
          </a:p>
          <a:p>
            <a:r>
              <a:rPr lang="uk-UA" sz="2400" dirty="0"/>
              <a:t> значення </a:t>
            </a:r>
            <a:r>
              <a:rPr lang="ru-RU" sz="2400" dirty="0"/>
              <a:t>м</a:t>
            </a:r>
            <a:r>
              <a:rPr lang="uk-UA" sz="2400" dirty="0"/>
              <a:t>і</a:t>
            </a:r>
            <a:r>
              <a:rPr lang="ru-RU" sz="2400" dirty="0"/>
              <a:t>ж 0 </a:t>
            </a:r>
            <a:r>
              <a:rPr lang="uk-UA" sz="2400" dirty="0"/>
              <a:t>роком</a:t>
            </a:r>
            <a:r>
              <a:rPr lang="ru-RU" sz="2400" dirty="0"/>
              <a:t>, 0 м</a:t>
            </a:r>
            <a:r>
              <a:rPr lang="uk-UA" sz="2400" dirty="0"/>
              <a:t>і</a:t>
            </a:r>
            <a:r>
              <a:rPr lang="ru-RU" sz="2400" dirty="0" err="1"/>
              <a:t>сяцем</a:t>
            </a:r>
            <a:r>
              <a:rPr lang="ru-RU" sz="2400" dirty="0"/>
              <a:t> и 99 </a:t>
            </a:r>
            <a:r>
              <a:rPr lang="uk-UA" sz="2400" dirty="0"/>
              <a:t>роком</a:t>
            </a:r>
            <a:r>
              <a:rPr lang="ru-RU" sz="2400" dirty="0"/>
              <a:t>, 11 м</a:t>
            </a:r>
            <a:r>
              <a:rPr lang="uk-UA" sz="2400" dirty="0"/>
              <a:t>і</a:t>
            </a:r>
            <a:r>
              <a:rPr lang="ru-RU" sz="2400" dirty="0" err="1"/>
              <a:t>сяцем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pole1 INTERVAL   HOUR  TO   SECOND(4)</a:t>
            </a:r>
            <a:r>
              <a:rPr lang="uk-UA" sz="2400" dirty="0"/>
              <a:t> </a:t>
            </a:r>
            <a:endParaRPr lang="ru-RU" sz="2400" dirty="0"/>
          </a:p>
          <a:p>
            <a:r>
              <a:rPr lang="uk-UA" sz="2400" dirty="0"/>
              <a:t> </a:t>
            </a:r>
            <a:r>
              <a:rPr lang="en-US" sz="2400" dirty="0"/>
              <a:t>0 </a:t>
            </a:r>
            <a:r>
              <a:rPr lang="uk-UA" sz="2400" dirty="0"/>
              <a:t>год.</a:t>
            </a:r>
            <a:r>
              <a:rPr lang="en-US" sz="2400" dirty="0"/>
              <a:t>, 0 </a:t>
            </a:r>
            <a:r>
              <a:rPr lang="uk-UA" sz="2400" dirty="0"/>
              <a:t>хв.</a:t>
            </a:r>
            <a:r>
              <a:rPr lang="en-US" sz="2400" dirty="0"/>
              <a:t>, 0 </a:t>
            </a:r>
            <a:r>
              <a:rPr lang="ru-RU" sz="2400" dirty="0"/>
              <a:t>с</a:t>
            </a:r>
            <a:r>
              <a:rPr lang="uk-UA" sz="2400" dirty="0"/>
              <a:t>. </a:t>
            </a:r>
            <a:r>
              <a:rPr lang="ru-RU" sz="2400" dirty="0"/>
              <a:t>до</a:t>
            </a:r>
            <a:r>
              <a:rPr lang="en-US" sz="2400" dirty="0"/>
              <a:t> 99</a:t>
            </a:r>
            <a:r>
              <a:rPr lang="uk-UA" sz="2400" dirty="0"/>
              <a:t> год.</a:t>
            </a:r>
            <a:r>
              <a:rPr lang="en-US" sz="2400" dirty="0"/>
              <a:t>, 59 </a:t>
            </a:r>
            <a:r>
              <a:rPr lang="uk-UA" sz="2400" dirty="0"/>
              <a:t>хв.</a:t>
            </a:r>
            <a:r>
              <a:rPr lang="en-US" sz="2400" dirty="0"/>
              <a:t> 59.9999</a:t>
            </a:r>
            <a:r>
              <a:rPr lang="uk-UA" sz="2400" dirty="0"/>
              <a:t> 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5920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Синтаксис команды</a:t>
            </a:r>
            <a:r>
              <a:rPr lang="en-US" sz="2400" b="1" dirty="0"/>
              <a:t> CREATE TABLE:</a:t>
            </a:r>
            <a:endParaRPr lang="ru-RU" sz="2400" b="1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    CREATE TABLE &lt;table-name &gt;</a:t>
            </a:r>
            <a:endParaRPr lang="ru-RU" sz="2400" dirty="0"/>
          </a:p>
          <a:p>
            <a:r>
              <a:rPr lang="en-US" sz="2400" dirty="0"/>
              <a:t>         ( &lt;column name &gt; &lt;data type&gt;[(&lt;size&gt;)],</a:t>
            </a:r>
            <a:endParaRPr lang="ru-RU" sz="2400" dirty="0"/>
          </a:p>
          <a:p>
            <a:r>
              <a:rPr lang="en-US" sz="2400" dirty="0"/>
              <a:t>         &lt;column name &gt; &lt;data type&gt; [(&lt;size&gt;)] ... );</a:t>
            </a:r>
            <a:endParaRPr lang="ru-RU" sz="2400" dirty="0"/>
          </a:p>
          <a:p>
            <a:r>
              <a:rPr lang="uk-UA" sz="2400" dirty="0"/>
              <a:t> </a:t>
            </a:r>
            <a:endParaRPr lang="ru-RU" sz="2400" dirty="0"/>
          </a:p>
          <a:p>
            <a:r>
              <a:rPr lang="uk-UA" sz="2400" b="1" dirty="0"/>
              <a:t>Приклад 1 </a:t>
            </a:r>
            <a:endParaRPr lang="ru-RU" sz="2400" b="1" dirty="0"/>
          </a:p>
          <a:p>
            <a:r>
              <a:rPr lang="en-US" sz="2400" dirty="0"/>
              <a:t> CREATE TABLE tab1</a:t>
            </a:r>
            <a:endParaRPr lang="ru-RU" sz="2400" dirty="0"/>
          </a:p>
          <a:p>
            <a:r>
              <a:rPr lang="en-US" sz="2400" dirty="0"/>
              <a:t>      ( pole1    integer,</a:t>
            </a:r>
            <a:endParaRPr lang="ru-RU" sz="2400" dirty="0"/>
          </a:p>
          <a:p>
            <a:r>
              <a:rPr lang="en-US" sz="2400" dirty="0"/>
              <a:t>        pole2   char (10),</a:t>
            </a:r>
            <a:endParaRPr lang="ru-RU" sz="2400" dirty="0"/>
          </a:p>
          <a:p>
            <a:r>
              <a:rPr lang="en-US" sz="2400" dirty="0"/>
              <a:t>        pole3     char (10),</a:t>
            </a:r>
            <a:endParaRPr lang="ru-RU" sz="2400" dirty="0"/>
          </a:p>
          <a:p>
            <a:r>
              <a:rPr lang="en-US" sz="2400" dirty="0"/>
              <a:t>        pole4   decimal );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5920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3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Синтаксис команды </a:t>
            </a:r>
            <a:r>
              <a:rPr lang="en-US" sz="2400" b="1" dirty="0"/>
              <a:t>CREATE TABLE</a:t>
            </a:r>
            <a:r>
              <a:rPr lang="uk-UA" sz="2400" b="1" dirty="0"/>
              <a:t> для визначення обмежень</a:t>
            </a:r>
            <a:endParaRPr lang="ru-RU" sz="2400" b="1" dirty="0"/>
          </a:p>
          <a:p>
            <a:r>
              <a:rPr lang="ru-RU" sz="2400" dirty="0"/>
              <a:t>      </a:t>
            </a:r>
            <a:r>
              <a:rPr lang="en-US" sz="2400" dirty="0"/>
              <a:t>CREATE TABLE &lt; table name &gt;</a:t>
            </a:r>
            <a:endParaRPr lang="ru-RU" sz="2400" dirty="0"/>
          </a:p>
          <a:p>
            <a:r>
              <a:rPr lang="en-US" sz="2400" dirty="0"/>
              <a:t>         (&lt; column name &gt; &lt;data type &gt; &lt; column constraint &gt;,</a:t>
            </a:r>
            <a:endParaRPr lang="ru-RU" sz="2400" dirty="0"/>
          </a:p>
          <a:p>
            <a:r>
              <a:rPr lang="en-US" sz="2400" dirty="0"/>
              <a:t>         &lt; column name &gt; &lt; data type &gt; &lt; column constraint &gt; ...</a:t>
            </a:r>
            <a:endParaRPr lang="ru-RU" sz="2400" dirty="0"/>
          </a:p>
          <a:p>
            <a:r>
              <a:rPr lang="en-US" sz="2400" dirty="0"/>
              <a:t>         &lt; table constraint &gt; ( &lt; column name &gt;</a:t>
            </a:r>
            <a:endParaRPr lang="ru-RU" sz="2400" dirty="0"/>
          </a:p>
          <a:p>
            <a:r>
              <a:rPr lang="en-US" sz="2400" dirty="0"/>
              <a:t>         [, &lt; column name &gt; ])... );</a:t>
            </a:r>
            <a:endParaRPr lang="ru-RU" sz="2400" dirty="0"/>
          </a:p>
          <a:p>
            <a:r>
              <a:rPr lang="uk-UA" sz="2400" dirty="0"/>
              <a:t> </a:t>
            </a:r>
            <a:endParaRPr lang="ru-RU" sz="2400" dirty="0"/>
          </a:p>
          <a:p>
            <a:r>
              <a:rPr lang="uk-UA" sz="2400" b="1" dirty="0"/>
              <a:t>Приклад 2</a:t>
            </a:r>
            <a:endParaRPr lang="ru-RU" sz="2400" b="1" dirty="0"/>
          </a:p>
          <a:p>
            <a:r>
              <a:rPr lang="uk-UA" sz="2400" dirty="0"/>
              <a:t>CREATE TABLE </a:t>
            </a:r>
            <a:r>
              <a:rPr lang="en-US" sz="2400" dirty="0"/>
              <a:t>tab1</a:t>
            </a:r>
            <a:endParaRPr lang="ru-RU" sz="2400" dirty="0"/>
          </a:p>
          <a:p>
            <a:r>
              <a:rPr lang="uk-UA" sz="2400" dirty="0"/>
              <a:t>          ( </a:t>
            </a:r>
            <a:r>
              <a:rPr lang="en-US" sz="2400" dirty="0"/>
              <a:t>pole1</a:t>
            </a:r>
            <a:r>
              <a:rPr lang="uk-UA" sz="2400" dirty="0"/>
              <a:t>     </a:t>
            </a:r>
            <a:r>
              <a:rPr lang="uk-UA" sz="2400" dirty="0" err="1"/>
              <a:t>integer</a:t>
            </a:r>
            <a:r>
              <a:rPr lang="uk-UA" sz="2400" dirty="0"/>
              <a:t> NOT</a:t>
            </a:r>
            <a:r>
              <a:rPr lang="en-US" sz="2400" dirty="0"/>
              <a:t> NULL</a:t>
            </a:r>
            <a:r>
              <a:rPr lang="uk-UA" sz="2400" dirty="0"/>
              <a:t>,</a:t>
            </a:r>
            <a:endParaRPr lang="ru-RU" sz="2400" dirty="0"/>
          </a:p>
          <a:p>
            <a:r>
              <a:rPr lang="uk-UA" sz="2400" dirty="0"/>
              <a:t>            </a:t>
            </a:r>
            <a:r>
              <a:rPr lang="en-US" sz="2400" dirty="0"/>
              <a:t>pole</a:t>
            </a:r>
            <a:r>
              <a:rPr lang="uk-UA" sz="2400" dirty="0"/>
              <a:t>2   </a:t>
            </a:r>
            <a:r>
              <a:rPr lang="uk-UA" sz="2400" dirty="0" err="1"/>
              <a:t>char</a:t>
            </a:r>
            <a:r>
              <a:rPr lang="uk-UA" sz="2400" dirty="0"/>
              <a:t> (10) NOT</a:t>
            </a:r>
            <a:r>
              <a:rPr lang="en-US" sz="2400" dirty="0"/>
              <a:t> NULL</a:t>
            </a:r>
            <a:r>
              <a:rPr lang="uk-UA" sz="2400" dirty="0"/>
              <a:t>,</a:t>
            </a:r>
            <a:endParaRPr lang="ru-RU" sz="2400" dirty="0"/>
          </a:p>
          <a:p>
            <a:r>
              <a:rPr lang="uk-UA" sz="2400" dirty="0"/>
              <a:t>            </a:t>
            </a:r>
            <a:r>
              <a:rPr lang="en-US" sz="2400" dirty="0"/>
              <a:t>pole3</a:t>
            </a:r>
            <a:r>
              <a:rPr lang="uk-UA" sz="2400" dirty="0"/>
              <a:t>      </a:t>
            </a:r>
            <a:r>
              <a:rPr lang="uk-UA" sz="2400" dirty="0" err="1"/>
              <a:t>char</a:t>
            </a:r>
            <a:r>
              <a:rPr lang="uk-UA" sz="2400" dirty="0"/>
              <a:t> (10),</a:t>
            </a:r>
            <a:endParaRPr lang="ru-RU" sz="2400" dirty="0"/>
          </a:p>
          <a:p>
            <a:r>
              <a:rPr lang="uk-UA" sz="2400" dirty="0"/>
              <a:t>            </a:t>
            </a:r>
            <a:r>
              <a:rPr lang="en-US" sz="2400" dirty="0"/>
              <a:t>pole4</a:t>
            </a:r>
            <a:r>
              <a:rPr lang="uk-UA" sz="2400" dirty="0"/>
              <a:t>   </a:t>
            </a:r>
            <a:r>
              <a:rPr lang="uk-UA" sz="2400" dirty="0" err="1"/>
              <a:t>decimal</a:t>
            </a:r>
            <a:r>
              <a:rPr lang="uk-UA" sz="2400" dirty="0"/>
              <a:t>);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274812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/>
              <a:t>Приклад 3</a:t>
            </a:r>
            <a:endParaRPr lang="ru-RU" b="1" dirty="0"/>
          </a:p>
          <a:p>
            <a:r>
              <a:rPr lang="en-US" dirty="0"/>
              <a:t>CREATE TABLE tab1</a:t>
            </a:r>
            <a:endParaRPr lang="ru-RU" dirty="0"/>
          </a:p>
          <a:p>
            <a:r>
              <a:rPr lang="en-US" dirty="0"/>
              <a:t>       ( pole1     integer NOT NULL UNIQUE,</a:t>
            </a:r>
            <a:endParaRPr lang="ru-RU" dirty="0"/>
          </a:p>
          <a:p>
            <a:r>
              <a:rPr lang="en-US" dirty="0"/>
              <a:t>         pole2   char (10) NOT NULL UNIQUE,</a:t>
            </a:r>
            <a:endParaRPr lang="ru-RU" dirty="0"/>
          </a:p>
          <a:p>
            <a:r>
              <a:rPr lang="en-US" dirty="0"/>
              <a:t>         pole3      char (10),</a:t>
            </a:r>
            <a:endParaRPr lang="ru-RU" dirty="0"/>
          </a:p>
          <a:p>
            <a:r>
              <a:rPr lang="en-US" dirty="0"/>
              <a:t>         pole4   decimal );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en-US" dirty="0"/>
              <a:t>CREATE TABLE tab1</a:t>
            </a:r>
            <a:endParaRPr lang="ru-RU" dirty="0"/>
          </a:p>
          <a:p>
            <a:r>
              <a:rPr lang="en-US" dirty="0"/>
              <a:t>          ( pole1      integer NOT NULL,</a:t>
            </a:r>
            <a:endParaRPr lang="ru-RU" dirty="0"/>
          </a:p>
          <a:p>
            <a:r>
              <a:rPr lang="en-US" dirty="0"/>
              <a:t>            pole2     char (10) NOT NULL,</a:t>
            </a:r>
            <a:endParaRPr lang="ru-RU" dirty="0"/>
          </a:p>
          <a:p>
            <a:r>
              <a:rPr lang="en-US" dirty="0"/>
              <a:t>            pole3      char (10),</a:t>
            </a:r>
            <a:endParaRPr lang="ru-RU" dirty="0"/>
          </a:p>
          <a:p>
            <a:r>
              <a:rPr lang="en-US" dirty="0"/>
              <a:t>            pole4      integer,</a:t>
            </a:r>
            <a:endParaRPr lang="ru-RU" dirty="0"/>
          </a:p>
          <a:p>
            <a:r>
              <a:rPr lang="en-US" dirty="0"/>
              <a:t>            pole5       integer NOT NULL,</a:t>
            </a:r>
            <a:endParaRPr lang="ru-RU" dirty="0"/>
          </a:p>
          <a:p>
            <a:r>
              <a:rPr lang="en-US" dirty="0"/>
              <a:t>            UNIQUE  (pole1, pole2));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20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Полотно 67"/>
          <p:cNvGrpSpPr/>
          <p:nvPr/>
        </p:nvGrpSpPr>
        <p:grpSpPr>
          <a:xfrm>
            <a:off x="0" y="0"/>
            <a:ext cx="7740352" cy="6237312"/>
            <a:chOff x="0" y="0"/>
            <a:chExt cx="5940425" cy="520255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5940425" cy="520255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Text Box 41"/>
            <p:cNvSpPr txBox="1">
              <a:spLocks noChangeArrowheads="1"/>
            </p:cNvSpPr>
            <p:nvPr/>
          </p:nvSpPr>
          <p:spPr bwMode="auto">
            <a:xfrm>
              <a:off x="468634" y="131178"/>
              <a:ext cx="1523884" cy="6855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Прикладні програми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Text Box 42"/>
            <p:cNvSpPr txBox="1">
              <a:spLocks noChangeArrowheads="1"/>
            </p:cNvSpPr>
            <p:nvPr/>
          </p:nvSpPr>
          <p:spPr bwMode="auto">
            <a:xfrm>
              <a:off x="2322541" y="131178"/>
              <a:ext cx="1523884" cy="6855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 </a:t>
              </a:r>
              <a:endParaRPr lang="ru-RU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Запити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Text Box 43"/>
            <p:cNvSpPr txBox="1">
              <a:spLocks noChangeArrowheads="1"/>
            </p:cNvSpPr>
            <p:nvPr/>
          </p:nvSpPr>
          <p:spPr bwMode="auto">
            <a:xfrm>
              <a:off x="4139321" y="131178"/>
              <a:ext cx="1523059" cy="6855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 </a:t>
              </a:r>
              <a:endParaRPr lang="ru-RU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Схема БД</a:t>
              </a:r>
              <a:endParaRPr lang="ru-RU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ru-RU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0" name="Text Box 44"/>
            <p:cNvSpPr txBox="1">
              <a:spLocks noChangeArrowheads="1"/>
            </p:cNvSpPr>
            <p:nvPr/>
          </p:nvSpPr>
          <p:spPr bwMode="auto">
            <a:xfrm>
              <a:off x="443057" y="1122023"/>
              <a:ext cx="1523884" cy="684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dirty="0">
                  <a:effectLst/>
                  <a:latin typeface="Times New Roman"/>
                  <a:ea typeface="Times New Roman"/>
                </a:rPr>
                <a:t> Препроцесор </a:t>
              </a:r>
              <a:r>
                <a:rPr lang="en-US" dirty="0">
                  <a:effectLst/>
                  <a:latin typeface="Times New Roman"/>
                  <a:ea typeface="Times New Roman"/>
                </a:rPr>
                <a:t>DML</a:t>
              </a:r>
              <a:endParaRPr lang="ru-RU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Text Box 45"/>
            <p:cNvSpPr txBox="1">
              <a:spLocks noChangeArrowheads="1"/>
            </p:cNvSpPr>
            <p:nvPr/>
          </p:nvSpPr>
          <p:spPr bwMode="auto">
            <a:xfrm>
              <a:off x="2373695" y="1122023"/>
              <a:ext cx="1523059" cy="684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 </a:t>
              </a:r>
              <a:endParaRPr lang="ru-RU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Процесор запитів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46"/>
            <p:cNvSpPr txBox="1">
              <a:spLocks noChangeArrowheads="1"/>
            </p:cNvSpPr>
            <p:nvPr/>
          </p:nvSpPr>
          <p:spPr bwMode="auto">
            <a:xfrm>
              <a:off x="4177274" y="1122023"/>
              <a:ext cx="1523059" cy="684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 </a:t>
              </a:r>
              <a:endParaRPr lang="ru-RU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Компілятор </a:t>
              </a:r>
              <a:r>
                <a:rPr lang="en-US">
                  <a:effectLst/>
                  <a:latin typeface="Times New Roman"/>
                  <a:ea typeface="Times New Roman"/>
                </a:rPr>
                <a:t>DDL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Text Box 47"/>
            <p:cNvSpPr txBox="1">
              <a:spLocks noChangeArrowheads="1"/>
            </p:cNvSpPr>
            <p:nvPr/>
          </p:nvSpPr>
          <p:spPr bwMode="auto">
            <a:xfrm>
              <a:off x="468634" y="2010566"/>
              <a:ext cx="1523884" cy="684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Об‘єктний код програми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Text Box 48"/>
            <p:cNvSpPr txBox="1">
              <a:spLocks noChangeArrowheads="1"/>
            </p:cNvSpPr>
            <p:nvPr/>
          </p:nvSpPr>
          <p:spPr bwMode="auto">
            <a:xfrm>
              <a:off x="2361319" y="1997365"/>
              <a:ext cx="1523884" cy="6855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 </a:t>
              </a:r>
              <a:endParaRPr lang="ru-RU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Контролер БД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Text Box 49"/>
            <p:cNvSpPr txBox="1">
              <a:spLocks noChangeArrowheads="1"/>
            </p:cNvSpPr>
            <p:nvPr/>
          </p:nvSpPr>
          <p:spPr bwMode="auto">
            <a:xfrm>
              <a:off x="4202851" y="1984990"/>
              <a:ext cx="1523884" cy="684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Контролер словника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Text Box 50"/>
            <p:cNvSpPr txBox="1">
              <a:spLocks noChangeArrowheads="1"/>
            </p:cNvSpPr>
            <p:nvPr/>
          </p:nvSpPr>
          <p:spPr bwMode="auto">
            <a:xfrm>
              <a:off x="2297789" y="3077312"/>
              <a:ext cx="1523884" cy="684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Контролер файлів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Text Box 51"/>
            <p:cNvSpPr txBox="1">
              <a:spLocks noChangeArrowheads="1"/>
            </p:cNvSpPr>
            <p:nvPr/>
          </p:nvSpPr>
          <p:spPr bwMode="auto">
            <a:xfrm>
              <a:off x="495035" y="3077312"/>
              <a:ext cx="1523059" cy="684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 </a:t>
              </a:r>
              <a:endParaRPr lang="ru-RU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Методи доступу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Text Box 52"/>
            <p:cNvSpPr txBox="1">
              <a:spLocks noChangeArrowheads="1"/>
            </p:cNvSpPr>
            <p:nvPr/>
          </p:nvSpPr>
          <p:spPr bwMode="auto">
            <a:xfrm>
              <a:off x="546189" y="4042582"/>
              <a:ext cx="1522234" cy="684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 </a:t>
              </a:r>
              <a:endParaRPr lang="ru-RU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Системні буфери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" name="AutoShape 53"/>
            <p:cNvSpPr>
              <a:spLocks noChangeArrowheads="1"/>
            </p:cNvSpPr>
            <p:nvPr/>
          </p:nvSpPr>
          <p:spPr bwMode="auto">
            <a:xfrm>
              <a:off x="2868730" y="3852003"/>
              <a:ext cx="851461" cy="660013"/>
            </a:xfrm>
            <a:prstGeom prst="can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" name="Rectangle 54"/>
            <p:cNvSpPr>
              <a:spLocks noChangeArrowheads="1"/>
            </p:cNvSpPr>
            <p:nvPr/>
          </p:nvSpPr>
          <p:spPr bwMode="auto">
            <a:xfrm>
              <a:off x="188939" y="981770"/>
              <a:ext cx="5677231" cy="19808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" name="Text Box 55"/>
            <p:cNvSpPr txBox="1">
              <a:spLocks noChangeArrowheads="1"/>
            </p:cNvSpPr>
            <p:nvPr/>
          </p:nvSpPr>
          <p:spPr bwMode="auto">
            <a:xfrm>
              <a:off x="4254829" y="2759681"/>
              <a:ext cx="1521409" cy="266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effectLst/>
                  <a:latin typeface="Times New Roman"/>
                  <a:ea typeface="Times New Roman"/>
                </a:rPr>
                <a:t>СУБД</a:t>
              </a:r>
              <a:endParaRPr lang="ru-RU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2" name="Line 56"/>
            <p:cNvCxnSpPr/>
            <p:nvPr/>
          </p:nvCxnSpPr>
          <p:spPr bwMode="auto">
            <a:xfrm>
              <a:off x="1167459" y="816766"/>
              <a:ext cx="0" cy="304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57"/>
            <p:cNvCxnSpPr/>
            <p:nvPr/>
          </p:nvCxnSpPr>
          <p:spPr bwMode="auto">
            <a:xfrm>
              <a:off x="3008990" y="816766"/>
              <a:ext cx="0" cy="2920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58"/>
            <p:cNvCxnSpPr/>
            <p:nvPr/>
          </p:nvCxnSpPr>
          <p:spPr bwMode="auto">
            <a:xfrm>
              <a:off x="4875274" y="829142"/>
              <a:ext cx="0" cy="3176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59"/>
            <p:cNvCxnSpPr/>
            <p:nvPr/>
          </p:nvCxnSpPr>
          <p:spPr bwMode="auto">
            <a:xfrm>
              <a:off x="1966941" y="1464405"/>
              <a:ext cx="4067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60"/>
            <p:cNvCxnSpPr/>
            <p:nvPr/>
          </p:nvCxnSpPr>
          <p:spPr bwMode="auto">
            <a:xfrm>
              <a:off x="1179834" y="1794411"/>
              <a:ext cx="0" cy="2285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61"/>
            <p:cNvCxnSpPr/>
            <p:nvPr/>
          </p:nvCxnSpPr>
          <p:spPr bwMode="auto">
            <a:xfrm>
              <a:off x="3897579" y="1464405"/>
              <a:ext cx="304447" cy="7367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62"/>
            <p:cNvCxnSpPr/>
            <p:nvPr/>
          </p:nvCxnSpPr>
          <p:spPr bwMode="auto">
            <a:xfrm>
              <a:off x="1992518" y="2366148"/>
              <a:ext cx="3688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63"/>
            <p:cNvCxnSpPr/>
            <p:nvPr/>
          </p:nvCxnSpPr>
          <p:spPr bwMode="auto">
            <a:xfrm>
              <a:off x="3885203" y="2302621"/>
              <a:ext cx="3300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64"/>
            <p:cNvCxnSpPr/>
            <p:nvPr/>
          </p:nvCxnSpPr>
          <p:spPr bwMode="auto">
            <a:xfrm>
              <a:off x="4875274" y="1794411"/>
              <a:ext cx="0" cy="178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65"/>
            <p:cNvCxnSpPr/>
            <p:nvPr/>
          </p:nvCxnSpPr>
          <p:spPr bwMode="auto">
            <a:xfrm>
              <a:off x="3084896" y="2670579"/>
              <a:ext cx="0" cy="4067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66"/>
            <p:cNvCxnSpPr/>
            <p:nvPr/>
          </p:nvCxnSpPr>
          <p:spPr bwMode="auto">
            <a:xfrm flipH="1">
              <a:off x="3821673" y="2658204"/>
              <a:ext cx="990071" cy="7746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67"/>
            <p:cNvCxnSpPr/>
            <p:nvPr/>
          </p:nvCxnSpPr>
          <p:spPr bwMode="auto">
            <a:xfrm flipH="1">
              <a:off x="2018094" y="3407319"/>
              <a:ext cx="2796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68"/>
            <p:cNvCxnSpPr/>
            <p:nvPr/>
          </p:nvCxnSpPr>
          <p:spPr bwMode="auto">
            <a:xfrm>
              <a:off x="1217787" y="3750526"/>
              <a:ext cx="0" cy="3044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69"/>
            <p:cNvCxnSpPr/>
            <p:nvPr/>
          </p:nvCxnSpPr>
          <p:spPr bwMode="auto">
            <a:xfrm>
              <a:off x="2056047" y="4309062"/>
              <a:ext cx="8126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70"/>
            <p:cNvCxnSpPr/>
            <p:nvPr/>
          </p:nvCxnSpPr>
          <p:spPr bwMode="auto">
            <a:xfrm>
              <a:off x="3046943" y="1807611"/>
              <a:ext cx="0" cy="1897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7" name="Rectangle 47"/>
          <p:cNvSpPr>
            <a:spLocks noChangeArrowheads="1"/>
          </p:cNvSpPr>
          <p:nvPr/>
        </p:nvSpPr>
        <p:spPr bwMode="auto">
          <a:xfrm>
            <a:off x="-61470" y="64533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Рис.1.3. Основні компоненти СУБД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04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66247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Приклад 4</a:t>
            </a:r>
            <a:endParaRPr lang="ru-RU" sz="2400" b="1" dirty="0"/>
          </a:p>
          <a:p>
            <a:r>
              <a:rPr lang="en-US" sz="2400" dirty="0"/>
              <a:t>CREATE TABLE tab1</a:t>
            </a:r>
            <a:endParaRPr lang="ru-RU" sz="2400" dirty="0"/>
          </a:p>
          <a:p>
            <a:r>
              <a:rPr lang="en-US" sz="2400" dirty="0"/>
              <a:t>          ( pole1    integer NOT NULL PRIMARY KEY,</a:t>
            </a:r>
            <a:endParaRPr lang="ru-RU" sz="2400" dirty="0"/>
          </a:p>
          <a:p>
            <a:r>
              <a:rPr lang="en-US" sz="2400" dirty="0"/>
              <a:t>            pole2    char(10) NOT NULL UNIQUE,</a:t>
            </a:r>
            <a:endParaRPr lang="ru-RU" sz="2400" dirty="0"/>
          </a:p>
          <a:p>
            <a:r>
              <a:rPr lang="en-US" sz="2400" dirty="0"/>
              <a:t>            pole3    char(10),</a:t>
            </a:r>
            <a:endParaRPr lang="ru-RU" sz="2400" dirty="0"/>
          </a:p>
          <a:p>
            <a:r>
              <a:rPr lang="en-US" sz="2400" dirty="0"/>
              <a:t>            pole4     decimal);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CREATE TABLE  tab2</a:t>
            </a:r>
            <a:endParaRPr lang="ru-RU" sz="2400" dirty="0"/>
          </a:p>
          <a:p>
            <a:r>
              <a:rPr lang="en-US" sz="2400" dirty="0"/>
              <a:t>        (pole1         char (10) NOT NULL,</a:t>
            </a:r>
            <a:endParaRPr lang="ru-RU" sz="2400" dirty="0"/>
          </a:p>
          <a:p>
            <a:r>
              <a:rPr lang="en-US" sz="2400" dirty="0"/>
              <a:t>          pole2        char (10) NOT NULL</a:t>
            </a:r>
            <a:endParaRPr lang="ru-RU" sz="2400" dirty="0"/>
          </a:p>
          <a:p>
            <a:r>
              <a:rPr lang="en-US" sz="2400" dirty="0"/>
              <a:t>          pole3             char (10),</a:t>
            </a:r>
            <a:endParaRPr lang="ru-RU" sz="2400" dirty="0"/>
          </a:p>
          <a:p>
            <a:r>
              <a:rPr lang="en-US" sz="2400" dirty="0"/>
              <a:t>          PRIMARY KEY  (pole1, pole2));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900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IDENTITY [ (seed , increment) ]</a:t>
            </a:r>
            <a:endParaRPr lang="uk-UA" sz="2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Для типів даних </a:t>
            </a:r>
            <a:r>
              <a:rPr lang="en-US" b="1" dirty="0"/>
              <a:t>decimal</a:t>
            </a:r>
            <a:r>
              <a:rPr lang="en-US" dirty="0"/>
              <a:t>, </a:t>
            </a:r>
            <a:r>
              <a:rPr lang="en-US" b="1" dirty="0" err="1"/>
              <a:t>int</a:t>
            </a:r>
            <a:r>
              <a:rPr lang="en-US" dirty="0"/>
              <a:t>, </a:t>
            </a:r>
            <a:r>
              <a:rPr lang="en-US" b="1" dirty="0"/>
              <a:t>numeric</a:t>
            </a:r>
            <a:r>
              <a:rPr lang="en-US" dirty="0" smtClean="0"/>
              <a:t>, </a:t>
            </a:r>
            <a:r>
              <a:rPr lang="en-US" b="1" dirty="0" err="1" smtClean="0"/>
              <a:t>smallint</a:t>
            </a:r>
            <a:r>
              <a:rPr lang="en-US" dirty="0"/>
              <a:t>, </a:t>
            </a:r>
            <a:r>
              <a:rPr lang="en-US" b="1" dirty="0" err="1"/>
              <a:t>bigint</a:t>
            </a:r>
            <a:r>
              <a:rPr lang="en-US" dirty="0"/>
              <a:t> </a:t>
            </a:r>
            <a:r>
              <a:rPr lang="en-US" dirty="0" err="1"/>
              <a:t>или</a:t>
            </a:r>
            <a:r>
              <a:rPr lang="en-US" dirty="0"/>
              <a:t> </a:t>
            </a:r>
            <a:r>
              <a:rPr lang="en-US" b="1" dirty="0" err="1"/>
              <a:t>tinyint</a:t>
            </a:r>
            <a:r>
              <a:rPr lang="en-US" dirty="0"/>
              <a:t>;</a:t>
            </a:r>
            <a:endParaRPr lang="uk-UA" dirty="0"/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Обовязково</a:t>
            </a:r>
            <a:r>
              <a:rPr lang="uk-UA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Not Null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Заборонено С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HECK, DEFAULT</a:t>
            </a:r>
            <a:endParaRPr lang="uk-UA" sz="2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b="1" dirty="0" err="1">
                <a:ea typeface="Times New Roman" panose="02020603050405020304" pitchFamily="18" charset="0"/>
              </a:rPr>
              <a:t>Ун</a:t>
            </a:r>
            <a:r>
              <a:rPr lang="uk-UA" sz="2400" b="1" dirty="0" err="1">
                <a:ea typeface="Times New Roman" panose="02020603050405020304" pitchFamily="18" charset="0"/>
              </a:rPr>
              <a:t>ікальна</a:t>
            </a:r>
            <a:r>
              <a:rPr lang="uk-UA" sz="2400" b="1" dirty="0">
                <a:ea typeface="Times New Roman" panose="02020603050405020304" pitchFamily="18" charset="0"/>
              </a:rPr>
              <a:t> ідентифікація </a:t>
            </a:r>
            <a:endParaRPr lang="ru-RU" sz="24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CREATE TABLE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new_employees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(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id_num</a:t>
            </a: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 IDENTITY(1,1),</a:t>
            </a:r>
            <a:endParaRPr lang="ru-RU" sz="24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fname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varchar (20),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minit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char(1),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lname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varchar(30)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);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INSERT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new_employees</a:t>
            </a:r>
            <a:r>
              <a:rPr lang="uk-UA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  (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fname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minit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lname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)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VALUES</a:t>
            </a:r>
            <a:r>
              <a:rPr lang="uk-UA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  ('Karin', 'F', 'Josephs');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INSERT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new_employees</a:t>
            </a:r>
            <a:r>
              <a:rPr lang="uk-UA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fname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minit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lname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)</a:t>
            </a:r>
            <a:endParaRPr lang="ru-RU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VALUES    ('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Pirkko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', 'O', '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Koskitalo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');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3968" y="3431328"/>
            <a:ext cx="43924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SELECT @@IDENTITY AS '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Identity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';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ru-RU" dirty="0" smtClean="0">
              <a:solidFill>
                <a:srgbClr val="FF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srgbClr val="FF0000"/>
                </a:solidFill>
              </a:rPr>
              <a:t>SET </a:t>
            </a:r>
            <a:r>
              <a:rPr lang="en-US" altLang="ru-RU" dirty="0" err="1">
                <a:solidFill>
                  <a:srgbClr val="FF0000"/>
                </a:solidFill>
              </a:rPr>
              <a:t>IDENTITY_INSERT</a:t>
            </a:r>
            <a:r>
              <a:rPr lang="en-US" altLang="ru-RU" dirty="0">
                <a:solidFill>
                  <a:srgbClr val="FF0000"/>
                </a:solidFill>
              </a:rPr>
              <a:t> </a:t>
            </a:r>
            <a:r>
              <a:rPr lang="en-US" altLang="ru-RU" dirty="0" err="1">
                <a:solidFill>
                  <a:srgbClr val="FF0000"/>
                </a:solidFill>
              </a:rPr>
              <a:t>new_employees</a:t>
            </a:r>
            <a:r>
              <a:rPr lang="en-US" altLang="ru-RU" dirty="0">
                <a:solidFill>
                  <a:srgbClr val="FF0000"/>
                </a:solidFill>
              </a:rPr>
              <a:t> OFF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endParaRPr lang="en-US" altLang="ru-RU" dirty="0" smtClean="0">
              <a:solidFill>
                <a:srgbClr val="FF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solidFill>
                  <a:srgbClr val="FF0000"/>
                </a:solidFill>
              </a:rPr>
              <a:t>SET </a:t>
            </a:r>
            <a:r>
              <a:rPr lang="en-US" altLang="ru-RU" dirty="0" err="1">
                <a:solidFill>
                  <a:srgbClr val="FF0000"/>
                </a:solidFill>
              </a:rPr>
              <a:t>IDENTITY_INSERT</a:t>
            </a:r>
            <a:r>
              <a:rPr lang="en-US" altLang="ru-RU" dirty="0">
                <a:solidFill>
                  <a:srgbClr val="FF0000"/>
                </a:solidFill>
              </a:rPr>
              <a:t> </a:t>
            </a:r>
            <a:r>
              <a:rPr lang="en-US" altLang="ru-RU" dirty="0" err="1">
                <a:solidFill>
                  <a:srgbClr val="FF0000"/>
                </a:solidFill>
              </a:rPr>
              <a:t>new_employees</a:t>
            </a:r>
            <a:r>
              <a:rPr lang="en-US" altLang="ru-RU" dirty="0">
                <a:solidFill>
                  <a:srgbClr val="FF0000"/>
                </a:solidFill>
              </a:rPr>
              <a:t> </a:t>
            </a:r>
            <a:r>
              <a:rPr lang="en-US" altLang="ru-RU" dirty="0" smtClean="0">
                <a:solidFill>
                  <a:srgbClr val="FF0000"/>
                </a:solidFill>
              </a:rPr>
              <a:t>ON</a:t>
            </a:r>
            <a:endParaRPr lang="en-US" alt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51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5445224"/>
            <a:ext cx="84249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DECLARE @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myid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uniqueidentifier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 @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myid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'A972C577-DFB0-064E-1189-0154C99310DAAC12'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GO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8744" y="4293096"/>
            <a:ext cx="8605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 символьному формате: </a:t>
            </a:r>
            <a:r>
              <a:rPr lang="ru-RU" dirty="0">
                <a:solidFill>
                  <a:srgbClr val="0064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Segoe UI" panose="020B0502040204020203" pitchFamily="34" charset="0"/>
              </a:rPr>
              <a:t>'6F9619FF-8B86-D011-B42D-00C04FC964FF'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двійковому</a:t>
            </a:r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формате: </a:t>
            </a:r>
            <a:r>
              <a:rPr lang="ru-RU" dirty="0">
                <a:solidFill>
                  <a:srgbClr val="0064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Segoe UI" panose="020B0502040204020203" pitchFamily="34" charset="0"/>
              </a:rPr>
              <a:t>0xff19966f868b11d0b42d00c04fc964ff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589858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Тип </a:t>
            </a:r>
            <a:r>
              <a:rPr lang="ru-RU" dirty="0" err="1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uniqueidentifier</a:t>
            </a:r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містить</a:t>
            </a:r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16-байтові </a:t>
            </a:r>
            <a:r>
              <a:rPr lang="ru-RU" dirty="0" err="1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двійкові</a:t>
            </a:r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ідентифікаторами</a:t>
            </a:r>
            <a:r>
              <a:rPr lang="ru-RU" dirty="0">
                <a:solidFill>
                  <a:srgbClr val="2A2A2A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GUID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16632"/>
            <a:ext cx="81001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52525"/>
                </a:solidFill>
              </a:rPr>
              <a:t>GUID (</a:t>
            </a:r>
            <a:r>
              <a:rPr lang="ru-RU" sz="2400" dirty="0" err="1">
                <a:solidFill>
                  <a:srgbClr val="252525"/>
                </a:solidFill>
              </a:rPr>
              <a:t>глобальний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унікальний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ідентифікатор</a:t>
            </a:r>
            <a:r>
              <a:rPr lang="ru-RU" sz="2400" dirty="0">
                <a:solidFill>
                  <a:srgbClr val="252525"/>
                </a:solidFill>
              </a:rPr>
              <a:t>) - 128 </a:t>
            </a:r>
            <a:r>
              <a:rPr lang="ru-RU" sz="2400" dirty="0" err="1">
                <a:solidFill>
                  <a:srgbClr val="252525"/>
                </a:solidFill>
              </a:rPr>
              <a:t>бітовий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статистично-унікальний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ідентифікатор</a:t>
            </a:r>
            <a:r>
              <a:rPr lang="ru-RU" sz="2400" dirty="0">
                <a:solidFill>
                  <a:srgbClr val="252525"/>
                </a:solidFill>
              </a:rPr>
              <a:t>.</a:t>
            </a:r>
          </a:p>
          <a:p>
            <a:endParaRPr lang="ru-RU" sz="2400" dirty="0">
              <a:solidFill>
                <a:srgbClr val="252525"/>
              </a:solidFill>
            </a:endParaRPr>
          </a:p>
          <a:p>
            <a:r>
              <a:rPr lang="ru-RU" sz="2400" dirty="0" err="1">
                <a:solidFill>
                  <a:srgbClr val="252525"/>
                </a:solidFill>
              </a:rPr>
              <a:t>Особливість</a:t>
            </a:r>
            <a:r>
              <a:rPr lang="ru-RU" sz="2400" dirty="0">
                <a:solidFill>
                  <a:srgbClr val="252525"/>
                </a:solidFill>
              </a:rPr>
              <a:t> - </a:t>
            </a:r>
            <a:r>
              <a:rPr lang="ru-RU" sz="2400" b="1" dirty="0" err="1">
                <a:solidFill>
                  <a:srgbClr val="252525"/>
                </a:solidFill>
              </a:rPr>
              <a:t>унікальність</a:t>
            </a:r>
            <a:r>
              <a:rPr lang="ru-RU" sz="2400" dirty="0">
                <a:solidFill>
                  <a:srgbClr val="252525"/>
                </a:solidFill>
              </a:rPr>
              <a:t>, яка </a:t>
            </a:r>
            <a:r>
              <a:rPr lang="ru-RU" sz="2400" dirty="0" err="1">
                <a:solidFill>
                  <a:srgbClr val="252525"/>
                </a:solidFill>
              </a:rPr>
              <a:t>дозволяє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створювати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розгортаються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сервіси</a:t>
            </a:r>
            <a:r>
              <a:rPr lang="ru-RU" sz="2400" dirty="0">
                <a:solidFill>
                  <a:srgbClr val="252525"/>
                </a:solidFill>
              </a:rPr>
              <a:t> і </a:t>
            </a:r>
            <a:r>
              <a:rPr lang="ru-RU" sz="2400" dirty="0" err="1">
                <a:solidFill>
                  <a:srgbClr val="252525"/>
                </a:solidFill>
              </a:rPr>
              <a:t>додатки</a:t>
            </a:r>
            <a:r>
              <a:rPr lang="ru-RU" sz="2400" dirty="0">
                <a:solidFill>
                  <a:srgbClr val="252525"/>
                </a:solidFill>
              </a:rPr>
              <a:t> без </a:t>
            </a:r>
            <a:r>
              <a:rPr lang="ru-RU" sz="2400" dirty="0" err="1">
                <a:solidFill>
                  <a:srgbClr val="252525"/>
                </a:solidFill>
              </a:rPr>
              <a:t>побоювання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конфліктів</a:t>
            </a:r>
            <a:r>
              <a:rPr lang="ru-RU" sz="2400" dirty="0">
                <a:solidFill>
                  <a:srgbClr val="252525"/>
                </a:solidFill>
              </a:rPr>
              <a:t>, </a:t>
            </a:r>
            <a:r>
              <a:rPr lang="ru-RU" sz="2400" dirty="0" err="1">
                <a:solidFill>
                  <a:srgbClr val="252525"/>
                </a:solidFill>
              </a:rPr>
              <a:t>викликаних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збігом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ідентифікаторів</a:t>
            </a:r>
            <a:r>
              <a:rPr lang="ru-RU" sz="2400" dirty="0">
                <a:solidFill>
                  <a:srgbClr val="252525"/>
                </a:solidFill>
              </a:rPr>
              <a:t>.</a:t>
            </a:r>
          </a:p>
          <a:p>
            <a:endParaRPr lang="ru-RU" sz="2400" dirty="0">
              <a:solidFill>
                <a:srgbClr val="252525"/>
              </a:solidFill>
            </a:endParaRPr>
          </a:p>
          <a:p>
            <a:r>
              <a:rPr lang="ru-RU" sz="2400" dirty="0">
                <a:solidFill>
                  <a:srgbClr val="252525"/>
                </a:solidFill>
              </a:rPr>
              <a:t>«</a:t>
            </a:r>
            <a:r>
              <a:rPr lang="en-US" sz="2400" dirty="0">
                <a:solidFill>
                  <a:srgbClr val="252525"/>
                </a:solidFill>
              </a:rPr>
              <a:t>GUID» </a:t>
            </a:r>
            <a:r>
              <a:rPr lang="ru-RU" sz="2400" dirty="0" err="1">
                <a:solidFill>
                  <a:srgbClr val="252525"/>
                </a:solidFill>
              </a:rPr>
              <a:t>називають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деякі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реалізації</a:t>
            </a:r>
            <a:r>
              <a:rPr lang="ru-RU" sz="2400" dirty="0">
                <a:solidFill>
                  <a:srgbClr val="252525"/>
                </a:solidFill>
              </a:rPr>
              <a:t> стандарту, </a:t>
            </a:r>
            <a:r>
              <a:rPr lang="ru-RU" sz="2400" dirty="0" err="1">
                <a:solidFill>
                  <a:srgbClr val="252525"/>
                </a:solidFill>
              </a:rPr>
              <a:t>має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назву</a:t>
            </a:r>
            <a:r>
              <a:rPr lang="ru-RU" sz="2400" dirty="0">
                <a:solidFill>
                  <a:srgbClr val="252525"/>
                </a:solidFill>
              </a:rPr>
              <a:t> Универсально </a:t>
            </a:r>
            <a:r>
              <a:rPr lang="ru-RU" sz="2400" dirty="0" err="1">
                <a:solidFill>
                  <a:srgbClr val="252525"/>
                </a:solidFill>
              </a:rPr>
              <a:t>унікальний</a:t>
            </a:r>
            <a:r>
              <a:rPr lang="ru-RU" sz="2400" dirty="0">
                <a:solidFill>
                  <a:srgbClr val="252525"/>
                </a:solidFill>
              </a:rPr>
              <a:t> </a:t>
            </a:r>
            <a:r>
              <a:rPr lang="ru-RU" sz="2400" dirty="0" err="1">
                <a:solidFill>
                  <a:srgbClr val="252525"/>
                </a:solidFill>
              </a:rPr>
              <a:t>ідентифікатор</a:t>
            </a:r>
            <a:r>
              <a:rPr lang="ru-RU" sz="2400" dirty="0">
                <a:solidFill>
                  <a:srgbClr val="252525"/>
                </a:solidFill>
              </a:rPr>
              <a:t> (</a:t>
            </a:r>
            <a:r>
              <a:rPr lang="en-US" sz="2400" dirty="0">
                <a:solidFill>
                  <a:srgbClr val="252525"/>
                </a:solidFill>
              </a:rPr>
              <a:t>UUID).</a:t>
            </a:r>
            <a:endParaRPr lang="ru-RU" sz="2400" i="0" dirty="0">
              <a:solidFill>
                <a:srgbClr val="25252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8938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4612489"/>
            <a:ext cx="8676456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CREATE TABLE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dbo.Globally_Unique_Data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guid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uniqueidentifier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CONSTRAINT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Guid_Default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DEFAULT 	NEWSEQUENTIALID() ROWGUIDCOL,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Employee_Name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varchar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(60)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CONSTRAINT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Guid_PK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PRIMARY KEY (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guid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);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536" y="3598905"/>
            <a:ext cx="72728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CREATE TABLE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myTable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ColumnA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uniqueidentifier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DEFAULT NEWSEQUENTIALID());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0748" y="0"/>
            <a:ext cx="7057556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CREATE TABLE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MyUniqueTable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UniqueColumn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UNIQUEIDENTIFIER DEFAULT NEWID(),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Characters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VARCHAR(10) 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INSERT INTO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MyUniqueTable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Characters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VALUES ('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abc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') INSERT INTO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MyUniqueTable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VALUES (NEWID(), '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')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GO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37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Приклад 5</a:t>
            </a:r>
            <a:endParaRPr lang="ru-RU" sz="2400" b="1" dirty="0"/>
          </a:p>
          <a:p>
            <a:r>
              <a:rPr lang="en-US" sz="2400" dirty="0"/>
              <a:t>CREATE TABLE tab1</a:t>
            </a:r>
            <a:endParaRPr lang="ru-RU" sz="2400" dirty="0"/>
          </a:p>
          <a:p>
            <a:r>
              <a:rPr lang="en-US" sz="2400" dirty="0"/>
              <a:t>          ( pole1     integer NOT NULL PRIMARY KEY,</a:t>
            </a:r>
            <a:endParaRPr lang="ru-RU" sz="2400" dirty="0"/>
          </a:p>
          <a:p>
            <a:r>
              <a:rPr lang="en-US" sz="2400" dirty="0"/>
              <a:t>            pole2     char(10) NOT NULL UNIQUE,</a:t>
            </a:r>
            <a:endParaRPr lang="ru-RU" sz="2400" dirty="0"/>
          </a:p>
          <a:p>
            <a:r>
              <a:rPr lang="en-US" sz="2400" dirty="0"/>
              <a:t>            pole3     char(10),</a:t>
            </a:r>
            <a:endParaRPr lang="ru-RU" sz="2400" dirty="0"/>
          </a:p>
          <a:p>
            <a:r>
              <a:rPr lang="en-US" sz="2400" dirty="0"/>
              <a:t>            pole4     decimal CHECK ( pole4 &lt; 1 ));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CREATE TABLE tab1</a:t>
            </a:r>
            <a:endParaRPr lang="ru-RU" sz="2400" dirty="0"/>
          </a:p>
          <a:p>
            <a:r>
              <a:rPr lang="en-US" sz="2400" dirty="0"/>
              <a:t>          ( pole1     integer NOT NULL PRIMARY KEY,</a:t>
            </a:r>
            <a:endParaRPr lang="ru-RU" sz="2400" dirty="0"/>
          </a:p>
          <a:p>
            <a:r>
              <a:rPr lang="en-US" sz="2400" dirty="0"/>
              <a:t>            pole2     char(10) NOT NULL UNIQUE,</a:t>
            </a:r>
            <a:endParaRPr lang="ru-RU" sz="2400" dirty="0"/>
          </a:p>
          <a:p>
            <a:r>
              <a:rPr lang="en-US" sz="2400" dirty="0"/>
              <a:t>            pole3     char(10) CHEK,</a:t>
            </a:r>
            <a:endParaRPr lang="ru-RU" sz="2400" dirty="0"/>
          </a:p>
          <a:p>
            <a:r>
              <a:rPr lang="en-US" sz="2400" dirty="0"/>
              <a:t>           (pole3 IN ('Znach1', ''Znach2', ''Znach3', ''Znach4')),</a:t>
            </a:r>
            <a:endParaRPr lang="ru-RU" sz="2400" dirty="0"/>
          </a:p>
          <a:p>
            <a:r>
              <a:rPr lang="en-US" sz="2400" dirty="0"/>
              <a:t>            pole4     decimal CHECK ( pole4 &lt; 1 ));</a:t>
            </a:r>
            <a:endParaRPr lang="ru-RU" sz="2400" dirty="0"/>
          </a:p>
          <a:p>
            <a:r>
              <a:rPr lang="en-US" sz="2400" dirty="0"/>
              <a:t>      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4579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14096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Приклад </a:t>
            </a:r>
            <a:r>
              <a:rPr lang="en-US" sz="2400" b="1" dirty="0"/>
              <a:t>6</a:t>
            </a:r>
            <a:endParaRPr lang="ru-RU" sz="2400" b="1" dirty="0"/>
          </a:p>
          <a:p>
            <a:r>
              <a:rPr lang="en-US" sz="2400" dirty="0"/>
              <a:t>       CREATE TABLE tab1</a:t>
            </a:r>
            <a:endParaRPr lang="ru-RU" sz="2400" dirty="0"/>
          </a:p>
          <a:p>
            <a:r>
              <a:rPr lang="en-US" sz="2400" dirty="0"/>
              <a:t>          ( pole1     integer NOT NULL PRIMARY KEY,</a:t>
            </a:r>
            <a:endParaRPr lang="ru-RU" sz="2400" dirty="0"/>
          </a:p>
          <a:p>
            <a:r>
              <a:rPr lang="en-US" sz="2400" dirty="0"/>
              <a:t>            pole2     char(10) NOT NULL UNIQUE,</a:t>
            </a:r>
            <a:endParaRPr lang="ru-RU" sz="2400" dirty="0"/>
          </a:p>
          <a:p>
            <a:r>
              <a:rPr lang="en-US" sz="2400" dirty="0"/>
              <a:t>            pole3     char(10) default = ‘Znach1’,</a:t>
            </a:r>
            <a:endParaRPr lang="ru-RU" sz="2400" dirty="0"/>
          </a:p>
          <a:p>
            <a:r>
              <a:rPr lang="en-US" sz="2400" dirty="0"/>
              <a:t>            pole4     decimal);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04664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CREATE TABLE tab1</a:t>
            </a:r>
            <a:endParaRPr lang="ru-RU" sz="2400" dirty="0"/>
          </a:p>
          <a:p>
            <a:r>
              <a:rPr lang="en-US" sz="2400" dirty="0"/>
              <a:t>          ( pole1     integer NOT NULL PRIMARY KEY,</a:t>
            </a:r>
            <a:endParaRPr lang="ru-RU" sz="2400" dirty="0"/>
          </a:p>
          <a:p>
            <a:r>
              <a:rPr lang="en-US" sz="2400" dirty="0"/>
              <a:t>            pole2     char(10) NOT NULL UNIQUE,</a:t>
            </a:r>
            <a:endParaRPr lang="ru-RU" sz="2400" dirty="0"/>
          </a:p>
          <a:p>
            <a:r>
              <a:rPr lang="en-US" sz="2400" dirty="0"/>
              <a:t>            pole3     char(10),</a:t>
            </a:r>
            <a:endParaRPr lang="ru-RU" sz="2400" dirty="0"/>
          </a:p>
          <a:p>
            <a:r>
              <a:rPr lang="en-US" sz="2400" dirty="0"/>
              <a:t>            pole4     decimal,</a:t>
            </a:r>
            <a:endParaRPr lang="ru-RU" sz="2400" dirty="0"/>
          </a:p>
          <a:p>
            <a:r>
              <a:rPr lang="en-US" sz="2400" dirty="0"/>
              <a:t>           CHECK    (pole2 &lt; Znach1 AND pole3 =‘znach2'));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42881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СИНТАКСИС ВСТАНОВЛЕННЯ </a:t>
            </a:r>
            <a:r>
              <a:rPr lang="uk-UA" sz="2400" b="1" dirty="0"/>
              <a:t>ЗВ‘ЯЗКІВ</a:t>
            </a:r>
            <a:r>
              <a:rPr lang="ru-RU" sz="2400" b="1" dirty="0"/>
              <a:t> М</a:t>
            </a:r>
            <a:r>
              <a:rPr lang="uk-UA" sz="2400" b="1" dirty="0"/>
              <a:t>І</a:t>
            </a:r>
            <a:r>
              <a:rPr lang="ru-RU" sz="2400" b="1" dirty="0"/>
              <a:t>Ж ТАБЛИЦЯМИ</a:t>
            </a:r>
          </a:p>
          <a:p>
            <a:r>
              <a:rPr lang="en-US" sz="2400" dirty="0"/>
              <a:t>FOREIGN KEY &lt;column list&gt; REFERENCES </a:t>
            </a:r>
            <a:endParaRPr lang="ru-RU" sz="2400" dirty="0"/>
          </a:p>
          <a:p>
            <a:r>
              <a:rPr lang="en-US" sz="2400" dirty="0"/>
              <a:t>            &lt;</a:t>
            </a:r>
            <a:r>
              <a:rPr lang="en-US" sz="2400" dirty="0" err="1"/>
              <a:t>parents_table</a:t>
            </a:r>
            <a:r>
              <a:rPr lang="en-US" sz="2400" dirty="0"/>
              <a:t>&gt; [ &lt;column list&gt; ]</a:t>
            </a:r>
            <a:endParaRPr lang="ru-RU" sz="2400" dirty="0"/>
          </a:p>
          <a:p>
            <a:r>
              <a:rPr lang="uk-UA" sz="2400" dirty="0"/>
              <a:t> </a:t>
            </a:r>
            <a:endParaRPr lang="ru-RU" sz="2400" dirty="0"/>
          </a:p>
          <a:p>
            <a:r>
              <a:rPr lang="uk-UA" sz="2400" b="1" dirty="0"/>
              <a:t>Приклад 7</a:t>
            </a:r>
            <a:endParaRPr lang="ru-RU" sz="2400" b="1" dirty="0"/>
          </a:p>
          <a:p>
            <a:r>
              <a:rPr lang="en-US" sz="2400" dirty="0"/>
              <a:t>CREATE TABLE tab1</a:t>
            </a:r>
            <a:endParaRPr lang="ru-RU" sz="2400" dirty="0"/>
          </a:p>
          <a:p>
            <a:r>
              <a:rPr lang="en-US" sz="2400" dirty="0"/>
              <a:t>            ( pole1   integer NOT NULL PRIMARY KEY</a:t>
            </a:r>
            <a:endParaRPr lang="ru-RU" sz="2400" dirty="0"/>
          </a:p>
          <a:p>
            <a:r>
              <a:rPr lang="en-US" sz="2400" dirty="0"/>
              <a:t>              pole2  char(10),</a:t>
            </a:r>
            <a:endParaRPr lang="ru-RU" sz="2400" dirty="0"/>
          </a:p>
          <a:p>
            <a:r>
              <a:rPr lang="en-US" sz="2400" dirty="0"/>
              <a:t>              pole3   char(10),</a:t>
            </a:r>
            <a:endParaRPr lang="ru-RU" sz="2400" dirty="0"/>
          </a:p>
          <a:p>
            <a:r>
              <a:rPr lang="en-US" sz="2400" dirty="0"/>
              <a:t>              pole4   integer,</a:t>
            </a:r>
            <a:endParaRPr lang="ru-RU" sz="2400" dirty="0"/>
          </a:p>
          <a:p>
            <a:r>
              <a:rPr lang="en-US" sz="2400" dirty="0"/>
              <a:t>              FOREIGN KEY (pole2) REFERENCES tab2 (pole1)</a:t>
            </a:r>
            <a:r>
              <a:rPr lang="uk-UA" sz="2400" dirty="0"/>
              <a:t>)</a:t>
            </a:r>
            <a:r>
              <a:rPr lang="en-US" sz="2400" dirty="0"/>
              <a:t>;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4797152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Варіанти</a:t>
            </a:r>
            <a:r>
              <a:rPr lang="ru-RU" b="1" dirty="0"/>
              <a:t> </a:t>
            </a:r>
            <a:r>
              <a:rPr lang="ru-RU" b="1" dirty="0" err="1"/>
              <a:t>оновлення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endParaRPr lang="ru-RU" b="1" dirty="0"/>
          </a:p>
          <a:p>
            <a:r>
              <a:rPr lang="en-US" dirty="0"/>
              <a:t>CASCADE</a:t>
            </a:r>
            <a:endParaRPr lang="uk-UA" dirty="0"/>
          </a:p>
          <a:p>
            <a:r>
              <a:rPr lang="en-US" dirty="0"/>
              <a:t>RESTRICTED</a:t>
            </a:r>
            <a:endParaRPr lang="uk-UA" dirty="0"/>
          </a:p>
          <a:p>
            <a:r>
              <a:rPr lang="en-US" dirty="0"/>
              <a:t>SET NULL</a:t>
            </a:r>
            <a:endParaRPr lang="uk-UA" dirty="0"/>
          </a:p>
          <a:p>
            <a:r>
              <a:rPr lang="en-US" dirty="0"/>
              <a:t>SET DEFAULT</a:t>
            </a:r>
            <a:endParaRPr lang="uk-UA" dirty="0"/>
          </a:p>
          <a:p>
            <a:r>
              <a:rPr lang="en-US" dirty="0"/>
              <a:t>NO ACTION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40521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88640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Приклад 8</a:t>
            </a:r>
            <a:endParaRPr lang="ru-RU" sz="2400" b="1" dirty="0"/>
          </a:p>
          <a:p>
            <a:r>
              <a:rPr lang="en-US" sz="2400" dirty="0"/>
              <a:t>CREATE TABLE tab1</a:t>
            </a:r>
            <a:endParaRPr lang="ru-RU" sz="2400" dirty="0"/>
          </a:p>
          <a:p>
            <a:r>
              <a:rPr lang="en-US" sz="2400" dirty="0"/>
              <a:t>            (pole1 integer NOT NULL PRIMARY KEY,</a:t>
            </a:r>
            <a:endParaRPr lang="ru-RU" sz="2400" dirty="0"/>
          </a:p>
          <a:p>
            <a:r>
              <a:rPr lang="en-US" sz="2400" dirty="0"/>
              <a:t>             pole2 char(10) NOT NULL,</a:t>
            </a:r>
            <a:endParaRPr lang="ru-RU" sz="2400" dirty="0"/>
          </a:p>
          <a:p>
            <a:r>
              <a:rPr lang="en-US" sz="2400" dirty="0"/>
              <a:t>             pole3  char(10),</a:t>
            </a:r>
            <a:endParaRPr lang="ru-RU" sz="2400" dirty="0"/>
          </a:p>
          <a:p>
            <a:r>
              <a:rPr lang="en-US" sz="2400" dirty="0"/>
              <a:t>             pole4 integer,</a:t>
            </a:r>
            <a:endParaRPr lang="ru-RU" sz="2400" dirty="0"/>
          </a:p>
          <a:p>
            <a:r>
              <a:rPr lang="en-US" sz="2400" dirty="0"/>
              <a:t>             pole5   integer REFERENCES tab2,</a:t>
            </a:r>
            <a:endParaRPr lang="ru-RU" sz="2400" dirty="0"/>
          </a:p>
          <a:p>
            <a:r>
              <a:rPr lang="en-US" sz="2400" dirty="0"/>
              <a:t>             UPDATE OF tab2 CASCADE,</a:t>
            </a:r>
            <a:endParaRPr lang="ru-RU" sz="2400" dirty="0"/>
          </a:p>
          <a:p>
            <a:r>
              <a:rPr lang="en-US" sz="2400" dirty="0"/>
              <a:t>             DELETE OF tab2 RESTRICTED);</a:t>
            </a:r>
            <a:endParaRPr lang="ru-RU" sz="2400" dirty="0"/>
          </a:p>
          <a:p>
            <a:r>
              <a:rPr lang="en-US" sz="2400" b="1" dirty="0"/>
              <a:t> </a:t>
            </a:r>
            <a:endParaRPr lang="ru-RU" sz="2400" b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7526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СИНТАКСИС КОМАНДИ </a:t>
            </a:r>
            <a:r>
              <a:rPr lang="en-US" sz="2400" b="1" dirty="0"/>
              <a:t>ALTER TABLE</a:t>
            </a:r>
            <a:endParaRPr lang="ru-RU" sz="2400" b="1" dirty="0"/>
          </a:p>
          <a:p>
            <a:r>
              <a:rPr lang="en-US" sz="2400" dirty="0"/>
              <a:t>ALTER TABLE </a:t>
            </a:r>
            <a:r>
              <a:rPr lang="uk-UA" sz="2400" dirty="0"/>
              <a:t>&lt; </a:t>
            </a:r>
            <a:r>
              <a:rPr lang="en-US" sz="2400" dirty="0"/>
              <a:t>table name </a:t>
            </a:r>
            <a:r>
              <a:rPr lang="uk-UA" sz="2400" dirty="0"/>
              <a:t>&gt; {</a:t>
            </a:r>
            <a:r>
              <a:rPr lang="en-US" sz="2400" dirty="0"/>
              <a:t>ADD</a:t>
            </a:r>
            <a:r>
              <a:rPr lang="uk-UA" sz="2400" dirty="0"/>
              <a:t> {</a:t>
            </a:r>
            <a:r>
              <a:rPr lang="en-US" sz="2400" dirty="0"/>
              <a:t>COLUMN </a:t>
            </a:r>
            <a:r>
              <a:rPr lang="uk-UA" sz="2400" dirty="0"/>
              <a:t>&lt;</a:t>
            </a:r>
            <a:r>
              <a:rPr lang="en-US" sz="2400" dirty="0"/>
              <a:t>type</a:t>
            </a:r>
            <a:r>
              <a:rPr lang="uk-UA" sz="2400" dirty="0"/>
              <a:t>_</a:t>
            </a:r>
            <a:r>
              <a:rPr lang="en-US" sz="2400" dirty="0"/>
              <a:t>field</a:t>
            </a:r>
            <a:r>
              <a:rPr lang="uk-UA" sz="2400" dirty="0"/>
              <a:t>&gt;[(</a:t>
            </a:r>
            <a:r>
              <a:rPr lang="en-US" sz="2400" dirty="0"/>
              <a:t>size</a:t>
            </a:r>
            <a:r>
              <a:rPr lang="uk-UA" sz="2400" dirty="0"/>
              <a:t>)] [</a:t>
            </a:r>
            <a:r>
              <a:rPr lang="en-US" sz="2400" dirty="0"/>
              <a:t>NOT NULL</a:t>
            </a:r>
            <a:r>
              <a:rPr lang="uk-UA" sz="2400" dirty="0"/>
              <a:t>] </a:t>
            </a:r>
            <a:r>
              <a:rPr lang="en-US" sz="2400" dirty="0"/>
              <a:t>    </a:t>
            </a:r>
            <a:r>
              <a:rPr lang="uk-UA" sz="2400" dirty="0"/>
              <a:t>[</a:t>
            </a:r>
            <a:r>
              <a:rPr lang="en-US" sz="2400" dirty="0"/>
              <a:t>CONSTRAINT </a:t>
            </a:r>
            <a:r>
              <a:rPr lang="uk-UA" sz="2400" dirty="0"/>
              <a:t>&lt;</a:t>
            </a:r>
            <a:r>
              <a:rPr lang="en-US" sz="2400" dirty="0"/>
              <a:t>index</a:t>
            </a:r>
            <a:r>
              <a:rPr lang="uk-UA" sz="2400" dirty="0"/>
              <a:t>_</a:t>
            </a:r>
            <a:r>
              <a:rPr lang="en-US" sz="2400" dirty="0"/>
              <a:t>name</a:t>
            </a:r>
            <a:r>
              <a:rPr lang="uk-UA" sz="2400" dirty="0"/>
              <a:t>&gt;] |</a:t>
            </a:r>
            <a:br>
              <a:rPr lang="uk-UA" sz="2400" dirty="0"/>
            </a:br>
            <a:r>
              <a:rPr lang="en-US" sz="2400" dirty="0"/>
              <a:t>    ALTER COLUMN </a:t>
            </a:r>
            <a:r>
              <a:rPr lang="uk-UA" sz="2400" dirty="0"/>
              <a:t>&lt;</a:t>
            </a:r>
            <a:r>
              <a:rPr lang="en-US" sz="2400" dirty="0"/>
              <a:t>type</a:t>
            </a:r>
            <a:r>
              <a:rPr lang="uk-UA" sz="2400" dirty="0"/>
              <a:t>_</a:t>
            </a:r>
            <a:r>
              <a:rPr lang="en-US" sz="2400" dirty="0"/>
              <a:t>field</a:t>
            </a:r>
            <a:r>
              <a:rPr lang="uk-UA" sz="2400" dirty="0"/>
              <a:t>&gt;[(</a:t>
            </a:r>
            <a:r>
              <a:rPr lang="en-US" sz="2400" dirty="0"/>
              <a:t>size</a:t>
            </a:r>
            <a:r>
              <a:rPr lang="uk-UA" sz="2400" dirty="0"/>
              <a:t>)]  |</a:t>
            </a:r>
            <a:br>
              <a:rPr lang="uk-UA" sz="2400" dirty="0"/>
            </a:br>
            <a:r>
              <a:rPr lang="en-US" sz="2400" dirty="0"/>
              <a:t>    CONSTRAINT </a:t>
            </a:r>
            <a:r>
              <a:rPr lang="uk-UA" sz="2400" dirty="0"/>
              <a:t>&lt;</a:t>
            </a:r>
            <a:r>
              <a:rPr lang="en-US" sz="2400" dirty="0"/>
              <a:t>index</a:t>
            </a:r>
            <a:r>
              <a:rPr lang="uk-UA" sz="2400" dirty="0"/>
              <a:t>_</a:t>
            </a:r>
            <a:r>
              <a:rPr lang="en-US" sz="2400" dirty="0"/>
              <a:t>name</a:t>
            </a:r>
            <a:r>
              <a:rPr lang="uk-UA" sz="2400" dirty="0"/>
              <a:t>&gt;} |</a:t>
            </a:r>
            <a:br>
              <a:rPr lang="uk-UA" sz="2400" dirty="0"/>
            </a:br>
            <a:r>
              <a:rPr lang="en-US" sz="2400" dirty="0"/>
              <a:t>    DROP</a:t>
            </a:r>
            <a:r>
              <a:rPr lang="uk-UA" sz="2400" dirty="0"/>
              <a:t> {</a:t>
            </a:r>
            <a:r>
              <a:rPr lang="en-US" sz="2400" dirty="0"/>
              <a:t>COLUMN &lt;column list&gt; </a:t>
            </a:r>
            <a:r>
              <a:rPr lang="uk-UA" sz="2400" dirty="0"/>
              <a:t>| </a:t>
            </a:r>
            <a:r>
              <a:rPr lang="en-US" sz="2400" dirty="0"/>
              <a:t>CONSTRAINT </a:t>
            </a:r>
            <a:r>
              <a:rPr lang="uk-UA" sz="2400" dirty="0"/>
              <a:t>&lt;</a:t>
            </a:r>
            <a:r>
              <a:rPr lang="en-US" sz="2400" dirty="0"/>
              <a:t>index</a:t>
            </a:r>
            <a:r>
              <a:rPr lang="uk-UA" sz="2400" dirty="0"/>
              <a:t>_</a:t>
            </a:r>
            <a:r>
              <a:rPr lang="en-US" sz="2400" dirty="0"/>
              <a:t>name</a:t>
            </a:r>
            <a:r>
              <a:rPr lang="uk-UA" sz="2400" dirty="0"/>
              <a:t>&gt;} }</a:t>
            </a:r>
            <a:endParaRPr lang="ru-RU" sz="2400" dirty="0"/>
          </a:p>
          <a:p>
            <a:endParaRPr lang="en-US" sz="2400" b="1" dirty="0"/>
          </a:p>
          <a:p>
            <a:r>
              <a:rPr lang="uk-UA" sz="2400" b="1" dirty="0"/>
              <a:t>Приклад </a:t>
            </a:r>
            <a:r>
              <a:rPr lang="en-US" sz="2400" b="1" dirty="0"/>
              <a:t>9</a:t>
            </a:r>
            <a:endParaRPr lang="ru-RU" sz="2400" b="1" dirty="0"/>
          </a:p>
          <a:p>
            <a:r>
              <a:rPr lang="en-US" sz="2400" dirty="0"/>
              <a:t>ALTER TABLE tab1 ADD pole7 INT</a:t>
            </a:r>
            <a:r>
              <a:rPr lang="uk-UA" sz="2400" dirty="0"/>
              <a:t>;</a:t>
            </a:r>
            <a:endParaRPr lang="ru-RU" sz="2400" dirty="0"/>
          </a:p>
          <a:p>
            <a:r>
              <a:rPr lang="en-US" sz="2400" dirty="0"/>
              <a:t> ALTER TABLE tab1 ALTER COLUMN pole7 DECIMAL (7,3)</a:t>
            </a:r>
            <a:r>
              <a:rPr lang="uk-UA" sz="2400" dirty="0"/>
              <a:t>;</a:t>
            </a:r>
            <a:endParaRPr lang="ru-RU" sz="2400" dirty="0"/>
          </a:p>
          <a:p>
            <a:r>
              <a:rPr lang="en-US" sz="2400" dirty="0"/>
              <a:t> ALTER TABLE tab1 DROP COLUMN pole7</a:t>
            </a:r>
            <a:r>
              <a:rPr lang="uk-UA" sz="2400" dirty="0"/>
              <a:t>;</a:t>
            </a:r>
            <a:endParaRPr lang="ru-RU" sz="2400" dirty="0"/>
          </a:p>
          <a:p>
            <a:r>
              <a:rPr lang="uk-UA" sz="2400" dirty="0"/>
              <a:t> </a:t>
            </a:r>
            <a:endParaRPr lang="ru-RU" sz="2400" dirty="0"/>
          </a:p>
          <a:p>
            <a:r>
              <a:rPr lang="uk-UA" sz="2400" dirty="0"/>
              <a:t> </a:t>
            </a:r>
            <a:r>
              <a:rPr lang="uk-UA" sz="2400" b="1" dirty="0"/>
              <a:t>СИНТАКСИС КОМАНДИ </a:t>
            </a:r>
            <a:r>
              <a:rPr lang="en-US" sz="2400" b="1" dirty="0"/>
              <a:t>DROP TABLE</a:t>
            </a:r>
            <a:endParaRPr lang="ru-RU" sz="2400" b="1" dirty="0"/>
          </a:p>
          <a:p>
            <a:r>
              <a:rPr lang="en-US" sz="2400" dirty="0"/>
              <a:t>          DROP TABLE &lt; table name &gt;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43299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56" y="18864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Додавання</a:t>
            </a:r>
            <a:r>
              <a:rPr lang="ru-RU" sz="2400" b="1" dirty="0"/>
              <a:t> нового </a:t>
            </a:r>
            <a:r>
              <a:rPr lang="ru-RU" sz="2400" b="1" dirty="0" err="1"/>
              <a:t>стовпця</a:t>
            </a:r>
            <a:endParaRPr lang="ru-RU" sz="2400" b="1" dirty="0"/>
          </a:p>
          <a:p>
            <a:r>
              <a:rPr lang="ru-RU" sz="2400" dirty="0"/>
              <a:t>ALTER TABLE </a:t>
            </a:r>
            <a:r>
              <a:rPr lang="en-US" sz="2400" dirty="0"/>
              <a:t>tab1 </a:t>
            </a:r>
            <a:r>
              <a:rPr lang="ru-RU" sz="2400" dirty="0"/>
              <a:t>ADD </a:t>
            </a:r>
            <a:r>
              <a:rPr lang="en-US" sz="2400" dirty="0"/>
              <a:t>pole1</a:t>
            </a:r>
            <a:r>
              <a:rPr lang="ru-RU" sz="2400" dirty="0"/>
              <a:t> VARCHAR(20) NULL ;</a:t>
            </a:r>
            <a:endParaRPr lang="en-US" sz="2400" dirty="0"/>
          </a:p>
          <a:p>
            <a:endParaRPr lang="ru-RU" sz="2400" dirty="0"/>
          </a:p>
          <a:p>
            <a:r>
              <a:rPr lang="ru-RU" sz="2400" b="1" dirty="0" err="1"/>
              <a:t>Додавання</a:t>
            </a:r>
            <a:r>
              <a:rPr lang="ru-RU" sz="2400" b="1" dirty="0"/>
              <a:t> нового </a:t>
            </a:r>
            <a:r>
              <a:rPr lang="ru-RU" sz="2400" b="1" dirty="0" err="1"/>
              <a:t>стовпця</a:t>
            </a:r>
            <a:r>
              <a:rPr lang="ru-RU" sz="2400" b="1" dirty="0"/>
              <a:t> з </a:t>
            </a:r>
            <a:r>
              <a:rPr lang="ru-RU" sz="2400" b="1" dirty="0" err="1"/>
              <a:t>обмеженнями</a:t>
            </a:r>
            <a:endParaRPr lang="ru-RU" sz="2400" b="1" dirty="0"/>
          </a:p>
          <a:p>
            <a:r>
              <a:rPr lang="ru-RU" sz="2400" dirty="0"/>
              <a:t>ALTER TABLE </a:t>
            </a:r>
            <a:r>
              <a:rPr lang="en-US" sz="2400" dirty="0"/>
              <a:t>tab1</a:t>
            </a:r>
            <a:r>
              <a:rPr lang="ru-RU" sz="2400" dirty="0"/>
              <a:t> ADD </a:t>
            </a:r>
            <a:r>
              <a:rPr lang="en-US" sz="2400" dirty="0"/>
              <a:t>pole1</a:t>
            </a:r>
            <a:r>
              <a:rPr lang="ru-RU" sz="2400" dirty="0"/>
              <a:t> VARCHAR(20) NULL </a:t>
            </a:r>
          </a:p>
          <a:p>
            <a:r>
              <a:rPr lang="ru-RU" sz="2400" dirty="0"/>
              <a:t>    CONSTRAINT </a:t>
            </a:r>
            <a:r>
              <a:rPr lang="ru-RU" sz="2400" dirty="0" err="1"/>
              <a:t>exb_unique</a:t>
            </a:r>
            <a:r>
              <a:rPr lang="ru-RU" sz="2400" dirty="0"/>
              <a:t> UNIQUE ;</a:t>
            </a:r>
            <a:endParaRPr lang="en-US" sz="2400" dirty="0"/>
          </a:p>
          <a:p>
            <a:endParaRPr lang="ru-RU" sz="2400" dirty="0"/>
          </a:p>
          <a:p>
            <a:r>
              <a:rPr lang="ru-RU" sz="2400" b="1" dirty="0" err="1"/>
              <a:t>Додовання</a:t>
            </a:r>
            <a:r>
              <a:rPr lang="ru-RU" sz="2400" b="1" dirty="0"/>
              <a:t> </a:t>
            </a:r>
            <a:r>
              <a:rPr lang="ru-RU" sz="2400" b="1" dirty="0" err="1"/>
              <a:t>обмеження</a:t>
            </a:r>
            <a:r>
              <a:rPr lang="ru-RU" sz="2400" b="1" dirty="0"/>
              <a:t> CHECK до </a:t>
            </a:r>
            <a:r>
              <a:rPr lang="uk-UA" sz="2400" b="1" dirty="0"/>
              <a:t>існуючого стовпця (без перевірки вже введених даних)</a:t>
            </a:r>
            <a:endParaRPr lang="ru-RU" sz="2400" b="1" dirty="0"/>
          </a:p>
          <a:p>
            <a:r>
              <a:rPr lang="ru-RU" sz="2400" dirty="0"/>
              <a:t>ALTER TABLE </a:t>
            </a:r>
            <a:r>
              <a:rPr lang="ru-RU" sz="2400" dirty="0" err="1"/>
              <a:t>dbo.doc_exd</a:t>
            </a:r>
            <a:r>
              <a:rPr lang="ru-RU" sz="2400" dirty="0"/>
              <a:t> WITH NOCHECK </a:t>
            </a:r>
          </a:p>
          <a:p>
            <a:r>
              <a:rPr lang="ru-RU" sz="2400" dirty="0"/>
              <a:t>ADD CONSTRAINT </a:t>
            </a:r>
            <a:r>
              <a:rPr lang="ru-RU" sz="2400" dirty="0" err="1"/>
              <a:t>exd_check</a:t>
            </a:r>
            <a:r>
              <a:rPr lang="ru-RU" sz="2400" dirty="0"/>
              <a:t> CHECK (</a:t>
            </a:r>
            <a:r>
              <a:rPr lang="ru-RU" sz="2400" dirty="0" err="1"/>
              <a:t>column_a</a:t>
            </a:r>
            <a:r>
              <a:rPr lang="ru-RU" sz="2400" dirty="0"/>
              <a:t> &gt; 1) ;</a:t>
            </a:r>
            <a:endParaRPr lang="en-US" sz="2400" dirty="0"/>
          </a:p>
          <a:p>
            <a:endParaRPr lang="ru-RU" sz="2400" dirty="0"/>
          </a:p>
          <a:p>
            <a:r>
              <a:rPr lang="ru-RU" sz="2400" b="1" dirty="0" err="1"/>
              <a:t>Додавання</a:t>
            </a:r>
            <a:r>
              <a:rPr lang="ru-RU" sz="2400" b="1" dirty="0"/>
              <a:t> </a:t>
            </a:r>
            <a:r>
              <a:rPr lang="ru-RU" sz="2400" b="1" dirty="0" err="1"/>
              <a:t>обмеження</a:t>
            </a:r>
            <a:r>
              <a:rPr lang="ru-RU" sz="2400" b="1" dirty="0"/>
              <a:t> DEFAULT</a:t>
            </a:r>
          </a:p>
          <a:p>
            <a:r>
              <a:rPr lang="ru-RU" sz="2400" dirty="0"/>
              <a:t>ALTER TABLE </a:t>
            </a:r>
            <a:r>
              <a:rPr lang="ru-RU" sz="2400" dirty="0" err="1"/>
              <a:t>dbo.doc_exz</a:t>
            </a:r>
            <a:endParaRPr lang="ru-RU" sz="2400" dirty="0"/>
          </a:p>
          <a:p>
            <a:r>
              <a:rPr lang="ru-RU" sz="2400" dirty="0"/>
              <a:t>ADD CONSTRAINT </a:t>
            </a:r>
            <a:r>
              <a:rPr lang="ru-RU" sz="2400" dirty="0" err="1"/>
              <a:t>col_b_def</a:t>
            </a:r>
            <a:endParaRPr lang="ru-RU" sz="2400" dirty="0"/>
          </a:p>
          <a:p>
            <a:r>
              <a:rPr lang="ru-RU" sz="2400" dirty="0"/>
              <a:t>DEFAULT 50 FOR </a:t>
            </a:r>
            <a:r>
              <a:rPr lang="ru-RU" sz="2400" dirty="0" err="1"/>
              <a:t>column_b</a:t>
            </a:r>
            <a:r>
              <a:rPr lang="ru-RU" sz="2400" dirty="0"/>
              <a:t> ;</a:t>
            </a:r>
          </a:p>
          <a:p>
            <a:r>
              <a:rPr lang="en-US" sz="2400" dirty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056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Полотно 36"/>
          <p:cNvGrpSpPr/>
          <p:nvPr/>
        </p:nvGrpSpPr>
        <p:grpSpPr>
          <a:xfrm>
            <a:off x="0" y="0"/>
            <a:ext cx="5940425" cy="6967855"/>
            <a:chOff x="0" y="0"/>
            <a:chExt cx="5940425" cy="69678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5940425" cy="696785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34565" y="48895"/>
              <a:ext cx="1522730" cy="683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 </a:t>
              </a:r>
              <a:endParaRPr lang="ru-RU" sz="120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Процесор запитів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90195" y="48260"/>
              <a:ext cx="1524635" cy="684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Об‘єктний код програми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177030" y="47625"/>
              <a:ext cx="1524000" cy="6851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Контролер словника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272665" y="4918710"/>
              <a:ext cx="1523365" cy="6851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Контролер файлів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69900" y="4918710"/>
              <a:ext cx="1522730" cy="6851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 </a:t>
              </a:r>
              <a:endParaRPr lang="ru-RU" sz="120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Методи доступу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20700" y="5883910"/>
              <a:ext cx="1522095" cy="6851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 </a:t>
              </a:r>
              <a:endParaRPr lang="ru-RU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Системні буфери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843530" y="5693410"/>
              <a:ext cx="851535" cy="660400"/>
            </a:xfrm>
            <a:prstGeom prst="can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89230" y="981710"/>
              <a:ext cx="5676900" cy="37973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242435" y="4639310"/>
              <a:ext cx="1520825" cy="266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Контролер БД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4" name="Line 13"/>
            <p:cNvCxnSpPr/>
            <p:nvPr/>
          </p:nvCxnSpPr>
          <p:spPr bwMode="auto">
            <a:xfrm>
              <a:off x="3046730" y="4372610"/>
              <a:ext cx="635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4"/>
            <p:cNvCxnSpPr/>
            <p:nvPr/>
          </p:nvCxnSpPr>
          <p:spPr bwMode="auto">
            <a:xfrm flipH="1">
              <a:off x="1992630" y="5248910"/>
              <a:ext cx="28003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5"/>
            <p:cNvCxnSpPr/>
            <p:nvPr/>
          </p:nvCxnSpPr>
          <p:spPr bwMode="auto">
            <a:xfrm>
              <a:off x="1192530" y="5591810"/>
              <a:ext cx="635" cy="304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6"/>
            <p:cNvCxnSpPr/>
            <p:nvPr/>
          </p:nvCxnSpPr>
          <p:spPr bwMode="auto">
            <a:xfrm>
              <a:off x="2030730" y="6150610"/>
              <a:ext cx="8128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539365" y="6405245"/>
              <a:ext cx="1522095" cy="469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БД та системний каталог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259965" y="1058545"/>
              <a:ext cx="1522730" cy="531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Контроль прав доступу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259965" y="1890395"/>
              <a:ext cx="1522730" cy="556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Процесор команд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259965" y="3725545"/>
              <a:ext cx="1522730" cy="683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Контролер буферов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259965" y="2785745"/>
              <a:ext cx="1522730" cy="683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Контролер транзакцій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4164965" y="3712845"/>
              <a:ext cx="1522730" cy="5949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Контролер відновлення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152265" y="2785745"/>
              <a:ext cx="1522730" cy="683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 </a:t>
              </a:r>
              <a:endParaRPr lang="ru-RU" sz="120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Планувальник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4190365" y="1903095"/>
              <a:ext cx="1522730" cy="531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Оптимізатор запитів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54965" y="1909445"/>
              <a:ext cx="1522730" cy="5187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Засоби контролю цілісності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056765" y="3648710"/>
              <a:ext cx="3721100" cy="889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28" name="Line 27"/>
            <p:cNvCxnSpPr/>
            <p:nvPr/>
          </p:nvCxnSpPr>
          <p:spPr bwMode="auto">
            <a:xfrm>
              <a:off x="939165" y="715010"/>
              <a:ext cx="1320800" cy="622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28"/>
            <p:cNvCxnSpPr/>
            <p:nvPr/>
          </p:nvCxnSpPr>
          <p:spPr bwMode="auto">
            <a:xfrm>
              <a:off x="2958465" y="715010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29"/>
            <p:cNvCxnSpPr/>
            <p:nvPr/>
          </p:nvCxnSpPr>
          <p:spPr bwMode="auto">
            <a:xfrm flipH="1">
              <a:off x="4342765" y="727710"/>
              <a:ext cx="495300" cy="241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30"/>
            <p:cNvCxnSpPr/>
            <p:nvPr/>
          </p:nvCxnSpPr>
          <p:spPr bwMode="auto">
            <a:xfrm>
              <a:off x="3021965" y="1578610"/>
              <a:ext cx="635" cy="292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31"/>
            <p:cNvCxnSpPr/>
            <p:nvPr/>
          </p:nvCxnSpPr>
          <p:spPr bwMode="auto">
            <a:xfrm>
              <a:off x="3034665" y="2442210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32"/>
            <p:cNvCxnSpPr/>
            <p:nvPr/>
          </p:nvCxnSpPr>
          <p:spPr bwMode="auto">
            <a:xfrm>
              <a:off x="1866265" y="2150110"/>
              <a:ext cx="406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33"/>
            <p:cNvCxnSpPr/>
            <p:nvPr/>
          </p:nvCxnSpPr>
          <p:spPr bwMode="auto">
            <a:xfrm>
              <a:off x="3771265" y="2150110"/>
              <a:ext cx="43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34"/>
            <p:cNvCxnSpPr/>
            <p:nvPr/>
          </p:nvCxnSpPr>
          <p:spPr bwMode="auto">
            <a:xfrm>
              <a:off x="3771265" y="3128010"/>
              <a:ext cx="368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35"/>
            <p:cNvCxnSpPr/>
            <p:nvPr/>
          </p:nvCxnSpPr>
          <p:spPr bwMode="auto">
            <a:xfrm flipV="1">
              <a:off x="4888865" y="2429510"/>
              <a:ext cx="0" cy="355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36"/>
            <p:cNvCxnSpPr/>
            <p:nvPr/>
          </p:nvCxnSpPr>
          <p:spPr bwMode="auto">
            <a:xfrm>
              <a:off x="4888865" y="3458210"/>
              <a:ext cx="0" cy="254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37"/>
            <p:cNvCxnSpPr/>
            <p:nvPr/>
          </p:nvCxnSpPr>
          <p:spPr bwMode="auto">
            <a:xfrm>
              <a:off x="3771265" y="4029710"/>
              <a:ext cx="393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4217035" y="4359910"/>
              <a:ext cx="1520825" cy="266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</a:rPr>
                <a:t>Контролер даних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40" name="Rectangle 56"/>
          <p:cNvSpPr>
            <a:spLocks noChangeArrowheads="1"/>
          </p:cNvSpPr>
          <p:nvPr/>
        </p:nvSpPr>
        <p:spPr bwMode="auto">
          <a:xfrm>
            <a:off x="2132647" y="624996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Рис.1.4. Компоненти контролера БД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20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89289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Додавання</a:t>
            </a:r>
            <a:r>
              <a:rPr lang="ru-RU" sz="2400" b="1" dirty="0"/>
              <a:t> </a:t>
            </a:r>
            <a:r>
              <a:rPr lang="ru-RU" sz="2400" b="1" dirty="0" err="1"/>
              <a:t>стовпця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допускає</a:t>
            </a:r>
            <a:r>
              <a:rPr lang="ru-RU" sz="2400" b="1" dirty="0"/>
              <a:t> </a:t>
            </a:r>
            <a:r>
              <a:rPr lang="ru-RU" sz="2400" b="1" dirty="0" err="1"/>
              <a:t>значення</a:t>
            </a:r>
            <a:r>
              <a:rPr lang="ru-RU" sz="2400" b="1" dirty="0"/>
              <a:t> NULL, </a:t>
            </a:r>
            <a:r>
              <a:rPr lang="ru-RU" sz="2400" b="1" dirty="0" err="1"/>
              <a:t>зі</a:t>
            </a:r>
            <a:r>
              <a:rPr lang="ru-RU" sz="2400" b="1" dirty="0"/>
              <a:t> </a:t>
            </a:r>
            <a:r>
              <a:rPr lang="ru-RU" sz="2400" b="1" dirty="0" err="1"/>
              <a:t>значеннями</a:t>
            </a:r>
            <a:r>
              <a:rPr lang="ru-RU" sz="2400" b="1" dirty="0"/>
              <a:t> за </a:t>
            </a:r>
            <a:r>
              <a:rPr lang="ru-RU" sz="2400" b="1" dirty="0" err="1"/>
              <a:t>замовченням</a:t>
            </a:r>
            <a:endParaRPr lang="ru-RU" sz="2400" b="1" dirty="0"/>
          </a:p>
          <a:p>
            <a:r>
              <a:rPr lang="ru-RU" sz="2400" dirty="0"/>
              <a:t>ALTER TABLE </a:t>
            </a:r>
            <a:r>
              <a:rPr lang="ru-RU" sz="2400" dirty="0" err="1"/>
              <a:t>dbo.doc_exf</a:t>
            </a:r>
            <a:r>
              <a:rPr lang="ru-RU" sz="2400" dirty="0"/>
              <a:t> </a:t>
            </a:r>
          </a:p>
          <a:p>
            <a:r>
              <a:rPr lang="ru-RU" sz="2400" dirty="0"/>
              <a:t>ADD </a:t>
            </a:r>
            <a:r>
              <a:rPr lang="ru-RU" sz="2400" dirty="0" err="1"/>
              <a:t>AddDate</a:t>
            </a:r>
            <a:r>
              <a:rPr lang="ru-RU" sz="2400" dirty="0"/>
              <a:t> </a:t>
            </a:r>
            <a:r>
              <a:rPr lang="ru-RU" sz="2400" dirty="0" err="1"/>
              <a:t>smalldatetime</a:t>
            </a:r>
            <a:r>
              <a:rPr lang="ru-RU" sz="2400" dirty="0"/>
              <a:t> NULL</a:t>
            </a:r>
          </a:p>
          <a:p>
            <a:r>
              <a:rPr lang="ru-RU" sz="2400" dirty="0"/>
              <a:t>CONSTRAINT </a:t>
            </a:r>
            <a:r>
              <a:rPr lang="ru-RU" sz="2400" dirty="0" err="1"/>
              <a:t>AddDateDflt</a:t>
            </a:r>
            <a:endParaRPr lang="ru-RU" sz="2400" dirty="0"/>
          </a:p>
          <a:p>
            <a:r>
              <a:rPr lang="ru-RU" sz="2400" dirty="0"/>
              <a:t>DEFAULT GETDATE() WITH VALUES ;</a:t>
            </a:r>
          </a:p>
          <a:p>
            <a:endParaRPr lang="en-US" sz="2400" b="1" dirty="0"/>
          </a:p>
          <a:p>
            <a:r>
              <a:rPr lang="ru-RU" sz="2400" b="1" dirty="0" err="1"/>
              <a:t>Створення</a:t>
            </a:r>
            <a:r>
              <a:rPr lang="ru-RU" sz="2400" b="1" dirty="0"/>
              <a:t> </a:t>
            </a:r>
            <a:r>
              <a:rPr lang="ru-RU" sz="2400" b="1" dirty="0" err="1"/>
              <a:t>обмеження</a:t>
            </a:r>
            <a:r>
              <a:rPr lang="ru-RU" sz="2400" b="1" dirty="0"/>
              <a:t> </a:t>
            </a:r>
            <a:r>
              <a:rPr lang="en-US" sz="2400" b="1" dirty="0"/>
              <a:t>PRIMARY KEY </a:t>
            </a:r>
            <a:r>
              <a:rPr lang="ru-RU" sz="2400" b="1" dirty="0"/>
              <a:t>з параметрами </a:t>
            </a:r>
            <a:r>
              <a:rPr lang="ru-RU" sz="2400" b="1" dirty="0" err="1"/>
              <a:t>індексу</a:t>
            </a:r>
            <a:endParaRPr lang="ru-RU" sz="2400" b="1" dirty="0"/>
          </a:p>
          <a:p>
            <a:r>
              <a:rPr lang="ru-RU" sz="2400" dirty="0"/>
              <a:t>ALTER TABLE </a:t>
            </a:r>
            <a:r>
              <a:rPr lang="ru-RU" sz="2400" dirty="0" err="1"/>
              <a:t>Production.TransactionHistoryArchive</a:t>
            </a:r>
            <a:r>
              <a:rPr lang="ru-RU" sz="2400" dirty="0"/>
              <a:t> WITH NOCHECK </a:t>
            </a:r>
          </a:p>
          <a:p>
            <a:r>
              <a:rPr lang="ru-RU" sz="2400" dirty="0"/>
              <a:t>ADD CONSTRAINT </a:t>
            </a:r>
            <a:r>
              <a:rPr lang="ru-RU" sz="2400" dirty="0" err="1"/>
              <a:t>PK_TransactionHistoryArchive_TransactionID</a:t>
            </a:r>
            <a:r>
              <a:rPr lang="ru-RU" sz="2400" dirty="0"/>
              <a:t> PRIMARY KEY CLUSTERED (</a:t>
            </a:r>
            <a:r>
              <a:rPr lang="ru-RU" sz="2400" dirty="0" err="1"/>
              <a:t>TransactionID</a:t>
            </a:r>
            <a:r>
              <a:rPr lang="ru-RU" sz="2400" dirty="0"/>
              <a:t>)</a:t>
            </a:r>
          </a:p>
          <a:p>
            <a:r>
              <a:rPr lang="ru-RU" sz="2400" dirty="0"/>
              <a:t>WITH (FILLFACTOR = 75, ONLINE = ON, PAD_INDEX = ON);</a:t>
            </a:r>
          </a:p>
          <a:p>
            <a:r>
              <a:rPr lang="ru-RU" sz="2400" dirty="0"/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191540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6136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Додавання</a:t>
            </a:r>
            <a:r>
              <a:rPr lang="ru-RU" b="1" dirty="0"/>
              <a:t> </a:t>
            </a:r>
            <a:r>
              <a:rPr lang="ru-RU" b="1" dirty="0" err="1"/>
              <a:t>декількох</a:t>
            </a:r>
            <a:r>
              <a:rPr lang="ru-RU" b="1" dirty="0"/>
              <a:t> </a:t>
            </a:r>
            <a:r>
              <a:rPr lang="ru-RU" b="1" dirty="0" err="1"/>
              <a:t>стовпців</a:t>
            </a:r>
            <a:r>
              <a:rPr lang="ru-RU" b="1" dirty="0"/>
              <a:t> з </a:t>
            </a:r>
            <a:r>
              <a:rPr lang="ru-RU" b="1" dirty="0" err="1"/>
              <a:t>обмеженнями</a:t>
            </a:r>
            <a:endParaRPr lang="ru-RU" b="1" dirty="0"/>
          </a:p>
          <a:p>
            <a:r>
              <a:rPr lang="ru-RU" dirty="0"/>
              <a:t>ALTER TABLE </a:t>
            </a:r>
            <a:r>
              <a:rPr lang="ru-RU" dirty="0" err="1"/>
              <a:t>dbo.doc_exe</a:t>
            </a:r>
            <a:r>
              <a:rPr lang="ru-RU" dirty="0"/>
              <a:t> ADD </a:t>
            </a:r>
          </a:p>
          <a:p>
            <a:r>
              <a:rPr lang="ru-RU" dirty="0"/>
              <a:t> </a:t>
            </a:r>
          </a:p>
          <a:p>
            <a:r>
              <a:rPr lang="ru-RU" sz="1500" i="1" dirty="0"/>
              <a:t>-- </a:t>
            </a:r>
            <a:r>
              <a:rPr lang="ru-RU" sz="1500" i="1" dirty="0" err="1"/>
              <a:t>Add</a:t>
            </a:r>
            <a:r>
              <a:rPr lang="ru-RU" sz="1500" i="1" dirty="0"/>
              <a:t> a PRIMARY KEY </a:t>
            </a:r>
            <a:r>
              <a:rPr lang="ru-RU" sz="1500" i="1" dirty="0" err="1"/>
              <a:t>identity</a:t>
            </a:r>
            <a:r>
              <a:rPr lang="ru-RU" sz="1500" i="1" dirty="0"/>
              <a:t> </a:t>
            </a:r>
            <a:r>
              <a:rPr lang="ru-RU" sz="1500" i="1" dirty="0" err="1"/>
              <a:t>column</a:t>
            </a:r>
            <a:r>
              <a:rPr lang="ru-RU" sz="1500" i="1" dirty="0"/>
              <a:t>.</a:t>
            </a:r>
          </a:p>
          <a:p>
            <a:r>
              <a:rPr lang="ru-RU" dirty="0" err="1"/>
              <a:t>column_b</a:t>
            </a:r>
            <a:r>
              <a:rPr lang="ru-RU" dirty="0"/>
              <a:t> INT IDENTITY</a:t>
            </a:r>
          </a:p>
          <a:p>
            <a:r>
              <a:rPr lang="ru-RU" dirty="0"/>
              <a:t>CONSTRAINT </a:t>
            </a:r>
            <a:r>
              <a:rPr lang="ru-RU" dirty="0" err="1"/>
              <a:t>column_b_pk</a:t>
            </a:r>
            <a:r>
              <a:rPr lang="ru-RU" dirty="0"/>
              <a:t> PRIMARY KEY, </a:t>
            </a:r>
          </a:p>
          <a:p>
            <a:r>
              <a:rPr lang="ru-RU" dirty="0"/>
              <a:t> </a:t>
            </a:r>
          </a:p>
          <a:p>
            <a:r>
              <a:rPr lang="ru-RU" sz="1500" i="1" dirty="0"/>
              <a:t>-- </a:t>
            </a:r>
            <a:r>
              <a:rPr lang="ru-RU" sz="1500" i="1" dirty="0" err="1"/>
              <a:t>Add</a:t>
            </a:r>
            <a:r>
              <a:rPr lang="ru-RU" sz="1500" i="1" dirty="0"/>
              <a:t> a </a:t>
            </a:r>
            <a:r>
              <a:rPr lang="ru-RU" sz="1500" i="1" dirty="0" err="1"/>
              <a:t>column</a:t>
            </a:r>
            <a:r>
              <a:rPr lang="ru-RU" sz="1500" i="1" dirty="0"/>
              <a:t> </a:t>
            </a:r>
            <a:r>
              <a:rPr lang="ru-RU" sz="1500" i="1" dirty="0" err="1"/>
              <a:t>that</a:t>
            </a:r>
            <a:r>
              <a:rPr lang="ru-RU" sz="1500" i="1" dirty="0"/>
              <a:t> </a:t>
            </a:r>
            <a:r>
              <a:rPr lang="ru-RU" sz="1500" i="1" dirty="0" err="1"/>
              <a:t>references</a:t>
            </a:r>
            <a:r>
              <a:rPr lang="ru-RU" sz="1500" i="1" dirty="0"/>
              <a:t> </a:t>
            </a:r>
            <a:r>
              <a:rPr lang="ru-RU" sz="1500" i="1" dirty="0" err="1"/>
              <a:t>another</a:t>
            </a:r>
            <a:r>
              <a:rPr lang="ru-RU" sz="1500" i="1" dirty="0"/>
              <a:t> </a:t>
            </a:r>
            <a:r>
              <a:rPr lang="ru-RU" sz="1500" i="1" dirty="0" err="1"/>
              <a:t>column</a:t>
            </a:r>
            <a:r>
              <a:rPr lang="ru-RU" sz="1500" i="1" dirty="0"/>
              <a:t> </a:t>
            </a:r>
            <a:r>
              <a:rPr lang="ru-RU" sz="1500" i="1" dirty="0" err="1"/>
              <a:t>in</a:t>
            </a:r>
            <a:r>
              <a:rPr lang="ru-RU" sz="1500" i="1" dirty="0"/>
              <a:t> </a:t>
            </a:r>
            <a:r>
              <a:rPr lang="ru-RU" sz="1500" i="1" dirty="0" err="1"/>
              <a:t>the</a:t>
            </a:r>
            <a:r>
              <a:rPr lang="ru-RU" sz="1500" i="1" dirty="0"/>
              <a:t> </a:t>
            </a:r>
            <a:r>
              <a:rPr lang="ru-RU" sz="1500" i="1" dirty="0" err="1"/>
              <a:t>same</a:t>
            </a:r>
            <a:r>
              <a:rPr lang="ru-RU" sz="1500" i="1" dirty="0"/>
              <a:t> </a:t>
            </a:r>
            <a:r>
              <a:rPr lang="ru-RU" sz="1500" i="1" dirty="0" err="1"/>
              <a:t>table</a:t>
            </a:r>
            <a:r>
              <a:rPr lang="ru-RU" sz="1500" i="1" dirty="0"/>
              <a:t>.</a:t>
            </a:r>
          </a:p>
          <a:p>
            <a:r>
              <a:rPr lang="ru-RU" dirty="0" err="1"/>
              <a:t>column_c</a:t>
            </a:r>
            <a:r>
              <a:rPr lang="ru-RU" dirty="0"/>
              <a:t> INT NULL  </a:t>
            </a:r>
          </a:p>
          <a:p>
            <a:r>
              <a:rPr lang="ru-RU" dirty="0"/>
              <a:t>CONSTRAINT </a:t>
            </a:r>
            <a:r>
              <a:rPr lang="ru-RU" dirty="0" err="1"/>
              <a:t>column_c_fk</a:t>
            </a:r>
            <a:r>
              <a:rPr lang="ru-RU" dirty="0"/>
              <a:t> </a:t>
            </a:r>
          </a:p>
          <a:p>
            <a:r>
              <a:rPr lang="ru-RU" dirty="0"/>
              <a:t>REFERENCES </a:t>
            </a:r>
            <a:r>
              <a:rPr lang="ru-RU" dirty="0" err="1"/>
              <a:t>doc_exe</a:t>
            </a:r>
            <a:r>
              <a:rPr lang="ru-RU" dirty="0"/>
              <a:t>(</a:t>
            </a:r>
            <a:r>
              <a:rPr lang="ru-RU" dirty="0" err="1"/>
              <a:t>column_a</a:t>
            </a:r>
            <a:r>
              <a:rPr lang="ru-RU" dirty="0"/>
              <a:t>),</a:t>
            </a:r>
          </a:p>
          <a:p>
            <a:r>
              <a:rPr lang="ru-RU" dirty="0"/>
              <a:t> </a:t>
            </a:r>
          </a:p>
          <a:p>
            <a:r>
              <a:rPr lang="ru-RU" sz="1500" i="1" dirty="0"/>
              <a:t>-- </a:t>
            </a:r>
            <a:r>
              <a:rPr lang="ru-RU" sz="1500" i="1" dirty="0" err="1"/>
              <a:t>Add</a:t>
            </a:r>
            <a:r>
              <a:rPr lang="ru-RU" sz="1500" i="1" dirty="0"/>
              <a:t> a </a:t>
            </a:r>
            <a:r>
              <a:rPr lang="ru-RU" sz="1500" i="1" dirty="0" err="1"/>
              <a:t>column</a:t>
            </a:r>
            <a:r>
              <a:rPr lang="ru-RU" sz="1500" i="1" dirty="0"/>
              <a:t> </a:t>
            </a:r>
            <a:r>
              <a:rPr lang="ru-RU" sz="1500" i="1" dirty="0" err="1"/>
              <a:t>with</a:t>
            </a:r>
            <a:r>
              <a:rPr lang="ru-RU" sz="1500" i="1" dirty="0"/>
              <a:t> a </a:t>
            </a:r>
            <a:r>
              <a:rPr lang="ru-RU" sz="1500" i="1" dirty="0" err="1"/>
              <a:t>constraint</a:t>
            </a:r>
            <a:r>
              <a:rPr lang="ru-RU" sz="1500" i="1" dirty="0"/>
              <a:t> </a:t>
            </a:r>
            <a:r>
              <a:rPr lang="ru-RU" sz="1500" i="1" dirty="0" err="1"/>
              <a:t>to</a:t>
            </a:r>
            <a:r>
              <a:rPr lang="ru-RU" sz="1500" i="1" dirty="0"/>
              <a:t> </a:t>
            </a:r>
            <a:r>
              <a:rPr lang="ru-RU" sz="1500" i="1" dirty="0" err="1"/>
              <a:t>enforce</a:t>
            </a:r>
            <a:r>
              <a:rPr lang="ru-RU" sz="1500" i="1" dirty="0"/>
              <a:t> </a:t>
            </a:r>
            <a:r>
              <a:rPr lang="ru-RU" sz="1500" i="1" dirty="0" err="1"/>
              <a:t>that</a:t>
            </a:r>
            <a:r>
              <a:rPr lang="ru-RU" sz="1500" i="1" dirty="0"/>
              <a:t> </a:t>
            </a:r>
          </a:p>
          <a:p>
            <a:r>
              <a:rPr lang="ru-RU" sz="1500" i="1" dirty="0"/>
              <a:t>-- </a:t>
            </a:r>
            <a:r>
              <a:rPr lang="ru-RU" sz="1500" i="1" dirty="0" err="1"/>
              <a:t>nonnull</a:t>
            </a:r>
            <a:r>
              <a:rPr lang="ru-RU" sz="1500" i="1" dirty="0"/>
              <a:t> </a:t>
            </a:r>
            <a:r>
              <a:rPr lang="ru-RU" sz="1500" i="1" dirty="0" err="1"/>
              <a:t>data</a:t>
            </a:r>
            <a:r>
              <a:rPr lang="ru-RU" sz="1500" i="1" dirty="0"/>
              <a:t> </a:t>
            </a:r>
            <a:r>
              <a:rPr lang="ru-RU" sz="1500" i="1" dirty="0" err="1"/>
              <a:t>is</a:t>
            </a:r>
            <a:r>
              <a:rPr lang="ru-RU" sz="1500" i="1" dirty="0"/>
              <a:t> </a:t>
            </a:r>
            <a:r>
              <a:rPr lang="ru-RU" sz="1500" i="1" dirty="0" err="1"/>
              <a:t>in</a:t>
            </a:r>
            <a:r>
              <a:rPr lang="ru-RU" sz="1500" i="1" dirty="0"/>
              <a:t> a </a:t>
            </a:r>
            <a:r>
              <a:rPr lang="ru-RU" sz="1500" i="1" dirty="0" err="1"/>
              <a:t>valid</a:t>
            </a:r>
            <a:r>
              <a:rPr lang="ru-RU" sz="1500" i="1" dirty="0"/>
              <a:t> </a:t>
            </a:r>
            <a:r>
              <a:rPr lang="ru-RU" sz="1500" i="1" dirty="0" err="1"/>
              <a:t>telephone</a:t>
            </a:r>
            <a:r>
              <a:rPr lang="ru-RU" sz="1500" i="1" dirty="0"/>
              <a:t> </a:t>
            </a:r>
            <a:r>
              <a:rPr lang="ru-RU" sz="1500" i="1" dirty="0" err="1"/>
              <a:t>number</a:t>
            </a:r>
            <a:r>
              <a:rPr lang="ru-RU" sz="1500" i="1" dirty="0"/>
              <a:t> </a:t>
            </a:r>
            <a:r>
              <a:rPr lang="ru-RU" sz="1500" i="1" dirty="0" err="1"/>
              <a:t>format</a:t>
            </a:r>
            <a:r>
              <a:rPr lang="ru-RU" sz="1500" i="1" dirty="0"/>
              <a:t>.</a:t>
            </a:r>
          </a:p>
          <a:p>
            <a:r>
              <a:rPr lang="ru-RU" dirty="0" err="1"/>
              <a:t>column_d</a:t>
            </a:r>
            <a:r>
              <a:rPr lang="ru-RU" dirty="0"/>
              <a:t> VARCHAR(16) NULL </a:t>
            </a:r>
          </a:p>
          <a:p>
            <a:r>
              <a:rPr lang="ru-RU" dirty="0"/>
              <a:t>CONSTRAINT </a:t>
            </a:r>
            <a:r>
              <a:rPr lang="ru-RU" dirty="0" err="1"/>
              <a:t>column_d_chk</a:t>
            </a:r>
            <a:endParaRPr lang="ru-RU" dirty="0"/>
          </a:p>
          <a:p>
            <a:r>
              <a:rPr lang="ru-RU" dirty="0"/>
              <a:t>CHECK </a:t>
            </a:r>
          </a:p>
          <a:p>
            <a:r>
              <a:rPr lang="ru-RU" dirty="0"/>
              <a:t>(</a:t>
            </a:r>
            <a:r>
              <a:rPr lang="ru-RU" dirty="0" err="1"/>
              <a:t>column_d</a:t>
            </a:r>
            <a:r>
              <a:rPr lang="ru-RU" dirty="0"/>
              <a:t> LIKE '[0-9][0-9][0-9]-[0-9][0-9][0-9][0-9]' OR</a:t>
            </a:r>
          </a:p>
          <a:p>
            <a:r>
              <a:rPr lang="ru-RU" dirty="0" err="1"/>
              <a:t>column_d</a:t>
            </a:r>
            <a:r>
              <a:rPr lang="ru-RU" dirty="0"/>
              <a:t> LIKE</a:t>
            </a:r>
          </a:p>
          <a:p>
            <a:r>
              <a:rPr lang="ru-RU" dirty="0"/>
              <a:t>'([0-9][0-9][0-9]) [0-9][0-9][0-9]-[0-9][0-9][0-9][0-9]'),</a:t>
            </a:r>
          </a:p>
          <a:p>
            <a:r>
              <a:rPr lang="ru-RU" dirty="0"/>
              <a:t> </a:t>
            </a:r>
          </a:p>
          <a:p>
            <a:r>
              <a:rPr lang="ru-RU" sz="1500" i="1" dirty="0"/>
              <a:t>-- </a:t>
            </a:r>
            <a:r>
              <a:rPr lang="ru-RU" sz="1500" i="1" dirty="0" err="1"/>
              <a:t>Add</a:t>
            </a:r>
            <a:r>
              <a:rPr lang="ru-RU" sz="1500" i="1" dirty="0"/>
              <a:t> a </a:t>
            </a:r>
            <a:r>
              <a:rPr lang="ru-RU" sz="1500" i="1" dirty="0" err="1"/>
              <a:t>nonnull</a:t>
            </a:r>
            <a:r>
              <a:rPr lang="ru-RU" sz="1500" i="1" dirty="0"/>
              <a:t> </a:t>
            </a:r>
            <a:r>
              <a:rPr lang="ru-RU" sz="1500" i="1" dirty="0" err="1"/>
              <a:t>column</a:t>
            </a:r>
            <a:r>
              <a:rPr lang="ru-RU" sz="1500" i="1" dirty="0"/>
              <a:t> </a:t>
            </a:r>
            <a:r>
              <a:rPr lang="ru-RU" sz="1500" i="1" dirty="0" err="1"/>
              <a:t>with</a:t>
            </a:r>
            <a:r>
              <a:rPr lang="ru-RU" sz="1500" i="1" dirty="0"/>
              <a:t> a </a:t>
            </a:r>
            <a:r>
              <a:rPr lang="ru-RU" sz="1500" i="1" dirty="0" err="1"/>
              <a:t>default</a:t>
            </a:r>
            <a:r>
              <a:rPr lang="ru-RU" dirty="0"/>
              <a:t>.</a:t>
            </a:r>
          </a:p>
          <a:p>
            <a:r>
              <a:rPr lang="ru-RU" dirty="0" err="1"/>
              <a:t>column_e</a:t>
            </a:r>
            <a:r>
              <a:rPr lang="ru-RU" dirty="0"/>
              <a:t> DECIMAL(3,3)</a:t>
            </a:r>
          </a:p>
          <a:p>
            <a:r>
              <a:rPr lang="ru-RU" dirty="0"/>
              <a:t>CONSTRAINT </a:t>
            </a:r>
            <a:r>
              <a:rPr lang="ru-RU" dirty="0" err="1"/>
              <a:t>column_e_default</a:t>
            </a:r>
            <a:endParaRPr lang="ru-RU" dirty="0"/>
          </a:p>
          <a:p>
            <a:r>
              <a:rPr lang="ru-RU" dirty="0"/>
              <a:t>DEFAULT .081 ;</a:t>
            </a:r>
          </a:p>
        </p:txBody>
      </p:sp>
    </p:spTree>
    <p:extLst>
      <p:ext uri="{BB962C8B-B14F-4D97-AF65-F5344CB8AC3E}">
        <p14:creationId xmlns:p14="http://schemas.microsoft.com/office/powerpoint/2010/main" val="12490516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ЗНИЩЕННЯ СТОПЦІВ ТА ОБМЕЖЕНЬ</a:t>
            </a:r>
          </a:p>
          <a:p>
            <a:r>
              <a:rPr lang="ru-RU" b="1" dirty="0" err="1"/>
              <a:t>Знищення</a:t>
            </a:r>
            <a:r>
              <a:rPr lang="ru-RU" b="1" dirty="0"/>
              <a:t> </a:t>
            </a:r>
            <a:r>
              <a:rPr lang="ru-RU" b="1" dirty="0" err="1"/>
              <a:t>стовпця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стовпців</a:t>
            </a:r>
            <a:endParaRPr lang="ru-RU" b="1" dirty="0"/>
          </a:p>
          <a:p>
            <a:r>
              <a:rPr lang="ru-RU" dirty="0"/>
              <a:t>ALTER TABLE </a:t>
            </a:r>
            <a:r>
              <a:rPr lang="ru-RU" dirty="0" err="1"/>
              <a:t>dbo.doc_exb</a:t>
            </a:r>
            <a:r>
              <a:rPr lang="ru-RU" dirty="0"/>
              <a:t> DROP COLUMN </a:t>
            </a:r>
            <a:r>
              <a:rPr lang="ru-RU" dirty="0" err="1"/>
              <a:t>column_b</a:t>
            </a:r>
            <a:r>
              <a:rPr lang="ru-RU" dirty="0"/>
              <a:t> ;</a:t>
            </a:r>
          </a:p>
          <a:p>
            <a:endParaRPr lang="ru-RU" dirty="0"/>
          </a:p>
          <a:p>
            <a:r>
              <a:rPr lang="ru-RU" dirty="0"/>
              <a:t>ALTER TABLE </a:t>
            </a:r>
            <a:r>
              <a:rPr lang="ru-RU" dirty="0" err="1"/>
              <a:t>dbo.doc_exb</a:t>
            </a:r>
            <a:r>
              <a:rPr lang="ru-RU" dirty="0"/>
              <a:t> DROP COLUMN </a:t>
            </a:r>
            <a:r>
              <a:rPr lang="ru-RU" dirty="0" err="1"/>
              <a:t>column_c</a:t>
            </a:r>
            <a:r>
              <a:rPr lang="ru-RU" dirty="0"/>
              <a:t>, </a:t>
            </a:r>
            <a:r>
              <a:rPr lang="ru-RU" dirty="0" err="1"/>
              <a:t>column_d</a:t>
            </a:r>
            <a:r>
              <a:rPr lang="ru-RU" dirty="0"/>
              <a:t>;</a:t>
            </a:r>
          </a:p>
          <a:p>
            <a:endParaRPr lang="ru-RU" b="1" dirty="0"/>
          </a:p>
          <a:p>
            <a:r>
              <a:rPr lang="ru-RU" b="1" dirty="0" err="1"/>
              <a:t>Знищення</a:t>
            </a:r>
            <a:r>
              <a:rPr lang="ru-RU" b="1" dirty="0"/>
              <a:t> </a:t>
            </a:r>
            <a:r>
              <a:rPr lang="ru-RU" b="1" dirty="0" err="1"/>
              <a:t>обмежень</a:t>
            </a:r>
            <a:r>
              <a:rPr lang="ru-RU" b="1" dirty="0"/>
              <a:t> і </a:t>
            </a:r>
            <a:r>
              <a:rPr lang="ru-RU" b="1" dirty="0" err="1"/>
              <a:t>стовпців</a:t>
            </a:r>
            <a:endParaRPr lang="ru-RU" b="1" dirty="0"/>
          </a:p>
          <a:p>
            <a:endParaRPr lang="ru-RU" dirty="0"/>
          </a:p>
          <a:p>
            <a:r>
              <a:rPr lang="ru-RU" dirty="0"/>
              <a:t> </a:t>
            </a:r>
            <a:r>
              <a:rPr lang="ru-RU" sz="1500" i="1" dirty="0"/>
              <a:t>-- </a:t>
            </a:r>
            <a:r>
              <a:rPr lang="ru-RU" sz="1500" i="1" dirty="0" err="1"/>
              <a:t>Example</a:t>
            </a:r>
            <a:r>
              <a:rPr lang="ru-RU" sz="1500" i="1" dirty="0"/>
              <a:t> 1. </a:t>
            </a:r>
            <a:r>
              <a:rPr lang="ru-RU" sz="1500" i="1" dirty="0" err="1"/>
              <a:t>Remove</a:t>
            </a:r>
            <a:r>
              <a:rPr lang="ru-RU" sz="1500" i="1" dirty="0"/>
              <a:t> a </a:t>
            </a:r>
            <a:r>
              <a:rPr lang="ru-RU" sz="1500" i="1" dirty="0" err="1"/>
              <a:t>single</a:t>
            </a:r>
            <a:r>
              <a:rPr lang="ru-RU" sz="1500" i="1" dirty="0"/>
              <a:t> </a:t>
            </a:r>
            <a:r>
              <a:rPr lang="ru-RU" sz="1500" i="1" dirty="0" err="1"/>
              <a:t>constraint</a:t>
            </a:r>
            <a:r>
              <a:rPr lang="ru-RU" sz="1500" i="1" dirty="0"/>
              <a:t>.</a:t>
            </a:r>
          </a:p>
          <a:p>
            <a:r>
              <a:rPr lang="ru-RU" dirty="0"/>
              <a:t>ALTER TABLE </a:t>
            </a:r>
            <a:r>
              <a:rPr lang="ru-RU" dirty="0" err="1"/>
              <a:t>dbo.doc_exc</a:t>
            </a:r>
            <a:r>
              <a:rPr lang="ru-RU" dirty="0"/>
              <a:t> DROP </a:t>
            </a:r>
            <a:r>
              <a:rPr lang="ru-RU" dirty="0" err="1"/>
              <a:t>my_constraint</a:t>
            </a:r>
            <a:r>
              <a:rPr lang="ru-RU" dirty="0"/>
              <a:t> ;</a:t>
            </a:r>
          </a:p>
          <a:p>
            <a:endParaRPr lang="ru-RU" dirty="0"/>
          </a:p>
          <a:p>
            <a:r>
              <a:rPr lang="ru-RU" dirty="0"/>
              <a:t> </a:t>
            </a:r>
            <a:r>
              <a:rPr lang="ru-RU" sz="1500" i="1" dirty="0"/>
              <a:t>-- </a:t>
            </a:r>
            <a:r>
              <a:rPr lang="ru-RU" sz="1500" i="1" dirty="0" err="1"/>
              <a:t>Example</a:t>
            </a:r>
            <a:r>
              <a:rPr lang="ru-RU" sz="1500" i="1" dirty="0"/>
              <a:t> 2. </a:t>
            </a:r>
            <a:r>
              <a:rPr lang="ru-RU" sz="1500" i="1" dirty="0" err="1"/>
              <a:t>Remove</a:t>
            </a:r>
            <a:r>
              <a:rPr lang="ru-RU" sz="1500" i="1" dirty="0"/>
              <a:t> </a:t>
            </a:r>
            <a:r>
              <a:rPr lang="ru-RU" sz="1500" i="1" dirty="0" err="1"/>
              <a:t>two</a:t>
            </a:r>
            <a:r>
              <a:rPr lang="ru-RU" sz="1500" i="1" dirty="0"/>
              <a:t> </a:t>
            </a:r>
            <a:r>
              <a:rPr lang="ru-RU" sz="1500" i="1" dirty="0" err="1"/>
              <a:t>constraints</a:t>
            </a:r>
            <a:r>
              <a:rPr lang="ru-RU" sz="1500" i="1" dirty="0"/>
              <a:t> </a:t>
            </a:r>
            <a:r>
              <a:rPr lang="ru-RU" sz="1500" i="1" dirty="0" err="1"/>
              <a:t>and</a:t>
            </a:r>
            <a:r>
              <a:rPr lang="ru-RU" sz="1500" i="1" dirty="0"/>
              <a:t> </a:t>
            </a:r>
            <a:r>
              <a:rPr lang="ru-RU" sz="1500" i="1" dirty="0" err="1"/>
              <a:t>one</a:t>
            </a:r>
            <a:r>
              <a:rPr lang="ru-RU" sz="1500" i="1" dirty="0"/>
              <a:t> </a:t>
            </a:r>
            <a:r>
              <a:rPr lang="ru-RU" sz="1500" i="1" dirty="0" err="1"/>
              <a:t>column</a:t>
            </a:r>
            <a:endParaRPr lang="ru-RU" sz="1500" i="1" dirty="0"/>
          </a:p>
          <a:p>
            <a:r>
              <a:rPr lang="ru-RU" sz="1500" i="1" dirty="0"/>
              <a:t>-- </a:t>
            </a:r>
            <a:r>
              <a:rPr lang="ru-RU" sz="1500" i="1" dirty="0" err="1"/>
              <a:t>The</a:t>
            </a:r>
            <a:r>
              <a:rPr lang="ru-RU" sz="1500" i="1" dirty="0"/>
              <a:t> </a:t>
            </a:r>
            <a:r>
              <a:rPr lang="ru-RU" sz="1500" i="1" dirty="0" err="1"/>
              <a:t>keyword</a:t>
            </a:r>
            <a:r>
              <a:rPr lang="ru-RU" sz="1500" i="1" dirty="0"/>
              <a:t> CONSTRAINT </a:t>
            </a:r>
            <a:r>
              <a:rPr lang="ru-RU" sz="1500" i="1" dirty="0" err="1"/>
              <a:t>is</a:t>
            </a:r>
            <a:r>
              <a:rPr lang="ru-RU" sz="1500" i="1" dirty="0"/>
              <a:t> </a:t>
            </a:r>
            <a:r>
              <a:rPr lang="ru-RU" sz="1500" i="1" dirty="0" err="1"/>
              <a:t>optional</a:t>
            </a:r>
            <a:r>
              <a:rPr lang="ru-RU" sz="1500" i="1" dirty="0"/>
              <a:t>. </a:t>
            </a:r>
            <a:r>
              <a:rPr lang="ru-RU" sz="1500" i="1" dirty="0" err="1"/>
              <a:t>The</a:t>
            </a:r>
            <a:r>
              <a:rPr lang="ru-RU" sz="1500" i="1" dirty="0"/>
              <a:t> </a:t>
            </a:r>
            <a:r>
              <a:rPr lang="ru-RU" sz="1500" i="1" dirty="0" err="1"/>
              <a:t>keyword</a:t>
            </a:r>
            <a:r>
              <a:rPr lang="ru-RU" sz="1500" i="1" dirty="0"/>
              <a:t> COLUMN </a:t>
            </a:r>
            <a:r>
              <a:rPr lang="ru-RU" sz="1500" i="1" dirty="0" err="1"/>
              <a:t>is</a:t>
            </a:r>
            <a:r>
              <a:rPr lang="ru-RU" sz="1500" i="1" dirty="0"/>
              <a:t> </a:t>
            </a:r>
            <a:r>
              <a:rPr lang="ru-RU" sz="1500" i="1" dirty="0" err="1"/>
              <a:t>required</a:t>
            </a:r>
            <a:r>
              <a:rPr lang="ru-RU" sz="1500" i="1" dirty="0"/>
              <a:t>.</a:t>
            </a:r>
          </a:p>
          <a:p>
            <a:r>
              <a:rPr lang="en-US" dirty="0"/>
              <a:t> </a:t>
            </a:r>
            <a:r>
              <a:rPr lang="uk-UA" dirty="0"/>
              <a:t> </a:t>
            </a:r>
            <a:r>
              <a:rPr lang="ru-RU" dirty="0"/>
              <a:t>ALTER TABLE </a:t>
            </a:r>
            <a:r>
              <a:rPr lang="ru-RU" dirty="0" err="1"/>
              <a:t>dbo.doc_exc</a:t>
            </a:r>
            <a:r>
              <a:rPr lang="ru-RU" dirty="0"/>
              <a:t> </a:t>
            </a:r>
          </a:p>
          <a:p>
            <a:r>
              <a:rPr lang="ru-RU" dirty="0"/>
              <a:t>    DROP </a:t>
            </a:r>
            <a:r>
              <a:rPr lang="ru-RU" dirty="0" err="1"/>
              <a:t>CONSTRAINT</a:t>
            </a:r>
            <a:r>
              <a:rPr lang="ru-RU" dirty="0"/>
              <a:t> </a:t>
            </a:r>
            <a:r>
              <a:rPr lang="ru-RU" dirty="0" err="1" smtClean="0"/>
              <a:t>my_constraint</a:t>
            </a:r>
            <a:r>
              <a:rPr lang="ru-RU" dirty="0"/>
              <a:t>, </a:t>
            </a:r>
            <a:r>
              <a:rPr lang="ru-RU" dirty="0" err="1"/>
              <a:t>my_pk_constraint</a:t>
            </a:r>
            <a:r>
              <a:rPr lang="ru-RU" dirty="0"/>
              <a:t>, COLUMN </a:t>
            </a:r>
            <a:r>
              <a:rPr lang="ru-RU" dirty="0" err="1"/>
              <a:t>column_b</a:t>
            </a:r>
            <a:r>
              <a:rPr lang="ru-RU" dirty="0"/>
              <a:t> ;</a:t>
            </a:r>
          </a:p>
          <a:p>
            <a:endParaRPr lang="ru-RU" dirty="0"/>
          </a:p>
          <a:p>
            <a:r>
              <a:rPr lang="ru-RU" b="1" dirty="0" err="1"/>
              <a:t>Додавання</a:t>
            </a:r>
            <a:r>
              <a:rPr lang="ru-RU" b="1" dirty="0"/>
              <a:t> і </a:t>
            </a:r>
            <a:r>
              <a:rPr lang="ru-RU" b="1" dirty="0" err="1"/>
              <a:t>знищення</a:t>
            </a:r>
            <a:r>
              <a:rPr lang="ru-RU" b="1" dirty="0"/>
              <a:t> </a:t>
            </a:r>
            <a:r>
              <a:rPr lang="ru-RU" b="1" dirty="0" err="1"/>
              <a:t>обмеження</a:t>
            </a:r>
            <a:r>
              <a:rPr lang="ru-RU" b="1" dirty="0"/>
              <a:t> FOREIGN KEY</a:t>
            </a:r>
          </a:p>
          <a:p>
            <a:r>
              <a:rPr lang="ru-RU" dirty="0"/>
              <a:t>ALTER TABLE </a:t>
            </a:r>
            <a:r>
              <a:rPr lang="ru-RU" dirty="0" err="1"/>
              <a:t>Person.ContactBackup</a:t>
            </a:r>
            <a:endParaRPr lang="ru-RU" dirty="0"/>
          </a:p>
          <a:p>
            <a:r>
              <a:rPr lang="ru-RU" dirty="0"/>
              <a:t>ADD CONSTRAINT </a:t>
            </a:r>
            <a:r>
              <a:rPr lang="ru-RU" dirty="0" err="1"/>
              <a:t>FK_ContactBacup_Contact</a:t>
            </a:r>
            <a:r>
              <a:rPr lang="ru-RU" dirty="0"/>
              <a:t> FOREIGN KEY (</a:t>
            </a:r>
            <a:r>
              <a:rPr lang="ru-RU" dirty="0" err="1"/>
              <a:t>ContactID</a:t>
            </a:r>
            <a:r>
              <a:rPr lang="ru-RU" dirty="0"/>
              <a:t>)</a:t>
            </a:r>
          </a:p>
          <a:p>
            <a:r>
              <a:rPr lang="ru-RU" dirty="0"/>
              <a:t>    REFERENCES </a:t>
            </a:r>
            <a:r>
              <a:rPr lang="ru-RU" dirty="0" err="1"/>
              <a:t>Person.Person</a:t>
            </a:r>
            <a:r>
              <a:rPr lang="ru-RU" dirty="0"/>
              <a:t> (</a:t>
            </a:r>
            <a:r>
              <a:rPr lang="ru-RU" dirty="0" err="1"/>
              <a:t>BusinessEntityID</a:t>
            </a:r>
            <a:r>
              <a:rPr lang="ru-RU" dirty="0"/>
              <a:t>) ;</a:t>
            </a:r>
          </a:p>
          <a:p>
            <a:r>
              <a:rPr lang="ru-RU" dirty="0"/>
              <a:t>GO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ALTER TABLE </a:t>
            </a:r>
            <a:r>
              <a:rPr lang="ru-RU" dirty="0" err="1"/>
              <a:t>Person.ContactBackup</a:t>
            </a:r>
            <a:endParaRPr lang="ru-RU" dirty="0"/>
          </a:p>
          <a:p>
            <a:r>
              <a:rPr lang="ru-RU" dirty="0"/>
              <a:t>DROP CONSTRAINT </a:t>
            </a:r>
            <a:r>
              <a:rPr lang="ru-RU" dirty="0" err="1"/>
              <a:t>FK_ContactBacup_Contact</a:t>
            </a:r>
            <a:r>
              <a:rPr lang="ru-RU" dirty="0"/>
              <a:t> ;</a:t>
            </a:r>
          </a:p>
          <a:p>
            <a:r>
              <a:rPr lang="ru-RU" dirty="0"/>
              <a:t>GO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8151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721935"/>
              </p:ext>
            </p:extLst>
          </p:nvPr>
        </p:nvGraphicFramePr>
        <p:xfrm>
          <a:off x="683568" y="481405"/>
          <a:ext cx="8280920" cy="6447782"/>
        </p:xfrm>
        <a:graphic>
          <a:graphicData uri="http://schemas.openxmlformats.org/drawingml/2006/table">
            <a:tbl>
              <a:tblPr/>
              <a:tblGrid>
                <a:gridCol w="171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000" b="1" dirty="0">
                          <a:effectLst/>
                          <a:latin typeface="Calibri"/>
                          <a:ea typeface="Times New Roman"/>
                        </a:rPr>
                        <a:t>Системна таблиця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000" b="1">
                          <a:effectLst/>
                          <a:latin typeface="Calibri"/>
                          <a:ea typeface="Times New Roman"/>
                        </a:rPr>
                        <a:t>Вміст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 dirty="0">
                          <a:effectLst/>
                          <a:latin typeface="Calibri"/>
                          <a:ea typeface="Times New Roman"/>
                        </a:rPr>
                        <a:t>USERS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ідентифікатора користувача із зашифрованим паролем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SCHEMA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кожної інформаційної схеми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DATA_TYPE_DESCRIPTION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домена або стовпця, що має певний тип даних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DOMAINS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домена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DOMAIN_CONSTRA1NS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кожної обмежуючої умови, накладеної на домен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TABLES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кожної таблиці з вказівкою імені, власника, кількості стовпців, розмірів даних стовпців, тощо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VIEWS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Один рядок для кожного представлення з вказівкою імені, імені власника, запиту, який визначає представлення тощо.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COLUMNS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 dirty="0">
                          <a:effectLst/>
                          <a:latin typeface="Calibri"/>
                          <a:ea typeface="Times New Roman"/>
                        </a:rPr>
                        <a:t>Один рядок для кожного стовпця з вказівкою імені стовпця, імені таблиці або представлення, до якого він відноситься, типу даних стовпця, його розміру, допустимості або неприпустимості невизначених значень (NULL ) і т.д.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VIEW_TABLE_USAGE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Одна стр.ока для кожної таблиці, на яку є посилання в якому-небудь представленні (якщо представлення багатотабличне, то для кожної таблиці заноситься один рядок)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VIEW_COLUMN_USAGE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стовпця, на який є посилання в деякому представленні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TABLE_CONSTRAINS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кожної умови обмеження, заданого в якому-небудь визначенні таблиці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05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KEY_COLUMN_USAGE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стовпця, на який накладено умову унікальності і який присутній у визначенні первинного або зовнішнього ключа (якщо первинний або зовнішній ключ задані декількома стовпцями, то для кожного з них задається окремий рядок)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REFERENTIAL_CONSTRAINTS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зовнішнього ключа, присутнього у визначенні таблиці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CHECK_ CONSTRAINTS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кожної умови перевірки, заданого у визначенні таблиці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CHECK_TABLE_USAGE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кожної таблиці, на яку є посилання в умовах перевірки, обмежувальній умові для домена або всієї таблиці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3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CHECK_COLUMN_USAGE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стовпця, на який є посилання в умові перевірки, обмежувальній умові для домена або іншій обмежувальній умові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ASSERTIONS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декларативного затвердження цілісності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TABLE_PRIVILEGES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привілею, наданого на яку-небудь таблицю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COLUMN_PRIVILEGES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привілею, наданого на який-небудь стовпець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USAGE_PRIVILEGES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привілею, наданого на який-небудь домен, набір символів і т.д.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CHARACTER_SETS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кожного заданого набору символів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COLLATIONS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Один рядок для заданої послідовності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TRANSLATIONS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Один рядок для кожного заданого перетворення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>
                          <a:effectLst/>
                          <a:latin typeface="Calibri"/>
                          <a:ea typeface="Times New Roman"/>
                        </a:rPr>
                        <a:t>SQL_LAGUAGES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000" dirty="0">
                          <a:effectLst/>
                          <a:latin typeface="Calibri"/>
                          <a:ea typeface="Times New Roman"/>
                        </a:rPr>
                        <a:t>Один рядок для кожної заданої мови, підтримуваної СУБД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1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339" y="2420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1.1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Вміст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системного каталога по стандарту SQL2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2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4679038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Функції СУБД</a:t>
            </a:r>
            <a:endParaRPr lang="ru-RU" b="1" i="1" dirty="0"/>
          </a:p>
          <a:p>
            <a:r>
              <a:rPr lang="uk-UA" dirty="0"/>
              <a:t>1.  Зберігання, вилучення і оновлення даних</a:t>
            </a:r>
          </a:p>
          <a:p>
            <a:r>
              <a:rPr lang="uk-UA" dirty="0"/>
              <a:t>2. Каталог, доступний кінцевим користувачам</a:t>
            </a:r>
            <a:endParaRPr lang="ru-RU" dirty="0"/>
          </a:p>
          <a:p>
            <a:r>
              <a:rPr lang="uk-UA" dirty="0"/>
              <a:t>3. Підтримка транзакцій</a:t>
            </a:r>
            <a:endParaRPr lang="ru-RU" dirty="0"/>
          </a:p>
          <a:p>
            <a:r>
              <a:rPr lang="uk-UA" dirty="0"/>
              <a:t>4. Сервіси управління паралеллю</a:t>
            </a:r>
            <a:endParaRPr lang="ru-RU" dirty="0"/>
          </a:p>
          <a:p>
            <a:r>
              <a:rPr lang="uk-UA" dirty="0"/>
              <a:t>5. Сервіси відновлення</a:t>
            </a:r>
            <a:endParaRPr lang="ru-RU" dirty="0"/>
          </a:p>
          <a:p>
            <a:r>
              <a:rPr lang="uk-UA" dirty="0"/>
              <a:t>6. Сервіси контролю доступу до даних</a:t>
            </a:r>
            <a:endParaRPr lang="ru-RU" dirty="0"/>
          </a:p>
          <a:p>
            <a:r>
              <a:rPr lang="uk-UA" dirty="0"/>
              <a:t>7. Підтримка обміну даними</a:t>
            </a:r>
            <a:endParaRPr lang="ru-RU" dirty="0"/>
          </a:p>
          <a:p>
            <a:r>
              <a:rPr lang="uk-UA" dirty="0"/>
              <a:t>8. Служби підтримки цілісності даних</a:t>
            </a:r>
            <a:endParaRPr lang="ru-RU" dirty="0"/>
          </a:p>
          <a:p>
            <a:r>
              <a:rPr lang="uk-UA" dirty="0"/>
              <a:t>9. Служби підтримки незалежності відданих</a:t>
            </a:r>
            <a:endParaRPr lang="ru-RU" dirty="0"/>
          </a:p>
          <a:p>
            <a:r>
              <a:rPr lang="uk-UA" dirty="0"/>
              <a:t>10. Допоміжні служби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92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1790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Мови баз даних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24744"/>
            <a:ext cx="323999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Мова визначення даних – DDL</a:t>
            </a:r>
          </a:p>
          <a:p>
            <a:r>
              <a:rPr lang="uk-UA" b="1" dirty="0"/>
              <a:t>Мова DML</a:t>
            </a:r>
          </a:p>
          <a:p>
            <a:r>
              <a:rPr lang="uk-UA" b="1" dirty="0"/>
              <a:t>Мови 4GL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92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125" y="332656"/>
            <a:ext cx="2456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Історія розвитку </a:t>
            </a:r>
            <a:r>
              <a:rPr lang="en-US" b="1" i="1" dirty="0"/>
              <a:t>SQL</a:t>
            </a:r>
            <a:r>
              <a:rPr lang="ru-RU" b="1" i="1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05273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Операторами </a:t>
            </a:r>
            <a:r>
              <a:rPr lang="en-US" dirty="0"/>
              <a:t>DML</a:t>
            </a:r>
            <a:r>
              <a:rPr lang="ru-RU" dirty="0"/>
              <a:t> являются следующие операторы языка SQL:</a:t>
            </a:r>
          </a:p>
          <a:p>
            <a:pPr lvl="0"/>
            <a:r>
              <a:rPr lang="ru-RU" dirty="0"/>
              <a:t>SELECT — выборка данных из базы;</a:t>
            </a:r>
          </a:p>
          <a:p>
            <a:pPr lvl="0"/>
            <a:r>
              <a:rPr lang="ru-RU" dirty="0"/>
              <a:t>INSERT — вставка данных в таблицу;</a:t>
            </a:r>
          </a:p>
          <a:p>
            <a:pPr lvl="0"/>
            <a:r>
              <a:rPr lang="ru-RU" dirty="0"/>
              <a:t>UPDATE — обновление данных в таблице;</a:t>
            </a:r>
          </a:p>
          <a:p>
            <a:pPr lvl="0"/>
            <a:r>
              <a:rPr lang="ru-RU" dirty="0"/>
              <a:t>DELETE — удаление данных из таблицы.</a:t>
            </a:r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Операторами </a:t>
            </a:r>
            <a:r>
              <a:rPr lang="en-US" dirty="0"/>
              <a:t>DDL </a:t>
            </a:r>
            <a:r>
              <a:rPr lang="ru-RU" dirty="0"/>
              <a:t>являются следующие операторы языка SQL </a:t>
            </a:r>
            <a:r>
              <a:rPr lang="uk-UA" dirty="0"/>
              <a:t>:</a:t>
            </a:r>
            <a:endParaRPr lang="ru-RU" dirty="0"/>
          </a:p>
          <a:p>
            <a:pPr lvl="0"/>
            <a:r>
              <a:rPr lang="ru-RU" dirty="0"/>
              <a:t>СREATE</a:t>
            </a:r>
          </a:p>
          <a:p>
            <a:pPr lvl="0"/>
            <a:r>
              <a:rPr lang="ru-RU" dirty="0"/>
              <a:t>ALTER</a:t>
            </a:r>
          </a:p>
          <a:p>
            <a:pPr lvl="0"/>
            <a:r>
              <a:rPr lang="ru-RU" dirty="0"/>
              <a:t>DROP</a:t>
            </a:r>
          </a:p>
        </p:txBody>
      </p:sp>
    </p:spTree>
    <p:extLst>
      <p:ext uri="{BB962C8B-B14F-4D97-AF65-F5344CB8AC3E}">
        <p14:creationId xmlns:p14="http://schemas.microsoft.com/office/powerpoint/2010/main" val="333592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392394"/>
              </p:ext>
            </p:extLst>
          </p:nvPr>
        </p:nvGraphicFramePr>
        <p:xfrm>
          <a:off x="323528" y="332656"/>
          <a:ext cx="8352928" cy="6275040"/>
        </p:xfrm>
        <a:graphic>
          <a:graphicData uri="http://schemas.openxmlformats.org/drawingml/2006/table">
            <a:tbl>
              <a:tblPr/>
              <a:tblGrid>
                <a:gridCol w="536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4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51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Р</a:t>
                      </a:r>
                      <a:r>
                        <a:rPr lang="uk-UA" sz="1600" dirty="0" err="1" smtClean="0">
                          <a:effectLst/>
                        </a:rPr>
                        <a:t>ік</a:t>
                      </a:r>
                      <a:endParaRPr lang="ru-RU" sz="1600" dirty="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effectLst/>
                        </a:rPr>
                        <a:t>Назва</a:t>
                      </a:r>
                      <a:endParaRPr lang="ru-RU" sz="1600" dirty="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effectLst/>
                        </a:rPr>
                        <a:t>Інша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назва</a:t>
                      </a:r>
                      <a:endParaRPr lang="ru-RU" sz="1600" dirty="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Изменения</a:t>
                      </a: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564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1986</a:t>
                      </a: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SQL-86</a:t>
                      </a: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SQL-87</a:t>
                      </a: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+mn-lt"/>
                        </a:rPr>
                        <a:t>Перший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варіант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стандарту,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прийнятий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інститутом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ANSI і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схвалений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ISO в 1987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році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791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1989</a:t>
                      </a: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SQL-89</a:t>
                      </a: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dirty="0" err="1">
                          <a:solidFill>
                            <a:srgbClr val="0B0080"/>
                          </a:solidFill>
                          <a:effectLst/>
                          <a:hlinkClick r:id="rId2" tooltip="Федеральные стандарты обработки информации"/>
                        </a:rPr>
                        <a:t>FIPS</a:t>
                      </a:r>
                      <a:r>
                        <a:rPr lang="en-US" sz="1600" dirty="0">
                          <a:effectLst/>
                        </a:rPr>
                        <a:t> 127-1</a:t>
                      </a: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effectLst/>
                          <a:latin typeface="+mn-lt"/>
                        </a:rPr>
                        <a:t>Доопрацьований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варіант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попереднього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стандарту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11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3" tooltip="1992"/>
                        </a:rPr>
                        <a:t>1992</a:t>
                      </a:r>
                      <a:endParaRPr lang="ru-RU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>
                          <a:solidFill>
                            <a:srgbClr val="0B0080"/>
                          </a:solidFill>
                          <a:effectLst/>
                          <a:hlinkClick r:id="rId4" tooltip="SQL-92"/>
                        </a:rPr>
                        <a:t>SQL-92</a:t>
                      </a:r>
                      <a:endParaRPr lang="en-US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effectLst/>
                        </a:rPr>
                        <a:t>SQL2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FIPS</a:t>
                      </a:r>
                      <a:r>
                        <a:rPr lang="en-US" sz="1600" dirty="0">
                          <a:effectLst/>
                        </a:rPr>
                        <a:t> 127-2</a:t>
                      </a: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effectLst/>
                          <a:latin typeface="+mn-lt"/>
                        </a:rPr>
                        <a:t>Значні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зміни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ISO 9075);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рівень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i="1" dirty="0" err="1" smtClean="0">
                          <a:effectLst/>
                          <a:latin typeface="+mn-lt"/>
                        </a:rPr>
                        <a:t>Entry</a:t>
                      </a:r>
                      <a:r>
                        <a:rPr lang="ru-RU" sz="1600" i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i="1" dirty="0" err="1" smtClean="0">
                          <a:effectLst/>
                          <a:latin typeface="+mn-lt"/>
                        </a:rPr>
                        <a:t>Level</a:t>
                      </a:r>
                      <a:r>
                        <a:rPr lang="ru-RU" sz="1600" i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стандарту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SQL-92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був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прийнятий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як стандарт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FIPS 127-2.</a:t>
                      </a:r>
                      <a:r>
                        <a:rPr lang="ru-RU" sz="1600" i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440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5" tooltip="1999"/>
                        </a:rPr>
                        <a:t>1999</a:t>
                      </a:r>
                      <a:endParaRPr lang="ru-RU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>
                          <a:solidFill>
                            <a:srgbClr val="0B0080"/>
                          </a:solidFill>
                          <a:effectLst/>
                          <a:hlinkClick r:id="rId6" tooltip="SQL:1999"/>
                        </a:rPr>
                        <a:t>SQL:1999</a:t>
                      </a:r>
                      <a:endParaRPr lang="en-US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SQL3</a:t>
                      </a: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Додана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підтримка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регулярних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виразів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рекурсивних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запитів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підтримка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тригерів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процедурні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розширення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нескалярние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даних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деякі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об'єктно-орієнтовані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можливості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708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7" tooltip="2003"/>
                        </a:rPr>
                        <a:t>2003</a:t>
                      </a:r>
                      <a:endParaRPr lang="ru-RU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>
                          <a:solidFill>
                            <a:srgbClr val="0B0080"/>
                          </a:solidFill>
                          <a:effectLst/>
                          <a:hlinkClick r:id="rId8" tooltip="SQL:2003"/>
                        </a:rPr>
                        <a:t>SQL:2003</a:t>
                      </a:r>
                      <a:endParaRPr lang="en-US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Введено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розширення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XML-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даними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віконні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функції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застосовються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OLAP-базами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даних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генератори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послідовностей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засновані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них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даних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708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9" tooltip="2006"/>
                        </a:rPr>
                        <a:t>2006</a:t>
                      </a:r>
                      <a:endParaRPr lang="ru-RU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>
                          <a:solidFill>
                            <a:srgbClr val="0B0080"/>
                          </a:solidFill>
                          <a:effectLst/>
                          <a:hlinkClick r:id="rId10" tooltip="SQL:2006"/>
                        </a:rPr>
                        <a:t>SQL:2006</a:t>
                      </a:r>
                      <a:endParaRPr lang="en-US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Функціональність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XML-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даними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значно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розширена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З'явилася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можливість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спільно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використовувати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запитах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SQL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іXQuery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8111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11" tooltip="2008"/>
                        </a:rPr>
                        <a:t>2008</a:t>
                      </a:r>
                      <a:endParaRPr lang="ru-RU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>
                          <a:solidFill>
                            <a:srgbClr val="0B0080"/>
                          </a:solidFill>
                          <a:effectLst/>
                          <a:hlinkClick r:id="rId12" tooltip="SQL:2008"/>
                        </a:rPr>
                        <a:t>SQL:2008</a:t>
                      </a:r>
                      <a:endParaRPr lang="en-US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Поліпшено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можливості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віконних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функцій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усунуті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деякі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неоднозначності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стандарту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SQL: 2003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811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2011</a:t>
                      </a:r>
                      <a:endParaRPr lang="ru-RU" sz="1600" dirty="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effectLst/>
                        </a:rPr>
                        <a:t>SQL:2001</a:t>
                      </a:r>
                      <a:endParaRPr lang="en-US" sz="1600" dirty="0">
                        <a:effectLst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 tooltip="ISO 9075 (ще не написана)"/>
                        </a:rPr>
                        <a:t>ISO/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 tooltip="ISO 9075 (ще не написана)"/>
                        </a:rPr>
                        <a:t>IEC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 tooltip="ISO 9075 (ще не написана)"/>
                        </a:rPr>
                        <a:t> 9075:2011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Поліпшена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підтримка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темпоральних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баз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даних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55" marR="21655" marT="10828" marB="108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59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92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381417"/>
            <a:ext cx="8352928" cy="35643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935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1989 - SQL-89,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standard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 SQL, SQL-1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494949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DDL (</a:t>
            </a:r>
            <a:r>
              <a:rPr kumimoji="0" lang="ru-RU" altLang="ru-RU" sz="2400" b="0" i="1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Data</a:t>
            </a: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 </a:t>
            </a:r>
            <a:r>
              <a:rPr kumimoji="0" lang="ru-RU" altLang="ru-RU" sz="2400" b="0" i="1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Description</a:t>
            </a: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 </a:t>
            </a:r>
            <a:r>
              <a:rPr kumimoji="0" lang="ru-RU" altLang="ru-RU" sz="2400" b="0" i="1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language</a:t>
            </a: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):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 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27AC6"/>
                </a:solidFill>
                <a:effectLst/>
                <a:hlinkClick r:id="rId2"/>
              </a:rPr>
              <a:t>Tables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,Indexes,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27AC6"/>
                </a:solidFill>
                <a:effectLst/>
                <a:hlinkClick r:id="rId3"/>
              </a:rPr>
              <a:t>Views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, GRANT/REVOKE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DML (</a:t>
            </a:r>
            <a:r>
              <a:rPr kumimoji="0" lang="ru-RU" altLang="ru-RU" sz="2400" b="0" i="1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Data</a:t>
            </a: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 </a:t>
            </a:r>
            <a:r>
              <a:rPr kumimoji="0" lang="ru-RU" altLang="ru-RU" sz="2400" b="0" i="1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Manipulation</a:t>
            </a: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 </a:t>
            </a:r>
            <a:r>
              <a:rPr kumimoji="0" lang="ru-RU" altLang="ru-RU" sz="2400" b="0" i="1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Language</a:t>
            </a: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):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 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27AC6"/>
                </a:solidFill>
                <a:effectLst/>
                <a:hlinkClick r:id="rId4"/>
              </a:rPr>
              <a:t>SELECT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, 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27AC6"/>
                </a:solidFill>
                <a:effectLst/>
                <a:hlinkClick r:id="rId5"/>
              </a:rPr>
              <a:t>INSERT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, 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27AC6"/>
                </a:solidFill>
                <a:effectLst/>
                <a:hlinkClick r:id="rId6"/>
              </a:rPr>
              <a:t>UPDATE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, 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27AC6"/>
                </a:solidFill>
                <a:effectLst/>
                <a:hlinkClick r:id="rId7"/>
              </a:rPr>
              <a:t>DELETE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494949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1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Transactions</a:t>
            </a: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: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 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27AC6"/>
                </a:solidFill>
                <a:effectLst/>
                <a:hlinkClick r:id="rId8"/>
              </a:rPr>
              <a:t>BEGIN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, 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27AC6"/>
                </a:solidFill>
                <a:effectLst/>
                <a:hlinkClick r:id="rId9"/>
              </a:rPr>
              <a:t>COMMIT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, 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27AC6"/>
                </a:solidFill>
                <a:effectLst/>
                <a:hlinkClick r:id="rId10"/>
              </a:rPr>
              <a:t>ROLLBACK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494949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1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Cursors</a:t>
            </a: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: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494949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1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Bindings</a:t>
            </a:r>
            <a:r>
              <a:rPr kumimoji="0" lang="ru-RU" altLang="ru-RU" sz="2400" b="0" i="1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: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 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Embedded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 SQL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for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fortran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cobol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pl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>/1,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494949"/>
                </a:solidFill>
                <a:effectLst/>
              </a:rPr>
              <a:t>pascal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  <a:t/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</a:rPr>
            </a:b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49494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0315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1643</Words>
  <Application>Microsoft Office PowerPoint</Application>
  <PresentationFormat>Экран (4:3)</PresentationFormat>
  <Paragraphs>537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3" baseType="lpstr">
      <vt:lpstr>Arial</vt:lpstr>
      <vt:lpstr>Arial Unicode MS</vt:lpstr>
      <vt:lpstr>Calibri</vt:lpstr>
      <vt:lpstr>Consolas</vt:lpstr>
      <vt:lpstr>Courier New</vt:lpstr>
      <vt:lpstr>Helvetica Neue</vt:lpstr>
      <vt:lpstr>Segoe UI</vt:lpstr>
      <vt:lpstr>Symbol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RePack by Diakov</cp:lastModifiedBy>
  <cp:revision>19</cp:revision>
  <dcterms:created xsi:type="dcterms:W3CDTF">2014-04-28T05:35:16Z</dcterms:created>
  <dcterms:modified xsi:type="dcterms:W3CDTF">2018-02-22T05:26:57Z</dcterms:modified>
</cp:coreProperties>
</file>