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77" r:id="rId10"/>
    <p:sldId id="279" r:id="rId11"/>
    <p:sldId id="280" r:id="rId12"/>
    <p:sldId id="278" r:id="rId13"/>
    <p:sldId id="282" r:id="rId14"/>
    <p:sldId id="281" r:id="rId15"/>
    <p:sldId id="264" r:id="rId16"/>
    <p:sldId id="265" r:id="rId17"/>
    <p:sldId id="266" r:id="rId18"/>
    <p:sldId id="267" r:id="rId19"/>
    <p:sldId id="268" r:id="rId20"/>
    <p:sldId id="269" r:id="rId21"/>
    <p:sldId id="286" r:id="rId22"/>
    <p:sldId id="288" r:id="rId23"/>
    <p:sldId id="287" r:id="rId24"/>
    <p:sldId id="270" r:id="rId25"/>
    <p:sldId id="285" r:id="rId26"/>
    <p:sldId id="271" r:id="rId27"/>
    <p:sldId id="272" r:id="rId28"/>
    <p:sldId id="284" r:id="rId29"/>
    <p:sldId id="276" r:id="rId30"/>
    <p:sldId id="283" r:id="rId31"/>
    <p:sldId id="273" r:id="rId32"/>
    <p:sldId id="274" r:id="rId3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6596" autoAdjust="0"/>
    <p:restoredTop sz="94554" autoAdjust="0"/>
  </p:normalViewPr>
  <p:slideViewPr>
    <p:cSldViewPr>
      <p:cViewPr varScale="1">
        <p:scale>
          <a:sx n="66" d="100"/>
          <a:sy n="66" d="100"/>
        </p:scale>
        <p:origin x="860" y="-13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1EE86D-9C31-4FFF-9DD0-FCAFC5AB688F}" type="datetimeFigureOut">
              <a:rPr lang="ru-RU" smtClean="0"/>
              <a:t>22.02.2018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88DBE8-4829-4C18-A85B-29F8524557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18781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88DBE8-4829-4C18-A85B-29F8524557D3}" type="slidenum">
              <a:rPr lang="ru-RU" smtClean="0"/>
              <a:t>22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90423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E3FCA-F302-41BB-BB05-EF54EF23B79F}" type="datetimeFigureOut">
              <a:rPr lang="ru-RU" smtClean="0"/>
              <a:t>22.02.2018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D34A7-9E63-4363-ACEE-6DF4F39C321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34515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E3FCA-F302-41BB-BB05-EF54EF23B79F}" type="datetimeFigureOut">
              <a:rPr lang="ru-RU" smtClean="0"/>
              <a:t>22.02.2018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D34A7-9E63-4363-ACEE-6DF4F39C321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29871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E3FCA-F302-41BB-BB05-EF54EF23B79F}" type="datetimeFigureOut">
              <a:rPr lang="ru-RU" smtClean="0"/>
              <a:t>22.02.2018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D34A7-9E63-4363-ACEE-6DF4F39C321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47541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E3FCA-F302-41BB-BB05-EF54EF23B79F}" type="datetimeFigureOut">
              <a:rPr lang="ru-RU" smtClean="0"/>
              <a:t>22.02.2018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D34A7-9E63-4363-ACEE-6DF4F39C321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62282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E3FCA-F302-41BB-BB05-EF54EF23B79F}" type="datetimeFigureOut">
              <a:rPr lang="ru-RU" smtClean="0"/>
              <a:t>22.02.2018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D34A7-9E63-4363-ACEE-6DF4F39C321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29237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E3FCA-F302-41BB-BB05-EF54EF23B79F}" type="datetimeFigureOut">
              <a:rPr lang="ru-RU" smtClean="0"/>
              <a:t>22.02.2018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D34A7-9E63-4363-ACEE-6DF4F39C321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45431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E3FCA-F302-41BB-BB05-EF54EF23B79F}" type="datetimeFigureOut">
              <a:rPr lang="ru-RU" smtClean="0"/>
              <a:t>22.02.2018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D34A7-9E63-4363-ACEE-6DF4F39C321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70665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E3FCA-F302-41BB-BB05-EF54EF23B79F}" type="datetimeFigureOut">
              <a:rPr lang="ru-RU" smtClean="0"/>
              <a:t>22.02.2018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D34A7-9E63-4363-ACEE-6DF4F39C321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60188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E3FCA-F302-41BB-BB05-EF54EF23B79F}" type="datetimeFigureOut">
              <a:rPr lang="ru-RU" smtClean="0"/>
              <a:t>22.02.2018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D34A7-9E63-4363-ACEE-6DF4F39C321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98770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E3FCA-F302-41BB-BB05-EF54EF23B79F}" type="datetimeFigureOut">
              <a:rPr lang="ru-RU" smtClean="0"/>
              <a:t>22.02.2018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D34A7-9E63-4363-ACEE-6DF4F39C321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13407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E3FCA-F302-41BB-BB05-EF54EF23B79F}" type="datetimeFigureOut">
              <a:rPr lang="ru-RU" smtClean="0"/>
              <a:t>22.02.2018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D34A7-9E63-4363-ACEE-6DF4F39C321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04992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2E3FCA-F302-41BB-BB05-EF54EF23B79F}" type="datetimeFigureOut">
              <a:rPr lang="ru-RU" smtClean="0"/>
              <a:t>22.02.2018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CD34A7-9E63-4363-ACEE-6DF4F39C321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64354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aam.ugpl.de/node/186" TargetMode="External"/><Relationship Id="rId2" Type="http://schemas.openxmlformats.org/officeDocument/2006/relationships/hyperlink" Target="http://aam.ugpl.de/node/155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aam.ugpl.de/node/153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hyperlink" Target="https://en.wikipedia.org/wiki/Java_(programming_language)" TargetMode="External"/><Relationship Id="rId13" Type="http://schemas.openxmlformats.org/officeDocument/2006/relationships/hyperlink" Target="https://en.wikipedia.org/wiki/XQuery" TargetMode="External"/><Relationship Id="rId18" Type="http://schemas.openxmlformats.org/officeDocument/2006/relationships/hyperlink" Target="https://en.wikipedia.org/wiki/SQL:2008#cite_note-9075-14:2008-2" TargetMode="External"/><Relationship Id="rId3" Type="http://schemas.openxmlformats.org/officeDocument/2006/relationships/hyperlink" Target="https://en.wikipedia.org/wiki/SQL/PSM" TargetMode="External"/><Relationship Id="rId7" Type="http://schemas.openxmlformats.org/officeDocument/2006/relationships/hyperlink" Target="https://en.wikipedia.org/wiki/SQL/JRT" TargetMode="External"/><Relationship Id="rId12" Type="http://schemas.openxmlformats.org/officeDocument/2006/relationships/hyperlink" Target="https://en.wikipedia.org/wiki/Join_(SQL)" TargetMode="External"/><Relationship Id="rId17" Type="http://schemas.openxmlformats.org/officeDocument/2006/relationships/hyperlink" Target="https://en.wikipedia.org/wiki/XML" TargetMode="External"/><Relationship Id="rId2" Type="http://schemas.openxmlformats.org/officeDocument/2006/relationships/hyperlink" Target="https://en.wikipedia.org/wiki/SQL/CLI" TargetMode="External"/><Relationship Id="rId16" Type="http://schemas.openxmlformats.org/officeDocument/2006/relationships/hyperlink" Target="https://en.wikipedia.org/wiki/SQL:2008#cite_note-sybase08-1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en.wikipedia.org/wiki/SQL/Schemata" TargetMode="External"/><Relationship Id="rId11" Type="http://schemas.openxmlformats.org/officeDocument/2006/relationships/hyperlink" Target="https://en.wikipedia.org/wiki/Database_trigger" TargetMode="External"/><Relationship Id="rId5" Type="http://schemas.openxmlformats.org/officeDocument/2006/relationships/hyperlink" Target="https://en.wikipedia.org/wiki/SQL/OLB" TargetMode="External"/><Relationship Id="rId15" Type="http://schemas.openxmlformats.org/officeDocument/2006/relationships/hyperlink" Target="https://en.wikipedia.org/wiki/Pattern_matching" TargetMode="External"/><Relationship Id="rId10" Type="http://schemas.openxmlformats.org/officeDocument/2006/relationships/hyperlink" Target="https://en.wikipedia.org/wiki/Truncate_(SQL)" TargetMode="External"/><Relationship Id="rId4" Type="http://schemas.openxmlformats.org/officeDocument/2006/relationships/hyperlink" Target="https://en.wikipedia.org/wiki/SQL/MED" TargetMode="External"/><Relationship Id="rId9" Type="http://schemas.openxmlformats.org/officeDocument/2006/relationships/hyperlink" Target="https://en.wikipedia.org/wiki/Merge_(SQL)" TargetMode="External"/><Relationship Id="rId14" Type="http://schemas.openxmlformats.org/officeDocument/2006/relationships/hyperlink" Target="https://en.wikipedia.org/wiki/Regular_expression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Primary_key" TargetMode="External"/><Relationship Id="rId7" Type="http://schemas.openxmlformats.org/officeDocument/2006/relationships/hyperlink" Target="https://en.wikipedia.org/wiki/Bitemporal" TargetMode="External"/><Relationship Id="rId2" Type="http://schemas.openxmlformats.org/officeDocument/2006/relationships/hyperlink" Target="https://en.wikipedia.org/wiki/Valid_time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en.wikipedia.org/wiki/Transaction_time" TargetMode="External"/><Relationship Id="rId5" Type="http://schemas.openxmlformats.org/officeDocument/2006/relationships/hyperlink" Target="https://en.wikipedia.org/wiki/Allen's_interval_algebra#Relations" TargetMode="External"/><Relationship Id="rId4" Type="http://schemas.openxmlformats.org/officeDocument/2006/relationships/hyperlink" Target="https://en.wikipedia.org/wiki/Referential_integrity" TargetMode="Externa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http://ru.wikipedia.org/wiki/SQL:2003" TargetMode="External"/><Relationship Id="rId13" Type="http://schemas.openxmlformats.org/officeDocument/2006/relationships/hyperlink" Target="https://uk.wikipedia.org/w/index.php?title=ISO_9075&amp;action=edit&amp;redlink=1" TargetMode="External"/><Relationship Id="rId3" Type="http://schemas.openxmlformats.org/officeDocument/2006/relationships/hyperlink" Target="http://ru.wikipedia.org/wiki/1992" TargetMode="External"/><Relationship Id="rId7" Type="http://schemas.openxmlformats.org/officeDocument/2006/relationships/hyperlink" Target="http://ru.wikipedia.org/wiki/2003" TargetMode="External"/><Relationship Id="rId12" Type="http://schemas.openxmlformats.org/officeDocument/2006/relationships/hyperlink" Target="http://ru.wikipedia.org/wiki/SQL:2008" TargetMode="External"/><Relationship Id="rId2" Type="http://schemas.openxmlformats.org/officeDocument/2006/relationships/hyperlink" Target="http://ru.wikipedia.org/wiki/%D0%A4%D0%B5%D0%B4%D0%B5%D1%80%D0%B0%D0%BB%D1%8C%D0%BD%D1%8B%D0%B5_%D1%81%D1%82%D0%B0%D0%BD%D0%B4%D0%B0%D1%80%D1%82%D1%8B_%D0%BE%D0%B1%D1%80%D0%B0%D0%B1%D0%BE%D1%82%D0%BA%D0%B8_%D0%B8%D0%BD%D1%84%D0%BE%D1%80%D0%BC%D0%B0%D1%86%D0%B8%D0%B8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ru.wikipedia.org/wiki/SQL:1999" TargetMode="External"/><Relationship Id="rId11" Type="http://schemas.openxmlformats.org/officeDocument/2006/relationships/hyperlink" Target="http://ru.wikipedia.org/wiki/2008" TargetMode="External"/><Relationship Id="rId5" Type="http://schemas.openxmlformats.org/officeDocument/2006/relationships/hyperlink" Target="http://ru.wikipedia.org/wiki/1999" TargetMode="External"/><Relationship Id="rId10" Type="http://schemas.openxmlformats.org/officeDocument/2006/relationships/hyperlink" Target="http://ru.wikipedia.org/wiki/SQL:2006" TargetMode="External"/><Relationship Id="rId4" Type="http://schemas.openxmlformats.org/officeDocument/2006/relationships/hyperlink" Target="http://ru.wikipedia.org/wiki/SQL-92" TargetMode="External"/><Relationship Id="rId9" Type="http://schemas.openxmlformats.org/officeDocument/2006/relationships/hyperlink" Target="http://ru.wikipedia.org/wiki/2006" TargetMode="Externa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://aam.ugpl.de/node/869" TargetMode="External"/><Relationship Id="rId3" Type="http://schemas.openxmlformats.org/officeDocument/2006/relationships/hyperlink" Target="http://aam.ugpl.de/node/154" TargetMode="External"/><Relationship Id="rId7" Type="http://schemas.openxmlformats.org/officeDocument/2006/relationships/hyperlink" Target="http://aam.ugpl.de/node/188" TargetMode="External"/><Relationship Id="rId2" Type="http://schemas.openxmlformats.org/officeDocument/2006/relationships/hyperlink" Target="http://aam.ugpl.de/node/149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aam.ugpl.de/node/189" TargetMode="External"/><Relationship Id="rId5" Type="http://schemas.openxmlformats.org/officeDocument/2006/relationships/hyperlink" Target="http://aam.ugpl.de/node/187" TargetMode="External"/><Relationship Id="rId10" Type="http://schemas.openxmlformats.org/officeDocument/2006/relationships/hyperlink" Target="http://aam.ugpl.de/node/871" TargetMode="External"/><Relationship Id="rId4" Type="http://schemas.openxmlformats.org/officeDocument/2006/relationships/hyperlink" Target="http://aam.ugpl.de/node/186" TargetMode="External"/><Relationship Id="rId9" Type="http://schemas.openxmlformats.org/officeDocument/2006/relationships/hyperlink" Target="http://aam.ugpl.de/node/870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971600" y="692696"/>
            <a:ext cx="28150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/>
              <a:t>Структура та </a:t>
            </a:r>
            <a:r>
              <a:rPr lang="ru-RU" b="1" dirty="0" err="1"/>
              <a:t>функц</a:t>
            </a:r>
            <a:r>
              <a:rPr lang="uk-UA" b="1" dirty="0" err="1"/>
              <a:t>ії</a:t>
            </a:r>
            <a:r>
              <a:rPr lang="uk-UA" b="1" dirty="0"/>
              <a:t> СУБД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438861" y="1238836"/>
            <a:ext cx="2141099" cy="147732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i="1" dirty="0"/>
              <a:t>Компоненты СУБД</a:t>
            </a:r>
            <a:endParaRPr lang="en-US" b="1" i="1" dirty="0"/>
          </a:p>
          <a:p>
            <a:r>
              <a:rPr lang="uk-UA" b="1" i="1" dirty="0"/>
              <a:t>Функції СУБД</a:t>
            </a:r>
            <a:endParaRPr lang="en-US" b="1" i="1" dirty="0"/>
          </a:p>
          <a:p>
            <a:r>
              <a:rPr lang="uk-UA" b="1" i="1" dirty="0"/>
              <a:t>Мови </a:t>
            </a:r>
            <a:r>
              <a:rPr lang="ru-RU" b="1" i="1" dirty="0"/>
              <a:t>СУБД</a:t>
            </a:r>
          </a:p>
          <a:p>
            <a:endParaRPr lang="ru-RU" b="1" i="1" dirty="0"/>
          </a:p>
          <a:p>
            <a:endParaRPr lang="ru-RU" i="1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1410855" y="2132856"/>
            <a:ext cx="2448106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b="1" i="1" dirty="0"/>
              <a:t>Історія розвитку </a:t>
            </a:r>
            <a:r>
              <a:rPr lang="en-US" b="1" i="1" dirty="0"/>
              <a:t>SQL</a:t>
            </a:r>
          </a:p>
          <a:p>
            <a:r>
              <a:rPr lang="en-US" b="1" i="1" dirty="0"/>
              <a:t>C</a:t>
            </a:r>
            <a:r>
              <a:rPr lang="ru-RU" b="1" i="1" dirty="0" err="1"/>
              <a:t>труктура</a:t>
            </a:r>
            <a:r>
              <a:rPr lang="ru-RU" b="1" i="1" dirty="0"/>
              <a:t> </a:t>
            </a:r>
            <a:r>
              <a:rPr lang="en-US" b="1" i="1" dirty="0"/>
              <a:t>SQL</a:t>
            </a:r>
          </a:p>
          <a:p>
            <a:r>
              <a:rPr lang="ru-RU" b="1" i="1" dirty="0" err="1"/>
              <a:t>Оператори</a:t>
            </a:r>
            <a:r>
              <a:rPr lang="ru-RU" b="1" i="1" dirty="0"/>
              <a:t> </a:t>
            </a:r>
            <a:r>
              <a:rPr lang="en-US" b="1" i="1" dirty="0"/>
              <a:t>DDL-SQL</a:t>
            </a:r>
            <a:endParaRPr lang="ru-RU" b="1" i="1" dirty="0"/>
          </a:p>
        </p:txBody>
      </p:sp>
    </p:spTree>
    <p:extLst>
      <p:ext uri="{BB962C8B-B14F-4D97-AF65-F5344CB8AC3E}">
        <p14:creationId xmlns:p14="http://schemas.microsoft.com/office/powerpoint/2010/main" val="35061840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51520" y="188640"/>
            <a:ext cx="8424936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ru-RU" altLang="ru-RU" sz="2000" b="1" dirty="0">
                <a:solidFill>
                  <a:srgbClr val="494949"/>
                </a:solidFill>
                <a:latin typeface="Verdana" panose="020B0604030504040204" pitchFamily="34" charset="0"/>
              </a:rPr>
              <a:t>1992 - SQL-92, SQL-2 (ANSI </a:t>
            </a:r>
            <a:r>
              <a:rPr lang="ru-RU" altLang="ru-RU" sz="2000" b="1" dirty="0" err="1">
                <a:solidFill>
                  <a:srgbClr val="494949"/>
                </a:solidFill>
                <a:latin typeface="Verdana" panose="020B0604030504040204" pitchFamily="34" charset="0"/>
              </a:rPr>
              <a:t>specification</a:t>
            </a:r>
            <a:r>
              <a:rPr lang="ru-RU" altLang="ru-RU" sz="2000" b="1" dirty="0">
                <a:solidFill>
                  <a:srgbClr val="494949"/>
                </a:solidFill>
                <a:latin typeface="Verdana" panose="020B0604030504040204" pitchFamily="34" charset="0"/>
              </a:rPr>
              <a:t> X3.135-1992)</a:t>
            </a:r>
            <a:endParaRPr lang="ru-RU" altLang="ru-RU" sz="2000" dirty="0">
              <a:solidFill>
                <a:srgbClr val="494949"/>
              </a:solidFill>
              <a:latin typeface="Verdana" panose="020B060403050404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2000" dirty="0">
                <a:solidFill>
                  <a:srgbClr val="494949"/>
                </a:solidFill>
                <a:latin typeface="Arial Unicode MS"/>
              </a:rPr>
              <a:t>* ANSI X3.135-1992 </a:t>
            </a:r>
            <a:r>
              <a:rPr lang="ru-RU" altLang="ru-RU" sz="2000" dirty="0" err="1">
                <a:solidFill>
                  <a:srgbClr val="494949"/>
                </a:solidFill>
                <a:latin typeface="Arial Unicode MS"/>
              </a:rPr>
              <a:t>Database</a:t>
            </a:r>
            <a:r>
              <a:rPr lang="ru-RU" altLang="ru-RU" sz="2000" dirty="0">
                <a:solidFill>
                  <a:srgbClr val="494949"/>
                </a:solidFill>
                <a:latin typeface="Arial Unicode MS"/>
              </a:rPr>
              <a:t> </a:t>
            </a:r>
            <a:r>
              <a:rPr lang="ru-RU" altLang="ru-RU" sz="2000" dirty="0" err="1">
                <a:solidFill>
                  <a:srgbClr val="494949"/>
                </a:solidFill>
                <a:latin typeface="Arial Unicode MS"/>
              </a:rPr>
              <a:t>Language</a:t>
            </a:r>
            <a:r>
              <a:rPr lang="ru-RU" altLang="ru-RU" sz="2000" dirty="0">
                <a:solidFill>
                  <a:srgbClr val="494949"/>
                </a:solidFill>
                <a:latin typeface="Arial Unicode MS"/>
              </a:rPr>
              <a:t> SQL (</a:t>
            </a:r>
            <a:r>
              <a:rPr lang="ru-RU" altLang="ru-RU" sz="2000" dirty="0" err="1">
                <a:solidFill>
                  <a:srgbClr val="494949"/>
                </a:solidFill>
                <a:latin typeface="Arial Unicode MS"/>
              </a:rPr>
              <a:t>the</a:t>
            </a:r>
            <a:r>
              <a:rPr lang="ru-RU" altLang="ru-RU" sz="2000" dirty="0">
                <a:solidFill>
                  <a:srgbClr val="494949"/>
                </a:solidFill>
                <a:latin typeface="Arial Unicode MS"/>
              </a:rPr>
              <a:t> 1992 </a:t>
            </a:r>
            <a:r>
              <a:rPr lang="ru-RU" altLang="ru-RU" sz="2000" dirty="0" err="1">
                <a:solidFill>
                  <a:srgbClr val="494949"/>
                </a:solidFill>
                <a:latin typeface="Arial Unicode MS"/>
              </a:rPr>
              <a:t>standard</a:t>
            </a:r>
            <a:r>
              <a:rPr lang="ru-RU" altLang="ru-RU" sz="2000" dirty="0">
                <a:solidFill>
                  <a:srgbClr val="494949"/>
                </a:solidFill>
                <a:latin typeface="Arial Unicode MS"/>
              </a:rPr>
              <a:t>) * ANSI/ISO/IEC 9075-1992 </a:t>
            </a:r>
            <a:r>
              <a:rPr lang="ru-RU" altLang="ru-RU" sz="2000" dirty="0" err="1">
                <a:solidFill>
                  <a:srgbClr val="494949"/>
                </a:solidFill>
                <a:latin typeface="Arial Unicode MS"/>
              </a:rPr>
              <a:t>Technical</a:t>
            </a:r>
            <a:r>
              <a:rPr lang="ru-RU" altLang="ru-RU" sz="2000" dirty="0">
                <a:solidFill>
                  <a:srgbClr val="494949"/>
                </a:solidFill>
                <a:latin typeface="Arial Unicode MS"/>
              </a:rPr>
              <a:t> </a:t>
            </a:r>
            <a:r>
              <a:rPr lang="ru-RU" altLang="ru-RU" sz="2000" dirty="0" err="1">
                <a:solidFill>
                  <a:srgbClr val="494949"/>
                </a:solidFill>
                <a:latin typeface="Arial Unicode MS"/>
              </a:rPr>
              <a:t>Corrigendum</a:t>
            </a:r>
            <a:r>
              <a:rPr lang="ru-RU" altLang="ru-RU" sz="2000" dirty="0">
                <a:solidFill>
                  <a:srgbClr val="494949"/>
                </a:solidFill>
                <a:latin typeface="Arial Unicode MS"/>
              </a:rPr>
              <a:t> 1 (</a:t>
            </a:r>
            <a:r>
              <a:rPr lang="ru-RU" altLang="ru-RU" sz="2000" dirty="0" err="1">
                <a:solidFill>
                  <a:srgbClr val="494949"/>
                </a:solidFill>
                <a:latin typeface="Arial Unicode MS"/>
              </a:rPr>
              <a:t>errata</a:t>
            </a:r>
            <a:r>
              <a:rPr lang="ru-RU" altLang="ru-RU" sz="2000" dirty="0">
                <a:solidFill>
                  <a:srgbClr val="494949"/>
                </a:solidFill>
                <a:latin typeface="Arial Unicode MS"/>
              </a:rPr>
              <a:t>) * ANSI/ISO/IEC 9075-3-1995: </a:t>
            </a:r>
            <a:r>
              <a:rPr lang="ru-RU" altLang="ru-RU" sz="2000" dirty="0" err="1">
                <a:solidFill>
                  <a:srgbClr val="494949"/>
                </a:solidFill>
                <a:latin typeface="Arial Unicode MS"/>
              </a:rPr>
              <a:t>Part</a:t>
            </a:r>
            <a:r>
              <a:rPr lang="ru-RU" altLang="ru-RU" sz="2000" dirty="0">
                <a:solidFill>
                  <a:srgbClr val="494949"/>
                </a:solidFill>
                <a:latin typeface="Arial Unicode MS"/>
              </a:rPr>
              <a:t> 3: </a:t>
            </a:r>
            <a:r>
              <a:rPr lang="ru-RU" altLang="ru-RU" sz="2000" dirty="0" err="1">
                <a:solidFill>
                  <a:srgbClr val="494949"/>
                </a:solidFill>
                <a:latin typeface="Arial Unicode MS"/>
              </a:rPr>
              <a:t>Call-Level</a:t>
            </a:r>
            <a:r>
              <a:rPr lang="ru-RU" altLang="ru-RU" sz="2000" dirty="0">
                <a:solidFill>
                  <a:srgbClr val="494949"/>
                </a:solidFill>
                <a:latin typeface="Arial Unicode MS"/>
              </a:rPr>
              <a:t> </a:t>
            </a:r>
            <a:r>
              <a:rPr lang="ru-RU" altLang="ru-RU" sz="2000" dirty="0" err="1">
                <a:solidFill>
                  <a:srgbClr val="494949"/>
                </a:solidFill>
                <a:latin typeface="Arial Unicode MS"/>
              </a:rPr>
              <a:t>Interface</a:t>
            </a:r>
            <a:r>
              <a:rPr lang="ru-RU" altLang="ru-RU" sz="2000" dirty="0">
                <a:solidFill>
                  <a:srgbClr val="494949"/>
                </a:solidFill>
                <a:latin typeface="Arial Unicode MS"/>
              </a:rPr>
              <a:t> (CLI)</a:t>
            </a:r>
            <a:endParaRPr lang="ru-RU" altLang="ru-RU" sz="2000" dirty="0">
              <a:solidFill>
                <a:srgbClr val="494949"/>
              </a:solidFill>
              <a:latin typeface="Verdana" panose="020B060403050404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ru-RU" altLang="ru-RU" sz="2000" i="1" dirty="0">
                <a:solidFill>
                  <a:srgbClr val="494949"/>
                </a:solidFill>
                <a:latin typeface="Verdana" panose="020B0604030504040204" pitchFamily="34" charset="0"/>
              </a:rPr>
              <a:t>DDL (</a:t>
            </a:r>
            <a:r>
              <a:rPr lang="ru-RU" altLang="ru-RU" sz="2000" i="1" dirty="0" err="1">
                <a:solidFill>
                  <a:srgbClr val="494949"/>
                </a:solidFill>
                <a:latin typeface="Verdana" panose="020B0604030504040204" pitchFamily="34" charset="0"/>
              </a:rPr>
              <a:t>Data</a:t>
            </a:r>
            <a:r>
              <a:rPr lang="ru-RU" altLang="ru-RU" sz="2000" i="1" dirty="0">
                <a:solidFill>
                  <a:srgbClr val="494949"/>
                </a:solidFill>
                <a:latin typeface="Verdana" panose="020B0604030504040204" pitchFamily="34" charset="0"/>
              </a:rPr>
              <a:t> </a:t>
            </a:r>
            <a:r>
              <a:rPr lang="ru-RU" altLang="ru-RU" sz="2000" i="1" dirty="0" err="1">
                <a:solidFill>
                  <a:srgbClr val="494949"/>
                </a:solidFill>
                <a:latin typeface="Verdana" panose="020B0604030504040204" pitchFamily="34" charset="0"/>
              </a:rPr>
              <a:t>Description</a:t>
            </a:r>
            <a:r>
              <a:rPr lang="ru-RU" altLang="ru-RU" sz="2000" i="1" dirty="0">
                <a:solidFill>
                  <a:srgbClr val="494949"/>
                </a:solidFill>
                <a:latin typeface="Verdana" panose="020B0604030504040204" pitchFamily="34" charset="0"/>
              </a:rPr>
              <a:t> </a:t>
            </a:r>
            <a:r>
              <a:rPr lang="ru-RU" altLang="ru-RU" sz="2000" i="1" dirty="0" err="1">
                <a:solidFill>
                  <a:srgbClr val="494949"/>
                </a:solidFill>
                <a:latin typeface="Verdana" panose="020B0604030504040204" pitchFamily="34" charset="0"/>
              </a:rPr>
              <a:t>Language</a:t>
            </a:r>
            <a:r>
              <a:rPr lang="ru-RU" altLang="ru-RU" sz="2000" i="1" dirty="0">
                <a:solidFill>
                  <a:srgbClr val="494949"/>
                </a:solidFill>
                <a:latin typeface="Verdana" panose="020B0604030504040204" pitchFamily="34" charset="0"/>
              </a:rPr>
              <a:t>):</a:t>
            </a:r>
            <a:r>
              <a:rPr lang="ru-RU" altLang="ru-RU" sz="2000" dirty="0">
                <a:solidFill>
                  <a:srgbClr val="494949"/>
                </a:solidFill>
                <a:latin typeface="Verdana" panose="020B0604030504040204" pitchFamily="34" charset="0"/>
              </a:rPr>
              <a:t> </a:t>
            </a:r>
            <a:r>
              <a:rPr lang="ru-RU" altLang="ru-RU" sz="2000" dirty="0" err="1">
                <a:solidFill>
                  <a:srgbClr val="494949"/>
                </a:solidFill>
                <a:latin typeface="Verdana" panose="020B0604030504040204" pitchFamily="34" charset="0"/>
              </a:rPr>
              <a:t>BLOB's</a:t>
            </a:r>
            <a:r>
              <a:rPr lang="ru-RU" altLang="ru-RU" sz="2000" dirty="0">
                <a:solidFill>
                  <a:srgbClr val="494949"/>
                </a:solidFill>
                <a:latin typeface="Verdana" panose="020B0604030504040204" pitchFamily="34" charset="0"/>
              </a:rPr>
              <a:t>, </a:t>
            </a:r>
            <a:r>
              <a:rPr lang="ru-RU" altLang="ru-RU" sz="2000" dirty="0">
                <a:solidFill>
                  <a:srgbClr val="027AC6"/>
                </a:solidFill>
                <a:latin typeface="Verdana" panose="020B0604030504040204" pitchFamily="34" charset="0"/>
                <a:hlinkClick r:id="rId2"/>
              </a:rPr>
              <a:t>VARCHAR</a:t>
            </a:r>
            <a:r>
              <a:rPr lang="ru-RU" altLang="ru-RU" sz="2000" dirty="0">
                <a:solidFill>
                  <a:srgbClr val="494949"/>
                </a:solidFill>
                <a:latin typeface="Verdana" panose="020B0604030504040204" pitchFamily="34" charset="0"/>
              </a:rPr>
              <a:t>, </a:t>
            </a:r>
            <a:r>
              <a:rPr lang="ru-RU" altLang="ru-RU" sz="2000" dirty="0">
                <a:solidFill>
                  <a:srgbClr val="027AC6"/>
                </a:solidFill>
                <a:latin typeface="Verdana" panose="020B0604030504040204" pitchFamily="34" charset="0"/>
                <a:hlinkClick r:id="rId2"/>
              </a:rPr>
              <a:t>DATE</a:t>
            </a:r>
            <a:r>
              <a:rPr lang="ru-RU" altLang="ru-RU" sz="2000" dirty="0">
                <a:solidFill>
                  <a:srgbClr val="494949"/>
                </a:solidFill>
                <a:latin typeface="Verdana" panose="020B0604030504040204" pitchFamily="34" charset="0"/>
              </a:rPr>
              <a:t>, </a:t>
            </a:r>
            <a:r>
              <a:rPr lang="ru-RU" altLang="ru-RU" sz="2000" dirty="0">
                <a:solidFill>
                  <a:srgbClr val="027AC6"/>
                </a:solidFill>
                <a:latin typeface="Verdana" panose="020B0604030504040204" pitchFamily="34" charset="0"/>
                <a:hlinkClick r:id="rId2"/>
              </a:rPr>
              <a:t>TIME</a:t>
            </a:r>
            <a:r>
              <a:rPr lang="ru-RU" altLang="ru-RU" sz="2000" dirty="0">
                <a:solidFill>
                  <a:srgbClr val="494949"/>
                </a:solidFill>
                <a:latin typeface="Verdana" panose="020B0604030504040204" pitchFamily="34" charset="0"/>
              </a:rPr>
              <a:t>, TIMESTAMP, BOOLEAN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ru-RU" altLang="ru-RU" sz="2000" i="1" dirty="0">
                <a:solidFill>
                  <a:srgbClr val="494949"/>
                </a:solidFill>
                <a:latin typeface="Verdana" panose="020B0604030504040204" pitchFamily="34" charset="0"/>
              </a:rPr>
              <a:t>DML (</a:t>
            </a:r>
            <a:r>
              <a:rPr lang="ru-RU" altLang="ru-RU" sz="2000" i="1" dirty="0" err="1">
                <a:solidFill>
                  <a:srgbClr val="494949"/>
                </a:solidFill>
                <a:latin typeface="Verdana" panose="020B0604030504040204" pitchFamily="34" charset="0"/>
              </a:rPr>
              <a:t>Data</a:t>
            </a:r>
            <a:r>
              <a:rPr lang="ru-RU" altLang="ru-RU" sz="2000" i="1" dirty="0">
                <a:solidFill>
                  <a:srgbClr val="494949"/>
                </a:solidFill>
                <a:latin typeface="Verdana" panose="020B0604030504040204" pitchFamily="34" charset="0"/>
              </a:rPr>
              <a:t> </a:t>
            </a:r>
            <a:r>
              <a:rPr lang="ru-RU" altLang="ru-RU" sz="2000" i="1" dirty="0" err="1">
                <a:solidFill>
                  <a:srgbClr val="494949"/>
                </a:solidFill>
                <a:latin typeface="Verdana" panose="020B0604030504040204" pitchFamily="34" charset="0"/>
              </a:rPr>
              <a:t>Manipulation</a:t>
            </a:r>
            <a:r>
              <a:rPr lang="ru-RU" altLang="ru-RU" sz="2000" i="1" dirty="0">
                <a:solidFill>
                  <a:srgbClr val="494949"/>
                </a:solidFill>
                <a:latin typeface="Verdana" panose="020B0604030504040204" pitchFamily="34" charset="0"/>
              </a:rPr>
              <a:t> </a:t>
            </a:r>
            <a:r>
              <a:rPr lang="ru-RU" altLang="ru-RU" sz="2000" i="1" dirty="0" err="1">
                <a:solidFill>
                  <a:srgbClr val="494949"/>
                </a:solidFill>
                <a:latin typeface="Verdana" panose="020B0604030504040204" pitchFamily="34" charset="0"/>
              </a:rPr>
              <a:t>Language</a:t>
            </a:r>
            <a:r>
              <a:rPr lang="ru-RU" altLang="ru-RU" sz="2000" i="1" dirty="0">
                <a:solidFill>
                  <a:srgbClr val="494949"/>
                </a:solidFill>
                <a:latin typeface="Verdana" panose="020B0604030504040204" pitchFamily="34" charset="0"/>
              </a:rPr>
              <a:t>):</a:t>
            </a:r>
            <a:r>
              <a:rPr lang="ru-RU" altLang="ru-RU" sz="2000" dirty="0">
                <a:solidFill>
                  <a:srgbClr val="494949"/>
                </a:solidFill>
                <a:latin typeface="Verdana" panose="020B0604030504040204" pitchFamily="34" charset="0"/>
              </a:rPr>
              <a:t> OUTER/INNER-</a:t>
            </a:r>
            <a:r>
              <a:rPr lang="ru-RU" altLang="ru-RU" sz="2000" dirty="0" err="1">
                <a:solidFill>
                  <a:srgbClr val="494949"/>
                </a:solidFill>
                <a:latin typeface="Verdana" panose="020B0604030504040204" pitchFamily="34" charset="0"/>
              </a:rPr>
              <a:t>Joins</a:t>
            </a:r>
            <a:r>
              <a:rPr lang="ru-RU" altLang="ru-RU" sz="2000" dirty="0">
                <a:solidFill>
                  <a:srgbClr val="494949"/>
                </a:solidFill>
                <a:latin typeface="Verdana" panose="020B0604030504040204" pitchFamily="34" charset="0"/>
              </a:rPr>
              <a:t>, </a:t>
            </a:r>
            <a:r>
              <a:rPr lang="ru-RU" altLang="ru-RU" sz="2000" dirty="0" err="1">
                <a:solidFill>
                  <a:srgbClr val="494949"/>
                </a:solidFill>
                <a:latin typeface="Verdana" panose="020B0604030504040204" pitchFamily="34" charset="0"/>
              </a:rPr>
              <a:t>operations</a:t>
            </a:r>
            <a:r>
              <a:rPr lang="ru-RU" altLang="ru-RU" sz="2000" dirty="0">
                <a:solidFill>
                  <a:srgbClr val="494949"/>
                </a:solidFill>
                <a:latin typeface="Verdana" panose="020B0604030504040204" pitchFamily="34" charset="0"/>
              </a:rPr>
              <a:t> </a:t>
            </a:r>
            <a:r>
              <a:rPr lang="ru-RU" altLang="ru-RU" sz="2000" dirty="0" err="1">
                <a:solidFill>
                  <a:srgbClr val="494949"/>
                </a:solidFill>
                <a:latin typeface="Verdana" panose="020B0604030504040204" pitchFamily="34" charset="0"/>
              </a:rPr>
              <a:t>on</a:t>
            </a:r>
            <a:r>
              <a:rPr lang="ru-RU" altLang="ru-RU" sz="2000" dirty="0">
                <a:solidFill>
                  <a:srgbClr val="494949"/>
                </a:solidFill>
                <a:latin typeface="Verdana" panose="020B0604030504040204" pitchFamily="34" charset="0"/>
              </a:rPr>
              <a:t> </a:t>
            </a:r>
            <a:r>
              <a:rPr lang="ru-RU" altLang="ru-RU" sz="2000" dirty="0" err="1">
                <a:solidFill>
                  <a:srgbClr val="494949"/>
                </a:solidFill>
                <a:latin typeface="Verdana" panose="020B0604030504040204" pitchFamily="34" charset="0"/>
              </a:rPr>
              <a:t>row</a:t>
            </a:r>
            <a:r>
              <a:rPr lang="ru-RU" altLang="ru-RU" sz="2000" dirty="0">
                <a:solidFill>
                  <a:srgbClr val="494949"/>
                </a:solidFill>
                <a:latin typeface="Verdana" panose="020B0604030504040204" pitchFamily="34" charset="0"/>
              </a:rPr>
              <a:t> </a:t>
            </a:r>
            <a:r>
              <a:rPr lang="ru-RU" altLang="ru-RU" sz="2000" dirty="0" err="1">
                <a:solidFill>
                  <a:srgbClr val="494949"/>
                </a:solidFill>
                <a:latin typeface="Verdana" panose="020B0604030504040204" pitchFamily="34" charset="0"/>
              </a:rPr>
              <a:t>sets</a:t>
            </a:r>
            <a:r>
              <a:rPr lang="ru-RU" altLang="ru-RU" sz="2000" dirty="0">
                <a:solidFill>
                  <a:srgbClr val="494949"/>
                </a:solidFill>
                <a:latin typeface="Verdana" panose="020B0604030504040204" pitchFamily="34" charset="0"/>
              </a:rPr>
              <a:t> (</a:t>
            </a:r>
            <a:r>
              <a:rPr lang="ru-RU" altLang="ru-RU" sz="2000" dirty="0">
                <a:solidFill>
                  <a:srgbClr val="027AC6"/>
                </a:solidFill>
                <a:latin typeface="Verdana" panose="020B0604030504040204" pitchFamily="34" charset="0"/>
                <a:hlinkClick r:id="rId3"/>
              </a:rPr>
              <a:t>UNION</a:t>
            </a:r>
            <a:r>
              <a:rPr lang="ru-RU" altLang="ru-RU" sz="2000" dirty="0">
                <a:solidFill>
                  <a:srgbClr val="494949"/>
                </a:solidFill>
                <a:latin typeface="Verdana" panose="020B0604030504040204" pitchFamily="34" charset="0"/>
              </a:rPr>
              <a:t>, CROSS)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ru-RU" altLang="ru-RU" sz="2000" i="1" dirty="0" err="1">
                <a:solidFill>
                  <a:srgbClr val="494949"/>
                </a:solidFill>
                <a:latin typeface="Verdana" panose="020B0604030504040204" pitchFamily="34" charset="0"/>
              </a:rPr>
              <a:t>Transactions</a:t>
            </a:r>
            <a:r>
              <a:rPr lang="ru-RU" altLang="ru-RU" sz="2000" i="1" dirty="0">
                <a:solidFill>
                  <a:srgbClr val="494949"/>
                </a:solidFill>
                <a:latin typeface="Verdana" panose="020B0604030504040204" pitchFamily="34" charset="0"/>
              </a:rPr>
              <a:t>:</a:t>
            </a:r>
            <a:r>
              <a:rPr lang="ru-RU" altLang="ru-RU" sz="2000" dirty="0">
                <a:solidFill>
                  <a:srgbClr val="494949"/>
                </a:solidFill>
                <a:latin typeface="Verdana" panose="020B0604030504040204" pitchFamily="34" charset="0"/>
              </a:rPr>
              <a:t> </a:t>
            </a:r>
            <a:r>
              <a:rPr lang="ru-RU" altLang="ru-RU" sz="2000" dirty="0" err="1">
                <a:solidFill>
                  <a:srgbClr val="494949"/>
                </a:solidFill>
                <a:latin typeface="Verdana" panose="020B0604030504040204" pitchFamily="34" charset="0"/>
              </a:rPr>
              <a:t>set</a:t>
            </a:r>
            <a:r>
              <a:rPr lang="ru-RU" altLang="ru-RU" sz="2000" dirty="0">
                <a:solidFill>
                  <a:srgbClr val="494949"/>
                </a:solidFill>
                <a:latin typeface="Verdana" panose="020B0604030504040204" pitchFamily="34" charset="0"/>
              </a:rPr>
              <a:t> </a:t>
            </a:r>
            <a:r>
              <a:rPr lang="ru-RU" altLang="ru-RU" sz="2000" dirty="0" err="1">
                <a:solidFill>
                  <a:srgbClr val="494949"/>
                </a:solidFill>
                <a:latin typeface="Verdana" panose="020B0604030504040204" pitchFamily="34" charset="0"/>
              </a:rPr>
              <a:t>transaction</a:t>
            </a:r>
            <a:endParaRPr lang="ru-RU" altLang="ru-RU" sz="2000" dirty="0">
              <a:solidFill>
                <a:srgbClr val="494949"/>
              </a:solidFill>
              <a:latin typeface="Verdana" panose="020B060403050404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ru-RU" altLang="ru-RU" sz="2000" i="1" dirty="0" err="1">
                <a:solidFill>
                  <a:srgbClr val="494949"/>
                </a:solidFill>
                <a:latin typeface="Verdana" panose="020B0604030504040204" pitchFamily="34" charset="0"/>
              </a:rPr>
              <a:t>Cursors</a:t>
            </a:r>
            <a:r>
              <a:rPr lang="ru-RU" altLang="ru-RU" sz="2000" i="1" dirty="0">
                <a:solidFill>
                  <a:srgbClr val="494949"/>
                </a:solidFill>
                <a:latin typeface="Verdana" panose="020B0604030504040204" pitchFamily="34" charset="0"/>
              </a:rPr>
              <a:t>:</a:t>
            </a:r>
            <a:endParaRPr lang="ru-RU" altLang="ru-RU" sz="2000" dirty="0">
              <a:solidFill>
                <a:srgbClr val="494949"/>
              </a:solidFill>
              <a:latin typeface="Verdana" panose="020B060403050404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ru-RU" altLang="ru-RU" sz="2000" i="1" dirty="0" err="1">
                <a:solidFill>
                  <a:srgbClr val="494949"/>
                </a:solidFill>
                <a:latin typeface="Verdana" panose="020B0604030504040204" pitchFamily="34" charset="0"/>
              </a:rPr>
              <a:t>Bindings</a:t>
            </a:r>
            <a:r>
              <a:rPr lang="ru-RU" altLang="ru-RU" sz="2000" dirty="0">
                <a:solidFill>
                  <a:srgbClr val="494949"/>
                </a:solidFill>
                <a:latin typeface="Verdana" panose="020B0604030504040204" pitchFamily="34" charset="0"/>
              </a:rPr>
              <a:t>: </a:t>
            </a:r>
            <a:r>
              <a:rPr lang="ru-RU" altLang="ru-RU" sz="2000" dirty="0" err="1">
                <a:solidFill>
                  <a:srgbClr val="494949"/>
                </a:solidFill>
                <a:latin typeface="Verdana" panose="020B0604030504040204" pitchFamily="34" charset="0"/>
              </a:rPr>
              <a:t>Dynamic</a:t>
            </a:r>
            <a:r>
              <a:rPr lang="ru-RU" altLang="ru-RU" sz="2000" dirty="0">
                <a:solidFill>
                  <a:srgbClr val="494949"/>
                </a:solidFill>
                <a:latin typeface="Verdana" panose="020B0604030504040204" pitchFamily="34" charset="0"/>
              </a:rPr>
              <a:t> SQL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ru-RU" altLang="ru-RU" sz="2000" i="1" dirty="0" err="1">
                <a:solidFill>
                  <a:srgbClr val="494949"/>
                </a:solidFill>
                <a:latin typeface="Verdana" panose="020B0604030504040204" pitchFamily="34" charset="0"/>
              </a:rPr>
              <a:t>Domain</a:t>
            </a:r>
            <a:r>
              <a:rPr lang="ru-RU" altLang="ru-RU" sz="2000" i="1" dirty="0">
                <a:solidFill>
                  <a:srgbClr val="494949"/>
                </a:solidFill>
                <a:latin typeface="Verdana" panose="020B0604030504040204" pitchFamily="34" charset="0"/>
              </a:rPr>
              <a:t> </a:t>
            </a:r>
            <a:r>
              <a:rPr lang="ru-RU" altLang="ru-RU" sz="2000" i="1" dirty="0" err="1">
                <a:solidFill>
                  <a:srgbClr val="494949"/>
                </a:solidFill>
                <a:latin typeface="Verdana" panose="020B0604030504040204" pitchFamily="34" charset="0"/>
              </a:rPr>
              <a:t>checks</a:t>
            </a:r>
            <a:r>
              <a:rPr lang="ru-RU" altLang="ru-RU" sz="2000" i="1" dirty="0">
                <a:solidFill>
                  <a:srgbClr val="494949"/>
                </a:solidFill>
                <a:latin typeface="Verdana" panose="020B0604030504040204" pitchFamily="34" charset="0"/>
              </a:rPr>
              <a:t> </a:t>
            </a:r>
            <a:r>
              <a:rPr lang="ru-RU" altLang="ru-RU" sz="2000" i="1" dirty="0" err="1">
                <a:solidFill>
                  <a:srgbClr val="494949"/>
                </a:solidFill>
                <a:latin typeface="Verdana" panose="020B0604030504040204" pitchFamily="34" charset="0"/>
              </a:rPr>
              <a:t>and</a:t>
            </a:r>
            <a:r>
              <a:rPr lang="ru-RU" altLang="ru-RU" sz="2000" i="1" dirty="0">
                <a:solidFill>
                  <a:srgbClr val="494949"/>
                </a:solidFill>
                <a:latin typeface="Verdana" panose="020B0604030504040204" pitchFamily="34" charset="0"/>
              </a:rPr>
              <a:t> </a:t>
            </a:r>
            <a:r>
              <a:rPr lang="ru-RU" altLang="ru-RU" sz="2000" i="1" dirty="0" err="1">
                <a:solidFill>
                  <a:srgbClr val="494949"/>
                </a:solidFill>
                <a:latin typeface="Verdana" panose="020B0604030504040204" pitchFamily="34" charset="0"/>
              </a:rPr>
              <a:t>constraints</a:t>
            </a:r>
            <a:r>
              <a:rPr lang="ru-RU" altLang="ru-RU" sz="2000" i="1" dirty="0">
                <a:solidFill>
                  <a:srgbClr val="494949"/>
                </a:solidFill>
                <a:latin typeface="Verdana" panose="020B0604030504040204" pitchFamily="34" charset="0"/>
              </a:rPr>
              <a:t>:</a:t>
            </a:r>
            <a:r>
              <a:rPr lang="ru-RU" altLang="ru-RU" sz="2000" dirty="0">
                <a:solidFill>
                  <a:srgbClr val="494949"/>
                </a:solidFill>
                <a:latin typeface="Verdana" panose="020B0604030504040204" pitchFamily="34" charset="0"/>
              </a:rPr>
              <a:t> </a:t>
            </a:r>
            <a:r>
              <a:rPr lang="ru-RU" altLang="ru-RU" sz="2000" dirty="0">
                <a:solidFill>
                  <a:srgbClr val="027AC6"/>
                </a:solidFill>
                <a:latin typeface="Verdana" panose="020B0604030504040204" pitchFamily="34" charset="0"/>
                <a:hlinkClick r:id="rId2"/>
              </a:rPr>
              <a:t>DEFAULT</a:t>
            </a:r>
            <a:r>
              <a:rPr lang="ru-RU" altLang="ru-RU" sz="2000" dirty="0">
                <a:solidFill>
                  <a:srgbClr val="494949"/>
                </a:solidFill>
                <a:latin typeface="Verdana" panose="020B0604030504040204" pitchFamily="34" charset="0"/>
              </a:rPr>
              <a:t>, CHECK (</a:t>
            </a:r>
            <a:r>
              <a:rPr lang="ru-RU" altLang="ru-RU" sz="2000" dirty="0" err="1">
                <a:solidFill>
                  <a:srgbClr val="494949"/>
                </a:solidFill>
                <a:latin typeface="Verdana" panose="020B0604030504040204" pitchFamily="34" charset="0"/>
              </a:rPr>
              <a:t>beginning</a:t>
            </a:r>
            <a:r>
              <a:rPr lang="ru-RU" altLang="ru-RU" sz="2000" dirty="0">
                <a:solidFill>
                  <a:srgbClr val="494949"/>
                </a:solidFill>
                <a:latin typeface="Verdana" panose="020B0604030504040204" pitchFamily="34" charset="0"/>
              </a:rPr>
              <a:t> </a:t>
            </a:r>
            <a:r>
              <a:rPr lang="ru-RU" altLang="ru-RU" sz="2000" dirty="0" err="1">
                <a:solidFill>
                  <a:srgbClr val="494949"/>
                </a:solidFill>
                <a:latin typeface="Verdana" panose="020B0604030504040204" pitchFamily="34" charset="0"/>
              </a:rPr>
              <a:t>of</a:t>
            </a:r>
            <a:r>
              <a:rPr lang="ru-RU" altLang="ru-RU" sz="2000" dirty="0">
                <a:solidFill>
                  <a:srgbClr val="494949"/>
                </a:solidFill>
                <a:latin typeface="Verdana" panose="020B0604030504040204" pitchFamily="34" charset="0"/>
              </a:rPr>
              <a:t> </a:t>
            </a:r>
            <a:r>
              <a:rPr lang="ru-RU" altLang="ru-RU" sz="2000" dirty="0" err="1">
                <a:solidFill>
                  <a:srgbClr val="494949"/>
                </a:solidFill>
                <a:latin typeface="Verdana" panose="020B0604030504040204" pitchFamily="34" charset="0"/>
              </a:rPr>
              <a:t>domain</a:t>
            </a:r>
            <a:r>
              <a:rPr lang="ru-RU" altLang="ru-RU" sz="2000" dirty="0">
                <a:solidFill>
                  <a:srgbClr val="494949"/>
                </a:solidFill>
                <a:latin typeface="Verdana" panose="020B0604030504040204" pitchFamily="34" charset="0"/>
              </a:rPr>
              <a:t> </a:t>
            </a:r>
            <a:r>
              <a:rPr lang="ru-RU" altLang="ru-RU" sz="2000" dirty="0" err="1">
                <a:solidFill>
                  <a:srgbClr val="494949"/>
                </a:solidFill>
                <a:latin typeface="Verdana" panose="020B0604030504040204" pitchFamily="34" charset="0"/>
              </a:rPr>
              <a:t>concept</a:t>
            </a:r>
            <a:r>
              <a:rPr lang="ru-RU" altLang="ru-RU" sz="2000" dirty="0">
                <a:solidFill>
                  <a:srgbClr val="494949"/>
                </a:solidFill>
                <a:latin typeface="Verdana" panose="020B0604030504040204" pitchFamily="34" charset="0"/>
              </a:rPr>
              <a:t>), </a:t>
            </a:r>
            <a:r>
              <a:rPr lang="ru-RU" altLang="ru-RU" sz="2000" dirty="0" err="1">
                <a:solidFill>
                  <a:srgbClr val="494949"/>
                </a:solidFill>
                <a:latin typeface="Verdana" panose="020B0604030504040204" pitchFamily="34" charset="0"/>
              </a:rPr>
              <a:t>basic</a:t>
            </a:r>
            <a:r>
              <a:rPr lang="ru-RU" altLang="ru-RU" sz="2000" dirty="0">
                <a:solidFill>
                  <a:srgbClr val="494949"/>
                </a:solidFill>
                <a:latin typeface="Verdana" panose="020B0604030504040204" pitchFamily="34" charset="0"/>
              </a:rPr>
              <a:t> </a:t>
            </a:r>
            <a:r>
              <a:rPr lang="ru-RU" altLang="ru-RU" sz="2000" dirty="0" err="1">
                <a:solidFill>
                  <a:srgbClr val="494949"/>
                </a:solidFill>
                <a:latin typeface="Verdana" panose="020B0604030504040204" pitchFamily="34" charset="0"/>
              </a:rPr>
              <a:t>concepts</a:t>
            </a:r>
            <a:r>
              <a:rPr lang="ru-RU" altLang="ru-RU" sz="2000" dirty="0">
                <a:solidFill>
                  <a:srgbClr val="494949"/>
                </a:solidFill>
                <a:latin typeface="Verdana" panose="020B0604030504040204" pitchFamily="34" charset="0"/>
              </a:rPr>
              <a:t> </a:t>
            </a:r>
            <a:r>
              <a:rPr lang="ru-RU" altLang="ru-RU" sz="2000" dirty="0" err="1">
                <a:solidFill>
                  <a:srgbClr val="494949"/>
                </a:solidFill>
                <a:latin typeface="Verdana" panose="020B0604030504040204" pitchFamily="34" charset="0"/>
              </a:rPr>
              <a:t>for</a:t>
            </a:r>
            <a:r>
              <a:rPr lang="ru-RU" altLang="ru-RU" sz="2000" dirty="0">
                <a:solidFill>
                  <a:srgbClr val="494949"/>
                </a:solidFill>
                <a:latin typeface="Verdana" panose="020B0604030504040204" pitchFamily="34" charset="0"/>
              </a:rPr>
              <a:t> </a:t>
            </a:r>
            <a:r>
              <a:rPr lang="ru-RU" altLang="ru-RU" sz="2000" dirty="0" err="1">
                <a:solidFill>
                  <a:srgbClr val="494949"/>
                </a:solidFill>
                <a:latin typeface="Verdana" panose="020B0604030504040204" pitchFamily="34" charset="0"/>
              </a:rPr>
              <a:t>refferential</a:t>
            </a:r>
            <a:r>
              <a:rPr lang="ru-RU" altLang="ru-RU" sz="2000" dirty="0">
                <a:solidFill>
                  <a:srgbClr val="494949"/>
                </a:solidFill>
                <a:latin typeface="Verdana" panose="020B0604030504040204" pitchFamily="34" charset="0"/>
              </a:rPr>
              <a:t> </a:t>
            </a:r>
            <a:r>
              <a:rPr lang="ru-RU" altLang="ru-RU" sz="2000" dirty="0" err="1">
                <a:solidFill>
                  <a:srgbClr val="494949"/>
                </a:solidFill>
                <a:latin typeface="Verdana" panose="020B0604030504040204" pitchFamily="34" charset="0"/>
              </a:rPr>
              <a:t>integrity</a:t>
            </a:r>
            <a:r>
              <a:rPr lang="ru-RU" altLang="ru-RU" sz="2000" dirty="0">
                <a:solidFill>
                  <a:srgbClr val="494949"/>
                </a:solidFill>
                <a:latin typeface="Verdana" panose="020B0604030504040204" pitchFamily="34" charset="0"/>
              </a:rPr>
              <a:t> (</a:t>
            </a:r>
            <a:r>
              <a:rPr lang="ru-RU" altLang="ru-RU" sz="2000" dirty="0" err="1">
                <a:solidFill>
                  <a:srgbClr val="494949"/>
                </a:solidFill>
                <a:latin typeface="Verdana" panose="020B0604030504040204" pitchFamily="34" charset="0"/>
              </a:rPr>
              <a:t>references</a:t>
            </a:r>
            <a:r>
              <a:rPr lang="ru-RU" altLang="ru-RU" sz="2000" dirty="0">
                <a:solidFill>
                  <a:srgbClr val="494949"/>
                </a:solidFill>
                <a:latin typeface="Verdana" panose="020B0604030504040204" pitchFamily="34" charset="0"/>
              </a:rPr>
              <a:t> </a:t>
            </a:r>
            <a:r>
              <a:rPr lang="ru-RU" altLang="ru-RU" sz="2000" dirty="0" err="1">
                <a:solidFill>
                  <a:srgbClr val="494949"/>
                </a:solidFill>
                <a:latin typeface="Verdana" panose="020B0604030504040204" pitchFamily="34" charset="0"/>
              </a:rPr>
              <a:t>for</a:t>
            </a:r>
            <a:r>
              <a:rPr lang="ru-RU" altLang="ru-RU" sz="2000" dirty="0">
                <a:solidFill>
                  <a:srgbClr val="494949"/>
                </a:solidFill>
                <a:latin typeface="Verdana" panose="020B0604030504040204" pitchFamily="34" charset="0"/>
              </a:rPr>
              <a:t> </a:t>
            </a:r>
            <a:r>
              <a:rPr lang="ru-RU" altLang="ru-RU" sz="2000" dirty="0" err="1">
                <a:solidFill>
                  <a:srgbClr val="494949"/>
                </a:solidFill>
                <a:latin typeface="Verdana" panose="020B0604030504040204" pitchFamily="34" charset="0"/>
              </a:rPr>
              <a:t>primary</a:t>
            </a:r>
            <a:r>
              <a:rPr lang="ru-RU" altLang="ru-RU" sz="2000" dirty="0">
                <a:solidFill>
                  <a:srgbClr val="494949"/>
                </a:solidFill>
                <a:latin typeface="Verdana" panose="020B0604030504040204" pitchFamily="34" charset="0"/>
              </a:rPr>
              <a:t> </a:t>
            </a:r>
            <a:r>
              <a:rPr lang="ru-RU" altLang="ru-RU" sz="2000" dirty="0" err="1">
                <a:solidFill>
                  <a:srgbClr val="494949"/>
                </a:solidFill>
                <a:latin typeface="Verdana" panose="020B0604030504040204" pitchFamily="34" charset="0"/>
              </a:rPr>
              <a:t>keys</a:t>
            </a:r>
            <a:r>
              <a:rPr lang="ru-RU" altLang="ru-RU" sz="2000" dirty="0">
                <a:solidFill>
                  <a:srgbClr val="494949"/>
                </a:solidFill>
                <a:latin typeface="Verdana" panose="020B0604030504040204" pitchFamily="34" charset="0"/>
              </a:rPr>
              <a:t> </a:t>
            </a:r>
            <a:r>
              <a:rPr lang="ru-RU" altLang="ru-RU" sz="2000" dirty="0" err="1">
                <a:solidFill>
                  <a:srgbClr val="494949"/>
                </a:solidFill>
                <a:latin typeface="Verdana" panose="020B0604030504040204" pitchFamily="34" charset="0"/>
              </a:rPr>
              <a:t>and</a:t>
            </a:r>
            <a:r>
              <a:rPr lang="ru-RU" altLang="ru-RU" sz="2000" dirty="0">
                <a:solidFill>
                  <a:srgbClr val="494949"/>
                </a:solidFill>
                <a:latin typeface="Verdana" panose="020B0604030504040204" pitchFamily="34" charset="0"/>
              </a:rPr>
              <a:t> </a:t>
            </a:r>
            <a:r>
              <a:rPr lang="ru-RU" altLang="ru-RU" sz="2000" dirty="0" err="1">
                <a:solidFill>
                  <a:srgbClr val="494949"/>
                </a:solidFill>
                <a:latin typeface="Verdana" panose="020B0604030504040204" pitchFamily="34" charset="0"/>
              </a:rPr>
              <a:t>key</a:t>
            </a:r>
            <a:r>
              <a:rPr lang="ru-RU" altLang="ru-RU" sz="2000" dirty="0">
                <a:solidFill>
                  <a:srgbClr val="494949"/>
                </a:solidFill>
                <a:latin typeface="Verdana" panose="020B0604030504040204" pitchFamily="34" charset="0"/>
              </a:rPr>
              <a:t> </a:t>
            </a:r>
            <a:r>
              <a:rPr lang="ru-RU" altLang="ru-RU" sz="2000" dirty="0" err="1">
                <a:solidFill>
                  <a:srgbClr val="494949"/>
                </a:solidFill>
                <a:latin typeface="Verdana" panose="020B0604030504040204" pitchFamily="34" charset="0"/>
              </a:rPr>
              <a:t>candidates</a:t>
            </a:r>
            <a:r>
              <a:rPr lang="ru-RU" altLang="ru-RU" sz="2000" dirty="0">
                <a:solidFill>
                  <a:srgbClr val="494949"/>
                </a:solidFill>
                <a:latin typeface="Verdana" panose="020B0604030504040204" pitchFamily="34" charset="0"/>
              </a:rPr>
              <a:t>)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ru-RU" altLang="ru-RU" sz="2000" i="1" dirty="0" err="1">
                <a:solidFill>
                  <a:srgbClr val="494949"/>
                </a:solidFill>
                <a:latin typeface="Verdana" panose="020B0604030504040204" pitchFamily="34" charset="0"/>
              </a:rPr>
              <a:t>Connections</a:t>
            </a:r>
            <a:r>
              <a:rPr lang="ru-RU" altLang="ru-RU" sz="2000" i="1" dirty="0">
                <a:solidFill>
                  <a:srgbClr val="494949"/>
                </a:solidFill>
                <a:latin typeface="Verdana" panose="020B0604030504040204" pitchFamily="34" charset="0"/>
              </a:rPr>
              <a:t>:</a:t>
            </a:r>
            <a:r>
              <a:rPr lang="ru-RU" altLang="ru-RU" sz="2000" dirty="0">
                <a:solidFill>
                  <a:srgbClr val="494949"/>
                </a:solidFill>
                <a:latin typeface="Verdana" panose="020B0604030504040204" pitchFamily="34" charset="0"/>
              </a:rPr>
              <a:t> </a:t>
            </a:r>
            <a:r>
              <a:rPr lang="ru-RU" altLang="ru-RU" sz="2000" dirty="0" err="1">
                <a:solidFill>
                  <a:srgbClr val="494949"/>
                </a:solidFill>
                <a:latin typeface="Verdana" panose="020B0604030504040204" pitchFamily="34" charset="0"/>
              </a:rPr>
              <a:t>connect</a:t>
            </a:r>
            <a:r>
              <a:rPr lang="ru-RU" altLang="ru-RU" sz="2000" dirty="0">
                <a:solidFill>
                  <a:srgbClr val="494949"/>
                </a:solidFill>
                <a:latin typeface="Verdana" panose="020B0604030504040204" pitchFamily="34" charset="0"/>
              </a:rPr>
              <a:t>, </a:t>
            </a:r>
            <a:r>
              <a:rPr lang="ru-RU" altLang="ru-RU" sz="2000" dirty="0" err="1">
                <a:solidFill>
                  <a:srgbClr val="494949"/>
                </a:solidFill>
                <a:latin typeface="Verdana" panose="020B0604030504040204" pitchFamily="34" charset="0"/>
              </a:rPr>
              <a:t>set</a:t>
            </a:r>
            <a:r>
              <a:rPr lang="ru-RU" altLang="ru-RU" sz="2000" dirty="0">
                <a:solidFill>
                  <a:srgbClr val="494949"/>
                </a:solidFill>
                <a:latin typeface="Verdana" panose="020B0604030504040204" pitchFamily="34" charset="0"/>
              </a:rPr>
              <a:t> </a:t>
            </a:r>
            <a:r>
              <a:rPr lang="ru-RU" altLang="ru-RU" sz="2000" dirty="0" err="1">
                <a:solidFill>
                  <a:srgbClr val="494949"/>
                </a:solidFill>
                <a:latin typeface="Verdana" panose="020B0604030504040204" pitchFamily="34" charset="0"/>
              </a:rPr>
              <a:t>connection</a:t>
            </a:r>
            <a:endParaRPr lang="ru-RU" altLang="ru-RU" sz="2000" dirty="0">
              <a:solidFill>
                <a:srgbClr val="494949"/>
              </a:solidFill>
              <a:latin typeface="Verdana" panose="020B060403050404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ru-RU" altLang="ru-RU" sz="2000" i="1" dirty="0" err="1">
                <a:solidFill>
                  <a:srgbClr val="494949"/>
                </a:solidFill>
                <a:latin typeface="Verdana" panose="020B0604030504040204" pitchFamily="34" charset="0"/>
              </a:rPr>
              <a:t>Catalogs</a:t>
            </a:r>
            <a:r>
              <a:rPr lang="ru-RU" altLang="ru-RU" sz="2000" dirty="0">
                <a:solidFill>
                  <a:srgbClr val="494949"/>
                </a:solidFill>
                <a:latin typeface="Verdana" panose="020B0604030504040204" pitchFamily="34" charset="0"/>
              </a:rPr>
              <a:t>: </a:t>
            </a:r>
            <a:r>
              <a:rPr lang="ru-RU" altLang="ru-RU" sz="2000" dirty="0" err="1">
                <a:solidFill>
                  <a:srgbClr val="494949"/>
                </a:solidFill>
                <a:latin typeface="Verdana" panose="020B0604030504040204" pitchFamily="34" charset="0"/>
              </a:rPr>
              <a:t>system</a:t>
            </a:r>
            <a:r>
              <a:rPr lang="ru-RU" altLang="ru-RU" sz="2000" dirty="0">
                <a:solidFill>
                  <a:srgbClr val="494949"/>
                </a:solidFill>
                <a:latin typeface="Verdana" panose="020B0604030504040204" pitchFamily="34" charset="0"/>
              </a:rPr>
              <a:t> </a:t>
            </a:r>
            <a:r>
              <a:rPr lang="ru-RU" altLang="ru-RU" sz="2000" dirty="0" err="1">
                <a:solidFill>
                  <a:srgbClr val="494949"/>
                </a:solidFill>
                <a:latin typeface="Verdana" panose="020B0604030504040204" pitchFamily="34" charset="0"/>
              </a:rPr>
              <a:t>tables</a:t>
            </a:r>
            <a:r>
              <a:rPr lang="ru-RU" altLang="ru-RU" sz="2000" dirty="0">
                <a:solidFill>
                  <a:srgbClr val="494949"/>
                </a:solidFill>
                <a:latin typeface="Verdana" panose="020B0604030504040204" pitchFamily="34" charset="0"/>
              </a:rPr>
              <a:t> </a:t>
            </a:r>
            <a:r>
              <a:rPr lang="ru-RU" altLang="ru-RU" sz="2000" dirty="0" err="1">
                <a:solidFill>
                  <a:srgbClr val="494949"/>
                </a:solidFill>
                <a:latin typeface="Verdana" panose="020B0604030504040204" pitchFamily="34" charset="0"/>
              </a:rPr>
              <a:t>or</a:t>
            </a:r>
            <a:r>
              <a:rPr lang="ru-RU" altLang="ru-RU" sz="2000" dirty="0">
                <a:solidFill>
                  <a:srgbClr val="494949"/>
                </a:solidFill>
                <a:latin typeface="Verdana" panose="020B0604030504040204" pitchFamily="34" charset="0"/>
              </a:rPr>
              <a:t> </a:t>
            </a:r>
            <a:r>
              <a:rPr lang="ru-RU" altLang="ru-RU" sz="2000" dirty="0" err="1">
                <a:solidFill>
                  <a:srgbClr val="494949"/>
                </a:solidFill>
                <a:latin typeface="Verdana" panose="020B0604030504040204" pitchFamily="34" charset="0"/>
              </a:rPr>
              <a:t>system</a:t>
            </a:r>
            <a:r>
              <a:rPr lang="ru-RU" altLang="ru-RU" sz="2000" dirty="0">
                <a:solidFill>
                  <a:srgbClr val="494949"/>
                </a:solidFill>
                <a:latin typeface="Verdana" panose="020B0604030504040204" pitchFamily="34" charset="0"/>
              </a:rPr>
              <a:t> </a:t>
            </a:r>
            <a:r>
              <a:rPr lang="ru-RU" altLang="ru-RU" sz="2000" dirty="0" err="1">
                <a:solidFill>
                  <a:srgbClr val="494949"/>
                </a:solidFill>
                <a:latin typeface="Verdana" panose="020B0604030504040204" pitchFamily="34" charset="0"/>
              </a:rPr>
              <a:t>catalog</a:t>
            </a:r>
            <a:endParaRPr lang="ru-RU" altLang="ru-RU" sz="2000" dirty="0">
              <a:solidFill>
                <a:srgbClr val="494949"/>
              </a:solidFill>
              <a:latin typeface="Verdana" panose="020B060403050404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ru-RU" altLang="ru-RU" sz="2000" i="1" dirty="0" err="1">
                <a:solidFill>
                  <a:srgbClr val="494949"/>
                </a:solidFill>
                <a:latin typeface="Verdana" panose="020B0604030504040204" pitchFamily="34" charset="0"/>
              </a:rPr>
              <a:t>Errors</a:t>
            </a:r>
            <a:r>
              <a:rPr lang="ru-RU" altLang="ru-RU" sz="2000" i="1" dirty="0">
                <a:solidFill>
                  <a:srgbClr val="494949"/>
                </a:solidFill>
                <a:latin typeface="Verdana" panose="020B0604030504040204" pitchFamily="34" charset="0"/>
              </a:rPr>
              <a:t> &amp; </a:t>
            </a:r>
            <a:r>
              <a:rPr lang="ru-RU" altLang="ru-RU" sz="2000" i="1" dirty="0" err="1">
                <a:solidFill>
                  <a:srgbClr val="494949"/>
                </a:solidFill>
                <a:latin typeface="Verdana" panose="020B0604030504040204" pitchFamily="34" charset="0"/>
              </a:rPr>
              <a:t>diagnostics</a:t>
            </a:r>
            <a:r>
              <a:rPr lang="ru-RU" altLang="ru-RU" sz="2000" i="1" dirty="0">
                <a:solidFill>
                  <a:srgbClr val="494949"/>
                </a:solidFill>
                <a:latin typeface="Verdana" panose="020B0604030504040204" pitchFamily="34" charset="0"/>
              </a:rPr>
              <a:t>:</a:t>
            </a:r>
            <a:r>
              <a:rPr lang="ru-RU" altLang="ru-RU" sz="2000" dirty="0">
                <a:solidFill>
                  <a:srgbClr val="494949"/>
                </a:solidFill>
                <a:latin typeface="Verdana" panose="020B0604030504040204" pitchFamily="34" charset="0"/>
              </a:rPr>
              <a:t> SQLSTATE, GET DIAGNOSTICS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ru-RU" altLang="ru-RU" sz="2000" i="1" dirty="0" err="1">
                <a:solidFill>
                  <a:srgbClr val="494949"/>
                </a:solidFill>
                <a:latin typeface="Verdana" panose="020B0604030504040204" pitchFamily="34" charset="0"/>
              </a:rPr>
              <a:t>Misc</a:t>
            </a:r>
            <a:r>
              <a:rPr lang="ru-RU" altLang="ru-RU" sz="2000" i="1" dirty="0">
                <a:solidFill>
                  <a:srgbClr val="494949"/>
                </a:solidFill>
                <a:latin typeface="Verdana" panose="020B0604030504040204" pitchFamily="34" charset="0"/>
              </a:rPr>
              <a:t>.:</a:t>
            </a:r>
            <a:r>
              <a:rPr lang="ru-RU" altLang="ru-RU" sz="2000" dirty="0">
                <a:solidFill>
                  <a:srgbClr val="494949"/>
                </a:solidFill>
                <a:latin typeface="Verdana" panose="020B0604030504040204" pitchFamily="34" charset="0"/>
              </a:rPr>
              <a:t> </a:t>
            </a:r>
            <a:r>
              <a:rPr lang="ru-RU" altLang="ru-RU" sz="2000" dirty="0" err="1">
                <a:solidFill>
                  <a:srgbClr val="494949"/>
                </a:solidFill>
                <a:latin typeface="Verdana" panose="020B0604030504040204" pitchFamily="34" charset="0"/>
              </a:rPr>
              <a:t>cursors</a:t>
            </a:r>
            <a:r>
              <a:rPr lang="ru-RU" altLang="ru-RU" sz="2000" dirty="0">
                <a:solidFill>
                  <a:srgbClr val="494949"/>
                </a:solidFill>
                <a:latin typeface="Verdana" panose="020B0604030504040204" pitchFamily="34" charset="0"/>
              </a:rPr>
              <a:t>, ALTER (</a:t>
            </a:r>
            <a:r>
              <a:rPr lang="ru-RU" altLang="ru-RU" sz="2000" dirty="0" err="1">
                <a:solidFill>
                  <a:srgbClr val="494949"/>
                </a:solidFill>
                <a:latin typeface="Verdana" panose="020B0604030504040204" pitchFamily="34" charset="0"/>
              </a:rPr>
              <a:t>altering</a:t>
            </a:r>
            <a:r>
              <a:rPr lang="ru-RU" altLang="ru-RU" sz="2000" dirty="0">
                <a:solidFill>
                  <a:srgbClr val="494949"/>
                </a:solidFill>
                <a:latin typeface="Verdana" panose="020B0604030504040204" pitchFamily="34" charset="0"/>
              </a:rPr>
              <a:t> </a:t>
            </a:r>
            <a:r>
              <a:rPr lang="ru-RU" altLang="ru-RU" sz="2000" dirty="0" err="1">
                <a:solidFill>
                  <a:srgbClr val="494949"/>
                </a:solidFill>
                <a:latin typeface="Verdana" panose="020B0604030504040204" pitchFamily="34" charset="0"/>
              </a:rPr>
              <a:t>and</a:t>
            </a:r>
            <a:r>
              <a:rPr lang="ru-RU" altLang="ru-RU" sz="2000" dirty="0">
                <a:solidFill>
                  <a:srgbClr val="494949"/>
                </a:solidFill>
                <a:latin typeface="Verdana" panose="020B0604030504040204" pitchFamily="34" charset="0"/>
              </a:rPr>
              <a:t> </a:t>
            </a:r>
            <a:r>
              <a:rPr lang="ru-RU" altLang="ru-RU" sz="2000" dirty="0" err="1">
                <a:solidFill>
                  <a:srgbClr val="494949"/>
                </a:solidFill>
                <a:latin typeface="Verdana" panose="020B0604030504040204" pitchFamily="34" charset="0"/>
              </a:rPr>
              <a:t>dropping</a:t>
            </a:r>
            <a:r>
              <a:rPr lang="ru-RU" altLang="ru-RU" sz="2000" dirty="0">
                <a:solidFill>
                  <a:srgbClr val="494949"/>
                </a:solidFill>
                <a:latin typeface="Verdana" panose="020B0604030504040204" pitchFamily="34" charset="0"/>
              </a:rPr>
              <a:t>), CAST (</a:t>
            </a:r>
            <a:r>
              <a:rPr lang="ru-RU" altLang="ru-RU" sz="2000" dirty="0" err="1">
                <a:solidFill>
                  <a:srgbClr val="494949"/>
                </a:solidFill>
                <a:latin typeface="Verdana" panose="020B0604030504040204" pitchFamily="34" charset="0"/>
              </a:rPr>
              <a:t>data</a:t>
            </a:r>
            <a:r>
              <a:rPr lang="ru-RU" altLang="ru-RU" sz="2000" dirty="0">
                <a:solidFill>
                  <a:srgbClr val="494949"/>
                </a:solidFill>
                <a:latin typeface="Verdana" panose="020B0604030504040204" pitchFamily="34" charset="0"/>
              </a:rPr>
              <a:t> </a:t>
            </a:r>
            <a:r>
              <a:rPr lang="ru-RU" altLang="ru-RU" sz="2000" dirty="0" err="1">
                <a:solidFill>
                  <a:srgbClr val="494949"/>
                </a:solidFill>
                <a:latin typeface="Verdana" panose="020B0604030504040204" pitchFamily="34" charset="0"/>
              </a:rPr>
              <a:t>type</a:t>
            </a:r>
            <a:r>
              <a:rPr lang="ru-RU" altLang="ru-RU" sz="2000" dirty="0">
                <a:solidFill>
                  <a:srgbClr val="494949"/>
                </a:solidFill>
                <a:latin typeface="Verdana" panose="020B0604030504040204" pitchFamily="34" charset="0"/>
              </a:rPr>
              <a:t> </a:t>
            </a:r>
            <a:r>
              <a:rPr lang="ru-RU" altLang="ru-RU" sz="2000" dirty="0" err="1">
                <a:solidFill>
                  <a:srgbClr val="494949"/>
                </a:solidFill>
                <a:latin typeface="Verdana" panose="020B0604030504040204" pitchFamily="34" charset="0"/>
              </a:rPr>
              <a:t>converions</a:t>
            </a:r>
            <a:r>
              <a:rPr lang="ru-RU" altLang="ru-RU" sz="2000" dirty="0">
                <a:solidFill>
                  <a:srgbClr val="494949"/>
                </a:solidFill>
                <a:latin typeface="Verdana" panose="020B0604030504040204" pitchFamily="34" charset="0"/>
              </a:rPr>
              <a:t>)</a:t>
            </a:r>
            <a:endParaRPr lang="ru-RU" altLang="ru-RU" sz="20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86092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79512" y="0"/>
            <a:ext cx="8784976" cy="67095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ru-RU" altLang="ru-RU" sz="2000" b="1" dirty="0">
                <a:solidFill>
                  <a:srgbClr val="494949"/>
                </a:solidFill>
              </a:rPr>
              <a:t>1999 - SQL-99, SQL-3 (ISO/IEC 9075:1999(E) </a:t>
            </a:r>
            <a:r>
              <a:rPr lang="ru-RU" altLang="ru-RU" sz="2000" b="1" dirty="0" err="1">
                <a:solidFill>
                  <a:srgbClr val="494949"/>
                </a:solidFill>
              </a:rPr>
              <a:t>Information</a:t>
            </a:r>
            <a:r>
              <a:rPr lang="ru-RU" altLang="ru-RU" sz="2000" b="1" dirty="0">
                <a:solidFill>
                  <a:srgbClr val="494949"/>
                </a:solidFill>
              </a:rPr>
              <a:t> </a:t>
            </a:r>
            <a:r>
              <a:rPr lang="ru-RU" altLang="ru-RU" sz="2000" b="1" dirty="0" err="1">
                <a:solidFill>
                  <a:srgbClr val="494949"/>
                </a:solidFill>
              </a:rPr>
              <a:t>technology</a:t>
            </a:r>
            <a:r>
              <a:rPr lang="ru-RU" altLang="ru-RU" sz="2000" b="1" dirty="0">
                <a:solidFill>
                  <a:srgbClr val="494949"/>
                </a:solidFill>
              </a:rPr>
              <a:t> - </a:t>
            </a:r>
            <a:r>
              <a:rPr lang="ru-RU" altLang="ru-RU" sz="2000" b="1" dirty="0" err="1">
                <a:solidFill>
                  <a:srgbClr val="494949"/>
                </a:solidFill>
              </a:rPr>
              <a:t>Database</a:t>
            </a:r>
            <a:r>
              <a:rPr lang="ru-RU" altLang="ru-RU" sz="2000" b="1" dirty="0">
                <a:solidFill>
                  <a:srgbClr val="494949"/>
                </a:solidFill>
              </a:rPr>
              <a:t> </a:t>
            </a:r>
            <a:r>
              <a:rPr lang="ru-RU" altLang="ru-RU" sz="2000" b="1" dirty="0" err="1">
                <a:solidFill>
                  <a:srgbClr val="494949"/>
                </a:solidFill>
              </a:rPr>
              <a:t>languages</a:t>
            </a:r>
            <a:r>
              <a:rPr lang="ru-RU" altLang="ru-RU" sz="2000" b="1" dirty="0">
                <a:solidFill>
                  <a:srgbClr val="494949"/>
                </a:solidFill>
              </a:rPr>
              <a:t> - SQL)</a:t>
            </a:r>
            <a:endParaRPr lang="ru-RU" altLang="ru-RU" sz="2000" dirty="0">
              <a:solidFill>
                <a:srgbClr val="494949"/>
              </a:solidFill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dirty="0">
                <a:solidFill>
                  <a:srgbClr val="494949"/>
                </a:solidFill>
              </a:rPr>
              <a:t>* INCITS/ISO/IEC 9075-1 01-Jan-1999 SQL-</a:t>
            </a:r>
            <a:r>
              <a:rPr lang="ru-RU" altLang="ru-RU" dirty="0" err="1">
                <a:solidFill>
                  <a:srgbClr val="494949"/>
                </a:solidFill>
              </a:rPr>
              <a:t>Part</a:t>
            </a:r>
            <a:r>
              <a:rPr lang="ru-RU" altLang="ru-RU" dirty="0">
                <a:solidFill>
                  <a:srgbClr val="494949"/>
                </a:solidFill>
              </a:rPr>
              <a:t> 1: </a:t>
            </a:r>
            <a:r>
              <a:rPr lang="ru-RU" altLang="ru-RU" dirty="0" err="1">
                <a:solidFill>
                  <a:srgbClr val="494949"/>
                </a:solidFill>
              </a:rPr>
              <a:t>Framework</a:t>
            </a:r>
            <a:r>
              <a:rPr lang="ru-RU" altLang="ru-RU" dirty="0">
                <a:solidFill>
                  <a:srgbClr val="494949"/>
                </a:solidFill>
              </a:rPr>
              <a:t> (SQL/</a:t>
            </a:r>
            <a:r>
              <a:rPr lang="ru-RU" altLang="ru-RU" dirty="0" err="1">
                <a:solidFill>
                  <a:srgbClr val="494949"/>
                </a:solidFill>
              </a:rPr>
              <a:t>Framework</a:t>
            </a:r>
            <a:r>
              <a:rPr lang="ru-RU" altLang="ru-RU" dirty="0">
                <a:solidFill>
                  <a:srgbClr val="494949"/>
                </a:solidFill>
              </a:rPr>
              <a:t>) * INCITS/ISO/IEC 9075-2 01-Jan-1999 SQL-</a:t>
            </a:r>
            <a:r>
              <a:rPr lang="ru-RU" altLang="ru-RU" dirty="0" err="1">
                <a:solidFill>
                  <a:srgbClr val="494949"/>
                </a:solidFill>
              </a:rPr>
              <a:t>Part</a:t>
            </a:r>
            <a:r>
              <a:rPr lang="ru-RU" altLang="ru-RU" dirty="0">
                <a:solidFill>
                  <a:srgbClr val="494949"/>
                </a:solidFill>
              </a:rPr>
              <a:t> 2: </a:t>
            </a:r>
            <a:r>
              <a:rPr lang="ru-RU" altLang="ru-RU" dirty="0" err="1">
                <a:solidFill>
                  <a:srgbClr val="494949"/>
                </a:solidFill>
              </a:rPr>
              <a:t>Foundation</a:t>
            </a:r>
            <a:r>
              <a:rPr lang="ru-RU" altLang="ru-RU" dirty="0">
                <a:solidFill>
                  <a:srgbClr val="494949"/>
                </a:solidFill>
              </a:rPr>
              <a:t> (SQL/</a:t>
            </a:r>
            <a:r>
              <a:rPr lang="ru-RU" altLang="ru-RU" dirty="0" err="1">
                <a:solidFill>
                  <a:srgbClr val="494949"/>
                </a:solidFill>
              </a:rPr>
              <a:t>Foundation</a:t>
            </a:r>
            <a:r>
              <a:rPr lang="ru-RU" altLang="ru-RU" dirty="0">
                <a:solidFill>
                  <a:srgbClr val="494949"/>
                </a:solidFill>
              </a:rPr>
              <a:t>) * INCITS/ISO/IEC 9075-3 01-Oct-1999 SQL-</a:t>
            </a:r>
            <a:r>
              <a:rPr lang="ru-RU" altLang="ru-RU" dirty="0" err="1">
                <a:solidFill>
                  <a:srgbClr val="494949"/>
                </a:solidFill>
              </a:rPr>
              <a:t>Part</a:t>
            </a:r>
            <a:r>
              <a:rPr lang="ru-RU" altLang="ru-RU" dirty="0">
                <a:solidFill>
                  <a:srgbClr val="494949"/>
                </a:solidFill>
              </a:rPr>
              <a:t> 3: </a:t>
            </a:r>
            <a:r>
              <a:rPr lang="ru-RU" altLang="ru-RU" dirty="0" err="1">
                <a:solidFill>
                  <a:srgbClr val="494949"/>
                </a:solidFill>
              </a:rPr>
              <a:t>Call</a:t>
            </a:r>
            <a:r>
              <a:rPr lang="ru-RU" altLang="ru-RU" dirty="0">
                <a:solidFill>
                  <a:srgbClr val="494949"/>
                </a:solidFill>
              </a:rPr>
              <a:t> </a:t>
            </a:r>
            <a:r>
              <a:rPr lang="ru-RU" altLang="ru-RU" dirty="0" err="1">
                <a:solidFill>
                  <a:srgbClr val="494949"/>
                </a:solidFill>
              </a:rPr>
              <a:t>Level</a:t>
            </a:r>
            <a:r>
              <a:rPr lang="ru-RU" altLang="ru-RU" dirty="0">
                <a:solidFill>
                  <a:srgbClr val="494949"/>
                </a:solidFill>
              </a:rPr>
              <a:t> </a:t>
            </a:r>
            <a:r>
              <a:rPr lang="ru-RU" altLang="ru-RU" dirty="0" err="1">
                <a:solidFill>
                  <a:srgbClr val="494949"/>
                </a:solidFill>
              </a:rPr>
              <a:t>Interface</a:t>
            </a:r>
            <a:r>
              <a:rPr lang="ru-RU" altLang="ru-RU" dirty="0">
                <a:solidFill>
                  <a:srgbClr val="494949"/>
                </a:solidFill>
              </a:rPr>
              <a:t> (SQL/CLI) * INCITS/ISO/IEC 9075-4 01-Jan-1999 SQL-</a:t>
            </a:r>
            <a:r>
              <a:rPr lang="ru-RU" altLang="ru-RU" dirty="0" err="1">
                <a:solidFill>
                  <a:srgbClr val="494949"/>
                </a:solidFill>
              </a:rPr>
              <a:t>Part</a:t>
            </a:r>
            <a:r>
              <a:rPr lang="ru-RU" altLang="ru-RU" dirty="0">
                <a:solidFill>
                  <a:srgbClr val="494949"/>
                </a:solidFill>
              </a:rPr>
              <a:t> 4: </a:t>
            </a:r>
            <a:r>
              <a:rPr lang="ru-RU" altLang="ru-RU" dirty="0" err="1">
                <a:solidFill>
                  <a:srgbClr val="494949"/>
                </a:solidFill>
              </a:rPr>
              <a:t>Persistent</a:t>
            </a:r>
            <a:r>
              <a:rPr lang="ru-RU" altLang="ru-RU" dirty="0">
                <a:solidFill>
                  <a:srgbClr val="494949"/>
                </a:solidFill>
              </a:rPr>
              <a:t> </a:t>
            </a:r>
            <a:r>
              <a:rPr lang="ru-RU" altLang="ru-RU" dirty="0" err="1">
                <a:solidFill>
                  <a:srgbClr val="494949"/>
                </a:solidFill>
              </a:rPr>
              <a:t>Stored</a:t>
            </a:r>
            <a:r>
              <a:rPr lang="ru-RU" altLang="ru-RU" dirty="0">
                <a:solidFill>
                  <a:srgbClr val="494949"/>
                </a:solidFill>
              </a:rPr>
              <a:t> </a:t>
            </a:r>
            <a:r>
              <a:rPr lang="ru-RU" altLang="ru-RU" dirty="0" err="1">
                <a:solidFill>
                  <a:srgbClr val="494949"/>
                </a:solidFill>
              </a:rPr>
              <a:t>Modules</a:t>
            </a:r>
            <a:r>
              <a:rPr lang="ru-RU" altLang="ru-RU" dirty="0">
                <a:solidFill>
                  <a:srgbClr val="494949"/>
                </a:solidFill>
              </a:rPr>
              <a:t> (SQL/PSM) * INCITS/ISO/IEC 9075-5 01-Jan-1999 SQL-</a:t>
            </a:r>
            <a:r>
              <a:rPr lang="ru-RU" altLang="ru-RU" dirty="0" err="1">
                <a:solidFill>
                  <a:srgbClr val="494949"/>
                </a:solidFill>
              </a:rPr>
              <a:t>Part</a:t>
            </a:r>
            <a:r>
              <a:rPr lang="ru-RU" altLang="ru-RU" dirty="0">
                <a:solidFill>
                  <a:srgbClr val="494949"/>
                </a:solidFill>
              </a:rPr>
              <a:t> 5: </a:t>
            </a:r>
            <a:r>
              <a:rPr lang="ru-RU" altLang="ru-RU" dirty="0" err="1">
                <a:solidFill>
                  <a:srgbClr val="494949"/>
                </a:solidFill>
              </a:rPr>
              <a:t>Host</a:t>
            </a:r>
            <a:r>
              <a:rPr lang="ru-RU" altLang="ru-RU" dirty="0">
                <a:solidFill>
                  <a:srgbClr val="494949"/>
                </a:solidFill>
              </a:rPr>
              <a:t> </a:t>
            </a:r>
            <a:r>
              <a:rPr lang="ru-RU" altLang="ru-RU" dirty="0" err="1">
                <a:solidFill>
                  <a:srgbClr val="494949"/>
                </a:solidFill>
              </a:rPr>
              <a:t>Language</a:t>
            </a:r>
            <a:r>
              <a:rPr lang="ru-RU" altLang="ru-RU" dirty="0">
                <a:solidFill>
                  <a:srgbClr val="494949"/>
                </a:solidFill>
              </a:rPr>
              <a:t> </a:t>
            </a:r>
            <a:r>
              <a:rPr lang="ru-RU" altLang="ru-RU" dirty="0" err="1">
                <a:solidFill>
                  <a:srgbClr val="494949"/>
                </a:solidFill>
              </a:rPr>
              <a:t>Bindings</a:t>
            </a:r>
            <a:r>
              <a:rPr lang="ru-RU" altLang="ru-RU" dirty="0">
                <a:solidFill>
                  <a:srgbClr val="494949"/>
                </a:solidFill>
              </a:rPr>
              <a:t> (SQL/</a:t>
            </a:r>
            <a:r>
              <a:rPr lang="ru-RU" altLang="ru-RU" dirty="0" err="1">
                <a:solidFill>
                  <a:srgbClr val="494949"/>
                </a:solidFill>
              </a:rPr>
              <a:t>Bindings</a:t>
            </a:r>
            <a:r>
              <a:rPr lang="ru-RU" altLang="ru-RU" dirty="0">
                <a:solidFill>
                  <a:srgbClr val="494949"/>
                </a:solidFill>
              </a:rPr>
              <a:t>)</a:t>
            </a:r>
            <a:endParaRPr lang="ru-RU" altLang="ru-RU" sz="2000" dirty="0">
              <a:solidFill>
                <a:srgbClr val="494949"/>
              </a:solidFill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ru-RU" altLang="ru-RU" sz="2000" i="1" dirty="0" err="1">
                <a:solidFill>
                  <a:srgbClr val="494949"/>
                </a:solidFill>
              </a:rPr>
              <a:t>Framework</a:t>
            </a:r>
            <a:r>
              <a:rPr lang="ru-RU" altLang="ru-RU" sz="2000" i="1" dirty="0">
                <a:solidFill>
                  <a:srgbClr val="494949"/>
                </a:solidFill>
              </a:rPr>
              <a:t>:</a:t>
            </a:r>
            <a:endParaRPr lang="ru-RU" altLang="ru-RU" sz="2000" dirty="0">
              <a:solidFill>
                <a:srgbClr val="494949"/>
              </a:solidFill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ru-RU" altLang="ru-RU" sz="2000" i="1" dirty="0">
                <a:solidFill>
                  <a:srgbClr val="494949"/>
                </a:solidFill>
              </a:rPr>
              <a:t>DDL (</a:t>
            </a:r>
            <a:r>
              <a:rPr lang="ru-RU" altLang="ru-RU" sz="2000" i="1" dirty="0" err="1">
                <a:solidFill>
                  <a:srgbClr val="494949"/>
                </a:solidFill>
              </a:rPr>
              <a:t>Data</a:t>
            </a:r>
            <a:r>
              <a:rPr lang="ru-RU" altLang="ru-RU" sz="2000" i="1" dirty="0">
                <a:solidFill>
                  <a:srgbClr val="494949"/>
                </a:solidFill>
              </a:rPr>
              <a:t> </a:t>
            </a:r>
            <a:r>
              <a:rPr lang="ru-RU" altLang="ru-RU" sz="2000" i="1" dirty="0" err="1">
                <a:solidFill>
                  <a:srgbClr val="494949"/>
                </a:solidFill>
              </a:rPr>
              <a:t>Description</a:t>
            </a:r>
            <a:r>
              <a:rPr lang="ru-RU" altLang="ru-RU" sz="2000" i="1" dirty="0">
                <a:solidFill>
                  <a:srgbClr val="494949"/>
                </a:solidFill>
              </a:rPr>
              <a:t> </a:t>
            </a:r>
            <a:r>
              <a:rPr lang="ru-RU" altLang="ru-RU" sz="2000" i="1" dirty="0" err="1">
                <a:solidFill>
                  <a:srgbClr val="494949"/>
                </a:solidFill>
              </a:rPr>
              <a:t>Language</a:t>
            </a:r>
            <a:r>
              <a:rPr lang="ru-RU" altLang="ru-RU" sz="2000" i="1" dirty="0">
                <a:solidFill>
                  <a:srgbClr val="494949"/>
                </a:solidFill>
              </a:rPr>
              <a:t>):</a:t>
            </a:r>
            <a:r>
              <a:rPr lang="ru-RU" altLang="ru-RU" sz="2000" dirty="0">
                <a:solidFill>
                  <a:srgbClr val="494949"/>
                </a:solidFill>
              </a:rPr>
              <a:t> </a:t>
            </a:r>
            <a:r>
              <a:rPr lang="ru-RU" altLang="ru-RU" sz="2000" dirty="0" err="1">
                <a:solidFill>
                  <a:srgbClr val="494949"/>
                </a:solidFill>
              </a:rPr>
              <a:t>Time-Series-Data</a:t>
            </a:r>
            <a:r>
              <a:rPr lang="ru-RU" altLang="ru-RU" sz="2000" dirty="0">
                <a:solidFill>
                  <a:srgbClr val="494949"/>
                </a:solidFill>
              </a:rPr>
              <a:t>, </a:t>
            </a:r>
            <a:r>
              <a:rPr lang="ru-RU" altLang="ru-RU" sz="2000" dirty="0" err="1">
                <a:solidFill>
                  <a:srgbClr val="494949"/>
                </a:solidFill>
              </a:rPr>
              <a:t>User</a:t>
            </a:r>
            <a:r>
              <a:rPr lang="ru-RU" altLang="ru-RU" sz="2000" dirty="0">
                <a:solidFill>
                  <a:srgbClr val="494949"/>
                </a:solidFill>
              </a:rPr>
              <a:t> </a:t>
            </a:r>
            <a:r>
              <a:rPr lang="ru-RU" altLang="ru-RU" sz="2000" dirty="0" err="1">
                <a:solidFill>
                  <a:srgbClr val="494949"/>
                </a:solidFill>
              </a:rPr>
              <a:t>defined</a:t>
            </a:r>
            <a:r>
              <a:rPr lang="ru-RU" altLang="ru-RU" sz="2000" dirty="0">
                <a:solidFill>
                  <a:srgbClr val="494949"/>
                </a:solidFill>
              </a:rPr>
              <a:t> </a:t>
            </a:r>
            <a:r>
              <a:rPr lang="ru-RU" altLang="ru-RU" sz="2000" dirty="0" err="1">
                <a:solidFill>
                  <a:srgbClr val="494949"/>
                </a:solidFill>
              </a:rPr>
              <a:t>types</a:t>
            </a:r>
            <a:r>
              <a:rPr lang="ru-RU" altLang="ru-RU" sz="2000" dirty="0">
                <a:solidFill>
                  <a:srgbClr val="494949"/>
                </a:solidFill>
              </a:rPr>
              <a:t> (UDT), </a:t>
            </a:r>
            <a:r>
              <a:rPr lang="ru-RU" altLang="ru-RU" sz="2000" dirty="0" err="1">
                <a:solidFill>
                  <a:srgbClr val="494949"/>
                </a:solidFill>
              </a:rPr>
              <a:t>roles</a:t>
            </a:r>
            <a:endParaRPr lang="ru-RU" altLang="ru-RU" sz="2000" dirty="0">
              <a:solidFill>
                <a:srgbClr val="494949"/>
              </a:solidFill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ru-RU" altLang="ru-RU" sz="2000" i="1" dirty="0">
                <a:solidFill>
                  <a:srgbClr val="494949"/>
                </a:solidFill>
              </a:rPr>
              <a:t>DML (</a:t>
            </a:r>
            <a:r>
              <a:rPr lang="ru-RU" altLang="ru-RU" sz="2000" i="1" dirty="0" err="1">
                <a:solidFill>
                  <a:srgbClr val="494949"/>
                </a:solidFill>
              </a:rPr>
              <a:t>Data</a:t>
            </a:r>
            <a:r>
              <a:rPr lang="ru-RU" altLang="ru-RU" sz="2000" i="1" dirty="0">
                <a:solidFill>
                  <a:srgbClr val="494949"/>
                </a:solidFill>
              </a:rPr>
              <a:t> </a:t>
            </a:r>
            <a:r>
              <a:rPr lang="ru-RU" altLang="ru-RU" sz="2000" i="1" dirty="0" err="1">
                <a:solidFill>
                  <a:srgbClr val="494949"/>
                </a:solidFill>
              </a:rPr>
              <a:t>Manipulation</a:t>
            </a:r>
            <a:r>
              <a:rPr lang="ru-RU" altLang="ru-RU" sz="2000" i="1" dirty="0">
                <a:solidFill>
                  <a:srgbClr val="494949"/>
                </a:solidFill>
              </a:rPr>
              <a:t> </a:t>
            </a:r>
            <a:r>
              <a:rPr lang="ru-RU" altLang="ru-RU" sz="2000" i="1" dirty="0" err="1">
                <a:solidFill>
                  <a:srgbClr val="494949"/>
                </a:solidFill>
              </a:rPr>
              <a:t>Language</a:t>
            </a:r>
            <a:r>
              <a:rPr lang="ru-RU" altLang="ru-RU" sz="2000" i="1" dirty="0">
                <a:solidFill>
                  <a:srgbClr val="494949"/>
                </a:solidFill>
              </a:rPr>
              <a:t>):</a:t>
            </a:r>
            <a:r>
              <a:rPr lang="ru-RU" altLang="ru-RU" sz="2000" dirty="0">
                <a:solidFill>
                  <a:srgbClr val="494949"/>
                </a:solidFill>
              </a:rPr>
              <a:t> </a:t>
            </a:r>
            <a:r>
              <a:rPr lang="ru-RU" altLang="ru-RU" sz="2000" dirty="0" err="1">
                <a:solidFill>
                  <a:srgbClr val="494949"/>
                </a:solidFill>
              </a:rPr>
              <a:t>recursive</a:t>
            </a:r>
            <a:r>
              <a:rPr lang="ru-RU" altLang="ru-RU" sz="2000" dirty="0">
                <a:solidFill>
                  <a:srgbClr val="494949"/>
                </a:solidFill>
              </a:rPr>
              <a:t> </a:t>
            </a:r>
            <a:r>
              <a:rPr lang="ru-RU" altLang="ru-RU" sz="2000" dirty="0" err="1">
                <a:solidFill>
                  <a:srgbClr val="494949"/>
                </a:solidFill>
              </a:rPr>
              <a:t>queries</a:t>
            </a:r>
            <a:r>
              <a:rPr lang="ru-RU" altLang="ru-RU" sz="2000" dirty="0">
                <a:solidFill>
                  <a:srgbClr val="494949"/>
                </a:solidFill>
              </a:rPr>
              <a:t> </a:t>
            </a:r>
            <a:br>
              <a:rPr lang="ru-RU" altLang="ru-RU" sz="2000" dirty="0">
                <a:solidFill>
                  <a:srgbClr val="494949"/>
                </a:solidFill>
              </a:rPr>
            </a:br>
            <a:r>
              <a:rPr lang="ru-RU" altLang="ru-RU" sz="2000" dirty="0" err="1">
                <a:solidFill>
                  <a:srgbClr val="494949"/>
                </a:solidFill>
              </a:rPr>
              <a:t>Intermediate</a:t>
            </a:r>
            <a:r>
              <a:rPr lang="ru-RU" altLang="ru-RU" sz="2000" dirty="0">
                <a:solidFill>
                  <a:srgbClr val="494949"/>
                </a:solidFill>
              </a:rPr>
              <a:t> </a:t>
            </a:r>
            <a:r>
              <a:rPr lang="ru-RU" altLang="ru-RU" sz="2000" dirty="0" err="1">
                <a:solidFill>
                  <a:srgbClr val="494949"/>
                </a:solidFill>
              </a:rPr>
              <a:t>Level</a:t>
            </a:r>
            <a:r>
              <a:rPr lang="ru-RU" altLang="ru-RU" sz="2000" dirty="0">
                <a:solidFill>
                  <a:srgbClr val="494949"/>
                </a:solidFill>
              </a:rPr>
              <a:t> - CASCADE DELETE </a:t>
            </a:r>
            <a:br>
              <a:rPr lang="ru-RU" altLang="ru-RU" sz="2000" dirty="0">
                <a:solidFill>
                  <a:srgbClr val="494949"/>
                </a:solidFill>
              </a:rPr>
            </a:br>
            <a:r>
              <a:rPr lang="ru-RU" altLang="ru-RU" sz="2000" dirty="0" err="1">
                <a:solidFill>
                  <a:srgbClr val="494949"/>
                </a:solidFill>
              </a:rPr>
              <a:t>Full</a:t>
            </a:r>
            <a:r>
              <a:rPr lang="ru-RU" altLang="ru-RU" sz="2000" dirty="0">
                <a:solidFill>
                  <a:srgbClr val="494949"/>
                </a:solidFill>
              </a:rPr>
              <a:t> </a:t>
            </a:r>
            <a:r>
              <a:rPr lang="ru-RU" altLang="ru-RU" sz="2000" dirty="0" err="1">
                <a:solidFill>
                  <a:srgbClr val="494949"/>
                </a:solidFill>
              </a:rPr>
              <a:t>Level</a:t>
            </a:r>
            <a:r>
              <a:rPr lang="ru-RU" altLang="ru-RU" sz="2000" dirty="0">
                <a:solidFill>
                  <a:srgbClr val="494949"/>
                </a:solidFill>
              </a:rPr>
              <a:t> - CASCADE UPDATE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ru-RU" altLang="ru-RU" sz="2000" i="1" dirty="0" err="1">
                <a:solidFill>
                  <a:srgbClr val="494949"/>
                </a:solidFill>
              </a:rPr>
              <a:t>Transactions</a:t>
            </a:r>
            <a:r>
              <a:rPr lang="ru-RU" altLang="ru-RU" sz="2000" i="1" dirty="0">
                <a:solidFill>
                  <a:srgbClr val="494949"/>
                </a:solidFill>
              </a:rPr>
              <a:t>:</a:t>
            </a:r>
            <a:endParaRPr lang="ru-RU" altLang="ru-RU" sz="2000" dirty="0">
              <a:solidFill>
                <a:srgbClr val="494949"/>
              </a:solidFill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ru-RU" altLang="ru-RU" sz="2000" i="1" dirty="0" err="1">
                <a:solidFill>
                  <a:srgbClr val="494949"/>
                </a:solidFill>
              </a:rPr>
              <a:t>Cursors</a:t>
            </a:r>
            <a:r>
              <a:rPr lang="ru-RU" altLang="ru-RU" sz="2000" i="1" dirty="0">
                <a:solidFill>
                  <a:srgbClr val="494949"/>
                </a:solidFill>
              </a:rPr>
              <a:t>:</a:t>
            </a:r>
            <a:endParaRPr lang="ru-RU" altLang="ru-RU" sz="2000" dirty="0">
              <a:solidFill>
                <a:srgbClr val="494949"/>
              </a:solidFill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ru-RU" altLang="ru-RU" sz="2000" i="1" dirty="0" err="1">
                <a:solidFill>
                  <a:srgbClr val="494949"/>
                </a:solidFill>
              </a:rPr>
              <a:t>Bindings</a:t>
            </a:r>
            <a:r>
              <a:rPr lang="ru-RU" altLang="ru-RU" sz="2000" i="1" dirty="0">
                <a:solidFill>
                  <a:srgbClr val="494949"/>
                </a:solidFill>
              </a:rPr>
              <a:t>:</a:t>
            </a:r>
            <a:r>
              <a:rPr lang="ru-RU" altLang="ru-RU" sz="2000" dirty="0">
                <a:solidFill>
                  <a:srgbClr val="494949"/>
                </a:solidFill>
              </a:rPr>
              <a:t> </a:t>
            </a:r>
            <a:r>
              <a:rPr lang="ru-RU" altLang="ru-RU" sz="2000" dirty="0" err="1">
                <a:solidFill>
                  <a:srgbClr val="494949"/>
                </a:solidFill>
              </a:rPr>
              <a:t>Precompilers</a:t>
            </a:r>
            <a:r>
              <a:rPr lang="ru-RU" altLang="ru-RU" sz="2000" dirty="0">
                <a:solidFill>
                  <a:srgbClr val="494949"/>
                </a:solidFill>
              </a:rPr>
              <a:t>, </a:t>
            </a:r>
            <a:r>
              <a:rPr lang="ru-RU" altLang="ru-RU" sz="2000" dirty="0" err="1">
                <a:solidFill>
                  <a:srgbClr val="494949"/>
                </a:solidFill>
              </a:rPr>
              <a:t>embedded</a:t>
            </a:r>
            <a:r>
              <a:rPr lang="ru-RU" altLang="ru-RU" sz="2000" dirty="0">
                <a:solidFill>
                  <a:srgbClr val="494949"/>
                </a:solidFill>
              </a:rPr>
              <a:t> </a:t>
            </a:r>
            <a:r>
              <a:rPr lang="ru-RU" altLang="ru-RU" sz="2000" dirty="0" err="1">
                <a:solidFill>
                  <a:srgbClr val="494949"/>
                </a:solidFill>
              </a:rPr>
              <a:t>and</a:t>
            </a:r>
            <a:r>
              <a:rPr lang="ru-RU" altLang="ru-RU" sz="2000" dirty="0">
                <a:solidFill>
                  <a:srgbClr val="494949"/>
                </a:solidFill>
              </a:rPr>
              <a:t> </a:t>
            </a:r>
            <a:r>
              <a:rPr lang="ru-RU" altLang="ru-RU" sz="2000" dirty="0" err="1">
                <a:solidFill>
                  <a:srgbClr val="494949"/>
                </a:solidFill>
              </a:rPr>
              <a:t>dynamic</a:t>
            </a:r>
            <a:r>
              <a:rPr lang="ru-RU" altLang="ru-RU" sz="2000" dirty="0">
                <a:solidFill>
                  <a:srgbClr val="494949"/>
                </a:solidFill>
              </a:rPr>
              <a:t> SQL, OLB (</a:t>
            </a:r>
            <a:r>
              <a:rPr lang="ru-RU" altLang="ru-RU" sz="2000" dirty="0" err="1">
                <a:solidFill>
                  <a:srgbClr val="494949"/>
                </a:solidFill>
              </a:rPr>
              <a:t>Object</a:t>
            </a:r>
            <a:r>
              <a:rPr lang="ru-RU" altLang="ru-RU" sz="2000" dirty="0">
                <a:solidFill>
                  <a:srgbClr val="494949"/>
                </a:solidFill>
              </a:rPr>
              <a:t> </a:t>
            </a:r>
            <a:r>
              <a:rPr lang="ru-RU" altLang="ru-RU" sz="2000" dirty="0" err="1">
                <a:solidFill>
                  <a:srgbClr val="494949"/>
                </a:solidFill>
              </a:rPr>
              <a:t>Language</a:t>
            </a:r>
            <a:r>
              <a:rPr lang="ru-RU" altLang="ru-RU" sz="2000" dirty="0">
                <a:solidFill>
                  <a:srgbClr val="494949"/>
                </a:solidFill>
              </a:rPr>
              <a:t> </a:t>
            </a:r>
            <a:r>
              <a:rPr lang="ru-RU" altLang="ru-RU" sz="2000" dirty="0" err="1">
                <a:solidFill>
                  <a:srgbClr val="494949"/>
                </a:solidFill>
              </a:rPr>
              <a:t>Bindings</a:t>
            </a:r>
            <a:r>
              <a:rPr lang="ru-RU" altLang="ru-RU" sz="2000" dirty="0">
                <a:solidFill>
                  <a:srgbClr val="494949"/>
                </a:solidFill>
              </a:rPr>
              <a:t>) </a:t>
            </a:r>
            <a:r>
              <a:rPr lang="ru-RU" altLang="ru-RU" sz="2000" dirty="0" err="1">
                <a:solidFill>
                  <a:srgbClr val="494949"/>
                </a:solidFill>
              </a:rPr>
              <a:t>with</a:t>
            </a:r>
            <a:r>
              <a:rPr lang="ru-RU" altLang="ru-RU" sz="2000" dirty="0">
                <a:solidFill>
                  <a:srgbClr val="494949"/>
                </a:solidFill>
              </a:rPr>
              <a:t> SQLJ </a:t>
            </a:r>
            <a:r>
              <a:rPr lang="ru-RU" altLang="ru-RU" sz="2000" dirty="0" err="1">
                <a:solidFill>
                  <a:srgbClr val="494949"/>
                </a:solidFill>
              </a:rPr>
              <a:t>for</a:t>
            </a:r>
            <a:r>
              <a:rPr lang="ru-RU" altLang="ru-RU" sz="2000" dirty="0">
                <a:solidFill>
                  <a:srgbClr val="494949"/>
                </a:solidFill>
              </a:rPr>
              <a:t> </a:t>
            </a:r>
            <a:r>
              <a:rPr lang="ru-RU" altLang="ru-RU" sz="2000" dirty="0" err="1">
                <a:solidFill>
                  <a:srgbClr val="494949"/>
                </a:solidFill>
              </a:rPr>
              <a:t>Java</a:t>
            </a:r>
            <a:endParaRPr lang="ru-RU" altLang="ru-RU" sz="2000" dirty="0">
              <a:solidFill>
                <a:srgbClr val="494949"/>
              </a:solidFill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ru-RU" altLang="ru-RU" sz="2000" i="1" dirty="0" err="1">
                <a:solidFill>
                  <a:srgbClr val="494949"/>
                </a:solidFill>
              </a:rPr>
              <a:t>Domain</a:t>
            </a:r>
            <a:r>
              <a:rPr lang="ru-RU" altLang="ru-RU" sz="2000" i="1" dirty="0">
                <a:solidFill>
                  <a:srgbClr val="494949"/>
                </a:solidFill>
              </a:rPr>
              <a:t> </a:t>
            </a:r>
            <a:r>
              <a:rPr lang="ru-RU" altLang="ru-RU" sz="2000" i="1" dirty="0" err="1">
                <a:solidFill>
                  <a:srgbClr val="494949"/>
                </a:solidFill>
              </a:rPr>
              <a:t>checks</a:t>
            </a:r>
            <a:r>
              <a:rPr lang="ru-RU" altLang="ru-RU" sz="2000" i="1" dirty="0">
                <a:solidFill>
                  <a:srgbClr val="494949"/>
                </a:solidFill>
              </a:rPr>
              <a:t> </a:t>
            </a:r>
            <a:r>
              <a:rPr lang="ru-RU" altLang="ru-RU" sz="2000" i="1" dirty="0" err="1">
                <a:solidFill>
                  <a:srgbClr val="494949"/>
                </a:solidFill>
              </a:rPr>
              <a:t>and</a:t>
            </a:r>
            <a:r>
              <a:rPr lang="ru-RU" altLang="ru-RU" sz="2000" i="1" dirty="0">
                <a:solidFill>
                  <a:srgbClr val="494949"/>
                </a:solidFill>
              </a:rPr>
              <a:t> </a:t>
            </a:r>
            <a:r>
              <a:rPr lang="ru-RU" altLang="ru-RU" sz="2000" i="1" dirty="0" err="1">
                <a:solidFill>
                  <a:srgbClr val="494949"/>
                </a:solidFill>
              </a:rPr>
              <a:t>constraints</a:t>
            </a:r>
            <a:r>
              <a:rPr lang="ru-RU" altLang="ru-RU" sz="2000" i="1" dirty="0">
                <a:solidFill>
                  <a:srgbClr val="494949"/>
                </a:solidFill>
              </a:rPr>
              <a:t>:</a:t>
            </a:r>
            <a:r>
              <a:rPr lang="ru-RU" altLang="ru-RU" sz="2000" dirty="0">
                <a:solidFill>
                  <a:srgbClr val="494949"/>
                </a:solidFill>
              </a:rPr>
              <a:t> </a:t>
            </a:r>
            <a:r>
              <a:rPr lang="ru-RU" altLang="ru-RU" sz="2000" dirty="0" err="1">
                <a:solidFill>
                  <a:srgbClr val="494949"/>
                </a:solidFill>
              </a:rPr>
              <a:t>triggers</a:t>
            </a:r>
            <a:r>
              <a:rPr lang="ru-RU" altLang="ru-RU" sz="2000" dirty="0">
                <a:solidFill>
                  <a:srgbClr val="494949"/>
                </a:solidFill>
              </a:rPr>
              <a:t> </a:t>
            </a:r>
            <a:br>
              <a:rPr lang="ru-RU" altLang="ru-RU" sz="2000" dirty="0">
                <a:solidFill>
                  <a:srgbClr val="494949"/>
                </a:solidFill>
              </a:rPr>
            </a:br>
            <a:r>
              <a:rPr lang="ru-RU" altLang="ru-RU" sz="2000" dirty="0" err="1">
                <a:solidFill>
                  <a:srgbClr val="494949"/>
                </a:solidFill>
              </a:rPr>
              <a:t>Full</a:t>
            </a:r>
            <a:r>
              <a:rPr lang="ru-RU" altLang="ru-RU" sz="2000" dirty="0">
                <a:solidFill>
                  <a:srgbClr val="494949"/>
                </a:solidFill>
              </a:rPr>
              <a:t> </a:t>
            </a:r>
            <a:r>
              <a:rPr lang="ru-RU" altLang="ru-RU" sz="2000" dirty="0" err="1">
                <a:solidFill>
                  <a:srgbClr val="494949"/>
                </a:solidFill>
              </a:rPr>
              <a:t>Level</a:t>
            </a:r>
            <a:r>
              <a:rPr lang="ru-RU" altLang="ru-RU" sz="2000" dirty="0">
                <a:solidFill>
                  <a:srgbClr val="494949"/>
                </a:solidFill>
              </a:rPr>
              <a:t> - </a:t>
            </a:r>
            <a:r>
              <a:rPr lang="ru-RU" altLang="ru-RU" sz="2000" dirty="0" err="1">
                <a:solidFill>
                  <a:srgbClr val="494949"/>
                </a:solidFill>
              </a:rPr>
              <a:t>Subquery</a:t>
            </a:r>
            <a:r>
              <a:rPr lang="ru-RU" altLang="ru-RU" sz="2000" dirty="0">
                <a:solidFill>
                  <a:srgbClr val="494949"/>
                </a:solidFill>
              </a:rPr>
              <a:t> </a:t>
            </a:r>
            <a:r>
              <a:rPr lang="ru-RU" altLang="ru-RU" sz="2000" dirty="0" err="1">
                <a:solidFill>
                  <a:srgbClr val="494949"/>
                </a:solidFill>
              </a:rPr>
              <a:t>in</a:t>
            </a:r>
            <a:r>
              <a:rPr lang="ru-RU" altLang="ru-RU" sz="2000" dirty="0">
                <a:solidFill>
                  <a:srgbClr val="494949"/>
                </a:solidFill>
              </a:rPr>
              <a:t> CHECK, </a:t>
            </a:r>
            <a:r>
              <a:rPr lang="ru-RU" altLang="ru-RU" sz="2000" dirty="0" err="1">
                <a:solidFill>
                  <a:srgbClr val="494949"/>
                </a:solidFill>
              </a:rPr>
              <a:t>Assertions</a:t>
            </a:r>
            <a:r>
              <a:rPr lang="ru-RU" altLang="ru-RU" sz="2000" dirty="0">
                <a:solidFill>
                  <a:srgbClr val="494949"/>
                </a:solidFill>
              </a:rPr>
              <a:t>, DEFERRED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ru-RU" altLang="ru-RU" sz="2000" i="1" dirty="0">
                <a:solidFill>
                  <a:srgbClr val="494949"/>
                </a:solidFill>
              </a:rPr>
              <a:t>CLI (</a:t>
            </a:r>
            <a:r>
              <a:rPr lang="ru-RU" altLang="ru-RU" sz="2000" i="1" dirty="0" err="1">
                <a:solidFill>
                  <a:srgbClr val="494949"/>
                </a:solidFill>
              </a:rPr>
              <a:t>Callable</a:t>
            </a:r>
            <a:r>
              <a:rPr lang="ru-RU" altLang="ru-RU" sz="2000" i="1" dirty="0">
                <a:solidFill>
                  <a:srgbClr val="494949"/>
                </a:solidFill>
              </a:rPr>
              <a:t> </a:t>
            </a:r>
            <a:r>
              <a:rPr lang="ru-RU" altLang="ru-RU" sz="2000" i="1" dirty="0" err="1">
                <a:solidFill>
                  <a:srgbClr val="494949"/>
                </a:solidFill>
              </a:rPr>
              <a:t>Level</a:t>
            </a:r>
            <a:r>
              <a:rPr lang="ru-RU" altLang="ru-RU" sz="2000" i="1" dirty="0">
                <a:solidFill>
                  <a:srgbClr val="494949"/>
                </a:solidFill>
              </a:rPr>
              <a:t> </a:t>
            </a:r>
            <a:r>
              <a:rPr lang="ru-RU" altLang="ru-RU" sz="2000" i="1" dirty="0" err="1">
                <a:solidFill>
                  <a:srgbClr val="494949"/>
                </a:solidFill>
              </a:rPr>
              <a:t>Interface</a:t>
            </a:r>
            <a:r>
              <a:rPr lang="ru-RU" altLang="ru-RU" sz="2000" i="1" dirty="0">
                <a:solidFill>
                  <a:srgbClr val="494949"/>
                </a:solidFill>
              </a:rPr>
              <a:t>):</a:t>
            </a:r>
            <a:r>
              <a:rPr lang="ru-RU" altLang="ru-RU" sz="2000" dirty="0">
                <a:solidFill>
                  <a:srgbClr val="494949"/>
                </a:solidFill>
              </a:rPr>
              <a:t> ODBC, JDBC, OLE DB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ru-RU" altLang="ru-RU" sz="2000" i="1" dirty="0">
                <a:solidFill>
                  <a:srgbClr val="494949"/>
                </a:solidFill>
              </a:rPr>
              <a:t>PSM (</a:t>
            </a:r>
            <a:r>
              <a:rPr lang="ru-RU" altLang="ru-RU" sz="2000" i="1" dirty="0" err="1">
                <a:solidFill>
                  <a:srgbClr val="494949"/>
                </a:solidFill>
              </a:rPr>
              <a:t>Persistent</a:t>
            </a:r>
            <a:r>
              <a:rPr lang="ru-RU" altLang="ru-RU" sz="2000" i="1" dirty="0">
                <a:solidFill>
                  <a:srgbClr val="494949"/>
                </a:solidFill>
              </a:rPr>
              <a:t> </a:t>
            </a:r>
            <a:r>
              <a:rPr lang="ru-RU" altLang="ru-RU" sz="2000" i="1" dirty="0" err="1">
                <a:solidFill>
                  <a:srgbClr val="494949"/>
                </a:solidFill>
              </a:rPr>
              <a:t>Storage</a:t>
            </a:r>
            <a:r>
              <a:rPr lang="ru-RU" altLang="ru-RU" sz="2000" i="1" dirty="0">
                <a:solidFill>
                  <a:srgbClr val="494949"/>
                </a:solidFill>
              </a:rPr>
              <a:t> </a:t>
            </a:r>
            <a:r>
              <a:rPr lang="ru-RU" altLang="ru-RU" sz="2000" i="1" dirty="0" err="1">
                <a:solidFill>
                  <a:srgbClr val="494949"/>
                </a:solidFill>
              </a:rPr>
              <a:t>Modules</a:t>
            </a:r>
            <a:r>
              <a:rPr lang="ru-RU" altLang="ru-RU" sz="2000" i="1" dirty="0">
                <a:solidFill>
                  <a:srgbClr val="494949"/>
                </a:solidFill>
              </a:rPr>
              <a:t>):</a:t>
            </a:r>
            <a:r>
              <a:rPr lang="ru-RU" altLang="ru-RU" sz="2000" dirty="0">
                <a:solidFill>
                  <a:srgbClr val="494949"/>
                </a:solidFill>
              </a:rPr>
              <a:t> </a:t>
            </a:r>
            <a:r>
              <a:rPr lang="ru-RU" altLang="ru-RU" sz="2000" dirty="0" err="1">
                <a:solidFill>
                  <a:srgbClr val="027AC6"/>
                </a:solidFill>
                <a:hlinkClick r:id="rId2"/>
              </a:rPr>
              <a:t>stored</a:t>
            </a:r>
            <a:r>
              <a:rPr lang="ru-RU" altLang="ru-RU" sz="2000" dirty="0">
                <a:solidFill>
                  <a:srgbClr val="027AC6"/>
                </a:solidFill>
                <a:hlinkClick r:id="rId2"/>
              </a:rPr>
              <a:t> </a:t>
            </a:r>
            <a:r>
              <a:rPr lang="ru-RU" altLang="ru-RU" sz="2000" dirty="0" err="1">
                <a:solidFill>
                  <a:srgbClr val="027AC6"/>
                </a:solidFill>
                <a:hlinkClick r:id="rId2"/>
              </a:rPr>
              <a:t>Procedures</a:t>
            </a:r>
            <a:endParaRPr lang="ru-RU" altLang="ru-RU" sz="2000" dirty="0">
              <a:solidFill>
                <a:srgbClr val="494949"/>
              </a:solidFill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ru-RU" altLang="ru-RU" sz="2000" i="1" dirty="0" err="1">
                <a:solidFill>
                  <a:srgbClr val="494949"/>
                </a:solidFill>
              </a:rPr>
              <a:t>Mediums</a:t>
            </a:r>
            <a:r>
              <a:rPr lang="ru-RU" altLang="ru-RU" sz="2000" i="1" dirty="0">
                <a:solidFill>
                  <a:srgbClr val="494949"/>
                </a:solidFill>
              </a:rPr>
              <a:t>:</a:t>
            </a:r>
            <a:r>
              <a:rPr lang="ru-RU" altLang="ru-RU" sz="2000" dirty="0">
                <a:solidFill>
                  <a:srgbClr val="494949"/>
                </a:solidFill>
              </a:rPr>
              <a:t> </a:t>
            </a:r>
            <a:r>
              <a:rPr lang="ru-RU" altLang="ru-RU" sz="2000" dirty="0" err="1">
                <a:solidFill>
                  <a:srgbClr val="494949"/>
                </a:solidFill>
              </a:rPr>
              <a:t>Management</a:t>
            </a:r>
            <a:r>
              <a:rPr lang="ru-RU" altLang="ru-RU" sz="2000" dirty="0">
                <a:solidFill>
                  <a:srgbClr val="494949"/>
                </a:solidFill>
              </a:rPr>
              <a:t> </a:t>
            </a:r>
            <a:r>
              <a:rPr lang="ru-RU" altLang="ru-RU" sz="2000" dirty="0" err="1">
                <a:solidFill>
                  <a:srgbClr val="494949"/>
                </a:solidFill>
              </a:rPr>
              <a:t>of</a:t>
            </a:r>
            <a:r>
              <a:rPr lang="ru-RU" altLang="ru-RU" sz="2000" dirty="0">
                <a:solidFill>
                  <a:srgbClr val="494949"/>
                </a:solidFill>
              </a:rPr>
              <a:t> </a:t>
            </a:r>
            <a:r>
              <a:rPr lang="ru-RU" altLang="ru-RU" sz="2000" dirty="0" err="1">
                <a:solidFill>
                  <a:srgbClr val="494949"/>
                </a:solidFill>
              </a:rPr>
              <a:t>external</a:t>
            </a:r>
            <a:r>
              <a:rPr lang="ru-RU" altLang="ru-RU" sz="2000" dirty="0">
                <a:solidFill>
                  <a:srgbClr val="494949"/>
                </a:solidFill>
              </a:rPr>
              <a:t> </a:t>
            </a:r>
            <a:r>
              <a:rPr lang="ru-RU" altLang="ru-RU" sz="2000" dirty="0" err="1">
                <a:solidFill>
                  <a:srgbClr val="494949"/>
                </a:solidFill>
              </a:rPr>
              <a:t>data</a:t>
            </a:r>
            <a:endParaRPr lang="ru-RU" altLang="ru-RU" sz="2000" dirty="0">
              <a:solidFill>
                <a:srgbClr val="49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8150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39552" y="260648"/>
            <a:ext cx="792088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ru-RU" altLang="ru-RU" sz="2000" b="1" dirty="0">
                <a:solidFill>
                  <a:srgbClr val="494949"/>
                </a:solidFill>
              </a:rPr>
              <a:t>2003 - SQL-2003</a:t>
            </a:r>
            <a:endParaRPr lang="ru-RU" altLang="ru-RU" sz="2000" dirty="0">
              <a:solidFill>
                <a:srgbClr val="494949"/>
              </a:solidFill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ru-RU" altLang="ru-RU" sz="2000" i="1" dirty="0">
                <a:solidFill>
                  <a:srgbClr val="494949"/>
                </a:solidFill>
              </a:rPr>
              <a:t>DDL (</a:t>
            </a:r>
            <a:r>
              <a:rPr lang="ru-RU" altLang="ru-RU" sz="2000" i="1" dirty="0" err="1">
                <a:solidFill>
                  <a:srgbClr val="494949"/>
                </a:solidFill>
              </a:rPr>
              <a:t>Data</a:t>
            </a:r>
            <a:r>
              <a:rPr lang="ru-RU" altLang="ru-RU" sz="2000" i="1" dirty="0">
                <a:solidFill>
                  <a:srgbClr val="494949"/>
                </a:solidFill>
              </a:rPr>
              <a:t> </a:t>
            </a:r>
            <a:r>
              <a:rPr lang="ru-RU" altLang="ru-RU" sz="2000" i="1" dirty="0" err="1">
                <a:solidFill>
                  <a:srgbClr val="494949"/>
                </a:solidFill>
              </a:rPr>
              <a:t>Description</a:t>
            </a:r>
            <a:r>
              <a:rPr lang="ru-RU" altLang="ru-RU" sz="2000" i="1" dirty="0">
                <a:solidFill>
                  <a:srgbClr val="494949"/>
                </a:solidFill>
              </a:rPr>
              <a:t> </a:t>
            </a:r>
            <a:r>
              <a:rPr lang="ru-RU" altLang="ru-RU" sz="2000" i="1" dirty="0" err="1">
                <a:solidFill>
                  <a:srgbClr val="494949"/>
                </a:solidFill>
              </a:rPr>
              <a:t>Language</a:t>
            </a:r>
            <a:r>
              <a:rPr lang="ru-RU" altLang="ru-RU" sz="2000" i="1" dirty="0">
                <a:solidFill>
                  <a:srgbClr val="494949"/>
                </a:solidFill>
              </a:rPr>
              <a:t>):</a:t>
            </a:r>
            <a:r>
              <a:rPr lang="ru-RU" altLang="ru-RU" sz="2000" dirty="0">
                <a:solidFill>
                  <a:srgbClr val="494949"/>
                </a:solidFill>
              </a:rPr>
              <a:t> MULTISET, </a:t>
            </a:r>
            <a:r>
              <a:rPr lang="ru-RU" altLang="ru-RU" sz="2000" dirty="0" err="1">
                <a:solidFill>
                  <a:srgbClr val="494949"/>
                </a:solidFill>
              </a:rPr>
              <a:t>generated</a:t>
            </a:r>
            <a:r>
              <a:rPr lang="ru-RU" altLang="ru-RU" sz="2000" dirty="0">
                <a:solidFill>
                  <a:srgbClr val="494949"/>
                </a:solidFill>
              </a:rPr>
              <a:t> </a:t>
            </a:r>
            <a:r>
              <a:rPr lang="ru-RU" altLang="ru-RU" sz="2000" dirty="0" err="1">
                <a:solidFill>
                  <a:srgbClr val="494949"/>
                </a:solidFill>
              </a:rPr>
              <a:t>attibutes</a:t>
            </a:r>
            <a:r>
              <a:rPr lang="ru-RU" altLang="ru-RU" sz="2000" dirty="0">
                <a:solidFill>
                  <a:srgbClr val="494949"/>
                </a:solidFill>
              </a:rPr>
              <a:t> (</a:t>
            </a:r>
            <a:r>
              <a:rPr lang="ru-RU" altLang="ru-RU" sz="2000" dirty="0" err="1">
                <a:solidFill>
                  <a:srgbClr val="494949"/>
                </a:solidFill>
              </a:rPr>
              <a:t>derived</a:t>
            </a:r>
            <a:r>
              <a:rPr lang="ru-RU" altLang="ru-RU" sz="2000" dirty="0">
                <a:solidFill>
                  <a:srgbClr val="494949"/>
                </a:solidFill>
              </a:rPr>
              <a:t> </a:t>
            </a:r>
            <a:r>
              <a:rPr lang="ru-RU" altLang="ru-RU" sz="2000" dirty="0" err="1">
                <a:solidFill>
                  <a:srgbClr val="494949"/>
                </a:solidFill>
              </a:rPr>
              <a:t>from</a:t>
            </a:r>
            <a:r>
              <a:rPr lang="ru-RU" altLang="ru-RU" sz="2000" dirty="0">
                <a:solidFill>
                  <a:srgbClr val="494949"/>
                </a:solidFill>
              </a:rPr>
              <a:t> </a:t>
            </a:r>
            <a:r>
              <a:rPr lang="ru-RU" altLang="ru-RU" sz="2000" dirty="0" err="1">
                <a:solidFill>
                  <a:srgbClr val="494949"/>
                </a:solidFill>
              </a:rPr>
              <a:t>other</a:t>
            </a:r>
            <a:r>
              <a:rPr lang="ru-RU" altLang="ru-RU" sz="2000" dirty="0">
                <a:solidFill>
                  <a:srgbClr val="494949"/>
                </a:solidFill>
              </a:rPr>
              <a:t> </a:t>
            </a:r>
            <a:r>
              <a:rPr lang="ru-RU" altLang="ru-RU" sz="2000" dirty="0" err="1">
                <a:solidFill>
                  <a:srgbClr val="494949"/>
                </a:solidFill>
              </a:rPr>
              <a:t>attributes</a:t>
            </a:r>
            <a:r>
              <a:rPr lang="ru-RU" altLang="ru-RU" sz="2000" dirty="0">
                <a:solidFill>
                  <a:srgbClr val="494949"/>
                </a:solidFill>
              </a:rPr>
              <a:t>), </a:t>
            </a:r>
            <a:r>
              <a:rPr lang="ru-RU" altLang="ru-RU" sz="2000" dirty="0" err="1">
                <a:solidFill>
                  <a:srgbClr val="494949"/>
                </a:solidFill>
              </a:rPr>
              <a:t>identity</a:t>
            </a:r>
            <a:r>
              <a:rPr lang="ru-RU" altLang="ru-RU" sz="2000" dirty="0">
                <a:solidFill>
                  <a:srgbClr val="494949"/>
                </a:solidFill>
              </a:rPr>
              <a:t> </a:t>
            </a:r>
            <a:r>
              <a:rPr lang="ru-RU" altLang="ru-RU" sz="2000" dirty="0" err="1">
                <a:solidFill>
                  <a:srgbClr val="494949"/>
                </a:solidFill>
              </a:rPr>
              <a:t>attributes</a:t>
            </a:r>
            <a:r>
              <a:rPr lang="ru-RU" altLang="ru-RU" sz="2000" dirty="0">
                <a:solidFill>
                  <a:srgbClr val="494949"/>
                </a:solidFill>
              </a:rPr>
              <a:t> (</a:t>
            </a:r>
            <a:r>
              <a:rPr lang="ru-RU" altLang="ru-RU" sz="2000" dirty="0" err="1">
                <a:solidFill>
                  <a:srgbClr val="494949"/>
                </a:solidFill>
              </a:rPr>
              <a:t>automatic</a:t>
            </a:r>
            <a:r>
              <a:rPr lang="ru-RU" altLang="ru-RU" sz="2000" dirty="0">
                <a:solidFill>
                  <a:srgbClr val="494949"/>
                </a:solidFill>
              </a:rPr>
              <a:t> </a:t>
            </a:r>
            <a:r>
              <a:rPr lang="ru-RU" altLang="ru-RU" sz="2000" dirty="0" err="1">
                <a:solidFill>
                  <a:srgbClr val="494949"/>
                </a:solidFill>
              </a:rPr>
              <a:t>generation</a:t>
            </a:r>
            <a:r>
              <a:rPr lang="ru-RU" altLang="ru-RU" sz="2000" dirty="0">
                <a:solidFill>
                  <a:srgbClr val="494949"/>
                </a:solidFill>
              </a:rPr>
              <a:t> </a:t>
            </a:r>
            <a:r>
              <a:rPr lang="ru-RU" altLang="ru-RU" sz="2000" dirty="0" err="1">
                <a:solidFill>
                  <a:srgbClr val="494949"/>
                </a:solidFill>
              </a:rPr>
              <a:t>of</a:t>
            </a:r>
            <a:r>
              <a:rPr lang="ru-RU" altLang="ru-RU" sz="2000" dirty="0">
                <a:solidFill>
                  <a:srgbClr val="494949"/>
                </a:solidFill>
              </a:rPr>
              <a:t> </a:t>
            </a:r>
            <a:r>
              <a:rPr lang="ru-RU" altLang="ru-RU" sz="2000" dirty="0" err="1">
                <a:solidFill>
                  <a:srgbClr val="494949"/>
                </a:solidFill>
              </a:rPr>
              <a:t>primary</a:t>
            </a:r>
            <a:r>
              <a:rPr lang="ru-RU" altLang="ru-RU" sz="2000" dirty="0">
                <a:solidFill>
                  <a:srgbClr val="494949"/>
                </a:solidFill>
              </a:rPr>
              <a:t> </a:t>
            </a:r>
            <a:r>
              <a:rPr lang="ru-RU" altLang="ru-RU" sz="2000" dirty="0" err="1">
                <a:solidFill>
                  <a:srgbClr val="494949"/>
                </a:solidFill>
              </a:rPr>
              <a:t>keys</a:t>
            </a:r>
            <a:r>
              <a:rPr lang="ru-RU" altLang="ru-RU" sz="2000" dirty="0">
                <a:solidFill>
                  <a:srgbClr val="494949"/>
                </a:solidFill>
              </a:rPr>
              <a:t>)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ru-RU" altLang="ru-RU" sz="2000" i="1" dirty="0">
                <a:solidFill>
                  <a:srgbClr val="494949"/>
                </a:solidFill>
              </a:rPr>
              <a:t>DML (</a:t>
            </a:r>
            <a:r>
              <a:rPr lang="ru-RU" altLang="ru-RU" sz="2000" i="1" dirty="0" err="1">
                <a:solidFill>
                  <a:srgbClr val="494949"/>
                </a:solidFill>
              </a:rPr>
              <a:t>Data</a:t>
            </a:r>
            <a:r>
              <a:rPr lang="ru-RU" altLang="ru-RU" sz="2000" i="1" dirty="0">
                <a:solidFill>
                  <a:srgbClr val="494949"/>
                </a:solidFill>
              </a:rPr>
              <a:t> </a:t>
            </a:r>
            <a:r>
              <a:rPr lang="ru-RU" altLang="ru-RU" sz="2000" i="1" dirty="0" err="1">
                <a:solidFill>
                  <a:srgbClr val="494949"/>
                </a:solidFill>
              </a:rPr>
              <a:t>Manipulation</a:t>
            </a:r>
            <a:r>
              <a:rPr lang="ru-RU" altLang="ru-RU" sz="2000" i="1" dirty="0">
                <a:solidFill>
                  <a:srgbClr val="494949"/>
                </a:solidFill>
              </a:rPr>
              <a:t> </a:t>
            </a:r>
            <a:r>
              <a:rPr lang="ru-RU" altLang="ru-RU" sz="2000" i="1" dirty="0" err="1">
                <a:solidFill>
                  <a:srgbClr val="494949"/>
                </a:solidFill>
              </a:rPr>
              <a:t>Language</a:t>
            </a:r>
            <a:r>
              <a:rPr lang="ru-RU" altLang="ru-RU" sz="2000" i="1" dirty="0">
                <a:solidFill>
                  <a:srgbClr val="494949"/>
                </a:solidFill>
              </a:rPr>
              <a:t>):</a:t>
            </a:r>
            <a:r>
              <a:rPr lang="ru-RU" altLang="ru-RU" sz="2000" dirty="0">
                <a:solidFill>
                  <a:srgbClr val="494949"/>
                </a:solidFill>
              </a:rPr>
              <a:t> </a:t>
            </a:r>
            <a:r>
              <a:rPr lang="ru-RU" altLang="ru-RU" sz="2000" dirty="0" err="1">
                <a:solidFill>
                  <a:srgbClr val="494949"/>
                </a:solidFill>
              </a:rPr>
              <a:t>table</a:t>
            </a:r>
            <a:r>
              <a:rPr lang="ru-RU" altLang="ru-RU" sz="2000" dirty="0">
                <a:solidFill>
                  <a:srgbClr val="494949"/>
                </a:solidFill>
              </a:rPr>
              <a:t> </a:t>
            </a:r>
            <a:r>
              <a:rPr lang="ru-RU" altLang="ru-RU" sz="2000" dirty="0" err="1">
                <a:solidFill>
                  <a:srgbClr val="494949"/>
                </a:solidFill>
              </a:rPr>
              <a:t>functions</a:t>
            </a:r>
            <a:r>
              <a:rPr lang="ru-RU" altLang="ru-RU" sz="2000" dirty="0">
                <a:solidFill>
                  <a:srgbClr val="494949"/>
                </a:solidFill>
              </a:rPr>
              <a:t> (</a:t>
            </a:r>
            <a:r>
              <a:rPr lang="ru-RU" altLang="ru-RU" sz="2000" dirty="0" err="1">
                <a:solidFill>
                  <a:srgbClr val="494949"/>
                </a:solidFill>
              </a:rPr>
              <a:t>table</a:t>
            </a:r>
            <a:r>
              <a:rPr lang="ru-RU" altLang="ru-RU" sz="2000" dirty="0">
                <a:solidFill>
                  <a:srgbClr val="494949"/>
                </a:solidFill>
              </a:rPr>
              <a:t> </a:t>
            </a:r>
            <a:r>
              <a:rPr lang="ru-RU" altLang="ru-RU" sz="2000" dirty="0" err="1">
                <a:solidFill>
                  <a:srgbClr val="494949"/>
                </a:solidFill>
              </a:rPr>
              <a:t>generation</a:t>
            </a:r>
            <a:r>
              <a:rPr lang="ru-RU" altLang="ru-RU" sz="2000" dirty="0">
                <a:solidFill>
                  <a:srgbClr val="494949"/>
                </a:solidFill>
              </a:rPr>
              <a:t> </a:t>
            </a:r>
            <a:r>
              <a:rPr lang="ru-RU" altLang="ru-RU" sz="2000" dirty="0" err="1">
                <a:solidFill>
                  <a:srgbClr val="494949"/>
                </a:solidFill>
              </a:rPr>
              <a:t>in</a:t>
            </a:r>
            <a:r>
              <a:rPr lang="ru-RU" altLang="ru-RU" sz="2000" dirty="0">
                <a:solidFill>
                  <a:srgbClr val="494949"/>
                </a:solidFill>
              </a:rPr>
              <a:t> </a:t>
            </a:r>
            <a:r>
              <a:rPr lang="ru-RU" altLang="ru-RU" sz="2000" dirty="0" err="1">
                <a:solidFill>
                  <a:srgbClr val="494949"/>
                </a:solidFill>
              </a:rPr>
              <a:t>functions</a:t>
            </a:r>
            <a:r>
              <a:rPr lang="ru-RU" altLang="ru-RU" sz="2000" dirty="0">
                <a:solidFill>
                  <a:srgbClr val="494949"/>
                </a:solidFill>
              </a:rPr>
              <a:t>), TABLESAMPLE, MERGE </a:t>
            </a:r>
            <a:r>
              <a:rPr lang="ru-RU" altLang="ru-RU" sz="2000" dirty="0" err="1">
                <a:solidFill>
                  <a:srgbClr val="494949"/>
                </a:solidFill>
              </a:rPr>
              <a:t>command</a:t>
            </a:r>
            <a:endParaRPr lang="ru-RU" altLang="ru-RU" sz="2000" dirty="0">
              <a:solidFill>
                <a:srgbClr val="494949"/>
              </a:solidFill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ru-RU" altLang="ru-RU" sz="2000" i="1" dirty="0">
                <a:solidFill>
                  <a:srgbClr val="494949"/>
                </a:solidFill>
              </a:rPr>
              <a:t>SQL/</a:t>
            </a:r>
            <a:r>
              <a:rPr lang="ru-RU" altLang="ru-RU" sz="2000" i="1" dirty="0" err="1">
                <a:solidFill>
                  <a:srgbClr val="494949"/>
                </a:solidFill>
              </a:rPr>
              <a:t>Schemata</a:t>
            </a:r>
            <a:r>
              <a:rPr lang="ru-RU" altLang="ru-RU" sz="2000" i="1" dirty="0">
                <a:solidFill>
                  <a:srgbClr val="494949"/>
                </a:solidFill>
              </a:rPr>
              <a:t>:</a:t>
            </a:r>
            <a:r>
              <a:rPr lang="ru-RU" altLang="ru-RU" sz="2000" dirty="0">
                <a:solidFill>
                  <a:srgbClr val="494949"/>
                </a:solidFill>
              </a:rPr>
              <a:t> </a:t>
            </a:r>
            <a:r>
              <a:rPr lang="ru-RU" altLang="ru-RU" sz="2000" dirty="0" err="1">
                <a:solidFill>
                  <a:srgbClr val="494949"/>
                </a:solidFill>
              </a:rPr>
              <a:t>information</a:t>
            </a:r>
            <a:r>
              <a:rPr lang="ru-RU" altLang="ru-RU" sz="2000" dirty="0">
                <a:solidFill>
                  <a:srgbClr val="494949"/>
                </a:solidFill>
              </a:rPr>
              <a:t> </a:t>
            </a:r>
            <a:r>
              <a:rPr lang="ru-RU" altLang="ru-RU" sz="2000" dirty="0" err="1">
                <a:solidFill>
                  <a:srgbClr val="494949"/>
                </a:solidFill>
              </a:rPr>
              <a:t>and</a:t>
            </a:r>
            <a:r>
              <a:rPr lang="ru-RU" altLang="ru-RU" sz="2000" dirty="0">
                <a:solidFill>
                  <a:srgbClr val="494949"/>
                </a:solidFill>
              </a:rPr>
              <a:t> </a:t>
            </a:r>
            <a:r>
              <a:rPr lang="ru-RU" altLang="ru-RU" sz="2000" dirty="0" err="1">
                <a:solidFill>
                  <a:srgbClr val="494949"/>
                </a:solidFill>
              </a:rPr>
              <a:t>definition</a:t>
            </a:r>
            <a:r>
              <a:rPr lang="ru-RU" altLang="ru-RU" sz="2000" dirty="0">
                <a:solidFill>
                  <a:srgbClr val="494949"/>
                </a:solidFill>
              </a:rPr>
              <a:t> </a:t>
            </a:r>
            <a:r>
              <a:rPr lang="ru-RU" altLang="ru-RU" sz="2000" dirty="0" err="1">
                <a:solidFill>
                  <a:srgbClr val="494949"/>
                </a:solidFill>
              </a:rPr>
              <a:t>schemas</a:t>
            </a:r>
            <a:endParaRPr lang="ru-RU" altLang="ru-RU" sz="2000" dirty="0">
              <a:solidFill>
                <a:srgbClr val="494949"/>
              </a:solidFill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ru-RU" altLang="ru-RU" sz="2000" i="1" dirty="0">
                <a:solidFill>
                  <a:srgbClr val="494949"/>
                </a:solidFill>
              </a:rPr>
              <a:t>SQL/XML:</a:t>
            </a:r>
            <a:r>
              <a:rPr lang="ru-RU" altLang="ru-RU" sz="2000" dirty="0">
                <a:solidFill>
                  <a:srgbClr val="494949"/>
                </a:solidFill>
              </a:rPr>
              <a:t> XML-</a:t>
            </a:r>
            <a:r>
              <a:rPr lang="ru-RU" altLang="ru-RU" sz="2000" dirty="0" err="1">
                <a:solidFill>
                  <a:srgbClr val="494949"/>
                </a:solidFill>
              </a:rPr>
              <a:t>related</a:t>
            </a:r>
            <a:r>
              <a:rPr lang="ru-RU" altLang="ru-RU" sz="2000" dirty="0">
                <a:solidFill>
                  <a:srgbClr val="494949"/>
                </a:solidFill>
              </a:rPr>
              <a:t> </a:t>
            </a:r>
            <a:r>
              <a:rPr lang="ru-RU" altLang="ru-RU" sz="2000" dirty="0" err="1">
                <a:solidFill>
                  <a:srgbClr val="494949"/>
                </a:solidFill>
              </a:rPr>
              <a:t>Specifications</a:t>
            </a:r>
            <a:endParaRPr lang="ru-RU" altLang="ru-RU" sz="2000" dirty="0">
              <a:solidFill>
                <a:srgbClr val="494949"/>
              </a:solidFill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ru-RU" altLang="ru-RU" sz="2000" i="1" dirty="0">
                <a:solidFill>
                  <a:srgbClr val="494949"/>
                </a:solidFill>
              </a:rPr>
              <a:t>SQL/MED (</a:t>
            </a:r>
            <a:r>
              <a:rPr lang="ru-RU" altLang="ru-RU" sz="2000" i="1" dirty="0" err="1">
                <a:solidFill>
                  <a:srgbClr val="494949"/>
                </a:solidFill>
              </a:rPr>
              <a:t>Mediums</a:t>
            </a:r>
            <a:r>
              <a:rPr lang="ru-RU" altLang="ru-RU" sz="2000" i="1" dirty="0">
                <a:solidFill>
                  <a:srgbClr val="494949"/>
                </a:solidFill>
              </a:rPr>
              <a:t>):</a:t>
            </a:r>
            <a:r>
              <a:rPr lang="ru-RU" altLang="ru-RU" sz="2000" dirty="0">
                <a:solidFill>
                  <a:srgbClr val="494949"/>
                </a:solidFill>
              </a:rPr>
              <a:t> </a:t>
            </a:r>
            <a:r>
              <a:rPr lang="ru-RU" altLang="ru-RU" sz="2000" dirty="0" err="1">
                <a:solidFill>
                  <a:srgbClr val="494949"/>
                </a:solidFill>
              </a:rPr>
              <a:t>access</a:t>
            </a:r>
            <a:r>
              <a:rPr lang="ru-RU" altLang="ru-RU" sz="2000" dirty="0">
                <a:solidFill>
                  <a:srgbClr val="494949"/>
                </a:solidFill>
              </a:rPr>
              <a:t> </a:t>
            </a:r>
            <a:r>
              <a:rPr lang="ru-RU" altLang="ru-RU" sz="2000" dirty="0" err="1">
                <a:solidFill>
                  <a:srgbClr val="494949"/>
                </a:solidFill>
              </a:rPr>
              <a:t>to</a:t>
            </a:r>
            <a:r>
              <a:rPr lang="ru-RU" altLang="ru-RU" sz="2000" dirty="0">
                <a:solidFill>
                  <a:srgbClr val="494949"/>
                </a:solidFill>
              </a:rPr>
              <a:t> </a:t>
            </a:r>
            <a:r>
              <a:rPr lang="ru-RU" altLang="ru-RU" sz="2000" dirty="0" err="1">
                <a:solidFill>
                  <a:srgbClr val="494949"/>
                </a:solidFill>
              </a:rPr>
              <a:t>external</a:t>
            </a:r>
            <a:r>
              <a:rPr lang="ru-RU" altLang="ru-RU" sz="2000" dirty="0">
                <a:solidFill>
                  <a:srgbClr val="494949"/>
                </a:solidFill>
              </a:rPr>
              <a:t> </a:t>
            </a:r>
            <a:r>
              <a:rPr lang="ru-RU" altLang="ru-RU" sz="2000" dirty="0" err="1">
                <a:solidFill>
                  <a:srgbClr val="494949"/>
                </a:solidFill>
              </a:rPr>
              <a:t>data</a:t>
            </a:r>
            <a:endParaRPr lang="ru-RU" altLang="ru-RU" sz="2000" dirty="0">
              <a:solidFill>
                <a:srgbClr val="494949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11560" y="3410709"/>
            <a:ext cx="295901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ru-RU" altLang="ru-RU" b="1" dirty="0" err="1">
                <a:solidFill>
                  <a:srgbClr val="494949"/>
                </a:solidFill>
              </a:rPr>
              <a:t>Розширення</a:t>
            </a:r>
            <a:r>
              <a:rPr lang="ru-RU" altLang="ru-RU" b="1" dirty="0">
                <a:solidFill>
                  <a:srgbClr val="494949"/>
                </a:solidFill>
              </a:rPr>
              <a:t> та </a:t>
            </a:r>
            <a:r>
              <a:rPr lang="ru-RU" altLang="ru-RU" b="1" dirty="0" err="1">
                <a:solidFill>
                  <a:srgbClr val="494949"/>
                </a:solidFill>
              </a:rPr>
              <a:t>оповнення</a:t>
            </a:r>
            <a:endParaRPr lang="ru-RU" altLang="ru-RU" dirty="0">
              <a:solidFill>
                <a:srgbClr val="49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376124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899592" y="404664"/>
            <a:ext cx="251870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ase"/>
            <a:r>
              <a:rPr lang="en-US" b="1" dirty="0">
                <a:solidFill>
                  <a:srgbClr val="404040"/>
                </a:solidFill>
                <a:latin typeface="Helvetica Neue"/>
              </a:rPr>
              <a:t>ISO/IEC 9075-11:20</a:t>
            </a:r>
            <a:r>
              <a:rPr lang="ru-RU" b="1" dirty="0">
                <a:solidFill>
                  <a:srgbClr val="404040"/>
                </a:solidFill>
                <a:latin typeface="Helvetica Neue"/>
              </a:rPr>
              <a:t>08</a:t>
            </a:r>
            <a:endParaRPr lang="en-US" b="1" dirty="0">
              <a:solidFill>
                <a:srgbClr val="404040"/>
              </a:solidFill>
              <a:latin typeface="Helvetica Neue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51520" y="980728"/>
            <a:ext cx="8784976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252525"/>
                </a:solidFill>
                <a:latin typeface="Arial" panose="020B0604020202020204" pitchFamily="34" charset="0"/>
              </a:rPr>
              <a:t>The SQL:2008 standard is split into several parts, covering the Framework, the Foundation, the </a:t>
            </a:r>
            <a:r>
              <a:rPr lang="en-US" dirty="0">
                <a:solidFill>
                  <a:srgbClr val="0B0080"/>
                </a:solidFill>
                <a:latin typeface="Arial" panose="020B0604020202020204" pitchFamily="34" charset="0"/>
                <a:hlinkClick r:id="rId2" tooltip="SQL/CLI"/>
              </a:rPr>
              <a:t>Call-Level Interface</a:t>
            </a:r>
            <a:r>
              <a:rPr lang="en-US" dirty="0">
                <a:solidFill>
                  <a:srgbClr val="252525"/>
                </a:solidFill>
                <a:latin typeface="Arial" panose="020B0604020202020204" pitchFamily="34" charset="0"/>
              </a:rPr>
              <a:t>, </a:t>
            </a:r>
            <a:r>
              <a:rPr lang="en-US" dirty="0">
                <a:solidFill>
                  <a:srgbClr val="0B0080"/>
                </a:solidFill>
                <a:latin typeface="Arial" panose="020B0604020202020204" pitchFamily="34" charset="0"/>
                <a:hlinkClick r:id="rId3" tooltip="SQL/PSM"/>
              </a:rPr>
              <a:t>Persistent Stored Modules</a:t>
            </a:r>
            <a:r>
              <a:rPr lang="en-US" dirty="0">
                <a:solidFill>
                  <a:srgbClr val="252525"/>
                </a:solidFill>
                <a:latin typeface="Arial" panose="020B0604020202020204" pitchFamily="34" charset="0"/>
              </a:rPr>
              <a:t>, </a:t>
            </a:r>
            <a:r>
              <a:rPr lang="en-US" dirty="0">
                <a:solidFill>
                  <a:srgbClr val="0B0080"/>
                </a:solidFill>
                <a:latin typeface="Arial" panose="020B0604020202020204" pitchFamily="34" charset="0"/>
                <a:hlinkClick r:id="rId4" tooltip="SQL/MED"/>
              </a:rPr>
              <a:t>Management of External Data</a:t>
            </a:r>
            <a:r>
              <a:rPr lang="en-US" dirty="0">
                <a:solidFill>
                  <a:srgbClr val="252525"/>
                </a:solidFill>
                <a:latin typeface="Arial" panose="020B0604020202020204" pitchFamily="34" charset="0"/>
              </a:rPr>
              <a:t>, </a:t>
            </a:r>
            <a:r>
              <a:rPr lang="en-US" dirty="0">
                <a:solidFill>
                  <a:srgbClr val="0B0080"/>
                </a:solidFill>
                <a:latin typeface="Arial" panose="020B0604020202020204" pitchFamily="34" charset="0"/>
                <a:hlinkClick r:id="rId5" tooltip="SQL/OLB"/>
              </a:rPr>
              <a:t>Object Language Bindings</a:t>
            </a:r>
            <a:r>
              <a:rPr lang="en-US" dirty="0">
                <a:solidFill>
                  <a:srgbClr val="252525"/>
                </a:solidFill>
                <a:latin typeface="Arial" panose="020B0604020202020204" pitchFamily="34" charset="0"/>
              </a:rPr>
              <a:t>, </a:t>
            </a:r>
            <a:r>
              <a:rPr lang="en-US" dirty="0">
                <a:solidFill>
                  <a:srgbClr val="0B0080"/>
                </a:solidFill>
                <a:latin typeface="Arial" panose="020B0604020202020204" pitchFamily="34" charset="0"/>
                <a:hlinkClick r:id="rId6" tooltip="SQL/Schemata"/>
              </a:rPr>
              <a:t>Information and Definition Schemas</a:t>
            </a:r>
            <a:r>
              <a:rPr lang="en-US" dirty="0">
                <a:solidFill>
                  <a:srgbClr val="252525"/>
                </a:solidFill>
                <a:latin typeface="Arial" panose="020B0604020202020204" pitchFamily="34" charset="0"/>
              </a:rPr>
              <a:t>, </a:t>
            </a:r>
            <a:r>
              <a:rPr lang="en-US" dirty="0">
                <a:solidFill>
                  <a:srgbClr val="0B0080"/>
                </a:solidFill>
                <a:latin typeface="Arial" panose="020B0604020202020204" pitchFamily="34" charset="0"/>
                <a:hlinkClick r:id="rId7" tooltip="SQL/JRT"/>
              </a:rPr>
              <a:t>Routines and Types</a:t>
            </a:r>
            <a:r>
              <a:rPr lang="en-US" dirty="0">
                <a:solidFill>
                  <a:srgbClr val="252525"/>
                </a:solidFill>
                <a:latin typeface="Arial" panose="020B0604020202020204" pitchFamily="34" charset="0"/>
              </a:rPr>
              <a:t> Using </a:t>
            </a:r>
            <a:r>
              <a:rPr lang="en-US" dirty="0">
                <a:solidFill>
                  <a:srgbClr val="0B0080"/>
                </a:solidFill>
                <a:latin typeface="Arial" panose="020B0604020202020204" pitchFamily="34" charset="0"/>
                <a:hlinkClick r:id="rId8" tooltip="Java (programming language)"/>
              </a:rPr>
              <a:t>Java</a:t>
            </a:r>
            <a:r>
              <a:rPr lang="en-US" dirty="0">
                <a:solidFill>
                  <a:srgbClr val="252525"/>
                </a:solidFill>
                <a:latin typeface="Arial" panose="020B0604020202020204" pitchFamily="34" charset="0"/>
              </a:rPr>
              <a:t>, and various "Related Specifications."</a:t>
            </a:r>
          </a:p>
          <a:p>
            <a:r>
              <a:rPr lang="en-US" dirty="0">
                <a:solidFill>
                  <a:srgbClr val="252525"/>
                </a:solidFill>
                <a:latin typeface="Arial" panose="020B0604020202020204" pitchFamily="34" charset="0"/>
              </a:rPr>
              <a:t>Additions to the Foundation include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252525"/>
                </a:solidFill>
                <a:latin typeface="Arial" panose="020B0604020202020204" pitchFamily="34" charset="0"/>
              </a:rPr>
              <a:t>enhanced </a:t>
            </a:r>
            <a:r>
              <a:rPr lang="en-US" dirty="0">
                <a:solidFill>
                  <a:srgbClr val="0B0080"/>
                </a:solidFill>
                <a:latin typeface="Arial" panose="020B0604020202020204" pitchFamily="34" charset="0"/>
                <a:hlinkClick r:id="rId9" tooltip="Merge (SQL)"/>
              </a:rPr>
              <a:t>MERGE</a:t>
            </a:r>
            <a:r>
              <a:rPr lang="en-US" dirty="0">
                <a:solidFill>
                  <a:srgbClr val="252525"/>
                </a:solidFill>
                <a:latin typeface="Arial" panose="020B0604020202020204" pitchFamily="34" charset="0"/>
              </a:rPr>
              <a:t> and DIAGNOSTIC statements,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252525"/>
                </a:solidFill>
                <a:latin typeface="Arial" panose="020B0604020202020204" pitchFamily="34" charset="0"/>
              </a:rPr>
              <a:t>the </a:t>
            </a:r>
            <a:r>
              <a:rPr lang="en-US" u="sng" dirty="0">
                <a:solidFill>
                  <a:srgbClr val="0B0080"/>
                </a:solidFill>
                <a:latin typeface="Arial" panose="020B0604020202020204" pitchFamily="34" charset="0"/>
                <a:hlinkClick r:id="rId10" tooltip="Truncate (SQL)"/>
              </a:rPr>
              <a:t>TRUNCATE TABLE</a:t>
            </a:r>
            <a:r>
              <a:rPr lang="en-US" dirty="0">
                <a:solidFill>
                  <a:srgbClr val="252525"/>
                </a:solidFill>
                <a:latin typeface="Arial" panose="020B0604020202020204" pitchFamily="34" charset="0"/>
              </a:rPr>
              <a:t> statement,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252525"/>
                </a:solidFill>
                <a:latin typeface="Arial" panose="020B0604020202020204" pitchFamily="34" charset="0"/>
              </a:rPr>
              <a:t>comma-separated WHEN clauses in a CASE expression,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252525"/>
                </a:solidFill>
                <a:latin typeface="Arial" panose="020B0604020202020204" pitchFamily="34" charset="0"/>
              </a:rPr>
              <a:t>INSTEAD OF </a:t>
            </a:r>
            <a:r>
              <a:rPr lang="en-US" dirty="0">
                <a:solidFill>
                  <a:srgbClr val="0B0080"/>
                </a:solidFill>
                <a:latin typeface="Arial" panose="020B0604020202020204" pitchFamily="34" charset="0"/>
                <a:hlinkClick r:id="rId11" tooltip="Database trigger"/>
              </a:rPr>
              <a:t>database triggers</a:t>
            </a:r>
            <a:endParaRPr lang="en-US" dirty="0">
              <a:solidFill>
                <a:srgbClr val="252525"/>
              </a:solidFill>
              <a:latin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252525"/>
                </a:solidFill>
                <a:latin typeface="Arial" panose="020B0604020202020204" pitchFamily="34" charset="0"/>
              </a:rPr>
              <a:t>partitioned </a:t>
            </a:r>
            <a:r>
              <a:rPr lang="en-US" dirty="0">
                <a:solidFill>
                  <a:srgbClr val="0B0080"/>
                </a:solidFill>
                <a:latin typeface="Arial" panose="020B0604020202020204" pitchFamily="34" charset="0"/>
                <a:hlinkClick r:id="rId12" tooltip="Join (SQL)"/>
              </a:rPr>
              <a:t>JOIN</a:t>
            </a:r>
            <a:r>
              <a:rPr lang="en-US" dirty="0">
                <a:solidFill>
                  <a:srgbClr val="252525"/>
                </a:solidFill>
                <a:latin typeface="Arial" panose="020B0604020202020204" pitchFamily="34" charset="0"/>
              </a:rPr>
              <a:t> tables,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252525"/>
                </a:solidFill>
                <a:latin typeface="Arial" panose="020B0604020202020204" pitchFamily="34" charset="0"/>
              </a:rPr>
              <a:t>support for various </a:t>
            </a:r>
            <a:r>
              <a:rPr lang="en-US" dirty="0">
                <a:solidFill>
                  <a:srgbClr val="0B0080"/>
                </a:solidFill>
                <a:latin typeface="Arial" panose="020B0604020202020204" pitchFamily="34" charset="0"/>
                <a:hlinkClick r:id="rId13" tooltip="XQuery"/>
              </a:rPr>
              <a:t>XQuery</a:t>
            </a:r>
            <a:r>
              <a:rPr lang="en-US" dirty="0">
                <a:solidFill>
                  <a:srgbClr val="252525"/>
                </a:solidFill>
                <a:latin typeface="Arial" panose="020B0604020202020204" pitchFamily="34" charset="0"/>
              </a:rPr>
              <a:t> </a:t>
            </a:r>
            <a:r>
              <a:rPr lang="en-US" dirty="0">
                <a:solidFill>
                  <a:srgbClr val="0B0080"/>
                </a:solidFill>
                <a:latin typeface="Arial" panose="020B0604020202020204" pitchFamily="34" charset="0"/>
                <a:hlinkClick r:id="rId14" tooltip="Regular expression"/>
              </a:rPr>
              <a:t>regular expression</a:t>
            </a:r>
            <a:r>
              <a:rPr lang="en-US" dirty="0">
                <a:solidFill>
                  <a:srgbClr val="252525"/>
                </a:solidFill>
                <a:latin typeface="Arial" panose="020B0604020202020204" pitchFamily="34" charset="0"/>
              </a:rPr>
              <a:t>/</a:t>
            </a:r>
            <a:r>
              <a:rPr lang="en-US" dirty="0">
                <a:solidFill>
                  <a:srgbClr val="0B0080"/>
                </a:solidFill>
                <a:latin typeface="Arial" panose="020B0604020202020204" pitchFamily="34" charset="0"/>
                <a:hlinkClick r:id="rId15" tooltip="Pattern matching"/>
              </a:rPr>
              <a:t>pattern-matching</a:t>
            </a:r>
            <a:r>
              <a:rPr lang="en-US" dirty="0">
                <a:solidFill>
                  <a:srgbClr val="252525"/>
                </a:solidFill>
                <a:latin typeface="Arial" panose="020B0604020202020204" pitchFamily="34" charset="0"/>
              </a:rPr>
              <a:t> features, and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252525"/>
                </a:solidFill>
                <a:latin typeface="Arial" panose="020B0604020202020204" pitchFamily="34" charset="0"/>
              </a:rPr>
              <a:t>enhancements to derived column names.</a:t>
            </a:r>
            <a:r>
              <a:rPr lang="en-US" baseline="30000" dirty="0">
                <a:solidFill>
                  <a:srgbClr val="0B0080"/>
                </a:solidFill>
                <a:latin typeface="Arial" panose="020B0604020202020204" pitchFamily="34" charset="0"/>
                <a:hlinkClick r:id="rId16"/>
              </a:rPr>
              <a:t>[1]</a:t>
            </a:r>
            <a:endParaRPr lang="en-US" dirty="0">
              <a:solidFill>
                <a:srgbClr val="252525"/>
              </a:solidFill>
              <a:latin typeface="Arial" panose="020B0604020202020204" pitchFamily="34" charset="0"/>
            </a:endParaRPr>
          </a:p>
          <a:p>
            <a:r>
              <a:rPr lang="en-US" dirty="0">
                <a:solidFill>
                  <a:srgbClr val="252525"/>
                </a:solidFill>
                <a:latin typeface="Arial" panose="020B0604020202020204" pitchFamily="34" charset="0"/>
              </a:rPr>
              <a:t>The Related Specifications for XML defines ways in which SQL can be used in conjunction with </a:t>
            </a:r>
            <a:r>
              <a:rPr lang="en-US" dirty="0">
                <a:solidFill>
                  <a:srgbClr val="0B0080"/>
                </a:solidFill>
                <a:latin typeface="Arial" panose="020B0604020202020204" pitchFamily="34" charset="0"/>
                <a:hlinkClick r:id="rId17" tooltip="XML"/>
              </a:rPr>
              <a:t>XML</a:t>
            </a:r>
            <a:r>
              <a:rPr lang="en-US" dirty="0">
                <a:solidFill>
                  <a:srgbClr val="252525"/>
                </a:solidFill>
                <a:latin typeface="Arial" panose="020B0604020202020204" pitchFamily="34" charset="0"/>
              </a:rPr>
              <a:t>, including importing and storing XML data in an SQL database, manipulating it within the database and publishing both XML and conventional SQL-data in XML form.</a:t>
            </a:r>
            <a:r>
              <a:rPr lang="en-US" baseline="30000" dirty="0">
                <a:solidFill>
                  <a:srgbClr val="0B0080"/>
                </a:solidFill>
                <a:latin typeface="Arial" panose="020B0604020202020204" pitchFamily="34" charset="0"/>
                <a:hlinkClick r:id="rId18"/>
              </a:rPr>
              <a:t>[2]</a:t>
            </a:r>
            <a:endParaRPr lang="en-US" b="0" i="0" dirty="0">
              <a:solidFill>
                <a:srgbClr val="252525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324574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 rot="10800000" flipV="1">
            <a:off x="0" y="25316"/>
            <a:ext cx="9144000" cy="6772993"/>
          </a:xfrm>
          <a:prstGeom prst="rect">
            <a:avLst/>
          </a:prstGeom>
          <a:solidFill>
            <a:srgbClr val="F9F9F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253920" tIns="4761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altLang="ru-RU" sz="1900" b="1" i="0" u="none" strike="noStrike" cap="none" normalizeH="0" baseline="0" dirty="0" err="1">
                <a:ln>
                  <a:noFill/>
                </a:ln>
                <a:solidFill>
                  <a:srgbClr val="252525"/>
                </a:solidFill>
                <a:effectLst/>
                <a:cs typeface="Arial" panose="020B0604020202020204" pitchFamily="34" charset="0"/>
              </a:rPr>
              <a:t>Time</a:t>
            </a:r>
            <a:r>
              <a:rPr kumimoji="0" lang="ru-RU" altLang="ru-RU" sz="1900" b="1" i="0" u="none" strike="noStrike" cap="none" normalizeH="0" baseline="0" dirty="0">
                <a:ln>
                  <a:noFill/>
                </a:ln>
                <a:solidFill>
                  <a:srgbClr val="252525"/>
                </a:solidFill>
                <a:effectLst/>
                <a:cs typeface="Arial" panose="020B0604020202020204" pitchFamily="34" charset="0"/>
              </a:rPr>
              <a:t> </a:t>
            </a:r>
            <a:r>
              <a:rPr kumimoji="0" lang="ru-RU" altLang="ru-RU" sz="1900" b="1" i="0" u="none" strike="noStrike" cap="none" normalizeH="0" baseline="0" dirty="0" err="1">
                <a:ln>
                  <a:noFill/>
                </a:ln>
                <a:solidFill>
                  <a:srgbClr val="252525"/>
                </a:solidFill>
                <a:effectLst/>
                <a:cs typeface="Arial" panose="020B0604020202020204" pitchFamily="34" charset="0"/>
              </a:rPr>
              <a:t>Period</a:t>
            </a:r>
            <a:r>
              <a:rPr kumimoji="0" lang="ru-RU" altLang="ru-RU" sz="1900" b="1" i="0" u="none" strike="noStrike" cap="none" normalizeH="0" baseline="0" dirty="0">
                <a:ln>
                  <a:noFill/>
                </a:ln>
                <a:solidFill>
                  <a:srgbClr val="252525"/>
                </a:solidFill>
                <a:effectLst/>
                <a:cs typeface="Arial" panose="020B0604020202020204" pitchFamily="34" charset="0"/>
              </a:rPr>
              <a:t> </a:t>
            </a:r>
            <a:r>
              <a:rPr kumimoji="0" lang="ru-RU" altLang="ru-RU" sz="1900" b="1" i="0" u="none" strike="noStrike" cap="none" normalizeH="0" baseline="0" dirty="0" err="1">
                <a:ln>
                  <a:noFill/>
                </a:ln>
                <a:solidFill>
                  <a:srgbClr val="252525"/>
                </a:solidFill>
                <a:effectLst/>
                <a:cs typeface="Arial" panose="020B0604020202020204" pitchFamily="34" charset="0"/>
              </a:rPr>
              <a:t>definitions</a:t>
            </a:r>
            <a:r>
              <a:rPr kumimoji="0" lang="ru-RU" altLang="ru-RU" sz="1900" b="0" i="0" u="none" strike="noStrike" cap="none" normalizeH="0" baseline="0" dirty="0">
                <a:ln>
                  <a:noFill/>
                </a:ln>
                <a:solidFill>
                  <a:srgbClr val="252525"/>
                </a:solidFill>
                <a:effectLst/>
                <a:cs typeface="Arial" panose="020B0604020202020204" pitchFamily="34" charset="0"/>
              </a:rPr>
              <a:t> </a:t>
            </a:r>
            <a:r>
              <a:rPr kumimoji="0" lang="ru-RU" altLang="ru-RU" sz="1900" b="0" i="0" u="none" strike="noStrike" cap="none" normalizeH="0" baseline="0" dirty="0" err="1">
                <a:ln>
                  <a:noFill/>
                </a:ln>
                <a:solidFill>
                  <a:srgbClr val="252525"/>
                </a:solidFill>
                <a:effectLst/>
                <a:cs typeface="Arial" panose="020B0604020202020204" pitchFamily="34" charset="0"/>
              </a:rPr>
              <a:t>use</a:t>
            </a:r>
            <a:r>
              <a:rPr kumimoji="0" lang="ru-RU" altLang="ru-RU" sz="1900" b="0" i="0" u="none" strike="noStrike" cap="none" normalizeH="0" baseline="0" dirty="0">
                <a:ln>
                  <a:noFill/>
                </a:ln>
                <a:solidFill>
                  <a:srgbClr val="252525"/>
                </a:solidFill>
                <a:effectLst/>
                <a:cs typeface="Arial" panose="020B0604020202020204" pitchFamily="34" charset="0"/>
              </a:rPr>
              <a:t> </a:t>
            </a:r>
            <a:r>
              <a:rPr kumimoji="0" lang="ru-RU" altLang="ru-RU" sz="1900" b="0" i="0" u="none" strike="noStrike" cap="none" normalizeH="0" baseline="0" dirty="0" err="1">
                <a:ln>
                  <a:noFill/>
                </a:ln>
                <a:solidFill>
                  <a:srgbClr val="252525"/>
                </a:solidFill>
                <a:effectLst/>
                <a:cs typeface="Arial" panose="020B0604020202020204" pitchFamily="34" charset="0"/>
              </a:rPr>
              <a:t>two</a:t>
            </a:r>
            <a:r>
              <a:rPr kumimoji="0" lang="ru-RU" altLang="ru-RU" sz="1900" b="0" i="0" u="none" strike="noStrike" cap="none" normalizeH="0" baseline="0" dirty="0">
                <a:ln>
                  <a:noFill/>
                </a:ln>
                <a:solidFill>
                  <a:srgbClr val="252525"/>
                </a:solidFill>
                <a:effectLst/>
                <a:cs typeface="Arial" panose="020B0604020202020204" pitchFamily="34" charset="0"/>
              </a:rPr>
              <a:t> </a:t>
            </a:r>
            <a:r>
              <a:rPr kumimoji="0" lang="ru-RU" altLang="ru-RU" sz="1900" b="0" i="0" u="none" strike="noStrike" cap="none" normalizeH="0" baseline="0" dirty="0" err="1">
                <a:ln>
                  <a:noFill/>
                </a:ln>
                <a:solidFill>
                  <a:srgbClr val="252525"/>
                </a:solidFill>
                <a:effectLst/>
                <a:cs typeface="Arial" panose="020B0604020202020204" pitchFamily="34" charset="0"/>
              </a:rPr>
              <a:t>standard</a:t>
            </a:r>
            <a:r>
              <a:rPr kumimoji="0" lang="ru-RU" altLang="ru-RU" sz="1900" b="0" i="0" u="none" strike="noStrike" cap="none" normalizeH="0" baseline="0" dirty="0">
                <a:ln>
                  <a:noFill/>
                </a:ln>
                <a:solidFill>
                  <a:srgbClr val="252525"/>
                </a:solidFill>
                <a:effectLst/>
                <a:cs typeface="Arial" panose="020B0604020202020204" pitchFamily="34" charset="0"/>
              </a:rPr>
              <a:t> </a:t>
            </a:r>
            <a:r>
              <a:rPr kumimoji="0" lang="ru-RU" altLang="ru-RU" sz="1900" b="0" i="0" u="none" strike="noStrike" cap="none" normalizeH="0" baseline="0" dirty="0" err="1">
                <a:ln>
                  <a:noFill/>
                </a:ln>
                <a:solidFill>
                  <a:srgbClr val="252525"/>
                </a:solidFill>
                <a:effectLst/>
                <a:cs typeface="Arial" panose="020B0604020202020204" pitchFamily="34" charset="0"/>
              </a:rPr>
              <a:t>table</a:t>
            </a:r>
            <a:r>
              <a:rPr kumimoji="0" lang="ru-RU" altLang="ru-RU" sz="1900" b="0" i="0" u="none" strike="noStrike" cap="none" normalizeH="0" baseline="0" dirty="0">
                <a:ln>
                  <a:noFill/>
                </a:ln>
                <a:solidFill>
                  <a:srgbClr val="252525"/>
                </a:solidFill>
                <a:effectLst/>
                <a:cs typeface="Arial" panose="020B0604020202020204" pitchFamily="34" charset="0"/>
              </a:rPr>
              <a:t> </a:t>
            </a:r>
            <a:r>
              <a:rPr kumimoji="0" lang="ru-RU" altLang="ru-RU" sz="1900" b="0" i="0" u="none" strike="noStrike" cap="none" normalizeH="0" baseline="0" dirty="0" err="1">
                <a:ln>
                  <a:noFill/>
                </a:ln>
                <a:solidFill>
                  <a:srgbClr val="252525"/>
                </a:solidFill>
                <a:effectLst/>
                <a:cs typeface="Arial" panose="020B0604020202020204" pitchFamily="34" charset="0"/>
              </a:rPr>
              <a:t>columns</a:t>
            </a:r>
            <a:r>
              <a:rPr kumimoji="0" lang="ru-RU" altLang="ru-RU" sz="1900" b="0" i="0" u="none" strike="noStrike" cap="none" normalizeH="0" baseline="0" dirty="0">
                <a:ln>
                  <a:noFill/>
                </a:ln>
                <a:solidFill>
                  <a:srgbClr val="252525"/>
                </a:solidFill>
                <a:effectLst/>
                <a:cs typeface="Arial" panose="020B0604020202020204" pitchFamily="34" charset="0"/>
              </a:rPr>
              <a:t> </a:t>
            </a:r>
            <a:r>
              <a:rPr kumimoji="0" lang="ru-RU" altLang="ru-RU" sz="1900" b="0" i="0" u="none" strike="noStrike" cap="none" normalizeH="0" baseline="0" dirty="0" err="1">
                <a:ln>
                  <a:noFill/>
                </a:ln>
                <a:solidFill>
                  <a:srgbClr val="252525"/>
                </a:solidFill>
                <a:effectLst/>
                <a:cs typeface="Arial" panose="020B0604020202020204" pitchFamily="34" charset="0"/>
              </a:rPr>
              <a:t>as</a:t>
            </a:r>
            <a:r>
              <a:rPr kumimoji="0" lang="ru-RU" altLang="ru-RU" sz="1900" b="0" i="0" u="none" strike="noStrike" cap="none" normalizeH="0" baseline="0" dirty="0">
                <a:ln>
                  <a:noFill/>
                </a:ln>
                <a:solidFill>
                  <a:srgbClr val="252525"/>
                </a:solidFill>
                <a:effectLst/>
                <a:cs typeface="Arial" panose="020B0604020202020204" pitchFamily="34" charset="0"/>
              </a:rPr>
              <a:t> </a:t>
            </a:r>
            <a:r>
              <a:rPr kumimoji="0" lang="ru-RU" altLang="ru-RU" sz="1900" b="0" i="0" u="none" strike="noStrike" cap="none" normalizeH="0" baseline="0" dirty="0" err="1">
                <a:ln>
                  <a:noFill/>
                </a:ln>
                <a:solidFill>
                  <a:srgbClr val="252525"/>
                </a:solidFill>
                <a:effectLst/>
                <a:cs typeface="Arial" panose="020B0604020202020204" pitchFamily="34" charset="0"/>
              </a:rPr>
              <a:t>the</a:t>
            </a:r>
            <a:r>
              <a:rPr kumimoji="0" lang="ru-RU" altLang="ru-RU" sz="1900" b="0" i="0" u="none" strike="noStrike" cap="none" normalizeH="0" baseline="0" dirty="0">
                <a:ln>
                  <a:noFill/>
                </a:ln>
                <a:solidFill>
                  <a:srgbClr val="252525"/>
                </a:solidFill>
                <a:effectLst/>
                <a:cs typeface="Arial" panose="020B0604020202020204" pitchFamily="34" charset="0"/>
              </a:rPr>
              <a:t> </a:t>
            </a:r>
            <a:r>
              <a:rPr kumimoji="0" lang="ru-RU" altLang="ru-RU" sz="1900" b="0" i="0" u="none" strike="noStrike" cap="none" normalizeH="0" baseline="0" dirty="0" err="1">
                <a:ln>
                  <a:noFill/>
                </a:ln>
                <a:solidFill>
                  <a:srgbClr val="252525"/>
                </a:solidFill>
                <a:effectLst/>
                <a:cs typeface="Arial" panose="020B0604020202020204" pitchFamily="34" charset="0"/>
              </a:rPr>
              <a:t>start</a:t>
            </a:r>
            <a:r>
              <a:rPr kumimoji="0" lang="ru-RU" altLang="ru-RU" sz="1900" b="0" i="0" u="none" strike="noStrike" cap="none" normalizeH="0" baseline="0" dirty="0">
                <a:ln>
                  <a:noFill/>
                </a:ln>
                <a:solidFill>
                  <a:srgbClr val="252525"/>
                </a:solidFill>
                <a:effectLst/>
                <a:cs typeface="Arial" panose="020B0604020202020204" pitchFamily="34" charset="0"/>
              </a:rPr>
              <a:t> </a:t>
            </a:r>
            <a:r>
              <a:rPr kumimoji="0" lang="ru-RU" altLang="ru-RU" sz="1900" b="0" i="0" u="none" strike="noStrike" cap="none" normalizeH="0" baseline="0" dirty="0" err="1">
                <a:ln>
                  <a:noFill/>
                </a:ln>
                <a:solidFill>
                  <a:srgbClr val="252525"/>
                </a:solidFill>
                <a:effectLst/>
                <a:cs typeface="Arial" panose="020B0604020202020204" pitchFamily="34" charset="0"/>
              </a:rPr>
              <a:t>and</a:t>
            </a:r>
            <a:r>
              <a:rPr kumimoji="0" lang="ru-RU" altLang="ru-RU" sz="1900" b="0" i="0" u="none" strike="noStrike" cap="none" normalizeH="0" baseline="0" dirty="0">
                <a:ln>
                  <a:noFill/>
                </a:ln>
                <a:solidFill>
                  <a:srgbClr val="252525"/>
                </a:solidFill>
                <a:effectLst/>
                <a:cs typeface="Arial" panose="020B0604020202020204" pitchFamily="34" charset="0"/>
              </a:rPr>
              <a:t> </a:t>
            </a:r>
            <a:r>
              <a:rPr kumimoji="0" lang="ru-RU" altLang="ru-RU" sz="1900" b="0" i="0" u="none" strike="noStrike" cap="none" normalizeH="0" baseline="0" dirty="0" err="1">
                <a:ln>
                  <a:noFill/>
                </a:ln>
                <a:solidFill>
                  <a:srgbClr val="252525"/>
                </a:solidFill>
                <a:effectLst/>
                <a:cs typeface="Arial" panose="020B0604020202020204" pitchFamily="34" charset="0"/>
              </a:rPr>
              <a:t>end</a:t>
            </a:r>
            <a:r>
              <a:rPr kumimoji="0" lang="ru-RU" altLang="ru-RU" sz="1900" b="0" i="0" u="none" strike="noStrike" cap="none" normalizeH="0" baseline="0" dirty="0">
                <a:ln>
                  <a:noFill/>
                </a:ln>
                <a:solidFill>
                  <a:srgbClr val="252525"/>
                </a:solidFill>
                <a:effectLst/>
                <a:cs typeface="Arial" panose="020B0604020202020204" pitchFamily="34" charset="0"/>
              </a:rPr>
              <a:t> </a:t>
            </a:r>
            <a:r>
              <a:rPr kumimoji="0" lang="ru-RU" altLang="ru-RU" sz="1900" b="0" i="0" u="none" strike="noStrike" cap="none" normalizeH="0" baseline="0" dirty="0" err="1">
                <a:ln>
                  <a:noFill/>
                </a:ln>
                <a:solidFill>
                  <a:srgbClr val="252525"/>
                </a:solidFill>
                <a:effectLst/>
                <a:cs typeface="Arial" panose="020B0604020202020204" pitchFamily="34" charset="0"/>
              </a:rPr>
              <a:t>of</a:t>
            </a:r>
            <a:r>
              <a:rPr kumimoji="0" lang="ru-RU" altLang="ru-RU" sz="1900" b="0" i="0" u="none" strike="noStrike" cap="none" normalizeH="0" baseline="0" dirty="0">
                <a:ln>
                  <a:noFill/>
                </a:ln>
                <a:solidFill>
                  <a:srgbClr val="252525"/>
                </a:solidFill>
                <a:effectLst/>
                <a:cs typeface="Arial" panose="020B0604020202020204" pitchFamily="34" charset="0"/>
              </a:rPr>
              <a:t> a </a:t>
            </a:r>
            <a:r>
              <a:rPr kumimoji="0" lang="ru-RU" altLang="ru-RU" sz="1900" b="0" i="0" u="none" strike="noStrike" cap="none" normalizeH="0" baseline="0" dirty="0" err="1">
                <a:ln>
                  <a:noFill/>
                </a:ln>
                <a:solidFill>
                  <a:srgbClr val="252525"/>
                </a:solidFill>
                <a:effectLst/>
                <a:cs typeface="Arial" panose="020B0604020202020204" pitchFamily="34" charset="0"/>
              </a:rPr>
              <a:t>named</a:t>
            </a:r>
            <a:r>
              <a:rPr kumimoji="0" lang="ru-RU" altLang="ru-RU" sz="1900" b="0" i="0" u="none" strike="noStrike" cap="none" normalizeH="0" baseline="0" dirty="0">
                <a:ln>
                  <a:noFill/>
                </a:ln>
                <a:solidFill>
                  <a:srgbClr val="252525"/>
                </a:solidFill>
                <a:effectLst/>
                <a:cs typeface="Arial" panose="020B0604020202020204" pitchFamily="34" charset="0"/>
              </a:rPr>
              <a:t> </a:t>
            </a:r>
            <a:r>
              <a:rPr kumimoji="0" lang="ru-RU" altLang="ru-RU" sz="1900" b="0" i="0" u="none" strike="noStrike" cap="none" normalizeH="0" baseline="0" dirty="0" err="1">
                <a:ln>
                  <a:noFill/>
                </a:ln>
                <a:solidFill>
                  <a:srgbClr val="252525"/>
                </a:solidFill>
                <a:effectLst/>
                <a:cs typeface="Arial" panose="020B0604020202020204" pitchFamily="34" charset="0"/>
              </a:rPr>
              <a:t>time</a:t>
            </a:r>
            <a:r>
              <a:rPr kumimoji="0" lang="ru-RU" altLang="ru-RU" sz="1900" b="0" i="0" u="none" strike="noStrike" cap="none" normalizeH="0" baseline="0" dirty="0">
                <a:ln>
                  <a:noFill/>
                </a:ln>
                <a:solidFill>
                  <a:srgbClr val="252525"/>
                </a:solidFill>
                <a:effectLst/>
                <a:cs typeface="Arial" panose="020B0604020202020204" pitchFamily="34" charset="0"/>
              </a:rPr>
              <a:t> </a:t>
            </a:r>
            <a:r>
              <a:rPr kumimoji="0" lang="ru-RU" altLang="ru-RU" sz="1900" b="0" i="0" u="none" strike="noStrike" cap="none" normalizeH="0" baseline="0" dirty="0" err="1">
                <a:ln>
                  <a:noFill/>
                </a:ln>
                <a:solidFill>
                  <a:srgbClr val="252525"/>
                </a:solidFill>
                <a:effectLst/>
                <a:cs typeface="Arial" panose="020B0604020202020204" pitchFamily="34" charset="0"/>
              </a:rPr>
              <a:t>period</a:t>
            </a:r>
            <a:r>
              <a:rPr kumimoji="0" lang="ru-RU" altLang="ru-RU" sz="1900" b="0" i="0" u="none" strike="noStrike" cap="none" normalizeH="0" baseline="0" dirty="0">
                <a:ln>
                  <a:noFill/>
                </a:ln>
                <a:solidFill>
                  <a:srgbClr val="252525"/>
                </a:solidFill>
                <a:effectLst/>
                <a:cs typeface="Arial" panose="020B0604020202020204" pitchFamily="34" charset="0"/>
              </a:rPr>
              <a:t>, </a:t>
            </a:r>
            <a:r>
              <a:rPr kumimoji="0" lang="ru-RU" altLang="ru-RU" sz="1900" b="0" i="0" u="none" strike="noStrike" cap="none" normalizeH="0" baseline="0" dirty="0" err="1">
                <a:ln>
                  <a:noFill/>
                </a:ln>
                <a:solidFill>
                  <a:srgbClr val="252525"/>
                </a:solidFill>
                <a:effectLst/>
                <a:cs typeface="Arial" panose="020B0604020202020204" pitchFamily="34" charset="0"/>
              </a:rPr>
              <a:t>with</a:t>
            </a:r>
            <a:r>
              <a:rPr kumimoji="0" lang="ru-RU" altLang="ru-RU" sz="1900" b="0" i="0" u="none" strike="noStrike" cap="none" normalizeH="0" baseline="0" dirty="0">
                <a:ln>
                  <a:noFill/>
                </a:ln>
                <a:solidFill>
                  <a:srgbClr val="252525"/>
                </a:solidFill>
                <a:effectLst/>
                <a:cs typeface="Arial" panose="020B0604020202020204" pitchFamily="34" charset="0"/>
              </a:rPr>
              <a:t> </a:t>
            </a:r>
            <a:r>
              <a:rPr kumimoji="0" lang="ru-RU" altLang="ru-RU" sz="1900" b="0" i="0" u="none" strike="noStrike" cap="none" normalizeH="0" baseline="0" dirty="0" err="1">
                <a:ln>
                  <a:noFill/>
                </a:ln>
                <a:solidFill>
                  <a:srgbClr val="252525"/>
                </a:solidFill>
                <a:effectLst/>
                <a:cs typeface="Arial" panose="020B0604020202020204" pitchFamily="34" charset="0"/>
              </a:rPr>
              <a:t>closed-open</a:t>
            </a:r>
            <a:r>
              <a:rPr kumimoji="0" lang="ru-RU" altLang="ru-RU" sz="1900" b="0" i="0" u="none" strike="noStrike" cap="none" normalizeH="0" baseline="0" dirty="0">
                <a:ln>
                  <a:noFill/>
                </a:ln>
                <a:solidFill>
                  <a:srgbClr val="252525"/>
                </a:solidFill>
                <a:effectLst/>
                <a:cs typeface="Arial" panose="020B0604020202020204" pitchFamily="34" charset="0"/>
              </a:rPr>
              <a:t> </a:t>
            </a:r>
            <a:r>
              <a:rPr kumimoji="0" lang="ru-RU" altLang="ru-RU" sz="1900" b="0" i="0" u="none" strike="noStrike" cap="none" normalizeH="0" baseline="0" dirty="0" err="1">
                <a:ln>
                  <a:noFill/>
                </a:ln>
                <a:solidFill>
                  <a:srgbClr val="252525"/>
                </a:solidFill>
                <a:effectLst/>
                <a:cs typeface="Arial" panose="020B0604020202020204" pitchFamily="34" charset="0"/>
              </a:rPr>
              <a:t>semantics</a:t>
            </a:r>
            <a:r>
              <a:rPr kumimoji="0" lang="ru-RU" altLang="ru-RU" sz="1900" b="0" i="0" u="none" strike="noStrike" cap="none" normalizeH="0" baseline="0" dirty="0">
                <a:ln>
                  <a:noFill/>
                </a:ln>
                <a:solidFill>
                  <a:srgbClr val="252525"/>
                </a:solidFill>
                <a:effectLst/>
                <a:cs typeface="Arial" panose="020B0604020202020204" pitchFamily="34" charset="0"/>
              </a:rPr>
              <a:t>. </a:t>
            </a:r>
            <a:r>
              <a:rPr kumimoji="0" lang="ru-RU" altLang="ru-RU" sz="1900" b="0" i="0" u="none" strike="noStrike" cap="none" normalizeH="0" baseline="0" dirty="0" err="1">
                <a:ln>
                  <a:noFill/>
                </a:ln>
                <a:solidFill>
                  <a:srgbClr val="252525"/>
                </a:solidFill>
                <a:effectLst/>
                <a:cs typeface="Arial" panose="020B0604020202020204" pitchFamily="34" charset="0"/>
              </a:rPr>
              <a:t>This</a:t>
            </a:r>
            <a:r>
              <a:rPr kumimoji="0" lang="ru-RU" altLang="ru-RU" sz="1900" b="0" i="0" u="none" strike="noStrike" cap="none" normalizeH="0" baseline="0" dirty="0">
                <a:ln>
                  <a:noFill/>
                </a:ln>
                <a:solidFill>
                  <a:srgbClr val="252525"/>
                </a:solidFill>
                <a:effectLst/>
                <a:cs typeface="Arial" panose="020B0604020202020204" pitchFamily="34" charset="0"/>
              </a:rPr>
              <a:t> </a:t>
            </a:r>
            <a:r>
              <a:rPr kumimoji="0" lang="ru-RU" altLang="ru-RU" sz="1900" b="0" i="0" u="none" strike="noStrike" cap="none" normalizeH="0" baseline="0" dirty="0" err="1">
                <a:ln>
                  <a:noFill/>
                </a:ln>
                <a:solidFill>
                  <a:srgbClr val="252525"/>
                </a:solidFill>
                <a:effectLst/>
                <a:cs typeface="Arial" panose="020B0604020202020204" pitchFamily="34" charset="0"/>
              </a:rPr>
              <a:t>provides</a:t>
            </a:r>
            <a:r>
              <a:rPr kumimoji="0" lang="ru-RU" altLang="ru-RU" sz="1900" b="0" i="0" u="none" strike="noStrike" cap="none" normalizeH="0" baseline="0" dirty="0">
                <a:ln>
                  <a:noFill/>
                </a:ln>
                <a:solidFill>
                  <a:srgbClr val="252525"/>
                </a:solidFill>
                <a:effectLst/>
                <a:cs typeface="Arial" panose="020B0604020202020204" pitchFamily="34" charset="0"/>
              </a:rPr>
              <a:t> </a:t>
            </a:r>
            <a:r>
              <a:rPr kumimoji="0" lang="ru-RU" altLang="ru-RU" sz="1900" b="0" i="0" u="none" strike="noStrike" cap="none" normalizeH="0" baseline="0" dirty="0" err="1">
                <a:ln>
                  <a:noFill/>
                </a:ln>
                <a:solidFill>
                  <a:srgbClr val="252525"/>
                </a:solidFill>
                <a:effectLst/>
                <a:cs typeface="Arial" panose="020B0604020202020204" pitchFamily="34" charset="0"/>
              </a:rPr>
              <a:t>compatibility</a:t>
            </a:r>
            <a:r>
              <a:rPr kumimoji="0" lang="ru-RU" altLang="ru-RU" sz="1900" b="0" i="0" u="none" strike="noStrike" cap="none" normalizeH="0" baseline="0" dirty="0">
                <a:ln>
                  <a:noFill/>
                </a:ln>
                <a:solidFill>
                  <a:srgbClr val="252525"/>
                </a:solidFill>
                <a:effectLst/>
                <a:cs typeface="Arial" panose="020B0604020202020204" pitchFamily="34" charset="0"/>
              </a:rPr>
              <a:t> </a:t>
            </a:r>
            <a:r>
              <a:rPr kumimoji="0" lang="ru-RU" altLang="ru-RU" sz="1900" b="0" i="0" u="none" strike="noStrike" cap="none" normalizeH="0" baseline="0" dirty="0" err="1">
                <a:ln>
                  <a:noFill/>
                </a:ln>
                <a:solidFill>
                  <a:srgbClr val="252525"/>
                </a:solidFill>
                <a:effectLst/>
                <a:cs typeface="Arial" panose="020B0604020202020204" pitchFamily="34" charset="0"/>
              </a:rPr>
              <a:t>with</a:t>
            </a:r>
            <a:r>
              <a:rPr kumimoji="0" lang="ru-RU" altLang="ru-RU" sz="1900" b="0" i="0" u="none" strike="noStrike" cap="none" normalizeH="0" baseline="0" dirty="0">
                <a:ln>
                  <a:noFill/>
                </a:ln>
                <a:solidFill>
                  <a:srgbClr val="252525"/>
                </a:solidFill>
                <a:effectLst/>
                <a:cs typeface="Arial" panose="020B0604020202020204" pitchFamily="34" charset="0"/>
              </a:rPr>
              <a:t> </a:t>
            </a:r>
            <a:r>
              <a:rPr kumimoji="0" lang="ru-RU" altLang="ru-RU" sz="1900" b="0" i="0" u="none" strike="noStrike" cap="none" normalizeH="0" baseline="0" dirty="0" err="1">
                <a:ln>
                  <a:noFill/>
                </a:ln>
                <a:solidFill>
                  <a:srgbClr val="252525"/>
                </a:solidFill>
                <a:effectLst/>
                <a:cs typeface="Arial" panose="020B0604020202020204" pitchFamily="34" charset="0"/>
              </a:rPr>
              <a:t>existing</a:t>
            </a:r>
            <a:r>
              <a:rPr kumimoji="0" lang="ru-RU" altLang="ru-RU" sz="1900" b="0" i="0" u="none" strike="noStrike" cap="none" normalizeH="0" baseline="0" dirty="0">
                <a:ln>
                  <a:noFill/>
                </a:ln>
                <a:solidFill>
                  <a:srgbClr val="252525"/>
                </a:solidFill>
                <a:effectLst/>
                <a:cs typeface="Arial" panose="020B0604020202020204" pitchFamily="34" charset="0"/>
              </a:rPr>
              <a:t> </a:t>
            </a:r>
            <a:r>
              <a:rPr kumimoji="0" lang="ru-RU" altLang="ru-RU" sz="1900" b="0" i="0" u="none" strike="noStrike" cap="none" normalizeH="0" baseline="0" dirty="0" err="1">
                <a:ln>
                  <a:noFill/>
                </a:ln>
                <a:solidFill>
                  <a:srgbClr val="252525"/>
                </a:solidFill>
                <a:effectLst/>
                <a:cs typeface="Arial" panose="020B0604020202020204" pitchFamily="34" charset="0"/>
              </a:rPr>
              <a:t>data</a:t>
            </a:r>
            <a:r>
              <a:rPr kumimoji="0" lang="ru-RU" altLang="ru-RU" sz="1900" b="0" i="0" u="none" strike="noStrike" cap="none" normalizeH="0" baseline="0" dirty="0">
                <a:ln>
                  <a:noFill/>
                </a:ln>
                <a:solidFill>
                  <a:srgbClr val="252525"/>
                </a:solidFill>
                <a:effectLst/>
                <a:cs typeface="Arial" panose="020B0604020202020204" pitchFamily="34" charset="0"/>
              </a:rPr>
              <a:t> </a:t>
            </a:r>
            <a:r>
              <a:rPr kumimoji="0" lang="ru-RU" altLang="ru-RU" sz="1900" b="0" i="0" u="none" strike="noStrike" cap="none" normalizeH="0" baseline="0" dirty="0" err="1">
                <a:ln>
                  <a:noFill/>
                </a:ln>
                <a:solidFill>
                  <a:srgbClr val="252525"/>
                </a:solidFill>
                <a:effectLst/>
                <a:cs typeface="Arial" panose="020B0604020202020204" pitchFamily="34" charset="0"/>
              </a:rPr>
              <a:t>models</a:t>
            </a:r>
            <a:r>
              <a:rPr kumimoji="0" lang="ru-RU" altLang="ru-RU" sz="1900" b="0" i="0" u="none" strike="noStrike" cap="none" normalizeH="0" baseline="0" dirty="0">
                <a:ln>
                  <a:noFill/>
                </a:ln>
                <a:solidFill>
                  <a:srgbClr val="252525"/>
                </a:solidFill>
                <a:effectLst/>
                <a:cs typeface="Arial" panose="020B0604020202020204" pitchFamily="34" charset="0"/>
              </a:rPr>
              <a:t>, </a:t>
            </a:r>
            <a:r>
              <a:rPr kumimoji="0" lang="ru-RU" altLang="ru-RU" sz="1900" b="0" i="0" u="none" strike="noStrike" cap="none" normalizeH="0" baseline="0" dirty="0" err="1">
                <a:ln>
                  <a:noFill/>
                </a:ln>
                <a:solidFill>
                  <a:srgbClr val="252525"/>
                </a:solidFill>
                <a:effectLst/>
                <a:cs typeface="Arial" panose="020B0604020202020204" pitchFamily="34" charset="0"/>
              </a:rPr>
              <a:t>application</a:t>
            </a:r>
            <a:r>
              <a:rPr kumimoji="0" lang="ru-RU" altLang="ru-RU" sz="1900" b="0" i="0" u="none" strike="noStrike" cap="none" normalizeH="0" baseline="0" dirty="0">
                <a:ln>
                  <a:noFill/>
                </a:ln>
                <a:solidFill>
                  <a:srgbClr val="252525"/>
                </a:solidFill>
                <a:effectLst/>
                <a:cs typeface="Arial" panose="020B0604020202020204" pitchFamily="34" charset="0"/>
              </a:rPr>
              <a:t> </a:t>
            </a:r>
            <a:r>
              <a:rPr kumimoji="0" lang="ru-RU" altLang="ru-RU" sz="1900" b="0" i="0" u="none" strike="noStrike" cap="none" normalizeH="0" baseline="0" dirty="0" err="1">
                <a:ln>
                  <a:noFill/>
                </a:ln>
                <a:solidFill>
                  <a:srgbClr val="252525"/>
                </a:solidFill>
                <a:effectLst/>
                <a:cs typeface="Arial" panose="020B0604020202020204" pitchFamily="34" charset="0"/>
              </a:rPr>
              <a:t>code</a:t>
            </a:r>
            <a:r>
              <a:rPr kumimoji="0" lang="ru-RU" altLang="ru-RU" sz="1900" b="0" i="0" u="none" strike="noStrike" cap="none" normalizeH="0" baseline="0" dirty="0">
                <a:ln>
                  <a:noFill/>
                </a:ln>
                <a:solidFill>
                  <a:srgbClr val="252525"/>
                </a:solidFill>
                <a:effectLst/>
                <a:cs typeface="Arial" panose="020B0604020202020204" pitchFamily="34" charset="0"/>
              </a:rPr>
              <a:t>, </a:t>
            </a:r>
            <a:r>
              <a:rPr kumimoji="0" lang="ru-RU" altLang="ru-RU" sz="1900" b="0" i="0" u="none" strike="noStrike" cap="none" normalizeH="0" baseline="0" dirty="0" err="1">
                <a:ln>
                  <a:noFill/>
                </a:ln>
                <a:solidFill>
                  <a:srgbClr val="252525"/>
                </a:solidFill>
                <a:effectLst/>
                <a:cs typeface="Arial" panose="020B0604020202020204" pitchFamily="34" charset="0"/>
              </a:rPr>
              <a:t>and</a:t>
            </a:r>
            <a:r>
              <a:rPr kumimoji="0" lang="ru-RU" altLang="ru-RU" sz="1900" b="0" i="0" u="none" strike="noStrike" cap="none" normalizeH="0" baseline="0" dirty="0">
                <a:ln>
                  <a:noFill/>
                </a:ln>
                <a:solidFill>
                  <a:srgbClr val="252525"/>
                </a:solidFill>
                <a:effectLst/>
                <a:cs typeface="Arial" panose="020B0604020202020204" pitchFamily="34" charset="0"/>
              </a:rPr>
              <a:t> </a:t>
            </a:r>
            <a:r>
              <a:rPr kumimoji="0" lang="ru-RU" altLang="ru-RU" sz="1900" b="0" i="0" u="none" strike="noStrike" cap="none" normalizeH="0" baseline="0" dirty="0" err="1">
                <a:ln>
                  <a:noFill/>
                </a:ln>
                <a:solidFill>
                  <a:srgbClr val="252525"/>
                </a:solidFill>
                <a:effectLst/>
                <a:cs typeface="Arial" panose="020B0604020202020204" pitchFamily="34" charset="0"/>
              </a:rPr>
              <a:t>tools</a:t>
            </a:r>
            <a:endParaRPr kumimoji="0" lang="ru-RU" altLang="ru-RU" sz="1900" b="0" i="0" u="none" strike="noStrike" cap="none" normalizeH="0" baseline="0" dirty="0">
              <a:ln>
                <a:noFill/>
              </a:ln>
              <a:solidFill>
                <a:srgbClr val="252525"/>
              </a:solidFill>
              <a:effectLst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altLang="ru-RU" sz="1900" b="0" i="0" u="none" strike="noStrike" cap="none" normalizeH="0" baseline="0" dirty="0" err="1">
                <a:ln>
                  <a:noFill/>
                </a:ln>
                <a:solidFill>
                  <a:srgbClr val="252525"/>
                </a:solidFill>
                <a:effectLst/>
                <a:cs typeface="Arial" panose="020B0604020202020204" pitchFamily="34" charset="0"/>
              </a:rPr>
              <a:t>Definition</a:t>
            </a:r>
            <a:r>
              <a:rPr kumimoji="0" lang="ru-RU" altLang="ru-RU" sz="1900" b="0" i="0" u="none" strike="noStrike" cap="none" normalizeH="0" baseline="0" dirty="0">
                <a:ln>
                  <a:noFill/>
                </a:ln>
                <a:solidFill>
                  <a:srgbClr val="252525"/>
                </a:solidFill>
                <a:effectLst/>
                <a:cs typeface="Arial" panose="020B0604020202020204" pitchFamily="34" charset="0"/>
              </a:rPr>
              <a:t> </a:t>
            </a:r>
            <a:r>
              <a:rPr kumimoji="0" lang="ru-RU" altLang="ru-RU" sz="1900" b="0" i="0" u="none" strike="noStrike" cap="none" normalizeH="0" baseline="0" dirty="0" err="1">
                <a:ln>
                  <a:noFill/>
                </a:ln>
                <a:solidFill>
                  <a:srgbClr val="252525"/>
                </a:solidFill>
                <a:effectLst/>
                <a:cs typeface="Arial" panose="020B0604020202020204" pitchFamily="34" charset="0"/>
              </a:rPr>
              <a:t>of</a:t>
            </a:r>
            <a:r>
              <a:rPr kumimoji="0" lang="ru-RU" altLang="ru-RU" sz="1900" b="0" i="0" u="none" strike="noStrike" cap="none" normalizeH="0" baseline="0" dirty="0">
                <a:ln>
                  <a:noFill/>
                </a:ln>
                <a:solidFill>
                  <a:srgbClr val="252525"/>
                </a:solidFill>
                <a:effectLst/>
                <a:cs typeface="Arial" panose="020B0604020202020204" pitchFamily="34" charset="0"/>
              </a:rPr>
              <a:t> </a:t>
            </a:r>
            <a:r>
              <a:rPr kumimoji="0" lang="ru-RU" altLang="ru-RU" sz="1900" b="1" i="0" u="none" strike="noStrike" cap="none" normalizeH="0" baseline="0" dirty="0" err="1">
                <a:ln>
                  <a:noFill/>
                </a:ln>
                <a:solidFill>
                  <a:srgbClr val="252525"/>
                </a:solidFill>
                <a:effectLst/>
                <a:cs typeface="Arial" panose="020B0604020202020204" pitchFamily="34" charset="0"/>
              </a:rPr>
              <a:t>application</a:t>
            </a:r>
            <a:r>
              <a:rPr kumimoji="0" lang="ru-RU" altLang="ru-RU" sz="1900" b="1" i="0" u="none" strike="noStrike" cap="none" normalizeH="0" baseline="0" dirty="0">
                <a:ln>
                  <a:noFill/>
                </a:ln>
                <a:solidFill>
                  <a:srgbClr val="252525"/>
                </a:solidFill>
                <a:effectLst/>
                <a:cs typeface="Arial" panose="020B0604020202020204" pitchFamily="34" charset="0"/>
              </a:rPr>
              <a:t> </a:t>
            </a:r>
            <a:r>
              <a:rPr kumimoji="0" lang="ru-RU" altLang="ru-RU" sz="1900" b="1" i="0" u="none" strike="noStrike" cap="none" normalizeH="0" baseline="0" dirty="0" err="1">
                <a:ln>
                  <a:noFill/>
                </a:ln>
                <a:solidFill>
                  <a:srgbClr val="252525"/>
                </a:solidFill>
                <a:effectLst/>
                <a:cs typeface="Arial" panose="020B0604020202020204" pitchFamily="34" charset="0"/>
              </a:rPr>
              <a:t>time</a:t>
            </a:r>
            <a:r>
              <a:rPr kumimoji="0" lang="ru-RU" altLang="ru-RU" sz="1900" b="1" i="0" u="none" strike="noStrike" cap="none" normalizeH="0" baseline="0" dirty="0">
                <a:ln>
                  <a:noFill/>
                </a:ln>
                <a:solidFill>
                  <a:srgbClr val="252525"/>
                </a:solidFill>
                <a:effectLst/>
                <a:cs typeface="Arial" panose="020B0604020202020204" pitchFamily="34" charset="0"/>
              </a:rPr>
              <a:t> </a:t>
            </a:r>
            <a:r>
              <a:rPr kumimoji="0" lang="ru-RU" altLang="ru-RU" sz="1900" b="1" i="0" u="none" strike="noStrike" cap="none" normalizeH="0" baseline="0" dirty="0" err="1">
                <a:ln>
                  <a:noFill/>
                </a:ln>
                <a:solidFill>
                  <a:srgbClr val="252525"/>
                </a:solidFill>
                <a:effectLst/>
                <a:cs typeface="Arial" panose="020B0604020202020204" pitchFamily="34" charset="0"/>
              </a:rPr>
              <a:t>period</a:t>
            </a:r>
            <a:r>
              <a:rPr kumimoji="0" lang="ru-RU" altLang="ru-RU" sz="1900" b="1" i="0" u="none" strike="noStrike" cap="none" normalizeH="0" baseline="0" dirty="0">
                <a:ln>
                  <a:noFill/>
                </a:ln>
                <a:solidFill>
                  <a:srgbClr val="252525"/>
                </a:solidFill>
                <a:effectLst/>
                <a:cs typeface="Arial" panose="020B0604020202020204" pitchFamily="34" charset="0"/>
              </a:rPr>
              <a:t> </a:t>
            </a:r>
            <a:r>
              <a:rPr kumimoji="0" lang="ru-RU" altLang="ru-RU" sz="1900" b="1" i="0" u="none" strike="noStrike" cap="none" normalizeH="0" baseline="0" dirty="0" err="1">
                <a:ln>
                  <a:noFill/>
                </a:ln>
                <a:solidFill>
                  <a:srgbClr val="252525"/>
                </a:solidFill>
                <a:effectLst/>
                <a:cs typeface="Arial" panose="020B0604020202020204" pitchFamily="34" charset="0"/>
              </a:rPr>
              <a:t>tables</a:t>
            </a:r>
            <a:r>
              <a:rPr kumimoji="0" lang="ru-RU" altLang="ru-RU" sz="1900" b="0" i="0" u="none" strike="noStrike" cap="none" normalizeH="0" baseline="0" dirty="0">
                <a:ln>
                  <a:noFill/>
                </a:ln>
                <a:solidFill>
                  <a:srgbClr val="252525"/>
                </a:solidFill>
                <a:effectLst/>
                <a:cs typeface="Arial" panose="020B0604020202020204" pitchFamily="34" charset="0"/>
              </a:rPr>
              <a:t> (</a:t>
            </a:r>
            <a:r>
              <a:rPr kumimoji="0" lang="ru-RU" altLang="ru-RU" sz="1900" b="0" i="0" u="none" strike="noStrike" cap="none" normalizeH="0" baseline="0" dirty="0" err="1">
                <a:ln>
                  <a:noFill/>
                </a:ln>
                <a:solidFill>
                  <a:srgbClr val="252525"/>
                </a:solidFill>
                <a:effectLst/>
                <a:cs typeface="Arial" panose="020B0604020202020204" pitchFamily="34" charset="0"/>
              </a:rPr>
              <a:t>elsewhere</a:t>
            </a:r>
            <a:r>
              <a:rPr kumimoji="0" lang="ru-RU" altLang="ru-RU" sz="1900" b="0" i="0" u="none" strike="noStrike" cap="none" normalizeH="0" baseline="0" dirty="0">
                <a:ln>
                  <a:noFill/>
                </a:ln>
                <a:solidFill>
                  <a:srgbClr val="252525"/>
                </a:solidFill>
                <a:effectLst/>
                <a:cs typeface="Arial" panose="020B0604020202020204" pitchFamily="34" charset="0"/>
              </a:rPr>
              <a:t> </a:t>
            </a:r>
            <a:r>
              <a:rPr kumimoji="0" lang="ru-RU" altLang="ru-RU" sz="1900" b="0" i="0" u="none" strike="noStrike" cap="none" normalizeH="0" baseline="0" dirty="0" err="1">
                <a:ln>
                  <a:noFill/>
                </a:ln>
                <a:solidFill>
                  <a:srgbClr val="252525"/>
                </a:solidFill>
                <a:effectLst/>
                <a:cs typeface="Arial" panose="020B0604020202020204" pitchFamily="34" charset="0"/>
              </a:rPr>
              <a:t>called</a:t>
            </a:r>
            <a:r>
              <a:rPr kumimoji="0" lang="ru-RU" altLang="ru-RU" sz="1900" b="0" i="0" u="none" strike="noStrike" cap="none" normalizeH="0" baseline="0" dirty="0">
                <a:ln>
                  <a:noFill/>
                </a:ln>
                <a:solidFill>
                  <a:srgbClr val="252525"/>
                </a:solidFill>
                <a:effectLst/>
                <a:cs typeface="Arial" panose="020B0604020202020204" pitchFamily="34" charset="0"/>
              </a:rPr>
              <a:t> </a:t>
            </a:r>
            <a:r>
              <a:rPr kumimoji="0" lang="ru-RU" altLang="ru-RU" sz="1900" b="0" i="0" u="none" strike="noStrike" cap="none" normalizeH="0" baseline="0" dirty="0" err="1">
                <a:ln>
                  <a:noFill/>
                </a:ln>
                <a:solidFill>
                  <a:srgbClr val="0B0080"/>
                </a:solidFill>
                <a:effectLst/>
                <a:cs typeface="Arial" panose="020B0604020202020204" pitchFamily="34" charset="0"/>
                <a:hlinkClick r:id="rId2" tooltip="Valid time"/>
              </a:rPr>
              <a:t>valid</a:t>
            </a:r>
            <a:r>
              <a:rPr kumimoji="0" lang="ru-RU" altLang="ru-RU" sz="1900" b="0" i="0" u="none" strike="noStrike" cap="none" normalizeH="0" baseline="0" dirty="0">
                <a:ln>
                  <a:noFill/>
                </a:ln>
                <a:solidFill>
                  <a:srgbClr val="0B0080"/>
                </a:solidFill>
                <a:effectLst/>
                <a:cs typeface="Arial" panose="020B0604020202020204" pitchFamily="34" charset="0"/>
                <a:hlinkClick r:id="rId2" tooltip="Valid time"/>
              </a:rPr>
              <a:t> </a:t>
            </a:r>
            <a:r>
              <a:rPr kumimoji="0" lang="ru-RU" altLang="ru-RU" sz="1900" b="0" i="0" u="none" strike="noStrike" cap="none" normalizeH="0" baseline="0" dirty="0" err="1">
                <a:ln>
                  <a:noFill/>
                </a:ln>
                <a:solidFill>
                  <a:srgbClr val="0B0080"/>
                </a:solidFill>
                <a:effectLst/>
                <a:cs typeface="Arial" panose="020B0604020202020204" pitchFamily="34" charset="0"/>
                <a:hlinkClick r:id="rId2" tooltip="Valid time"/>
              </a:rPr>
              <a:t>time</a:t>
            </a:r>
            <a:r>
              <a:rPr kumimoji="0" lang="ru-RU" altLang="ru-RU" sz="1900" b="0" i="0" u="none" strike="noStrike" cap="none" normalizeH="0" baseline="0" dirty="0">
                <a:ln>
                  <a:noFill/>
                </a:ln>
                <a:solidFill>
                  <a:srgbClr val="252525"/>
                </a:solidFill>
                <a:effectLst/>
                <a:cs typeface="Arial" panose="020B0604020202020204" pitchFamily="34" charset="0"/>
              </a:rPr>
              <a:t> </a:t>
            </a:r>
            <a:r>
              <a:rPr kumimoji="0" lang="ru-RU" altLang="ru-RU" sz="1900" b="0" i="0" u="none" strike="noStrike" cap="none" normalizeH="0" baseline="0" dirty="0" err="1">
                <a:ln>
                  <a:noFill/>
                </a:ln>
                <a:solidFill>
                  <a:srgbClr val="252525"/>
                </a:solidFill>
                <a:effectLst/>
                <a:cs typeface="Arial" panose="020B0604020202020204" pitchFamily="34" charset="0"/>
              </a:rPr>
              <a:t>tables</a:t>
            </a:r>
            <a:r>
              <a:rPr kumimoji="0" lang="ru-RU" altLang="ru-RU" sz="1900" b="0" i="0" u="none" strike="noStrike" cap="none" normalizeH="0" baseline="0" dirty="0">
                <a:ln>
                  <a:noFill/>
                </a:ln>
                <a:solidFill>
                  <a:srgbClr val="252525"/>
                </a:solidFill>
                <a:effectLst/>
                <a:cs typeface="Arial" panose="020B0604020202020204" pitchFamily="34" charset="0"/>
              </a:rPr>
              <a:t>), </a:t>
            </a:r>
            <a:r>
              <a:rPr kumimoji="0" lang="ru-RU" altLang="ru-RU" sz="1900" b="0" i="0" u="none" strike="noStrike" cap="none" normalizeH="0" baseline="0" dirty="0" err="1">
                <a:ln>
                  <a:noFill/>
                </a:ln>
                <a:solidFill>
                  <a:srgbClr val="252525"/>
                </a:solidFill>
                <a:effectLst/>
                <a:cs typeface="Arial" panose="020B0604020202020204" pitchFamily="34" charset="0"/>
              </a:rPr>
              <a:t>using</a:t>
            </a:r>
            <a:r>
              <a:rPr kumimoji="0" lang="ru-RU" altLang="ru-RU" sz="1900" b="0" i="0" u="none" strike="noStrike" cap="none" normalizeH="0" baseline="0" dirty="0">
                <a:ln>
                  <a:noFill/>
                </a:ln>
                <a:solidFill>
                  <a:srgbClr val="252525"/>
                </a:solidFill>
                <a:effectLst/>
                <a:cs typeface="Arial" panose="020B0604020202020204" pitchFamily="34" charset="0"/>
              </a:rPr>
              <a:t> </a:t>
            </a:r>
            <a:r>
              <a:rPr kumimoji="0" lang="ru-RU" altLang="ru-RU" sz="1900" b="0" i="0" u="none" strike="noStrike" cap="none" normalizeH="0" baseline="0" dirty="0" err="1">
                <a:ln>
                  <a:noFill/>
                </a:ln>
                <a:solidFill>
                  <a:srgbClr val="252525"/>
                </a:solidFill>
                <a:effectLst/>
                <a:cs typeface="Arial" panose="020B0604020202020204" pitchFamily="34" charset="0"/>
              </a:rPr>
              <a:t>the</a:t>
            </a:r>
            <a:r>
              <a:rPr kumimoji="0" lang="ru-RU" altLang="ru-RU" sz="1900" b="0" i="0" u="none" strike="noStrike" cap="none" normalizeH="0" baseline="0" dirty="0">
                <a:ln>
                  <a:noFill/>
                </a:ln>
                <a:solidFill>
                  <a:srgbClr val="252525"/>
                </a:solidFill>
                <a:effectLst/>
                <a:cs typeface="Arial" panose="020B0604020202020204" pitchFamily="34" charset="0"/>
              </a:rPr>
              <a:t> </a:t>
            </a:r>
            <a:r>
              <a:rPr kumimoji="0" lang="ru-RU" altLang="ru-RU" sz="19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Courier New" panose="02070309020205020404" pitchFamily="49" charset="0"/>
              </a:rPr>
              <a:t>PERIOD FOR</a:t>
            </a:r>
            <a:r>
              <a:rPr kumimoji="0" lang="ru-RU" altLang="ru-RU" sz="1900" b="0" i="0" u="none" strike="noStrike" cap="none" normalizeH="0" baseline="0" dirty="0">
                <a:ln>
                  <a:noFill/>
                </a:ln>
                <a:solidFill>
                  <a:srgbClr val="252525"/>
                </a:solidFill>
                <a:effectLst/>
                <a:cs typeface="Arial" panose="020B0604020202020204" pitchFamily="34" charset="0"/>
              </a:rPr>
              <a:t> </a:t>
            </a:r>
            <a:r>
              <a:rPr kumimoji="0" lang="ru-RU" altLang="ru-RU" sz="1900" b="0" i="0" u="none" strike="noStrike" cap="none" normalizeH="0" baseline="0" dirty="0" err="1">
                <a:ln>
                  <a:noFill/>
                </a:ln>
                <a:solidFill>
                  <a:srgbClr val="252525"/>
                </a:solidFill>
                <a:effectLst/>
                <a:cs typeface="Arial" panose="020B0604020202020204" pitchFamily="34" charset="0"/>
              </a:rPr>
              <a:t>annotation</a:t>
            </a:r>
            <a:endParaRPr kumimoji="0" lang="ru-RU" altLang="ru-RU" sz="1900" b="0" i="0" u="none" strike="noStrike" cap="none" normalizeH="0" baseline="0" dirty="0">
              <a:ln>
                <a:noFill/>
              </a:ln>
              <a:solidFill>
                <a:srgbClr val="252525"/>
              </a:solidFill>
              <a:effectLst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altLang="ru-RU" sz="1900" b="0" i="0" u="none" strike="noStrike" cap="none" normalizeH="0" baseline="0" dirty="0" err="1">
                <a:ln>
                  <a:noFill/>
                </a:ln>
                <a:solidFill>
                  <a:srgbClr val="252525"/>
                </a:solidFill>
                <a:effectLst/>
                <a:cs typeface="Arial" panose="020B0604020202020204" pitchFamily="34" charset="0"/>
              </a:rPr>
              <a:t>Update</a:t>
            </a:r>
            <a:r>
              <a:rPr kumimoji="0" lang="ru-RU" altLang="ru-RU" sz="1900" b="0" i="0" u="none" strike="noStrike" cap="none" normalizeH="0" baseline="0" dirty="0">
                <a:ln>
                  <a:noFill/>
                </a:ln>
                <a:solidFill>
                  <a:srgbClr val="252525"/>
                </a:solidFill>
                <a:effectLst/>
                <a:cs typeface="Arial" panose="020B0604020202020204" pitchFamily="34" charset="0"/>
              </a:rPr>
              <a:t> </a:t>
            </a:r>
            <a:r>
              <a:rPr kumimoji="0" lang="ru-RU" altLang="ru-RU" sz="1900" b="0" i="0" u="none" strike="noStrike" cap="none" normalizeH="0" baseline="0" dirty="0" err="1">
                <a:ln>
                  <a:noFill/>
                </a:ln>
                <a:solidFill>
                  <a:srgbClr val="252525"/>
                </a:solidFill>
                <a:effectLst/>
                <a:cs typeface="Arial" panose="020B0604020202020204" pitchFamily="34" charset="0"/>
              </a:rPr>
              <a:t>and</a:t>
            </a:r>
            <a:r>
              <a:rPr kumimoji="0" lang="ru-RU" altLang="ru-RU" sz="1900" b="0" i="0" u="none" strike="noStrike" cap="none" normalizeH="0" baseline="0" dirty="0">
                <a:ln>
                  <a:noFill/>
                </a:ln>
                <a:solidFill>
                  <a:srgbClr val="252525"/>
                </a:solidFill>
                <a:effectLst/>
                <a:cs typeface="Arial" panose="020B0604020202020204" pitchFamily="34" charset="0"/>
              </a:rPr>
              <a:t> </a:t>
            </a:r>
            <a:r>
              <a:rPr kumimoji="0" lang="ru-RU" altLang="ru-RU" sz="1900" b="0" i="0" u="none" strike="noStrike" cap="none" normalizeH="0" baseline="0" dirty="0" err="1">
                <a:ln>
                  <a:noFill/>
                </a:ln>
                <a:solidFill>
                  <a:srgbClr val="252525"/>
                </a:solidFill>
                <a:effectLst/>
                <a:cs typeface="Arial" panose="020B0604020202020204" pitchFamily="34" charset="0"/>
              </a:rPr>
              <a:t>deletion</a:t>
            </a:r>
            <a:r>
              <a:rPr kumimoji="0" lang="ru-RU" altLang="ru-RU" sz="1900" b="0" i="0" u="none" strike="noStrike" cap="none" normalizeH="0" baseline="0" dirty="0">
                <a:ln>
                  <a:noFill/>
                </a:ln>
                <a:solidFill>
                  <a:srgbClr val="252525"/>
                </a:solidFill>
                <a:effectLst/>
                <a:cs typeface="Arial" panose="020B0604020202020204" pitchFamily="34" charset="0"/>
              </a:rPr>
              <a:t> </a:t>
            </a:r>
            <a:r>
              <a:rPr kumimoji="0" lang="ru-RU" altLang="ru-RU" sz="1900" b="0" i="0" u="none" strike="noStrike" cap="none" normalizeH="0" baseline="0" dirty="0" err="1">
                <a:ln>
                  <a:noFill/>
                </a:ln>
                <a:solidFill>
                  <a:srgbClr val="252525"/>
                </a:solidFill>
                <a:effectLst/>
                <a:cs typeface="Arial" panose="020B0604020202020204" pitchFamily="34" charset="0"/>
              </a:rPr>
              <a:t>of</a:t>
            </a:r>
            <a:r>
              <a:rPr kumimoji="0" lang="ru-RU" altLang="ru-RU" sz="1900" b="0" i="0" u="none" strike="noStrike" cap="none" normalizeH="0" baseline="0" dirty="0">
                <a:ln>
                  <a:noFill/>
                </a:ln>
                <a:solidFill>
                  <a:srgbClr val="252525"/>
                </a:solidFill>
                <a:effectLst/>
                <a:cs typeface="Arial" panose="020B0604020202020204" pitchFamily="34" charset="0"/>
              </a:rPr>
              <a:t> </a:t>
            </a:r>
            <a:r>
              <a:rPr kumimoji="0" lang="ru-RU" altLang="ru-RU" sz="1900" b="0" i="0" u="none" strike="noStrike" cap="none" normalizeH="0" baseline="0" dirty="0" err="1">
                <a:ln>
                  <a:noFill/>
                </a:ln>
                <a:solidFill>
                  <a:srgbClr val="252525"/>
                </a:solidFill>
                <a:effectLst/>
                <a:cs typeface="Arial" panose="020B0604020202020204" pitchFamily="34" charset="0"/>
              </a:rPr>
              <a:t>application</a:t>
            </a:r>
            <a:r>
              <a:rPr kumimoji="0" lang="ru-RU" altLang="ru-RU" sz="1900" b="0" i="0" u="none" strike="noStrike" cap="none" normalizeH="0" baseline="0" dirty="0">
                <a:ln>
                  <a:noFill/>
                </a:ln>
                <a:solidFill>
                  <a:srgbClr val="252525"/>
                </a:solidFill>
                <a:effectLst/>
                <a:cs typeface="Arial" panose="020B0604020202020204" pitchFamily="34" charset="0"/>
              </a:rPr>
              <a:t> </a:t>
            </a:r>
            <a:r>
              <a:rPr kumimoji="0" lang="ru-RU" altLang="ru-RU" sz="1900" b="0" i="0" u="none" strike="noStrike" cap="none" normalizeH="0" baseline="0" dirty="0" err="1">
                <a:ln>
                  <a:noFill/>
                </a:ln>
                <a:solidFill>
                  <a:srgbClr val="252525"/>
                </a:solidFill>
                <a:effectLst/>
                <a:cs typeface="Arial" panose="020B0604020202020204" pitchFamily="34" charset="0"/>
              </a:rPr>
              <a:t>time</a:t>
            </a:r>
            <a:r>
              <a:rPr kumimoji="0" lang="ru-RU" altLang="ru-RU" sz="1900" b="0" i="0" u="none" strike="noStrike" cap="none" normalizeH="0" baseline="0" dirty="0">
                <a:ln>
                  <a:noFill/>
                </a:ln>
                <a:solidFill>
                  <a:srgbClr val="252525"/>
                </a:solidFill>
                <a:effectLst/>
                <a:cs typeface="Arial" panose="020B0604020202020204" pitchFamily="34" charset="0"/>
              </a:rPr>
              <a:t> </a:t>
            </a:r>
            <a:r>
              <a:rPr kumimoji="0" lang="ru-RU" altLang="ru-RU" sz="1900" b="0" i="0" u="none" strike="noStrike" cap="none" normalizeH="0" baseline="0" dirty="0" err="1">
                <a:ln>
                  <a:noFill/>
                </a:ln>
                <a:solidFill>
                  <a:srgbClr val="252525"/>
                </a:solidFill>
                <a:effectLst/>
                <a:cs typeface="Arial" panose="020B0604020202020204" pitchFamily="34" charset="0"/>
              </a:rPr>
              <a:t>rows</a:t>
            </a:r>
            <a:r>
              <a:rPr kumimoji="0" lang="ru-RU" altLang="ru-RU" sz="1900" b="0" i="0" u="none" strike="noStrike" cap="none" normalizeH="0" baseline="0" dirty="0">
                <a:ln>
                  <a:noFill/>
                </a:ln>
                <a:solidFill>
                  <a:srgbClr val="252525"/>
                </a:solidFill>
                <a:effectLst/>
                <a:cs typeface="Arial" panose="020B0604020202020204" pitchFamily="34" charset="0"/>
              </a:rPr>
              <a:t> </a:t>
            </a:r>
            <a:r>
              <a:rPr kumimoji="0" lang="ru-RU" altLang="ru-RU" sz="1900" b="0" i="0" u="none" strike="noStrike" cap="none" normalizeH="0" baseline="0" dirty="0" err="1">
                <a:ln>
                  <a:noFill/>
                </a:ln>
                <a:solidFill>
                  <a:srgbClr val="252525"/>
                </a:solidFill>
                <a:effectLst/>
                <a:cs typeface="Arial" panose="020B0604020202020204" pitchFamily="34" charset="0"/>
              </a:rPr>
              <a:t>with</a:t>
            </a:r>
            <a:r>
              <a:rPr kumimoji="0" lang="ru-RU" altLang="ru-RU" sz="1900" b="0" i="0" u="none" strike="noStrike" cap="none" normalizeH="0" baseline="0" dirty="0">
                <a:ln>
                  <a:noFill/>
                </a:ln>
                <a:solidFill>
                  <a:srgbClr val="252525"/>
                </a:solidFill>
                <a:effectLst/>
                <a:cs typeface="Arial" panose="020B0604020202020204" pitchFamily="34" charset="0"/>
              </a:rPr>
              <a:t> </a:t>
            </a:r>
            <a:r>
              <a:rPr kumimoji="0" lang="ru-RU" altLang="ru-RU" sz="1900" b="1" i="0" u="none" strike="noStrike" cap="none" normalizeH="0" baseline="0" dirty="0" err="1">
                <a:ln>
                  <a:noFill/>
                </a:ln>
                <a:solidFill>
                  <a:srgbClr val="252525"/>
                </a:solidFill>
                <a:effectLst/>
                <a:cs typeface="Arial" panose="020B0604020202020204" pitchFamily="34" charset="0"/>
              </a:rPr>
              <a:t>automatic</a:t>
            </a:r>
            <a:r>
              <a:rPr kumimoji="0" lang="ru-RU" altLang="ru-RU" sz="1900" b="1" i="0" u="none" strike="noStrike" cap="none" normalizeH="0" baseline="0" dirty="0">
                <a:ln>
                  <a:noFill/>
                </a:ln>
                <a:solidFill>
                  <a:srgbClr val="252525"/>
                </a:solidFill>
                <a:effectLst/>
                <a:cs typeface="Arial" panose="020B0604020202020204" pitchFamily="34" charset="0"/>
              </a:rPr>
              <a:t> </a:t>
            </a:r>
            <a:r>
              <a:rPr kumimoji="0" lang="ru-RU" altLang="ru-RU" sz="1900" b="1" i="0" u="none" strike="noStrike" cap="none" normalizeH="0" baseline="0" dirty="0" err="1">
                <a:ln>
                  <a:noFill/>
                </a:ln>
                <a:solidFill>
                  <a:srgbClr val="252525"/>
                </a:solidFill>
                <a:effectLst/>
                <a:cs typeface="Arial" panose="020B0604020202020204" pitchFamily="34" charset="0"/>
              </a:rPr>
              <a:t>time</a:t>
            </a:r>
            <a:r>
              <a:rPr kumimoji="0" lang="ru-RU" altLang="ru-RU" sz="1900" b="1" i="0" u="none" strike="noStrike" cap="none" normalizeH="0" baseline="0" dirty="0">
                <a:ln>
                  <a:noFill/>
                </a:ln>
                <a:solidFill>
                  <a:srgbClr val="252525"/>
                </a:solidFill>
                <a:effectLst/>
                <a:cs typeface="Arial" panose="020B0604020202020204" pitchFamily="34" charset="0"/>
              </a:rPr>
              <a:t> </a:t>
            </a:r>
            <a:r>
              <a:rPr kumimoji="0" lang="ru-RU" altLang="ru-RU" sz="1900" b="1" i="0" u="none" strike="noStrike" cap="none" normalizeH="0" baseline="0" dirty="0" err="1">
                <a:ln>
                  <a:noFill/>
                </a:ln>
                <a:solidFill>
                  <a:srgbClr val="252525"/>
                </a:solidFill>
                <a:effectLst/>
                <a:cs typeface="Arial" panose="020B0604020202020204" pitchFamily="34" charset="0"/>
              </a:rPr>
              <a:t>period</a:t>
            </a:r>
            <a:r>
              <a:rPr kumimoji="0" lang="ru-RU" altLang="ru-RU" sz="1900" b="1" i="0" u="none" strike="noStrike" cap="none" normalizeH="0" baseline="0" dirty="0">
                <a:ln>
                  <a:noFill/>
                </a:ln>
                <a:solidFill>
                  <a:srgbClr val="252525"/>
                </a:solidFill>
                <a:effectLst/>
                <a:cs typeface="Arial" panose="020B0604020202020204" pitchFamily="34" charset="0"/>
              </a:rPr>
              <a:t> </a:t>
            </a:r>
            <a:r>
              <a:rPr kumimoji="0" lang="ru-RU" altLang="ru-RU" sz="1900" b="1" i="0" u="none" strike="noStrike" cap="none" normalizeH="0" baseline="0" dirty="0" err="1">
                <a:ln>
                  <a:noFill/>
                </a:ln>
                <a:solidFill>
                  <a:srgbClr val="252525"/>
                </a:solidFill>
                <a:effectLst/>
                <a:cs typeface="Arial" panose="020B0604020202020204" pitchFamily="34" charset="0"/>
              </a:rPr>
              <a:t>splitting</a:t>
            </a:r>
            <a:endParaRPr kumimoji="0" lang="ru-RU" altLang="ru-RU" sz="1900" b="0" i="0" u="none" strike="noStrike" cap="none" normalizeH="0" baseline="0" dirty="0">
              <a:ln>
                <a:noFill/>
              </a:ln>
              <a:solidFill>
                <a:srgbClr val="252525"/>
              </a:solidFill>
              <a:effectLst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altLang="ru-RU" sz="1900" b="1" i="0" u="none" strike="noStrike" cap="none" normalizeH="0" baseline="0" dirty="0" err="1">
                <a:ln>
                  <a:noFill/>
                </a:ln>
                <a:solidFill>
                  <a:srgbClr val="252525"/>
                </a:solidFill>
                <a:effectLst/>
                <a:cs typeface="Arial" panose="020B0604020202020204" pitchFamily="34" charset="0"/>
              </a:rPr>
              <a:t>Temporal</a:t>
            </a:r>
            <a:r>
              <a:rPr kumimoji="0" lang="ru-RU" altLang="ru-RU" sz="1900" b="1" i="0" u="none" strike="noStrike" cap="none" normalizeH="0" baseline="0" dirty="0">
                <a:ln>
                  <a:noFill/>
                </a:ln>
                <a:solidFill>
                  <a:srgbClr val="252525"/>
                </a:solidFill>
                <a:effectLst/>
                <a:cs typeface="Arial" panose="020B0604020202020204" pitchFamily="34" charset="0"/>
              </a:rPr>
              <a:t> </a:t>
            </a:r>
            <a:r>
              <a:rPr kumimoji="0" lang="ru-RU" altLang="ru-RU" sz="1900" b="1" i="0" u="none" strike="noStrike" cap="none" normalizeH="0" baseline="0" dirty="0" err="1">
                <a:ln>
                  <a:noFill/>
                </a:ln>
                <a:solidFill>
                  <a:srgbClr val="0B0080"/>
                </a:solidFill>
                <a:effectLst/>
                <a:cs typeface="Arial" panose="020B0604020202020204" pitchFamily="34" charset="0"/>
                <a:hlinkClick r:id="rId3" tooltip="Primary key"/>
              </a:rPr>
              <a:t>primary</a:t>
            </a:r>
            <a:r>
              <a:rPr kumimoji="0" lang="ru-RU" altLang="ru-RU" sz="1900" b="1" i="0" u="none" strike="noStrike" cap="none" normalizeH="0" baseline="0" dirty="0">
                <a:ln>
                  <a:noFill/>
                </a:ln>
                <a:solidFill>
                  <a:srgbClr val="0B0080"/>
                </a:solidFill>
                <a:effectLst/>
                <a:cs typeface="Arial" panose="020B0604020202020204" pitchFamily="34" charset="0"/>
                <a:hlinkClick r:id="rId3" tooltip="Primary key"/>
              </a:rPr>
              <a:t> </a:t>
            </a:r>
            <a:r>
              <a:rPr kumimoji="0" lang="ru-RU" altLang="ru-RU" sz="1900" b="1" i="0" u="none" strike="noStrike" cap="none" normalizeH="0" baseline="0" dirty="0" err="1">
                <a:ln>
                  <a:noFill/>
                </a:ln>
                <a:solidFill>
                  <a:srgbClr val="0B0080"/>
                </a:solidFill>
                <a:effectLst/>
                <a:cs typeface="Arial" panose="020B0604020202020204" pitchFamily="34" charset="0"/>
                <a:hlinkClick r:id="rId3" tooltip="Primary key"/>
              </a:rPr>
              <a:t>keys</a:t>
            </a:r>
            <a:r>
              <a:rPr kumimoji="0" lang="ru-RU" altLang="ru-RU" sz="1900" b="0" i="0" u="none" strike="noStrike" cap="none" normalizeH="0" baseline="0" dirty="0">
                <a:ln>
                  <a:noFill/>
                </a:ln>
                <a:solidFill>
                  <a:srgbClr val="252525"/>
                </a:solidFill>
                <a:effectLst/>
                <a:cs typeface="Arial" panose="020B0604020202020204" pitchFamily="34" charset="0"/>
              </a:rPr>
              <a:t> </a:t>
            </a:r>
            <a:r>
              <a:rPr kumimoji="0" lang="ru-RU" altLang="ru-RU" sz="1900" b="0" i="0" u="none" strike="noStrike" cap="none" normalizeH="0" baseline="0" dirty="0" err="1">
                <a:ln>
                  <a:noFill/>
                </a:ln>
                <a:solidFill>
                  <a:srgbClr val="252525"/>
                </a:solidFill>
                <a:effectLst/>
                <a:cs typeface="Arial" panose="020B0604020202020204" pitchFamily="34" charset="0"/>
              </a:rPr>
              <a:t>incorporating</a:t>
            </a:r>
            <a:r>
              <a:rPr kumimoji="0" lang="ru-RU" altLang="ru-RU" sz="1900" b="0" i="0" u="none" strike="noStrike" cap="none" normalizeH="0" baseline="0" dirty="0">
                <a:ln>
                  <a:noFill/>
                </a:ln>
                <a:solidFill>
                  <a:srgbClr val="252525"/>
                </a:solidFill>
                <a:effectLst/>
                <a:cs typeface="Arial" panose="020B0604020202020204" pitchFamily="34" charset="0"/>
              </a:rPr>
              <a:t> </a:t>
            </a:r>
            <a:r>
              <a:rPr kumimoji="0" lang="ru-RU" altLang="ru-RU" sz="1900" b="0" i="0" u="none" strike="noStrike" cap="none" normalizeH="0" baseline="0" dirty="0" err="1">
                <a:ln>
                  <a:noFill/>
                </a:ln>
                <a:solidFill>
                  <a:srgbClr val="252525"/>
                </a:solidFill>
                <a:effectLst/>
                <a:cs typeface="Arial" panose="020B0604020202020204" pitchFamily="34" charset="0"/>
              </a:rPr>
              <a:t>application</a:t>
            </a:r>
            <a:r>
              <a:rPr kumimoji="0" lang="ru-RU" altLang="ru-RU" sz="1900" b="0" i="0" u="none" strike="noStrike" cap="none" normalizeH="0" baseline="0" dirty="0">
                <a:ln>
                  <a:noFill/>
                </a:ln>
                <a:solidFill>
                  <a:srgbClr val="252525"/>
                </a:solidFill>
                <a:effectLst/>
                <a:cs typeface="Arial" panose="020B0604020202020204" pitchFamily="34" charset="0"/>
              </a:rPr>
              <a:t> </a:t>
            </a:r>
            <a:r>
              <a:rPr kumimoji="0" lang="ru-RU" altLang="ru-RU" sz="1900" b="0" i="0" u="none" strike="noStrike" cap="none" normalizeH="0" baseline="0" dirty="0" err="1">
                <a:ln>
                  <a:noFill/>
                </a:ln>
                <a:solidFill>
                  <a:srgbClr val="252525"/>
                </a:solidFill>
                <a:effectLst/>
                <a:cs typeface="Arial" panose="020B0604020202020204" pitchFamily="34" charset="0"/>
              </a:rPr>
              <a:t>time</a:t>
            </a:r>
            <a:r>
              <a:rPr kumimoji="0" lang="ru-RU" altLang="ru-RU" sz="1900" b="0" i="0" u="none" strike="noStrike" cap="none" normalizeH="0" baseline="0" dirty="0">
                <a:ln>
                  <a:noFill/>
                </a:ln>
                <a:solidFill>
                  <a:srgbClr val="252525"/>
                </a:solidFill>
                <a:effectLst/>
                <a:cs typeface="Arial" panose="020B0604020202020204" pitchFamily="34" charset="0"/>
              </a:rPr>
              <a:t> </a:t>
            </a:r>
            <a:r>
              <a:rPr kumimoji="0" lang="ru-RU" altLang="ru-RU" sz="1900" b="0" i="0" u="none" strike="noStrike" cap="none" normalizeH="0" baseline="0" dirty="0" err="1">
                <a:ln>
                  <a:noFill/>
                </a:ln>
                <a:solidFill>
                  <a:srgbClr val="252525"/>
                </a:solidFill>
                <a:effectLst/>
                <a:cs typeface="Arial" panose="020B0604020202020204" pitchFamily="34" charset="0"/>
              </a:rPr>
              <a:t>periods</a:t>
            </a:r>
            <a:r>
              <a:rPr kumimoji="0" lang="ru-RU" altLang="ru-RU" sz="1900" b="0" i="0" u="none" strike="noStrike" cap="none" normalizeH="0" baseline="0" dirty="0">
                <a:ln>
                  <a:noFill/>
                </a:ln>
                <a:solidFill>
                  <a:srgbClr val="252525"/>
                </a:solidFill>
                <a:effectLst/>
                <a:cs typeface="Arial" panose="020B0604020202020204" pitchFamily="34" charset="0"/>
              </a:rPr>
              <a:t> </a:t>
            </a:r>
            <a:r>
              <a:rPr kumimoji="0" lang="ru-RU" altLang="ru-RU" sz="1900" b="0" i="0" u="none" strike="noStrike" cap="none" normalizeH="0" baseline="0" dirty="0" err="1">
                <a:ln>
                  <a:noFill/>
                </a:ln>
                <a:solidFill>
                  <a:srgbClr val="252525"/>
                </a:solidFill>
                <a:effectLst/>
                <a:cs typeface="Arial" panose="020B0604020202020204" pitchFamily="34" charset="0"/>
              </a:rPr>
              <a:t>with</a:t>
            </a:r>
            <a:r>
              <a:rPr kumimoji="0" lang="ru-RU" altLang="ru-RU" sz="1900" b="0" i="0" u="none" strike="noStrike" cap="none" normalizeH="0" baseline="0" dirty="0">
                <a:ln>
                  <a:noFill/>
                </a:ln>
                <a:solidFill>
                  <a:srgbClr val="252525"/>
                </a:solidFill>
                <a:effectLst/>
                <a:cs typeface="Arial" panose="020B0604020202020204" pitchFamily="34" charset="0"/>
              </a:rPr>
              <a:t> </a:t>
            </a:r>
            <a:r>
              <a:rPr kumimoji="0" lang="ru-RU" altLang="ru-RU" sz="1900" b="0" i="0" u="none" strike="noStrike" cap="none" normalizeH="0" baseline="0" dirty="0" err="1">
                <a:ln>
                  <a:noFill/>
                </a:ln>
                <a:solidFill>
                  <a:srgbClr val="252525"/>
                </a:solidFill>
                <a:effectLst/>
                <a:cs typeface="Arial" panose="020B0604020202020204" pitchFamily="34" charset="0"/>
              </a:rPr>
              <a:t>optional</a:t>
            </a:r>
            <a:r>
              <a:rPr kumimoji="0" lang="ru-RU" altLang="ru-RU" sz="1900" b="0" i="0" u="none" strike="noStrike" cap="none" normalizeH="0" baseline="0" dirty="0">
                <a:ln>
                  <a:noFill/>
                </a:ln>
                <a:solidFill>
                  <a:srgbClr val="252525"/>
                </a:solidFill>
                <a:effectLst/>
                <a:cs typeface="Arial" panose="020B0604020202020204" pitchFamily="34" charset="0"/>
              </a:rPr>
              <a:t> </a:t>
            </a:r>
            <a:r>
              <a:rPr kumimoji="0" lang="ru-RU" altLang="ru-RU" sz="1900" b="0" i="0" u="none" strike="noStrike" cap="none" normalizeH="0" baseline="0" dirty="0" err="1">
                <a:ln>
                  <a:noFill/>
                </a:ln>
                <a:solidFill>
                  <a:srgbClr val="252525"/>
                </a:solidFill>
                <a:effectLst/>
                <a:cs typeface="Arial" panose="020B0604020202020204" pitchFamily="34" charset="0"/>
              </a:rPr>
              <a:t>non-overlapping</a:t>
            </a:r>
            <a:r>
              <a:rPr kumimoji="0" lang="ru-RU" altLang="ru-RU" sz="1900" b="0" i="0" u="none" strike="noStrike" cap="none" normalizeH="0" baseline="0" dirty="0">
                <a:ln>
                  <a:noFill/>
                </a:ln>
                <a:solidFill>
                  <a:srgbClr val="252525"/>
                </a:solidFill>
                <a:effectLst/>
                <a:cs typeface="Arial" panose="020B0604020202020204" pitchFamily="34" charset="0"/>
              </a:rPr>
              <a:t> </a:t>
            </a:r>
            <a:r>
              <a:rPr kumimoji="0" lang="ru-RU" altLang="ru-RU" sz="1900" b="0" i="0" u="none" strike="noStrike" cap="none" normalizeH="0" baseline="0" dirty="0" err="1">
                <a:ln>
                  <a:noFill/>
                </a:ln>
                <a:solidFill>
                  <a:srgbClr val="252525"/>
                </a:solidFill>
                <a:effectLst/>
                <a:cs typeface="Arial" panose="020B0604020202020204" pitchFamily="34" charset="0"/>
              </a:rPr>
              <a:t>constraints</a:t>
            </a:r>
            <a:r>
              <a:rPr kumimoji="0" lang="ru-RU" altLang="ru-RU" sz="1900" b="0" i="0" u="none" strike="noStrike" cap="none" normalizeH="0" baseline="0" dirty="0">
                <a:ln>
                  <a:noFill/>
                </a:ln>
                <a:solidFill>
                  <a:srgbClr val="252525"/>
                </a:solidFill>
                <a:effectLst/>
                <a:cs typeface="Arial" panose="020B0604020202020204" pitchFamily="34" charset="0"/>
              </a:rPr>
              <a:t> </a:t>
            </a:r>
            <a:r>
              <a:rPr kumimoji="0" lang="ru-RU" altLang="ru-RU" sz="1900" b="0" i="0" u="none" strike="noStrike" cap="none" normalizeH="0" baseline="0" dirty="0" err="1">
                <a:ln>
                  <a:noFill/>
                </a:ln>
                <a:solidFill>
                  <a:srgbClr val="252525"/>
                </a:solidFill>
                <a:effectLst/>
                <a:cs typeface="Arial" panose="020B0604020202020204" pitchFamily="34" charset="0"/>
              </a:rPr>
              <a:t>via</a:t>
            </a:r>
            <a:r>
              <a:rPr kumimoji="0" lang="ru-RU" altLang="ru-RU" sz="1900" b="0" i="0" u="none" strike="noStrike" cap="none" normalizeH="0" baseline="0" dirty="0">
                <a:ln>
                  <a:noFill/>
                </a:ln>
                <a:solidFill>
                  <a:srgbClr val="252525"/>
                </a:solidFill>
                <a:effectLst/>
                <a:cs typeface="Arial" panose="020B0604020202020204" pitchFamily="34" charset="0"/>
              </a:rPr>
              <a:t> </a:t>
            </a:r>
            <a:r>
              <a:rPr kumimoji="0" lang="ru-RU" altLang="ru-RU" sz="1900" b="0" i="0" u="none" strike="noStrike" cap="none" normalizeH="0" baseline="0" dirty="0" err="1">
                <a:ln>
                  <a:noFill/>
                </a:ln>
                <a:solidFill>
                  <a:srgbClr val="252525"/>
                </a:solidFill>
                <a:effectLst/>
                <a:cs typeface="Arial" panose="020B0604020202020204" pitchFamily="34" charset="0"/>
              </a:rPr>
              <a:t>the</a:t>
            </a:r>
            <a:r>
              <a:rPr kumimoji="0" lang="ru-RU" altLang="ru-RU" sz="1900" b="0" i="0" u="none" strike="noStrike" cap="none" normalizeH="0" baseline="0" dirty="0">
                <a:ln>
                  <a:noFill/>
                </a:ln>
                <a:solidFill>
                  <a:srgbClr val="252525"/>
                </a:solidFill>
                <a:effectLst/>
                <a:cs typeface="Arial" panose="020B0604020202020204" pitchFamily="34" charset="0"/>
              </a:rPr>
              <a:t> </a:t>
            </a:r>
            <a:r>
              <a:rPr kumimoji="0" lang="ru-RU" altLang="ru-RU" sz="19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Courier New" panose="02070309020205020404" pitchFamily="49" charset="0"/>
              </a:rPr>
              <a:t>WITHOUT OVERLAPS</a:t>
            </a:r>
            <a:r>
              <a:rPr kumimoji="0" lang="ru-RU" altLang="ru-RU" sz="1900" b="0" i="0" u="none" strike="noStrike" cap="none" normalizeH="0" baseline="0" dirty="0">
                <a:ln>
                  <a:noFill/>
                </a:ln>
                <a:solidFill>
                  <a:srgbClr val="252525"/>
                </a:solidFill>
                <a:effectLst/>
                <a:cs typeface="Arial" panose="020B0604020202020204" pitchFamily="34" charset="0"/>
              </a:rPr>
              <a:t> </a:t>
            </a:r>
            <a:r>
              <a:rPr kumimoji="0" lang="ru-RU" altLang="ru-RU" sz="1900" b="0" i="0" u="none" strike="noStrike" cap="none" normalizeH="0" baseline="0" dirty="0" err="1">
                <a:ln>
                  <a:noFill/>
                </a:ln>
                <a:solidFill>
                  <a:srgbClr val="252525"/>
                </a:solidFill>
                <a:effectLst/>
                <a:cs typeface="Arial" panose="020B0604020202020204" pitchFamily="34" charset="0"/>
              </a:rPr>
              <a:t>clause</a:t>
            </a:r>
            <a:endParaRPr kumimoji="0" lang="ru-RU" altLang="ru-RU" sz="1900" b="0" i="0" u="none" strike="noStrike" cap="none" normalizeH="0" baseline="0" dirty="0">
              <a:ln>
                <a:noFill/>
              </a:ln>
              <a:solidFill>
                <a:srgbClr val="252525"/>
              </a:solidFill>
              <a:effectLst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altLang="ru-RU" sz="1900" b="1" i="0" u="none" strike="noStrike" cap="none" normalizeH="0" baseline="0" dirty="0" err="1">
                <a:ln>
                  <a:noFill/>
                </a:ln>
                <a:solidFill>
                  <a:srgbClr val="252525"/>
                </a:solidFill>
                <a:effectLst/>
                <a:cs typeface="Arial" panose="020B0604020202020204" pitchFamily="34" charset="0"/>
              </a:rPr>
              <a:t>Temporal</a:t>
            </a:r>
            <a:r>
              <a:rPr kumimoji="0" lang="ru-RU" altLang="ru-RU" sz="1900" b="1" i="0" u="none" strike="noStrike" cap="none" normalizeH="0" baseline="0" dirty="0">
                <a:ln>
                  <a:noFill/>
                </a:ln>
                <a:solidFill>
                  <a:srgbClr val="252525"/>
                </a:solidFill>
                <a:effectLst/>
                <a:cs typeface="Arial" panose="020B0604020202020204" pitchFamily="34" charset="0"/>
              </a:rPr>
              <a:t> </a:t>
            </a:r>
            <a:r>
              <a:rPr kumimoji="0" lang="ru-RU" altLang="ru-RU" sz="1900" b="1" i="0" u="none" strike="noStrike" cap="none" normalizeH="0" baseline="0" dirty="0" err="1">
                <a:ln>
                  <a:noFill/>
                </a:ln>
                <a:solidFill>
                  <a:srgbClr val="0B0080"/>
                </a:solidFill>
                <a:effectLst/>
                <a:cs typeface="Arial" panose="020B0604020202020204" pitchFamily="34" charset="0"/>
                <a:hlinkClick r:id="rId4" tooltip="Referential integrity"/>
              </a:rPr>
              <a:t>referential</a:t>
            </a:r>
            <a:r>
              <a:rPr kumimoji="0" lang="ru-RU" altLang="ru-RU" sz="1900" b="1" i="0" u="none" strike="noStrike" cap="none" normalizeH="0" baseline="0" dirty="0">
                <a:ln>
                  <a:noFill/>
                </a:ln>
                <a:solidFill>
                  <a:srgbClr val="0B0080"/>
                </a:solidFill>
                <a:effectLst/>
                <a:cs typeface="Arial" panose="020B0604020202020204" pitchFamily="34" charset="0"/>
                <a:hlinkClick r:id="rId4" tooltip="Referential integrity"/>
              </a:rPr>
              <a:t> </a:t>
            </a:r>
            <a:r>
              <a:rPr kumimoji="0" lang="ru-RU" altLang="ru-RU" sz="1900" b="1" i="0" u="none" strike="noStrike" cap="none" normalizeH="0" baseline="0" dirty="0" err="1">
                <a:ln>
                  <a:noFill/>
                </a:ln>
                <a:solidFill>
                  <a:srgbClr val="0B0080"/>
                </a:solidFill>
                <a:effectLst/>
                <a:cs typeface="Arial" panose="020B0604020202020204" pitchFamily="34" charset="0"/>
                <a:hlinkClick r:id="rId4" tooltip="Referential integrity"/>
              </a:rPr>
              <a:t>integrity</a:t>
            </a:r>
            <a:r>
              <a:rPr kumimoji="0" lang="ru-RU" altLang="ru-RU" sz="1900" b="0" i="0" u="none" strike="noStrike" cap="none" normalizeH="0" baseline="0" dirty="0">
                <a:ln>
                  <a:noFill/>
                </a:ln>
                <a:solidFill>
                  <a:srgbClr val="252525"/>
                </a:solidFill>
                <a:effectLst/>
                <a:cs typeface="Arial" panose="020B0604020202020204" pitchFamily="34" charset="0"/>
              </a:rPr>
              <a:t> </a:t>
            </a:r>
            <a:r>
              <a:rPr kumimoji="0" lang="ru-RU" altLang="ru-RU" sz="1900" b="0" i="0" u="none" strike="noStrike" cap="none" normalizeH="0" baseline="0" dirty="0" err="1">
                <a:ln>
                  <a:noFill/>
                </a:ln>
                <a:solidFill>
                  <a:srgbClr val="252525"/>
                </a:solidFill>
                <a:effectLst/>
                <a:cs typeface="Arial" panose="020B0604020202020204" pitchFamily="34" charset="0"/>
              </a:rPr>
              <a:t>constraints</a:t>
            </a:r>
            <a:r>
              <a:rPr kumimoji="0" lang="ru-RU" altLang="ru-RU" sz="1900" b="0" i="0" u="none" strike="noStrike" cap="none" normalizeH="0" baseline="0" dirty="0">
                <a:ln>
                  <a:noFill/>
                </a:ln>
                <a:solidFill>
                  <a:srgbClr val="252525"/>
                </a:solidFill>
                <a:effectLst/>
                <a:cs typeface="Arial" panose="020B0604020202020204" pitchFamily="34" charset="0"/>
              </a:rPr>
              <a:t> </a:t>
            </a:r>
            <a:r>
              <a:rPr kumimoji="0" lang="ru-RU" altLang="ru-RU" sz="1900" b="0" i="0" u="none" strike="noStrike" cap="none" normalizeH="0" baseline="0" dirty="0" err="1">
                <a:ln>
                  <a:noFill/>
                </a:ln>
                <a:solidFill>
                  <a:srgbClr val="252525"/>
                </a:solidFill>
                <a:effectLst/>
                <a:cs typeface="Arial" panose="020B0604020202020204" pitchFamily="34" charset="0"/>
              </a:rPr>
              <a:t>for</a:t>
            </a:r>
            <a:r>
              <a:rPr kumimoji="0" lang="ru-RU" altLang="ru-RU" sz="1900" b="0" i="0" u="none" strike="noStrike" cap="none" normalizeH="0" baseline="0" dirty="0">
                <a:ln>
                  <a:noFill/>
                </a:ln>
                <a:solidFill>
                  <a:srgbClr val="252525"/>
                </a:solidFill>
                <a:effectLst/>
                <a:cs typeface="Arial" panose="020B0604020202020204" pitchFamily="34" charset="0"/>
              </a:rPr>
              <a:t> </a:t>
            </a:r>
            <a:r>
              <a:rPr kumimoji="0" lang="ru-RU" altLang="ru-RU" sz="1900" b="0" i="0" u="none" strike="noStrike" cap="none" normalizeH="0" baseline="0" dirty="0" err="1">
                <a:ln>
                  <a:noFill/>
                </a:ln>
                <a:solidFill>
                  <a:srgbClr val="252525"/>
                </a:solidFill>
                <a:effectLst/>
                <a:cs typeface="Arial" panose="020B0604020202020204" pitchFamily="34" charset="0"/>
              </a:rPr>
              <a:t>application</a:t>
            </a:r>
            <a:r>
              <a:rPr kumimoji="0" lang="ru-RU" altLang="ru-RU" sz="1900" b="0" i="0" u="none" strike="noStrike" cap="none" normalizeH="0" baseline="0" dirty="0">
                <a:ln>
                  <a:noFill/>
                </a:ln>
                <a:solidFill>
                  <a:srgbClr val="252525"/>
                </a:solidFill>
                <a:effectLst/>
                <a:cs typeface="Arial" panose="020B0604020202020204" pitchFamily="34" charset="0"/>
              </a:rPr>
              <a:t> </a:t>
            </a:r>
            <a:r>
              <a:rPr kumimoji="0" lang="ru-RU" altLang="ru-RU" sz="1900" b="0" i="0" u="none" strike="noStrike" cap="none" normalizeH="0" baseline="0" dirty="0" err="1">
                <a:ln>
                  <a:noFill/>
                </a:ln>
                <a:solidFill>
                  <a:srgbClr val="252525"/>
                </a:solidFill>
                <a:effectLst/>
                <a:cs typeface="Arial" panose="020B0604020202020204" pitchFamily="34" charset="0"/>
              </a:rPr>
              <a:t>time</a:t>
            </a:r>
            <a:r>
              <a:rPr kumimoji="0" lang="ru-RU" altLang="ru-RU" sz="1900" b="0" i="0" u="none" strike="noStrike" cap="none" normalizeH="0" baseline="0" dirty="0">
                <a:ln>
                  <a:noFill/>
                </a:ln>
                <a:solidFill>
                  <a:srgbClr val="252525"/>
                </a:solidFill>
                <a:effectLst/>
                <a:cs typeface="Arial" panose="020B0604020202020204" pitchFamily="34" charset="0"/>
              </a:rPr>
              <a:t> </a:t>
            </a:r>
            <a:r>
              <a:rPr kumimoji="0" lang="ru-RU" altLang="ru-RU" sz="1900" b="0" i="0" u="none" strike="noStrike" cap="none" normalizeH="0" baseline="0" dirty="0" err="1">
                <a:ln>
                  <a:noFill/>
                </a:ln>
                <a:solidFill>
                  <a:srgbClr val="252525"/>
                </a:solidFill>
                <a:effectLst/>
                <a:cs typeface="Arial" panose="020B0604020202020204" pitchFamily="34" charset="0"/>
              </a:rPr>
              <a:t>tables</a:t>
            </a:r>
            <a:endParaRPr kumimoji="0" lang="ru-RU" altLang="ru-RU" sz="1900" b="0" i="0" u="none" strike="noStrike" cap="none" normalizeH="0" baseline="0" dirty="0">
              <a:ln>
                <a:noFill/>
              </a:ln>
              <a:solidFill>
                <a:srgbClr val="252525"/>
              </a:solidFill>
              <a:effectLst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altLang="ru-RU" sz="1900" b="0" i="0" u="none" strike="noStrike" cap="none" normalizeH="0" baseline="0" dirty="0" err="1">
                <a:ln>
                  <a:noFill/>
                </a:ln>
                <a:solidFill>
                  <a:srgbClr val="252525"/>
                </a:solidFill>
                <a:effectLst/>
                <a:cs typeface="Arial" panose="020B0604020202020204" pitchFamily="34" charset="0"/>
              </a:rPr>
              <a:t>Application</a:t>
            </a:r>
            <a:r>
              <a:rPr kumimoji="0" lang="ru-RU" altLang="ru-RU" sz="1900" b="0" i="0" u="none" strike="noStrike" cap="none" normalizeH="0" baseline="0" dirty="0">
                <a:ln>
                  <a:noFill/>
                </a:ln>
                <a:solidFill>
                  <a:srgbClr val="252525"/>
                </a:solidFill>
                <a:effectLst/>
                <a:cs typeface="Arial" panose="020B0604020202020204" pitchFamily="34" charset="0"/>
              </a:rPr>
              <a:t> </a:t>
            </a:r>
            <a:r>
              <a:rPr kumimoji="0" lang="ru-RU" altLang="ru-RU" sz="1900" b="0" i="0" u="none" strike="noStrike" cap="none" normalizeH="0" baseline="0" dirty="0" err="1">
                <a:ln>
                  <a:noFill/>
                </a:ln>
                <a:solidFill>
                  <a:srgbClr val="252525"/>
                </a:solidFill>
                <a:effectLst/>
                <a:cs typeface="Arial" panose="020B0604020202020204" pitchFamily="34" charset="0"/>
              </a:rPr>
              <a:t>time</a:t>
            </a:r>
            <a:r>
              <a:rPr kumimoji="0" lang="ru-RU" altLang="ru-RU" sz="1900" b="0" i="0" u="none" strike="noStrike" cap="none" normalizeH="0" baseline="0" dirty="0">
                <a:ln>
                  <a:noFill/>
                </a:ln>
                <a:solidFill>
                  <a:srgbClr val="252525"/>
                </a:solidFill>
                <a:effectLst/>
                <a:cs typeface="Arial" panose="020B0604020202020204" pitchFamily="34" charset="0"/>
              </a:rPr>
              <a:t> </a:t>
            </a:r>
            <a:r>
              <a:rPr kumimoji="0" lang="ru-RU" altLang="ru-RU" sz="1900" b="0" i="0" u="none" strike="noStrike" cap="none" normalizeH="0" baseline="0" dirty="0" err="1">
                <a:ln>
                  <a:noFill/>
                </a:ln>
                <a:solidFill>
                  <a:srgbClr val="252525"/>
                </a:solidFill>
                <a:effectLst/>
                <a:cs typeface="Arial" panose="020B0604020202020204" pitchFamily="34" charset="0"/>
              </a:rPr>
              <a:t>tables</a:t>
            </a:r>
            <a:r>
              <a:rPr kumimoji="0" lang="ru-RU" altLang="ru-RU" sz="1900" b="0" i="0" u="none" strike="noStrike" cap="none" normalizeH="0" baseline="0" dirty="0">
                <a:ln>
                  <a:noFill/>
                </a:ln>
                <a:solidFill>
                  <a:srgbClr val="252525"/>
                </a:solidFill>
                <a:effectLst/>
                <a:cs typeface="Arial" panose="020B0604020202020204" pitchFamily="34" charset="0"/>
              </a:rPr>
              <a:t> </a:t>
            </a:r>
            <a:r>
              <a:rPr kumimoji="0" lang="ru-RU" altLang="ru-RU" sz="1900" b="0" i="0" u="none" strike="noStrike" cap="none" normalizeH="0" baseline="0" dirty="0" err="1">
                <a:ln>
                  <a:noFill/>
                </a:ln>
                <a:solidFill>
                  <a:srgbClr val="252525"/>
                </a:solidFill>
                <a:effectLst/>
                <a:cs typeface="Arial" panose="020B0604020202020204" pitchFamily="34" charset="0"/>
              </a:rPr>
              <a:t>are</a:t>
            </a:r>
            <a:r>
              <a:rPr kumimoji="0" lang="ru-RU" altLang="ru-RU" sz="1900" b="0" i="0" u="none" strike="noStrike" cap="none" normalizeH="0" baseline="0" dirty="0">
                <a:ln>
                  <a:noFill/>
                </a:ln>
                <a:solidFill>
                  <a:srgbClr val="252525"/>
                </a:solidFill>
                <a:effectLst/>
                <a:cs typeface="Arial" panose="020B0604020202020204" pitchFamily="34" charset="0"/>
              </a:rPr>
              <a:t> </a:t>
            </a:r>
            <a:r>
              <a:rPr kumimoji="0" lang="ru-RU" altLang="ru-RU" sz="1900" b="0" i="0" u="none" strike="noStrike" cap="none" normalizeH="0" baseline="0" dirty="0" err="1">
                <a:ln>
                  <a:noFill/>
                </a:ln>
                <a:solidFill>
                  <a:srgbClr val="252525"/>
                </a:solidFill>
                <a:effectLst/>
                <a:cs typeface="Arial" panose="020B0604020202020204" pitchFamily="34" charset="0"/>
              </a:rPr>
              <a:t>queried</a:t>
            </a:r>
            <a:r>
              <a:rPr kumimoji="0" lang="ru-RU" altLang="ru-RU" sz="1900" b="0" i="0" u="none" strike="noStrike" cap="none" normalizeH="0" baseline="0" dirty="0">
                <a:ln>
                  <a:noFill/>
                </a:ln>
                <a:solidFill>
                  <a:srgbClr val="252525"/>
                </a:solidFill>
                <a:effectLst/>
                <a:cs typeface="Arial" panose="020B0604020202020204" pitchFamily="34" charset="0"/>
              </a:rPr>
              <a:t> </a:t>
            </a:r>
            <a:r>
              <a:rPr kumimoji="0" lang="ru-RU" altLang="ru-RU" sz="1900" b="0" i="0" u="none" strike="noStrike" cap="none" normalizeH="0" baseline="0" dirty="0" err="1">
                <a:ln>
                  <a:noFill/>
                </a:ln>
                <a:solidFill>
                  <a:srgbClr val="252525"/>
                </a:solidFill>
                <a:effectLst/>
                <a:cs typeface="Arial" panose="020B0604020202020204" pitchFamily="34" charset="0"/>
              </a:rPr>
              <a:t>using</a:t>
            </a:r>
            <a:r>
              <a:rPr kumimoji="0" lang="ru-RU" altLang="ru-RU" sz="1900" b="0" i="0" u="none" strike="noStrike" cap="none" normalizeH="0" baseline="0" dirty="0">
                <a:ln>
                  <a:noFill/>
                </a:ln>
                <a:solidFill>
                  <a:srgbClr val="252525"/>
                </a:solidFill>
                <a:effectLst/>
                <a:cs typeface="Arial" panose="020B0604020202020204" pitchFamily="34" charset="0"/>
              </a:rPr>
              <a:t> </a:t>
            </a:r>
            <a:r>
              <a:rPr kumimoji="0" lang="ru-RU" altLang="ru-RU" sz="1900" b="0" i="0" u="none" strike="noStrike" cap="none" normalizeH="0" baseline="0" dirty="0" err="1">
                <a:ln>
                  <a:noFill/>
                </a:ln>
                <a:solidFill>
                  <a:srgbClr val="252525"/>
                </a:solidFill>
                <a:effectLst/>
                <a:cs typeface="Arial" panose="020B0604020202020204" pitchFamily="34" charset="0"/>
              </a:rPr>
              <a:t>regular</a:t>
            </a:r>
            <a:r>
              <a:rPr kumimoji="0" lang="ru-RU" altLang="ru-RU" sz="1900" b="0" i="0" u="none" strike="noStrike" cap="none" normalizeH="0" baseline="0" dirty="0">
                <a:ln>
                  <a:noFill/>
                </a:ln>
                <a:solidFill>
                  <a:srgbClr val="252525"/>
                </a:solidFill>
                <a:effectLst/>
                <a:cs typeface="Arial" panose="020B0604020202020204" pitchFamily="34" charset="0"/>
              </a:rPr>
              <a:t> </a:t>
            </a:r>
            <a:r>
              <a:rPr kumimoji="0" lang="ru-RU" altLang="ru-RU" sz="1900" b="0" i="0" u="none" strike="noStrike" cap="none" normalizeH="0" baseline="0" dirty="0" err="1">
                <a:ln>
                  <a:noFill/>
                </a:ln>
                <a:solidFill>
                  <a:srgbClr val="252525"/>
                </a:solidFill>
                <a:effectLst/>
                <a:cs typeface="Arial" panose="020B0604020202020204" pitchFamily="34" charset="0"/>
              </a:rPr>
              <a:t>query</a:t>
            </a:r>
            <a:r>
              <a:rPr kumimoji="0" lang="ru-RU" altLang="ru-RU" sz="1900" b="0" i="0" u="none" strike="noStrike" cap="none" normalizeH="0" baseline="0" dirty="0">
                <a:ln>
                  <a:noFill/>
                </a:ln>
                <a:solidFill>
                  <a:srgbClr val="252525"/>
                </a:solidFill>
                <a:effectLst/>
                <a:cs typeface="Arial" panose="020B0604020202020204" pitchFamily="34" charset="0"/>
              </a:rPr>
              <a:t> </a:t>
            </a:r>
            <a:r>
              <a:rPr kumimoji="0" lang="ru-RU" altLang="ru-RU" sz="1900" b="0" i="0" u="none" strike="noStrike" cap="none" normalizeH="0" baseline="0" dirty="0" err="1">
                <a:ln>
                  <a:noFill/>
                </a:ln>
                <a:solidFill>
                  <a:srgbClr val="252525"/>
                </a:solidFill>
                <a:effectLst/>
                <a:cs typeface="Arial" panose="020B0604020202020204" pitchFamily="34" charset="0"/>
              </a:rPr>
              <a:t>syntax</a:t>
            </a:r>
            <a:r>
              <a:rPr kumimoji="0" lang="ru-RU" altLang="ru-RU" sz="1900" b="0" i="0" u="none" strike="noStrike" cap="none" normalizeH="0" baseline="0" dirty="0">
                <a:ln>
                  <a:noFill/>
                </a:ln>
                <a:solidFill>
                  <a:srgbClr val="252525"/>
                </a:solidFill>
                <a:effectLst/>
                <a:cs typeface="Arial" panose="020B0604020202020204" pitchFamily="34" charset="0"/>
              </a:rPr>
              <a:t> </a:t>
            </a:r>
            <a:r>
              <a:rPr kumimoji="0" lang="ru-RU" altLang="ru-RU" sz="1900" b="0" i="0" u="none" strike="noStrike" cap="none" normalizeH="0" baseline="0" dirty="0" err="1">
                <a:ln>
                  <a:noFill/>
                </a:ln>
                <a:solidFill>
                  <a:srgbClr val="252525"/>
                </a:solidFill>
                <a:effectLst/>
                <a:cs typeface="Arial" panose="020B0604020202020204" pitchFamily="34" charset="0"/>
              </a:rPr>
              <a:t>or</a:t>
            </a:r>
            <a:r>
              <a:rPr kumimoji="0" lang="ru-RU" altLang="ru-RU" sz="1900" b="0" i="0" u="none" strike="noStrike" cap="none" normalizeH="0" baseline="0" dirty="0">
                <a:ln>
                  <a:noFill/>
                </a:ln>
                <a:solidFill>
                  <a:srgbClr val="252525"/>
                </a:solidFill>
                <a:effectLst/>
                <a:cs typeface="Arial" panose="020B0604020202020204" pitchFamily="34" charset="0"/>
              </a:rPr>
              <a:t> </a:t>
            </a:r>
            <a:r>
              <a:rPr kumimoji="0" lang="ru-RU" altLang="ru-RU" sz="1900" b="0" i="0" u="none" strike="noStrike" cap="none" normalizeH="0" baseline="0" dirty="0" err="1">
                <a:ln>
                  <a:noFill/>
                </a:ln>
                <a:solidFill>
                  <a:srgbClr val="252525"/>
                </a:solidFill>
                <a:effectLst/>
                <a:cs typeface="Arial" panose="020B0604020202020204" pitchFamily="34" charset="0"/>
              </a:rPr>
              <a:t>using</a:t>
            </a:r>
            <a:r>
              <a:rPr kumimoji="0" lang="ru-RU" altLang="ru-RU" sz="1900" b="0" i="0" u="none" strike="noStrike" cap="none" normalizeH="0" baseline="0" dirty="0">
                <a:ln>
                  <a:noFill/>
                </a:ln>
                <a:solidFill>
                  <a:srgbClr val="252525"/>
                </a:solidFill>
                <a:effectLst/>
                <a:cs typeface="Arial" panose="020B0604020202020204" pitchFamily="34" charset="0"/>
              </a:rPr>
              <a:t> </a:t>
            </a:r>
            <a:r>
              <a:rPr kumimoji="0" lang="ru-RU" altLang="ru-RU" sz="1900" b="0" i="0" u="none" strike="noStrike" cap="none" normalizeH="0" baseline="0" dirty="0" err="1">
                <a:ln>
                  <a:noFill/>
                </a:ln>
                <a:solidFill>
                  <a:srgbClr val="252525"/>
                </a:solidFill>
                <a:effectLst/>
                <a:cs typeface="Arial" panose="020B0604020202020204" pitchFamily="34" charset="0"/>
              </a:rPr>
              <a:t>new</a:t>
            </a:r>
            <a:r>
              <a:rPr kumimoji="0" lang="ru-RU" altLang="ru-RU" sz="1900" b="0" i="0" u="none" strike="noStrike" cap="none" normalizeH="0" baseline="0" dirty="0">
                <a:ln>
                  <a:noFill/>
                </a:ln>
                <a:solidFill>
                  <a:srgbClr val="252525"/>
                </a:solidFill>
                <a:effectLst/>
                <a:cs typeface="Arial" panose="020B0604020202020204" pitchFamily="34" charset="0"/>
              </a:rPr>
              <a:t> </a:t>
            </a:r>
            <a:r>
              <a:rPr kumimoji="0" lang="ru-RU" altLang="ru-RU" sz="1900" b="1" i="0" u="none" strike="noStrike" cap="none" normalizeH="0" baseline="0" dirty="0" err="1">
                <a:ln>
                  <a:noFill/>
                </a:ln>
                <a:solidFill>
                  <a:srgbClr val="252525"/>
                </a:solidFill>
                <a:effectLst/>
                <a:cs typeface="Arial" panose="020B0604020202020204" pitchFamily="34" charset="0"/>
              </a:rPr>
              <a:t>temporal</a:t>
            </a:r>
            <a:r>
              <a:rPr kumimoji="0" lang="ru-RU" altLang="ru-RU" sz="1900" b="1" i="0" u="none" strike="noStrike" cap="none" normalizeH="0" baseline="0" dirty="0">
                <a:ln>
                  <a:noFill/>
                </a:ln>
                <a:solidFill>
                  <a:srgbClr val="252525"/>
                </a:solidFill>
                <a:effectLst/>
                <a:cs typeface="Arial" panose="020B0604020202020204" pitchFamily="34" charset="0"/>
              </a:rPr>
              <a:t> </a:t>
            </a:r>
            <a:r>
              <a:rPr kumimoji="0" lang="ru-RU" altLang="ru-RU" sz="1900" b="1" i="0" u="none" strike="noStrike" cap="none" normalizeH="0" baseline="0" dirty="0" err="1">
                <a:ln>
                  <a:noFill/>
                </a:ln>
                <a:solidFill>
                  <a:srgbClr val="252525"/>
                </a:solidFill>
                <a:effectLst/>
                <a:cs typeface="Arial" panose="020B0604020202020204" pitchFamily="34" charset="0"/>
              </a:rPr>
              <a:t>predicates</a:t>
            </a:r>
            <a:r>
              <a:rPr kumimoji="0" lang="ru-RU" altLang="ru-RU" sz="1900" b="0" i="0" u="none" strike="noStrike" cap="none" normalizeH="0" baseline="0" dirty="0">
                <a:ln>
                  <a:noFill/>
                </a:ln>
                <a:solidFill>
                  <a:srgbClr val="252525"/>
                </a:solidFill>
                <a:effectLst/>
                <a:cs typeface="Arial" panose="020B0604020202020204" pitchFamily="34" charset="0"/>
              </a:rPr>
              <a:t> </a:t>
            </a:r>
            <a:r>
              <a:rPr kumimoji="0" lang="ru-RU" altLang="ru-RU" sz="1900" b="0" i="0" u="none" strike="noStrike" cap="none" normalizeH="0" baseline="0" dirty="0" err="1">
                <a:ln>
                  <a:noFill/>
                </a:ln>
                <a:solidFill>
                  <a:srgbClr val="252525"/>
                </a:solidFill>
                <a:effectLst/>
                <a:cs typeface="Arial" panose="020B0604020202020204" pitchFamily="34" charset="0"/>
              </a:rPr>
              <a:t>for</a:t>
            </a:r>
            <a:r>
              <a:rPr kumimoji="0" lang="ru-RU" altLang="ru-RU" sz="1900" b="0" i="0" u="none" strike="noStrike" cap="none" normalizeH="0" baseline="0" dirty="0">
                <a:ln>
                  <a:noFill/>
                </a:ln>
                <a:solidFill>
                  <a:srgbClr val="252525"/>
                </a:solidFill>
                <a:effectLst/>
                <a:cs typeface="Arial" panose="020B0604020202020204" pitchFamily="34" charset="0"/>
              </a:rPr>
              <a:t> </a:t>
            </a:r>
            <a:r>
              <a:rPr kumimoji="0" lang="ru-RU" altLang="ru-RU" sz="1900" b="0" i="0" u="none" strike="noStrike" cap="none" normalizeH="0" baseline="0" dirty="0" err="1">
                <a:ln>
                  <a:noFill/>
                </a:ln>
                <a:solidFill>
                  <a:srgbClr val="252525"/>
                </a:solidFill>
                <a:effectLst/>
                <a:cs typeface="Arial" panose="020B0604020202020204" pitchFamily="34" charset="0"/>
              </a:rPr>
              <a:t>time</a:t>
            </a:r>
            <a:r>
              <a:rPr kumimoji="0" lang="ru-RU" altLang="ru-RU" sz="1900" b="0" i="0" u="none" strike="noStrike" cap="none" normalizeH="0" baseline="0" dirty="0">
                <a:ln>
                  <a:noFill/>
                </a:ln>
                <a:solidFill>
                  <a:srgbClr val="252525"/>
                </a:solidFill>
                <a:effectLst/>
                <a:cs typeface="Arial" panose="020B0604020202020204" pitchFamily="34" charset="0"/>
              </a:rPr>
              <a:t> </a:t>
            </a:r>
            <a:r>
              <a:rPr kumimoji="0" lang="ru-RU" altLang="ru-RU" sz="1900" b="0" i="0" u="none" strike="noStrike" cap="none" normalizeH="0" baseline="0" dirty="0" err="1">
                <a:ln>
                  <a:noFill/>
                </a:ln>
                <a:solidFill>
                  <a:srgbClr val="252525"/>
                </a:solidFill>
                <a:effectLst/>
                <a:cs typeface="Arial" panose="020B0604020202020204" pitchFamily="34" charset="0"/>
              </a:rPr>
              <a:t>periods</a:t>
            </a:r>
            <a:r>
              <a:rPr kumimoji="0" lang="ru-RU" altLang="ru-RU" sz="1900" b="0" i="0" u="none" strike="noStrike" cap="none" normalizeH="0" baseline="0" dirty="0">
                <a:ln>
                  <a:noFill/>
                </a:ln>
                <a:solidFill>
                  <a:srgbClr val="252525"/>
                </a:solidFill>
                <a:effectLst/>
                <a:cs typeface="Arial" panose="020B0604020202020204" pitchFamily="34" charset="0"/>
              </a:rPr>
              <a:t> </a:t>
            </a:r>
            <a:r>
              <a:rPr kumimoji="0" lang="ru-RU" altLang="ru-RU" sz="1900" b="0" i="0" u="none" strike="noStrike" cap="none" normalizeH="0" baseline="0" dirty="0" err="1">
                <a:ln>
                  <a:noFill/>
                </a:ln>
                <a:solidFill>
                  <a:srgbClr val="252525"/>
                </a:solidFill>
                <a:effectLst/>
                <a:cs typeface="Arial" panose="020B0604020202020204" pitchFamily="34" charset="0"/>
              </a:rPr>
              <a:t>including</a:t>
            </a:r>
            <a:r>
              <a:rPr kumimoji="0" lang="ru-RU" altLang="ru-RU" sz="1900" b="0" i="0" u="none" strike="noStrike" cap="none" normalizeH="0" baseline="0" dirty="0">
                <a:ln>
                  <a:noFill/>
                </a:ln>
                <a:solidFill>
                  <a:srgbClr val="252525"/>
                </a:solidFill>
                <a:effectLst/>
                <a:cs typeface="Arial" panose="020B0604020202020204" pitchFamily="34" charset="0"/>
              </a:rPr>
              <a:t> </a:t>
            </a:r>
            <a:r>
              <a:rPr kumimoji="0" lang="ru-RU" altLang="ru-RU" sz="19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Courier New" panose="02070309020205020404" pitchFamily="49" charset="0"/>
              </a:rPr>
              <a:t>CONTAINS</a:t>
            </a:r>
            <a:r>
              <a:rPr kumimoji="0" lang="ru-RU" altLang="ru-RU" sz="1900" b="0" i="0" u="none" strike="noStrike" cap="none" normalizeH="0" baseline="0" dirty="0">
                <a:ln>
                  <a:noFill/>
                </a:ln>
                <a:solidFill>
                  <a:srgbClr val="252525"/>
                </a:solidFill>
                <a:effectLst/>
                <a:cs typeface="Arial" panose="020B0604020202020204" pitchFamily="34" charset="0"/>
              </a:rPr>
              <a:t>, </a:t>
            </a:r>
            <a:r>
              <a:rPr kumimoji="0" lang="ru-RU" altLang="ru-RU" sz="19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Courier New" panose="02070309020205020404" pitchFamily="49" charset="0"/>
              </a:rPr>
              <a:t>OVERLAPS</a:t>
            </a:r>
            <a:r>
              <a:rPr kumimoji="0" lang="ru-RU" altLang="ru-RU" sz="1900" b="0" i="0" u="none" strike="noStrike" cap="none" normalizeH="0" baseline="0" dirty="0">
                <a:ln>
                  <a:noFill/>
                </a:ln>
                <a:solidFill>
                  <a:srgbClr val="252525"/>
                </a:solidFill>
                <a:effectLst/>
                <a:cs typeface="Arial" panose="020B0604020202020204" pitchFamily="34" charset="0"/>
              </a:rPr>
              <a:t>, </a:t>
            </a:r>
            <a:r>
              <a:rPr kumimoji="0" lang="ru-RU" altLang="ru-RU" sz="19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Courier New" panose="02070309020205020404" pitchFamily="49" charset="0"/>
              </a:rPr>
              <a:t>EQUALS</a:t>
            </a:r>
            <a:r>
              <a:rPr kumimoji="0" lang="ru-RU" altLang="ru-RU" sz="1900" b="0" i="0" u="none" strike="noStrike" cap="none" normalizeH="0" baseline="0" dirty="0">
                <a:ln>
                  <a:noFill/>
                </a:ln>
                <a:solidFill>
                  <a:srgbClr val="252525"/>
                </a:solidFill>
                <a:effectLst/>
                <a:cs typeface="Arial" panose="020B0604020202020204" pitchFamily="34" charset="0"/>
              </a:rPr>
              <a:t>,</a:t>
            </a:r>
            <a:r>
              <a:rPr kumimoji="0" lang="ru-RU" altLang="ru-RU" sz="19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Courier New" panose="02070309020205020404" pitchFamily="49" charset="0"/>
              </a:rPr>
              <a:t>PRECEDES</a:t>
            </a:r>
            <a:r>
              <a:rPr kumimoji="0" lang="ru-RU" altLang="ru-RU" sz="1900" b="0" i="0" u="none" strike="noStrike" cap="none" normalizeH="0" baseline="0" dirty="0">
                <a:ln>
                  <a:noFill/>
                </a:ln>
                <a:solidFill>
                  <a:srgbClr val="252525"/>
                </a:solidFill>
                <a:effectLst/>
                <a:cs typeface="Arial" panose="020B0604020202020204" pitchFamily="34" charset="0"/>
              </a:rPr>
              <a:t>, </a:t>
            </a:r>
            <a:r>
              <a:rPr kumimoji="0" lang="ru-RU" altLang="ru-RU" sz="19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Courier New" panose="02070309020205020404" pitchFamily="49" charset="0"/>
              </a:rPr>
              <a:t>SUCCEEDS</a:t>
            </a:r>
            <a:r>
              <a:rPr kumimoji="0" lang="ru-RU" altLang="ru-RU" sz="1900" b="0" i="0" u="none" strike="noStrike" cap="none" normalizeH="0" baseline="0" dirty="0">
                <a:ln>
                  <a:noFill/>
                </a:ln>
                <a:solidFill>
                  <a:srgbClr val="252525"/>
                </a:solidFill>
                <a:effectLst/>
                <a:cs typeface="Arial" panose="020B0604020202020204" pitchFamily="34" charset="0"/>
              </a:rPr>
              <a:t>, </a:t>
            </a:r>
            <a:r>
              <a:rPr kumimoji="0" lang="ru-RU" altLang="ru-RU" sz="19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Courier New" panose="02070309020205020404" pitchFamily="49" charset="0"/>
              </a:rPr>
              <a:t>IMMEDIATELY PRECEDES</a:t>
            </a:r>
            <a:r>
              <a:rPr kumimoji="0" lang="ru-RU" altLang="ru-RU" sz="1900" b="0" i="0" u="none" strike="noStrike" cap="none" normalizeH="0" baseline="0" dirty="0">
                <a:ln>
                  <a:noFill/>
                </a:ln>
                <a:solidFill>
                  <a:srgbClr val="252525"/>
                </a:solidFill>
                <a:effectLst/>
                <a:cs typeface="Arial" panose="020B0604020202020204" pitchFamily="34" charset="0"/>
              </a:rPr>
              <a:t>, </a:t>
            </a:r>
            <a:r>
              <a:rPr kumimoji="0" lang="ru-RU" altLang="ru-RU" sz="1900" b="0" i="0" u="none" strike="noStrike" cap="none" normalizeH="0" baseline="0" dirty="0" err="1">
                <a:ln>
                  <a:noFill/>
                </a:ln>
                <a:solidFill>
                  <a:srgbClr val="252525"/>
                </a:solidFill>
                <a:effectLst/>
                <a:cs typeface="Arial" panose="020B0604020202020204" pitchFamily="34" charset="0"/>
              </a:rPr>
              <a:t>and</a:t>
            </a:r>
            <a:r>
              <a:rPr kumimoji="0" lang="ru-RU" altLang="ru-RU" sz="1900" b="0" i="0" u="none" strike="noStrike" cap="none" normalizeH="0" baseline="0" dirty="0">
                <a:ln>
                  <a:noFill/>
                </a:ln>
                <a:solidFill>
                  <a:srgbClr val="252525"/>
                </a:solidFill>
                <a:effectLst/>
                <a:cs typeface="Arial" panose="020B0604020202020204" pitchFamily="34" charset="0"/>
              </a:rPr>
              <a:t> </a:t>
            </a:r>
            <a:r>
              <a:rPr kumimoji="0" lang="ru-RU" altLang="ru-RU" sz="19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Courier New" panose="02070309020205020404" pitchFamily="49" charset="0"/>
              </a:rPr>
              <a:t>IMMEDIATELY SUCCEEDS</a:t>
            </a:r>
            <a:r>
              <a:rPr kumimoji="0" lang="ru-RU" altLang="ru-RU" sz="1900" b="0" i="0" u="none" strike="noStrike" cap="none" normalizeH="0" baseline="0" dirty="0">
                <a:ln>
                  <a:noFill/>
                </a:ln>
                <a:solidFill>
                  <a:srgbClr val="252525"/>
                </a:solidFill>
                <a:effectLst/>
                <a:cs typeface="Arial" panose="020B0604020202020204" pitchFamily="34" charset="0"/>
              </a:rPr>
              <a:t> (</a:t>
            </a:r>
            <a:r>
              <a:rPr kumimoji="0" lang="ru-RU" altLang="ru-RU" sz="1900" b="0" i="0" u="none" strike="noStrike" cap="none" normalizeH="0" baseline="0" dirty="0" err="1">
                <a:ln>
                  <a:noFill/>
                </a:ln>
                <a:solidFill>
                  <a:srgbClr val="252525"/>
                </a:solidFill>
                <a:effectLst/>
                <a:cs typeface="Arial" panose="020B0604020202020204" pitchFamily="34" charset="0"/>
              </a:rPr>
              <a:t>which</a:t>
            </a:r>
            <a:r>
              <a:rPr kumimoji="0" lang="ru-RU" altLang="ru-RU" sz="1900" b="0" i="0" u="none" strike="noStrike" cap="none" normalizeH="0" baseline="0" dirty="0">
                <a:ln>
                  <a:noFill/>
                </a:ln>
                <a:solidFill>
                  <a:srgbClr val="252525"/>
                </a:solidFill>
                <a:effectLst/>
                <a:cs typeface="Arial" panose="020B0604020202020204" pitchFamily="34" charset="0"/>
              </a:rPr>
              <a:t> </a:t>
            </a:r>
            <a:r>
              <a:rPr kumimoji="0" lang="ru-RU" altLang="ru-RU" sz="1900" b="0" i="0" u="none" strike="noStrike" cap="none" normalizeH="0" baseline="0" dirty="0" err="1">
                <a:ln>
                  <a:noFill/>
                </a:ln>
                <a:solidFill>
                  <a:srgbClr val="252525"/>
                </a:solidFill>
                <a:effectLst/>
                <a:cs typeface="Arial" panose="020B0604020202020204" pitchFamily="34" charset="0"/>
              </a:rPr>
              <a:t>are</a:t>
            </a:r>
            <a:r>
              <a:rPr kumimoji="0" lang="ru-RU" altLang="ru-RU" sz="1900" b="0" i="0" u="none" strike="noStrike" cap="none" normalizeH="0" baseline="0" dirty="0">
                <a:ln>
                  <a:noFill/>
                </a:ln>
                <a:solidFill>
                  <a:srgbClr val="252525"/>
                </a:solidFill>
                <a:effectLst/>
                <a:cs typeface="Arial" panose="020B0604020202020204" pitchFamily="34" charset="0"/>
              </a:rPr>
              <a:t> </a:t>
            </a:r>
            <a:r>
              <a:rPr kumimoji="0" lang="ru-RU" altLang="ru-RU" sz="1900" b="0" i="0" u="none" strike="noStrike" cap="none" normalizeH="0" baseline="0" dirty="0" err="1">
                <a:ln>
                  <a:noFill/>
                </a:ln>
                <a:solidFill>
                  <a:srgbClr val="252525"/>
                </a:solidFill>
                <a:effectLst/>
                <a:cs typeface="Arial" panose="020B0604020202020204" pitchFamily="34" charset="0"/>
              </a:rPr>
              <a:t>modified</a:t>
            </a:r>
            <a:r>
              <a:rPr kumimoji="0" lang="ru-RU" altLang="ru-RU" sz="1900" b="0" i="0" u="none" strike="noStrike" cap="none" normalizeH="0" baseline="0" dirty="0">
                <a:ln>
                  <a:noFill/>
                </a:ln>
                <a:solidFill>
                  <a:srgbClr val="252525"/>
                </a:solidFill>
                <a:effectLst/>
                <a:cs typeface="Arial" panose="020B0604020202020204" pitchFamily="34" charset="0"/>
              </a:rPr>
              <a:t> </a:t>
            </a:r>
            <a:r>
              <a:rPr kumimoji="0" lang="ru-RU" altLang="ru-RU" sz="1900" b="0" i="0" u="none" strike="noStrike" cap="none" normalizeH="0" baseline="0" dirty="0" err="1">
                <a:ln>
                  <a:noFill/>
                </a:ln>
                <a:solidFill>
                  <a:srgbClr val="252525"/>
                </a:solidFill>
                <a:effectLst/>
                <a:cs typeface="Arial" panose="020B0604020202020204" pitchFamily="34" charset="0"/>
              </a:rPr>
              <a:t>versions</a:t>
            </a:r>
            <a:r>
              <a:rPr kumimoji="0" lang="ru-RU" altLang="ru-RU" sz="1900" b="0" i="0" u="none" strike="noStrike" cap="none" normalizeH="0" baseline="0" dirty="0">
                <a:ln>
                  <a:noFill/>
                </a:ln>
                <a:solidFill>
                  <a:srgbClr val="252525"/>
                </a:solidFill>
                <a:effectLst/>
                <a:cs typeface="Arial" panose="020B0604020202020204" pitchFamily="34" charset="0"/>
              </a:rPr>
              <a:t> </a:t>
            </a:r>
            <a:r>
              <a:rPr kumimoji="0" lang="ru-RU" altLang="ru-RU" sz="1900" b="0" i="0" u="none" strike="noStrike" cap="none" normalizeH="0" baseline="0" dirty="0" err="1">
                <a:ln>
                  <a:noFill/>
                </a:ln>
                <a:solidFill>
                  <a:srgbClr val="252525"/>
                </a:solidFill>
                <a:effectLst/>
                <a:cs typeface="Arial" panose="020B0604020202020204" pitchFamily="34" charset="0"/>
              </a:rPr>
              <a:t>of</a:t>
            </a:r>
            <a:r>
              <a:rPr kumimoji="0" lang="ru-RU" altLang="ru-RU" sz="1900" b="0" i="0" u="none" strike="noStrike" cap="none" normalizeH="0" baseline="0" dirty="0">
                <a:ln>
                  <a:noFill/>
                </a:ln>
                <a:solidFill>
                  <a:srgbClr val="252525"/>
                </a:solidFill>
                <a:effectLst/>
                <a:cs typeface="Arial" panose="020B0604020202020204" pitchFamily="34" charset="0"/>
              </a:rPr>
              <a:t> </a:t>
            </a:r>
            <a:r>
              <a:rPr kumimoji="0" lang="ru-RU" altLang="ru-RU" sz="1900" b="0" i="0" u="none" strike="noStrike" cap="none" normalizeH="0" baseline="0" dirty="0" err="1">
                <a:ln>
                  <a:noFill/>
                </a:ln>
                <a:solidFill>
                  <a:srgbClr val="0B0080"/>
                </a:solidFill>
                <a:effectLst/>
                <a:cs typeface="Arial" panose="020B0604020202020204" pitchFamily="34" charset="0"/>
                <a:hlinkClick r:id="rId5" tooltip="Allen's interval algebra"/>
              </a:rPr>
              <a:t>Allen’s</a:t>
            </a:r>
            <a:r>
              <a:rPr kumimoji="0" lang="ru-RU" altLang="ru-RU" sz="1900" b="0" i="0" u="none" strike="noStrike" cap="none" normalizeH="0" baseline="0" dirty="0">
                <a:ln>
                  <a:noFill/>
                </a:ln>
                <a:solidFill>
                  <a:srgbClr val="0B0080"/>
                </a:solidFill>
                <a:effectLst/>
                <a:cs typeface="Arial" panose="020B0604020202020204" pitchFamily="34" charset="0"/>
                <a:hlinkClick r:id="rId5" tooltip="Allen's interval algebra"/>
              </a:rPr>
              <a:t> </a:t>
            </a:r>
            <a:r>
              <a:rPr kumimoji="0" lang="ru-RU" altLang="ru-RU" sz="1900" b="0" i="0" u="none" strike="noStrike" cap="none" normalizeH="0" baseline="0" dirty="0" err="1">
                <a:ln>
                  <a:noFill/>
                </a:ln>
                <a:solidFill>
                  <a:srgbClr val="0B0080"/>
                </a:solidFill>
                <a:effectLst/>
                <a:cs typeface="Arial" panose="020B0604020202020204" pitchFamily="34" charset="0"/>
                <a:hlinkClick r:id="rId5" tooltip="Allen's interval algebra"/>
              </a:rPr>
              <a:t>interval</a:t>
            </a:r>
            <a:r>
              <a:rPr kumimoji="0" lang="ru-RU" altLang="ru-RU" sz="1900" b="0" i="0" u="none" strike="noStrike" cap="none" normalizeH="0" baseline="0" dirty="0">
                <a:ln>
                  <a:noFill/>
                </a:ln>
                <a:solidFill>
                  <a:srgbClr val="0B0080"/>
                </a:solidFill>
                <a:effectLst/>
                <a:cs typeface="Arial" panose="020B0604020202020204" pitchFamily="34" charset="0"/>
                <a:hlinkClick r:id="rId5" tooltip="Allen's interval algebra"/>
              </a:rPr>
              <a:t> </a:t>
            </a:r>
            <a:r>
              <a:rPr kumimoji="0" lang="ru-RU" altLang="ru-RU" sz="1900" b="0" i="0" u="none" strike="noStrike" cap="none" normalizeH="0" baseline="0" dirty="0" err="1">
                <a:ln>
                  <a:noFill/>
                </a:ln>
                <a:solidFill>
                  <a:srgbClr val="0B0080"/>
                </a:solidFill>
                <a:effectLst/>
                <a:cs typeface="Arial" panose="020B0604020202020204" pitchFamily="34" charset="0"/>
                <a:hlinkClick r:id="rId5" tooltip="Allen's interval algebra"/>
              </a:rPr>
              <a:t>relations</a:t>
            </a:r>
            <a:r>
              <a:rPr kumimoji="0" lang="ru-RU" altLang="ru-RU" sz="1900" b="0" i="0" u="none" strike="noStrike" cap="none" normalizeH="0" baseline="0" dirty="0">
                <a:ln>
                  <a:noFill/>
                </a:ln>
                <a:solidFill>
                  <a:srgbClr val="252525"/>
                </a:solidFill>
                <a:effectLst/>
                <a:cs typeface="Arial" panose="020B0604020202020204" pitchFamily="34" charset="0"/>
              </a:rPr>
              <a:t>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altLang="ru-RU" sz="1900" b="0" i="0" u="none" strike="noStrike" cap="none" normalizeH="0" baseline="0" dirty="0" err="1">
                <a:ln>
                  <a:noFill/>
                </a:ln>
                <a:solidFill>
                  <a:srgbClr val="252525"/>
                </a:solidFill>
                <a:effectLst/>
                <a:cs typeface="Arial" panose="020B0604020202020204" pitchFamily="34" charset="0"/>
              </a:rPr>
              <a:t>Definition</a:t>
            </a:r>
            <a:r>
              <a:rPr kumimoji="0" lang="ru-RU" altLang="ru-RU" sz="1900" b="0" i="0" u="none" strike="noStrike" cap="none" normalizeH="0" baseline="0" dirty="0">
                <a:ln>
                  <a:noFill/>
                </a:ln>
                <a:solidFill>
                  <a:srgbClr val="252525"/>
                </a:solidFill>
                <a:effectLst/>
                <a:cs typeface="Arial" panose="020B0604020202020204" pitchFamily="34" charset="0"/>
              </a:rPr>
              <a:t> </a:t>
            </a:r>
            <a:r>
              <a:rPr kumimoji="0" lang="ru-RU" altLang="ru-RU" sz="1900" b="0" i="0" u="none" strike="noStrike" cap="none" normalizeH="0" baseline="0" dirty="0" err="1">
                <a:ln>
                  <a:noFill/>
                </a:ln>
                <a:solidFill>
                  <a:srgbClr val="252525"/>
                </a:solidFill>
                <a:effectLst/>
                <a:cs typeface="Arial" panose="020B0604020202020204" pitchFamily="34" charset="0"/>
              </a:rPr>
              <a:t>of</a:t>
            </a:r>
            <a:r>
              <a:rPr kumimoji="0" lang="ru-RU" altLang="ru-RU" sz="1900" b="0" i="0" u="none" strike="noStrike" cap="none" normalizeH="0" baseline="0" dirty="0">
                <a:ln>
                  <a:noFill/>
                </a:ln>
                <a:solidFill>
                  <a:srgbClr val="252525"/>
                </a:solidFill>
                <a:effectLst/>
                <a:cs typeface="Arial" panose="020B0604020202020204" pitchFamily="34" charset="0"/>
              </a:rPr>
              <a:t> </a:t>
            </a:r>
            <a:r>
              <a:rPr kumimoji="0" lang="ru-RU" altLang="ru-RU" sz="1900" b="1" i="0" u="none" strike="noStrike" cap="none" normalizeH="0" baseline="0" dirty="0" err="1">
                <a:ln>
                  <a:noFill/>
                </a:ln>
                <a:solidFill>
                  <a:srgbClr val="252525"/>
                </a:solidFill>
                <a:effectLst/>
                <a:cs typeface="Arial" panose="020B0604020202020204" pitchFamily="34" charset="0"/>
              </a:rPr>
              <a:t>system-versioned</a:t>
            </a:r>
            <a:r>
              <a:rPr kumimoji="0" lang="ru-RU" altLang="ru-RU" sz="1900" b="1" i="0" u="none" strike="noStrike" cap="none" normalizeH="0" baseline="0" dirty="0">
                <a:ln>
                  <a:noFill/>
                </a:ln>
                <a:solidFill>
                  <a:srgbClr val="252525"/>
                </a:solidFill>
                <a:effectLst/>
                <a:cs typeface="Arial" panose="020B0604020202020204" pitchFamily="34" charset="0"/>
              </a:rPr>
              <a:t> </a:t>
            </a:r>
            <a:r>
              <a:rPr kumimoji="0" lang="ru-RU" altLang="ru-RU" sz="1900" b="1" i="0" u="none" strike="noStrike" cap="none" normalizeH="0" baseline="0" dirty="0" err="1">
                <a:ln>
                  <a:noFill/>
                </a:ln>
                <a:solidFill>
                  <a:srgbClr val="252525"/>
                </a:solidFill>
                <a:effectLst/>
                <a:cs typeface="Arial" panose="020B0604020202020204" pitchFamily="34" charset="0"/>
              </a:rPr>
              <a:t>tables</a:t>
            </a:r>
            <a:r>
              <a:rPr kumimoji="0" lang="ru-RU" altLang="ru-RU" sz="1900" b="0" i="0" u="none" strike="noStrike" cap="none" normalizeH="0" baseline="0" dirty="0">
                <a:ln>
                  <a:noFill/>
                </a:ln>
                <a:solidFill>
                  <a:srgbClr val="252525"/>
                </a:solidFill>
                <a:effectLst/>
                <a:cs typeface="Arial" panose="020B0604020202020204" pitchFamily="34" charset="0"/>
              </a:rPr>
              <a:t> (</a:t>
            </a:r>
            <a:r>
              <a:rPr kumimoji="0" lang="ru-RU" altLang="ru-RU" sz="1900" b="0" i="0" u="none" strike="noStrike" cap="none" normalizeH="0" baseline="0" dirty="0" err="1">
                <a:ln>
                  <a:noFill/>
                </a:ln>
                <a:solidFill>
                  <a:srgbClr val="252525"/>
                </a:solidFill>
                <a:effectLst/>
                <a:cs typeface="Arial" panose="020B0604020202020204" pitchFamily="34" charset="0"/>
              </a:rPr>
              <a:t>elsewhere</a:t>
            </a:r>
            <a:r>
              <a:rPr kumimoji="0" lang="ru-RU" altLang="ru-RU" sz="1900" b="0" i="0" u="none" strike="noStrike" cap="none" normalizeH="0" baseline="0" dirty="0">
                <a:ln>
                  <a:noFill/>
                </a:ln>
                <a:solidFill>
                  <a:srgbClr val="252525"/>
                </a:solidFill>
                <a:effectLst/>
                <a:cs typeface="Arial" panose="020B0604020202020204" pitchFamily="34" charset="0"/>
              </a:rPr>
              <a:t> </a:t>
            </a:r>
            <a:r>
              <a:rPr kumimoji="0" lang="ru-RU" altLang="ru-RU" sz="1900" b="0" i="0" u="none" strike="noStrike" cap="none" normalizeH="0" baseline="0" dirty="0" err="1">
                <a:ln>
                  <a:noFill/>
                </a:ln>
                <a:solidFill>
                  <a:srgbClr val="252525"/>
                </a:solidFill>
                <a:effectLst/>
                <a:cs typeface="Arial" panose="020B0604020202020204" pitchFamily="34" charset="0"/>
              </a:rPr>
              <a:t>called</a:t>
            </a:r>
            <a:r>
              <a:rPr kumimoji="0" lang="ru-RU" altLang="ru-RU" sz="1900" b="0" i="0" u="none" strike="noStrike" cap="none" normalizeH="0" baseline="0" dirty="0">
                <a:ln>
                  <a:noFill/>
                </a:ln>
                <a:solidFill>
                  <a:srgbClr val="252525"/>
                </a:solidFill>
                <a:effectLst/>
                <a:cs typeface="Arial" panose="020B0604020202020204" pitchFamily="34" charset="0"/>
              </a:rPr>
              <a:t> </a:t>
            </a:r>
            <a:r>
              <a:rPr kumimoji="0" lang="ru-RU" altLang="ru-RU" sz="1900" b="0" i="0" u="none" strike="noStrike" cap="none" normalizeH="0" baseline="0" dirty="0" err="1">
                <a:ln>
                  <a:noFill/>
                </a:ln>
                <a:solidFill>
                  <a:srgbClr val="0B0080"/>
                </a:solidFill>
                <a:effectLst/>
                <a:cs typeface="Arial" panose="020B0604020202020204" pitchFamily="34" charset="0"/>
                <a:hlinkClick r:id="rId6" tooltip="Transaction time"/>
              </a:rPr>
              <a:t>transaction</a:t>
            </a:r>
            <a:r>
              <a:rPr kumimoji="0" lang="ru-RU" altLang="ru-RU" sz="1900" b="0" i="0" u="none" strike="noStrike" cap="none" normalizeH="0" baseline="0" dirty="0">
                <a:ln>
                  <a:noFill/>
                </a:ln>
                <a:solidFill>
                  <a:srgbClr val="0B0080"/>
                </a:solidFill>
                <a:effectLst/>
                <a:cs typeface="Arial" panose="020B0604020202020204" pitchFamily="34" charset="0"/>
                <a:hlinkClick r:id="rId6" tooltip="Transaction time"/>
              </a:rPr>
              <a:t> </a:t>
            </a:r>
            <a:r>
              <a:rPr kumimoji="0" lang="ru-RU" altLang="ru-RU" sz="1900" b="0" i="0" u="none" strike="noStrike" cap="none" normalizeH="0" baseline="0" dirty="0" err="1">
                <a:ln>
                  <a:noFill/>
                </a:ln>
                <a:solidFill>
                  <a:srgbClr val="0B0080"/>
                </a:solidFill>
                <a:effectLst/>
                <a:cs typeface="Arial" panose="020B0604020202020204" pitchFamily="34" charset="0"/>
                <a:hlinkClick r:id="rId6" tooltip="Transaction time"/>
              </a:rPr>
              <a:t>time</a:t>
            </a:r>
            <a:r>
              <a:rPr kumimoji="0" lang="ru-RU" altLang="ru-RU" sz="1900" b="0" i="0" u="none" strike="noStrike" cap="none" normalizeH="0" baseline="0" dirty="0">
                <a:ln>
                  <a:noFill/>
                </a:ln>
                <a:solidFill>
                  <a:srgbClr val="252525"/>
                </a:solidFill>
                <a:effectLst/>
                <a:cs typeface="Arial" panose="020B0604020202020204" pitchFamily="34" charset="0"/>
              </a:rPr>
              <a:t> </a:t>
            </a:r>
            <a:r>
              <a:rPr kumimoji="0" lang="ru-RU" altLang="ru-RU" sz="1900" b="0" i="0" u="none" strike="noStrike" cap="none" normalizeH="0" baseline="0" dirty="0" err="1">
                <a:ln>
                  <a:noFill/>
                </a:ln>
                <a:solidFill>
                  <a:srgbClr val="252525"/>
                </a:solidFill>
                <a:effectLst/>
                <a:cs typeface="Arial" panose="020B0604020202020204" pitchFamily="34" charset="0"/>
              </a:rPr>
              <a:t>tables</a:t>
            </a:r>
            <a:r>
              <a:rPr kumimoji="0" lang="ru-RU" altLang="ru-RU" sz="1900" b="0" i="0" u="none" strike="noStrike" cap="none" normalizeH="0" baseline="0" dirty="0">
                <a:ln>
                  <a:noFill/>
                </a:ln>
                <a:solidFill>
                  <a:srgbClr val="252525"/>
                </a:solidFill>
                <a:effectLst/>
                <a:cs typeface="Arial" panose="020B0604020202020204" pitchFamily="34" charset="0"/>
              </a:rPr>
              <a:t>), </a:t>
            </a:r>
            <a:r>
              <a:rPr kumimoji="0" lang="ru-RU" altLang="ru-RU" sz="1900" b="0" i="0" u="none" strike="noStrike" cap="none" normalizeH="0" baseline="0" dirty="0" err="1">
                <a:ln>
                  <a:noFill/>
                </a:ln>
                <a:solidFill>
                  <a:srgbClr val="252525"/>
                </a:solidFill>
                <a:effectLst/>
                <a:cs typeface="Arial" panose="020B0604020202020204" pitchFamily="34" charset="0"/>
              </a:rPr>
              <a:t>using</a:t>
            </a:r>
            <a:r>
              <a:rPr kumimoji="0" lang="ru-RU" altLang="ru-RU" sz="1900" b="0" i="0" u="none" strike="noStrike" cap="none" normalizeH="0" baseline="0" dirty="0">
                <a:ln>
                  <a:noFill/>
                </a:ln>
                <a:solidFill>
                  <a:srgbClr val="252525"/>
                </a:solidFill>
                <a:effectLst/>
                <a:cs typeface="Arial" panose="020B0604020202020204" pitchFamily="34" charset="0"/>
              </a:rPr>
              <a:t> </a:t>
            </a:r>
            <a:r>
              <a:rPr kumimoji="0" lang="ru-RU" altLang="ru-RU" sz="1900" b="0" i="0" u="none" strike="noStrike" cap="none" normalizeH="0" baseline="0" dirty="0" err="1">
                <a:ln>
                  <a:noFill/>
                </a:ln>
                <a:solidFill>
                  <a:srgbClr val="252525"/>
                </a:solidFill>
                <a:effectLst/>
                <a:cs typeface="Arial" panose="020B0604020202020204" pitchFamily="34" charset="0"/>
              </a:rPr>
              <a:t>the</a:t>
            </a:r>
            <a:r>
              <a:rPr kumimoji="0" lang="ru-RU" altLang="ru-RU" sz="1900" b="0" i="0" u="none" strike="noStrike" cap="none" normalizeH="0" baseline="0" dirty="0">
                <a:ln>
                  <a:noFill/>
                </a:ln>
                <a:solidFill>
                  <a:srgbClr val="252525"/>
                </a:solidFill>
                <a:effectLst/>
                <a:cs typeface="Arial" panose="020B0604020202020204" pitchFamily="34" charset="0"/>
              </a:rPr>
              <a:t> </a:t>
            </a:r>
            <a:r>
              <a:rPr kumimoji="0" lang="ru-RU" altLang="ru-RU" sz="19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Courier New" panose="02070309020205020404" pitchFamily="49" charset="0"/>
              </a:rPr>
              <a:t>PERIOD FOR SYSTEM_TIME</a:t>
            </a:r>
            <a:r>
              <a:rPr kumimoji="0" lang="ru-RU" altLang="ru-RU" sz="1900" b="0" i="0" u="none" strike="noStrike" cap="none" normalizeH="0" baseline="0" dirty="0">
                <a:ln>
                  <a:noFill/>
                </a:ln>
                <a:solidFill>
                  <a:srgbClr val="252525"/>
                </a:solidFill>
                <a:effectLst/>
                <a:cs typeface="Arial" panose="020B0604020202020204" pitchFamily="34" charset="0"/>
              </a:rPr>
              <a:t> </a:t>
            </a:r>
            <a:r>
              <a:rPr kumimoji="0" lang="ru-RU" altLang="ru-RU" sz="1900" b="0" i="0" u="none" strike="noStrike" cap="none" normalizeH="0" baseline="0" dirty="0" err="1">
                <a:ln>
                  <a:noFill/>
                </a:ln>
                <a:solidFill>
                  <a:srgbClr val="252525"/>
                </a:solidFill>
                <a:effectLst/>
                <a:cs typeface="Arial" panose="020B0604020202020204" pitchFamily="34" charset="0"/>
              </a:rPr>
              <a:t>annotation</a:t>
            </a:r>
            <a:r>
              <a:rPr kumimoji="0" lang="ru-RU" altLang="ru-RU" sz="1900" b="0" i="0" u="none" strike="noStrike" cap="none" normalizeH="0" baseline="0" dirty="0">
                <a:ln>
                  <a:noFill/>
                </a:ln>
                <a:solidFill>
                  <a:srgbClr val="252525"/>
                </a:solidFill>
                <a:effectLst/>
                <a:cs typeface="Arial" panose="020B0604020202020204" pitchFamily="34" charset="0"/>
              </a:rPr>
              <a:t> </a:t>
            </a:r>
            <a:r>
              <a:rPr kumimoji="0" lang="ru-RU" altLang="ru-RU" sz="1900" b="0" i="0" u="none" strike="noStrike" cap="none" normalizeH="0" baseline="0" dirty="0" err="1">
                <a:ln>
                  <a:noFill/>
                </a:ln>
                <a:solidFill>
                  <a:srgbClr val="252525"/>
                </a:solidFill>
                <a:effectLst/>
                <a:cs typeface="Arial" panose="020B0604020202020204" pitchFamily="34" charset="0"/>
              </a:rPr>
              <a:t>and</a:t>
            </a:r>
            <a:r>
              <a:rPr kumimoji="0" lang="ru-RU" altLang="ru-RU" sz="1900" b="0" i="0" u="none" strike="noStrike" cap="none" normalizeH="0" baseline="0" dirty="0">
                <a:ln>
                  <a:noFill/>
                </a:ln>
                <a:solidFill>
                  <a:srgbClr val="252525"/>
                </a:solidFill>
                <a:effectLst/>
                <a:cs typeface="Arial" panose="020B0604020202020204" pitchFamily="34" charset="0"/>
              </a:rPr>
              <a:t> </a:t>
            </a:r>
            <a:r>
              <a:rPr kumimoji="0" lang="ru-RU" altLang="ru-RU" sz="19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Courier New" panose="02070309020205020404" pitchFamily="49" charset="0"/>
              </a:rPr>
              <a:t>WITH SYSTEM VERSIONING</a:t>
            </a:r>
            <a:r>
              <a:rPr kumimoji="0" lang="ru-RU" altLang="ru-RU" sz="1900" b="0" i="0" u="none" strike="noStrike" cap="none" normalizeH="0" baseline="0" dirty="0">
                <a:ln>
                  <a:noFill/>
                </a:ln>
                <a:solidFill>
                  <a:srgbClr val="252525"/>
                </a:solidFill>
                <a:effectLst/>
                <a:cs typeface="Arial" panose="020B0604020202020204" pitchFamily="34" charset="0"/>
              </a:rPr>
              <a:t> </a:t>
            </a:r>
            <a:r>
              <a:rPr kumimoji="0" lang="ru-RU" altLang="ru-RU" sz="1900" b="0" i="0" u="none" strike="noStrike" cap="none" normalizeH="0" baseline="0" dirty="0" err="1">
                <a:ln>
                  <a:noFill/>
                </a:ln>
                <a:solidFill>
                  <a:srgbClr val="252525"/>
                </a:solidFill>
                <a:effectLst/>
                <a:cs typeface="Arial" panose="020B0604020202020204" pitchFamily="34" charset="0"/>
              </a:rPr>
              <a:t>modifier</a:t>
            </a:r>
            <a:r>
              <a:rPr kumimoji="0" lang="ru-RU" altLang="ru-RU" sz="1900" b="0" i="0" u="none" strike="noStrike" cap="none" normalizeH="0" baseline="0" dirty="0">
                <a:ln>
                  <a:noFill/>
                </a:ln>
                <a:solidFill>
                  <a:srgbClr val="252525"/>
                </a:solidFill>
                <a:effectLst/>
                <a:cs typeface="Arial" panose="020B0604020202020204" pitchFamily="34" charset="0"/>
              </a:rPr>
              <a:t>. </a:t>
            </a:r>
            <a:r>
              <a:rPr kumimoji="0" lang="ru-RU" altLang="ru-RU" sz="1900" b="0" i="0" u="none" strike="noStrike" cap="none" normalizeH="0" baseline="0" dirty="0" err="1">
                <a:ln>
                  <a:noFill/>
                </a:ln>
                <a:solidFill>
                  <a:srgbClr val="252525"/>
                </a:solidFill>
                <a:effectLst/>
                <a:cs typeface="Arial" panose="020B0604020202020204" pitchFamily="34" charset="0"/>
              </a:rPr>
              <a:t>System</a:t>
            </a:r>
            <a:r>
              <a:rPr kumimoji="0" lang="ru-RU" altLang="ru-RU" sz="1900" b="0" i="0" u="none" strike="noStrike" cap="none" normalizeH="0" baseline="0" dirty="0">
                <a:ln>
                  <a:noFill/>
                </a:ln>
                <a:solidFill>
                  <a:srgbClr val="252525"/>
                </a:solidFill>
                <a:effectLst/>
                <a:cs typeface="Arial" panose="020B0604020202020204" pitchFamily="34" charset="0"/>
              </a:rPr>
              <a:t> </a:t>
            </a:r>
            <a:r>
              <a:rPr kumimoji="0" lang="ru-RU" altLang="ru-RU" sz="1900" b="0" i="0" u="none" strike="noStrike" cap="none" normalizeH="0" baseline="0" dirty="0" err="1">
                <a:ln>
                  <a:noFill/>
                </a:ln>
                <a:solidFill>
                  <a:srgbClr val="252525"/>
                </a:solidFill>
                <a:effectLst/>
                <a:cs typeface="Arial" panose="020B0604020202020204" pitchFamily="34" charset="0"/>
              </a:rPr>
              <a:t>time</a:t>
            </a:r>
            <a:r>
              <a:rPr kumimoji="0" lang="ru-RU" altLang="ru-RU" sz="1900" b="0" i="0" u="none" strike="noStrike" cap="none" normalizeH="0" baseline="0" dirty="0">
                <a:ln>
                  <a:noFill/>
                </a:ln>
                <a:solidFill>
                  <a:srgbClr val="252525"/>
                </a:solidFill>
                <a:effectLst/>
                <a:cs typeface="Arial" panose="020B0604020202020204" pitchFamily="34" charset="0"/>
              </a:rPr>
              <a:t> </a:t>
            </a:r>
            <a:r>
              <a:rPr kumimoji="0" lang="ru-RU" altLang="ru-RU" sz="1900" b="0" i="0" u="none" strike="noStrike" cap="none" normalizeH="0" baseline="0" dirty="0" err="1">
                <a:ln>
                  <a:noFill/>
                </a:ln>
                <a:solidFill>
                  <a:srgbClr val="252525"/>
                </a:solidFill>
                <a:effectLst/>
                <a:cs typeface="Arial" panose="020B0604020202020204" pitchFamily="34" charset="0"/>
              </a:rPr>
              <a:t>periods</a:t>
            </a:r>
            <a:r>
              <a:rPr kumimoji="0" lang="ru-RU" altLang="ru-RU" sz="1900" b="0" i="0" u="none" strike="noStrike" cap="none" normalizeH="0" baseline="0" dirty="0">
                <a:ln>
                  <a:noFill/>
                </a:ln>
                <a:solidFill>
                  <a:srgbClr val="252525"/>
                </a:solidFill>
                <a:effectLst/>
                <a:cs typeface="Arial" panose="020B0604020202020204" pitchFamily="34" charset="0"/>
              </a:rPr>
              <a:t> </a:t>
            </a:r>
            <a:r>
              <a:rPr kumimoji="0" lang="ru-RU" altLang="ru-RU" sz="1900" b="0" i="0" u="none" strike="noStrike" cap="none" normalizeH="0" baseline="0" dirty="0" err="1">
                <a:ln>
                  <a:noFill/>
                </a:ln>
                <a:solidFill>
                  <a:srgbClr val="252525"/>
                </a:solidFill>
                <a:effectLst/>
                <a:cs typeface="Arial" panose="020B0604020202020204" pitchFamily="34" charset="0"/>
              </a:rPr>
              <a:t>are</a:t>
            </a:r>
            <a:r>
              <a:rPr kumimoji="0" lang="ru-RU" altLang="ru-RU" sz="1900" b="0" i="0" u="none" strike="noStrike" cap="none" normalizeH="0" baseline="0" dirty="0">
                <a:ln>
                  <a:noFill/>
                </a:ln>
                <a:solidFill>
                  <a:srgbClr val="252525"/>
                </a:solidFill>
                <a:effectLst/>
                <a:cs typeface="Arial" panose="020B0604020202020204" pitchFamily="34" charset="0"/>
              </a:rPr>
              <a:t> </a:t>
            </a:r>
            <a:r>
              <a:rPr kumimoji="0" lang="ru-RU" altLang="ru-RU" sz="1900" b="0" i="0" u="none" strike="noStrike" cap="none" normalizeH="0" baseline="0" dirty="0" err="1">
                <a:ln>
                  <a:noFill/>
                </a:ln>
                <a:solidFill>
                  <a:srgbClr val="252525"/>
                </a:solidFill>
                <a:effectLst/>
                <a:cs typeface="Arial" panose="020B0604020202020204" pitchFamily="34" charset="0"/>
              </a:rPr>
              <a:t>maintained</a:t>
            </a:r>
            <a:r>
              <a:rPr kumimoji="0" lang="ru-RU" altLang="ru-RU" sz="1900" b="0" i="0" u="none" strike="noStrike" cap="none" normalizeH="0" baseline="0" dirty="0">
                <a:ln>
                  <a:noFill/>
                </a:ln>
                <a:solidFill>
                  <a:srgbClr val="252525"/>
                </a:solidFill>
                <a:effectLst/>
                <a:cs typeface="Arial" panose="020B0604020202020204" pitchFamily="34" charset="0"/>
              </a:rPr>
              <a:t> </a:t>
            </a:r>
            <a:r>
              <a:rPr kumimoji="0" lang="ru-RU" altLang="ru-RU" sz="1900" b="0" i="0" u="none" strike="noStrike" cap="none" normalizeH="0" baseline="0" dirty="0" err="1">
                <a:ln>
                  <a:noFill/>
                </a:ln>
                <a:solidFill>
                  <a:srgbClr val="252525"/>
                </a:solidFill>
                <a:effectLst/>
                <a:cs typeface="Arial" panose="020B0604020202020204" pitchFamily="34" charset="0"/>
              </a:rPr>
              <a:t>automatically</a:t>
            </a:r>
            <a:r>
              <a:rPr kumimoji="0" lang="ru-RU" altLang="ru-RU" sz="1900" b="0" i="0" u="none" strike="noStrike" cap="none" normalizeH="0" baseline="0" dirty="0">
                <a:ln>
                  <a:noFill/>
                </a:ln>
                <a:solidFill>
                  <a:srgbClr val="252525"/>
                </a:solidFill>
                <a:effectLst/>
                <a:cs typeface="Arial" panose="020B0604020202020204" pitchFamily="34" charset="0"/>
              </a:rPr>
              <a:t>. </a:t>
            </a:r>
            <a:r>
              <a:rPr kumimoji="0" lang="ru-RU" altLang="ru-RU" sz="1900" b="0" i="0" u="none" strike="noStrike" cap="none" normalizeH="0" baseline="0" dirty="0" err="1">
                <a:ln>
                  <a:noFill/>
                </a:ln>
                <a:solidFill>
                  <a:srgbClr val="252525"/>
                </a:solidFill>
                <a:effectLst/>
                <a:cs typeface="Arial" panose="020B0604020202020204" pitchFamily="34" charset="0"/>
              </a:rPr>
              <a:t>Constraints</a:t>
            </a:r>
            <a:r>
              <a:rPr kumimoji="0" lang="ru-RU" altLang="ru-RU" sz="1900" b="0" i="0" u="none" strike="noStrike" cap="none" normalizeH="0" baseline="0" dirty="0">
                <a:ln>
                  <a:noFill/>
                </a:ln>
                <a:solidFill>
                  <a:srgbClr val="252525"/>
                </a:solidFill>
                <a:effectLst/>
                <a:cs typeface="Arial" panose="020B0604020202020204" pitchFamily="34" charset="0"/>
              </a:rPr>
              <a:t> </a:t>
            </a:r>
            <a:r>
              <a:rPr kumimoji="0" lang="ru-RU" altLang="ru-RU" sz="1900" b="0" i="0" u="none" strike="noStrike" cap="none" normalizeH="0" baseline="0" dirty="0" err="1">
                <a:ln>
                  <a:noFill/>
                </a:ln>
                <a:solidFill>
                  <a:srgbClr val="252525"/>
                </a:solidFill>
                <a:effectLst/>
                <a:cs typeface="Arial" panose="020B0604020202020204" pitchFamily="34" charset="0"/>
              </a:rPr>
              <a:t>for</a:t>
            </a:r>
            <a:r>
              <a:rPr kumimoji="0" lang="ru-RU" altLang="ru-RU" sz="1900" b="0" i="0" u="none" strike="noStrike" cap="none" normalizeH="0" baseline="0" dirty="0">
                <a:ln>
                  <a:noFill/>
                </a:ln>
                <a:solidFill>
                  <a:srgbClr val="252525"/>
                </a:solidFill>
                <a:effectLst/>
                <a:cs typeface="Arial" panose="020B0604020202020204" pitchFamily="34" charset="0"/>
              </a:rPr>
              <a:t> </a:t>
            </a:r>
            <a:r>
              <a:rPr kumimoji="0" lang="ru-RU" altLang="ru-RU" sz="1900" b="0" i="0" u="none" strike="noStrike" cap="none" normalizeH="0" baseline="0" dirty="0" err="1">
                <a:ln>
                  <a:noFill/>
                </a:ln>
                <a:solidFill>
                  <a:srgbClr val="252525"/>
                </a:solidFill>
                <a:effectLst/>
                <a:cs typeface="Arial" panose="020B0604020202020204" pitchFamily="34" charset="0"/>
              </a:rPr>
              <a:t>system-versioned</a:t>
            </a:r>
            <a:r>
              <a:rPr kumimoji="0" lang="ru-RU" altLang="ru-RU" sz="1900" b="0" i="0" u="none" strike="noStrike" cap="none" normalizeH="0" baseline="0" dirty="0">
                <a:ln>
                  <a:noFill/>
                </a:ln>
                <a:solidFill>
                  <a:srgbClr val="252525"/>
                </a:solidFill>
                <a:effectLst/>
                <a:cs typeface="Arial" panose="020B0604020202020204" pitchFamily="34" charset="0"/>
              </a:rPr>
              <a:t> </a:t>
            </a:r>
            <a:r>
              <a:rPr kumimoji="0" lang="ru-RU" altLang="ru-RU" sz="1900" b="0" i="0" u="none" strike="noStrike" cap="none" normalizeH="0" baseline="0" dirty="0" err="1">
                <a:ln>
                  <a:noFill/>
                </a:ln>
                <a:solidFill>
                  <a:srgbClr val="252525"/>
                </a:solidFill>
                <a:effectLst/>
                <a:cs typeface="Arial" panose="020B0604020202020204" pitchFamily="34" charset="0"/>
              </a:rPr>
              <a:t>tables</a:t>
            </a:r>
            <a:r>
              <a:rPr kumimoji="0" lang="ru-RU" altLang="ru-RU" sz="1900" b="0" i="0" u="none" strike="noStrike" cap="none" normalizeH="0" baseline="0" dirty="0">
                <a:ln>
                  <a:noFill/>
                </a:ln>
                <a:solidFill>
                  <a:srgbClr val="252525"/>
                </a:solidFill>
                <a:effectLst/>
                <a:cs typeface="Arial" panose="020B0604020202020204" pitchFamily="34" charset="0"/>
              </a:rPr>
              <a:t> </a:t>
            </a:r>
            <a:r>
              <a:rPr kumimoji="0" lang="ru-RU" altLang="ru-RU" sz="1900" b="0" i="0" u="none" strike="noStrike" cap="none" normalizeH="0" baseline="0" dirty="0" err="1">
                <a:ln>
                  <a:noFill/>
                </a:ln>
                <a:solidFill>
                  <a:srgbClr val="252525"/>
                </a:solidFill>
                <a:effectLst/>
                <a:cs typeface="Arial" panose="020B0604020202020204" pitchFamily="34" charset="0"/>
              </a:rPr>
              <a:t>are</a:t>
            </a:r>
            <a:r>
              <a:rPr kumimoji="0" lang="ru-RU" altLang="ru-RU" sz="1900" b="0" i="0" u="none" strike="noStrike" cap="none" normalizeH="0" baseline="0" dirty="0">
                <a:ln>
                  <a:noFill/>
                </a:ln>
                <a:solidFill>
                  <a:srgbClr val="252525"/>
                </a:solidFill>
                <a:effectLst/>
                <a:cs typeface="Arial" panose="020B0604020202020204" pitchFamily="34" charset="0"/>
              </a:rPr>
              <a:t> </a:t>
            </a:r>
            <a:r>
              <a:rPr kumimoji="0" lang="ru-RU" altLang="ru-RU" sz="1900" b="0" i="0" u="none" strike="noStrike" cap="none" normalizeH="0" baseline="0" dirty="0" err="1">
                <a:ln>
                  <a:noFill/>
                </a:ln>
                <a:solidFill>
                  <a:srgbClr val="252525"/>
                </a:solidFill>
                <a:effectLst/>
                <a:cs typeface="Arial" panose="020B0604020202020204" pitchFamily="34" charset="0"/>
              </a:rPr>
              <a:t>not</a:t>
            </a:r>
            <a:r>
              <a:rPr kumimoji="0" lang="ru-RU" altLang="ru-RU" sz="1900" b="0" i="0" u="none" strike="noStrike" cap="none" normalizeH="0" baseline="0" dirty="0">
                <a:ln>
                  <a:noFill/>
                </a:ln>
                <a:solidFill>
                  <a:srgbClr val="252525"/>
                </a:solidFill>
                <a:effectLst/>
                <a:cs typeface="Arial" panose="020B0604020202020204" pitchFamily="34" charset="0"/>
              </a:rPr>
              <a:t> </a:t>
            </a:r>
            <a:r>
              <a:rPr kumimoji="0" lang="ru-RU" altLang="ru-RU" sz="1900" b="0" i="0" u="none" strike="noStrike" cap="none" normalizeH="0" baseline="0" dirty="0" err="1">
                <a:ln>
                  <a:noFill/>
                </a:ln>
                <a:solidFill>
                  <a:srgbClr val="252525"/>
                </a:solidFill>
                <a:effectLst/>
                <a:cs typeface="Arial" panose="020B0604020202020204" pitchFamily="34" charset="0"/>
              </a:rPr>
              <a:t>required</a:t>
            </a:r>
            <a:r>
              <a:rPr kumimoji="0" lang="ru-RU" altLang="ru-RU" sz="1900" b="0" i="0" u="none" strike="noStrike" cap="none" normalizeH="0" baseline="0" dirty="0">
                <a:ln>
                  <a:noFill/>
                </a:ln>
                <a:solidFill>
                  <a:srgbClr val="252525"/>
                </a:solidFill>
                <a:effectLst/>
                <a:cs typeface="Arial" panose="020B0604020202020204" pitchFamily="34" charset="0"/>
              </a:rPr>
              <a:t> </a:t>
            </a:r>
            <a:r>
              <a:rPr kumimoji="0" lang="ru-RU" altLang="ru-RU" sz="1900" b="0" i="0" u="none" strike="noStrike" cap="none" normalizeH="0" baseline="0" dirty="0" err="1">
                <a:ln>
                  <a:noFill/>
                </a:ln>
                <a:solidFill>
                  <a:srgbClr val="252525"/>
                </a:solidFill>
                <a:effectLst/>
                <a:cs typeface="Arial" panose="020B0604020202020204" pitchFamily="34" charset="0"/>
              </a:rPr>
              <a:t>to</a:t>
            </a:r>
            <a:r>
              <a:rPr kumimoji="0" lang="ru-RU" altLang="ru-RU" sz="1900" b="0" i="0" u="none" strike="noStrike" cap="none" normalizeH="0" baseline="0" dirty="0">
                <a:ln>
                  <a:noFill/>
                </a:ln>
                <a:solidFill>
                  <a:srgbClr val="252525"/>
                </a:solidFill>
                <a:effectLst/>
                <a:cs typeface="Arial" panose="020B0604020202020204" pitchFamily="34" charset="0"/>
              </a:rPr>
              <a:t> </a:t>
            </a:r>
            <a:r>
              <a:rPr kumimoji="0" lang="ru-RU" altLang="ru-RU" sz="1900" b="0" i="0" u="none" strike="noStrike" cap="none" normalizeH="0" baseline="0" dirty="0" err="1">
                <a:ln>
                  <a:noFill/>
                </a:ln>
                <a:solidFill>
                  <a:srgbClr val="252525"/>
                </a:solidFill>
                <a:effectLst/>
                <a:cs typeface="Arial" panose="020B0604020202020204" pitchFamily="34" charset="0"/>
              </a:rPr>
              <a:t>be</a:t>
            </a:r>
            <a:r>
              <a:rPr kumimoji="0" lang="ru-RU" altLang="ru-RU" sz="1900" b="0" i="0" u="none" strike="noStrike" cap="none" normalizeH="0" baseline="0" dirty="0">
                <a:ln>
                  <a:noFill/>
                </a:ln>
                <a:solidFill>
                  <a:srgbClr val="252525"/>
                </a:solidFill>
                <a:effectLst/>
                <a:cs typeface="Arial" panose="020B0604020202020204" pitchFamily="34" charset="0"/>
              </a:rPr>
              <a:t> </a:t>
            </a:r>
            <a:r>
              <a:rPr kumimoji="0" lang="ru-RU" altLang="ru-RU" sz="1900" b="0" i="0" u="none" strike="noStrike" cap="none" normalizeH="0" baseline="0" dirty="0" err="1">
                <a:ln>
                  <a:noFill/>
                </a:ln>
                <a:solidFill>
                  <a:srgbClr val="252525"/>
                </a:solidFill>
                <a:effectLst/>
                <a:cs typeface="Arial" panose="020B0604020202020204" pitchFamily="34" charset="0"/>
              </a:rPr>
              <a:t>temporal</a:t>
            </a:r>
            <a:r>
              <a:rPr kumimoji="0" lang="ru-RU" altLang="ru-RU" sz="1900" b="0" i="0" u="none" strike="noStrike" cap="none" normalizeH="0" baseline="0" dirty="0">
                <a:ln>
                  <a:noFill/>
                </a:ln>
                <a:solidFill>
                  <a:srgbClr val="252525"/>
                </a:solidFill>
                <a:effectLst/>
                <a:cs typeface="Arial" panose="020B0604020202020204" pitchFamily="34" charset="0"/>
              </a:rPr>
              <a:t> </a:t>
            </a:r>
            <a:r>
              <a:rPr kumimoji="0" lang="ru-RU" altLang="ru-RU" sz="1900" b="0" i="0" u="none" strike="noStrike" cap="none" normalizeH="0" baseline="0" dirty="0" err="1">
                <a:ln>
                  <a:noFill/>
                </a:ln>
                <a:solidFill>
                  <a:srgbClr val="252525"/>
                </a:solidFill>
                <a:effectLst/>
                <a:cs typeface="Arial" panose="020B0604020202020204" pitchFamily="34" charset="0"/>
              </a:rPr>
              <a:t>and</a:t>
            </a:r>
            <a:r>
              <a:rPr kumimoji="0" lang="ru-RU" altLang="ru-RU" sz="1900" b="0" i="0" u="none" strike="noStrike" cap="none" normalizeH="0" baseline="0" dirty="0">
                <a:ln>
                  <a:noFill/>
                </a:ln>
                <a:solidFill>
                  <a:srgbClr val="252525"/>
                </a:solidFill>
                <a:effectLst/>
                <a:cs typeface="Arial" panose="020B0604020202020204" pitchFamily="34" charset="0"/>
              </a:rPr>
              <a:t> </a:t>
            </a:r>
            <a:r>
              <a:rPr kumimoji="0" lang="ru-RU" altLang="ru-RU" sz="1900" b="0" i="0" u="none" strike="noStrike" cap="none" normalizeH="0" baseline="0" dirty="0" err="1">
                <a:ln>
                  <a:noFill/>
                </a:ln>
                <a:solidFill>
                  <a:srgbClr val="252525"/>
                </a:solidFill>
                <a:effectLst/>
                <a:cs typeface="Arial" panose="020B0604020202020204" pitchFamily="34" charset="0"/>
              </a:rPr>
              <a:t>are</a:t>
            </a:r>
            <a:r>
              <a:rPr kumimoji="0" lang="ru-RU" altLang="ru-RU" sz="1900" b="0" i="0" u="none" strike="noStrike" cap="none" normalizeH="0" baseline="0" dirty="0">
                <a:ln>
                  <a:noFill/>
                </a:ln>
                <a:solidFill>
                  <a:srgbClr val="252525"/>
                </a:solidFill>
                <a:effectLst/>
                <a:cs typeface="Arial" panose="020B0604020202020204" pitchFamily="34" charset="0"/>
              </a:rPr>
              <a:t> </a:t>
            </a:r>
            <a:r>
              <a:rPr kumimoji="0" lang="ru-RU" altLang="ru-RU" sz="1900" b="0" i="0" u="none" strike="noStrike" cap="none" normalizeH="0" baseline="0" dirty="0" err="1">
                <a:ln>
                  <a:noFill/>
                </a:ln>
                <a:solidFill>
                  <a:srgbClr val="252525"/>
                </a:solidFill>
                <a:effectLst/>
                <a:cs typeface="Arial" panose="020B0604020202020204" pitchFamily="34" charset="0"/>
              </a:rPr>
              <a:t>only</a:t>
            </a:r>
            <a:r>
              <a:rPr kumimoji="0" lang="ru-RU" altLang="ru-RU" sz="1900" b="0" i="0" u="none" strike="noStrike" cap="none" normalizeH="0" baseline="0" dirty="0">
                <a:ln>
                  <a:noFill/>
                </a:ln>
                <a:solidFill>
                  <a:srgbClr val="252525"/>
                </a:solidFill>
                <a:effectLst/>
                <a:cs typeface="Arial" panose="020B0604020202020204" pitchFamily="34" charset="0"/>
              </a:rPr>
              <a:t> </a:t>
            </a:r>
            <a:r>
              <a:rPr kumimoji="0" lang="ru-RU" altLang="ru-RU" sz="1900" b="0" i="0" u="none" strike="noStrike" cap="none" normalizeH="0" baseline="0" dirty="0" err="1">
                <a:ln>
                  <a:noFill/>
                </a:ln>
                <a:solidFill>
                  <a:srgbClr val="252525"/>
                </a:solidFill>
                <a:effectLst/>
                <a:cs typeface="Arial" panose="020B0604020202020204" pitchFamily="34" charset="0"/>
              </a:rPr>
              <a:t>enforced</a:t>
            </a:r>
            <a:r>
              <a:rPr kumimoji="0" lang="ru-RU" altLang="ru-RU" sz="1900" b="0" i="0" u="none" strike="noStrike" cap="none" normalizeH="0" baseline="0" dirty="0">
                <a:ln>
                  <a:noFill/>
                </a:ln>
                <a:solidFill>
                  <a:srgbClr val="252525"/>
                </a:solidFill>
                <a:effectLst/>
                <a:cs typeface="Arial" panose="020B0604020202020204" pitchFamily="34" charset="0"/>
              </a:rPr>
              <a:t> </a:t>
            </a:r>
            <a:r>
              <a:rPr kumimoji="0" lang="ru-RU" altLang="ru-RU" sz="1900" b="0" i="0" u="none" strike="noStrike" cap="none" normalizeH="0" baseline="0" dirty="0" err="1">
                <a:ln>
                  <a:noFill/>
                </a:ln>
                <a:solidFill>
                  <a:srgbClr val="252525"/>
                </a:solidFill>
                <a:effectLst/>
                <a:cs typeface="Arial" panose="020B0604020202020204" pitchFamily="34" charset="0"/>
              </a:rPr>
              <a:t>on</a:t>
            </a:r>
            <a:r>
              <a:rPr kumimoji="0" lang="ru-RU" altLang="ru-RU" sz="1900" b="0" i="0" u="none" strike="noStrike" cap="none" normalizeH="0" baseline="0" dirty="0">
                <a:ln>
                  <a:noFill/>
                </a:ln>
                <a:solidFill>
                  <a:srgbClr val="252525"/>
                </a:solidFill>
                <a:effectLst/>
                <a:cs typeface="Arial" panose="020B0604020202020204" pitchFamily="34" charset="0"/>
              </a:rPr>
              <a:t> </a:t>
            </a:r>
            <a:r>
              <a:rPr kumimoji="0" lang="ru-RU" altLang="ru-RU" sz="1900" b="0" i="0" u="none" strike="noStrike" cap="none" normalizeH="0" baseline="0" dirty="0" err="1">
                <a:ln>
                  <a:noFill/>
                </a:ln>
                <a:solidFill>
                  <a:srgbClr val="252525"/>
                </a:solidFill>
                <a:effectLst/>
                <a:cs typeface="Arial" panose="020B0604020202020204" pitchFamily="34" charset="0"/>
              </a:rPr>
              <a:t>current</a:t>
            </a:r>
            <a:r>
              <a:rPr kumimoji="0" lang="ru-RU" altLang="ru-RU" sz="1900" b="0" i="0" u="none" strike="noStrike" cap="none" normalizeH="0" baseline="0" dirty="0">
                <a:ln>
                  <a:noFill/>
                </a:ln>
                <a:solidFill>
                  <a:srgbClr val="252525"/>
                </a:solidFill>
                <a:effectLst/>
                <a:cs typeface="Arial" panose="020B0604020202020204" pitchFamily="34" charset="0"/>
              </a:rPr>
              <a:t> </a:t>
            </a:r>
            <a:r>
              <a:rPr kumimoji="0" lang="ru-RU" altLang="ru-RU" sz="1900" b="0" i="0" u="none" strike="noStrike" cap="none" normalizeH="0" baseline="0" dirty="0" err="1">
                <a:ln>
                  <a:noFill/>
                </a:ln>
                <a:solidFill>
                  <a:srgbClr val="252525"/>
                </a:solidFill>
                <a:effectLst/>
                <a:cs typeface="Arial" panose="020B0604020202020204" pitchFamily="34" charset="0"/>
              </a:rPr>
              <a:t>rows</a:t>
            </a:r>
            <a:endParaRPr kumimoji="0" lang="ru-RU" altLang="ru-RU" sz="1900" b="0" i="0" u="none" strike="noStrike" cap="none" normalizeH="0" baseline="0" dirty="0">
              <a:ln>
                <a:noFill/>
              </a:ln>
              <a:solidFill>
                <a:srgbClr val="252525"/>
              </a:solidFill>
              <a:effectLst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altLang="ru-RU" sz="1900" b="0" i="0" u="none" strike="noStrike" cap="none" normalizeH="0" baseline="0" dirty="0" err="1">
                <a:ln>
                  <a:noFill/>
                </a:ln>
                <a:solidFill>
                  <a:srgbClr val="252525"/>
                </a:solidFill>
                <a:effectLst/>
                <a:cs typeface="Arial" panose="020B0604020202020204" pitchFamily="34" charset="0"/>
              </a:rPr>
              <a:t>Syntax</a:t>
            </a:r>
            <a:r>
              <a:rPr kumimoji="0" lang="ru-RU" altLang="ru-RU" sz="1900" b="0" i="0" u="none" strike="noStrike" cap="none" normalizeH="0" baseline="0" dirty="0">
                <a:ln>
                  <a:noFill/>
                </a:ln>
                <a:solidFill>
                  <a:srgbClr val="252525"/>
                </a:solidFill>
                <a:effectLst/>
                <a:cs typeface="Arial" panose="020B0604020202020204" pitchFamily="34" charset="0"/>
              </a:rPr>
              <a:t> </a:t>
            </a:r>
            <a:r>
              <a:rPr kumimoji="0" lang="ru-RU" altLang="ru-RU" sz="1900" b="0" i="0" u="none" strike="noStrike" cap="none" normalizeH="0" baseline="0" dirty="0" err="1">
                <a:ln>
                  <a:noFill/>
                </a:ln>
                <a:solidFill>
                  <a:srgbClr val="252525"/>
                </a:solidFill>
                <a:effectLst/>
                <a:cs typeface="Arial" panose="020B0604020202020204" pitchFamily="34" charset="0"/>
              </a:rPr>
              <a:t>for</a:t>
            </a:r>
            <a:r>
              <a:rPr kumimoji="0" lang="ru-RU" altLang="ru-RU" sz="1900" b="0" i="0" u="none" strike="noStrike" cap="none" normalizeH="0" baseline="0" dirty="0">
                <a:ln>
                  <a:noFill/>
                </a:ln>
                <a:solidFill>
                  <a:srgbClr val="252525"/>
                </a:solidFill>
                <a:effectLst/>
                <a:cs typeface="Arial" panose="020B0604020202020204" pitchFamily="34" charset="0"/>
              </a:rPr>
              <a:t> </a:t>
            </a:r>
            <a:r>
              <a:rPr kumimoji="0" lang="ru-RU" altLang="ru-RU" sz="1900" b="1" i="0" u="none" strike="noStrike" cap="none" normalizeH="0" baseline="0" dirty="0" err="1">
                <a:ln>
                  <a:noFill/>
                </a:ln>
                <a:solidFill>
                  <a:srgbClr val="252525"/>
                </a:solidFill>
                <a:effectLst/>
                <a:cs typeface="Arial" panose="020B0604020202020204" pitchFamily="34" charset="0"/>
              </a:rPr>
              <a:t>time-sliced</a:t>
            </a:r>
            <a:r>
              <a:rPr kumimoji="0" lang="ru-RU" altLang="ru-RU" sz="1900" b="0" i="0" u="none" strike="noStrike" cap="none" normalizeH="0" baseline="0" dirty="0">
                <a:ln>
                  <a:noFill/>
                </a:ln>
                <a:solidFill>
                  <a:srgbClr val="252525"/>
                </a:solidFill>
                <a:effectLst/>
                <a:cs typeface="Arial" panose="020B0604020202020204" pitchFamily="34" charset="0"/>
              </a:rPr>
              <a:t> </a:t>
            </a:r>
            <a:r>
              <a:rPr kumimoji="0" lang="ru-RU" altLang="ru-RU" sz="1900" b="0" i="0" u="none" strike="noStrike" cap="none" normalizeH="0" baseline="0" dirty="0" err="1">
                <a:ln>
                  <a:noFill/>
                </a:ln>
                <a:solidFill>
                  <a:srgbClr val="252525"/>
                </a:solidFill>
                <a:effectLst/>
                <a:cs typeface="Arial" panose="020B0604020202020204" pitchFamily="34" charset="0"/>
              </a:rPr>
              <a:t>and</a:t>
            </a:r>
            <a:r>
              <a:rPr kumimoji="0" lang="ru-RU" altLang="ru-RU" sz="1900" b="0" i="0" u="none" strike="noStrike" cap="none" normalizeH="0" baseline="0" dirty="0">
                <a:ln>
                  <a:noFill/>
                </a:ln>
                <a:solidFill>
                  <a:srgbClr val="252525"/>
                </a:solidFill>
                <a:effectLst/>
                <a:cs typeface="Arial" panose="020B0604020202020204" pitchFamily="34" charset="0"/>
              </a:rPr>
              <a:t> </a:t>
            </a:r>
            <a:r>
              <a:rPr kumimoji="0" lang="ru-RU" altLang="ru-RU" sz="1900" b="1" i="0" u="none" strike="noStrike" cap="none" normalizeH="0" baseline="0" dirty="0" err="1">
                <a:ln>
                  <a:noFill/>
                </a:ln>
                <a:solidFill>
                  <a:srgbClr val="252525"/>
                </a:solidFill>
                <a:effectLst/>
                <a:cs typeface="Arial" panose="020B0604020202020204" pitchFamily="34" charset="0"/>
              </a:rPr>
              <a:t>sequenced</a:t>
            </a:r>
            <a:r>
              <a:rPr kumimoji="0" lang="ru-RU" altLang="ru-RU" sz="1900" b="0" i="0" u="none" strike="noStrike" cap="none" normalizeH="0" baseline="0" dirty="0">
                <a:ln>
                  <a:noFill/>
                </a:ln>
                <a:solidFill>
                  <a:srgbClr val="252525"/>
                </a:solidFill>
                <a:effectLst/>
                <a:cs typeface="Arial" panose="020B0604020202020204" pitchFamily="34" charset="0"/>
              </a:rPr>
              <a:t> </a:t>
            </a:r>
            <a:r>
              <a:rPr kumimoji="0" lang="ru-RU" altLang="ru-RU" sz="1900" b="0" i="0" u="none" strike="noStrike" cap="none" normalizeH="0" baseline="0" dirty="0" err="1">
                <a:ln>
                  <a:noFill/>
                </a:ln>
                <a:solidFill>
                  <a:srgbClr val="252525"/>
                </a:solidFill>
                <a:effectLst/>
                <a:cs typeface="Arial" panose="020B0604020202020204" pitchFamily="34" charset="0"/>
              </a:rPr>
              <a:t>queries</a:t>
            </a:r>
            <a:r>
              <a:rPr kumimoji="0" lang="ru-RU" altLang="ru-RU" sz="1900" b="0" i="0" u="none" strike="noStrike" cap="none" normalizeH="0" baseline="0" dirty="0">
                <a:ln>
                  <a:noFill/>
                </a:ln>
                <a:solidFill>
                  <a:srgbClr val="252525"/>
                </a:solidFill>
                <a:effectLst/>
                <a:cs typeface="Arial" panose="020B0604020202020204" pitchFamily="34" charset="0"/>
              </a:rPr>
              <a:t> </a:t>
            </a:r>
            <a:r>
              <a:rPr kumimoji="0" lang="ru-RU" altLang="ru-RU" sz="1900" b="0" i="0" u="none" strike="noStrike" cap="none" normalizeH="0" baseline="0" dirty="0" err="1">
                <a:ln>
                  <a:noFill/>
                </a:ln>
                <a:solidFill>
                  <a:srgbClr val="252525"/>
                </a:solidFill>
                <a:effectLst/>
                <a:cs typeface="Arial" panose="020B0604020202020204" pitchFamily="34" charset="0"/>
              </a:rPr>
              <a:t>on</a:t>
            </a:r>
            <a:r>
              <a:rPr kumimoji="0" lang="ru-RU" altLang="ru-RU" sz="1900" b="0" i="0" u="none" strike="noStrike" cap="none" normalizeH="0" baseline="0" dirty="0">
                <a:ln>
                  <a:noFill/>
                </a:ln>
                <a:solidFill>
                  <a:srgbClr val="252525"/>
                </a:solidFill>
                <a:effectLst/>
                <a:cs typeface="Arial" panose="020B0604020202020204" pitchFamily="34" charset="0"/>
              </a:rPr>
              <a:t> </a:t>
            </a:r>
            <a:r>
              <a:rPr kumimoji="0" lang="ru-RU" altLang="ru-RU" sz="1900" b="0" i="0" u="none" strike="noStrike" cap="none" normalizeH="0" baseline="0" dirty="0" err="1">
                <a:ln>
                  <a:noFill/>
                </a:ln>
                <a:solidFill>
                  <a:srgbClr val="252525"/>
                </a:solidFill>
                <a:effectLst/>
                <a:cs typeface="Arial" panose="020B0604020202020204" pitchFamily="34" charset="0"/>
              </a:rPr>
              <a:t>system</a:t>
            </a:r>
            <a:r>
              <a:rPr kumimoji="0" lang="ru-RU" altLang="ru-RU" sz="1900" b="0" i="0" u="none" strike="noStrike" cap="none" normalizeH="0" baseline="0" dirty="0">
                <a:ln>
                  <a:noFill/>
                </a:ln>
                <a:solidFill>
                  <a:srgbClr val="252525"/>
                </a:solidFill>
                <a:effectLst/>
                <a:cs typeface="Arial" panose="020B0604020202020204" pitchFamily="34" charset="0"/>
              </a:rPr>
              <a:t> </a:t>
            </a:r>
            <a:r>
              <a:rPr kumimoji="0" lang="ru-RU" altLang="ru-RU" sz="1900" b="0" i="0" u="none" strike="noStrike" cap="none" normalizeH="0" baseline="0" dirty="0" err="1">
                <a:ln>
                  <a:noFill/>
                </a:ln>
                <a:solidFill>
                  <a:srgbClr val="252525"/>
                </a:solidFill>
                <a:effectLst/>
                <a:cs typeface="Arial" panose="020B0604020202020204" pitchFamily="34" charset="0"/>
              </a:rPr>
              <a:t>time</a:t>
            </a:r>
            <a:r>
              <a:rPr kumimoji="0" lang="ru-RU" altLang="ru-RU" sz="1900" b="0" i="0" u="none" strike="noStrike" cap="none" normalizeH="0" baseline="0" dirty="0">
                <a:ln>
                  <a:noFill/>
                </a:ln>
                <a:solidFill>
                  <a:srgbClr val="252525"/>
                </a:solidFill>
                <a:effectLst/>
                <a:cs typeface="Arial" panose="020B0604020202020204" pitchFamily="34" charset="0"/>
              </a:rPr>
              <a:t> </a:t>
            </a:r>
            <a:r>
              <a:rPr kumimoji="0" lang="ru-RU" altLang="ru-RU" sz="1900" b="0" i="0" u="none" strike="noStrike" cap="none" normalizeH="0" baseline="0" dirty="0" err="1">
                <a:ln>
                  <a:noFill/>
                </a:ln>
                <a:solidFill>
                  <a:srgbClr val="252525"/>
                </a:solidFill>
                <a:effectLst/>
                <a:cs typeface="Arial" panose="020B0604020202020204" pitchFamily="34" charset="0"/>
              </a:rPr>
              <a:t>tables</a:t>
            </a:r>
            <a:r>
              <a:rPr kumimoji="0" lang="ru-RU" altLang="ru-RU" sz="1900" b="0" i="0" u="none" strike="noStrike" cap="none" normalizeH="0" baseline="0" dirty="0">
                <a:ln>
                  <a:noFill/>
                </a:ln>
                <a:solidFill>
                  <a:srgbClr val="252525"/>
                </a:solidFill>
                <a:effectLst/>
                <a:cs typeface="Arial" panose="020B0604020202020204" pitchFamily="34" charset="0"/>
              </a:rPr>
              <a:t> </a:t>
            </a:r>
            <a:r>
              <a:rPr kumimoji="0" lang="ru-RU" altLang="ru-RU" sz="1900" b="0" i="0" u="none" strike="noStrike" cap="none" normalizeH="0" baseline="0" dirty="0" err="1">
                <a:ln>
                  <a:noFill/>
                </a:ln>
                <a:solidFill>
                  <a:srgbClr val="252525"/>
                </a:solidFill>
                <a:effectLst/>
                <a:cs typeface="Arial" panose="020B0604020202020204" pitchFamily="34" charset="0"/>
              </a:rPr>
              <a:t>via</a:t>
            </a:r>
            <a:r>
              <a:rPr kumimoji="0" lang="ru-RU" altLang="ru-RU" sz="1900" b="0" i="0" u="none" strike="noStrike" cap="none" normalizeH="0" baseline="0" dirty="0">
                <a:ln>
                  <a:noFill/>
                </a:ln>
                <a:solidFill>
                  <a:srgbClr val="252525"/>
                </a:solidFill>
                <a:effectLst/>
                <a:cs typeface="Arial" panose="020B0604020202020204" pitchFamily="34" charset="0"/>
              </a:rPr>
              <a:t> </a:t>
            </a:r>
            <a:r>
              <a:rPr kumimoji="0" lang="ru-RU" altLang="ru-RU" sz="1900" b="0" i="0" u="none" strike="noStrike" cap="none" normalizeH="0" baseline="0" dirty="0" err="1">
                <a:ln>
                  <a:noFill/>
                </a:ln>
                <a:solidFill>
                  <a:srgbClr val="252525"/>
                </a:solidFill>
                <a:effectLst/>
                <a:cs typeface="Arial" panose="020B0604020202020204" pitchFamily="34" charset="0"/>
              </a:rPr>
              <a:t>the</a:t>
            </a:r>
            <a:r>
              <a:rPr kumimoji="0" lang="ru-RU" altLang="ru-RU" sz="1900" b="0" i="0" u="none" strike="noStrike" cap="none" normalizeH="0" baseline="0" dirty="0">
                <a:ln>
                  <a:noFill/>
                </a:ln>
                <a:solidFill>
                  <a:srgbClr val="252525"/>
                </a:solidFill>
                <a:effectLst/>
                <a:cs typeface="Arial" panose="020B0604020202020204" pitchFamily="34" charset="0"/>
              </a:rPr>
              <a:t> </a:t>
            </a:r>
            <a:r>
              <a:rPr kumimoji="0" lang="ru-RU" altLang="ru-RU" sz="19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Courier New" panose="02070309020205020404" pitchFamily="49" charset="0"/>
              </a:rPr>
              <a:t>AS OF SYSTEM TIME</a:t>
            </a:r>
            <a:r>
              <a:rPr kumimoji="0" lang="ru-RU" altLang="ru-RU" sz="1900" b="0" i="0" u="none" strike="noStrike" cap="none" normalizeH="0" baseline="0" dirty="0">
                <a:ln>
                  <a:noFill/>
                </a:ln>
                <a:solidFill>
                  <a:srgbClr val="252525"/>
                </a:solidFill>
                <a:effectLst/>
                <a:cs typeface="Arial" panose="020B0604020202020204" pitchFamily="34" charset="0"/>
              </a:rPr>
              <a:t> </a:t>
            </a:r>
            <a:r>
              <a:rPr kumimoji="0" lang="ru-RU" altLang="ru-RU" sz="1900" b="0" i="0" u="none" strike="noStrike" cap="none" normalizeH="0" baseline="0" dirty="0" err="1">
                <a:ln>
                  <a:noFill/>
                </a:ln>
                <a:solidFill>
                  <a:srgbClr val="252525"/>
                </a:solidFill>
                <a:effectLst/>
                <a:cs typeface="Arial" panose="020B0604020202020204" pitchFamily="34" charset="0"/>
              </a:rPr>
              <a:t>and</a:t>
            </a:r>
            <a:r>
              <a:rPr kumimoji="0" lang="ru-RU" altLang="ru-RU" sz="1900" b="0" i="0" u="none" strike="noStrike" cap="none" normalizeH="0" baseline="0" dirty="0">
                <a:ln>
                  <a:noFill/>
                </a:ln>
                <a:solidFill>
                  <a:srgbClr val="252525"/>
                </a:solidFill>
                <a:effectLst/>
                <a:cs typeface="Arial" panose="020B0604020202020204" pitchFamily="34" charset="0"/>
              </a:rPr>
              <a:t> </a:t>
            </a:r>
            <a:r>
              <a:rPr kumimoji="0" lang="ru-RU" altLang="ru-RU" sz="19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Courier New" panose="02070309020205020404" pitchFamily="49" charset="0"/>
              </a:rPr>
              <a:t>VERSIONS BETWEEN SYSTEM TIME ... AND ...</a:t>
            </a:r>
            <a:r>
              <a:rPr kumimoji="0" lang="ru-RU" altLang="ru-RU" sz="1900" b="0" i="0" u="none" strike="noStrike" cap="none" normalizeH="0" baseline="0" dirty="0" err="1">
                <a:ln>
                  <a:noFill/>
                </a:ln>
                <a:solidFill>
                  <a:srgbClr val="252525"/>
                </a:solidFill>
                <a:effectLst/>
                <a:cs typeface="Arial" panose="020B0604020202020204" pitchFamily="34" charset="0"/>
              </a:rPr>
              <a:t>clauses</a:t>
            </a:r>
            <a:endParaRPr kumimoji="0" lang="ru-RU" altLang="ru-RU" sz="1900" b="0" i="0" u="none" strike="noStrike" cap="none" normalizeH="0" baseline="0" dirty="0">
              <a:ln>
                <a:noFill/>
              </a:ln>
              <a:solidFill>
                <a:srgbClr val="252525"/>
              </a:solidFill>
              <a:effectLst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altLang="ru-RU" sz="1900" b="0" i="0" u="none" strike="noStrike" cap="none" normalizeH="0" baseline="0" dirty="0" err="1">
                <a:ln>
                  <a:noFill/>
                </a:ln>
                <a:solidFill>
                  <a:srgbClr val="252525"/>
                </a:solidFill>
                <a:effectLst/>
                <a:cs typeface="Arial" panose="020B0604020202020204" pitchFamily="34" charset="0"/>
              </a:rPr>
              <a:t>Application</a:t>
            </a:r>
            <a:r>
              <a:rPr kumimoji="0" lang="ru-RU" altLang="ru-RU" sz="1900" b="0" i="0" u="none" strike="noStrike" cap="none" normalizeH="0" baseline="0" dirty="0">
                <a:ln>
                  <a:noFill/>
                </a:ln>
                <a:solidFill>
                  <a:srgbClr val="252525"/>
                </a:solidFill>
                <a:effectLst/>
                <a:cs typeface="Arial" panose="020B0604020202020204" pitchFamily="34" charset="0"/>
              </a:rPr>
              <a:t> </a:t>
            </a:r>
            <a:r>
              <a:rPr kumimoji="0" lang="ru-RU" altLang="ru-RU" sz="1900" b="0" i="0" u="none" strike="noStrike" cap="none" normalizeH="0" baseline="0" dirty="0" err="1">
                <a:ln>
                  <a:noFill/>
                </a:ln>
                <a:solidFill>
                  <a:srgbClr val="252525"/>
                </a:solidFill>
                <a:effectLst/>
                <a:cs typeface="Arial" panose="020B0604020202020204" pitchFamily="34" charset="0"/>
              </a:rPr>
              <a:t>time</a:t>
            </a:r>
            <a:r>
              <a:rPr kumimoji="0" lang="ru-RU" altLang="ru-RU" sz="1900" b="0" i="0" u="none" strike="noStrike" cap="none" normalizeH="0" baseline="0" dirty="0">
                <a:ln>
                  <a:noFill/>
                </a:ln>
                <a:solidFill>
                  <a:srgbClr val="252525"/>
                </a:solidFill>
                <a:effectLst/>
                <a:cs typeface="Arial" panose="020B0604020202020204" pitchFamily="34" charset="0"/>
              </a:rPr>
              <a:t> </a:t>
            </a:r>
            <a:r>
              <a:rPr kumimoji="0" lang="ru-RU" altLang="ru-RU" sz="1900" b="0" i="0" u="none" strike="noStrike" cap="none" normalizeH="0" baseline="0" dirty="0" err="1">
                <a:ln>
                  <a:noFill/>
                </a:ln>
                <a:solidFill>
                  <a:srgbClr val="252525"/>
                </a:solidFill>
                <a:effectLst/>
                <a:cs typeface="Arial" panose="020B0604020202020204" pitchFamily="34" charset="0"/>
              </a:rPr>
              <a:t>and</a:t>
            </a:r>
            <a:r>
              <a:rPr kumimoji="0" lang="ru-RU" altLang="ru-RU" sz="1900" b="0" i="0" u="none" strike="noStrike" cap="none" normalizeH="0" baseline="0" dirty="0">
                <a:ln>
                  <a:noFill/>
                </a:ln>
                <a:solidFill>
                  <a:srgbClr val="252525"/>
                </a:solidFill>
                <a:effectLst/>
                <a:cs typeface="Arial" panose="020B0604020202020204" pitchFamily="34" charset="0"/>
              </a:rPr>
              <a:t> </a:t>
            </a:r>
            <a:r>
              <a:rPr kumimoji="0" lang="ru-RU" altLang="ru-RU" sz="1900" b="0" i="0" u="none" strike="noStrike" cap="none" normalizeH="0" baseline="0" dirty="0" err="1">
                <a:ln>
                  <a:noFill/>
                </a:ln>
                <a:solidFill>
                  <a:srgbClr val="252525"/>
                </a:solidFill>
                <a:effectLst/>
                <a:cs typeface="Arial" panose="020B0604020202020204" pitchFamily="34" charset="0"/>
              </a:rPr>
              <a:t>system</a:t>
            </a:r>
            <a:r>
              <a:rPr kumimoji="0" lang="ru-RU" altLang="ru-RU" sz="1900" b="0" i="0" u="none" strike="noStrike" cap="none" normalizeH="0" baseline="0" dirty="0">
                <a:ln>
                  <a:noFill/>
                </a:ln>
                <a:solidFill>
                  <a:srgbClr val="252525"/>
                </a:solidFill>
                <a:effectLst/>
                <a:cs typeface="Arial" panose="020B0604020202020204" pitchFamily="34" charset="0"/>
              </a:rPr>
              <a:t> </a:t>
            </a:r>
            <a:r>
              <a:rPr kumimoji="0" lang="ru-RU" altLang="ru-RU" sz="1900" b="0" i="0" u="none" strike="noStrike" cap="none" normalizeH="0" baseline="0" dirty="0" err="1">
                <a:ln>
                  <a:noFill/>
                </a:ln>
                <a:solidFill>
                  <a:srgbClr val="252525"/>
                </a:solidFill>
                <a:effectLst/>
                <a:cs typeface="Arial" panose="020B0604020202020204" pitchFamily="34" charset="0"/>
              </a:rPr>
              <a:t>versioning</a:t>
            </a:r>
            <a:r>
              <a:rPr kumimoji="0" lang="ru-RU" altLang="ru-RU" sz="1900" b="0" i="0" u="none" strike="noStrike" cap="none" normalizeH="0" baseline="0" dirty="0">
                <a:ln>
                  <a:noFill/>
                </a:ln>
                <a:solidFill>
                  <a:srgbClr val="252525"/>
                </a:solidFill>
                <a:effectLst/>
                <a:cs typeface="Arial" panose="020B0604020202020204" pitchFamily="34" charset="0"/>
              </a:rPr>
              <a:t> </a:t>
            </a:r>
            <a:r>
              <a:rPr kumimoji="0" lang="ru-RU" altLang="ru-RU" sz="1900" b="0" i="0" u="none" strike="noStrike" cap="none" normalizeH="0" baseline="0" dirty="0" err="1">
                <a:ln>
                  <a:noFill/>
                </a:ln>
                <a:solidFill>
                  <a:srgbClr val="252525"/>
                </a:solidFill>
                <a:effectLst/>
                <a:cs typeface="Arial" panose="020B0604020202020204" pitchFamily="34" charset="0"/>
              </a:rPr>
              <a:t>can</a:t>
            </a:r>
            <a:r>
              <a:rPr kumimoji="0" lang="ru-RU" altLang="ru-RU" sz="1900" b="0" i="0" u="none" strike="noStrike" cap="none" normalizeH="0" baseline="0" dirty="0">
                <a:ln>
                  <a:noFill/>
                </a:ln>
                <a:solidFill>
                  <a:srgbClr val="252525"/>
                </a:solidFill>
                <a:effectLst/>
                <a:cs typeface="Arial" panose="020B0604020202020204" pitchFamily="34" charset="0"/>
              </a:rPr>
              <a:t> </a:t>
            </a:r>
            <a:r>
              <a:rPr kumimoji="0" lang="ru-RU" altLang="ru-RU" sz="1900" b="0" i="0" u="none" strike="noStrike" cap="none" normalizeH="0" baseline="0" dirty="0" err="1">
                <a:ln>
                  <a:noFill/>
                </a:ln>
                <a:solidFill>
                  <a:srgbClr val="252525"/>
                </a:solidFill>
                <a:effectLst/>
                <a:cs typeface="Arial" panose="020B0604020202020204" pitchFamily="34" charset="0"/>
              </a:rPr>
              <a:t>be</a:t>
            </a:r>
            <a:r>
              <a:rPr kumimoji="0" lang="ru-RU" altLang="ru-RU" sz="1900" b="0" i="0" u="none" strike="noStrike" cap="none" normalizeH="0" baseline="0" dirty="0">
                <a:ln>
                  <a:noFill/>
                </a:ln>
                <a:solidFill>
                  <a:srgbClr val="252525"/>
                </a:solidFill>
                <a:effectLst/>
                <a:cs typeface="Arial" panose="020B0604020202020204" pitchFamily="34" charset="0"/>
              </a:rPr>
              <a:t> </a:t>
            </a:r>
            <a:r>
              <a:rPr kumimoji="0" lang="ru-RU" altLang="ru-RU" sz="1900" b="0" i="0" u="none" strike="noStrike" cap="none" normalizeH="0" baseline="0" dirty="0" err="1">
                <a:ln>
                  <a:noFill/>
                </a:ln>
                <a:solidFill>
                  <a:srgbClr val="252525"/>
                </a:solidFill>
                <a:effectLst/>
                <a:cs typeface="Arial" panose="020B0604020202020204" pitchFamily="34" charset="0"/>
              </a:rPr>
              <a:t>used</a:t>
            </a:r>
            <a:r>
              <a:rPr kumimoji="0" lang="ru-RU" altLang="ru-RU" sz="1900" b="0" i="0" u="none" strike="noStrike" cap="none" normalizeH="0" baseline="0" dirty="0">
                <a:ln>
                  <a:noFill/>
                </a:ln>
                <a:solidFill>
                  <a:srgbClr val="252525"/>
                </a:solidFill>
                <a:effectLst/>
                <a:cs typeface="Arial" panose="020B0604020202020204" pitchFamily="34" charset="0"/>
              </a:rPr>
              <a:t> </a:t>
            </a:r>
            <a:r>
              <a:rPr kumimoji="0" lang="ru-RU" altLang="ru-RU" sz="1900" b="0" i="0" u="none" strike="noStrike" cap="none" normalizeH="0" baseline="0" dirty="0" err="1">
                <a:ln>
                  <a:noFill/>
                </a:ln>
                <a:solidFill>
                  <a:srgbClr val="252525"/>
                </a:solidFill>
                <a:effectLst/>
                <a:cs typeface="Arial" panose="020B0604020202020204" pitchFamily="34" charset="0"/>
              </a:rPr>
              <a:t>together</a:t>
            </a:r>
            <a:r>
              <a:rPr kumimoji="0" lang="ru-RU" altLang="ru-RU" sz="1900" b="0" i="0" u="none" strike="noStrike" cap="none" normalizeH="0" baseline="0" dirty="0">
                <a:ln>
                  <a:noFill/>
                </a:ln>
                <a:solidFill>
                  <a:srgbClr val="252525"/>
                </a:solidFill>
                <a:effectLst/>
                <a:cs typeface="Arial" panose="020B0604020202020204" pitchFamily="34" charset="0"/>
              </a:rPr>
              <a:t> </a:t>
            </a:r>
            <a:r>
              <a:rPr kumimoji="0" lang="ru-RU" altLang="ru-RU" sz="1900" b="0" i="0" u="none" strike="noStrike" cap="none" normalizeH="0" baseline="0" dirty="0" err="1">
                <a:ln>
                  <a:noFill/>
                </a:ln>
                <a:solidFill>
                  <a:srgbClr val="252525"/>
                </a:solidFill>
                <a:effectLst/>
                <a:cs typeface="Arial" panose="020B0604020202020204" pitchFamily="34" charset="0"/>
              </a:rPr>
              <a:t>to</a:t>
            </a:r>
            <a:r>
              <a:rPr kumimoji="0" lang="ru-RU" altLang="ru-RU" sz="1900" b="0" i="0" u="none" strike="noStrike" cap="none" normalizeH="0" baseline="0" dirty="0">
                <a:ln>
                  <a:noFill/>
                </a:ln>
                <a:solidFill>
                  <a:srgbClr val="252525"/>
                </a:solidFill>
                <a:effectLst/>
                <a:cs typeface="Arial" panose="020B0604020202020204" pitchFamily="34" charset="0"/>
              </a:rPr>
              <a:t> </a:t>
            </a:r>
            <a:r>
              <a:rPr kumimoji="0" lang="ru-RU" altLang="ru-RU" sz="1900" b="0" i="0" u="none" strike="noStrike" cap="none" normalizeH="0" baseline="0" dirty="0" err="1">
                <a:ln>
                  <a:noFill/>
                </a:ln>
                <a:solidFill>
                  <a:srgbClr val="252525"/>
                </a:solidFill>
                <a:effectLst/>
                <a:cs typeface="Arial" panose="020B0604020202020204" pitchFamily="34" charset="0"/>
              </a:rPr>
              <a:t>provide</a:t>
            </a:r>
            <a:r>
              <a:rPr kumimoji="0" lang="ru-RU" altLang="ru-RU" sz="1900" b="0" i="0" u="none" strike="noStrike" cap="none" normalizeH="0" baseline="0" dirty="0">
                <a:ln>
                  <a:noFill/>
                </a:ln>
                <a:solidFill>
                  <a:srgbClr val="252525"/>
                </a:solidFill>
                <a:effectLst/>
                <a:cs typeface="Arial" panose="020B0604020202020204" pitchFamily="34" charset="0"/>
              </a:rPr>
              <a:t> </a:t>
            </a:r>
            <a:r>
              <a:rPr kumimoji="0" lang="ru-RU" altLang="ru-RU" sz="1900" b="1" i="0" u="none" strike="noStrike" cap="none" normalizeH="0" baseline="0" dirty="0" err="1">
                <a:ln>
                  <a:noFill/>
                </a:ln>
                <a:solidFill>
                  <a:srgbClr val="0B0080"/>
                </a:solidFill>
                <a:effectLst/>
                <a:cs typeface="Arial" panose="020B0604020202020204" pitchFamily="34" charset="0"/>
                <a:hlinkClick r:id="rId7" tooltip="Bitemporal"/>
              </a:rPr>
              <a:t>bitemporal</a:t>
            </a:r>
            <a:r>
              <a:rPr kumimoji="0" lang="ru-RU" altLang="ru-RU" sz="1900" b="1" i="0" u="none" strike="noStrike" cap="none" normalizeH="0" baseline="0" dirty="0">
                <a:ln>
                  <a:noFill/>
                </a:ln>
                <a:solidFill>
                  <a:srgbClr val="252525"/>
                </a:solidFill>
                <a:effectLst/>
                <a:cs typeface="Arial" panose="020B0604020202020204" pitchFamily="34" charset="0"/>
              </a:rPr>
              <a:t> </a:t>
            </a:r>
            <a:r>
              <a:rPr kumimoji="0" lang="ru-RU" altLang="ru-RU" sz="1900" b="1" i="0" u="none" strike="noStrike" cap="none" normalizeH="0" baseline="0" dirty="0" err="1">
                <a:ln>
                  <a:noFill/>
                </a:ln>
                <a:solidFill>
                  <a:srgbClr val="252525"/>
                </a:solidFill>
                <a:effectLst/>
                <a:cs typeface="Arial" panose="020B0604020202020204" pitchFamily="34" charset="0"/>
              </a:rPr>
              <a:t>tables</a:t>
            </a:r>
            <a:endParaRPr kumimoji="0" lang="ru-RU" altLang="ru-RU" sz="1900" b="0" i="0" u="none" strike="noStrike" cap="none" normalizeH="0" baseline="0" dirty="0">
              <a:ln>
                <a:noFill/>
              </a:ln>
              <a:solidFill>
                <a:srgbClr val="252525"/>
              </a:solidFill>
              <a:effectLst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79512" y="53420"/>
            <a:ext cx="250594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ase"/>
            <a:r>
              <a:rPr lang="en-US" b="1" dirty="0">
                <a:solidFill>
                  <a:srgbClr val="404040"/>
                </a:solidFill>
                <a:latin typeface="Helvetica Neue"/>
              </a:rPr>
              <a:t>ISO/IEC 9075-11:2011</a:t>
            </a:r>
          </a:p>
        </p:txBody>
      </p:sp>
    </p:spTree>
    <p:extLst>
      <p:ext uri="{BB962C8B-B14F-4D97-AF65-F5344CB8AC3E}">
        <p14:creationId xmlns:p14="http://schemas.microsoft.com/office/powerpoint/2010/main" val="50153167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7933810"/>
              </p:ext>
            </p:extLst>
          </p:nvPr>
        </p:nvGraphicFramePr>
        <p:xfrm>
          <a:off x="611560" y="692696"/>
          <a:ext cx="7488832" cy="5339091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8127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8779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9385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915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0279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4019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</a:rPr>
                        <a:t>Тип даних</a:t>
                      </a:r>
                      <a:endParaRPr lang="ru-RU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 anchor="ctr"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spc="-50">
                          <a:effectLst/>
                        </a:rPr>
                        <a:t>Оголошення</a:t>
                      </a:r>
                      <a:endParaRPr lang="ru-RU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810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</a:rPr>
                        <a:t>boolean (Логичній)</a:t>
                      </a:r>
                      <a:endParaRPr lang="ru-RU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</a:rPr>
                        <a:t>BOOLEAN</a:t>
                      </a:r>
                      <a:endParaRPr lang="ru-RU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</a:rPr>
                        <a:t> </a:t>
                      </a:r>
                      <a:endParaRPr lang="ru-RU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</a:rPr>
                        <a:t> </a:t>
                      </a:r>
                      <a:endParaRPr lang="ru-RU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</a:rPr>
                        <a:t> </a:t>
                      </a:r>
                      <a:endParaRPr lang="ru-RU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03413">
                <a:tc>
                  <a:txBody>
                    <a:bodyPr/>
                    <a:lstStyle/>
                    <a:p>
                      <a:pPr indent="889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</a:rPr>
                        <a:t>character (Символьній)</a:t>
                      </a:r>
                      <a:endParaRPr lang="ru-RU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</a:rPr>
                        <a:t>CHAR</a:t>
                      </a:r>
                      <a:endParaRPr lang="ru-RU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</a:rPr>
                        <a:t>VARCHAR</a:t>
                      </a:r>
                      <a:endParaRPr lang="ru-RU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</a:rPr>
                        <a:t> </a:t>
                      </a:r>
                      <a:endParaRPr lang="ru-RU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</a:rPr>
                        <a:t> </a:t>
                      </a:r>
                      <a:endParaRPr lang="ru-RU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019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</a:rPr>
                        <a:t>bit (Бітовий)</a:t>
                      </a:r>
                      <a:endParaRPr lang="ru-RU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</a:rPr>
                        <a:t>BIT</a:t>
                      </a:r>
                      <a:endParaRPr lang="ru-RU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spc="-50">
                          <a:effectLst/>
                        </a:rPr>
                        <a:t>BIT VARYING</a:t>
                      </a:r>
                      <a:endParaRPr lang="ru-RU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</a:rPr>
                        <a:t> </a:t>
                      </a:r>
                      <a:endParaRPr lang="ru-RU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</a:rPr>
                        <a:t> </a:t>
                      </a:r>
                      <a:endParaRPr lang="ru-RU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0341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</a:rPr>
                        <a:t>exact numeric (Точні числа)</a:t>
                      </a:r>
                      <a:endParaRPr lang="ru-RU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</a:rPr>
                        <a:t>NUMERIC</a:t>
                      </a:r>
                      <a:endParaRPr lang="ru-RU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</a:rPr>
                        <a:t>DECIMAL</a:t>
                      </a:r>
                      <a:endParaRPr lang="ru-RU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</a:rPr>
                        <a:t>INTEGER</a:t>
                      </a:r>
                      <a:endParaRPr lang="ru-RU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</a:rPr>
                        <a:t>SMALLINT</a:t>
                      </a:r>
                      <a:endParaRPr lang="ru-RU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0341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spc="-45">
                          <a:effectLst/>
                        </a:rPr>
                        <a:t>approximate numeric </a:t>
                      </a:r>
                      <a:r>
                        <a:rPr lang="uk-UA" sz="1800">
                          <a:effectLst/>
                        </a:rPr>
                        <a:t>(Округлені числа)</a:t>
                      </a:r>
                      <a:endParaRPr lang="ru-RU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</a:rPr>
                        <a:t>FLOAT</a:t>
                      </a:r>
                      <a:endParaRPr lang="ru-RU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</a:rPr>
                        <a:t>REAL</a:t>
                      </a:r>
                      <a:endParaRPr lang="ru-RU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indent="317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</a:rPr>
                        <a:t>DOUBLE </a:t>
                      </a:r>
                      <a:r>
                        <a:rPr lang="uk-UA" sz="1800" spc="-55">
                          <a:effectLst/>
                        </a:rPr>
                        <a:t>PRECISION</a:t>
                      </a:r>
                      <a:endParaRPr lang="ru-RU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</a:rPr>
                        <a:t> </a:t>
                      </a:r>
                      <a:endParaRPr lang="ru-RU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4019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</a:rPr>
                        <a:t>datetime (Дата/</a:t>
                      </a:r>
                      <a:r>
                        <a:rPr lang="ru-RU" sz="1800">
                          <a:effectLst/>
                        </a:rPr>
                        <a:t>час)</a:t>
                      </a:r>
                      <a:endParaRPr lang="ru-RU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</a:rPr>
                        <a:t>DATE</a:t>
                      </a:r>
                      <a:endParaRPr lang="ru-RU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</a:rPr>
                        <a:t>TIME</a:t>
                      </a:r>
                      <a:endParaRPr lang="ru-RU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spc="-40">
                          <a:effectLst/>
                        </a:rPr>
                        <a:t>TIMESTAHP</a:t>
                      </a:r>
                      <a:endParaRPr lang="ru-RU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</a:rPr>
                        <a:t> </a:t>
                      </a:r>
                      <a:endParaRPr lang="ru-RU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4019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</a:rPr>
                        <a:t>interval (Інтервал)</a:t>
                      </a:r>
                      <a:endParaRPr lang="ru-RU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</a:rPr>
                        <a:t>INTERVAL</a:t>
                      </a:r>
                      <a:endParaRPr lang="ru-RU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</a:rPr>
                        <a:t> </a:t>
                      </a:r>
                      <a:endParaRPr lang="ru-RU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</a:rPr>
                        <a:t> </a:t>
                      </a:r>
                      <a:endParaRPr lang="ru-RU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</a:rPr>
                        <a:t> </a:t>
                      </a:r>
                      <a:endParaRPr lang="ru-RU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70341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</a:rPr>
                        <a:t>BLOB</a:t>
                      </a:r>
                      <a:endParaRPr lang="ru-RU" sz="18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</a:rPr>
                        <a:t>(Великий об‘єкт)</a:t>
                      </a:r>
                      <a:endParaRPr lang="ru-RU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spc="-55">
                          <a:effectLst/>
                        </a:rPr>
                        <a:t>CHARACTER </a:t>
                      </a:r>
                      <a:r>
                        <a:rPr lang="uk-UA" sz="1800">
                          <a:effectLst/>
                        </a:rPr>
                        <a:t>LARGE OBJECT</a:t>
                      </a:r>
                      <a:endParaRPr lang="ru-RU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</a:rPr>
                        <a:t>BINARY  LARGE OBJECT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175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Таблиця 1. </a:t>
            </a:r>
            <a:endParaRPr kumimoji="0" lang="ru-RU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3175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Типи </a:t>
            </a:r>
            <a:r>
              <a:rPr kumimoji="0" lang="uk-UA" sz="1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данних</a:t>
            </a:r>
            <a:r>
              <a:rPr kumimoji="0" lang="uk-UA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мови SQI визначені в стандарті ISO/IEC 9075-2</a:t>
            </a:r>
            <a:endParaRPr kumimoji="0" lang="uk-UA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592034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116632"/>
            <a:ext cx="7848872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b="1" dirty="0"/>
              <a:t>Синтаксис та приклади оголошення типів даних</a:t>
            </a:r>
            <a:endParaRPr lang="ru-RU" b="1" dirty="0"/>
          </a:p>
          <a:p>
            <a:r>
              <a:rPr lang="en-US" b="1" dirty="0"/>
              <a:t>CHARACTER</a:t>
            </a:r>
            <a:r>
              <a:rPr lang="uk-UA" dirty="0"/>
              <a:t>   {</a:t>
            </a:r>
            <a:r>
              <a:rPr lang="en-US" dirty="0"/>
              <a:t>VARYING</a:t>
            </a:r>
            <a:r>
              <a:rPr lang="uk-UA" dirty="0"/>
              <a:t>}  [</a:t>
            </a:r>
            <a:r>
              <a:rPr lang="en-US" dirty="0"/>
              <a:t>length</a:t>
            </a:r>
            <a:r>
              <a:rPr lang="uk-UA" dirty="0"/>
              <a:t>]</a:t>
            </a:r>
            <a:endParaRPr lang="ru-RU" dirty="0"/>
          </a:p>
          <a:p>
            <a:r>
              <a:rPr lang="en-US" dirty="0"/>
              <a:t>Pole</a:t>
            </a:r>
            <a:r>
              <a:rPr lang="uk-UA" dirty="0"/>
              <a:t>1 </a:t>
            </a:r>
            <a:r>
              <a:rPr lang="en-US" dirty="0"/>
              <a:t>CHAR</a:t>
            </a:r>
            <a:r>
              <a:rPr lang="uk-UA" dirty="0"/>
              <a:t>(4) – для ключових полів (ідентифікаторів)</a:t>
            </a:r>
            <a:endParaRPr lang="ru-RU" dirty="0"/>
          </a:p>
          <a:p>
            <a:r>
              <a:rPr lang="en-US" dirty="0"/>
              <a:t>Pole2 VARCHAR(30</a:t>
            </a:r>
            <a:r>
              <a:rPr lang="uk-UA" dirty="0"/>
              <a:t>) – до 30 символів</a:t>
            </a:r>
            <a:endParaRPr lang="ru-RU" dirty="0"/>
          </a:p>
          <a:p>
            <a:r>
              <a:rPr lang="uk-UA" dirty="0"/>
              <a:t> </a:t>
            </a:r>
            <a:endParaRPr lang="ru-RU" dirty="0"/>
          </a:p>
          <a:p>
            <a:r>
              <a:rPr lang="en-US" b="1" dirty="0"/>
              <a:t>BIT</a:t>
            </a:r>
            <a:r>
              <a:rPr lang="en-US" dirty="0"/>
              <a:t>   {VARYING}  [length]. </a:t>
            </a:r>
            <a:endParaRPr lang="ru-RU" dirty="0"/>
          </a:p>
          <a:p>
            <a:r>
              <a:rPr lang="en-US" dirty="0"/>
              <a:t>Pole1 BIT(4)</a:t>
            </a:r>
            <a:endParaRPr lang="ru-RU" dirty="0"/>
          </a:p>
          <a:p>
            <a:r>
              <a:rPr lang="uk-UA" dirty="0"/>
              <a:t> </a:t>
            </a:r>
            <a:endParaRPr lang="ru-RU" dirty="0"/>
          </a:p>
          <a:p>
            <a:r>
              <a:rPr lang="en-US" b="1" dirty="0"/>
              <a:t>NUMERIC</a:t>
            </a:r>
            <a:r>
              <a:rPr lang="en-US" dirty="0"/>
              <a:t> [ precision- [,   scale]   ] </a:t>
            </a:r>
            <a:endParaRPr lang="ru-RU" dirty="0"/>
          </a:p>
          <a:p>
            <a:r>
              <a:rPr lang="en-US" b="1" dirty="0"/>
              <a:t>DECIMAL</a:t>
            </a:r>
            <a:r>
              <a:rPr lang="en-US" dirty="0"/>
              <a:t>  [ precision  [,   scale]   }</a:t>
            </a:r>
            <a:endParaRPr lang="ru-RU" dirty="0"/>
          </a:p>
          <a:p>
            <a:r>
              <a:rPr lang="en-US" b="1" dirty="0"/>
              <a:t>INTEGER</a:t>
            </a:r>
            <a:r>
              <a:rPr lang="en-US" dirty="0"/>
              <a:t> </a:t>
            </a:r>
            <a:endParaRPr lang="ru-RU" dirty="0"/>
          </a:p>
          <a:p>
            <a:r>
              <a:rPr lang="en-US" b="1" dirty="0"/>
              <a:t>SMALLINT</a:t>
            </a:r>
            <a:endParaRPr lang="ru-RU" dirty="0"/>
          </a:p>
          <a:p>
            <a:r>
              <a:rPr lang="en-US" dirty="0"/>
              <a:t>pole1  SMALLINT</a:t>
            </a:r>
            <a:endParaRPr lang="ru-RU" dirty="0"/>
          </a:p>
          <a:p>
            <a:r>
              <a:rPr lang="en-US" dirty="0"/>
              <a:t>pole  DECIMALS (7,2)</a:t>
            </a:r>
            <a:endParaRPr lang="ru-RU" dirty="0"/>
          </a:p>
          <a:p>
            <a:r>
              <a:rPr lang="en-US" b="1" dirty="0"/>
              <a:t>FLOAT</a:t>
            </a:r>
            <a:r>
              <a:rPr lang="en-US" dirty="0"/>
              <a:t>    [precision]</a:t>
            </a:r>
            <a:endParaRPr lang="ru-RU" dirty="0"/>
          </a:p>
          <a:p>
            <a:r>
              <a:rPr lang="en-US" b="1" dirty="0"/>
              <a:t>REAL</a:t>
            </a:r>
            <a:endParaRPr lang="ru-RU" dirty="0"/>
          </a:p>
          <a:p>
            <a:r>
              <a:rPr lang="en-US" b="1" dirty="0"/>
              <a:t>  DOUBLE   PRECISION</a:t>
            </a:r>
            <a:endParaRPr lang="ru-RU" dirty="0"/>
          </a:p>
          <a:p>
            <a:r>
              <a:rPr lang="en-US" b="1" dirty="0"/>
              <a:t>DATE</a:t>
            </a:r>
            <a:endParaRPr lang="ru-RU" dirty="0"/>
          </a:p>
          <a:p>
            <a:r>
              <a:rPr lang="en-US" b="1" dirty="0"/>
              <a:t>TIME </a:t>
            </a:r>
            <a:r>
              <a:rPr lang="en-US" dirty="0"/>
              <a:t>  [</a:t>
            </a:r>
            <a:r>
              <a:rPr lang="en-US" dirty="0" err="1"/>
              <a:t>timePrecision</a:t>
            </a:r>
            <a:r>
              <a:rPr lang="en-US" dirty="0"/>
              <a:t>]    [WITH TIME ZONE]</a:t>
            </a:r>
            <a:endParaRPr lang="ru-RU" dirty="0"/>
          </a:p>
          <a:p>
            <a:r>
              <a:rPr lang="en-US" b="1" dirty="0"/>
              <a:t>TIMESTAMP</a:t>
            </a:r>
            <a:r>
              <a:rPr lang="en-US" dirty="0"/>
              <a:t>    [</a:t>
            </a:r>
            <a:r>
              <a:rPr lang="en-US" dirty="0" err="1"/>
              <a:t>timePrecisicn</a:t>
            </a:r>
            <a:r>
              <a:rPr lang="en-US" dirty="0"/>
              <a:t>]    [WITH  TIME   ZONE]</a:t>
            </a:r>
            <a:endParaRPr lang="ru-RU" dirty="0"/>
          </a:p>
          <a:p>
            <a:r>
              <a:rPr lang="en-US" dirty="0"/>
              <a:t>Pole1  DATE</a:t>
            </a:r>
            <a:endParaRPr lang="ru-RU" dirty="0"/>
          </a:p>
          <a:p>
            <a:r>
              <a:rPr lang="en-US" b="1" dirty="0"/>
              <a:t> 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3592034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99592" y="332656"/>
            <a:ext cx="7704856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2400" dirty="0"/>
          </a:p>
          <a:p>
            <a:r>
              <a:rPr lang="en-US" sz="2400" b="1" dirty="0"/>
              <a:t>INTERVAL</a:t>
            </a:r>
            <a:r>
              <a:rPr lang="en-US" sz="2400" dirty="0"/>
              <a:t> {{</a:t>
            </a:r>
            <a:r>
              <a:rPr lang="en-US" sz="2400" dirty="0" err="1"/>
              <a:t>startField</a:t>
            </a:r>
            <a:r>
              <a:rPr lang="en-US" sz="2400" dirty="0"/>
              <a:t> TO </a:t>
            </a:r>
            <a:r>
              <a:rPr lang="en-US" sz="2400" dirty="0" err="1"/>
              <a:t>endField</a:t>
            </a:r>
            <a:r>
              <a:rPr lang="en-US" sz="2400" dirty="0"/>
              <a:t>}   </a:t>
            </a:r>
            <a:r>
              <a:rPr lang="en-US" sz="2400" dirty="0" err="1"/>
              <a:t>singleDatetimeField</a:t>
            </a:r>
            <a:r>
              <a:rPr lang="en-US" sz="2400" dirty="0"/>
              <a:t>} </a:t>
            </a:r>
            <a:endParaRPr lang="ru-RU" sz="2400" dirty="0"/>
          </a:p>
          <a:p>
            <a:r>
              <a:rPr lang="en-US" sz="2400" dirty="0" err="1"/>
              <a:t>StartField</a:t>
            </a:r>
            <a:r>
              <a:rPr lang="en-US" sz="2400" dirty="0"/>
              <a:t> = YEAR      MONTH   |   DAY |  HOUR   |   MINUTE [(</a:t>
            </a:r>
            <a:r>
              <a:rPr lang="en-US" sz="2400" dirty="0" err="1"/>
              <a:t>intervalLeadingFieldPrecision</a:t>
            </a:r>
            <a:r>
              <a:rPr lang="en-US" sz="2400" dirty="0"/>
              <a:t>)] , YEAR   |   MONTH   |   DAY |   HOUR |   MINUTE   |   SECOND [ {</a:t>
            </a:r>
            <a:r>
              <a:rPr lang="en-US" sz="2400" dirty="0" err="1"/>
              <a:t>firactionalSecondsPrecision</a:t>
            </a:r>
            <a:r>
              <a:rPr lang="en-US" sz="2400" dirty="0"/>
              <a:t>) ] </a:t>
            </a:r>
            <a:endParaRPr lang="ru-RU" sz="2400" dirty="0"/>
          </a:p>
          <a:p>
            <a:r>
              <a:rPr lang="en-US" sz="2400" dirty="0" err="1"/>
              <a:t>singleDatetimeField</a:t>
            </a:r>
            <a:r>
              <a:rPr lang="en-US" sz="2400" dirty="0"/>
              <a:t> </a:t>
            </a:r>
            <a:r>
              <a:rPr lang="en-GB" sz="2400" dirty="0"/>
              <a:t>= </a:t>
            </a:r>
            <a:r>
              <a:rPr lang="en-US" sz="2400" dirty="0" err="1"/>
              <a:t>startField</a:t>
            </a:r>
            <a:r>
              <a:rPr lang="en-US" sz="2400" dirty="0"/>
              <a:t>   |   SECOND [(</a:t>
            </a:r>
            <a:r>
              <a:rPr lang="en-US" sz="2400" dirty="0" err="1"/>
              <a:t>intervalLeadingFieldPrecision</a:t>
            </a:r>
            <a:r>
              <a:rPr lang="en-US" sz="2400" dirty="0"/>
              <a:t> [, </a:t>
            </a:r>
            <a:r>
              <a:rPr lang="en-US" sz="2400" dirty="0" err="1"/>
              <a:t>fractionalSecondsPrecision</a:t>
            </a:r>
            <a:r>
              <a:rPr lang="en-US" sz="2400" dirty="0"/>
              <a:t>]) ]</a:t>
            </a:r>
            <a:endParaRPr lang="ru-RU" sz="2400" dirty="0"/>
          </a:p>
          <a:p>
            <a:r>
              <a:rPr lang="uk-UA" sz="2400" dirty="0"/>
              <a:t> </a:t>
            </a:r>
            <a:endParaRPr lang="ru-RU" sz="2400" dirty="0"/>
          </a:p>
          <a:p>
            <a:r>
              <a:rPr lang="en-US" sz="2400" dirty="0"/>
              <a:t>pole 1 INTERVAL</a:t>
            </a:r>
            <a:r>
              <a:rPr lang="ru-RU" sz="2400" dirty="0"/>
              <a:t>  </a:t>
            </a:r>
            <a:r>
              <a:rPr lang="en-US" sz="2400" dirty="0"/>
              <a:t>YEAR</a:t>
            </a:r>
            <a:r>
              <a:rPr lang="ru-RU" sz="2400" dirty="0"/>
              <a:t>(2)   ТО   </a:t>
            </a:r>
            <a:r>
              <a:rPr lang="en-US" sz="2400" dirty="0"/>
              <a:t>MONTH</a:t>
            </a:r>
            <a:r>
              <a:rPr lang="uk-UA" sz="2400" dirty="0"/>
              <a:t> </a:t>
            </a:r>
            <a:endParaRPr lang="ru-RU" sz="2400" dirty="0"/>
          </a:p>
          <a:p>
            <a:r>
              <a:rPr lang="uk-UA" sz="2400" dirty="0"/>
              <a:t> значення </a:t>
            </a:r>
            <a:r>
              <a:rPr lang="ru-RU" sz="2400" dirty="0"/>
              <a:t>м</a:t>
            </a:r>
            <a:r>
              <a:rPr lang="uk-UA" sz="2400" dirty="0"/>
              <a:t>і</a:t>
            </a:r>
            <a:r>
              <a:rPr lang="ru-RU" sz="2400" dirty="0"/>
              <a:t>ж 0 </a:t>
            </a:r>
            <a:r>
              <a:rPr lang="uk-UA" sz="2400" dirty="0"/>
              <a:t>роком</a:t>
            </a:r>
            <a:r>
              <a:rPr lang="ru-RU" sz="2400" dirty="0"/>
              <a:t>, 0 м</a:t>
            </a:r>
            <a:r>
              <a:rPr lang="uk-UA" sz="2400" dirty="0"/>
              <a:t>і</a:t>
            </a:r>
            <a:r>
              <a:rPr lang="ru-RU" sz="2400" dirty="0" err="1"/>
              <a:t>сяцем</a:t>
            </a:r>
            <a:r>
              <a:rPr lang="ru-RU" sz="2400" dirty="0"/>
              <a:t> и 99 </a:t>
            </a:r>
            <a:r>
              <a:rPr lang="uk-UA" sz="2400" dirty="0"/>
              <a:t>роком</a:t>
            </a:r>
            <a:r>
              <a:rPr lang="ru-RU" sz="2400" dirty="0"/>
              <a:t>, 11 м</a:t>
            </a:r>
            <a:r>
              <a:rPr lang="uk-UA" sz="2400" dirty="0"/>
              <a:t>і</a:t>
            </a:r>
            <a:r>
              <a:rPr lang="ru-RU" sz="2400" dirty="0" err="1"/>
              <a:t>сяцем</a:t>
            </a:r>
            <a:endParaRPr lang="ru-RU" sz="2400" dirty="0"/>
          </a:p>
          <a:p>
            <a:r>
              <a:rPr lang="en-US" sz="2400" dirty="0"/>
              <a:t> </a:t>
            </a:r>
            <a:endParaRPr lang="ru-RU" sz="2400" dirty="0"/>
          </a:p>
          <a:p>
            <a:r>
              <a:rPr lang="en-US" sz="2400" dirty="0"/>
              <a:t>pole1 INTERVAL   HOUR  TO   SECOND(4)</a:t>
            </a:r>
            <a:r>
              <a:rPr lang="uk-UA" sz="2400" dirty="0"/>
              <a:t> </a:t>
            </a:r>
            <a:endParaRPr lang="ru-RU" sz="2400" dirty="0"/>
          </a:p>
          <a:p>
            <a:r>
              <a:rPr lang="uk-UA" sz="2400" dirty="0"/>
              <a:t> </a:t>
            </a:r>
            <a:r>
              <a:rPr lang="en-US" sz="2400" dirty="0"/>
              <a:t>0 </a:t>
            </a:r>
            <a:r>
              <a:rPr lang="uk-UA" sz="2400" dirty="0"/>
              <a:t>год.</a:t>
            </a:r>
            <a:r>
              <a:rPr lang="en-US" sz="2400" dirty="0"/>
              <a:t>, 0 </a:t>
            </a:r>
            <a:r>
              <a:rPr lang="uk-UA" sz="2400" dirty="0"/>
              <a:t>хв.</a:t>
            </a:r>
            <a:r>
              <a:rPr lang="en-US" sz="2400" dirty="0"/>
              <a:t>, 0 </a:t>
            </a:r>
            <a:r>
              <a:rPr lang="ru-RU" sz="2400" dirty="0"/>
              <a:t>с</a:t>
            </a:r>
            <a:r>
              <a:rPr lang="uk-UA" sz="2400" dirty="0"/>
              <a:t>. </a:t>
            </a:r>
            <a:r>
              <a:rPr lang="ru-RU" sz="2400" dirty="0"/>
              <a:t>до</a:t>
            </a:r>
            <a:r>
              <a:rPr lang="en-US" sz="2400" dirty="0"/>
              <a:t> 99</a:t>
            </a:r>
            <a:r>
              <a:rPr lang="uk-UA" sz="2400" dirty="0"/>
              <a:t> год.</a:t>
            </a:r>
            <a:r>
              <a:rPr lang="en-US" sz="2400" dirty="0"/>
              <a:t>, 59 </a:t>
            </a:r>
            <a:r>
              <a:rPr lang="uk-UA" sz="2400" dirty="0"/>
              <a:t>хв.</a:t>
            </a:r>
            <a:r>
              <a:rPr lang="en-US" sz="2400" dirty="0"/>
              <a:t> 59.9999</a:t>
            </a:r>
            <a:r>
              <a:rPr lang="uk-UA" sz="2400" dirty="0"/>
              <a:t> с.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33592034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1560" y="404664"/>
            <a:ext cx="784887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/>
              <a:t>Синтаксис команды</a:t>
            </a:r>
            <a:r>
              <a:rPr lang="en-US" sz="2400" b="1" dirty="0"/>
              <a:t> CREATE TABLE:</a:t>
            </a:r>
            <a:endParaRPr lang="ru-RU" sz="2400" b="1" dirty="0"/>
          </a:p>
          <a:p>
            <a:r>
              <a:rPr lang="en-US" sz="2400" dirty="0"/>
              <a:t> </a:t>
            </a:r>
            <a:endParaRPr lang="ru-RU" sz="2400" dirty="0"/>
          </a:p>
          <a:p>
            <a:r>
              <a:rPr lang="en-US" sz="2400" dirty="0"/>
              <a:t>    CREATE TABLE &lt;table-name &gt;</a:t>
            </a:r>
            <a:endParaRPr lang="ru-RU" sz="2400" dirty="0"/>
          </a:p>
          <a:p>
            <a:r>
              <a:rPr lang="en-US" sz="2400" dirty="0"/>
              <a:t>         ( &lt;column name &gt; &lt;data type&gt;[(&lt;size&gt;)],</a:t>
            </a:r>
            <a:endParaRPr lang="ru-RU" sz="2400" dirty="0"/>
          </a:p>
          <a:p>
            <a:r>
              <a:rPr lang="en-US" sz="2400" dirty="0"/>
              <a:t>         &lt;column name &gt; &lt;data type&gt; [(&lt;size&gt;)] ... );</a:t>
            </a:r>
            <a:endParaRPr lang="ru-RU" sz="2400" dirty="0"/>
          </a:p>
          <a:p>
            <a:r>
              <a:rPr lang="uk-UA" sz="2400" dirty="0"/>
              <a:t> </a:t>
            </a:r>
            <a:endParaRPr lang="ru-RU" sz="2400" dirty="0"/>
          </a:p>
          <a:p>
            <a:r>
              <a:rPr lang="uk-UA" sz="2400" b="1" dirty="0"/>
              <a:t>Приклад 1 </a:t>
            </a:r>
            <a:endParaRPr lang="ru-RU" sz="2400" b="1" dirty="0"/>
          </a:p>
          <a:p>
            <a:r>
              <a:rPr lang="en-US" sz="2400" dirty="0"/>
              <a:t> CREATE TABLE tab1</a:t>
            </a:r>
            <a:endParaRPr lang="ru-RU" sz="2400" dirty="0"/>
          </a:p>
          <a:p>
            <a:r>
              <a:rPr lang="en-US" sz="2400" dirty="0"/>
              <a:t>      ( pole1    integer,</a:t>
            </a:r>
            <a:endParaRPr lang="ru-RU" sz="2400" dirty="0"/>
          </a:p>
          <a:p>
            <a:r>
              <a:rPr lang="en-US" sz="2400" dirty="0"/>
              <a:t>        pole2   char (10),</a:t>
            </a:r>
            <a:endParaRPr lang="ru-RU" sz="2400" dirty="0"/>
          </a:p>
          <a:p>
            <a:r>
              <a:rPr lang="en-US" sz="2400" dirty="0"/>
              <a:t>        pole3     char (10),</a:t>
            </a:r>
            <a:endParaRPr lang="ru-RU" sz="2400" dirty="0"/>
          </a:p>
          <a:p>
            <a:r>
              <a:rPr lang="en-US" sz="2400" dirty="0"/>
              <a:t>        pole4   decimal );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33592034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95536" y="116632"/>
            <a:ext cx="828092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/>
              <a:t>Синтаксис команды </a:t>
            </a:r>
            <a:r>
              <a:rPr lang="en-US" sz="2400" b="1" dirty="0"/>
              <a:t>CREATE TABLE</a:t>
            </a:r>
            <a:r>
              <a:rPr lang="uk-UA" sz="2400" b="1" dirty="0"/>
              <a:t> для визначення обмежень</a:t>
            </a:r>
            <a:endParaRPr lang="ru-RU" sz="2400" b="1" dirty="0"/>
          </a:p>
          <a:p>
            <a:r>
              <a:rPr lang="ru-RU" sz="2400" dirty="0"/>
              <a:t>      </a:t>
            </a:r>
            <a:r>
              <a:rPr lang="en-US" sz="2400" dirty="0"/>
              <a:t>CREATE TABLE &lt; table name &gt;</a:t>
            </a:r>
            <a:endParaRPr lang="ru-RU" sz="2400" dirty="0"/>
          </a:p>
          <a:p>
            <a:r>
              <a:rPr lang="en-US" sz="2400" dirty="0"/>
              <a:t>         (&lt; column name &gt; &lt;data type &gt; &lt; column constraint &gt;,</a:t>
            </a:r>
            <a:endParaRPr lang="ru-RU" sz="2400" dirty="0"/>
          </a:p>
          <a:p>
            <a:r>
              <a:rPr lang="en-US" sz="2400" dirty="0"/>
              <a:t>         &lt; column name &gt; &lt; data type &gt; &lt; column constraint &gt; ...</a:t>
            </a:r>
            <a:endParaRPr lang="ru-RU" sz="2400" dirty="0"/>
          </a:p>
          <a:p>
            <a:r>
              <a:rPr lang="en-US" sz="2400" dirty="0"/>
              <a:t>         &lt; table constraint &gt; ( &lt; column name &gt;</a:t>
            </a:r>
            <a:endParaRPr lang="ru-RU" sz="2400" dirty="0"/>
          </a:p>
          <a:p>
            <a:r>
              <a:rPr lang="en-US" sz="2400" dirty="0"/>
              <a:t>         [, &lt; column name &gt; ])... );</a:t>
            </a:r>
            <a:endParaRPr lang="ru-RU" sz="2400" dirty="0"/>
          </a:p>
          <a:p>
            <a:r>
              <a:rPr lang="uk-UA" sz="2400" dirty="0"/>
              <a:t> </a:t>
            </a:r>
            <a:endParaRPr lang="ru-RU" sz="2400" dirty="0"/>
          </a:p>
          <a:p>
            <a:r>
              <a:rPr lang="uk-UA" sz="2400" b="1" dirty="0"/>
              <a:t>Приклад 2</a:t>
            </a:r>
            <a:endParaRPr lang="ru-RU" sz="2400" b="1" dirty="0"/>
          </a:p>
          <a:p>
            <a:r>
              <a:rPr lang="uk-UA" sz="2400" dirty="0"/>
              <a:t>CREATE TABLE </a:t>
            </a:r>
            <a:r>
              <a:rPr lang="en-US" sz="2400" dirty="0"/>
              <a:t>tab1</a:t>
            </a:r>
            <a:endParaRPr lang="ru-RU" sz="2400" dirty="0"/>
          </a:p>
          <a:p>
            <a:r>
              <a:rPr lang="uk-UA" sz="2400" dirty="0"/>
              <a:t>          ( </a:t>
            </a:r>
            <a:r>
              <a:rPr lang="en-US" sz="2400" dirty="0"/>
              <a:t>pole1</a:t>
            </a:r>
            <a:r>
              <a:rPr lang="uk-UA" sz="2400" dirty="0"/>
              <a:t>     </a:t>
            </a:r>
            <a:r>
              <a:rPr lang="uk-UA" sz="2400" dirty="0" err="1"/>
              <a:t>integer</a:t>
            </a:r>
            <a:r>
              <a:rPr lang="uk-UA" sz="2400" dirty="0"/>
              <a:t> NOT</a:t>
            </a:r>
            <a:r>
              <a:rPr lang="en-US" sz="2400" dirty="0"/>
              <a:t> NULL</a:t>
            </a:r>
            <a:r>
              <a:rPr lang="uk-UA" sz="2400" dirty="0"/>
              <a:t>,</a:t>
            </a:r>
            <a:endParaRPr lang="ru-RU" sz="2400" dirty="0"/>
          </a:p>
          <a:p>
            <a:r>
              <a:rPr lang="uk-UA" sz="2400" dirty="0"/>
              <a:t>            </a:t>
            </a:r>
            <a:r>
              <a:rPr lang="en-US" sz="2400" dirty="0"/>
              <a:t>pole</a:t>
            </a:r>
            <a:r>
              <a:rPr lang="uk-UA" sz="2400" dirty="0"/>
              <a:t>2   </a:t>
            </a:r>
            <a:r>
              <a:rPr lang="uk-UA" sz="2400" dirty="0" err="1"/>
              <a:t>char</a:t>
            </a:r>
            <a:r>
              <a:rPr lang="uk-UA" sz="2400" dirty="0"/>
              <a:t> (10) NOT</a:t>
            </a:r>
            <a:r>
              <a:rPr lang="en-US" sz="2400" dirty="0"/>
              <a:t> NULL</a:t>
            </a:r>
            <a:r>
              <a:rPr lang="uk-UA" sz="2400" dirty="0"/>
              <a:t>,</a:t>
            </a:r>
            <a:endParaRPr lang="ru-RU" sz="2400" dirty="0"/>
          </a:p>
          <a:p>
            <a:r>
              <a:rPr lang="uk-UA" sz="2400" dirty="0"/>
              <a:t>            </a:t>
            </a:r>
            <a:r>
              <a:rPr lang="en-US" sz="2400" dirty="0"/>
              <a:t>pole3</a:t>
            </a:r>
            <a:r>
              <a:rPr lang="uk-UA" sz="2400" dirty="0"/>
              <a:t>      </a:t>
            </a:r>
            <a:r>
              <a:rPr lang="uk-UA" sz="2400" dirty="0" err="1"/>
              <a:t>char</a:t>
            </a:r>
            <a:r>
              <a:rPr lang="uk-UA" sz="2400" dirty="0"/>
              <a:t> (10),</a:t>
            </a:r>
            <a:endParaRPr lang="ru-RU" sz="2400" dirty="0"/>
          </a:p>
          <a:p>
            <a:r>
              <a:rPr lang="uk-UA" sz="2400" dirty="0"/>
              <a:t>            </a:t>
            </a:r>
            <a:r>
              <a:rPr lang="en-US" sz="2400" dirty="0"/>
              <a:t>pole4</a:t>
            </a:r>
            <a:r>
              <a:rPr lang="uk-UA" sz="2400" dirty="0"/>
              <a:t>   </a:t>
            </a:r>
            <a:r>
              <a:rPr lang="uk-UA" sz="2400" dirty="0" err="1"/>
              <a:t>decimal</a:t>
            </a:r>
            <a:r>
              <a:rPr lang="uk-UA" sz="2400" dirty="0"/>
              <a:t>);</a:t>
            </a:r>
            <a:endParaRPr lang="ru-RU" sz="24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4644008" y="2748121"/>
            <a:ext cx="4572000" cy="397031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uk-UA" b="1" dirty="0"/>
              <a:t>Приклад 3</a:t>
            </a:r>
            <a:endParaRPr lang="ru-RU" b="1" dirty="0"/>
          </a:p>
          <a:p>
            <a:r>
              <a:rPr lang="en-US" dirty="0"/>
              <a:t>CREATE TABLE tab1</a:t>
            </a:r>
            <a:endParaRPr lang="ru-RU" dirty="0"/>
          </a:p>
          <a:p>
            <a:r>
              <a:rPr lang="en-US" dirty="0"/>
              <a:t>       ( pole1     integer NOT NULL UNIQUE,</a:t>
            </a:r>
            <a:endParaRPr lang="ru-RU" dirty="0"/>
          </a:p>
          <a:p>
            <a:r>
              <a:rPr lang="en-US" dirty="0"/>
              <a:t>         pole2   char (10) NOT NULL UNIQUE,</a:t>
            </a:r>
            <a:endParaRPr lang="ru-RU" dirty="0"/>
          </a:p>
          <a:p>
            <a:r>
              <a:rPr lang="en-US" dirty="0"/>
              <a:t>         pole3      char (10),</a:t>
            </a:r>
            <a:endParaRPr lang="ru-RU" dirty="0"/>
          </a:p>
          <a:p>
            <a:r>
              <a:rPr lang="en-US" dirty="0"/>
              <a:t>         pole4   decimal );</a:t>
            </a:r>
            <a:endParaRPr lang="ru-RU" dirty="0"/>
          </a:p>
          <a:p>
            <a:r>
              <a:rPr lang="uk-UA" dirty="0"/>
              <a:t> </a:t>
            </a:r>
            <a:endParaRPr lang="ru-RU" dirty="0"/>
          </a:p>
          <a:p>
            <a:r>
              <a:rPr lang="en-US" dirty="0"/>
              <a:t>CREATE TABLE tab1</a:t>
            </a:r>
            <a:endParaRPr lang="ru-RU" dirty="0"/>
          </a:p>
          <a:p>
            <a:r>
              <a:rPr lang="en-US" dirty="0"/>
              <a:t>          ( pole1      integer NOT NULL,</a:t>
            </a:r>
            <a:endParaRPr lang="ru-RU" dirty="0"/>
          </a:p>
          <a:p>
            <a:r>
              <a:rPr lang="en-US" dirty="0"/>
              <a:t>            pole2     char (10) NOT NULL,</a:t>
            </a:r>
            <a:endParaRPr lang="ru-RU" dirty="0"/>
          </a:p>
          <a:p>
            <a:r>
              <a:rPr lang="en-US" dirty="0"/>
              <a:t>            pole3      char (10),</a:t>
            </a:r>
            <a:endParaRPr lang="ru-RU" dirty="0"/>
          </a:p>
          <a:p>
            <a:r>
              <a:rPr lang="en-US" dirty="0"/>
              <a:t>            pole4      integer,</a:t>
            </a:r>
            <a:endParaRPr lang="ru-RU" dirty="0"/>
          </a:p>
          <a:p>
            <a:r>
              <a:rPr lang="en-US" dirty="0"/>
              <a:t>            pole5       integer NOT NULL,</a:t>
            </a:r>
            <a:endParaRPr lang="ru-RU" dirty="0"/>
          </a:p>
          <a:p>
            <a:r>
              <a:rPr lang="en-US" dirty="0"/>
              <a:t>            UNIQUE  (pole1, pole2));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212006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pSp>
        <p:nvGrpSpPr>
          <p:cNvPr id="5" name="Полотно 67"/>
          <p:cNvGrpSpPr/>
          <p:nvPr/>
        </p:nvGrpSpPr>
        <p:grpSpPr>
          <a:xfrm>
            <a:off x="0" y="0"/>
            <a:ext cx="7740352" cy="6237312"/>
            <a:chOff x="0" y="0"/>
            <a:chExt cx="5940425" cy="5202555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0" y="0"/>
              <a:ext cx="5940425" cy="5202555"/>
            </a:xfrm>
            <a:prstGeom prst="rect">
              <a:avLst/>
            </a:prstGeom>
            <a:noFill/>
            <a:ln>
              <a:noFill/>
            </a:ln>
          </p:spPr>
        </p:sp>
        <p:sp>
          <p:nvSpPr>
            <p:cNvPr id="7" name="Text Box 41"/>
            <p:cNvSpPr txBox="1">
              <a:spLocks noChangeArrowheads="1"/>
            </p:cNvSpPr>
            <p:nvPr/>
          </p:nvSpPr>
          <p:spPr bwMode="auto">
            <a:xfrm>
              <a:off x="468634" y="131178"/>
              <a:ext cx="1523884" cy="685589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uk-UA">
                  <a:effectLst/>
                  <a:latin typeface="Times New Roman"/>
                  <a:ea typeface="Times New Roman"/>
                </a:rPr>
                <a:t>Прикладні програми</a:t>
              </a:r>
              <a:endParaRPr lang="ru-RU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8" name="Text Box 42"/>
            <p:cNvSpPr txBox="1">
              <a:spLocks noChangeArrowheads="1"/>
            </p:cNvSpPr>
            <p:nvPr/>
          </p:nvSpPr>
          <p:spPr bwMode="auto">
            <a:xfrm>
              <a:off x="2322541" y="131178"/>
              <a:ext cx="1523884" cy="685589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uk-UA">
                  <a:effectLst/>
                  <a:latin typeface="Times New Roman"/>
                  <a:ea typeface="Times New Roman"/>
                </a:rPr>
                <a:t> </a:t>
              </a:r>
              <a:endParaRPr lang="ru-RU">
                <a:effectLst/>
                <a:latin typeface="Times New Roman"/>
                <a:ea typeface="Times New Roman"/>
              </a:endParaRPr>
            </a:p>
            <a:p>
              <a:pPr algn="ctr">
                <a:spcAft>
                  <a:spcPts val="0"/>
                </a:spcAft>
              </a:pPr>
              <a:r>
                <a:rPr lang="uk-UA">
                  <a:effectLst/>
                  <a:latin typeface="Times New Roman"/>
                  <a:ea typeface="Times New Roman"/>
                </a:rPr>
                <a:t>Запити</a:t>
              </a:r>
              <a:endParaRPr lang="ru-RU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9" name="Text Box 43"/>
            <p:cNvSpPr txBox="1">
              <a:spLocks noChangeArrowheads="1"/>
            </p:cNvSpPr>
            <p:nvPr/>
          </p:nvSpPr>
          <p:spPr bwMode="auto">
            <a:xfrm>
              <a:off x="4139321" y="131178"/>
              <a:ext cx="1523059" cy="685589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uk-UA">
                  <a:effectLst/>
                  <a:latin typeface="Times New Roman"/>
                  <a:ea typeface="Times New Roman"/>
                </a:rPr>
                <a:t> </a:t>
              </a:r>
              <a:endParaRPr lang="ru-RU">
                <a:effectLst/>
                <a:latin typeface="Times New Roman"/>
                <a:ea typeface="Times New Roman"/>
              </a:endParaRPr>
            </a:p>
            <a:p>
              <a:pPr algn="ctr">
                <a:spcAft>
                  <a:spcPts val="0"/>
                </a:spcAft>
              </a:pPr>
              <a:r>
                <a:rPr lang="uk-UA">
                  <a:effectLst/>
                  <a:latin typeface="Times New Roman"/>
                  <a:ea typeface="Times New Roman"/>
                </a:rPr>
                <a:t>Схема БД</a:t>
              </a:r>
              <a:endParaRPr lang="ru-RU">
                <a:effectLst/>
                <a:latin typeface="Times New Roman"/>
                <a:ea typeface="Times New Roman"/>
              </a:endParaRPr>
            </a:p>
            <a:p>
              <a:pPr>
                <a:spcAft>
                  <a:spcPts val="0"/>
                </a:spcAft>
              </a:pPr>
              <a:r>
                <a:rPr lang="ru-RU">
                  <a:effectLst/>
                  <a:latin typeface="Times New Roman"/>
                  <a:ea typeface="Times New Roman"/>
                </a:rPr>
                <a:t> </a:t>
              </a:r>
            </a:p>
          </p:txBody>
        </p:sp>
        <p:sp>
          <p:nvSpPr>
            <p:cNvPr id="10" name="Text Box 44"/>
            <p:cNvSpPr txBox="1">
              <a:spLocks noChangeArrowheads="1"/>
            </p:cNvSpPr>
            <p:nvPr/>
          </p:nvSpPr>
          <p:spPr bwMode="auto">
            <a:xfrm>
              <a:off x="443057" y="1122023"/>
              <a:ext cx="1523884" cy="68476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uk-UA" dirty="0">
                  <a:effectLst/>
                  <a:latin typeface="Times New Roman"/>
                  <a:ea typeface="Times New Roman"/>
                </a:rPr>
                <a:t> Препроцесор </a:t>
              </a:r>
              <a:r>
                <a:rPr lang="en-US" dirty="0">
                  <a:effectLst/>
                  <a:latin typeface="Times New Roman"/>
                  <a:ea typeface="Times New Roman"/>
                </a:rPr>
                <a:t>DML</a:t>
              </a:r>
              <a:endParaRPr lang="ru-RU" dirty="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11" name="Text Box 45"/>
            <p:cNvSpPr txBox="1">
              <a:spLocks noChangeArrowheads="1"/>
            </p:cNvSpPr>
            <p:nvPr/>
          </p:nvSpPr>
          <p:spPr bwMode="auto">
            <a:xfrm>
              <a:off x="2373695" y="1122023"/>
              <a:ext cx="1523059" cy="68476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uk-UA">
                  <a:effectLst/>
                  <a:latin typeface="Times New Roman"/>
                  <a:ea typeface="Times New Roman"/>
                </a:rPr>
                <a:t> </a:t>
              </a:r>
              <a:endParaRPr lang="ru-RU">
                <a:effectLst/>
                <a:latin typeface="Times New Roman"/>
                <a:ea typeface="Times New Roman"/>
              </a:endParaRPr>
            </a:p>
            <a:p>
              <a:pPr algn="ctr">
                <a:spcAft>
                  <a:spcPts val="0"/>
                </a:spcAft>
              </a:pPr>
              <a:r>
                <a:rPr lang="uk-UA">
                  <a:effectLst/>
                  <a:latin typeface="Times New Roman"/>
                  <a:ea typeface="Times New Roman"/>
                </a:rPr>
                <a:t>Процесор запитів</a:t>
              </a:r>
              <a:endParaRPr lang="ru-RU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12" name="Text Box 46"/>
            <p:cNvSpPr txBox="1">
              <a:spLocks noChangeArrowheads="1"/>
            </p:cNvSpPr>
            <p:nvPr/>
          </p:nvSpPr>
          <p:spPr bwMode="auto">
            <a:xfrm>
              <a:off x="4177274" y="1122023"/>
              <a:ext cx="1523059" cy="68476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uk-UA">
                  <a:effectLst/>
                  <a:latin typeface="Times New Roman"/>
                  <a:ea typeface="Times New Roman"/>
                </a:rPr>
                <a:t> </a:t>
              </a:r>
              <a:endParaRPr lang="ru-RU">
                <a:effectLst/>
                <a:latin typeface="Times New Roman"/>
                <a:ea typeface="Times New Roman"/>
              </a:endParaRPr>
            </a:p>
            <a:p>
              <a:pPr>
                <a:spcAft>
                  <a:spcPts val="0"/>
                </a:spcAft>
              </a:pPr>
              <a:r>
                <a:rPr lang="uk-UA">
                  <a:effectLst/>
                  <a:latin typeface="Times New Roman"/>
                  <a:ea typeface="Times New Roman"/>
                </a:rPr>
                <a:t>Компілятор </a:t>
              </a:r>
              <a:r>
                <a:rPr lang="en-US">
                  <a:effectLst/>
                  <a:latin typeface="Times New Roman"/>
                  <a:ea typeface="Times New Roman"/>
                </a:rPr>
                <a:t>DDL</a:t>
              </a:r>
              <a:endParaRPr lang="ru-RU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13" name="Text Box 47"/>
            <p:cNvSpPr txBox="1">
              <a:spLocks noChangeArrowheads="1"/>
            </p:cNvSpPr>
            <p:nvPr/>
          </p:nvSpPr>
          <p:spPr bwMode="auto">
            <a:xfrm>
              <a:off x="468634" y="2010566"/>
              <a:ext cx="1523884" cy="68476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uk-UA">
                  <a:effectLst/>
                  <a:latin typeface="Times New Roman"/>
                  <a:ea typeface="Times New Roman"/>
                </a:rPr>
                <a:t>Об‘єктний код програми</a:t>
              </a:r>
              <a:endParaRPr lang="ru-RU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14" name="Text Box 48"/>
            <p:cNvSpPr txBox="1">
              <a:spLocks noChangeArrowheads="1"/>
            </p:cNvSpPr>
            <p:nvPr/>
          </p:nvSpPr>
          <p:spPr bwMode="auto">
            <a:xfrm>
              <a:off x="2361319" y="1997365"/>
              <a:ext cx="1523884" cy="685589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uk-UA">
                  <a:effectLst/>
                  <a:latin typeface="Times New Roman"/>
                  <a:ea typeface="Times New Roman"/>
                </a:rPr>
                <a:t> </a:t>
              </a:r>
              <a:endParaRPr lang="ru-RU">
                <a:effectLst/>
                <a:latin typeface="Times New Roman"/>
                <a:ea typeface="Times New Roman"/>
              </a:endParaRPr>
            </a:p>
            <a:p>
              <a:pPr>
                <a:spcAft>
                  <a:spcPts val="0"/>
                </a:spcAft>
              </a:pPr>
              <a:r>
                <a:rPr lang="uk-UA">
                  <a:effectLst/>
                  <a:latin typeface="Times New Roman"/>
                  <a:ea typeface="Times New Roman"/>
                </a:rPr>
                <a:t>Контролер БД</a:t>
              </a:r>
              <a:endParaRPr lang="ru-RU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15" name="Text Box 49"/>
            <p:cNvSpPr txBox="1">
              <a:spLocks noChangeArrowheads="1"/>
            </p:cNvSpPr>
            <p:nvPr/>
          </p:nvSpPr>
          <p:spPr bwMode="auto">
            <a:xfrm>
              <a:off x="4202851" y="1984990"/>
              <a:ext cx="1523884" cy="68476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uk-UA">
                  <a:effectLst/>
                  <a:latin typeface="Times New Roman"/>
                  <a:ea typeface="Times New Roman"/>
                </a:rPr>
                <a:t>Контролер словника</a:t>
              </a:r>
              <a:endParaRPr lang="ru-RU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16" name="Text Box 50"/>
            <p:cNvSpPr txBox="1">
              <a:spLocks noChangeArrowheads="1"/>
            </p:cNvSpPr>
            <p:nvPr/>
          </p:nvSpPr>
          <p:spPr bwMode="auto">
            <a:xfrm>
              <a:off x="2297789" y="3077312"/>
              <a:ext cx="1523884" cy="68476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uk-UA">
                  <a:effectLst/>
                  <a:latin typeface="Times New Roman"/>
                  <a:ea typeface="Times New Roman"/>
                </a:rPr>
                <a:t>Контролер файлів</a:t>
              </a:r>
              <a:endParaRPr lang="ru-RU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17" name="Text Box 51"/>
            <p:cNvSpPr txBox="1">
              <a:spLocks noChangeArrowheads="1"/>
            </p:cNvSpPr>
            <p:nvPr/>
          </p:nvSpPr>
          <p:spPr bwMode="auto">
            <a:xfrm>
              <a:off x="495035" y="3077312"/>
              <a:ext cx="1523059" cy="68476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uk-UA">
                  <a:effectLst/>
                  <a:latin typeface="Times New Roman"/>
                  <a:ea typeface="Times New Roman"/>
                </a:rPr>
                <a:t> </a:t>
              </a:r>
              <a:endParaRPr lang="ru-RU">
                <a:effectLst/>
                <a:latin typeface="Times New Roman"/>
                <a:ea typeface="Times New Roman"/>
              </a:endParaRPr>
            </a:p>
            <a:p>
              <a:pPr algn="ctr">
                <a:spcAft>
                  <a:spcPts val="0"/>
                </a:spcAft>
              </a:pPr>
              <a:r>
                <a:rPr lang="uk-UA">
                  <a:effectLst/>
                  <a:latin typeface="Times New Roman"/>
                  <a:ea typeface="Times New Roman"/>
                </a:rPr>
                <a:t>Методи доступу</a:t>
              </a:r>
              <a:endParaRPr lang="ru-RU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18" name="Text Box 52"/>
            <p:cNvSpPr txBox="1">
              <a:spLocks noChangeArrowheads="1"/>
            </p:cNvSpPr>
            <p:nvPr/>
          </p:nvSpPr>
          <p:spPr bwMode="auto">
            <a:xfrm>
              <a:off x="546189" y="4042582"/>
              <a:ext cx="1522234" cy="68476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uk-UA">
                  <a:effectLst/>
                  <a:latin typeface="Times New Roman"/>
                  <a:ea typeface="Times New Roman"/>
                </a:rPr>
                <a:t> </a:t>
              </a:r>
              <a:endParaRPr lang="ru-RU">
                <a:effectLst/>
                <a:latin typeface="Times New Roman"/>
                <a:ea typeface="Times New Roman"/>
              </a:endParaRPr>
            </a:p>
            <a:p>
              <a:pPr>
                <a:spcAft>
                  <a:spcPts val="0"/>
                </a:spcAft>
              </a:pPr>
              <a:r>
                <a:rPr lang="uk-UA">
                  <a:effectLst/>
                  <a:latin typeface="Times New Roman"/>
                  <a:ea typeface="Times New Roman"/>
                </a:rPr>
                <a:t>Системні буфери</a:t>
              </a:r>
              <a:endParaRPr lang="ru-RU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19" name="AutoShape 53"/>
            <p:cNvSpPr>
              <a:spLocks noChangeArrowheads="1"/>
            </p:cNvSpPr>
            <p:nvPr/>
          </p:nvSpPr>
          <p:spPr bwMode="auto">
            <a:xfrm>
              <a:off x="2868730" y="3852003"/>
              <a:ext cx="851461" cy="660013"/>
            </a:xfrm>
            <a:prstGeom prst="can">
              <a:avLst>
                <a:gd name="adj" fmla="val 25000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ru-RU"/>
            </a:p>
          </p:txBody>
        </p:sp>
        <p:sp>
          <p:nvSpPr>
            <p:cNvPr id="20" name="Rectangle 54"/>
            <p:cNvSpPr>
              <a:spLocks noChangeArrowheads="1"/>
            </p:cNvSpPr>
            <p:nvPr/>
          </p:nvSpPr>
          <p:spPr bwMode="auto">
            <a:xfrm>
              <a:off x="188939" y="981770"/>
              <a:ext cx="5677231" cy="1980865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ru-RU"/>
            </a:p>
          </p:txBody>
        </p:sp>
        <p:sp>
          <p:nvSpPr>
            <p:cNvPr id="21" name="Text Box 55"/>
            <p:cNvSpPr txBox="1">
              <a:spLocks noChangeArrowheads="1"/>
            </p:cNvSpPr>
            <p:nvPr/>
          </p:nvSpPr>
          <p:spPr bwMode="auto">
            <a:xfrm>
              <a:off x="4254829" y="2759681"/>
              <a:ext cx="1521409" cy="26648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uk-UA">
                  <a:effectLst/>
                  <a:latin typeface="Times New Roman"/>
                  <a:ea typeface="Times New Roman"/>
                </a:rPr>
                <a:t>СУБД</a:t>
              </a:r>
              <a:endParaRPr lang="ru-RU">
                <a:effectLst/>
                <a:latin typeface="Times New Roman"/>
                <a:ea typeface="Times New Roman"/>
              </a:endParaRPr>
            </a:p>
          </p:txBody>
        </p:sp>
        <p:cxnSp>
          <p:nvCxnSpPr>
            <p:cNvPr id="22" name="Line 56"/>
            <p:cNvCxnSpPr/>
            <p:nvPr/>
          </p:nvCxnSpPr>
          <p:spPr bwMode="auto">
            <a:xfrm>
              <a:off x="1167459" y="816766"/>
              <a:ext cx="0" cy="30443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3" name="Line 57"/>
            <p:cNvCxnSpPr/>
            <p:nvPr/>
          </p:nvCxnSpPr>
          <p:spPr bwMode="auto">
            <a:xfrm>
              <a:off x="3008990" y="816766"/>
              <a:ext cx="0" cy="29205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4" name="Line 58"/>
            <p:cNvCxnSpPr/>
            <p:nvPr/>
          </p:nvCxnSpPr>
          <p:spPr bwMode="auto">
            <a:xfrm>
              <a:off x="4875274" y="829142"/>
              <a:ext cx="0" cy="31763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5" name="Line 59"/>
            <p:cNvCxnSpPr/>
            <p:nvPr/>
          </p:nvCxnSpPr>
          <p:spPr bwMode="auto">
            <a:xfrm>
              <a:off x="1966941" y="1464405"/>
              <a:ext cx="406754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6" name="Line 60"/>
            <p:cNvCxnSpPr/>
            <p:nvPr/>
          </p:nvCxnSpPr>
          <p:spPr bwMode="auto">
            <a:xfrm>
              <a:off x="1179834" y="1794411"/>
              <a:ext cx="0" cy="22853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7" name="Line 61"/>
            <p:cNvCxnSpPr/>
            <p:nvPr/>
          </p:nvCxnSpPr>
          <p:spPr bwMode="auto">
            <a:xfrm>
              <a:off x="3897579" y="1464405"/>
              <a:ext cx="304447" cy="73674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8" name="Line 62"/>
            <p:cNvCxnSpPr/>
            <p:nvPr/>
          </p:nvCxnSpPr>
          <p:spPr bwMode="auto">
            <a:xfrm>
              <a:off x="1992518" y="2366148"/>
              <a:ext cx="368801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9" name="Line 63"/>
            <p:cNvCxnSpPr/>
            <p:nvPr/>
          </p:nvCxnSpPr>
          <p:spPr bwMode="auto">
            <a:xfrm>
              <a:off x="3885203" y="2302621"/>
              <a:ext cx="330024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0" name="Line 64"/>
            <p:cNvCxnSpPr/>
            <p:nvPr/>
          </p:nvCxnSpPr>
          <p:spPr bwMode="auto">
            <a:xfrm>
              <a:off x="4875274" y="1794411"/>
              <a:ext cx="0" cy="17820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1" name="Line 65"/>
            <p:cNvCxnSpPr/>
            <p:nvPr/>
          </p:nvCxnSpPr>
          <p:spPr bwMode="auto">
            <a:xfrm>
              <a:off x="3084896" y="2670579"/>
              <a:ext cx="0" cy="40673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2" name="Line 66"/>
            <p:cNvCxnSpPr/>
            <p:nvPr/>
          </p:nvCxnSpPr>
          <p:spPr bwMode="auto">
            <a:xfrm flipH="1">
              <a:off x="3821673" y="2658204"/>
              <a:ext cx="990071" cy="77469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3" name="Line 67"/>
            <p:cNvCxnSpPr/>
            <p:nvPr/>
          </p:nvCxnSpPr>
          <p:spPr bwMode="auto">
            <a:xfrm flipH="1">
              <a:off x="2018094" y="3407319"/>
              <a:ext cx="27969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4" name="Line 68"/>
            <p:cNvCxnSpPr/>
            <p:nvPr/>
          </p:nvCxnSpPr>
          <p:spPr bwMode="auto">
            <a:xfrm>
              <a:off x="1217787" y="3750526"/>
              <a:ext cx="0" cy="30443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5" name="Line 69"/>
            <p:cNvCxnSpPr/>
            <p:nvPr/>
          </p:nvCxnSpPr>
          <p:spPr bwMode="auto">
            <a:xfrm>
              <a:off x="2056047" y="4309062"/>
              <a:ext cx="812683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6" name="Line 70"/>
            <p:cNvCxnSpPr/>
            <p:nvPr/>
          </p:nvCxnSpPr>
          <p:spPr bwMode="auto">
            <a:xfrm>
              <a:off x="3046943" y="1807611"/>
              <a:ext cx="0" cy="18975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37" name="Rectangle 47"/>
          <p:cNvSpPr>
            <a:spLocks noChangeArrowheads="1"/>
          </p:cNvSpPr>
          <p:nvPr/>
        </p:nvSpPr>
        <p:spPr bwMode="auto">
          <a:xfrm>
            <a:off x="-61470" y="6453336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Рис.1.3. Основні компоненти СУБД</a:t>
            </a:r>
            <a:endParaRPr kumimoji="0" lang="uk-UA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970426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83568" y="332656"/>
            <a:ext cx="6624736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400" b="1" dirty="0"/>
              <a:t>Приклад 4</a:t>
            </a:r>
            <a:endParaRPr lang="ru-RU" sz="2400" b="1" dirty="0"/>
          </a:p>
          <a:p>
            <a:r>
              <a:rPr lang="en-US" sz="2400" dirty="0"/>
              <a:t>CREATE TABLE tab1</a:t>
            </a:r>
            <a:endParaRPr lang="ru-RU" sz="2400" dirty="0"/>
          </a:p>
          <a:p>
            <a:r>
              <a:rPr lang="en-US" sz="2400" dirty="0"/>
              <a:t>          ( pole1    integer NOT NULL PRIMARY KEY,</a:t>
            </a:r>
            <a:endParaRPr lang="ru-RU" sz="2400" dirty="0"/>
          </a:p>
          <a:p>
            <a:r>
              <a:rPr lang="en-US" sz="2400" dirty="0"/>
              <a:t>            pole2    char(10) NOT NULL UNIQUE,</a:t>
            </a:r>
            <a:endParaRPr lang="ru-RU" sz="2400" dirty="0"/>
          </a:p>
          <a:p>
            <a:r>
              <a:rPr lang="en-US" sz="2400" dirty="0"/>
              <a:t>            pole3    char(10),</a:t>
            </a:r>
            <a:endParaRPr lang="ru-RU" sz="2400" dirty="0"/>
          </a:p>
          <a:p>
            <a:r>
              <a:rPr lang="en-US" sz="2400" dirty="0"/>
              <a:t>            pole4     decimal);</a:t>
            </a:r>
            <a:endParaRPr lang="ru-RU" sz="2400" dirty="0"/>
          </a:p>
          <a:p>
            <a:r>
              <a:rPr lang="en-US" sz="2400" dirty="0"/>
              <a:t> </a:t>
            </a:r>
            <a:endParaRPr lang="ru-RU" sz="2400" dirty="0"/>
          </a:p>
          <a:p>
            <a:r>
              <a:rPr lang="en-US" sz="2400" dirty="0"/>
              <a:t>CREATE TABLE  tab2</a:t>
            </a:r>
            <a:endParaRPr lang="ru-RU" sz="2400" dirty="0"/>
          </a:p>
          <a:p>
            <a:r>
              <a:rPr lang="en-US" sz="2400" dirty="0"/>
              <a:t>        (pole1         char (10) NOT NULL,</a:t>
            </a:r>
            <a:endParaRPr lang="ru-RU" sz="2400" dirty="0"/>
          </a:p>
          <a:p>
            <a:r>
              <a:rPr lang="en-US" sz="2400" dirty="0"/>
              <a:t>          pole2        char (10) NOT NULL</a:t>
            </a:r>
            <a:endParaRPr lang="ru-RU" sz="2400" dirty="0"/>
          </a:p>
          <a:p>
            <a:r>
              <a:rPr lang="en-US" sz="2400" dirty="0"/>
              <a:t>          pole3             char (10),</a:t>
            </a:r>
            <a:endParaRPr lang="ru-RU" sz="2400" dirty="0"/>
          </a:p>
          <a:p>
            <a:r>
              <a:rPr lang="en-US" sz="2400" dirty="0"/>
              <a:t>          PRIMARY KEY  (pole1, pole2));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41790018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39552" y="476672"/>
            <a:ext cx="8424936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2400" dirty="0">
                <a:solidFill>
                  <a:srgbClr val="000000"/>
                </a:solidFill>
                <a:ea typeface="Times New Roman" panose="02020603050405020304" pitchFamily="18" charset="0"/>
              </a:rPr>
              <a:t>IDENTITY [ (seed , increment) ]</a:t>
            </a:r>
            <a:endParaRPr lang="uk-UA" sz="2400" dirty="0">
              <a:solidFill>
                <a:srgbClr val="000000"/>
              </a:solidFill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uk-UA" sz="2400" dirty="0">
                <a:solidFill>
                  <a:srgbClr val="000000"/>
                </a:solidFill>
                <a:ea typeface="Times New Roman" panose="02020603050405020304" pitchFamily="18" charset="0"/>
              </a:rPr>
              <a:t>Для типів даних </a:t>
            </a:r>
            <a:r>
              <a:rPr lang="en-US" b="1" dirty="0"/>
              <a:t>decimal</a:t>
            </a:r>
            <a:r>
              <a:rPr lang="en-US" dirty="0"/>
              <a:t>, </a:t>
            </a:r>
            <a:r>
              <a:rPr lang="en-US" b="1" dirty="0" err="1"/>
              <a:t>int</a:t>
            </a:r>
            <a:r>
              <a:rPr lang="en-US" dirty="0"/>
              <a:t>, </a:t>
            </a:r>
            <a:r>
              <a:rPr lang="en-US" b="1" dirty="0"/>
              <a:t>numeric</a:t>
            </a:r>
            <a:r>
              <a:rPr lang="en-US" dirty="0" smtClean="0"/>
              <a:t>, </a:t>
            </a:r>
            <a:r>
              <a:rPr lang="en-US" b="1" dirty="0" err="1" smtClean="0"/>
              <a:t>smallint</a:t>
            </a:r>
            <a:r>
              <a:rPr lang="en-US" dirty="0"/>
              <a:t>, </a:t>
            </a:r>
            <a:r>
              <a:rPr lang="en-US" b="1" dirty="0" err="1"/>
              <a:t>bigint</a:t>
            </a:r>
            <a:r>
              <a:rPr lang="en-US" dirty="0"/>
              <a:t> </a:t>
            </a:r>
            <a:r>
              <a:rPr lang="en-US" dirty="0" err="1"/>
              <a:t>или</a:t>
            </a:r>
            <a:r>
              <a:rPr lang="en-US" dirty="0"/>
              <a:t> </a:t>
            </a:r>
            <a:r>
              <a:rPr lang="en-US" b="1" dirty="0" err="1"/>
              <a:t>tinyint</a:t>
            </a:r>
            <a:r>
              <a:rPr lang="en-US" dirty="0"/>
              <a:t>;</a:t>
            </a:r>
            <a:endParaRPr lang="uk-UA" dirty="0"/>
          </a:p>
          <a:p>
            <a:pPr>
              <a:spcAft>
                <a:spcPts val="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uk-UA" sz="2400" dirty="0" err="1">
                <a:solidFill>
                  <a:srgbClr val="000000"/>
                </a:solidFill>
                <a:ea typeface="Times New Roman" panose="02020603050405020304" pitchFamily="18" charset="0"/>
              </a:rPr>
              <a:t>Обовязково</a:t>
            </a:r>
            <a:r>
              <a:rPr lang="uk-UA" sz="2400" dirty="0">
                <a:solidFill>
                  <a:srgbClr val="000000"/>
                </a:solidFill>
                <a:ea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srgbClr val="000000"/>
                </a:solidFill>
                <a:ea typeface="Times New Roman" panose="02020603050405020304" pitchFamily="18" charset="0"/>
              </a:rPr>
              <a:t>Not Null</a:t>
            </a:r>
          </a:p>
          <a:p>
            <a:pPr>
              <a:spcAft>
                <a:spcPts val="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ru-RU" sz="2400" dirty="0">
                <a:solidFill>
                  <a:srgbClr val="000000"/>
                </a:solidFill>
                <a:ea typeface="Times New Roman" panose="02020603050405020304" pitchFamily="18" charset="0"/>
              </a:rPr>
              <a:t>Заборонено С</a:t>
            </a:r>
            <a:r>
              <a:rPr lang="en-US" sz="2400" dirty="0">
                <a:solidFill>
                  <a:srgbClr val="000000"/>
                </a:solidFill>
                <a:ea typeface="Times New Roman" panose="02020603050405020304" pitchFamily="18" charset="0"/>
              </a:rPr>
              <a:t>HECK, DEFAULT</a:t>
            </a:r>
            <a:endParaRPr lang="uk-UA" sz="2400" dirty="0">
              <a:solidFill>
                <a:srgbClr val="000000"/>
              </a:solidFill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ru-RU" sz="2400" b="1" dirty="0" err="1">
                <a:ea typeface="Times New Roman" panose="02020603050405020304" pitchFamily="18" charset="0"/>
              </a:rPr>
              <a:t>Ун</a:t>
            </a:r>
            <a:r>
              <a:rPr lang="uk-UA" sz="2400" b="1" dirty="0" err="1">
                <a:ea typeface="Times New Roman" panose="02020603050405020304" pitchFamily="18" charset="0"/>
              </a:rPr>
              <a:t>ікальна</a:t>
            </a:r>
            <a:r>
              <a:rPr lang="uk-UA" sz="2400" b="1" dirty="0">
                <a:ea typeface="Times New Roman" panose="02020603050405020304" pitchFamily="18" charset="0"/>
              </a:rPr>
              <a:t> ідентифікація </a:t>
            </a:r>
            <a:endParaRPr lang="ru-RU" sz="2400" b="1" dirty="0"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2400" dirty="0">
                <a:solidFill>
                  <a:srgbClr val="000000"/>
                </a:solidFill>
                <a:ea typeface="Times New Roman" panose="02020603050405020304" pitchFamily="18" charset="0"/>
              </a:rPr>
              <a:t>CREATE TABLE </a:t>
            </a:r>
            <a:r>
              <a:rPr lang="en-US" sz="2400" dirty="0" err="1">
                <a:solidFill>
                  <a:srgbClr val="000000"/>
                </a:solidFill>
                <a:ea typeface="Times New Roman" panose="02020603050405020304" pitchFamily="18" charset="0"/>
              </a:rPr>
              <a:t>new_employees</a:t>
            </a:r>
            <a:endParaRPr lang="ru-RU" sz="2400" dirty="0"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2400" dirty="0">
                <a:solidFill>
                  <a:srgbClr val="000000"/>
                </a:solidFill>
                <a:ea typeface="Times New Roman" panose="02020603050405020304" pitchFamily="18" charset="0"/>
              </a:rPr>
              <a:t>(</a:t>
            </a:r>
            <a:endParaRPr lang="ru-RU" sz="2400" dirty="0"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2400" b="1" dirty="0">
                <a:solidFill>
                  <a:srgbClr val="000000"/>
                </a:solidFill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ea typeface="Times New Roman" panose="02020603050405020304" pitchFamily="18" charset="0"/>
              </a:rPr>
              <a:t>id_num</a:t>
            </a:r>
            <a:r>
              <a:rPr lang="en-US" sz="2400" b="1" dirty="0">
                <a:solidFill>
                  <a:srgbClr val="000000"/>
                </a:solidFill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ea typeface="Times New Roman" panose="02020603050405020304" pitchFamily="18" charset="0"/>
              </a:rPr>
              <a:t>int</a:t>
            </a:r>
            <a:r>
              <a:rPr lang="en-US" sz="2400" b="1" dirty="0">
                <a:solidFill>
                  <a:srgbClr val="000000"/>
                </a:solidFill>
                <a:ea typeface="Times New Roman" panose="02020603050405020304" pitchFamily="18" charset="0"/>
              </a:rPr>
              <a:t> IDENTITY(1,1),</a:t>
            </a:r>
            <a:endParaRPr lang="ru-RU" sz="2400" b="1" dirty="0"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2400" dirty="0">
                <a:solidFill>
                  <a:srgbClr val="000000"/>
                </a:solidFill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a typeface="Times New Roman" panose="02020603050405020304" pitchFamily="18" charset="0"/>
              </a:rPr>
              <a:t>fname</a:t>
            </a:r>
            <a:r>
              <a:rPr lang="en-US" sz="2400" dirty="0">
                <a:solidFill>
                  <a:srgbClr val="000000"/>
                </a:solidFill>
                <a:ea typeface="Times New Roman" panose="02020603050405020304" pitchFamily="18" charset="0"/>
              </a:rPr>
              <a:t> varchar (20),</a:t>
            </a:r>
            <a:endParaRPr lang="ru-RU" sz="2400" dirty="0"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2400" dirty="0">
                <a:solidFill>
                  <a:srgbClr val="000000"/>
                </a:solidFill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a typeface="Times New Roman" panose="02020603050405020304" pitchFamily="18" charset="0"/>
              </a:rPr>
              <a:t>minit</a:t>
            </a:r>
            <a:r>
              <a:rPr lang="en-US" sz="2400" dirty="0">
                <a:solidFill>
                  <a:srgbClr val="000000"/>
                </a:solidFill>
                <a:ea typeface="Times New Roman" panose="02020603050405020304" pitchFamily="18" charset="0"/>
              </a:rPr>
              <a:t> char(1),</a:t>
            </a:r>
            <a:endParaRPr lang="ru-RU" sz="2400" dirty="0"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2400" dirty="0">
                <a:solidFill>
                  <a:srgbClr val="000000"/>
                </a:solidFill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a typeface="Times New Roman" panose="02020603050405020304" pitchFamily="18" charset="0"/>
              </a:rPr>
              <a:t>lname</a:t>
            </a:r>
            <a:r>
              <a:rPr lang="en-US" sz="2400" dirty="0">
                <a:solidFill>
                  <a:srgbClr val="000000"/>
                </a:solidFill>
                <a:ea typeface="Times New Roman" panose="02020603050405020304" pitchFamily="18" charset="0"/>
              </a:rPr>
              <a:t> varchar(30)</a:t>
            </a:r>
            <a:endParaRPr lang="ru-RU" sz="2400" dirty="0"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2400" dirty="0">
                <a:solidFill>
                  <a:srgbClr val="000000"/>
                </a:solidFill>
                <a:ea typeface="Times New Roman" panose="02020603050405020304" pitchFamily="18" charset="0"/>
              </a:rPr>
              <a:t>);</a:t>
            </a:r>
            <a:endParaRPr lang="ru-RU" sz="2400" dirty="0"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2400" dirty="0">
                <a:solidFill>
                  <a:srgbClr val="000000"/>
                </a:solidFill>
                <a:ea typeface="Times New Roman" panose="02020603050405020304" pitchFamily="18" charset="0"/>
              </a:rPr>
              <a:t> </a:t>
            </a:r>
            <a:r>
              <a:rPr lang="en-US" sz="2400" dirty="0" smtClean="0">
                <a:solidFill>
                  <a:srgbClr val="000000"/>
                </a:solidFill>
                <a:ea typeface="Times New Roman" panose="02020603050405020304" pitchFamily="18" charset="0"/>
              </a:rPr>
              <a:t>INSERT </a:t>
            </a:r>
            <a:r>
              <a:rPr lang="en-US" sz="2400" dirty="0" err="1">
                <a:solidFill>
                  <a:srgbClr val="000000"/>
                </a:solidFill>
                <a:ea typeface="Times New Roman" panose="02020603050405020304" pitchFamily="18" charset="0"/>
              </a:rPr>
              <a:t>new_employees</a:t>
            </a:r>
            <a:r>
              <a:rPr lang="uk-UA" sz="2400" dirty="0">
                <a:solidFill>
                  <a:srgbClr val="000000"/>
                </a:solidFill>
                <a:ea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srgbClr val="000000"/>
                </a:solidFill>
                <a:ea typeface="Times New Roman" panose="02020603050405020304" pitchFamily="18" charset="0"/>
              </a:rPr>
              <a:t>   (</a:t>
            </a:r>
            <a:r>
              <a:rPr lang="en-US" sz="2400" dirty="0" err="1">
                <a:solidFill>
                  <a:srgbClr val="000000"/>
                </a:solidFill>
                <a:ea typeface="Times New Roman" panose="02020603050405020304" pitchFamily="18" charset="0"/>
              </a:rPr>
              <a:t>fname</a:t>
            </a:r>
            <a:r>
              <a:rPr lang="en-US" sz="2400" dirty="0">
                <a:solidFill>
                  <a:srgbClr val="000000"/>
                </a:solidFill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ea typeface="Times New Roman" panose="02020603050405020304" pitchFamily="18" charset="0"/>
              </a:rPr>
              <a:t>minit</a:t>
            </a:r>
            <a:r>
              <a:rPr lang="en-US" sz="2400" dirty="0">
                <a:solidFill>
                  <a:srgbClr val="000000"/>
                </a:solidFill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ea typeface="Times New Roman" panose="02020603050405020304" pitchFamily="18" charset="0"/>
              </a:rPr>
              <a:t>lname</a:t>
            </a:r>
            <a:r>
              <a:rPr lang="en-US" sz="2400" dirty="0">
                <a:solidFill>
                  <a:srgbClr val="000000"/>
                </a:solidFill>
                <a:ea typeface="Times New Roman" panose="02020603050405020304" pitchFamily="18" charset="0"/>
              </a:rPr>
              <a:t>)</a:t>
            </a:r>
            <a:endParaRPr lang="ru-RU" sz="2400" dirty="0"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2400" dirty="0">
                <a:solidFill>
                  <a:srgbClr val="000000"/>
                </a:solidFill>
                <a:ea typeface="Times New Roman" panose="02020603050405020304" pitchFamily="18" charset="0"/>
              </a:rPr>
              <a:t>VALUES</a:t>
            </a:r>
            <a:r>
              <a:rPr lang="uk-UA" sz="2400" dirty="0">
                <a:solidFill>
                  <a:srgbClr val="000000"/>
                </a:solidFill>
                <a:ea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srgbClr val="000000"/>
                </a:solidFill>
                <a:ea typeface="Times New Roman" panose="02020603050405020304" pitchFamily="18" charset="0"/>
              </a:rPr>
              <a:t>   ('Karin', 'F', 'Josephs');</a:t>
            </a:r>
            <a:endParaRPr lang="ru-RU" sz="2400" dirty="0"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2400" dirty="0">
                <a:solidFill>
                  <a:srgbClr val="000000"/>
                </a:solidFill>
                <a:ea typeface="Times New Roman" panose="02020603050405020304" pitchFamily="18" charset="0"/>
              </a:rPr>
              <a:t> </a:t>
            </a:r>
            <a:endParaRPr lang="ru-RU" sz="2400" dirty="0"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2400" dirty="0">
                <a:solidFill>
                  <a:srgbClr val="000000"/>
                </a:solidFill>
                <a:ea typeface="Times New Roman" panose="02020603050405020304" pitchFamily="18" charset="0"/>
              </a:rPr>
              <a:t>INSERT </a:t>
            </a:r>
            <a:r>
              <a:rPr lang="en-US" sz="2400" dirty="0" err="1">
                <a:solidFill>
                  <a:srgbClr val="000000"/>
                </a:solidFill>
                <a:ea typeface="Times New Roman" panose="02020603050405020304" pitchFamily="18" charset="0"/>
              </a:rPr>
              <a:t>new_employees</a:t>
            </a:r>
            <a:r>
              <a:rPr lang="uk-UA" sz="2400" dirty="0">
                <a:solidFill>
                  <a:srgbClr val="000000"/>
                </a:solidFill>
                <a:ea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srgbClr val="000000"/>
                </a:solidFill>
                <a:ea typeface="Times New Roman" panose="02020603050405020304" pitchFamily="18" charset="0"/>
              </a:rPr>
              <a:t> (</a:t>
            </a:r>
            <a:r>
              <a:rPr lang="en-US" sz="2400" dirty="0" err="1">
                <a:solidFill>
                  <a:srgbClr val="000000"/>
                </a:solidFill>
                <a:ea typeface="Times New Roman" panose="02020603050405020304" pitchFamily="18" charset="0"/>
              </a:rPr>
              <a:t>fname</a:t>
            </a:r>
            <a:r>
              <a:rPr lang="en-US" sz="2400" dirty="0">
                <a:solidFill>
                  <a:srgbClr val="000000"/>
                </a:solidFill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ea typeface="Times New Roman" panose="02020603050405020304" pitchFamily="18" charset="0"/>
              </a:rPr>
              <a:t>minit</a:t>
            </a:r>
            <a:r>
              <a:rPr lang="en-US" sz="2400" dirty="0">
                <a:solidFill>
                  <a:srgbClr val="000000"/>
                </a:solidFill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ea typeface="Times New Roman" panose="02020603050405020304" pitchFamily="18" charset="0"/>
              </a:rPr>
              <a:t>lname</a:t>
            </a:r>
            <a:r>
              <a:rPr lang="en-US" sz="2400" dirty="0">
                <a:solidFill>
                  <a:srgbClr val="000000"/>
                </a:solidFill>
                <a:ea typeface="Times New Roman" panose="02020603050405020304" pitchFamily="18" charset="0"/>
              </a:rPr>
              <a:t>)</a:t>
            </a:r>
            <a:endParaRPr lang="ru-RU" sz="2400" dirty="0"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ru-RU" sz="2400" dirty="0">
                <a:solidFill>
                  <a:srgbClr val="000000"/>
                </a:solidFill>
                <a:ea typeface="Times New Roman" panose="02020603050405020304" pitchFamily="18" charset="0"/>
              </a:rPr>
              <a:t>VALUES    ('</a:t>
            </a:r>
            <a:r>
              <a:rPr lang="ru-RU" sz="2400" dirty="0" err="1">
                <a:solidFill>
                  <a:srgbClr val="000000"/>
                </a:solidFill>
                <a:ea typeface="Times New Roman" panose="02020603050405020304" pitchFamily="18" charset="0"/>
              </a:rPr>
              <a:t>Pirkko</a:t>
            </a:r>
            <a:r>
              <a:rPr lang="ru-RU" sz="2400" dirty="0">
                <a:solidFill>
                  <a:srgbClr val="000000"/>
                </a:solidFill>
                <a:ea typeface="Times New Roman" panose="02020603050405020304" pitchFamily="18" charset="0"/>
              </a:rPr>
              <a:t>', 'O', '</a:t>
            </a:r>
            <a:r>
              <a:rPr lang="ru-RU" sz="2400" dirty="0" err="1">
                <a:solidFill>
                  <a:srgbClr val="000000"/>
                </a:solidFill>
                <a:ea typeface="Times New Roman" panose="02020603050405020304" pitchFamily="18" charset="0"/>
              </a:rPr>
              <a:t>Koskitalo</a:t>
            </a:r>
            <a:r>
              <a:rPr lang="ru-RU" sz="2400" dirty="0">
                <a:solidFill>
                  <a:srgbClr val="000000"/>
                </a:solidFill>
                <a:ea typeface="Times New Roman" panose="02020603050405020304" pitchFamily="18" charset="0"/>
              </a:rPr>
              <a:t>');</a:t>
            </a:r>
            <a:endParaRPr lang="ru-RU" sz="2400" dirty="0">
              <a:effectLst/>
              <a:ea typeface="Times New Roman" panose="02020603050405020304" pitchFamily="18" charset="0"/>
            </a:endParaRP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4283968" y="3431328"/>
            <a:ext cx="4392488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4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</a:rPr>
              <a:t>SELECT @@IDENTITY AS '</a:t>
            </a:r>
            <a:r>
              <a:rPr kumimoji="0" lang="ru-RU" altLang="ru-RU" sz="2400" b="0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</a:rPr>
              <a:t>Identity</a:t>
            </a:r>
            <a:r>
              <a: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</a:rPr>
              <a:t>';</a:t>
            </a:r>
            <a:endParaRPr kumimoji="0" lang="en-US" altLang="ru-RU" sz="24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ru-RU" dirty="0" smtClean="0">
              <a:solidFill>
                <a:srgbClr val="FF0000"/>
              </a:solidFill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ru-RU" dirty="0" smtClean="0">
                <a:solidFill>
                  <a:srgbClr val="FF0000"/>
                </a:solidFill>
              </a:rPr>
              <a:t>SET </a:t>
            </a:r>
            <a:r>
              <a:rPr lang="en-US" altLang="ru-RU" dirty="0" err="1">
                <a:solidFill>
                  <a:srgbClr val="FF0000"/>
                </a:solidFill>
              </a:rPr>
              <a:t>IDENTITY_INSERT</a:t>
            </a:r>
            <a:r>
              <a:rPr lang="en-US" altLang="ru-RU" dirty="0">
                <a:solidFill>
                  <a:srgbClr val="FF0000"/>
                </a:solidFill>
              </a:rPr>
              <a:t> </a:t>
            </a:r>
            <a:r>
              <a:rPr lang="en-US" altLang="ru-RU" dirty="0" err="1">
                <a:solidFill>
                  <a:srgbClr val="FF0000"/>
                </a:solidFill>
              </a:rPr>
              <a:t>new_employees</a:t>
            </a:r>
            <a:r>
              <a:rPr lang="en-US" altLang="ru-RU" dirty="0">
                <a:solidFill>
                  <a:srgbClr val="FF0000"/>
                </a:solidFill>
              </a:rPr>
              <a:t> OFF</a:t>
            </a:r>
            <a:r>
              <a:rPr lang="ru-RU" altLang="ru-RU" dirty="0">
                <a:solidFill>
                  <a:srgbClr val="FF0000"/>
                </a:solidFill>
              </a:rPr>
              <a:t> </a:t>
            </a:r>
            <a:endParaRPr lang="en-US" altLang="ru-RU" dirty="0" smtClean="0">
              <a:solidFill>
                <a:srgbClr val="FF0000"/>
              </a:solidFill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ru-RU" dirty="0">
                <a:solidFill>
                  <a:srgbClr val="FF0000"/>
                </a:solidFill>
              </a:rPr>
              <a:t>SET </a:t>
            </a:r>
            <a:r>
              <a:rPr lang="en-US" altLang="ru-RU" dirty="0" err="1">
                <a:solidFill>
                  <a:srgbClr val="FF0000"/>
                </a:solidFill>
              </a:rPr>
              <a:t>IDENTITY_INSERT</a:t>
            </a:r>
            <a:r>
              <a:rPr lang="en-US" altLang="ru-RU" dirty="0">
                <a:solidFill>
                  <a:srgbClr val="FF0000"/>
                </a:solidFill>
              </a:rPr>
              <a:t> </a:t>
            </a:r>
            <a:r>
              <a:rPr lang="en-US" altLang="ru-RU" dirty="0" err="1">
                <a:solidFill>
                  <a:srgbClr val="FF0000"/>
                </a:solidFill>
              </a:rPr>
              <a:t>new_employees</a:t>
            </a:r>
            <a:r>
              <a:rPr lang="en-US" altLang="ru-RU" dirty="0">
                <a:solidFill>
                  <a:srgbClr val="FF0000"/>
                </a:solidFill>
              </a:rPr>
              <a:t> </a:t>
            </a:r>
            <a:r>
              <a:rPr lang="en-US" altLang="ru-RU" dirty="0" smtClean="0">
                <a:solidFill>
                  <a:srgbClr val="FF0000"/>
                </a:solidFill>
              </a:rPr>
              <a:t>ON</a:t>
            </a:r>
            <a:endParaRPr lang="en-US" altLang="ru-RU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715141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251520" y="5445224"/>
            <a:ext cx="8424936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DECLARE @</a:t>
            </a:r>
            <a:r>
              <a:rPr kumimoji="0" lang="ru-RU" altLang="ru-RU" sz="2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myid</a:t>
            </a:r>
            <a:r>
              <a:rPr kumimoji="0" lang="ru-RU" altLang="ru-RU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ru-RU" altLang="ru-RU" sz="2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uniqueidentifier</a:t>
            </a:r>
            <a:r>
              <a:rPr kumimoji="0" lang="ru-RU" altLang="ru-RU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SET @</a:t>
            </a:r>
            <a:r>
              <a:rPr kumimoji="0" lang="ru-RU" altLang="ru-RU" sz="2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myid</a:t>
            </a:r>
            <a:r>
              <a:rPr kumimoji="0" lang="ru-RU" altLang="ru-RU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= 'A972C577-DFB0-064E-1189-0154C99310DAAC12'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GO</a:t>
            </a:r>
            <a:r>
              <a:rPr kumimoji="0" lang="ru-RU" altLang="ru-RU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ru-RU" altLang="ru-RU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58744" y="4293096"/>
            <a:ext cx="860574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dirty="0">
                <a:solidFill>
                  <a:srgbClr val="2A2A2A"/>
                </a:solidFill>
                <a:latin typeface="Segoe UI" panose="020B0502040204020203" pitchFamily="34" charset="0"/>
                <a:ea typeface="Times New Roman" panose="02020603050405020304" pitchFamily="18" charset="0"/>
              </a:rPr>
              <a:t>В символьному формате: </a:t>
            </a:r>
            <a:r>
              <a:rPr lang="ru-RU" dirty="0">
                <a:solidFill>
                  <a:srgbClr val="0064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Segoe UI" panose="020B0502040204020203" pitchFamily="34" charset="0"/>
              </a:rPr>
              <a:t>'6F9619FF-8B86-D011-B42D-00C04FC964FF'</a:t>
            </a:r>
            <a:endParaRPr lang="ru-RU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dirty="0">
                <a:solidFill>
                  <a:srgbClr val="2A2A2A"/>
                </a:solidFill>
                <a:latin typeface="Segoe UI" panose="020B0502040204020203" pitchFamily="34" charset="0"/>
                <a:ea typeface="Times New Roman" panose="02020603050405020304" pitchFamily="18" charset="0"/>
              </a:rPr>
              <a:t>В </a:t>
            </a:r>
            <a:r>
              <a:rPr lang="ru-RU" dirty="0" err="1">
                <a:solidFill>
                  <a:srgbClr val="2A2A2A"/>
                </a:solidFill>
                <a:latin typeface="Segoe UI" panose="020B0502040204020203" pitchFamily="34" charset="0"/>
                <a:ea typeface="Times New Roman" panose="02020603050405020304" pitchFamily="18" charset="0"/>
              </a:rPr>
              <a:t>двійковому</a:t>
            </a:r>
            <a:r>
              <a:rPr lang="ru-RU" dirty="0">
                <a:solidFill>
                  <a:srgbClr val="2A2A2A"/>
                </a:solidFill>
                <a:latin typeface="Segoe UI" panose="020B0502040204020203" pitchFamily="34" charset="0"/>
                <a:ea typeface="Times New Roman" panose="02020603050405020304" pitchFamily="18" charset="0"/>
              </a:rPr>
              <a:t> формате: </a:t>
            </a:r>
            <a:r>
              <a:rPr lang="ru-RU" dirty="0">
                <a:solidFill>
                  <a:srgbClr val="0064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Segoe UI" panose="020B0502040204020203" pitchFamily="34" charset="0"/>
              </a:rPr>
              <a:t>0xff19966f868b11d0b42d00c04fc964ff</a:t>
            </a:r>
            <a:endParaRPr lang="ru-RU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07504" y="3589858"/>
            <a:ext cx="669674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rgbClr val="2A2A2A"/>
                </a:solidFill>
                <a:latin typeface="Segoe UI" panose="020B0502040204020203" pitchFamily="34" charset="0"/>
                <a:ea typeface="Times New Roman" panose="02020603050405020304" pitchFamily="18" charset="0"/>
              </a:rPr>
              <a:t>Тип </a:t>
            </a:r>
            <a:r>
              <a:rPr lang="ru-RU" dirty="0" err="1">
                <a:solidFill>
                  <a:srgbClr val="2A2A2A"/>
                </a:solidFill>
                <a:latin typeface="Segoe UI" panose="020B0502040204020203" pitchFamily="34" charset="0"/>
                <a:ea typeface="Times New Roman" panose="02020603050405020304" pitchFamily="18" charset="0"/>
              </a:rPr>
              <a:t>даних</a:t>
            </a:r>
            <a:r>
              <a:rPr lang="ru-RU" dirty="0">
                <a:solidFill>
                  <a:srgbClr val="2A2A2A"/>
                </a:solidFill>
                <a:latin typeface="Segoe UI" panose="020B0502040204020203" pitchFamily="34" charset="0"/>
                <a:ea typeface="Times New Roman" panose="02020603050405020304" pitchFamily="18" charset="0"/>
              </a:rPr>
              <a:t> </a:t>
            </a:r>
            <a:r>
              <a:rPr lang="ru-RU" b="1" dirty="0" err="1">
                <a:solidFill>
                  <a:srgbClr val="2A2A2A"/>
                </a:solidFill>
                <a:latin typeface="Segoe UI" panose="020B0502040204020203" pitchFamily="34" charset="0"/>
                <a:ea typeface="Times New Roman" panose="02020603050405020304" pitchFamily="18" charset="0"/>
              </a:rPr>
              <a:t>uniqueidentifier</a:t>
            </a:r>
            <a:r>
              <a:rPr lang="ru-RU" dirty="0">
                <a:solidFill>
                  <a:srgbClr val="2A2A2A"/>
                </a:solidFill>
                <a:latin typeface="Segoe UI" panose="020B0502040204020203" pitchFamily="34" charset="0"/>
                <a:ea typeface="Times New Roman" panose="02020603050405020304" pitchFamily="18" charset="0"/>
              </a:rPr>
              <a:t> </a:t>
            </a:r>
            <a:r>
              <a:rPr lang="ru-RU" dirty="0" err="1">
                <a:solidFill>
                  <a:srgbClr val="2A2A2A"/>
                </a:solidFill>
                <a:latin typeface="Segoe UI" panose="020B0502040204020203" pitchFamily="34" charset="0"/>
                <a:ea typeface="Times New Roman" panose="02020603050405020304" pitchFamily="18" charset="0"/>
              </a:rPr>
              <a:t>містить</a:t>
            </a:r>
            <a:r>
              <a:rPr lang="ru-RU" dirty="0">
                <a:solidFill>
                  <a:srgbClr val="2A2A2A"/>
                </a:solidFill>
                <a:latin typeface="Segoe UI" panose="020B0502040204020203" pitchFamily="34" charset="0"/>
                <a:ea typeface="Times New Roman" panose="02020603050405020304" pitchFamily="18" charset="0"/>
              </a:rPr>
              <a:t> 16-байтові </a:t>
            </a:r>
            <a:r>
              <a:rPr lang="ru-RU" dirty="0" err="1">
                <a:solidFill>
                  <a:srgbClr val="2A2A2A"/>
                </a:solidFill>
                <a:latin typeface="Segoe UI" panose="020B0502040204020203" pitchFamily="34" charset="0"/>
                <a:ea typeface="Times New Roman" panose="02020603050405020304" pitchFamily="18" charset="0"/>
              </a:rPr>
              <a:t>двійкові</a:t>
            </a:r>
            <a:r>
              <a:rPr lang="ru-RU" dirty="0">
                <a:solidFill>
                  <a:srgbClr val="2A2A2A"/>
                </a:solidFill>
                <a:latin typeface="Segoe UI" panose="020B0502040204020203" pitchFamily="34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2A2A2A"/>
                </a:solidFill>
                <a:latin typeface="Segoe UI" panose="020B0502040204020203" pitchFamily="34" charset="0"/>
                <a:ea typeface="Times New Roman" panose="02020603050405020304" pitchFamily="18" charset="0"/>
              </a:rPr>
              <a:t>значення</a:t>
            </a:r>
            <a:r>
              <a:rPr lang="ru-RU" dirty="0">
                <a:solidFill>
                  <a:srgbClr val="2A2A2A"/>
                </a:solidFill>
                <a:latin typeface="Segoe UI" panose="020B0502040204020203" pitchFamily="34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2A2A2A"/>
                </a:solidFill>
                <a:latin typeface="Segoe UI" panose="020B0502040204020203" pitchFamily="34" charset="0"/>
                <a:ea typeface="Times New Roman" panose="02020603050405020304" pitchFamily="18" charset="0"/>
              </a:rPr>
              <a:t>що</a:t>
            </a:r>
            <a:r>
              <a:rPr lang="ru-RU" dirty="0">
                <a:solidFill>
                  <a:srgbClr val="2A2A2A"/>
                </a:solidFill>
                <a:latin typeface="Segoe UI" panose="020B0502040204020203" pitchFamily="34" charset="0"/>
                <a:ea typeface="Times New Roman" panose="02020603050405020304" pitchFamily="18" charset="0"/>
              </a:rPr>
              <a:t> є </a:t>
            </a:r>
            <a:r>
              <a:rPr lang="ru-RU" dirty="0" err="1">
                <a:solidFill>
                  <a:srgbClr val="2A2A2A"/>
                </a:solidFill>
                <a:latin typeface="Segoe UI" panose="020B0502040204020203" pitchFamily="34" charset="0"/>
                <a:ea typeface="Times New Roman" panose="02020603050405020304" pitchFamily="18" charset="0"/>
              </a:rPr>
              <a:t>ідентифікаторами</a:t>
            </a:r>
            <a:r>
              <a:rPr lang="ru-RU" dirty="0">
                <a:solidFill>
                  <a:srgbClr val="2A2A2A"/>
                </a:solidFill>
                <a:latin typeface="Segoe UI" panose="020B0502040204020203" pitchFamily="34" charset="0"/>
                <a:ea typeface="Times New Roman" panose="02020603050405020304" pitchFamily="18" charset="0"/>
              </a:rPr>
              <a:t> GUID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107504" y="116632"/>
            <a:ext cx="8100112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252525"/>
                </a:solidFill>
              </a:rPr>
              <a:t>GUID (</a:t>
            </a:r>
            <a:r>
              <a:rPr lang="ru-RU" sz="2400" dirty="0" err="1">
                <a:solidFill>
                  <a:srgbClr val="252525"/>
                </a:solidFill>
              </a:rPr>
              <a:t>глобальний</a:t>
            </a:r>
            <a:r>
              <a:rPr lang="ru-RU" sz="2400" dirty="0">
                <a:solidFill>
                  <a:srgbClr val="252525"/>
                </a:solidFill>
              </a:rPr>
              <a:t> </a:t>
            </a:r>
            <a:r>
              <a:rPr lang="ru-RU" sz="2400" dirty="0" err="1">
                <a:solidFill>
                  <a:srgbClr val="252525"/>
                </a:solidFill>
              </a:rPr>
              <a:t>унікальний</a:t>
            </a:r>
            <a:r>
              <a:rPr lang="ru-RU" sz="2400" dirty="0">
                <a:solidFill>
                  <a:srgbClr val="252525"/>
                </a:solidFill>
              </a:rPr>
              <a:t> </a:t>
            </a:r>
            <a:r>
              <a:rPr lang="ru-RU" sz="2400" dirty="0" err="1">
                <a:solidFill>
                  <a:srgbClr val="252525"/>
                </a:solidFill>
              </a:rPr>
              <a:t>ідентифікатор</a:t>
            </a:r>
            <a:r>
              <a:rPr lang="ru-RU" sz="2400" dirty="0">
                <a:solidFill>
                  <a:srgbClr val="252525"/>
                </a:solidFill>
              </a:rPr>
              <a:t>) - 128 </a:t>
            </a:r>
            <a:r>
              <a:rPr lang="ru-RU" sz="2400" dirty="0" err="1">
                <a:solidFill>
                  <a:srgbClr val="252525"/>
                </a:solidFill>
              </a:rPr>
              <a:t>бітовий</a:t>
            </a:r>
            <a:r>
              <a:rPr lang="ru-RU" sz="2400" dirty="0">
                <a:solidFill>
                  <a:srgbClr val="252525"/>
                </a:solidFill>
              </a:rPr>
              <a:t> </a:t>
            </a:r>
            <a:r>
              <a:rPr lang="ru-RU" sz="2400" dirty="0" err="1">
                <a:solidFill>
                  <a:srgbClr val="252525"/>
                </a:solidFill>
              </a:rPr>
              <a:t>статистично-унікальний</a:t>
            </a:r>
            <a:r>
              <a:rPr lang="ru-RU" sz="2400" dirty="0">
                <a:solidFill>
                  <a:srgbClr val="252525"/>
                </a:solidFill>
              </a:rPr>
              <a:t> </a:t>
            </a:r>
            <a:r>
              <a:rPr lang="ru-RU" sz="2400" dirty="0" err="1">
                <a:solidFill>
                  <a:srgbClr val="252525"/>
                </a:solidFill>
              </a:rPr>
              <a:t>ідентифікатор</a:t>
            </a:r>
            <a:r>
              <a:rPr lang="ru-RU" sz="2400" dirty="0">
                <a:solidFill>
                  <a:srgbClr val="252525"/>
                </a:solidFill>
              </a:rPr>
              <a:t>.</a:t>
            </a:r>
          </a:p>
          <a:p>
            <a:endParaRPr lang="ru-RU" sz="2400" dirty="0">
              <a:solidFill>
                <a:srgbClr val="252525"/>
              </a:solidFill>
            </a:endParaRPr>
          </a:p>
          <a:p>
            <a:r>
              <a:rPr lang="ru-RU" sz="2400" dirty="0" err="1">
                <a:solidFill>
                  <a:srgbClr val="252525"/>
                </a:solidFill>
              </a:rPr>
              <a:t>Особливість</a:t>
            </a:r>
            <a:r>
              <a:rPr lang="ru-RU" sz="2400" dirty="0">
                <a:solidFill>
                  <a:srgbClr val="252525"/>
                </a:solidFill>
              </a:rPr>
              <a:t> - </a:t>
            </a:r>
            <a:r>
              <a:rPr lang="ru-RU" sz="2400" b="1" dirty="0" err="1">
                <a:solidFill>
                  <a:srgbClr val="252525"/>
                </a:solidFill>
              </a:rPr>
              <a:t>унікальність</a:t>
            </a:r>
            <a:r>
              <a:rPr lang="ru-RU" sz="2400" dirty="0">
                <a:solidFill>
                  <a:srgbClr val="252525"/>
                </a:solidFill>
              </a:rPr>
              <a:t>, яка </a:t>
            </a:r>
            <a:r>
              <a:rPr lang="ru-RU" sz="2400" dirty="0" err="1">
                <a:solidFill>
                  <a:srgbClr val="252525"/>
                </a:solidFill>
              </a:rPr>
              <a:t>дозволяє</a:t>
            </a:r>
            <a:r>
              <a:rPr lang="ru-RU" sz="2400" dirty="0">
                <a:solidFill>
                  <a:srgbClr val="252525"/>
                </a:solidFill>
              </a:rPr>
              <a:t> </a:t>
            </a:r>
            <a:r>
              <a:rPr lang="ru-RU" sz="2400" dirty="0" err="1">
                <a:solidFill>
                  <a:srgbClr val="252525"/>
                </a:solidFill>
              </a:rPr>
              <a:t>створювати</a:t>
            </a:r>
            <a:r>
              <a:rPr lang="ru-RU" sz="2400" dirty="0">
                <a:solidFill>
                  <a:srgbClr val="252525"/>
                </a:solidFill>
              </a:rPr>
              <a:t> </a:t>
            </a:r>
            <a:r>
              <a:rPr lang="ru-RU" sz="2400" dirty="0" err="1">
                <a:solidFill>
                  <a:srgbClr val="252525"/>
                </a:solidFill>
              </a:rPr>
              <a:t>розгортаються</a:t>
            </a:r>
            <a:r>
              <a:rPr lang="ru-RU" sz="2400" dirty="0">
                <a:solidFill>
                  <a:srgbClr val="252525"/>
                </a:solidFill>
              </a:rPr>
              <a:t> </a:t>
            </a:r>
            <a:r>
              <a:rPr lang="ru-RU" sz="2400" dirty="0" err="1">
                <a:solidFill>
                  <a:srgbClr val="252525"/>
                </a:solidFill>
              </a:rPr>
              <a:t>сервіси</a:t>
            </a:r>
            <a:r>
              <a:rPr lang="ru-RU" sz="2400" dirty="0">
                <a:solidFill>
                  <a:srgbClr val="252525"/>
                </a:solidFill>
              </a:rPr>
              <a:t> і </a:t>
            </a:r>
            <a:r>
              <a:rPr lang="ru-RU" sz="2400" dirty="0" err="1">
                <a:solidFill>
                  <a:srgbClr val="252525"/>
                </a:solidFill>
              </a:rPr>
              <a:t>додатки</a:t>
            </a:r>
            <a:r>
              <a:rPr lang="ru-RU" sz="2400" dirty="0">
                <a:solidFill>
                  <a:srgbClr val="252525"/>
                </a:solidFill>
              </a:rPr>
              <a:t> без </a:t>
            </a:r>
            <a:r>
              <a:rPr lang="ru-RU" sz="2400" dirty="0" err="1">
                <a:solidFill>
                  <a:srgbClr val="252525"/>
                </a:solidFill>
              </a:rPr>
              <a:t>побоювання</a:t>
            </a:r>
            <a:r>
              <a:rPr lang="ru-RU" sz="2400" dirty="0">
                <a:solidFill>
                  <a:srgbClr val="252525"/>
                </a:solidFill>
              </a:rPr>
              <a:t> </a:t>
            </a:r>
            <a:r>
              <a:rPr lang="ru-RU" sz="2400" dirty="0" err="1">
                <a:solidFill>
                  <a:srgbClr val="252525"/>
                </a:solidFill>
              </a:rPr>
              <a:t>конфліктів</a:t>
            </a:r>
            <a:r>
              <a:rPr lang="ru-RU" sz="2400" dirty="0">
                <a:solidFill>
                  <a:srgbClr val="252525"/>
                </a:solidFill>
              </a:rPr>
              <a:t>, </a:t>
            </a:r>
            <a:r>
              <a:rPr lang="ru-RU" sz="2400" dirty="0" err="1">
                <a:solidFill>
                  <a:srgbClr val="252525"/>
                </a:solidFill>
              </a:rPr>
              <a:t>викликаних</a:t>
            </a:r>
            <a:r>
              <a:rPr lang="ru-RU" sz="2400" dirty="0">
                <a:solidFill>
                  <a:srgbClr val="252525"/>
                </a:solidFill>
              </a:rPr>
              <a:t> </a:t>
            </a:r>
            <a:r>
              <a:rPr lang="ru-RU" sz="2400" dirty="0" err="1">
                <a:solidFill>
                  <a:srgbClr val="252525"/>
                </a:solidFill>
              </a:rPr>
              <a:t>збігом</a:t>
            </a:r>
            <a:r>
              <a:rPr lang="ru-RU" sz="2400" dirty="0">
                <a:solidFill>
                  <a:srgbClr val="252525"/>
                </a:solidFill>
              </a:rPr>
              <a:t> </a:t>
            </a:r>
            <a:r>
              <a:rPr lang="ru-RU" sz="2400" dirty="0" err="1">
                <a:solidFill>
                  <a:srgbClr val="252525"/>
                </a:solidFill>
              </a:rPr>
              <a:t>ідентифікаторів</a:t>
            </a:r>
            <a:r>
              <a:rPr lang="ru-RU" sz="2400" dirty="0">
                <a:solidFill>
                  <a:srgbClr val="252525"/>
                </a:solidFill>
              </a:rPr>
              <a:t>.</a:t>
            </a:r>
          </a:p>
          <a:p>
            <a:endParaRPr lang="ru-RU" sz="2400" dirty="0">
              <a:solidFill>
                <a:srgbClr val="252525"/>
              </a:solidFill>
            </a:endParaRPr>
          </a:p>
          <a:p>
            <a:r>
              <a:rPr lang="ru-RU" sz="2400" dirty="0">
                <a:solidFill>
                  <a:srgbClr val="252525"/>
                </a:solidFill>
              </a:rPr>
              <a:t>«</a:t>
            </a:r>
            <a:r>
              <a:rPr lang="en-US" sz="2400" dirty="0">
                <a:solidFill>
                  <a:srgbClr val="252525"/>
                </a:solidFill>
              </a:rPr>
              <a:t>GUID» </a:t>
            </a:r>
            <a:r>
              <a:rPr lang="ru-RU" sz="2400" dirty="0" err="1">
                <a:solidFill>
                  <a:srgbClr val="252525"/>
                </a:solidFill>
              </a:rPr>
              <a:t>називають</a:t>
            </a:r>
            <a:r>
              <a:rPr lang="ru-RU" sz="2400" dirty="0">
                <a:solidFill>
                  <a:srgbClr val="252525"/>
                </a:solidFill>
              </a:rPr>
              <a:t> </a:t>
            </a:r>
            <a:r>
              <a:rPr lang="ru-RU" sz="2400" dirty="0" err="1">
                <a:solidFill>
                  <a:srgbClr val="252525"/>
                </a:solidFill>
              </a:rPr>
              <a:t>деякі</a:t>
            </a:r>
            <a:r>
              <a:rPr lang="ru-RU" sz="2400" dirty="0">
                <a:solidFill>
                  <a:srgbClr val="252525"/>
                </a:solidFill>
              </a:rPr>
              <a:t> </a:t>
            </a:r>
            <a:r>
              <a:rPr lang="ru-RU" sz="2400" dirty="0" err="1">
                <a:solidFill>
                  <a:srgbClr val="252525"/>
                </a:solidFill>
              </a:rPr>
              <a:t>реалізації</a:t>
            </a:r>
            <a:r>
              <a:rPr lang="ru-RU" sz="2400" dirty="0">
                <a:solidFill>
                  <a:srgbClr val="252525"/>
                </a:solidFill>
              </a:rPr>
              <a:t> стандарту, </a:t>
            </a:r>
            <a:r>
              <a:rPr lang="ru-RU" sz="2400" dirty="0" err="1">
                <a:solidFill>
                  <a:srgbClr val="252525"/>
                </a:solidFill>
              </a:rPr>
              <a:t>має</a:t>
            </a:r>
            <a:r>
              <a:rPr lang="ru-RU" sz="2400" dirty="0">
                <a:solidFill>
                  <a:srgbClr val="252525"/>
                </a:solidFill>
              </a:rPr>
              <a:t> </a:t>
            </a:r>
            <a:r>
              <a:rPr lang="ru-RU" sz="2400" dirty="0" err="1">
                <a:solidFill>
                  <a:srgbClr val="252525"/>
                </a:solidFill>
              </a:rPr>
              <a:t>назву</a:t>
            </a:r>
            <a:r>
              <a:rPr lang="ru-RU" sz="2400" dirty="0">
                <a:solidFill>
                  <a:srgbClr val="252525"/>
                </a:solidFill>
              </a:rPr>
              <a:t> Универсально </a:t>
            </a:r>
            <a:r>
              <a:rPr lang="ru-RU" sz="2400" dirty="0" err="1">
                <a:solidFill>
                  <a:srgbClr val="252525"/>
                </a:solidFill>
              </a:rPr>
              <a:t>унікальний</a:t>
            </a:r>
            <a:r>
              <a:rPr lang="ru-RU" sz="2400" dirty="0">
                <a:solidFill>
                  <a:srgbClr val="252525"/>
                </a:solidFill>
              </a:rPr>
              <a:t> </a:t>
            </a:r>
            <a:r>
              <a:rPr lang="ru-RU" sz="2400" dirty="0" err="1">
                <a:solidFill>
                  <a:srgbClr val="252525"/>
                </a:solidFill>
              </a:rPr>
              <a:t>ідентифікатор</a:t>
            </a:r>
            <a:r>
              <a:rPr lang="ru-RU" sz="2400" dirty="0">
                <a:solidFill>
                  <a:srgbClr val="252525"/>
                </a:solidFill>
              </a:rPr>
              <a:t> (</a:t>
            </a:r>
            <a:r>
              <a:rPr lang="en-US" sz="2400" dirty="0">
                <a:solidFill>
                  <a:srgbClr val="252525"/>
                </a:solidFill>
              </a:rPr>
              <a:t>UUID).</a:t>
            </a:r>
            <a:endParaRPr lang="ru-RU" sz="2400" i="0" dirty="0">
              <a:solidFill>
                <a:srgbClr val="252525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81893849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395536" y="4612489"/>
            <a:ext cx="8676456" cy="22159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CREATE TABLE </a:t>
            </a:r>
            <a:r>
              <a:rPr kumimoji="0" lang="ru-RU" altLang="ru-RU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dbo.Globally_Unique_Data</a:t>
            </a:r>
            <a:r>
              <a:rPr kumimoji="0" lang="ru-RU" altLang="ru-RU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ru-RU" altLang="ru-RU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guid</a:t>
            </a:r>
            <a:r>
              <a:rPr kumimoji="0" lang="ru-RU" altLang="ru-RU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ru-RU" altLang="ru-RU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uniqueidentifier</a:t>
            </a:r>
            <a:r>
              <a:rPr kumimoji="0" lang="ru-RU" altLang="ru-RU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altLang="ru-RU" sz="2400" dirty="0">
                <a:solidFill>
                  <a:srgbClr val="000000"/>
                </a:solidFill>
                <a:latin typeface="Consolas" panose="020B0609020204030204" pitchFamily="49" charset="0"/>
              </a:rPr>
              <a:t>	</a:t>
            </a:r>
            <a:r>
              <a:rPr kumimoji="0" lang="ru-RU" altLang="ru-RU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CONSTRAINT </a:t>
            </a:r>
            <a:r>
              <a:rPr kumimoji="0" lang="ru-RU" altLang="ru-RU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Guid_Default</a:t>
            </a:r>
            <a:r>
              <a:rPr kumimoji="0" lang="ru-RU" altLang="ru-RU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DEFAULT 	NEWSEQUENTIALID() ROWGUIDCOL,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Employee_Name</a:t>
            </a:r>
            <a:r>
              <a:rPr kumimoji="0" lang="ru-RU" altLang="ru-RU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ru-RU" altLang="ru-RU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varchar</a:t>
            </a:r>
            <a:r>
              <a:rPr kumimoji="0" lang="ru-RU" altLang="ru-RU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(60)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CONSTRAINT </a:t>
            </a:r>
            <a:r>
              <a:rPr kumimoji="0" lang="ru-RU" altLang="ru-RU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Guid_PK</a:t>
            </a:r>
            <a:r>
              <a:rPr kumimoji="0" lang="ru-RU" altLang="ru-RU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PRIMARY KEY (</a:t>
            </a:r>
            <a:r>
              <a:rPr kumimoji="0" lang="ru-RU" altLang="ru-RU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guid</a:t>
            </a:r>
            <a:r>
              <a:rPr kumimoji="0" lang="ru-RU" altLang="ru-RU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 );</a:t>
            </a:r>
            <a:r>
              <a:rPr kumimoji="0" lang="ru-RU" altLang="ru-RU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ru-RU" altLang="ru-RU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395536" y="3598905"/>
            <a:ext cx="7272808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CREATE TABLE </a:t>
            </a:r>
            <a:r>
              <a:rPr kumimoji="0" lang="ru-RU" altLang="ru-RU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myTable</a:t>
            </a:r>
            <a:r>
              <a:rPr kumimoji="0" lang="ru-RU" altLang="ru-RU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ru-RU" altLang="ru-RU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ColumnA</a:t>
            </a:r>
            <a:r>
              <a:rPr kumimoji="0" lang="ru-RU" altLang="ru-RU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ru-RU" altLang="ru-RU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uniqueidentifier</a:t>
            </a:r>
            <a:r>
              <a:rPr kumimoji="0" lang="ru-RU" altLang="ru-RU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DEFAULT NEWSEQUENTIALID()); </a:t>
            </a:r>
            <a:endParaRPr kumimoji="0" lang="ru-RU" altLang="ru-RU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250748" y="0"/>
            <a:ext cx="7057556" cy="3323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CREATE TABLE </a:t>
            </a:r>
            <a:r>
              <a:rPr kumimoji="0" lang="ru-RU" altLang="ru-RU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MyUniqueTable</a:t>
            </a:r>
            <a:r>
              <a:rPr kumimoji="0" lang="ru-RU" altLang="ru-RU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(</a:t>
            </a:r>
            <a:r>
              <a:rPr kumimoji="0" lang="ru-RU" altLang="ru-RU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UniqueColumn</a:t>
            </a:r>
            <a:r>
              <a:rPr kumimoji="0" lang="ru-RU" altLang="ru-RU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UNIQUEIDENTIFIER DEFAULT NEWID(), </a:t>
            </a:r>
            <a:r>
              <a:rPr kumimoji="0" lang="ru-RU" altLang="ru-RU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Characters</a:t>
            </a:r>
            <a:r>
              <a:rPr kumimoji="0" lang="ru-RU" altLang="ru-RU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VARCHAR(10) )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GO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INSERT INTO </a:t>
            </a:r>
            <a:r>
              <a:rPr kumimoji="0" lang="ru-RU" altLang="ru-RU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MyUniqueTable</a:t>
            </a:r>
            <a:r>
              <a:rPr kumimoji="0" lang="ru-RU" altLang="ru-RU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ru-RU" altLang="ru-RU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Characters</a:t>
            </a:r>
            <a:r>
              <a:rPr kumimoji="0" lang="ru-RU" altLang="ru-RU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 VALUES ('</a:t>
            </a:r>
            <a:r>
              <a:rPr kumimoji="0" lang="ru-RU" altLang="ru-RU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abc</a:t>
            </a:r>
            <a:r>
              <a:rPr kumimoji="0" lang="ru-RU" altLang="ru-RU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') INSERT INTO </a:t>
            </a:r>
            <a:r>
              <a:rPr kumimoji="0" lang="ru-RU" altLang="ru-RU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MyUniqueTable</a:t>
            </a:r>
            <a:r>
              <a:rPr kumimoji="0" lang="ru-RU" altLang="ru-RU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VALUES (NEWID(), '</a:t>
            </a:r>
            <a:r>
              <a:rPr kumimoji="0" lang="ru-RU" altLang="ru-RU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def</a:t>
            </a:r>
            <a:r>
              <a:rPr kumimoji="0" lang="ru-RU" altLang="ru-RU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')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GO</a:t>
            </a:r>
            <a:r>
              <a:rPr kumimoji="0" lang="ru-RU" altLang="ru-RU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ru-RU" altLang="ru-RU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53703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79512" y="188640"/>
            <a:ext cx="8424936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400" b="1" dirty="0"/>
              <a:t>Приклад 5</a:t>
            </a:r>
            <a:endParaRPr lang="ru-RU" sz="2400" b="1" dirty="0"/>
          </a:p>
          <a:p>
            <a:r>
              <a:rPr lang="en-US" sz="2400" dirty="0"/>
              <a:t>CREATE TABLE tab1</a:t>
            </a:r>
            <a:endParaRPr lang="ru-RU" sz="2400" dirty="0"/>
          </a:p>
          <a:p>
            <a:r>
              <a:rPr lang="en-US" sz="2400" dirty="0"/>
              <a:t>          ( pole1     integer NOT NULL PRIMARY KEY,</a:t>
            </a:r>
            <a:endParaRPr lang="ru-RU" sz="2400" dirty="0"/>
          </a:p>
          <a:p>
            <a:r>
              <a:rPr lang="en-US" sz="2400" dirty="0"/>
              <a:t>            pole2     char(10) NOT NULL UNIQUE,</a:t>
            </a:r>
            <a:endParaRPr lang="ru-RU" sz="2400" dirty="0"/>
          </a:p>
          <a:p>
            <a:r>
              <a:rPr lang="en-US" sz="2400" dirty="0"/>
              <a:t>            pole3     char(10),</a:t>
            </a:r>
            <a:endParaRPr lang="ru-RU" sz="2400" dirty="0"/>
          </a:p>
          <a:p>
            <a:r>
              <a:rPr lang="en-US" sz="2400" dirty="0"/>
              <a:t>            pole4     decimal CHECK ( pole4 &lt; 1 ));</a:t>
            </a:r>
            <a:endParaRPr lang="ru-RU" sz="2400" dirty="0"/>
          </a:p>
          <a:p>
            <a:r>
              <a:rPr lang="en-US" sz="2400" dirty="0"/>
              <a:t> </a:t>
            </a:r>
            <a:endParaRPr lang="ru-RU" sz="2400" dirty="0"/>
          </a:p>
          <a:p>
            <a:r>
              <a:rPr lang="en-US" sz="2400" dirty="0"/>
              <a:t>CREATE TABLE tab1</a:t>
            </a:r>
            <a:endParaRPr lang="ru-RU" sz="2400" dirty="0"/>
          </a:p>
          <a:p>
            <a:r>
              <a:rPr lang="en-US" sz="2400" dirty="0"/>
              <a:t>          ( pole1     integer NOT NULL PRIMARY KEY,</a:t>
            </a:r>
            <a:endParaRPr lang="ru-RU" sz="2400" dirty="0"/>
          </a:p>
          <a:p>
            <a:r>
              <a:rPr lang="en-US" sz="2400" dirty="0"/>
              <a:t>            pole2     char(10) NOT NULL UNIQUE,</a:t>
            </a:r>
            <a:endParaRPr lang="ru-RU" sz="2400" dirty="0"/>
          </a:p>
          <a:p>
            <a:r>
              <a:rPr lang="en-US" sz="2400" dirty="0"/>
              <a:t>            pole3     char(10) CHEK,</a:t>
            </a:r>
            <a:endParaRPr lang="ru-RU" sz="2400" dirty="0"/>
          </a:p>
          <a:p>
            <a:r>
              <a:rPr lang="en-US" sz="2400" dirty="0"/>
              <a:t>           (pole3 IN ('Znach1', ''Znach2', ''Znach3', ''Znach4')),</a:t>
            </a:r>
            <a:endParaRPr lang="ru-RU" sz="2400" dirty="0"/>
          </a:p>
          <a:p>
            <a:r>
              <a:rPr lang="en-US" sz="2400" dirty="0"/>
              <a:t>            pole4     decimal CHECK ( pole4 &lt; 1 ));</a:t>
            </a:r>
            <a:endParaRPr lang="ru-RU" sz="2400" dirty="0"/>
          </a:p>
          <a:p>
            <a:r>
              <a:rPr lang="en-US" sz="2400" dirty="0"/>
              <a:t>       </a:t>
            </a:r>
            <a:endParaRPr lang="ru-RU" sz="2400" dirty="0"/>
          </a:p>
          <a:p>
            <a:r>
              <a:rPr lang="en-US" sz="2400" dirty="0"/>
              <a:t> </a:t>
            </a:r>
            <a:endParaRPr lang="ru-RU" sz="2400" dirty="0"/>
          </a:p>
          <a:p>
            <a:r>
              <a:rPr lang="en-US" sz="2400" dirty="0"/>
              <a:t> 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90457940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67544" y="3140968"/>
            <a:ext cx="799288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400" b="1" dirty="0"/>
              <a:t>Приклад </a:t>
            </a:r>
            <a:r>
              <a:rPr lang="en-US" sz="2400" b="1" dirty="0"/>
              <a:t>6</a:t>
            </a:r>
            <a:endParaRPr lang="ru-RU" sz="2400" b="1" dirty="0"/>
          </a:p>
          <a:p>
            <a:r>
              <a:rPr lang="en-US" sz="2400" dirty="0"/>
              <a:t>       CREATE TABLE tab1</a:t>
            </a:r>
            <a:endParaRPr lang="ru-RU" sz="2400" dirty="0"/>
          </a:p>
          <a:p>
            <a:r>
              <a:rPr lang="en-US" sz="2400" dirty="0"/>
              <a:t>          ( pole1     integer NOT NULL PRIMARY KEY,</a:t>
            </a:r>
            <a:endParaRPr lang="ru-RU" sz="2400" dirty="0"/>
          </a:p>
          <a:p>
            <a:r>
              <a:rPr lang="en-US" sz="2400" dirty="0"/>
              <a:t>            pole2     char(10) NOT NULL UNIQUE,</a:t>
            </a:r>
            <a:endParaRPr lang="ru-RU" sz="2400" dirty="0"/>
          </a:p>
          <a:p>
            <a:r>
              <a:rPr lang="en-US" sz="2400" dirty="0"/>
              <a:t>            pole3     char(10) default = ‘Znach1’,</a:t>
            </a:r>
            <a:endParaRPr lang="ru-RU" sz="2400" dirty="0"/>
          </a:p>
          <a:p>
            <a:r>
              <a:rPr lang="en-US" sz="2400" dirty="0"/>
              <a:t>            pole4     decimal);</a:t>
            </a:r>
            <a:endParaRPr lang="ru-RU" sz="24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611560" y="404664"/>
            <a:ext cx="741682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/>
              <a:t>CREATE TABLE tab1</a:t>
            </a:r>
            <a:endParaRPr lang="ru-RU" sz="2400" dirty="0"/>
          </a:p>
          <a:p>
            <a:r>
              <a:rPr lang="en-US" sz="2400" dirty="0"/>
              <a:t>          ( pole1     integer NOT NULL PRIMARY KEY,</a:t>
            </a:r>
            <a:endParaRPr lang="ru-RU" sz="2400" dirty="0"/>
          </a:p>
          <a:p>
            <a:r>
              <a:rPr lang="en-US" sz="2400" dirty="0"/>
              <a:t>            pole2     char(10) NOT NULL UNIQUE,</a:t>
            </a:r>
            <a:endParaRPr lang="ru-RU" sz="2400" dirty="0"/>
          </a:p>
          <a:p>
            <a:r>
              <a:rPr lang="en-US" sz="2400" dirty="0"/>
              <a:t>            pole3     char(10),</a:t>
            </a:r>
            <a:endParaRPr lang="ru-RU" sz="2400" dirty="0"/>
          </a:p>
          <a:p>
            <a:r>
              <a:rPr lang="en-US" sz="2400" dirty="0"/>
              <a:t>            pole4     decimal,</a:t>
            </a:r>
            <a:endParaRPr lang="ru-RU" sz="2400" dirty="0"/>
          </a:p>
          <a:p>
            <a:r>
              <a:rPr lang="en-US" sz="2400" dirty="0"/>
              <a:t>           CHECK    (pole2 &lt; Znach1 AND pole3 =‘znach2'));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64288186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11560" y="260648"/>
            <a:ext cx="792088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/>
              <a:t>СИНТАКСИС ВСТАНОВЛЕННЯ </a:t>
            </a:r>
            <a:r>
              <a:rPr lang="uk-UA" sz="2400" b="1" dirty="0"/>
              <a:t>ЗВ‘ЯЗКІВ</a:t>
            </a:r>
            <a:r>
              <a:rPr lang="ru-RU" sz="2400" b="1" dirty="0"/>
              <a:t> М</a:t>
            </a:r>
            <a:r>
              <a:rPr lang="uk-UA" sz="2400" b="1" dirty="0"/>
              <a:t>І</a:t>
            </a:r>
            <a:r>
              <a:rPr lang="ru-RU" sz="2400" b="1" dirty="0"/>
              <a:t>Ж ТАБЛИЦЯМИ</a:t>
            </a:r>
          </a:p>
          <a:p>
            <a:r>
              <a:rPr lang="en-US" sz="2400" dirty="0"/>
              <a:t>FOREIGN KEY &lt;column list&gt; REFERENCES </a:t>
            </a:r>
            <a:endParaRPr lang="ru-RU" sz="2400" dirty="0"/>
          </a:p>
          <a:p>
            <a:r>
              <a:rPr lang="en-US" sz="2400" dirty="0"/>
              <a:t>            &lt;</a:t>
            </a:r>
            <a:r>
              <a:rPr lang="en-US" sz="2400" dirty="0" err="1"/>
              <a:t>parents_table</a:t>
            </a:r>
            <a:r>
              <a:rPr lang="en-US" sz="2400" dirty="0"/>
              <a:t>&gt; [ &lt;column list&gt; ]</a:t>
            </a:r>
            <a:endParaRPr lang="ru-RU" sz="2400" dirty="0"/>
          </a:p>
          <a:p>
            <a:r>
              <a:rPr lang="uk-UA" sz="2400" dirty="0"/>
              <a:t> </a:t>
            </a:r>
            <a:endParaRPr lang="ru-RU" sz="2400" dirty="0"/>
          </a:p>
          <a:p>
            <a:r>
              <a:rPr lang="uk-UA" sz="2400" b="1" dirty="0"/>
              <a:t>Приклад 7</a:t>
            </a:r>
            <a:endParaRPr lang="ru-RU" sz="2400" b="1" dirty="0"/>
          </a:p>
          <a:p>
            <a:r>
              <a:rPr lang="en-US" sz="2400" dirty="0"/>
              <a:t>CREATE TABLE tab1</a:t>
            </a:r>
            <a:endParaRPr lang="ru-RU" sz="2400" dirty="0"/>
          </a:p>
          <a:p>
            <a:r>
              <a:rPr lang="en-US" sz="2400" dirty="0"/>
              <a:t>            ( pole1   integer NOT NULL PRIMARY KEY</a:t>
            </a:r>
            <a:endParaRPr lang="ru-RU" sz="2400" dirty="0"/>
          </a:p>
          <a:p>
            <a:r>
              <a:rPr lang="en-US" sz="2400" dirty="0"/>
              <a:t>              pole2  char(10),</a:t>
            </a:r>
            <a:endParaRPr lang="ru-RU" sz="2400" dirty="0"/>
          </a:p>
          <a:p>
            <a:r>
              <a:rPr lang="en-US" sz="2400" dirty="0"/>
              <a:t>              pole3   char(10),</a:t>
            </a:r>
            <a:endParaRPr lang="ru-RU" sz="2400" dirty="0"/>
          </a:p>
          <a:p>
            <a:r>
              <a:rPr lang="en-US" sz="2400" dirty="0"/>
              <a:t>              pole4   integer,</a:t>
            </a:r>
            <a:endParaRPr lang="ru-RU" sz="2400" dirty="0"/>
          </a:p>
          <a:p>
            <a:r>
              <a:rPr lang="en-US" sz="2400" dirty="0"/>
              <a:t>              FOREIGN KEY (pole2) REFERENCES tab2 (pole1)</a:t>
            </a:r>
            <a:r>
              <a:rPr lang="uk-UA" sz="2400" dirty="0"/>
              <a:t>)</a:t>
            </a:r>
            <a:r>
              <a:rPr lang="en-US" sz="2400" dirty="0"/>
              <a:t>;</a:t>
            </a:r>
            <a:endParaRPr lang="ru-RU" sz="24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3275856" y="4797152"/>
            <a:ext cx="648072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err="1"/>
              <a:t>Варіанти</a:t>
            </a:r>
            <a:r>
              <a:rPr lang="ru-RU" b="1" dirty="0"/>
              <a:t> </a:t>
            </a:r>
            <a:r>
              <a:rPr lang="ru-RU" b="1" dirty="0" err="1"/>
              <a:t>оновлення</a:t>
            </a:r>
            <a:r>
              <a:rPr lang="ru-RU" b="1" dirty="0"/>
              <a:t> </a:t>
            </a:r>
            <a:r>
              <a:rPr lang="ru-RU" b="1" dirty="0" err="1"/>
              <a:t>даних</a:t>
            </a:r>
            <a:endParaRPr lang="ru-RU" b="1" dirty="0"/>
          </a:p>
          <a:p>
            <a:r>
              <a:rPr lang="en-US" dirty="0"/>
              <a:t>CASCADE</a:t>
            </a:r>
            <a:endParaRPr lang="uk-UA" dirty="0"/>
          </a:p>
          <a:p>
            <a:r>
              <a:rPr lang="en-US" dirty="0"/>
              <a:t>RESTRICTED</a:t>
            </a:r>
            <a:endParaRPr lang="uk-UA" dirty="0"/>
          </a:p>
          <a:p>
            <a:r>
              <a:rPr lang="en-US" dirty="0"/>
              <a:t>SET NULL</a:t>
            </a:r>
            <a:endParaRPr lang="uk-UA" dirty="0"/>
          </a:p>
          <a:p>
            <a:r>
              <a:rPr lang="en-US" dirty="0"/>
              <a:t>SET DEFAULT</a:t>
            </a:r>
            <a:endParaRPr lang="uk-UA" dirty="0"/>
          </a:p>
          <a:p>
            <a:r>
              <a:rPr lang="en-US" dirty="0"/>
              <a:t>NO ACTION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144052142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323528" y="188640"/>
            <a:ext cx="828092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400" b="1" dirty="0"/>
              <a:t>Приклад 8</a:t>
            </a:r>
            <a:endParaRPr lang="ru-RU" sz="2400" b="1" dirty="0"/>
          </a:p>
          <a:p>
            <a:r>
              <a:rPr lang="en-US" sz="2400" dirty="0"/>
              <a:t>CREATE TABLE tab1</a:t>
            </a:r>
            <a:endParaRPr lang="ru-RU" sz="2400" dirty="0"/>
          </a:p>
          <a:p>
            <a:r>
              <a:rPr lang="en-US" sz="2400" dirty="0"/>
              <a:t>            (pole1 integer NOT NULL PRIMARY KEY,</a:t>
            </a:r>
            <a:endParaRPr lang="ru-RU" sz="2400" dirty="0"/>
          </a:p>
          <a:p>
            <a:r>
              <a:rPr lang="en-US" sz="2400" dirty="0"/>
              <a:t>             pole2 char(10) NOT NULL,</a:t>
            </a:r>
            <a:endParaRPr lang="ru-RU" sz="2400" dirty="0"/>
          </a:p>
          <a:p>
            <a:r>
              <a:rPr lang="en-US" sz="2400" dirty="0"/>
              <a:t>             pole3  char(10),</a:t>
            </a:r>
            <a:endParaRPr lang="ru-RU" sz="2400" dirty="0"/>
          </a:p>
          <a:p>
            <a:r>
              <a:rPr lang="en-US" sz="2400" dirty="0"/>
              <a:t>             pole4 integer,</a:t>
            </a:r>
            <a:endParaRPr lang="ru-RU" sz="2400" dirty="0"/>
          </a:p>
          <a:p>
            <a:r>
              <a:rPr lang="en-US" sz="2400" dirty="0"/>
              <a:t>             pole5   integer REFERENCES tab2,</a:t>
            </a:r>
            <a:endParaRPr lang="ru-RU" sz="2400" dirty="0"/>
          </a:p>
          <a:p>
            <a:r>
              <a:rPr lang="en-US" sz="2400" dirty="0"/>
              <a:t>             UPDATE OF tab2 CASCADE,</a:t>
            </a:r>
            <a:endParaRPr lang="ru-RU" sz="2400" dirty="0"/>
          </a:p>
          <a:p>
            <a:r>
              <a:rPr lang="en-US" sz="2400" dirty="0"/>
              <a:t>             DELETE OF tab2 RESTRICTED);</a:t>
            </a:r>
            <a:endParaRPr lang="ru-RU" sz="2400" dirty="0"/>
          </a:p>
          <a:p>
            <a:r>
              <a:rPr lang="en-US" sz="2400" b="1" dirty="0"/>
              <a:t> </a:t>
            </a:r>
            <a:endParaRPr lang="ru-RU" sz="2400" b="1" dirty="0"/>
          </a:p>
          <a:p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34752696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95536" y="332656"/>
            <a:ext cx="8496944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400" b="1" dirty="0"/>
              <a:t>СИНТАКСИС КОМАНДИ </a:t>
            </a:r>
            <a:r>
              <a:rPr lang="en-US" sz="2400" b="1" dirty="0"/>
              <a:t>ALTER TABLE</a:t>
            </a:r>
            <a:endParaRPr lang="ru-RU" sz="2400" b="1" dirty="0"/>
          </a:p>
          <a:p>
            <a:r>
              <a:rPr lang="en-US" sz="2400" dirty="0"/>
              <a:t>ALTER TABLE </a:t>
            </a:r>
            <a:r>
              <a:rPr lang="uk-UA" sz="2400" dirty="0"/>
              <a:t>&lt; </a:t>
            </a:r>
            <a:r>
              <a:rPr lang="en-US" sz="2400" dirty="0"/>
              <a:t>table name </a:t>
            </a:r>
            <a:r>
              <a:rPr lang="uk-UA" sz="2400" dirty="0"/>
              <a:t>&gt; {</a:t>
            </a:r>
            <a:r>
              <a:rPr lang="en-US" sz="2400" dirty="0"/>
              <a:t>ADD</a:t>
            </a:r>
            <a:r>
              <a:rPr lang="uk-UA" sz="2400" dirty="0"/>
              <a:t> {</a:t>
            </a:r>
            <a:r>
              <a:rPr lang="en-US" sz="2400" dirty="0"/>
              <a:t>COLUMN </a:t>
            </a:r>
            <a:r>
              <a:rPr lang="uk-UA" sz="2400" dirty="0"/>
              <a:t>&lt;</a:t>
            </a:r>
            <a:r>
              <a:rPr lang="en-US" sz="2400" dirty="0"/>
              <a:t>type</a:t>
            </a:r>
            <a:r>
              <a:rPr lang="uk-UA" sz="2400" dirty="0"/>
              <a:t>_</a:t>
            </a:r>
            <a:r>
              <a:rPr lang="en-US" sz="2400" dirty="0"/>
              <a:t>field</a:t>
            </a:r>
            <a:r>
              <a:rPr lang="uk-UA" sz="2400" dirty="0"/>
              <a:t>&gt;[(</a:t>
            </a:r>
            <a:r>
              <a:rPr lang="en-US" sz="2400" dirty="0"/>
              <a:t>size</a:t>
            </a:r>
            <a:r>
              <a:rPr lang="uk-UA" sz="2400" dirty="0"/>
              <a:t>)] [</a:t>
            </a:r>
            <a:r>
              <a:rPr lang="en-US" sz="2400" dirty="0"/>
              <a:t>NOT NULL</a:t>
            </a:r>
            <a:r>
              <a:rPr lang="uk-UA" sz="2400" dirty="0"/>
              <a:t>] </a:t>
            </a:r>
            <a:r>
              <a:rPr lang="en-US" sz="2400" dirty="0"/>
              <a:t>    </a:t>
            </a:r>
            <a:r>
              <a:rPr lang="uk-UA" sz="2400" dirty="0"/>
              <a:t>[</a:t>
            </a:r>
            <a:r>
              <a:rPr lang="en-US" sz="2400" dirty="0"/>
              <a:t>CONSTRAINT </a:t>
            </a:r>
            <a:r>
              <a:rPr lang="uk-UA" sz="2400" dirty="0"/>
              <a:t>&lt;</a:t>
            </a:r>
            <a:r>
              <a:rPr lang="en-US" sz="2400" dirty="0"/>
              <a:t>index</a:t>
            </a:r>
            <a:r>
              <a:rPr lang="uk-UA" sz="2400" dirty="0"/>
              <a:t>_</a:t>
            </a:r>
            <a:r>
              <a:rPr lang="en-US" sz="2400" dirty="0"/>
              <a:t>name</a:t>
            </a:r>
            <a:r>
              <a:rPr lang="uk-UA" sz="2400" dirty="0"/>
              <a:t>&gt;] |</a:t>
            </a:r>
            <a:br>
              <a:rPr lang="uk-UA" sz="2400" dirty="0"/>
            </a:br>
            <a:r>
              <a:rPr lang="en-US" sz="2400" dirty="0"/>
              <a:t>    ALTER COLUMN </a:t>
            </a:r>
            <a:r>
              <a:rPr lang="uk-UA" sz="2400" dirty="0"/>
              <a:t>&lt;</a:t>
            </a:r>
            <a:r>
              <a:rPr lang="en-US" sz="2400" dirty="0"/>
              <a:t>type</a:t>
            </a:r>
            <a:r>
              <a:rPr lang="uk-UA" sz="2400" dirty="0"/>
              <a:t>_</a:t>
            </a:r>
            <a:r>
              <a:rPr lang="en-US" sz="2400" dirty="0"/>
              <a:t>field</a:t>
            </a:r>
            <a:r>
              <a:rPr lang="uk-UA" sz="2400" dirty="0"/>
              <a:t>&gt;[(</a:t>
            </a:r>
            <a:r>
              <a:rPr lang="en-US" sz="2400" dirty="0"/>
              <a:t>size</a:t>
            </a:r>
            <a:r>
              <a:rPr lang="uk-UA" sz="2400" dirty="0"/>
              <a:t>)]  |</a:t>
            </a:r>
            <a:br>
              <a:rPr lang="uk-UA" sz="2400" dirty="0"/>
            </a:br>
            <a:r>
              <a:rPr lang="en-US" sz="2400" dirty="0"/>
              <a:t>    CONSTRAINT </a:t>
            </a:r>
            <a:r>
              <a:rPr lang="uk-UA" sz="2400" dirty="0"/>
              <a:t>&lt;</a:t>
            </a:r>
            <a:r>
              <a:rPr lang="en-US" sz="2400" dirty="0"/>
              <a:t>index</a:t>
            </a:r>
            <a:r>
              <a:rPr lang="uk-UA" sz="2400" dirty="0"/>
              <a:t>_</a:t>
            </a:r>
            <a:r>
              <a:rPr lang="en-US" sz="2400" dirty="0"/>
              <a:t>name</a:t>
            </a:r>
            <a:r>
              <a:rPr lang="uk-UA" sz="2400" dirty="0"/>
              <a:t>&gt;} |</a:t>
            </a:r>
            <a:br>
              <a:rPr lang="uk-UA" sz="2400" dirty="0"/>
            </a:br>
            <a:r>
              <a:rPr lang="en-US" sz="2400" dirty="0"/>
              <a:t>    DROP</a:t>
            </a:r>
            <a:r>
              <a:rPr lang="uk-UA" sz="2400" dirty="0"/>
              <a:t> {</a:t>
            </a:r>
            <a:r>
              <a:rPr lang="en-US" sz="2400" dirty="0"/>
              <a:t>COLUMN &lt;column list&gt; </a:t>
            </a:r>
            <a:r>
              <a:rPr lang="uk-UA" sz="2400" dirty="0"/>
              <a:t>| </a:t>
            </a:r>
            <a:r>
              <a:rPr lang="en-US" sz="2400" dirty="0"/>
              <a:t>CONSTRAINT </a:t>
            </a:r>
            <a:r>
              <a:rPr lang="uk-UA" sz="2400" dirty="0"/>
              <a:t>&lt;</a:t>
            </a:r>
            <a:r>
              <a:rPr lang="en-US" sz="2400" dirty="0"/>
              <a:t>index</a:t>
            </a:r>
            <a:r>
              <a:rPr lang="uk-UA" sz="2400" dirty="0"/>
              <a:t>_</a:t>
            </a:r>
            <a:r>
              <a:rPr lang="en-US" sz="2400" dirty="0"/>
              <a:t>name</a:t>
            </a:r>
            <a:r>
              <a:rPr lang="uk-UA" sz="2400" dirty="0"/>
              <a:t>&gt;} }</a:t>
            </a:r>
            <a:endParaRPr lang="ru-RU" sz="2400" dirty="0"/>
          </a:p>
          <a:p>
            <a:endParaRPr lang="en-US" sz="2400" b="1" dirty="0"/>
          </a:p>
          <a:p>
            <a:r>
              <a:rPr lang="uk-UA" sz="2400" b="1" dirty="0"/>
              <a:t>Приклад </a:t>
            </a:r>
            <a:r>
              <a:rPr lang="en-US" sz="2400" b="1" dirty="0"/>
              <a:t>9</a:t>
            </a:r>
            <a:endParaRPr lang="ru-RU" sz="2400" b="1" dirty="0"/>
          </a:p>
          <a:p>
            <a:r>
              <a:rPr lang="en-US" sz="2400" dirty="0"/>
              <a:t>ALTER TABLE tab1 ADD pole7 INT</a:t>
            </a:r>
            <a:r>
              <a:rPr lang="uk-UA" sz="2400" dirty="0"/>
              <a:t>;</a:t>
            </a:r>
            <a:endParaRPr lang="ru-RU" sz="2400" dirty="0"/>
          </a:p>
          <a:p>
            <a:r>
              <a:rPr lang="en-US" sz="2400" dirty="0"/>
              <a:t> ALTER TABLE tab1 ALTER COLUMN pole7 DECIMAL (7,3)</a:t>
            </a:r>
            <a:r>
              <a:rPr lang="uk-UA" sz="2400" dirty="0"/>
              <a:t>;</a:t>
            </a:r>
            <a:endParaRPr lang="ru-RU" sz="2400" dirty="0"/>
          </a:p>
          <a:p>
            <a:r>
              <a:rPr lang="en-US" sz="2400" dirty="0"/>
              <a:t> ALTER TABLE tab1 DROP COLUMN pole7</a:t>
            </a:r>
            <a:r>
              <a:rPr lang="uk-UA" sz="2400" dirty="0"/>
              <a:t>;</a:t>
            </a:r>
            <a:endParaRPr lang="ru-RU" sz="2400" dirty="0"/>
          </a:p>
          <a:p>
            <a:r>
              <a:rPr lang="uk-UA" sz="2400" dirty="0"/>
              <a:t> </a:t>
            </a:r>
            <a:endParaRPr lang="ru-RU" sz="2400" dirty="0"/>
          </a:p>
          <a:p>
            <a:r>
              <a:rPr lang="uk-UA" sz="2400" dirty="0"/>
              <a:t> </a:t>
            </a:r>
            <a:r>
              <a:rPr lang="uk-UA" sz="2400" b="1" dirty="0"/>
              <a:t>СИНТАКСИС КОМАНДИ </a:t>
            </a:r>
            <a:r>
              <a:rPr lang="en-US" sz="2400" b="1" dirty="0"/>
              <a:t>DROP TABLE</a:t>
            </a:r>
            <a:endParaRPr lang="ru-RU" sz="2400" b="1" dirty="0"/>
          </a:p>
          <a:p>
            <a:r>
              <a:rPr lang="en-US" sz="2400" dirty="0"/>
              <a:t>          DROP TABLE &lt; table name &gt;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64329971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1956" y="188640"/>
            <a:ext cx="9144000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err="1"/>
              <a:t>Додавання</a:t>
            </a:r>
            <a:r>
              <a:rPr lang="ru-RU" sz="2400" b="1" dirty="0"/>
              <a:t> нового </a:t>
            </a:r>
            <a:r>
              <a:rPr lang="ru-RU" sz="2400" b="1" dirty="0" err="1"/>
              <a:t>стовпця</a:t>
            </a:r>
            <a:endParaRPr lang="ru-RU" sz="2400" b="1" dirty="0"/>
          </a:p>
          <a:p>
            <a:r>
              <a:rPr lang="ru-RU" sz="2400" dirty="0"/>
              <a:t>ALTER TABLE </a:t>
            </a:r>
            <a:r>
              <a:rPr lang="en-US" sz="2400" dirty="0"/>
              <a:t>tab1 </a:t>
            </a:r>
            <a:r>
              <a:rPr lang="ru-RU" sz="2400" dirty="0"/>
              <a:t>ADD </a:t>
            </a:r>
            <a:r>
              <a:rPr lang="en-US" sz="2400" dirty="0"/>
              <a:t>pole1</a:t>
            </a:r>
            <a:r>
              <a:rPr lang="ru-RU" sz="2400" dirty="0"/>
              <a:t> VARCHAR(20) NULL ;</a:t>
            </a:r>
            <a:endParaRPr lang="en-US" sz="2400" dirty="0"/>
          </a:p>
          <a:p>
            <a:endParaRPr lang="ru-RU" sz="2400" dirty="0"/>
          </a:p>
          <a:p>
            <a:r>
              <a:rPr lang="ru-RU" sz="2400" b="1" dirty="0" err="1"/>
              <a:t>Додавання</a:t>
            </a:r>
            <a:r>
              <a:rPr lang="ru-RU" sz="2400" b="1" dirty="0"/>
              <a:t> нового </a:t>
            </a:r>
            <a:r>
              <a:rPr lang="ru-RU" sz="2400" b="1" dirty="0" err="1"/>
              <a:t>стовпця</a:t>
            </a:r>
            <a:r>
              <a:rPr lang="ru-RU" sz="2400" b="1" dirty="0"/>
              <a:t> з </a:t>
            </a:r>
            <a:r>
              <a:rPr lang="ru-RU" sz="2400" b="1" dirty="0" err="1"/>
              <a:t>обмеженнями</a:t>
            </a:r>
            <a:endParaRPr lang="ru-RU" sz="2400" b="1" dirty="0"/>
          </a:p>
          <a:p>
            <a:r>
              <a:rPr lang="ru-RU" sz="2400" dirty="0"/>
              <a:t>ALTER TABLE </a:t>
            </a:r>
            <a:r>
              <a:rPr lang="en-US" sz="2400" dirty="0"/>
              <a:t>tab1</a:t>
            </a:r>
            <a:r>
              <a:rPr lang="ru-RU" sz="2400" dirty="0"/>
              <a:t> ADD </a:t>
            </a:r>
            <a:r>
              <a:rPr lang="en-US" sz="2400" dirty="0"/>
              <a:t>pole1</a:t>
            </a:r>
            <a:r>
              <a:rPr lang="ru-RU" sz="2400" dirty="0"/>
              <a:t> VARCHAR(20) NULL </a:t>
            </a:r>
          </a:p>
          <a:p>
            <a:r>
              <a:rPr lang="ru-RU" sz="2400" dirty="0"/>
              <a:t>    CONSTRAINT </a:t>
            </a:r>
            <a:r>
              <a:rPr lang="ru-RU" sz="2400" dirty="0" err="1"/>
              <a:t>exb_unique</a:t>
            </a:r>
            <a:r>
              <a:rPr lang="ru-RU" sz="2400" dirty="0"/>
              <a:t> UNIQUE ;</a:t>
            </a:r>
            <a:endParaRPr lang="en-US" sz="2400" dirty="0"/>
          </a:p>
          <a:p>
            <a:endParaRPr lang="ru-RU" sz="2400" dirty="0"/>
          </a:p>
          <a:p>
            <a:r>
              <a:rPr lang="ru-RU" sz="2400" b="1" dirty="0" err="1"/>
              <a:t>Додовання</a:t>
            </a:r>
            <a:r>
              <a:rPr lang="ru-RU" sz="2400" b="1" dirty="0"/>
              <a:t> </a:t>
            </a:r>
            <a:r>
              <a:rPr lang="ru-RU" sz="2400" b="1" dirty="0" err="1"/>
              <a:t>обмеження</a:t>
            </a:r>
            <a:r>
              <a:rPr lang="ru-RU" sz="2400" b="1" dirty="0"/>
              <a:t> CHECK до </a:t>
            </a:r>
            <a:r>
              <a:rPr lang="uk-UA" sz="2400" b="1" dirty="0"/>
              <a:t>існуючого стовпця (без перевірки вже введених даних)</a:t>
            </a:r>
            <a:endParaRPr lang="ru-RU" sz="2400" b="1" dirty="0"/>
          </a:p>
          <a:p>
            <a:r>
              <a:rPr lang="ru-RU" sz="2400" dirty="0"/>
              <a:t>ALTER TABLE </a:t>
            </a:r>
            <a:r>
              <a:rPr lang="ru-RU" sz="2400" dirty="0" err="1"/>
              <a:t>dbo.doc_exd</a:t>
            </a:r>
            <a:r>
              <a:rPr lang="ru-RU" sz="2400" dirty="0"/>
              <a:t> WITH NOCHECK </a:t>
            </a:r>
          </a:p>
          <a:p>
            <a:r>
              <a:rPr lang="ru-RU" sz="2400" dirty="0"/>
              <a:t>ADD CONSTRAINT </a:t>
            </a:r>
            <a:r>
              <a:rPr lang="ru-RU" sz="2400" dirty="0" err="1"/>
              <a:t>exd_check</a:t>
            </a:r>
            <a:r>
              <a:rPr lang="ru-RU" sz="2400" dirty="0"/>
              <a:t> CHECK (</a:t>
            </a:r>
            <a:r>
              <a:rPr lang="ru-RU" sz="2400" dirty="0" err="1"/>
              <a:t>column_a</a:t>
            </a:r>
            <a:r>
              <a:rPr lang="ru-RU" sz="2400" dirty="0"/>
              <a:t> &gt; 1) ;</a:t>
            </a:r>
            <a:endParaRPr lang="en-US" sz="2400" dirty="0"/>
          </a:p>
          <a:p>
            <a:endParaRPr lang="ru-RU" sz="2400" dirty="0"/>
          </a:p>
          <a:p>
            <a:r>
              <a:rPr lang="ru-RU" sz="2400" b="1" dirty="0" err="1"/>
              <a:t>Додавання</a:t>
            </a:r>
            <a:r>
              <a:rPr lang="ru-RU" sz="2400" b="1" dirty="0"/>
              <a:t> </a:t>
            </a:r>
            <a:r>
              <a:rPr lang="ru-RU" sz="2400" b="1" dirty="0" err="1"/>
              <a:t>обмеження</a:t>
            </a:r>
            <a:r>
              <a:rPr lang="ru-RU" sz="2400" b="1" dirty="0"/>
              <a:t> DEFAULT</a:t>
            </a:r>
          </a:p>
          <a:p>
            <a:r>
              <a:rPr lang="ru-RU" sz="2400" dirty="0"/>
              <a:t>ALTER TABLE </a:t>
            </a:r>
            <a:r>
              <a:rPr lang="ru-RU" sz="2400" dirty="0" err="1"/>
              <a:t>dbo.doc_exz</a:t>
            </a:r>
            <a:endParaRPr lang="ru-RU" sz="2400" dirty="0"/>
          </a:p>
          <a:p>
            <a:r>
              <a:rPr lang="ru-RU" sz="2400" dirty="0"/>
              <a:t>ADD CONSTRAINT </a:t>
            </a:r>
            <a:r>
              <a:rPr lang="ru-RU" sz="2400" dirty="0" err="1"/>
              <a:t>col_b_def</a:t>
            </a:r>
            <a:endParaRPr lang="ru-RU" sz="2400" dirty="0"/>
          </a:p>
          <a:p>
            <a:r>
              <a:rPr lang="ru-RU" sz="2400" dirty="0"/>
              <a:t>DEFAULT 50 FOR </a:t>
            </a:r>
            <a:r>
              <a:rPr lang="ru-RU" sz="2400" dirty="0" err="1"/>
              <a:t>column_b</a:t>
            </a:r>
            <a:r>
              <a:rPr lang="ru-RU" sz="2400" dirty="0"/>
              <a:t> ;</a:t>
            </a:r>
          </a:p>
          <a:p>
            <a:r>
              <a:rPr lang="en-US" sz="2400" dirty="0"/>
              <a:t> 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8905690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pSp>
        <p:nvGrpSpPr>
          <p:cNvPr id="3" name="Полотно 36"/>
          <p:cNvGrpSpPr/>
          <p:nvPr/>
        </p:nvGrpSpPr>
        <p:grpSpPr>
          <a:xfrm>
            <a:off x="0" y="0"/>
            <a:ext cx="5940425" cy="6967855"/>
            <a:chOff x="0" y="0"/>
            <a:chExt cx="5940425" cy="6967855"/>
          </a:xfrm>
        </p:grpSpPr>
        <p:sp>
          <p:nvSpPr>
            <p:cNvPr id="4" name="Прямоугольник 3"/>
            <p:cNvSpPr/>
            <p:nvPr/>
          </p:nvSpPr>
          <p:spPr>
            <a:xfrm>
              <a:off x="0" y="0"/>
              <a:ext cx="5940425" cy="6967855"/>
            </a:xfrm>
            <a:prstGeom prst="rect">
              <a:avLst/>
            </a:prstGeom>
            <a:noFill/>
            <a:ln>
              <a:noFill/>
            </a:ln>
          </p:spPr>
        </p:sp>
        <p:sp>
          <p:nvSpPr>
            <p:cNvPr id="5" name="Text Box 4"/>
            <p:cNvSpPr txBox="1">
              <a:spLocks noChangeArrowheads="1"/>
            </p:cNvSpPr>
            <p:nvPr/>
          </p:nvSpPr>
          <p:spPr bwMode="auto">
            <a:xfrm>
              <a:off x="2234565" y="48895"/>
              <a:ext cx="1522730" cy="68389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uk-UA" sz="1400">
                  <a:effectLst/>
                  <a:latin typeface="Times New Roman"/>
                  <a:ea typeface="Times New Roman"/>
                </a:rPr>
                <a:t> </a:t>
              </a:r>
              <a:endParaRPr lang="ru-RU" sz="1200">
                <a:effectLst/>
                <a:latin typeface="Times New Roman"/>
                <a:ea typeface="Times New Roman"/>
              </a:endParaRPr>
            </a:p>
            <a:p>
              <a:pPr algn="ctr">
                <a:spcAft>
                  <a:spcPts val="0"/>
                </a:spcAft>
              </a:pPr>
              <a:r>
                <a:rPr lang="uk-UA" sz="1400">
                  <a:effectLst/>
                  <a:latin typeface="Times New Roman"/>
                  <a:ea typeface="Times New Roman"/>
                </a:rPr>
                <a:t>Процесор запитів</a:t>
              </a:r>
              <a:endParaRPr lang="ru-RU" sz="12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6" name="Text Box 5"/>
            <p:cNvSpPr txBox="1">
              <a:spLocks noChangeArrowheads="1"/>
            </p:cNvSpPr>
            <p:nvPr/>
          </p:nvSpPr>
          <p:spPr bwMode="auto">
            <a:xfrm>
              <a:off x="290195" y="48260"/>
              <a:ext cx="1524635" cy="68453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uk-UA" sz="1400">
                  <a:effectLst/>
                  <a:latin typeface="Times New Roman"/>
                  <a:ea typeface="Times New Roman"/>
                </a:rPr>
                <a:t>Об‘єктний код програми</a:t>
              </a:r>
              <a:endParaRPr lang="ru-RU" sz="12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7" name="Text Box 6"/>
            <p:cNvSpPr txBox="1">
              <a:spLocks noChangeArrowheads="1"/>
            </p:cNvSpPr>
            <p:nvPr/>
          </p:nvSpPr>
          <p:spPr bwMode="auto">
            <a:xfrm>
              <a:off x="4177030" y="47625"/>
              <a:ext cx="1524000" cy="68516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uk-UA" sz="1400">
                  <a:effectLst/>
                  <a:latin typeface="Times New Roman"/>
                  <a:ea typeface="Times New Roman"/>
                </a:rPr>
                <a:t>Контролер словника</a:t>
              </a:r>
              <a:endParaRPr lang="ru-RU" sz="12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8" name="Text Box 7"/>
            <p:cNvSpPr txBox="1">
              <a:spLocks noChangeArrowheads="1"/>
            </p:cNvSpPr>
            <p:nvPr/>
          </p:nvSpPr>
          <p:spPr bwMode="auto">
            <a:xfrm>
              <a:off x="2272665" y="4918710"/>
              <a:ext cx="1523365" cy="68516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uk-UA" sz="1400">
                  <a:effectLst/>
                  <a:latin typeface="Times New Roman"/>
                  <a:ea typeface="Times New Roman"/>
                </a:rPr>
                <a:t>Контролер файлів</a:t>
              </a:r>
              <a:endParaRPr lang="ru-RU" sz="12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9" name="Text Box 8"/>
            <p:cNvSpPr txBox="1">
              <a:spLocks noChangeArrowheads="1"/>
            </p:cNvSpPr>
            <p:nvPr/>
          </p:nvSpPr>
          <p:spPr bwMode="auto">
            <a:xfrm>
              <a:off x="469900" y="4918710"/>
              <a:ext cx="1522730" cy="68516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uk-UA" sz="1400">
                  <a:effectLst/>
                  <a:latin typeface="Times New Roman"/>
                  <a:ea typeface="Times New Roman"/>
                </a:rPr>
                <a:t> </a:t>
              </a:r>
              <a:endParaRPr lang="ru-RU" sz="1200">
                <a:effectLst/>
                <a:latin typeface="Times New Roman"/>
                <a:ea typeface="Times New Roman"/>
              </a:endParaRPr>
            </a:p>
            <a:p>
              <a:pPr algn="ctr">
                <a:spcAft>
                  <a:spcPts val="0"/>
                </a:spcAft>
              </a:pPr>
              <a:r>
                <a:rPr lang="uk-UA" sz="1400">
                  <a:effectLst/>
                  <a:latin typeface="Times New Roman"/>
                  <a:ea typeface="Times New Roman"/>
                </a:rPr>
                <a:t>Методи доступу</a:t>
              </a:r>
              <a:endParaRPr lang="ru-RU" sz="12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10" name="Text Box 9"/>
            <p:cNvSpPr txBox="1">
              <a:spLocks noChangeArrowheads="1"/>
            </p:cNvSpPr>
            <p:nvPr/>
          </p:nvSpPr>
          <p:spPr bwMode="auto">
            <a:xfrm>
              <a:off x="520700" y="5883910"/>
              <a:ext cx="1522095" cy="68516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uk-UA" sz="1400">
                  <a:effectLst/>
                  <a:latin typeface="Times New Roman"/>
                  <a:ea typeface="Times New Roman"/>
                </a:rPr>
                <a:t> </a:t>
              </a:r>
              <a:endParaRPr lang="ru-RU" sz="1200">
                <a:effectLst/>
                <a:latin typeface="Times New Roman"/>
                <a:ea typeface="Times New Roman"/>
              </a:endParaRPr>
            </a:p>
            <a:p>
              <a:pPr>
                <a:spcAft>
                  <a:spcPts val="0"/>
                </a:spcAft>
              </a:pPr>
              <a:r>
                <a:rPr lang="uk-UA" sz="1400">
                  <a:effectLst/>
                  <a:latin typeface="Times New Roman"/>
                  <a:ea typeface="Times New Roman"/>
                </a:rPr>
                <a:t>Системні буфери</a:t>
              </a:r>
              <a:endParaRPr lang="ru-RU" sz="12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11" name="AutoShape 10"/>
            <p:cNvSpPr>
              <a:spLocks noChangeArrowheads="1"/>
            </p:cNvSpPr>
            <p:nvPr/>
          </p:nvSpPr>
          <p:spPr bwMode="auto">
            <a:xfrm>
              <a:off x="2843530" y="5693410"/>
              <a:ext cx="851535" cy="660400"/>
            </a:xfrm>
            <a:prstGeom prst="can">
              <a:avLst>
                <a:gd name="adj" fmla="val 25000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ru-RU"/>
            </a:p>
          </p:txBody>
        </p:sp>
        <p:sp>
          <p:nvSpPr>
            <p:cNvPr id="12" name="Rectangle 11"/>
            <p:cNvSpPr>
              <a:spLocks noChangeArrowheads="1"/>
            </p:cNvSpPr>
            <p:nvPr/>
          </p:nvSpPr>
          <p:spPr bwMode="auto">
            <a:xfrm>
              <a:off x="189230" y="981710"/>
              <a:ext cx="5676900" cy="3797300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ru-RU"/>
            </a:p>
          </p:txBody>
        </p:sp>
        <p:sp>
          <p:nvSpPr>
            <p:cNvPr id="13" name="Text Box 12"/>
            <p:cNvSpPr txBox="1">
              <a:spLocks noChangeArrowheads="1"/>
            </p:cNvSpPr>
            <p:nvPr/>
          </p:nvSpPr>
          <p:spPr bwMode="auto">
            <a:xfrm>
              <a:off x="4242435" y="4639310"/>
              <a:ext cx="1520825" cy="26670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uk-UA" sz="1400">
                  <a:effectLst/>
                  <a:latin typeface="Times New Roman"/>
                  <a:ea typeface="Times New Roman"/>
                </a:rPr>
                <a:t>Контролер БД</a:t>
              </a:r>
              <a:endParaRPr lang="ru-RU" sz="1200">
                <a:effectLst/>
                <a:latin typeface="Times New Roman"/>
                <a:ea typeface="Times New Roman"/>
              </a:endParaRPr>
            </a:p>
          </p:txBody>
        </p:sp>
        <p:cxnSp>
          <p:nvCxnSpPr>
            <p:cNvPr id="14" name="Line 13"/>
            <p:cNvCxnSpPr/>
            <p:nvPr/>
          </p:nvCxnSpPr>
          <p:spPr bwMode="auto">
            <a:xfrm>
              <a:off x="3046730" y="4372610"/>
              <a:ext cx="635" cy="5334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5" name="Line 14"/>
            <p:cNvCxnSpPr/>
            <p:nvPr/>
          </p:nvCxnSpPr>
          <p:spPr bwMode="auto">
            <a:xfrm flipH="1">
              <a:off x="1992630" y="5248910"/>
              <a:ext cx="280035" cy="63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6" name="Line 15"/>
            <p:cNvCxnSpPr/>
            <p:nvPr/>
          </p:nvCxnSpPr>
          <p:spPr bwMode="auto">
            <a:xfrm>
              <a:off x="1192530" y="5591810"/>
              <a:ext cx="635" cy="3048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7" name="Line 16"/>
            <p:cNvCxnSpPr/>
            <p:nvPr/>
          </p:nvCxnSpPr>
          <p:spPr bwMode="auto">
            <a:xfrm>
              <a:off x="2030730" y="6150610"/>
              <a:ext cx="812800" cy="63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8" name="Text Box 17"/>
            <p:cNvSpPr txBox="1">
              <a:spLocks noChangeArrowheads="1"/>
            </p:cNvSpPr>
            <p:nvPr/>
          </p:nvSpPr>
          <p:spPr bwMode="auto">
            <a:xfrm>
              <a:off x="2539365" y="6405245"/>
              <a:ext cx="1522095" cy="46926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uk-UA" sz="1400">
                  <a:effectLst/>
                  <a:latin typeface="Times New Roman"/>
                  <a:ea typeface="Times New Roman"/>
                </a:rPr>
                <a:t>БД та системний каталог</a:t>
              </a:r>
              <a:endParaRPr lang="ru-RU" sz="12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19" name="Text Box 18"/>
            <p:cNvSpPr txBox="1">
              <a:spLocks noChangeArrowheads="1"/>
            </p:cNvSpPr>
            <p:nvPr/>
          </p:nvSpPr>
          <p:spPr bwMode="auto">
            <a:xfrm>
              <a:off x="2259965" y="1058545"/>
              <a:ext cx="1522730" cy="53149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uk-UA" sz="1400">
                  <a:effectLst/>
                  <a:latin typeface="Times New Roman"/>
                  <a:ea typeface="Times New Roman"/>
                </a:rPr>
                <a:t>Контроль прав доступу</a:t>
              </a:r>
              <a:endParaRPr lang="ru-RU" sz="12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20" name="Text Box 19"/>
            <p:cNvSpPr txBox="1">
              <a:spLocks noChangeArrowheads="1"/>
            </p:cNvSpPr>
            <p:nvPr/>
          </p:nvSpPr>
          <p:spPr bwMode="auto">
            <a:xfrm>
              <a:off x="2259965" y="1890395"/>
              <a:ext cx="1522730" cy="55689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uk-UA" sz="1400">
                  <a:effectLst/>
                  <a:latin typeface="Times New Roman"/>
                  <a:ea typeface="Times New Roman"/>
                </a:rPr>
                <a:t>Процесор команд</a:t>
              </a:r>
              <a:endParaRPr lang="ru-RU" sz="12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21" name="Text Box 20"/>
            <p:cNvSpPr txBox="1">
              <a:spLocks noChangeArrowheads="1"/>
            </p:cNvSpPr>
            <p:nvPr/>
          </p:nvSpPr>
          <p:spPr bwMode="auto">
            <a:xfrm>
              <a:off x="2259965" y="3725545"/>
              <a:ext cx="1522730" cy="68389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uk-UA" sz="1400">
                  <a:effectLst/>
                  <a:latin typeface="Times New Roman"/>
                  <a:ea typeface="Times New Roman"/>
                </a:rPr>
                <a:t>Контролер буферов</a:t>
              </a:r>
              <a:endParaRPr lang="ru-RU" sz="12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22" name="Text Box 21"/>
            <p:cNvSpPr txBox="1">
              <a:spLocks noChangeArrowheads="1"/>
            </p:cNvSpPr>
            <p:nvPr/>
          </p:nvSpPr>
          <p:spPr bwMode="auto">
            <a:xfrm>
              <a:off x="2259965" y="2785745"/>
              <a:ext cx="1522730" cy="68389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uk-UA" sz="1400">
                  <a:effectLst/>
                  <a:latin typeface="Times New Roman"/>
                  <a:ea typeface="Times New Roman"/>
                </a:rPr>
                <a:t>Контролер транзакцій</a:t>
              </a:r>
              <a:endParaRPr lang="ru-RU" sz="12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23" name="Text Box 22"/>
            <p:cNvSpPr txBox="1">
              <a:spLocks noChangeArrowheads="1"/>
            </p:cNvSpPr>
            <p:nvPr/>
          </p:nvSpPr>
          <p:spPr bwMode="auto">
            <a:xfrm>
              <a:off x="4164965" y="3712845"/>
              <a:ext cx="1522730" cy="59499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uk-UA" sz="1400">
                  <a:effectLst/>
                  <a:latin typeface="Times New Roman"/>
                  <a:ea typeface="Times New Roman"/>
                </a:rPr>
                <a:t>Контролер відновлення</a:t>
              </a:r>
              <a:endParaRPr lang="ru-RU" sz="12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24" name="Text Box 23"/>
            <p:cNvSpPr txBox="1">
              <a:spLocks noChangeArrowheads="1"/>
            </p:cNvSpPr>
            <p:nvPr/>
          </p:nvSpPr>
          <p:spPr bwMode="auto">
            <a:xfrm>
              <a:off x="4152265" y="2785745"/>
              <a:ext cx="1522730" cy="68389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uk-UA" sz="1400">
                  <a:effectLst/>
                  <a:latin typeface="Times New Roman"/>
                  <a:ea typeface="Times New Roman"/>
                </a:rPr>
                <a:t> </a:t>
              </a:r>
              <a:endParaRPr lang="ru-RU" sz="1200">
                <a:effectLst/>
                <a:latin typeface="Times New Roman"/>
                <a:ea typeface="Times New Roman"/>
              </a:endParaRPr>
            </a:p>
            <a:p>
              <a:pPr algn="ctr">
                <a:spcAft>
                  <a:spcPts val="0"/>
                </a:spcAft>
              </a:pPr>
              <a:r>
                <a:rPr lang="uk-UA" sz="1400">
                  <a:effectLst/>
                  <a:latin typeface="Times New Roman"/>
                  <a:ea typeface="Times New Roman"/>
                </a:rPr>
                <a:t>Планувальник</a:t>
              </a:r>
              <a:endParaRPr lang="ru-RU" sz="12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25" name="Text Box 24"/>
            <p:cNvSpPr txBox="1">
              <a:spLocks noChangeArrowheads="1"/>
            </p:cNvSpPr>
            <p:nvPr/>
          </p:nvSpPr>
          <p:spPr bwMode="auto">
            <a:xfrm>
              <a:off x="4190365" y="1903095"/>
              <a:ext cx="1522730" cy="53149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uk-UA" sz="1400">
                  <a:effectLst/>
                  <a:latin typeface="Times New Roman"/>
                  <a:ea typeface="Times New Roman"/>
                </a:rPr>
                <a:t>Оптимізатор запитів</a:t>
              </a:r>
              <a:endParaRPr lang="ru-RU" sz="12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26" name="Text Box 25"/>
            <p:cNvSpPr txBox="1">
              <a:spLocks noChangeArrowheads="1"/>
            </p:cNvSpPr>
            <p:nvPr/>
          </p:nvSpPr>
          <p:spPr bwMode="auto">
            <a:xfrm>
              <a:off x="354965" y="1909445"/>
              <a:ext cx="1522730" cy="51879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uk-UA" sz="1400">
                  <a:effectLst/>
                  <a:latin typeface="Times New Roman"/>
                  <a:ea typeface="Times New Roman"/>
                </a:rPr>
                <a:t>Засоби контролю цілісності</a:t>
              </a:r>
              <a:endParaRPr lang="ru-RU" sz="12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27" name="Rectangle 26"/>
            <p:cNvSpPr>
              <a:spLocks noChangeArrowheads="1"/>
            </p:cNvSpPr>
            <p:nvPr/>
          </p:nvSpPr>
          <p:spPr bwMode="auto">
            <a:xfrm>
              <a:off x="2056765" y="3648710"/>
              <a:ext cx="3721100" cy="889000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ru-RU"/>
            </a:p>
          </p:txBody>
        </p:sp>
        <p:cxnSp>
          <p:nvCxnSpPr>
            <p:cNvPr id="28" name="Line 27"/>
            <p:cNvCxnSpPr/>
            <p:nvPr/>
          </p:nvCxnSpPr>
          <p:spPr bwMode="auto">
            <a:xfrm>
              <a:off x="939165" y="715010"/>
              <a:ext cx="1320800" cy="6223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9" name="Line 28"/>
            <p:cNvCxnSpPr/>
            <p:nvPr/>
          </p:nvCxnSpPr>
          <p:spPr bwMode="auto">
            <a:xfrm>
              <a:off x="2958465" y="715010"/>
              <a:ext cx="0" cy="3429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0" name="Line 29"/>
            <p:cNvCxnSpPr/>
            <p:nvPr/>
          </p:nvCxnSpPr>
          <p:spPr bwMode="auto">
            <a:xfrm flipH="1">
              <a:off x="4342765" y="727710"/>
              <a:ext cx="495300" cy="2413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1" name="Line 30"/>
            <p:cNvCxnSpPr/>
            <p:nvPr/>
          </p:nvCxnSpPr>
          <p:spPr bwMode="auto">
            <a:xfrm>
              <a:off x="3021965" y="1578610"/>
              <a:ext cx="635" cy="2921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2" name="Line 31"/>
            <p:cNvCxnSpPr/>
            <p:nvPr/>
          </p:nvCxnSpPr>
          <p:spPr bwMode="auto">
            <a:xfrm>
              <a:off x="3034665" y="2442210"/>
              <a:ext cx="0" cy="3429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3" name="Line 32"/>
            <p:cNvCxnSpPr/>
            <p:nvPr/>
          </p:nvCxnSpPr>
          <p:spPr bwMode="auto">
            <a:xfrm>
              <a:off x="1866265" y="2150110"/>
              <a:ext cx="40640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4" name="Line 33"/>
            <p:cNvCxnSpPr/>
            <p:nvPr/>
          </p:nvCxnSpPr>
          <p:spPr bwMode="auto">
            <a:xfrm>
              <a:off x="3771265" y="2150110"/>
              <a:ext cx="43180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5" name="Line 34"/>
            <p:cNvCxnSpPr/>
            <p:nvPr/>
          </p:nvCxnSpPr>
          <p:spPr bwMode="auto">
            <a:xfrm>
              <a:off x="3771265" y="3128010"/>
              <a:ext cx="36830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6" name="Line 35"/>
            <p:cNvCxnSpPr/>
            <p:nvPr/>
          </p:nvCxnSpPr>
          <p:spPr bwMode="auto">
            <a:xfrm flipV="1">
              <a:off x="4888865" y="2429510"/>
              <a:ext cx="0" cy="3556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7" name="Line 36"/>
            <p:cNvCxnSpPr/>
            <p:nvPr/>
          </p:nvCxnSpPr>
          <p:spPr bwMode="auto">
            <a:xfrm>
              <a:off x="4888865" y="3458210"/>
              <a:ext cx="0" cy="2540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8" name="Line 37"/>
            <p:cNvCxnSpPr/>
            <p:nvPr/>
          </p:nvCxnSpPr>
          <p:spPr bwMode="auto">
            <a:xfrm>
              <a:off x="3771265" y="4029710"/>
              <a:ext cx="39370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9" name="Text Box 38"/>
            <p:cNvSpPr txBox="1">
              <a:spLocks noChangeArrowheads="1"/>
            </p:cNvSpPr>
            <p:nvPr/>
          </p:nvSpPr>
          <p:spPr bwMode="auto">
            <a:xfrm>
              <a:off x="4217035" y="4359910"/>
              <a:ext cx="1520825" cy="26670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uk-UA" sz="1400">
                  <a:effectLst/>
                  <a:latin typeface="Times New Roman"/>
                  <a:ea typeface="Times New Roman"/>
                </a:rPr>
                <a:t>Контролер даних</a:t>
              </a:r>
              <a:endParaRPr lang="ru-RU" sz="1200">
                <a:effectLst/>
                <a:latin typeface="Times New Roman"/>
                <a:ea typeface="Times New Roman"/>
              </a:endParaRPr>
            </a:p>
          </p:txBody>
        </p:sp>
      </p:grpSp>
      <p:sp>
        <p:nvSpPr>
          <p:cNvPr id="40" name="Rectangle 56"/>
          <p:cNvSpPr>
            <a:spLocks noChangeArrowheads="1"/>
          </p:cNvSpPr>
          <p:nvPr/>
        </p:nvSpPr>
        <p:spPr bwMode="auto">
          <a:xfrm>
            <a:off x="2132647" y="6249969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Рис.1.4. Компоненти контролера БД</a:t>
            </a:r>
            <a:endParaRPr kumimoji="0" lang="uk-UA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592034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620688"/>
            <a:ext cx="8928992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err="1"/>
              <a:t>Додавання</a:t>
            </a:r>
            <a:r>
              <a:rPr lang="ru-RU" sz="2400" b="1" dirty="0"/>
              <a:t> </a:t>
            </a:r>
            <a:r>
              <a:rPr lang="ru-RU" sz="2400" b="1" dirty="0" err="1"/>
              <a:t>стовпця</a:t>
            </a:r>
            <a:r>
              <a:rPr lang="ru-RU" sz="2400" b="1" dirty="0"/>
              <a:t>, </a:t>
            </a:r>
            <a:r>
              <a:rPr lang="ru-RU" sz="2400" b="1" dirty="0" err="1"/>
              <a:t>що</a:t>
            </a:r>
            <a:r>
              <a:rPr lang="ru-RU" sz="2400" b="1" dirty="0"/>
              <a:t> </a:t>
            </a:r>
            <a:r>
              <a:rPr lang="ru-RU" sz="2400" b="1" dirty="0" err="1"/>
              <a:t>допускає</a:t>
            </a:r>
            <a:r>
              <a:rPr lang="ru-RU" sz="2400" b="1" dirty="0"/>
              <a:t> </a:t>
            </a:r>
            <a:r>
              <a:rPr lang="ru-RU" sz="2400" b="1" dirty="0" err="1"/>
              <a:t>значення</a:t>
            </a:r>
            <a:r>
              <a:rPr lang="ru-RU" sz="2400" b="1" dirty="0"/>
              <a:t> NULL, </a:t>
            </a:r>
            <a:r>
              <a:rPr lang="ru-RU" sz="2400" b="1" dirty="0" err="1"/>
              <a:t>зі</a:t>
            </a:r>
            <a:r>
              <a:rPr lang="ru-RU" sz="2400" b="1" dirty="0"/>
              <a:t> </a:t>
            </a:r>
            <a:r>
              <a:rPr lang="ru-RU" sz="2400" b="1" dirty="0" err="1"/>
              <a:t>значеннями</a:t>
            </a:r>
            <a:r>
              <a:rPr lang="ru-RU" sz="2400" b="1" dirty="0"/>
              <a:t> за </a:t>
            </a:r>
            <a:r>
              <a:rPr lang="ru-RU" sz="2400" b="1" dirty="0" err="1"/>
              <a:t>замовченням</a:t>
            </a:r>
            <a:endParaRPr lang="ru-RU" sz="2400" b="1" dirty="0"/>
          </a:p>
          <a:p>
            <a:r>
              <a:rPr lang="ru-RU" sz="2400" dirty="0"/>
              <a:t>ALTER TABLE </a:t>
            </a:r>
            <a:r>
              <a:rPr lang="ru-RU" sz="2400" dirty="0" err="1"/>
              <a:t>dbo.doc_exf</a:t>
            </a:r>
            <a:r>
              <a:rPr lang="ru-RU" sz="2400" dirty="0"/>
              <a:t> </a:t>
            </a:r>
          </a:p>
          <a:p>
            <a:r>
              <a:rPr lang="ru-RU" sz="2400" dirty="0"/>
              <a:t>ADD </a:t>
            </a:r>
            <a:r>
              <a:rPr lang="ru-RU" sz="2400" dirty="0" err="1"/>
              <a:t>AddDate</a:t>
            </a:r>
            <a:r>
              <a:rPr lang="ru-RU" sz="2400" dirty="0"/>
              <a:t> </a:t>
            </a:r>
            <a:r>
              <a:rPr lang="ru-RU" sz="2400" dirty="0" err="1"/>
              <a:t>smalldatetime</a:t>
            </a:r>
            <a:r>
              <a:rPr lang="ru-RU" sz="2400" dirty="0"/>
              <a:t> NULL</a:t>
            </a:r>
          </a:p>
          <a:p>
            <a:r>
              <a:rPr lang="ru-RU" sz="2400" dirty="0"/>
              <a:t>CONSTRAINT </a:t>
            </a:r>
            <a:r>
              <a:rPr lang="ru-RU" sz="2400" dirty="0" err="1"/>
              <a:t>AddDateDflt</a:t>
            </a:r>
            <a:endParaRPr lang="ru-RU" sz="2400" dirty="0"/>
          </a:p>
          <a:p>
            <a:r>
              <a:rPr lang="ru-RU" sz="2400" dirty="0"/>
              <a:t>DEFAULT GETDATE() WITH VALUES ;</a:t>
            </a:r>
          </a:p>
          <a:p>
            <a:endParaRPr lang="en-US" sz="2400" b="1" dirty="0"/>
          </a:p>
          <a:p>
            <a:r>
              <a:rPr lang="ru-RU" sz="2400" b="1" dirty="0" err="1"/>
              <a:t>Створення</a:t>
            </a:r>
            <a:r>
              <a:rPr lang="ru-RU" sz="2400" b="1" dirty="0"/>
              <a:t> </a:t>
            </a:r>
            <a:r>
              <a:rPr lang="ru-RU" sz="2400" b="1" dirty="0" err="1"/>
              <a:t>обмеження</a:t>
            </a:r>
            <a:r>
              <a:rPr lang="ru-RU" sz="2400" b="1" dirty="0"/>
              <a:t> </a:t>
            </a:r>
            <a:r>
              <a:rPr lang="en-US" sz="2400" b="1" dirty="0"/>
              <a:t>PRIMARY KEY </a:t>
            </a:r>
            <a:r>
              <a:rPr lang="ru-RU" sz="2400" b="1" dirty="0"/>
              <a:t>з параметрами </a:t>
            </a:r>
            <a:r>
              <a:rPr lang="ru-RU" sz="2400" b="1" dirty="0" err="1"/>
              <a:t>індексу</a:t>
            </a:r>
            <a:endParaRPr lang="ru-RU" sz="2400" b="1" dirty="0"/>
          </a:p>
          <a:p>
            <a:r>
              <a:rPr lang="ru-RU" sz="2400" dirty="0"/>
              <a:t>ALTER TABLE </a:t>
            </a:r>
            <a:r>
              <a:rPr lang="ru-RU" sz="2400" dirty="0" err="1"/>
              <a:t>Production.TransactionHistoryArchive</a:t>
            </a:r>
            <a:r>
              <a:rPr lang="ru-RU" sz="2400" dirty="0"/>
              <a:t> WITH NOCHECK </a:t>
            </a:r>
          </a:p>
          <a:p>
            <a:r>
              <a:rPr lang="ru-RU" sz="2400" dirty="0"/>
              <a:t>ADD CONSTRAINT </a:t>
            </a:r>
            <a:r>
              <a:rPr lang="ru-RU" sz="2400" dirty="0" err="1"/>
              <a:t>PK_TransactionHistoryArchive_TransactionID</a:t>
            </a:r>
            <a:r>
              <a:rPr lang="ru-RU" sz="2400" dirty="0"/>
              <a:t> PRIMARY KEY CLUSTERED (</a:t>
            </a:r>
            <a:r>
              <a:rPr lang="ru-RU" sz="2400" dirty="0" err="1"/>
              <a:t>TransactionID</a:t>
            </a:r>
            <a:r>
              <a:rPr lang="ru-RU" sz="2400" dirty="0"/>
              <a:t>)</a:t>
            </a:r>
          </a:p>
          <a:p>
            <a:r>
              <a:rPr lang="ru-RU" sz="2400" dirty="0"/>
              <a:t>WITH (FILLFACTOR = 75, ONLINE = ON, PAD_INDEX = ON);</a:t>
            </a:r>
          </a:p>
          <a:p>
            <a:r>
              <a:rPr lang="ru-RU" sz="2400" dirty="0"/>
              <a:t>GO</a:t>
            </a:r>
          </a:p>
        </p:txBody>
      </p:sp>
    </p:spTree>
    <p:extLst>
      <p:ext uri="{BB962C8B-B14F-4D97-AF65-F5344CB8AC3E}">
        <p14:creationId xmlns:p14="http://schemas.microsoft.com/office/powerpoint/2010/main" val="19154024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-16136"/>
            <a:ext cx="9144000" cy="70173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err="1"/>
              <a:t>Додавання</a:t>
            </a:r>
            <a:r>
              <a:rPr lang="ru-RU" b="1" dirty="0"/>
              <a:t> </a:t>
            </a:r>
            <a:r>
              <a:rPr lang="ru-RU" b="1" dirty="0" err="1"/>
              <a:t>декількох</a:t>
            </a:r>
            <a:r>
              <a:rPr lang="ru-RU" b="1" dirty="0"/>
              <a:t> </a:t>
            </a:r>
            <a:r>
              <a:rPr lang="ru-RU" b="1" dirty="0" err="1"/>
              <a:t>стовпців</a:t>
            </a:r>
            <a:r>
              <a:rPr lang="ru-RU" b="1" dirty="0"/>
              <a:t> з </a:t>
            </a:r>
            <a:r>
              <a:rPr lang="ru-RU" b="1" dirty="0" err="1"/>
              <a:t>обмеженнями</a:t>
            </a:r>
            <a:endParaRPr lang="ru-RU" b="1" dirty="0"/>
          </a:p>
          <a:p>
            <a:r>
              <a:rPr lang="ru-RU" dirty="0"/>
              <a:t>ALTER TABLE </a:t>
            </a:r>
            <a:r>
              <a:rPr lang="ru-RU" dirty="0" err="1"/>
              <a:t>dbo.doc_exe</a:t>
            </a:r>
            <a:r>
              <a:rPr lang="ru-RU" dirty="0"/>
              <a:t> ADD </a:t>
            </a:r>
          </a:p>
          <a:p>
            <a:r>
              <a:rPr lang="ru-RU" dirty="0"/>
              <a:t> </a:t>
            </a:r>
          </a:p>
          <a:p>
            <a:r>
              <a:rPr lang="ru-RU" sz="1500" i="1" dirty="0"/>
              <a:t>-- </a:t>
            </a:r>
            <a:r>
              <a:rPr lang="ru-RU" sz="1500" i="1" dirty="0" err="1"/>
              <a:t>Add</a:t>
            </a:r>
            <a:r>
              <a:rPr lang="ru-RU" sz="1500" i="1" dirty="0"/>
              <a:t> a PRIMARY KEY </a:t>
            </a:r>
            <a:r>
              <a:rPr lang="ru-RU" sz="1500" i="1" dirty="0" err="1"/>
              <a:t>identity</a:t>
            </a:r>
            <a:r>
              <a:rPr lang="ru-RU" sz="1500" i="1" dirty="0"/>
              <a:t> </a:t>
            </a:r>
            <a:r>
              <a:rPr lang="ru-RU" sz="1500" i="1" dirty="0" err="1"/>
              <a:t>column</a:t>
            </a:r>
            <a:r>
              <a:rPr lang="ru-RU" sz="1500" i="1" dirty="0"/>
              <a:t>.</a:t>
            </a:r>
          </a:p>
          <a:p>
            <a:r>
              <a:rPr lang="ru-RU" dirty="0" err="1"/>
              <a:t>column_b</a:t>
            </a:r>
            <a:r>
              <a:rPr lang="ru-RU" dirty="0"/>
              <a:t> INT IDENTITY</a:t>
            </a:r>
          </a:p>
          <a:p>
            <a:r>
              <a:rPr lang="ru-RU" dirty="0"/>
              <a:t>CONSTRAINT </a:t>
            </a:r>
            <a:r>
              <a:rPr lang="ru-RU" dirty="0" err="1"/>
              <a:t>column_b_pk</a:t>
            </a:r>
            <a:r>
              <a:rPr lang="ru-RU" dirty="0"/>
              <a:t> PRIMARY KEY, </a:t>
            </a:r>
          </a:p>
          <a:p>
            <a:r>
              <a:rPr lang="ru-RU" dirty="0"/>
              <a:t> </a:t>
            </a:r>
          </a:p>
          <a:p>
            <a:r>
              <a:rPr lang="ru-RU" sz="1500" i="1" dirty="0"/>
              <a:t>-- </a:t>
            </a:r>
            <a:r>
              <a:rPr lang="ru-RU" sz="1500" i="1" dirty="0" err="1"/>
              <a:t>Add</a:t>
            </a:r>
            <a:r>
              <a:rPr lang="ru-RU" sz="1500" i="1" dirty="0"/>
              <a:t> a </a:t>
            </a:r>
            <a:r>
              <a:rPr lang="ru-RU" sz="1500" i="1" dirty="0" err="1"/>
              <a:t>column</a:t>
            </a:r>
            <a:r>
              <a:rPr lang="ru-RU" sz="1500" i="1" dirty="0"/>
              <a:t> </a:t>
            </a:r>
            <a:r>
              <a:rPr lang="ru-RU" sz="1500" i="1" dirty="0" err="1"/>
              <a:t>that</a:t>
            </a:r>
            <a:r>
              <a:rPr lang="ru-RU" sz="1500" i="1" dirty="0"/>
              <a:t> </a:t>
            </a:r>
            <a:r>
              <a:rPr lang="ru-RU" sz="1500" i="1" dirty="0" err="1"/>
              <a:t>references</a:t>
            </a:r>
            <a:r>
              <a:rPr lang="ru-RU" sz="1500" i="1" dirty="0"/>
              <a:t> </a:t>
            </a:r>
            <a:r>
              <a:rPr lang="ru-RU" sz="1500" i="1" dirty="0" err="1"/>
              <a:t>another</a:t>
            </a:r>
            <a:r>
              <a:rPr lang="ru-RU" sz="1500" i="1" dirty="0"/>
              <a:t> </a:t>
            </a:r>
            <a:r>
              <a:rPr lang="ru-RU" sz="1500" i="1" dirty="0" err="1"/>
              <a:t>column</a:t>
            </a:r>
            <a:r>
              <a:rPr lang="ru-RU" sz="1500" i="1" dirty="0"/>
              <a:t> </a:t>
            </a:r>
            <a:r>
              <a:rPr lang="ru-RU" sz="1500" i="1" dirty="0" err="1"/>
              <a:t>in</a:t>
            </a:r>
            <a:r>
              <a:rPr lang="ru-RU" sz="1500" i="1" dirty="0"/>
              <a:t> </a:t>
            </a:r>
            <a:r>
              <a:rPr lang="ru-RU" sz="1500" i="1" dirty="0" err="1"/>
              <a:t>the</a:t>
            </a:r>
            <a:r>
              <a:rPr lang="ru-RU" sz="1500" i="1" dirty="0"/>
              <a:t> </a:t>
            </a:r>
            <a:r>
              <a:rPr lang="ru-RU" sz="1500" i="1" dirty="0" err="1"/>
              <a:t>same</a:t>
            </a:r>
            <a:r>
              <a:rPr lang="ru-RU" sz="1500" i="1" dirty="0"/>
              <a:t> </a:t>
            </a:r>
            <a:r>
              <a:rPr lang="ru-RU" sz="1500" i="1" dirty="0" err="1"/>
              <a:t>table</a:t>
            </a:r>
            <a:r>
              <a:rPr lang="ru-RU" sz="1500" i="1" dirty="0"/>
              <a:t>.</a:t>
            </a:r>
          </a:p>
          <a:p>
            <a:r>
              <a:rPr lang="ru-RU" dirty="0" err="1"/>
              <a:t>column_c</a:t>
            </a:r>
            <a:r>
              <a:rPr lang="ru-RU" dirty="0"/>
              <a:t> INT NULL  </a:t>
            </a:r>
          </a:p>
          <a:p>
            <a:r>
              <a:rPr lang="ru-RU" dirty="0"/>
              <a:t>CONSTRAINT </a:t>
            </a:r>
            <a:r>
              <a:rPr lang="ru-RU" dirty="0" err="1"/>
              <a:t>column_c_fk</a:t>
            </a:r>
            <a:r>
              <a:rPr lang="ru-RU" dirty="0"/>
              <a:t> </a:t>
            </a:r>
          </a:p>
          <a:p>
            <a:r>
              <a:rPr lang="ru-RU" dirty="0"/>
              <a:t>REFERENCES </a:t>
            </a:r>
            <a:r>
              <a:rPr lang="ru-RU" dirty="0" err="1"/>
              <a:t>doc_exe</a:t>
            </a:r>
            <a:r>
              <a:rPr lang="ru-RU" dirty="0"/>
              <a:t>(</a:t>
            </a:r>
            <a:r>
              <a:rPr lang="ru-RU" dirty="0" err="1"/>
              <a:t>column_a</a:t>
            </a:r>
            <a:r>
              <a:rPr lang="ru-RU" dirty="0"/>
              <a:t>),</a:t>
            </a:r>
          </a:p>
          <a:p>
            <a:r>
              <a:rPr lang="ru-RU" dirty="0"/>
              <a:t> </a:t>
            </a:r>
          </a:p>
          <a:p>
            <a:r>
              <a:rPr lang="ru-RU" sz="1500" i="1" dirty="0"/>
              <a:t>-- </a:t>
            </a:r>
            <a:r>
              <a:rPr lang="ru-RU" sz="1500" i="1" dirty="0" err="1"/>
              <a:t>Add</a:t>
            </a:r>
            <a:r>
              <a:rPr lang="ru-RU" sz="1500" i="1" dirty="0"/>
              <a:t> a </a:t>
            </a:r>
            <a:r>
              <a:rPr lang="ru-RU" sz="1500" i="1" dirty="0" err="1"/>
              <a:t>column</a:t>
            </a:r>
            <a:r>
              <a:rPr lang="ru-RU" sz="1500" i="1" dirty="0"/>
              <a:t> </a:t>
            </a:r>
            <a:r>
              <a:rPr lang="ru-RU" sz="1500" i="1" dirty="0" err="1"/>
              <a:t>with</a:t>
            </a:r>
            <a:r>
              <a:rPr lang="ru-RU" sz="1500" i="1" dirty="0"/>
              <a:t> a </a:t>
            </a:r>
            <a:r>
              <a:rPr lang="ru-RU" sz="1500" i="1" dirty="0" err="1"/>
              <a:t>constraint</a:t>
            </a:r>
            <a:r>
              <a:rPr lang="ru-RU" sz="1500" i="1" dirty="0"/>
              <a:t> </a:t>
            </a:r>
            <a:r>
              <a:rPr lang="ru-RU" sz="1500" i="1" dirty="0" err="1"/>
              <a:t>to</a:t>
            </a:r>
            <a:r>
              <a:rPr lang="ru-RU" sz="1500" i="1" dirty="0"/>
              <a:t> </a:t>
            </a:r>
            <a:r>
              <a:rPr lang="ru-RU" sz="1500" i="1" dirty="0" err="1"/>
              <a:t>enforce</a:t>
            </a:r>
            <a:r>
              <a:rPr lang="ru-RU" sz="1500" i="1" dirty="0"/>
              <a:t> </a:t>
            </a:r>
            <a:r>
              <a:rPr lang="ru-RU" sz="1500" i="1" dirty="0" err="1"/>
              <a:t>that</a:t>
            </a:r>
            <a:r>
              <a:rPr lang="ru-RU" sz="1500" i="1" dirty="0"/>
              <a:t> </a:t>
            </a:r>
          </a:p>
          <a:p>
            <a:r>
              <a:rPr lang="ru-RU" sz="1500" i="1" dirty="0"/>
              <a:t>-- </a:t>
            </a:r>
            <a:r>
              <a:rPr lang="ru-RU" sz="1500" i="1" dirty="0" err="1"/>
              <a:t>nonnull</a:t>
            </a:r>
            <a:r>
              <a:rPr lang="ru-RU" sz="1500" i="1" dirty="0"/>
              <a:t> </a:t>
            </a:r>
            <a:r>
              <a:rPr lang="ru-RU" sz="1500" i="1" dirty="0" err="1"/>
              <a:t>data</a:t>
            </a:r>
            <a:r>
              <a:rPr lang="ru-RU" sz="1500" i="1" dirty="0"/>
              <a:t> </a:t>
            </a:r>
            <a:r>
              <a:rPr lang="ru-RU" sz="1500" i="1" dirty="0" err="1"/>
              <a:t>is</a:t>
            </a:r>
            <a:r>
              <a:rPr lang="ru-RU" sz="1500" i="1" dirty="0"/>
              <a:t> </a:t>
            </a:r>
            <a:r>
              <a:rPr lang="ru-RU" sz="1500" i="1" dirty="0" err="1"/>
              <a:t>in</a:t>
            </a:r>
            <a:r>
              <a:rPr lang="ru-RU" sz="1500" i="1" dirty="0"/>
              <a:t> a </a:t>
            </a:r>
            <a:r>
              <a:rPr lang="ru-RU" sz="1500" i="1" dirty="0" err="1"/>
              <a:t>valid</a:t>
            </a:r>
            <a:r>
              <a:rPr lang="ru-RU" sz="1500" i="1" dirty="0"/>
              <a:t> </a:t>
            </a:r>
            <a:r>
              <a:rPr lang="ru-RU" sz="1500" i="1" dirty="0" err="1"/>
              <a:t>telephone</a:t>
            </a:r>
            <a:r>
              <a:rPr lang="ru-RU" sz="1500" i="1" dirty="0"/>
              <a:t> </a:t>
            </a:r>
            <a:r>
              <a:rPr lang="ru-RU" sz="1500" i="1" dirty="0" err="1"/>
              <a:t>number</a:t>
            </a:r>
            <a:r>
              <a:rPr lang="ru-RU" sz="1500" i="1" dirty="0"/>
              <a:t> </a:t>
            </a:r>
            <a:r>
              <a:rPr lang="ru-RU" sz="1500" i="1" dirty="0" err="1"/>
              <a:t>format</a:t>
            </a:r>
            <a:r>
              <a:rPr lang="ru-RU" sz="1500" i="1" dirty="0"/>
              <a:t>.</a:t>
            </a:r>
          </a:p>
          <a:p>
            <a:r>
              <a:rPr lang="ru-RU" dirty="0" err="1"/>
              <a:t>column_d</a:t>
            </a:r>
            <a:r>
              <a:rPr lang="ru-RU" dirty="0"/>
              <a:t> VARCHAR(16) NULL </a:t>
            </a:r>
          </a:p>
          <a:p>
            <a:r>
              <a:rPr lang="ru-RU" dirty="0"/>
              <a:t>CONSTRAINT </a:t>
            </a:r>
            <a:r>
              <a:rPr lang="ru-RU" dirty="0" err="1"/>
              <a:t>column_d_chk</a:t>
            </a:r>
            <a:endParaRPr lang="ru-RU" dirty="0"/>
          </a:p>
          <a:p>
            <a:r>
              <a:rPr lang="ru-RU" dirty="0"/>
              <a:t>CHECK </a:t>
            </a:r>
          </a:p>
          <a:p>
            <a:r>
              <a:rPr lang="ru-RU" dirty="0"/>
              <a:t>(</a:t>
            </a:r>
            <a:r>
              <a:rPr lang="ru-RU" dirty="0" err="1"/>
              <a:t>column_d</a:t>
            </a:r>
            <a:r>
              <a:rPr lang="ru-RU" dirty="0"/>
              <a:t> LIKE '[0-9][0-9][0-9]-[0-9][0-9][0-9][0-9]' OR</a:t>
            </a:r>
          </a:p>
          <a:p>
            <a:r>
              <a:rPr lang="ru-RU" dirty="0" err="1"/>
              <a:t>column_d</a:t>
            </a:r>
            <a:r>
              <a:rPr lang="ru-RU" dirty="0"/>
              <a:t> LIKE</a:t>
            </a:r>
          </a:p>
          <a:p>
            <a:r>
              <a:rPr lang="ru-RU" dirty="0"/>
              <a:t>'([0-9][0-9][0-9]) [0-9][0-9][0-9]-[0-9][0-9][0-9][0-9]'),</a:t>
            </a:r>
          </a:p>
          <a:p>
            <a:r>
              <a:rPr lang="ru-RU" dirty="0"/>
              <a:t> </a:t>
            </a:r>
          </a:p>
          <a:p>
            <a:r>
              <a:rPr lang="ru-RU" sz="1500" i="1" dirty="0"/>
              <a:t>-- </a:t>
            </a:r>
            <a:r>
              <a:rPr lang="ru-RU" sz="1500" i="1" dirty="0" err="1"/>
              <a:t>Add</a:t>
            </a:r>
            <a:r>
              <a:rPr lang="ru-RU" sz="1500" i="1" dirty="0"/>
              <a:t> a </a:t>
            </a:r>
            <a:r>
              <a:rPr lang="ru-RU" sz="1500" i="1" dirty="0" err="1"/>
              <a:t>nonnull</a:t>
            </a:r>
            <a:r>
              <a:rPr lang="ru-RU" sz="1500" i="1" dirty="0"/>
              <a:t> </a:t>
            </a:r>
            <a:r>
              <a:rPr lang="ru-RU" sz="1500" i="1" dirty="0" err="1"/>
              <a:t>column</a:t>
            </a:r>
            <a:r>
              <a:rPr lang="ru-RU" sz="1500" i="1" dirty="0"/>
              <a:t> </a:t>
            </a:r>
            <a:r>
              <a:rPr lang="ru-RU" sz="1500" i="1" dirty="0" err="1"/>
              <a:t>with</a:t>
            </a:r>
            <a:r>
              <a:rPr lang="ru-RU" sz="1500" i="1" dirty="0"/>
              <a:t> a </a:t>
            </a:r>
            <a:r>
              <a:rPr lang="ru-RU" sz="1500" i="1" dirty="0" err="1"/>
              <a:t>default</a:t>
            </a:r>
            <a:r>
              <a:rPr lang="ru-RU" dirty="0"/>
              <a:t>.</a:t>
            </a:r>
          </a:p>
          <a:p>
            <a:r>
              <a:rPr lang="ru-RU" dirty="0" err="1"/>
              <a:t>column_e</a:t>
            </a:r>
            <a:r>
              <a:rPr lang="ru-RU" dirty="0"/>
              <a:t> DECIMAL(3,3)</a:t>
            </a:r>
          </a:p>
          <a:p>
            <a:r>
              <a:rPr lang="ru-RU" dirty="0"/>
              <a:t>CONSTRAINT </a:t>
            </a:r>
            <a:r>
              <a:rPr lang="ru-RU" dirty="0" err="1"/>
              <a:t>column_e_default</a:t>
            </a:r>
            <a:endParaRPr lang="ru-RU" dirty="0"/>
          </a:p>
          <a:p>
            <a:r>
              <a:rPr lang="ru-RU" dirty="0"/>
              <a:t>DEFAULT .081 ;</a:t>
            </a:r>
          </a:p>
        </p:txBody>
      </p:sp>
    </p:spTree>
    <p:extLst>
      <p:ext uri="{BB962C8B-B14F-4D97-AF65-F5344CB8AC3E}">
        <p14:creationId xmlns:p14="http://schemas.microsoft.com/office/powerpoint/2010/main" val="124905163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72943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/>
              <a:t>ЗНИЩЕННЯ СТОПЦІВ ТА ОБМЕЖЕНЬ</a:t>
            </a:r>
          </a:p>
          <a:p>
            <a:r>
              <a:rPr lang="ru-RU" b="1" dirty="0" err="1"/>
              <a:t>Знищення</a:t>
            </a:r>
            <a:r>
              <a:rPr lang="ru-RU" b="1" dirty="0"/>
              <a:t> </a:t>
            </a:r>
            <a:r>
              <a:rPr lang="ru-RU" b="1" dirty="0" err="1"/>
              <a:t>стовпця</a:t>
            </a:r>
            <a:r>
              <a:rPr lang="ru-RU" b="1" dirty="0"/>
              <a:t> </a:t>
            </a:r>
            <a:r>
              <a:rPr lang="ru-RU" b="1" dirty="0" err="1"/>
              <a:t>або</a:t>
            </a:r>
            <a:r>
              <a:rPr lang="ru-RU" b="1" dirty="0"/>
              <a:t> </a:t>
            </a:r>
            <a:r>
              <a:rPr lang="ru-RU" b="1" dirty="0" err="1"/>
              <a:t>стовпців</a:t>
            </a:r>
            <a:endParaRPr lang="ru-RU" b="1" dirty="0"/>
          </a:p>
          <a:p>
            <a:r>
              <a:rPr lang="ru-RU" dirty="0"/>
              <a:t>ALTER TABLE </a:t>
            </a:r>
            <a:r>
              <a:rPr lang="ru-RU" dirty="0" err="1"/>
              <a:t>dbo.doc_exb</a:t>
            </a:r>
            <a:r>
              <a:rPr lang="ru-RU" dirty="0"/>
              <a:t> DROP COLUMN </a:t>
            </a:r>
            <a:r>
              <a:rPr lang="ru-RU" dirty="0" err="1"/>
              <a:t>column_b</a:t>
            </a:r>
            <a:r>
              <a:rPr lang="ru-RU" dirty="0"/>
              <a:t> ;</a:t>
            </a:r>
          </a:p>
          <a:p>
            <a:endParaRPr lang="ru-RU" dirty="0"/>
          </a:p>
          <a:p>
            <a:r>
              <a:rPr lang="ru-RU" dirty="0"/>
              <a:t>ALTER TABLE </a:t>
            </a:r>
            <a:r>
              <a:rPr lang="ru-RU" dirty="0" err="1"/>
              <a:t>dbo.doc_exb</a:t>
            </a:r>
            <a:r>
              <a:rPr lang="ru-RU" dirty="0"/>
              <a:t> DROP COLUMN </a:t>
            </a:r>
            <a:r>
              <a:rPr lang="ru-RU" dirty="0" err="1"/>
              <a:t>column_c</a:t>
            </a:r>
            <a:r>
              <a:rPr lang="ru-RU" dirty="0"/>
              <a:t>, </a:t>
            </a:r>
            <a:r>
              <a:rPr lang="ru-RU" dirty="0" err="1"/>
              <a:t>column_d</a:t>
            </a:r>
            <a:r>
              <a:rPr lang="ru-RU" dirty="0"/>
              <a:t>;</a:t>
            </a:r>
          </a:p>
          <a:p>
            <a:endParaRPr lang="ru-RU" b="1" dirty="0"/>
          </a:p>
          <a:p>
            <a:r>
              <a:rPr lang="ru-RU" b="1" dirty="0" err="1"/>
              <a:t>Знищення</a:t>
            </a:r>
            <a:r>
              <a:rPr lang="ru-RU" b="1" dirty="0"/>
              <a:t> </a:t>
            </a:r>
            <a:r>
              <a:rPr lang="ru-RU" b="1" dirty="0" err="1"/>
              <a:t>обмежень</a:t>
            </a:r>
            <a:r>
              <a:rPr lang="ru-RU" b="1" dirty="0"/>
              <a:t> і </a:t>
            </a:r>
            <a:r>
              <a:rPr lang="ru-RU" b="1" dirty="0" err="1"/>
              <a:t>стовпців</a:t>
            </a:r>
            <a:endParaRPr lang="ru-RU" b="1" dirty="0"/>
          </a:p>
          <a:p>
            <a:endParaRPr lang="ru-RU" dirty="0"/>
          </a:p>
          <a:p>
            <a:r>
              <a:rPr lang="ru-RU" dirty="0"/>
              <a:t> </a:t>
            </a:r>
            <a:r>
              <a:rPr lang="ru-RU" sz="1500" i="1" dirty="0"/>
              <a:t>-- </a:t>
            </a:r>
            <a:r>
              <a:rPr lang="ru-RU" sz="1500" i="1" dirty="0" err="1"/>
              <a:t>Example</a:t>
            </a:r>
            <a:r>
              <a:rPr lang="ru-RU" sz="1500" i="1" dirty="0"/>
              <a:t> 1. </a:t>
            </a:r>
            <a:r>
              <a:rPr lang="ru-RU" sz="1500" i="1" dirty="0" err="1"/>
              <a:t>Remove</a:t>
            </a:r>
            <a:r>
              <a:rPr lang="ru-RU" sz="1500" i="1" dirty="0"/>
              <a:t> a </a:t>
            </a:r>
            <a:r>
              <a:rPr lang="ru-RU" sz="1500" i="1" dirty="0" err="1"/>
              <a:t>single</a:t>
            </a:r>
            <a:r>
              <a:rPr lang="ru-RU" sz="1500" i="1" dirty="0"/>
              <a:t> </a:t>
            </a:r>
            <a:r>
              <a:rPr lang="ru-RU" sz="1500" i="1" dirty="0" err="1"/>
              <a:t>constraint</a:t>
            </a:r>
            <a:r>
              <a:rPr lang="ru-RU" sz="1500" i="1" dirty="0"/>
              <a:t>.</a:t>
            </a:r>
          </a:p>
          <a:p>
            <a:r>
              <a:rPr lang="ru-RU" dirty="0"/>
              <a:t>ALTER TABLE </a:t>
            </a:r>
            <a:r>
              <a:rPr lang="ru-RU" dirty="0" err="1"/>
              <a:t>dbo.doc_exc</a:t>
            </a:r>
            <a:r>
              <a:rPr lang="ru-RU" dirty="0"/>
              <a:t> DROP </a:t>
            </a:r>
            <a:r>
              <a:rPr lang="ru-RU" dirty="0" err="1"/>
              <a:t>my_constraint</a:t>
            </a:r>
            <a:r>
              <a:rPr lang="ru-RU" dirty="0"/>
              <a:t> ;</a:t>
            </a:r>
          </a:p>
          <a:p>
            <a:endParaRPr lang="ru-RU" dirty="0"/>
          </a:p>
          <a:p>
            <a:r>
              <a:rPr lang="ru-RU" dirty="0"/>
              <a:t> </a:t>
            </a:r>
            <a:r>
              <a:rPr lang="ru-RU" sz="1500" i="1" dirty="0"/>
              <a:t>-- </a:t>
            </a:r>
            <a:r>
              <a:rPr lang="ru-RU" sz="1500" i="1" dirty="0" err="1"/>
              <a:t>Example</a:t>
            </a:r>
            <a:r>
              <a:rPr lang="ru-RU" sz="1500" i="1" dirty="0"/>
              <a:t> 2. </a:t>
            </a:r>
            <a:r>
              <a:rPr lang="ru-RU" sz="1500" i="1" dirty="0" err="1"/>
              <a:t>Remove</a:t>
            </a:r>
            <a:r>
              <a:rPr lang="ru-RU" sz="1500" i="1" dirty="0"/>
              <a:t> </a:t>
            </a:r>
            <a:r>
              <a:rPr lang="ru-RU" sz="1500" i="1" dirty="0" err="1"/>
              <a:t>two</a:t>
            </a:r>
            <a:r>
              <a:rPr lang="ru-RU" sz="1500" i="1" dirty="0"/>
              <a:t> </a:t>
            </a:r>
            <a:r>
              <a:rPr lang="ru-RU" sz="1500" i="1" dirty="0" err="1"/>
              <a:t>constraints</a:t>
            </a:r>
            <a:r>
              <a:rPr lang="ru-RU" sz="1500" i="1" dirty="0"/>
              <a:t> </a:t>
            </a:r>
            <a:r>
              <a:rPr lang="ru-RU" sz="1500" i="1" dirty="0" err="1"/>
              <a:t>and</a:t>
            </a:r>
            <a:r>
              <a:rPr lang="ru-RU" sz="1500" i="1" dirty="0"/>
              <a:t> </a:t>
            </a:r>
            <a:r>
              <a:rPr lang="ru-RU" sz="1500" i="1" dirty="0" err="1"/>
              <a:t>one</a:t>
            </a:r>
            <a:r>
              <a:rPr lang="ru-RU" sz="1500" i="1" dirty="0"/>
              <a:t> </a:t>
            </a:r>
            <a:r>
              <a:rPr lang="ru-RU" sz="1500" i="1" dirty="0" err="1"/>
              <a:t>column</a:t>
            </a:r>
            <a:endParaRPr lang="ru-RU" sz="1500" i="1" dirty="0"/>
          </a:p>
          <a:p>
            <a:r>
              <a:rPr lang="ru-RU" sz="1500" i="1" dirty="0"/>
              <a:t>-- </a:t>
            </a:r>
            <a:r>
              <a:rPr lang="ru-RU" sz="1500" i="1" dirty="0" err="1"/>
              <a:t>The</a:t>
            </a:r>
            <a:r>
              <a:rPr lang="ru-RU" sz="1500" i="1" dirty="0"/>
              <a:t> </a:t>
            </a:r>
            <a:r>
              <a:rPr lang="ru-RU" sz="1500" i="1" dirty="0" err="1"/>
              <a:t>keyword</a:t>
            </a:r>
            <a:r>
              <a:rPr lang="ru-RU" sz="1500" i="1" dirty="0"/>
              <a:t> CONSTRAINT </a:t>
            </a:r>
            <a:r>
              <a:rPr lang="ru-RU" sz="1500" i="1" dirty="0" err="1"/>
              <a:t>is</a:t>
            </a:r>
            <a:r>
              <a:rPr lang="ru-RU" sz="1500" i="1" dirty="0"/>
              <a:t> </a:t>
            </a:r>
            <a:r>
              <a:rPr lang="ru-RU" sz="1500" i="1" dirty="0" err="1"/>
              <a:t>optional</a:t>
            </a:r>
            <a:r>
              <a:rPr lang="ru-RU" sz="1500" i="1" dirty="0"/>
              <a:t>. </a:t>
            </a:r>
            <a:r>
              <a:rPr lang="ru-RU" sz="1500" i="1" dirty="0" err="1"/>
              <a:t>The</a:t>
            </a:r>
            <a:r>
              <a:rPr lang="ru-RU" sz="1500" i="1" dirty="0"/>
              <a:t> </a:t>
            </a:r>
            <a:r>
              <a:rPr lang="ru-RU" sz="1500" i="1" dirty="0" err="1"/>
              <a:t>keyword</a:t>
            </a:r>
            <a:r>
              <a:rPr lang="ru-RU" sz="1500" i="1" dirty="0"/>
              <a:t> COLUMN </a:t>
            </a:r>
            <a:r>
              <a:rPr lang="ru-RU" sz="1500" i="1" dirty="0" err="1"/>
              <a:t>is</a:t>
            </a:r>
            <a:r>
              <a:rPr lang="ru-RU" sz="1500" i="1" dirty="0"/>
              <a:t> </a:t>
            </a:r>
            <a:r>
              <a:rPr lang="ru-RU" sz="1500" i="1" dirty="0" err="1"/>
              <a:t>required</a:t>
            </a:r>
            <a:r>
              <a:rPr lang="ru-RU" sz="1500" i="1" dirty="0"/>
              <a:t>.</a:t>
            </a:r>
          </a:p>
          <a:p>
            <a:r>
              <a:rPr lang="en-US" dirty="0"/>
              <a:t> </a:t>
            </a:r>
            <a:r>
              <a:rPr lang="uk-UA" dirty="0"/>
              <a:t> </a:t>
            </a:r>
            <a:r>
              <a:rPr lang="ru-RU" dirty="0"/>
              <a:t>ALTER TABLE </a:t>
            </a:r>
            <a:r>
              <a:rPr lang="ru-RU" dirty="0" err="1"/>
              <a:t>dbo.doc_exc</a:t>
            </a:r>
            <a:r>
              <a:rPr lang="ru-RU" dirty="0"/>
              <a:t> </a:t>
            </a:r>
          </a:p>
          <a:p>
            <a:r>
              <a:rPr lang="ru-RU" dirty="0"/>
              <a:t>    DROP </a:t>
            </a:r>
            <a:r>
              <a:rPr lang="ru-RU" dirty="0" err="1"/>
              <a:t>CONSTRAINT</a:t>
            </a:r>
            <a:r>
              <a:rPr lang="ru-RU" dirty="0"/>
              <a:t> </a:t>
            </a:r>
            <a:r>
              <a:rPr lang="ru-RU" dirty="0" err="1" smtClean="0"/>
              <a:t>my_constraint</a:t>
            </a:r>
            <a:r>
              <a:rPr lang="ru-RU" dirty="0"/>
              <a:t>, </a:t>
            </a:r>
            <a:r>
              <a:rPr lang="ru-RU" dirty="0" err="1"/>
              <a:t>my_pk_constraint</a:t>
            </a:r>
            <a:r>
              <a:rPr lang="ru-RU" dirty="0"/>
              <a:t>, COLUMN </a:t>
            </a:r>
            <a:r>
              <a:rPr lang="ru-RU" dirty="0" err="1"/>
              <a:t>column_b</a:t>
            </a:r>
            <a:r>
              <a:rPr lang="ru-RU" dirty="0"/>
              <a:t> ;</a:t>
            </a:r>
          </a:p>
          <a:p>
            <a:endParaRPr lang="ru-RU" dirty="0"/>
          </a:p>
          <a:p>
            <a:r>
              <a:rPr lang="ru-RU" b="1" dirty="0" err="1"/>
              <a:t>Додавання</a:t>
            </a:r>
            <a:r>
              <a:rPr lang="ru-RU" b="1" dirty="0"/>
              <a:t> і </a:t>
            </a:r>
            <a:r>
              <a:rPr lang="ru-RU" b="1" dirty="0" err="1"/>
              <a:t>знищення</a:t>
            </a:r>
            <a:r>
              <a:rPr lang="ru-RU" b="1" dirty="0"/>
              <a:t> </a:t>
            </a:r>
            <a:r>
              <a:rPr lang="ru-RU" b="1" dirty="0" err="1"/>
              <a:t>обмеження</a:t>
            </a:r>
            <a:r>
              <a:rPr lang="ru-RU" b="1" dirty="0"/>
              <a:t> FOREIGN KEY</a:t>
            </a:r>
          </a:p>
          <a:p>
            <a:r>
              <a:rPr lang="ru-RU" dirty="0"/>
              <a:t>ALTER TABLE </a:t>
            </a:r>
            <a:r>
              <a:rPr lang="ru-RU" dirty="0" err="1"/>
              <a:t>Person.ContactBackup</a:t>
            </a:r>
            <a:endParaRPr lang="ru-RU" dirty="0"/>
          </a:p>
          <a:p>
            <a:r>
              <a:rPr lang="ru-RU" dirty="0"/>
              <a:t>ADD CONSTRAINT </a:t>
            </a:r>
            <a:r>
              <a:rPr lang="ru-RU" dirty="0" err="1"/>
              <a:t>FK_ContactBacup_Contact</a:t>
            </a:r>
            <a:r>
              <a:rPr lang="ru-RU" dirty="0"/>
              <a:t> FOREIGN KEY (</a:t>
            </a:r>
            <a:r>
              <a:rPr lang="ru-RU" dirty="0" err="1"/>
              <a:t>ContactID</a:t>
            </a:r>
            <a:r>
              <a:rPr lang="ru-RU" dirty="0"/>
              <a:t>)</a:t>
            </a:r>
          </a:p>
          <a:p>
            <a:r>
              <a:rPr lang="ru-RU" dirty="0"/>
              <a:t>    REFERENCES </a:t>
            </a:r>
            <a:r>
              <a:rPr lang="ru-RU" dirty="0" err="1"/>
              <a:t>Person.Person</a:t>
            </a:r>
            <a:r>
              <a:rPr lang="ru-RU" dirty="0"/>
              <a:t> (</a:t>
            </a:r>
            <a:r>
              <a:rPr lang="ru-RU" dirty="0" err="1"/>
              <a:t>BusinessEntityID</a:t>
            </a:r>
            <a:r>
              <a:rPr lang="ru-RU" dirty="0"/>
              <a:t>) ;</a:t>
            </a:r>
          </a:p>
          <a:p>
            <a:r>
              <a:rPr lang="ru-RU" dirty="0"/>
              <a:t>GO</a:t>
            </a:r>
          </a:p>
          <a:p>
            <a:r>
              <a:rPr lang="ru-RU" dirty="0"/>
              <a:t> </a:t>
            </a:r>
          </a:p>
          <a:p>
            <a:r>
              <a:rPr lang="ru-RU" dirty="0"/>
              <a:t>ALTER TABLE </a:t>
            </a:r>
            <a:r>
              <a:rPr lang="ru-RU" dirty="0" err="1"/>
              <a:t>Person.ContactBackup</a:t>
            </a:r>
            <a:endParaRPr lang="ru-RU" dirty="0"/>
          </a:p>
          <a:p>
            <a:r>
              <a:rPr lang="ru-RU" dirty="0"/>
              <a:t>DROP CONSTRAINT </a:t>
            </a:r>
            <a:r>
              <a:rPr lang="ru-RU" dirty="0" err="1"/>
              <a:t>FK_ContactBacup_Contact</a:t>
            </a:r>
            <a:r>
              <a:rPr lang="ru-RU" dirty="0"/>
              <a:t> ;</a:t>
            </a:r>
          </a:p>
          <a:p>
            <a:r>
              <a:rPr lang="ru-RU" dirty="0"/>
              <a:t>GO</a:t>
            </a:r>
          </a:p>
          <a:p>
            <a:r>
              <a:rPr lang="ru-RU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34815143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3721935"/>
              </p:ext>
            </p:extLst>
          </p:nvPr>
        </p:nvGraphicFramePr>
        <p:xfrm>
          <a:off x="683568" y="481405"/>
          <a:ext cx="8280920" cy="6447782"/>
        </p:xfrm>
        <a:graphic>
          <a:graphicData uri="http://schemas.openxmlformats.org/drawingml/2006/table">
            <a:tbl>
              <a:tblPr/>
              <a:tblGrid>
                <a:gridCol w="17158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56505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2103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uk-UA" sz="1000" b="1" dirty="0">
                          <a:effectLst/>
                          <a:latin typeface="Calibri"/>
                          <a:ea typeface="Times New Roman"/>
                        </a:rPr>
                        <a:t>Системна таблиця</a:t>
                      </a:r>
                      <a:endParaRPr lang="ru-RU" sz="1000" dirty="0"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uk-UA" sz="1000" b="1">
                          <a:effectLst/>
                          <a:latin typeface="Calibri"/>
                          <a:ea typeface="Times New Roman"/>
                        </a:rPr>
                        <a:t>Вміст</a:t>
                      </a:r>
                      <a:endParaRPr lang="ru-RU" sz="1000"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20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uk-UA" sz="1000" dirty="0">
                          <a:effectLst/>
                          <a:latin typeface="Calibri"/>
                          <a:ea typeface="Times New Roman"/>
                        </a:rPr>
                        <a:t>USERS</a:t>
                      </a:r>
                      <a:endParaRPr lang="ru-RU" sz="1000" dirty="0"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uk-UA" sz="1000">
                          <a:effectLst/>
                          <a:latin typeface="Calibri"/>
                          <a:ea typeface="Times New Roman"/>
                        </a:rPr>
                        <a:t>Один рядок для кожного ідентифікатора користувача із зашифрованим паролем</a:t>
                      </a:r>
                      <a:endParaRPr lang="ru-RU" sz="1000"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103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uk-UA" sz="1000">
                          <a:effectLst/>
                          <a:latin typeface="Calibri"/>
                          <a:ea typeface="Times New Roman"/>
                        </a:rPr>
                        <a:t>SCHEMA</a:t>
                      </a:r>
                      <a:endParaRPr lang="ru-RU" sz="1000"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uk-UA" sz="1000">
                          <a:effectLst/>
                          <a:latin typeface="Calibri"/>
                          <a:ea typeface="Times New Roman"/>
                        </a:rPr>
                        <a:t>Один рядок для кожної інформаційної схеми</a:t>
                      </a:r>
                      <a:endParaRPr lang="ru-RU" sz="1000"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20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uk-UA" sz="1000">
                          <a:effectLst/>
                          <a:latin typeface="Calibri"/>
                          <a:ea typeface="Times New Roman"/>
                        </a:rPr>
                        <a:t>DATA_TYPE_DESCRIPTION</a:t>
                      </a:r>
                      <a:endParaRPr lang="ru-RU" sz="1000"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uk-UA" sz="1000">
                          <a:effectLst/>
                          <a:latin typeface="Calibri"/>
                          <a:ea typeface="Times New Roman"/>
                        </a:rPr>
                        <a:t>Один рядок для кожного домена або стовпця, що має певний тип даних</a:t>
                      </a:r>
                      <a:endParaRPr lang="ru-RU" sz="1000"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2103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uk-UA" sz="1000">
                          <a:effectLst/>
                          <a:latin typeface="Calibri"/>
                          <a:ea typeface="Times New Roman"/>
                        </a:rPr>
                        <a:t>DOMAINS</a:t>
                      </a:r>
                      <a:endParaRPr lang="ru-RU" sz="1000"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uk-UA" sz="1000">
                          <a:effectLst/>
                          <a:latin typeface="Calibri"/>
                          <a:ea typeface="Times New Roman"/>
                        </a:rPr>
                        <a:t>Один рядок для кожного домена</a:t>
                      </a:r>
                      <a:endParaRPr lang="ru-RU" sz="1000"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2103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uk-UA" sz="1000">
                          <a:effectLst/>
                          <a:latin typeface="Calibri"/>
                          <a:ea typeface="Times New Roman"/>
                        </a:rPr>
                        <a:t>DOMAIN_CONSTRA1NS</a:t>
                      </a:r>
                      <a:endParaRPr lang="ru-RU" sz="1000"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uk-UA" sz="1000">
                          <a:effectLst/>
                          <a:latin typeface="Calibri"/>
                          <a:ea typeface="Times New Roman"/>
                        </a:rPr>
                        <a:t>Один рядок для кожної обмежуючої умови, накладеної на домен</a:t>
                      </a:r>
                      <a:endParaRPr lang="ru-RU" sz="1000"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20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uk-UA" sz="1000">
                          <a:effectLst/>
                          <a:latin typeface="Calibri"/>
                          <a:ea typeface="Times New Roman"/>
                        </a:rPr>
                        <a:t>TABLES</a:t>
                      </a:r>
                      <a:endParaRPr lang="ru-RU" sz="1000"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uk-UA" sz="1000">
                          <a:effectLst/>
                          <a:latin typeface="Calibri"/>
                          <a:ea typeface="Times New Roman"/>
                        </a:rPr>
                        <a:t>Один рядок для кожної таблиці з вказівкою імені, власника, кількості стовпців, розмірів даних стовпців, тощо</a:t>
                      </a:r>
                      <a:endParaRPr lang="ru-RU" sz="1000"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420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Times New Roman"/>
                        </a:rPr>
                        <a:t>VIEWS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Times New Roman"/>
                        </a:rPr>
                        <a:t>Один рядок для кожного представлення з вказівкою імені, імені власника, запиту, який визначає представлення тощо.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8413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uk-UA" sz="1000">
                          <a:effectLst/>
                          <a:latin typeface="Calibri"/>
                          <a:ea typeface="Times New Roman"/>
                        </a:rPr>
                        <a:t>COLUMNS</a:t>
                      </a:r>
                      <a:endParaRPr lang="ru-RU" sz="1000"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uk-UA" sz="1000" dirty="0">
                          <a:effectLst/>
                          <a:latin typeface="Calibri"/>
                          <a:ea typeface="Times New Roman"/>
                        </a:rPr>
                        <a:t>Один рядок для кожного стовпця з вказівкою імені стовпця, імені таблиці або представлення, до якого він відноситься, типу даних стовпця, його розміру, допустимості або неприпустимості невизначених значень (NULL ) і т.д.</a:t>
                      </a:r>
                      <a:endParaRPr lang="ru-RU" sz="1000" dirty="0"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310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uk-UA" sz="1000">
                          <a:effectLst/>
                          <a:latin typeface="Calibri"/>
                          <a:ea typeface="Times New Roman"/>
                        </a:rPr>
                        <a:t>VIEW_TABLE_USAGE</a:t>
                      </a:r>
                      <a:endParaRPr lang="ru-RU" sz="1000"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uk-UA" sz="1000">
                          <a:effectLst/>
                          <a:latin typeface="Calibri"/>
                          <a:ea typeface="Times New Roman"/>
                        </a:rPr>
                        <a:t>Одна стр.ока для кожної таблиці, на яку є посилання в якому-небудь представленні (якщо представлення багатотабличне, то для кожної таблиці заноситься один рядок)</a:t>
                      </a:r>
                      <a:endParaRPr lang="ru-RU" sz="1000"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420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uk-UA" sz="1000">
                          <a:effectLst/>
                          <a:latin typeface="Calibri"/>
                          <a:ea typeface="Times New Roman"/>
                        </a:rPr>
                        <a:t>VIEW_COLUMN_USAGE</a:t>
                      </a:r>
                      <a:endParaRPr lang="ru-RU" sz="1000"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uk-UA" sz="1000">
                          <a:effectLst/>
                          <a:latin typeface="Calibri"/>
                          <a:ea typeface="Times New Roman"/>
                        </a:rPr>
                        <a:t>Один рядок для кожного стовпця, на який є посилання в деякому представленні</a:t>
                      </a:r>
                      <a:endParaRPr lang="ru-RU" sz="1000"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420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uk-UA" sz="1000">
                          <a:effectLst/>
                          <a:latin typeface="Calibri"/>
                          <a:ea typeface="Times New Roman"/>
                        </a:rPr>
                        <a:t>TABLE_CONSTRAINS</a:t>
                      </a:r>
                      <a:endParaRPr lang="ru-RU" sz="1000"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uk-UA" sz="1000">
                          <a:effectLst/>
                          <a:latin typeface="Calibri"/>
                          <a:ea typeface="Times New Roman"/>
                        </a:rPr>
                        <a:t>Один рядок для кожної умови обмеження, заданого в якому-небудь визначенні таблиці</a:t>
                      </a:r>
                      <a:endParaRPr lang="ru-RU" sz="1000"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60517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uk-UA" sz="1000">
                          <a:effectLst/>
                          <a:latin typeface="Calibri"/>
                          <a:ea typeface="Times New Roman"/>
                        </a:rPr>
                        <a:t>KEY_COLUMN_USAGE</a:t>
                      </a:r>
                      <a:endParaRPr lang="ru-RU" sz="1000"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uk-UA" sz="1000">
                          <a:effectLst/>
                          <a:latin typeface="Calibri"/>
                          <a:ea typeface="Times New Roman"/>
                        </a:rPr>
                        <a:t>Один рядок для кожного стовпця, на який накладено умову унікальності і який присутній у визначенні первинного або зовнішнього ключа (якщо первинний або зовнішній ключ задані декількома стовпцями, то для кожного з них задається окремий рядок)</a:t>
                      </a:r>
                      <a:endParaRPr lang="ru-RU" sz="1000"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420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uk-UA" sz="1000">
                          <a:effectLst/>
                          <a:latin typeface="Calibri"/>
                          <a:ea typeface="Times New Roman"/>
                        </a:rPr>
                        <a:t>REFERENTIAL_CONSTRAINTS</a:t>
                      </a:r>
                      <a:endParaRPr lang="ru-RU" sz="1000"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uk-UA" sz="1000">
                          <a:effectLst/>
                          <a:latin typeface="Calibri"/>
                          <a:ea typeface="Times New Roman"/>
                        </a:rPr>
                        <a:t>Один рядок для кожного зовнішнього ключа, присутнього у визначенні таблиці</a:t>
                      </a:r>
                      <a:endParaRPr lang="ru-RU" sz="1000"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420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uk-UA" sz="1000">
                          <a:effectLst/>
                          <a:latin typeface="Calibri"/>
                          <a:ea typeface="Times New Roman"/>
                        </a:rPr>
                        <a:t>CHECK_ CONSTRAINTS</a:t>
                      </a:r>
                      <a:endParaRPr lang="ru-RU" sz="1000"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uk-UA" sz="1000">
                          <a:effectLst/>
                          <a:latin typeface="Calibri"/>
                          <a:ea typeface="Times New Roman"/>
                        </a:rPr>
                        <a:t>Один рядок для кожної умови перевірки, заданого у визначенні таблиці</a:t>
                      </a:r>
                      <a:endParaRPr lang="ru-RU" sz="1000"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420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uk-UA" sz="1000">
                          <a:effectLst/>
                          <a:latin typeface="Calibri"/>
                          <a:ea typeface="Times New Roman"/>
                        </a:rPr>
                        <a:t>CHECK_TABLE_USAGE</a:t>
                      </a:r>
                      <a:endParaRPr lang="ru-RU" sz="1000"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uk-UA" sz="1000">
                          <a:effectLst/>
                          <a:latin typeface="Calibri"/>
                          <a:ea typeface="Times New Roman"/>
                        </a:rPr>
                        <a:t>Один рядок для кожної таблиці, на яку є посилання в умовах перевірки, обмежувальній умові для домена або всієї таблиці</a:t>
                      </a:r>
                      <a:endParaRPr lang="ru-RU" sz="1000"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36310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uk-UA" sz="1000">
                          <a:effectLst/>
                          <a:latin typeface="Calibri"/>
                          <a:ea typeface="Times New Roman"/>
                        </a:rPr>
                        <a:t>CHECK_COLUMN_USAGE</a:t>
                      </a:r>
                      <a:endParaRPr lang="ru-RU" sz="1000"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uk-UA" sz="1000">
                          <a:effectLst/>
                          <a:latin typeface="Calibri"/>
                          <a:ea typeface="Times New Roman"/>
                        </a:rPr>
                        <a:t>Один рядок для кожного стовпця, на який є посилання в умові перевірки, обмежувальній умові для домена або іншій обмежувальній умові</a:t>
                      </a:r>
                      <a:endParaRPr lang="ru-RU" sz="1000"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2103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uk-UA" sz="1000">
                          <a:effectLst/>
                          <a:latin typeface="Calibri"/>
                          <a:ea typeface="Times New Roman"/>
                        </a:rPr>
                        <a:t>ASSERTIONS</a:t>
                      </a:r>
                      <a:endParaRPr lang="ru-RU" sz="1000"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uk-UA" sz="1000">
                          <a:effectLst/>
                          <a:latin typeface="Calibri"/>
                          <a:ea typeface="Times New Roman"/>
                        </a:rPr>
                        <a:t>Один рядок для кожного декларативного затвердження цілісності</a:t>
                      </a:r>
                      <a:endParaRPr lang="ru-RU" sz="1000"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2103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uk-UA" sz="1000">
                          <a:effectLst/>
                          <a:latin typeface="Calibri"/>
                          <a:ea typeface="Times New Roman"/>
                        </a:rPr>
                        <a:t>TABLE_PRIVILEGES</a:t>
                      </a:r>
                      <a:endParaRPr lang="ru-RU" sz="1000"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uk-UA" sz="1000">
                          <a:effectLst/>
                          <a:latin typeface="Calibri"/>
                          <a:ea typeface="Times New Roman"/>
                        </a:rPr>
                        <a:t>Один рядок для кожного привілею, наданого на яку-небудь таблицю</a:t>
                      </a:r>
                      <a:endParaRPr lang="ru-RU" sz="1000"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2103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uk-UA" sz="1000">
                          <a:effectLst/>
                          <a:latin typeface="Calibri"/>
                          <a:ea typeface="Times New Roman"/>
                        </a:rPr>
                        <a:t>COLUMN_PRIVILEGES</a:t>
                      </a:r>
                      <a:endParaRPr lang="ru-RU" sz="1000"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uk-UA" sz="1000">
                          <a:effectLst/>
                          <a:latin typeface="Calibri"/>
                          <a:ea typeface="Times New Roman"/>
                        </a:rPr>
                        <a:t>Один рядок для кожного привілею, наданого на який-небудь стовпець</a:t>
                      </a:r>
                      <a:endParaRPr lang="ru-RU" sz="1000"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2420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uk-UA" sz="1000">
                          <a:effectLst/>
                          <a:latin typeface="Calibri"/>
                          <a:ea typeface="Times New Roman"/>
                        </a:rPr>
                        <a:t>USAGE_PRIVILEGES</a:t>
                      </a:r>
                      <a:endParaRPr lang="ru-RU" sz="1000"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uk-UA" sz="1000">
                          <a:effectLst/>
                          <a:latin typeface="Calibri"/>
                          <a:ea typeface="Times New Roman"/>
                        </a:rPr>
                        <a:t>Один рядок для кожного привілею, наданого на який-небудь домен, набір символів і т.д.</a:t>
                      </a:r>
                      <a:endParaRPr lang="ru-RU" sz="1000"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2103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uk-UA" sz="1000">
                          <a:effectLst/>
                          <a:latin typeface="Calibri"/>
                          <a:ea typeface="Times New Roman"/>
                        </a:rPr>
                        <a:t>CHARACTER_SETS</a:t>
                      </a:r>
                      <a:endParaRPr lang="ru-RU" sz="1000"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uk-UA" sz="1000">
                          <a:effectLst/>
                          <a:latin typeface="Calibri"/>
                          <a:ea typeface="Times New Roman"/>
                        </a:rPr>
                        <a:t>Один рядок для кожного заданого набору символів</a:t>
                      </a:r>
                      <a:endParaRPr lang="ru-RU" sz="1000"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2103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uk-UA" sz="1000">
                          <a:effectLst/>
                          <a:latin typeface="Calibri"/>
                          <a:ea typeface="Times New Roman"/>
                        </a:rPr>
                        <a:t>COLLATIONS</a:t>
                      </a:r>
                      <a:endParaRPr lang="ru-RU" sz="1000"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uk-UA" sz="1000">
                          <a:effectLst/>
                          <a:latin typeface="Calibri"/>
                          <a:ea typeface="Times New Roman"/>
                        </a:rPr>
                        <a:t>Один рядок для заданої послідовності</a:t>
                      </a:r>
                      <a:endParaRPr lang="ru-RU" sz="1000"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2103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Times New Roman"/>
                        </a:rPr>
                        <a:t>TRANSLATIONS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Times New Roman"/>
                        </a:rPr>
                        <a:t>Один рядок для кожного заданого перетворення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2103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uk-UA" sz="1000">
                          <a:effectLst/>
                          <a:latin typeface="Calibri"/>
                          <a:ea typeface="Times New Roman"/>
                        </a:rPr>
                        <a:t>SQL_LAGUAGES</a:t>
                      </a:r>
                      <a:endParaRPr lang="ru-RU" sz="1000"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uk-UA" sz="1000" dirty="0">
                          <a:effectLst/>
                          <a:latin typeface="Calibri"/>
                          <a:ea typeface="Times New Roman"/>
                        </a:rPr>
                        <a:t>Один рядок для кожної заданої мови, підтримуваної СУБД</a:t>
                      </a:r>
                      <a:endParaRPr lang="ru-RU" sz="1000" dirty="0"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12103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20339" y="2420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Таблиця 1.1</a:t>
            </a:r>
            <a:endParaRPr kumimoji="0" lang="ru-RU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45085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1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Вміст</a:t>
            </a:r>
            <a:r>
              <a:rPr kumimoji="0" lang="ru-RU" sz="14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системного каталога по стандарту SQL2</a:t>
            </a:r>
            <a:endParaRPr kumimoji="0" 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59203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27584" y="620688"/>
            <a:ext cx="4679038" cy="34163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b="1" i="1" dirty="0"/>
              <a:t>Функції СУБД</a:t>
            </a:r>
            <a:endParaRPr lang="ru-RU" b="1" i="1" dirty="0"/>
          </a:p>
          <a:p>
            <a:r>
              <a:rPr lang="uk-UA" dirty="0"/>
              <a:t>1.  Зберігання, вилучення і оновлення даних</a:t>
            </a:r>
          </a:p>
          <a:p>
            <a:r>
              <a:rPr lang="uk-UA" dirty="0"/>
              <a:t>2. Каталог, доступний кінцевим користувачам</a:t>
            </a:r>
            <a:endParaRPr lang="ru-RU" dirty="0"/>
          </a:p>
          <a:p>
            <a:r>
              <a:rPr lang="uk-UA" dirty="0"/>
              <a:t>3. Підтримка транзакцій</a:t>
            </a:r>
            <a:endParaRPr lang="ru-RU" dirty="0"/>
          </a:p>
          <a:p>
            <a:r>
              <a:rPr lang="uk-UA" dirty="0"/>
              <a:t>4. Сервіси управління паралеллю</a:t>
            </a:r>
            <a:endParaRPr lang="ru-RU" dirty="0"/>
          </a:p>
          <a:p>
            <a:r>
              <a:rPr lang="uk-UA" dirty="0"/>
              <a:t>5. Сервіси відновлення</a:t>
            </a:r>
            <a:endParaRPr lang="ru-RU" dirty="0"/>
          </a:p>
          <a:p>
            <a:r>
              <a:rPr lang="uk-UA" dirty="0"/>
              <a:t>6. Сервіси контролю доступу до даних</a:t>
            </a:r>
            <a:endParaRPr lang="ru-RU" dirty="0"/>
          </a:p>
          <a:p>
            <a:r>
              <a:rPr lang="uk-UA" dirty="0"/>
              <a:t>7. Підтримка обміну даними</a:t>
            </a:r>
            <a:endParaRPr lang="ru-RU" dirty="0"/>
          </a:p>
          <a:p>
            <a:r>
              <a:rPr lang="uk-UA" dirty="0"/>
              <a:t>8. Служби підтримки цілісності даних</a:t>
            </a:r>
            <a:endParaRPr lang="ru-RU" dirty="0"/>
          </a:p>
          <a:p>
            <a:r>
              <a:rPr lang="uk-UA" dirty="0"/>
              <a:t>9. Служби підтримки незалежності відданих</a:t>
            </a:r>
            <a:endParaRPr lang="ru-RU" dirty="0"/>
          </a:p>
          <a:p>
            <a:r>
              <a:rPr lang="uk-UA" dirty="0"/>
              <a:t>10. Допоміжні служби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359203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55576" y="620688"/>
            <a:ext cx="179087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b="1" i="1" dirty="0"/>
              <a:t>Мови баз даних</a:t>
            </a:r>
            <a:endParaRPr lang="ru-RU" b="1" i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755576" y="1124744"/>
            <a:ext cx="3239990" cy="147732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b="1" dirty="0"/>
              <a:t>Мова визначення даних – DDL</a:t>
            </a:r>
          </a:p>
          <a:p>
            <a:r>
              <a:rPr lang="uk-UA" b="1" dirty="0"/>
              <a:t>Мова DML</a:t>
            </a:r>
          </a:p>
          <a:p>
            <a:r>
              <a:rPr lang="uk-UA" b="1" dirty="0"/>
              <a:t>Мови 4GL</a:t>
            </a:r>
            <a:endParaRPr lang="ru-RU" b="1" dirty="0"/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359203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95125" y="332656"/>
            <a:ext cx="245612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b="1" i="1" dirty="0"/>
              <a:t>Історія розвитку </a:t>
            </a:r>
            <a:r>
              <a:rPr lang="en-US" b="1" i="1" dirty="0"/>
              <a:t>SQL</a:t>
            </a:r>
            <a:r>
              <a:rPr lang="ru-RU" b="1" i="1" dirty="0"/>
              <a:t>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683568" y="1052736"/>
            <a:ext cx="4572000" cy="341632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uk-UA" dirty="0"/>
              <a:t>Операторами </a:t>
            </a:r>
            <a:r>
              <a:rPr lang="en-US" dirty="0"/>
              <a:t>DML</a:t>
            </a:r>
            <a:r>
              <a:rPr lang="ru-RU" dirty="0"/>
              <a:t> являются следующие операторы языка SQL:</a:t>
            </a:r>
          </a:p>
          <a:p>
            <a:pPr lvl="0"/>
            <a:r>
              <a:rPr lang="ru-RU" dirty="0"/>
              <a:t>SELECT — выборка данных из базы;</a:t>
            </a:r>
          </a:p>
          <a:p>
            <a:pPr lvl="0"/>
            <a:r>
              <a:rPr lang="ru-RU" dirty="0"/>
              <a:t>INSERT — вставка данных в таблицу;</a:t>
            </a:r>
          </a:p>
          <a:p>
            <a:pPr lvl="0"/>
            <a:r>
              <a:rPr lang="ru-RU" dirty="0"/>
              <a:t>UPDATE — обновление данных в таблице;</a:t>
            </a:r>
          </a:p>
          <a:p>
            <a:pPr lvl="0"/>
            <a:r>
              <a:rPr lang="ru-RU" dirty="0"/>
              <a:t>DELETE — удаление данных из таблицы.</a:t>
            </a:r>
          </a:p>
          <a:p>
            <a:r>
              <a:rPr lang="uk-UA" dirty="0"/>
              <a:t> </a:t>
            </a:r>
            <a:endParaRPr lang="ru-RU" dirty="0"/>
          </a:p>
          <a:p>
            <a:r>
              <a:rPr lang="uk-UA" dirty="0"/>
              <a:t>Операторами </a:t>
            </a:r>
            <a:r>
              <a:rPr lang="en-US" dirty="0"/>
              <a:t>DDL </a:t>
            </a:r>
            <a:r>
              <a:rPr lang="ru-RU" dirty="0"/>
              <a:t>являются следующие операторы языка SQL </a:t>
            </a:r>
            <a:r>
              <a:rPr lang="uk-UA" dirty="0"/>
              <a:t>:</a:t>
            </a:r>
            <a:endParaRPr lang="ru-RU" dirty="0"/>
          </a:p>
          <a:p>
            <a:pPr lvl="0"/>
            <a:r>
              <a:rPr lang="ru-RU" dirty="0"/>
              <a:t>СREATE</a:t>
            </a:r>
          </a:p>
          <a:p>
            <a:pPr lvl="0"/>
            <a:r>
              <a:rPr lang="ru-RU" dirty="0"/>
              <a:t>ALTER</a:t>
            </a:r>
          </a:p>
          <a:p>
            <a:pPr lvl="0"/>
            <a:r>
              <a:rPr lang="ru-RU" dirty="0"/>
              <a:t>DROP</a:t>
            </a:r>
          </a:p>
        </p:txBody>
      </p:sp>
    </p:spTree>
    <p:extLst>
      <p:ext uri="{BB962C8B-B14F-4D97-AF65-F5344CB8AC3E}">
        <p14:creationId xmlns:p14="http://schemas.microsoft.com/office/powerpoint/2010/main" val="33359203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7392394"/>
              </p:ext>
            </p:extLst>
          </p:nvPr>
        </p:nvGraphicFramePr>
        <p:xfrm>
          <a:off x="323528" y="332656"/>
          <a:ext cx="8352928" cy="6275040"/>
        </p:xfrm>
        <a:graphic>
          <a:graphicData uri="http://schemas.openxmlformats.org/drawingml/2006/table">
            <a:tbl>
              <a:tblPr/>
              <a:tblGrid>
                <a:gridCol w="53642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429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7938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5941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55152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effectLst/>
                        </a:rPr>
                        <a:t>Р</a:t>
                      </a:r>
                      <a:r>
                        <a:rPr lang="uk-UA" sz="1600" dirty="0" err="1" smtClean="0">
                          <a:effectLst/>
                        </a:rPr>
                        <a:t>ік</a:t>
                      </a:r>
                      <a:endParaRPr lang="ru-RU" sz="1600" dirty="0">
                        <a:effectLst/>
                      </a:endParaRPr>
                    </a:p>
                  </a:txBody>
                  <a:tcPr marL="21655" marR="21655" marT="10828" marB="10828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err="1" smtClean="0">
                          <a:effectLst/>
                        </a:rPr>
                        <a:t>Назва</a:t>
                      </a:r>
                      <a:endParaRPr lang="ru-RU" sz="1600" dirty="0">
                        <a:effectLst/>
                      </a:endParaRPr>
                    </a:p>
                  </a:txBody>
                  <a:tcPr marL="21655" marR="21655" marT="10828" marB="10828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err="1" smtClean="0">
                          <a:effectLst/>
                        </a:rPr>
                        <a:t>Інша</a:t>
                      </a:r>
                      <a:r>
                        <a:rPr lang="ru-RU" sz="1600" dirty="0" smtClean="0">
                          <a:effectLst/>
                        </a:rPr>
                        <a:t> </a:t>
                      </a:r>
                      <a:r>
                        <a:rPr lang="ru-RU" sz="1600" dirty="0" err="1" smtClean="0">
                          <a:effectLst/>
                        </a:rPr>
                        <a:t>назва</a:t>
                      </a:r>
                      <a:endParaRPr lang="ru-RU" sz="1600" dirty="0">
                        <a:effectLst/>
                      </a:endParaRPr>
                    </a:p>
                  </a:txBody>
                  <a:tcPr marL="21655" marR="21655" marT="10828" marB="10828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effectLst/>
                        </a:rPr>
                        <a:t>Изменения</a:t>
                      </a:r>
                    </a:p>
                  </a:txBody>
                  <a:tcPr marL="21655" marR="21655" marT="10828" marB="10828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8564">
                <a:tc>
                  <a:txBody>
                    <a:bodyPr/>
                    <a:lstStyle/>
                    <a:p>
                      <a:r>
                        <a:rPr lang="ru-RU" sz="1600">
                          <a:effectLst/>
                        </a:rPr>
                        <a:t>1986</a:t>
                      </a:r>
                    </a:p>
                  </a:txBody>
                  <a:tcPr marL="21655" marR="21655" marT="10828" marB="10828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effectLst/>
                        </a:rPr>
                        <a:t>SQL-86</a:t>
                      </a:r>
                    </a:p>
                  </a:txBody>
                  <a:tcPr marL="21655" marR="21655" marT="10828" marB="10828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effectLst/>
                        </a:rPr>
                        <a:t>SQL-87</a:t>
                      </a:r>
                    </a:p>
                  </a:txBody>
                  <a:tcPr marL="21655" marR="21655" marT="10828" marB="10828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effectLst/>
                          <a:latin typeface="+mn-lt"/>
                        </a:rPr>
                        <a:t>Перший </a:t>
                      </a:r>
                      <a:r>
                        <a:rPr lang="ru-RU" sz="1600" dirty="0" err="1" smtClean="0">
                          <a:effectLst/>
                          <a:latin typeface="+mn-lt"/>
                        </a:rPr>
                        <a:t>варіант</a:t>
                      </a:r>
                      <a:r>
                        <a:rPr lang="ru-RU" sz="1600" dirty="0" smtClean="0">
                          <a:effectLst/>
                          <a:latin typeface="+mn-lt"/>
                        </a:rPr>
                        <a:t> стандарту, </a:t>
                      </a:r>
                      <a:r>
                        <a:rPr lang="ru-RU" sz="1600" dirty="0" err="1" smtClean="0">
                          <a:effectLst/>
                          <a:latin typeface="+mn-lt"/>
                        </a:rPr>
                        <a:t>прийнятий</a:t>
                      </a:r>
                      <a:r>
                        <a:rPr lang="ru-RU" sz="1600" dirty="0" smtClean="0">
                          <a:effectLst/>
                          <a:latin typeface="+mn-lt"/>
                        </a:rPr>
                        <a:t> </a:t>
                      </a:r>
                      <a:r>
                        <a:rPr lang="ru-RU" sz="1600" dirty="0" err="1" smtClean="0">
                          <a:effectLst/>
                          <a:latin typeface="+mn-lt"/>
                        </a:rPr>
                        <a:t>інститутом</a:t>
                      </a:r>
                      <a:r>
                        <a:rPr lang="ru-RU" sz="1600" dirty="0" smtClean="0">
                          <a:effectLst/>
                          <a:latin typeface="+mn-lt"/>
                        </a:rPr>
                        <a:t> ANSI і </a:t>
                      </a:r>
                      <a:r>
                        <a:rPr lang="ru-RU" sz="1600" dirty="0" err="1" smtClean="0">
                          <a:effectLst/>
                          <a:latin typeface="+mn-lt"/>
                        </a:rPr>
                        <a:t>схвалений</a:t>
                      </a:r>
                      <a:r>
                        <a:rPr lang="ru-RU" sz="1600" dirty="0" smtClean="0">
                          <a:effectLst/>
                          <a:latin typeface="+mn-lt"/>
                        </a:rPr>
                        <a:t> ISO в 1987 </a:t>
                      </a:r>
                      <a:r>
                        <a:rPr lang="ru-RU" sz="1600" dirty="0" err="1" smtClean="0">
                          <a:effectLst/>
                          <a:latin typeface="+mn-lt"/>
                        </a:rPr>
                        <a:t>році</a:t>
                      </a:r>
                      <a:r>
                        <a:rPr lang="ru-RU" sz="1600" dirty="0" smtClean="0">
                          <a:effectLst/>
                          <a:latin typeface="+mn-lt"/>
                        </a:rPr>
                        <a:t>.</a:t>
                      </a:r>
                      <a:endParaRPr lang="ru-RU" sz="1600" dirty="0">
                        <a:effectLst/>
                        <a:latin typeface="+mn-lt"/>
                      </a:endParaRPr>
                    </a:p>
                  </a:txBody>
                  <a:tcPr marL="21655" marR="21655" marT="10828" marB="10828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8791">
                <a:tc>
                  <a:txBody>
                    <a:bodyPr/>
                    <a:lstStyle/>
                    <a:p>
                      <a:r>
                        <a:rPr lang="ru-RU" sz="1600">
                          <a:effectLst/>
                        </a:rPr>
                        <a:t>1989</a:t>
                      </a:r>
                    </a:p>
                  </a:txBody>
                  <a:tcPr marL="21655" marR="21655" marT="10828" marB="10828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>
                          <a:effectLst/>
                        </a:rPr>
                        <a:t>SQL-89</a:t>
                      </a:r>
                    </a:p>
                  </a:txBody>
                  <a:tcPr marL="21655" marR="21655" marT="10828" marB="10828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u="none" strike="noStrike" dirty="0" err="1">
                          <a:solidFill>
                            <a:srgbClr val="0B0080"/>
                          </a:solidFill>
                          <a:effectLst/>
                          <a:hlinkClick r:id="rId2" tooltip="Федеральные стандарты обработки информации"/>
                        </a:rPr>
                        <a:t>FIPS</a:t>
                      </a:r>
                      <a:r>
                        <a:rPr lang="en-US" sz="1600" dirty="0">
                          <a:effectLst/>
                        </a:rPr>
                        <a:t> 127-1</a:t>
                      </a:r>
                    </a:p>
                  </a:txBody>
                  <a:tcPr marL="21655" marR="21655" marT="10828" marB="10828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err="1" smtClean="0">
                          <a:effectLst/>
                          <a:latin typeface="+mn-lt"/>
                        </a:rPr>
                        <a:t>Доопрацьований</a:t>
                      </a:r>
                      <a:r>
                        <a:rPr lang="ru-RU" sz="1600" dirty="0" smtClean="0">
                          <a:effectLst/>
                          <a:latin typeface="+mn-lt"/>
                        </a:rPr>
                        <a:t> </a:t>
                      </a:r>
                      <a:r>
                        <a:rPr lang="ru-RU" sz="1600" dirty="0" err="1" smtClean="0">
                          <a:effectLst/>
                          <a:latin typeface="+mn-lt"/>
                        </a:rPr>
                        <a:t>варіант</a:t>
                      </a:r>
                      <a:r>
                        <a:rPr lang="ru-RU" sz="1600" dirty="0" smtClean="0">
                          <a:effectLst/>
                          <a:latin typeface="+mn-lt"/>
                        </a:rPr>
                        <a:t> </a:t>
                      </a:r>
                      <a:r>
                        <a:rPr lang="ru-RU" sz="1600" dirty="0" err="1" smtClean="0">
                          <a:effectLst/>
                          <a:latin typeface="+mn-lt"/>
                        </a:rPr>
                        <a:t>попереднього</a:t>
                      </a:r>
                      <a:r>
                        <a:rPr lang="ru-RU" sz="1600" dirty="0" smtClean="0">
                          <a:effectLst/>
                          <a:latin typeface="+mn-lt"/>
                        </a:rPr>
                        <a:t> стандарту</a:t>
                      </a:r>
                      <a:endParaRPr lang="ru-RU" sz="1600" dirty="0">
                        <a:effectLst/>
                        <a:latin typeface="+mn-lt"/>
                      </a:endParaRPr>
                    </a:p>
                  </a:txBody>
                  <a:tcPr marL="21655" marR="21655" marT="10828" marB="10828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48111">
                <a:tc>
                  <a:txBody>
                    <a:bodyPr/>
                    <a:lstStyle/>
                    <a:p>
                      <a:r>
                        <a:rPr lang="ru-RU" sz="1600" u="none" strike="noStrike">
                          <a:solidFill>
                            <a:srgbClr val="0B0080"/>
                          </a:solidFill>
                          <a:effectLst/>
                          <a:hlinkClick r:id="rId3" tooltip="1992"/>
                        </a:rPr>
                        <a:t>1992</a:t>
                      </a:r>
                      <a:endParaRPr lang="ru-RU" sz="1600">
                        <a:effectLst/>
                      </a:endParaRPr>
                    </a:p>
                  </a:txBody>
                  <a:tcPr marL="21655" marR="21655" marT="10828" marB="10828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u="none" strike="noStrike">
                          <a:solidFill>
                            <a:srgbClr val="0B0080"/>
                          </a:solidFill>
                          <a:effectLst/>
                          <a:hlinkClick r:id="rId4" tooltip="SQL-92"/>
                        </a:rPr>
                        <a:t>SQL-92</a:t>
                      </a:r>
                      <a:endParaRPr lang="en-US" sz="1600">
                        <a:effectLst/>
                      </a:endParaRPr>
                    </a:p>
                  </a:txBody>
                  <a:tcPr marL="21655" marR="21655" marT="10828" marB="10828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err="1">
                          <a:effectLst/>
                        </a:rPr>
                        <a:t>SQL2</a:t>
                      </a:r>
                      <a:r>
                        <a:rPr lang="en-US" sz="1600" dirty="0">
                          <a:effectLst/>
                        </a:rPr>
                        <a:t>, </a:t>
                      </a:r>
                      <a:r>
                        <a:rPr lang="en-US" sz="1600" dirty="0" err="1">
                          <a:effectLst/>
                        </a:rPr>
                        <a:t>FIPS</a:t>
                      </a:r>
                      <a:r>
                        <a:rPr lang="en-US" sz="1600" dirty="0">
                          <a:effectLst/>
                        </a:rPr>
                        <a:t> 127-2</a:t>
                      </a:r>
                    </a:p>
                  </a:txBody>
                  <a:tcPr marL="21655" marR="21655" marT="10828" marB="10828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err="1" smtClean="0">
                          <a:effectLst/>
                          <a:latin typeface="+mn-lt"/>
                        </a:rPr>
                        <a:t>Значні</a:t>
                      </a:r>
                      <a:r>
                        <a:rPr lang="ru-RU" sz="1600" dirty="0" smtClean="0">
                          <a:effectLst/>
                          <a:latin typeface="+mn-lt"/>
                        </a:rPr>
                        <a:t> </a:t>
                      </a:r>
                      <a:r>
                        <a:rPr lang="ru-RU" sz="1600" dirty="0" err="1" smtClean="0">
                          <a:effectLst/>
                          <a:latin typeface="+mn-lt"/>
                        </a:rPr>
                        <a:t>зміни</a:t>
                      </a:r>
                      <a:r>
                        <a:rPr lang="ru-RU" sz="1600" dirty="0" smtClean="0">
                          <a:effectLst/>
                          <a:latin typeface="+mn-lt"/>
                        </a:rPr>
                        <a:t> (</a:t>
                      </a:r>
                      <a:r>
                        <a:rPr lang="en-US" sz="1600" dirty="0" smtClean="0">
                          <a:effectLst/>
                          <a:latin typeface="+mn-lt"/>
                        </a:rPr>
                        <a:t>ISO 9075); </a:t>
                      </a:r>
                      <a:r>
                        <a:rPr lang="ru-RU" sz="1600" dirty="0" err="1" smtClean="0">
                          <a:effectLst/>
                          <a:latin typeface="+mn-lt"/>
                        </a:rPr>
                        <a:t>рівень</a:t>
                      </a:r>
                      <a:r>
                        <a:rPr lang="ru-RU" sz="1600" dirty="0" smtClean="0">
                          <a:effectLst/>
                          <a:latin typeface="+mn-lt"/>
                        </a:rPr>
                        <a:t> </a:t>
                      </a:r>
                      <a:r>
                        <a:rPr lang="ru-RU" sz="1600" i="1" dirty="0" err="1" smtClean="0">
                          <a:effectLst/>
                          <a:latin typeface="+mn-lt"/>
                        </a:rPr>
                        <a:t>Entry</a:t>
                      </a:r>
                      <a:r>
                        <a:rPr lang="ru-RU" sz="1600" i="1" dirty="0" smtClean="0">
                          <a:effectLst/>
                          <a:latin typeface="+mn-lt"/>
                        </a:rPr>
                        <a:t> </a:t>
                      </a:r>
                      <a:r>
                        <a:rPr lang="ru-RU" sz="1600" i="1" dirty="0" err="1" smtClean="0">
                          <a:effectLst/>
                          <a:latin typeface="+mn-lt"/>
                        </a:rPr>
                        <a:t>Level</a:t>
                      </a:r>
                      <a:r>
                        <a:rPr lang="ru-RU" sz="1600" i="1" dirty="0" smtClean="0">
                          <a:effectLst/>
                          <a:latin typeface="+mn-lt"/>
                        </a:rPr>
                        <a:t> </a:t>
                      </a:r>
                      <a:r>
                        <a:rPr lang="ru-RU" sz="1600" dirty="0" smtClean="0">
                          <a:effectLst/>
                          <a:latin typeface="+mn-lt"/>
                        </a:rPr>
                        <a:t>стандарту </a:t>
                      </a:r>
                      <a:r>
                        <a:rPr lang="en-US" sz="1600" dirty="0" smtClean="0">
                          <a:effectLst/>
                          <a:latin typeface="+mn-lt"/>
                        </a:rPr>
                        <a:t>SQL-92 </a:t>
                      </a:r>
                      <a:r>
                        <a:rPr lang="ru-RU" sz="1600" dirty="0" err="1" smtClean="0">
                          <a:effectLst/>
                          <a:latin typeface="+mn-lt"/>
                        </a:rPr>
                        <a:t>був</a:t>
                      </a:r>
                      <a:r>
                        <a:rPr lang="ru-RU" sz="1600" dirty="0" smtClean="0">
                          <a:effectLst/>
                          <a:latin typeface="+mn-lt"/>
                        </a:rPr>
                        <a:t> </a:t>
                      </a:r>
                      <a:r>
                        <a:rPr lang="ru-RU" sz="1600" dirty="0" err="1" smtClean="0">
                          <a:effectLst/>
                          <a:latin typeface="+mn-lt"/>
                        </a:rPr>
                        <a:t>прийнятий</a:t>
                      </a:r>
                      <a:r>
                        <a:rPr lang="ru-RU" sz="1600" dirty="0" smtClean="0">
                          <a:effectLst/>
                          <a:latin typeface="+mn-lt"/>
                        </a:rPr>
                        <a:t> як стандарт </a:t>
                      </a:r>
                      <a:r>
                        <a:rPr lang="en-US" sz="1600" dirty="0" smtClean="0">
                          <a:effectLst/>
                          <a:latin typeface="+mn-lt"/>
                        </a:rPr>
                        <a:t>FIPS 127-2.</a:t>
                      </a:r>
                      <a:r>
                        <a:rPr lang="ru-RU" sz="1600" i="1" dirty="0" smtClean="0">
                          <a:effectLst/>
                          <a:latin typeface="+mn-lt"/>
                        </a:rPr>
                        <a:t> </a:t>
                      </a:r>
                      <a:r>
                        <a:rPr lang="ru-RU" sz="1600" dirty="0"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21655" marR="21655" marT="10828" marB="10828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82440">
                <a:tc>
                  <a:txBody>
                    <a:bodyPr/>
                    <a:lstStyle/>
                    <a:p>
                      <a:r>
                        <a:rPr lang="ru-RU" sz="1600" u="none" strike="noStrike">
                          <a:solidFill>
                            <a:srgbClr val="0B0080"/>
                          </a:solidFill>
                          <a:effectLst/>
                          <a:hlinkClick r:id="rId5" tooltip="1999"/>
                        </a:rPr>
                        <a:t>1999</a:t>
                      </a:r>
                      <a:endParaRPr lang="ru-RU" sz="1600">
                        <a:effectLst/>
                      </a:endParaRPr>
                    </a:p>
                  </a:txBody>
                  <a:tcPr marL="21655" marR="21655" marT="10828" marB="10828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u="none" strike="noStrike">
                          <a:solidFill>
                            <a:srgbClr val="0B0080"/>
                          </a:solidFill>
                          <a:effectLst/>
                          <a:hlinkClick r:id="rId6" tooltip="SQL:1999"/>
                        </a:rPr>
                        <a:t>SQL:1999</a:t>
                      </a:r>
                      <a:endParaRPr lang="en-US" sz="1600">
                        <a:effectLst/>
                      </a:endParaRPr>
                    </a:p>
                  </a:txBody>
                  <a:tcPr marL="21655" marR="21655" marT="10828" marB="10828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>
                          <a:effectLst/>
                        </a:rPr>
                        <a:t>SQL3</a:t>
                      </a:r>
                    </a:p>
                  </a:txBody>
                  <a:tcPr marL="21655" marR="21655" marT="10828" marB="10828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Додана </a:t>
                      </a:r>
                      <a:r>
                        <a:rPr lang="ru-RU" sz="16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підтримка</a:t>
                      </a:r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6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регулярних</a:t>
                      </a:r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6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виразів</a:t>
                      </a:r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ru-RU" sz="16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рекурсивних</a:t>
                      </a:r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6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запитів</a:t>
                      </a:r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ru-RU" sz="16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підтримка</a:t>
                      </a:r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6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тригерів</a:t>
                      </a:r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ru-RU" sz="16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базові</a:t>
                      </a:r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6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процедурні</a:t>
                      </a:r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6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розширення</a:t>
                      </a:r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ru-RU" sz="16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нескалярние</a:t>
                      </a:r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6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типи</a:t>
                      </a:r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6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даних</a:t>
                      </a:r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і </a:t>
                      </a:r>
                      <a:r>
                        <a:rPr lang="ru-RU" sz="16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деякі</a:t>
                      </a:r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6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об'єктно-орієнтовані</a:t>
                      </a:r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6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можливості</a:t>
                      </a:r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ru-RU" sz="16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1655" marR="21655" marT="10828" marB="10828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17708">
                <a:tc>
                  <a:txBody>
                    <a:bodyPr/>
                    <a:lstStyle/>
                    <a:p>
                      <a:r>
                        <a:rPr lang="ru-RU" sz="1600" u="none" strike="noStrike">
                          <a:solidFill>
                            <a:srgbClr val="0B0080"/>
                          </a:solidFill>
                          <a:effectLst/>
                          <a:hlinkClick r:id="rId7" tooltip="2003"/>
                        </a:rPr>
                        <a:t>2003</a:t>
                      </a:r>
                      <a:endParaRPr lang="ru-RU" sz="1600">
                        <a:effectLst/>
                      </a:endParaRPr>
                    </a:p>
                  </a:txBody>
                  <a:tcPr marL="21655" marR="21655" marT="10828" marB="10828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u="none" strike="noStrike">
                          <a:solidFill>
                            <a:srgbClr val="0B0080"/>
                          </a:solidFill>
                          <a:effectLst/>
                          <a:hlinkClick r:id="rId8" tooltip="SQL:2003"/>
                        </a:rPr>
                        <a:t>SQL:2003</a:t>
                      </a:r>
                      <a:endParaRPr lang="en-US" sz="1600">
                        <a:effectLst/>
                      </a:endParaRPr>
                    </a:p>
                  </a:txBody>
                  <a:tcPr marL="21655" marR="21655" marT="10828" marB="10828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>
                        <a:effectLst/>
                      </a:endParaRPr>
                    </a:p>
                  </a:txBody>
                  <a:tcPr marL="21655" marR="21655" marT="10828" marB="10828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Введено </a:t>
                      </a:r>
                      <a:r>
                        <a:rPr lang="ru-RU" sz="16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розширення</a:t>
                      </a:r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для </a:t>
                      </a:r>
                      <a:r>
                        <a:rPr lang="ru-RU" sz="16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роботи</a:t>
                      </a:r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з XML-</a:t>
                      </a:r>
                      <a:r>
                        <a:rPr lang="ru-RU" sz="16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даними</a:t>
                      </a:r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ru-RU" sz="16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віконні</a:t>
                      </a:r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6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функції</a:t>
                      </a:r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</a:t>
                      </a:r>
                      <a:r>
                        <a:rPr lang="ru-RU" sz="16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застосовються</a:t>
                      </a:r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для </a:t>
                      </a:r>
                      <a:r>
                        <a:rPr lang="ru-RU" sz="16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роботи</a:t>
                      </a:r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з OLAP-базами </a:t>
                      </a:r>
                      <a:r>
                        <a:rPr lang="ru-RU" sz="16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даних</a:t>
                      </a:r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), </a:t>
                      </a:r>
                      <a:r>
                        <a:rPr lang="ru-RU" sz="16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генератори</a:t>
                      </a:r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6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послідовностей</a:t>
                      </a:r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і </a:t>
                      </a:r>
                      <a:r>
                        <a:rPr lang="ru-RU" sz="16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засновані</a:t>
                      </a:r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на них </a:t>
                      </a:r>
                      <a:r>
                        <a:rPr lang="ru-RU" sz="16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типи</a:t>
                      </a:r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6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даних</a:t>
                      </a:r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ru-RU" sz="16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1655" marR="21655" marT="10828" marB="10828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17708">
                <a:tc>
                  <a:txBody>
                    <a:bodyPr/>
                    <a:lstStyle/>
                    <a:p>
                      <a:r>
                        <a:rPr lang="ru-RU" sz="1600" u="none" strike="noStrike">
                          <a:solidFill>
                            <a:srgbClr val="0B0080"/>
                          </a:solidFill>
                          <a:effectLst/>
                          <a:hlinkClick r:id="rId9" tooltip="2006"/>
                        </a:rPr>
                        <a:t>2006</a:t>
                      </a:r>
                      <a:endParaRPr lang="ru-RU" sz="1600">
                        <a:effectLst/>
                      </a:endParaRPr>
                    </a:p>
                  </a:txBody>
                  <a:tcPr marL="21655" marR="21655" marT="10828" marB="10828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u="none" strike="noStrike">
                          <a:solidFill>
                            <a:srgbClr val="0B0080"/>
                          </a:solidFill>
                          <a:effectLst/>
                          <a:hlinkClick r:id="rId10" tooltip="SQL:2006"/>
                        </a:rPr>
                        <a:t>SQL:2006</a:t>
                      </a:r>
                      <a:endParaRPr lang="en-US" sz="1600">
                        <a:effectLst/>
                      </a:endParaRPr>
                    </a:p>
                  </a:txBody>
                  <a:tcPr marL="21655" marR="21655" marT="10828" marB="10828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>
                        <a:effectLst/>
                      </a:endParaRPr>
                    </a:p>
                  </a:txBody>
                  <a:tcPr marL="21655" marR="21655" marT="10828" marB="10828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Функціональність</a:t>
                      </a:r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6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роботи</a:t>
                      </a:r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з XML-</a:t>
                      </a:r>
                      <a:r>
                        <a:rPr lang="ru-RU" sz="16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даними</a:t>
                      </a:r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6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значно</a:t>
                      </a:r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6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розширена</a:t>
                      </a:r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r>
                        <a:rPr lang="ru-RU" sz="16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З'явилася</a:t>
                      </a:r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6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можливість</a:t>
                      </a:r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6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спільно</a:t>
                      </a:r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6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використовувати</a:t>
                      </a:r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в </a:t>
                      </a:r>
                      <a:r>
                        <a:rPr lang="ru-RU" sz="16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запитах</a:t>
                      </a:r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SQL </a:t>
                      </a:r>
                      <a:r>
                        <a:rPr lang="ru-RU" sz="16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іXQuery</a:t>
                      </a:r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ru-RU" sz="16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1655" marR="21655" marT="10828" marB="10828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48111">
                <a:tc>
                  <a:txBody>
                    <a:bodyPr/>
                    <a:lstStyle/>
                    <a:p>
                      <a:r>
                        <a:rPr lang="ru-RU" sz="1600" u="none" strike="noStrike">
                          <a:solidFill>
                            <a:srgbClr val="0B0080"/>
                          </a:solidFill>
                          <a:effectLst/>
                          <a:hlinkClick r:id="rId11" tooltip="2008"/>
                        </a:rPr>
                        <a:t>2008</a:t>
                      </a:r>
                      <a:endParaRPr lang="ru-RU" sz="1600">
                        <a:effectLst/>
                      </a:endParaRPr>
                    </a:p>
                  </a:txBody>
                  <a:tcPr marL="21655" marR="21655" marT="10828" marB="10828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u="none" strike="noStrike">
                          <a:solidFill>
                            <a:srgbClr val="0B0080"/>
                          </a:solidFill>
                          <a:effectLst/>
                          <a:hlinkClick r:id="rId12" tooltip="SQL:2008"/>
                        </a:rPr>
                        <a:t>SQL:2008</a:t>
                      </a:r>
                      <a:endParaRPr lang="en-US" sz="1600">
                        <a:effectLst/>
                      </a:endParaRPr>
                    </a:p>
                  </a:txBody>
                  <a:tcPr marL="21655" marR="21655" marT="10828" marB="10828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>
                        <a:effectLst/>
                      </a:endParaRPr>
                    </a:p>
                  </a:txBody>
                  <a:tcPr marL="21655" marR="21655" marT="10828" marB="10828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Поліпшено</a:t>
                      </a:r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6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можливості</a:t>
                      </a:r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6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віконних</a:t>
                      </a:r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6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функцій</a:t>
                      </a:r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ru-RU" sz="16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усунуті</a:t>
                      </a:r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6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деякі</a:t>
                      </a:r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6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неоднозначності</a:t>
                      </a:r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стандарту 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SQL: 2003</a:t>
                      </a:r>
                      <a:endParaRPr lang="ru-RU" sz="16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1655" marR="21655" marT="10828" marB="10828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748111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effectLst/>
                        </a:rPr>
                        <a:t>2011</a:t>
                      </a:r>
                      <a:endParaRPr lang="ru-RU" sz="1600" dirty="0">
                        <a:effectLst/>
                      </a:endParaRPr>
                    </a:p>
                  </a:txBody>
                  <a:tcPr marL="21655" marR="21655" marT="10828" marB="10828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>
                          <a:effectLst/>
                        </a:rPr>
                        <a:t>SQL:2001</a:t>
                      </a:r>
                      <a:endParaRPr lang="en-US" sz="1600" dirty="0">
                        <a:effectLst/>
                      </a:endParaRPr>
                    </a:p>
                  </a:txBody>
                  <a:tcPr marL="21655" marR="21655" marT="10828" marB="10828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13" tooltip="ISO 9075 (ще не написана)"/>
                        </a:rPr>
                        <a:t>ISO/</a:t>
                      </a:r>
                      <a:r>
                        <a:rPr lang="en-US" sz="16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13" tooltip="ISO 9075 (ще не написана)"/>
                        </a:rPr>
                        <a:t>IEC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13" tooltip="ISO 9075 (ще не написана)"/>
                        </a:rPr>
                        <a:t> 9075:2011</a:t>
                      </a:r>
                      <a:endParaRPr lang="ru-RU" sz="16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1655" marR="21655" marT="10828" marB="10828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Поліпшена</a:t>
                      </a:r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6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підтримка</a:t>
                      </a:r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ru-RU" sz="16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темпоральних</a:t>
                      </a:r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баз </a:t>
                      </a:r>
                      <a:r>
                        <a:rPr lang="ru-RU" sz="16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даних</a:t>
                      </a:r>
                      <a:endParaRPr lang="ru-RU" sz="16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1655" marR="21655" marT="10828" marB="10828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49597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359203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323528" y="1381417"/>
            <a:ext cx="8352928" cy="356436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79350" rIns="0" bIns="15870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altLang="ru-RU" sz="2400" b="1" i="0" u="none" strike="noStrike" cap="none" normalizeH="0" baseline="0" dirty="0">
                <a:ln>
                  <a:noFill/>
                </a:ln>
                <a:solidFill>
                  <a:srgbClr val="494949"/>
                </a:solidFill>
                <a:effectLst/>
              </a:rPr>
              <a:t>1989 - SQL-89, </a:t>
            </a:r>
            <a:r>
              <a:rPr kumimoji="0" lang="ru-RU" altLang="ru-RU" sz="2400" b="1" i="0" u="none" strike="noStrike" cap="none" normalizeH="0" baseline="0" dirty="0" err="1">
                <a:ln>
                  <a:noFill/>
                </a:ln>
                <a:solidFill>
                  <a:srgbClr val="494949"/>
                </a:solidFill>
                <a:effectLst/>
              </a:rPr>
              <a:t>standard</a:t>
            </a:r>
            <a:r>
              <a:rPr kumimoji="0" lang="ru-RU" altLang="ru-RU" sz="2400" b="1" i="0" u="none" strike="noStrike" cap="none" normalizeH="0" baseline="0" dirty="0">
                <a:ln>
                  <a:noFill/>
                </a:ln>
                <a:solidFill>
                  <a:srgbClr val="494949"/>
                </a:solidFill>
                <a:effectLst/>
              </a:rPr>
              <a:t> SQL, SQL-1</a:t>
            </a:r>
            <a:endParaRPr kumimoji="0" lang="ru-RU" altLang="ru-RU" sz="2400" b="0" i="0" u="none" strike="noStrike" cap="none" normalizeH="0" baseline="0" dirty="0">
              <a:ln>
                <a:noFill/>
              </a:ln>
              <a:solidFill>
                <a:srgbClr val="494949"/>
              </a:solidFill>
              <a:effectLst/>
            </a:endParaRP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altLang="ru-RU" sz="2400" b="0" i="1" u="none" strike="noStrike" cap="none" normalizeH="0" baseline="0" dirty="0">
                <a:ln>
                  <a:noFill/>
                </a:ln>
                <a:solidFill>
                  <a:srgbClr val="494949"/>
                </a:solidFill>
                <a:effectLst/>
              </a:rPr>
              <a:t>DDL (</a:t>
            </a:r>
            <a:r>
              <a:rPr kumimoji="0" lang="ru-RU" altLang="ru-RU" sz="2400" b="0" i="1" u="none" strike="noStrike" cap="none" normalizeH="0" baseline="0" dirty="0" err="1">
                <a:ln>
                  <a:noFill/>
                </a:ln>
                <a:solidFill>
                  <a:srgbClr val="494949"/>
                </a:solidFill>
                <a:effectLst/>
              </a:rPr>
              <a:t>Data</a:t>
            </a:r>
            <a:r>
              <a:rPr kumimoji="0" lang="ru-RU" altLang="ru-RU" sz="2400" b="0" i="1" u="none" strike="noStrike" cap="none" normalizeH="0" baseline="0" dirty="0">
                <a:ln>
                  <a:noFill/>
                </a:ln>
                <a:solidFill>
                  <a:srgbClr val="494949"/>
                </a:solidFill>
                <a:effectLst/>
              </a:rPr>
              <a:t> </a:t>
            </a:r>
            <a:r>
              <a:rPr kumimoji="0" lang="ru-RU" altLang="ru-RU" sz="2400" b="0" i="1" u="none" strike="noStrike" cap="none" normalizeH="0" baseline="0" dirty="0" err="1">
                <a:ln>
                  <a:noFill/>
                </a:ln>
                <a:solidFill>
                  <a:srgbClr val="494949"/>
                </a:solidFill>
                <a:effectLst/>
              </a:rPr>
              <a:t>Description</a:t>
            </a:r>
            <a:r>
              <a:rPr kumimoji="0" lang="ru-RU" altLang="ru-RU" sz="2400" b="0" i="1" u="none" strike="noStrike" cap="none" normalizeH="0" baseline="0" dirty="0">
                <a:ln>
                  <a:noFill/>
                </a:ln>
                <a:solidFill>
                  <a:srgbClr val="494949"/>
                </a:solidFill>
                <a:effectLst/>
              </a:rPr>
              <a:t> </a:t>
            </a:r>
            <a:r>
              <a:rPr kumimoji="0" lang="ru-RU" altLang="ru-RU" sz="2400" b="0" i="1" u="none" strike="noStrike" cap="none" normalizeH="0" baseline="0" dirty="0" err="1">
                <a:ln>
                  <a:noFill/>
                </a:ln>
                <a:solidFill>
                  <a:srgbClr val="494949"/>
                </a:solidFill>
                <a:effectLst/>
              </a:rPr>
              <a:t>language</a:t>
            </a:r>
            <a:r>
              <a:rPr kumimoji="0" lang="ru-RU" altLang="ru-RU" sz="2400" b="0" i="1" u="none" strike="noStrike" cap="none" normalizeH="0" baseline="0" dirty="0">
                <a:ln>
                  <a:noFill/>
                </a:ln>
                <a:solidFill>
                  <a:srgbClr val="494949"/>
                </a:solidFill>
                <a:effectLst/>
              </a:rPr>
              <a:t>):</a:t>
            </a:r>
            <a:r>
              <a:rPr kumimoji="0" lang="ru-RU" altLang="ru-RU" sz="2400" b="0" i="0" u="none" strike="noStrike" cap="none" normalizeH="0" baseline="0" dirty="0">
                <a:ln>
                  <a:noFill/>
                </a:ln>
                <a:solidFill>
                  <a:srgbClr val="494949"/>
                </a:solidFill>
                <a:effectLst/>
              </a:rPr>
              <a:t> </a:t>
            </a:r>
            <a:r>
              <a:rPr kumimoji="0" lang="ru-RU" altLang="ru-RU" sz="2400" b="0" i="0" u="none" strike="noStrike" cap="none" normalizeH="0" baseline="0" dirty="0" err="1">
                <a:ln>
                  <a:noFill/>
                </a:ln>
                <a:solidFill>
                  <a:srgbClr val="027AC6"/>
                </a:solidFill>
                <a:effectLst/>
                <a:hlinkClick r:id="rId2"/>
              </a:rPr>
              <a:t>Tables</a:t>
            </a:r>
            <a:r>
              <a:rPr kumimoji="0" lang="ru-RU" altLang="ru-RU" sz="2400" b="0" i="0" u="none" strike="noStrike" cap="none" normalizeH="0" baseline="0" dirty="0" err="1">
                <a:ln>
                  <a:noFill/>
                </a:ln>
                <a:solidFill>
                  <a:srgbClr val="494949"/>
                </a:solidFill>
                <a:effectLst/>
              </a:rPr>
              <a:t>,Indexes,</a:t>
            </a:r>
            <a:r>
              <a:rPr kumimoji="0" lang="ru-RU" altLang="ru-RU" sz="2400" b="0" i="0" u="none" strike="noStrike" cap="none" normalizeH="0" baseline="0" dirty="0" err="1">
                <a:ln>
                  <a:noFill/>
                </a:ln>
                <a:solidFill>
                  <a:srgbClr val="027AC6"/>
                </a:solidFill>
                <a:effectLst/>
                <a:hlinkClick r:id="rId3"/>
              </a:rPr>
              <a:t>Views</a:t>
            </a:r>
            <a:r>
              <a:rPr kumimoji="0" lang="ru-RU" altLang="ru-RU" sz="2400" b="0" i="0" u="none" strike="noStrike" cap="none" normalizeH="0" baseline="0" dirty="0">
                <a:ln>
                  <a:noFill/>
                </a:ln>
                <a:solidFill>
                  <a:srgbClr val="494949"/>
                </a:solidFill>
                <a:effectLst/>
              </a:rPr>
              <a:t>, GRANT/REVOKE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altLang="ru-RU" sz="2400" b="0" i="1" u="none" strike="noStrike" cap="none" normalizeH="0" baseline="0" dirty="0">
                <a:ln>
                  <a:noFill/>
                </a:ln>
                <a:solidFill>
                  <a:srgbClr val="494949"/>
                </a:solidFill>
                <a:effectLst/>
              </a:rPr>
              <a:t>DML (</a:t>
            </a:r>
            <a:r>
              <a:rPr kumimoji="0" lang="ru-RU" altLang="ru-RU" sz="2400" b="0" i="1" u="none" strike="noStrike" cap="none" normalizeH="0" baseline="0" dirty="0" err="1">
                <a:ln>
                  <a:noFill/>
                </a:ln>
                <a:solidFill>
                  <a:srgbClr val="494949"/>
                </a:solidFill>
                <a:effectLst/>
              </a:rPr>
              <a:t>Data</a:t>
            </a:r>
            <a:r>
              <a:rPr kumimoji="0" lang="ru-RU" altLang="ru-RU" sz="2400" b="0" i="1" u="none" strike="noStrike" cap="none" normalizeH="0" baseline="0" dirty="0">
                <a:ln>
                  <a:noFill/>
                </a:ln>
                <a:solidFill>
                  <a:srgbClr val="494949"/>
                </a:solidFill>
                <a:effectLst/>
              </a:rPr>
              <a:t> </a:t>
            </a:r>
            <a:r>
              <a:rPr kumimoji="0" lang="ru-RU" altLang="ru-RU" sz="2400" b="0" i="1" u="none" strike="noStrike" cap="none" normalizeH="0" baseline="0" dirty="0" err="1">
                <a:ln>
                  <a:noFill/>
                </a:ln>
                <a:solidFill>
                  <a:srgbClr val="494949"/>
                </a:solidFill>
                <a:effectLst/>
              </a:rPr>
              <a:t>Manipulation</a:t>
            </a:r>
            <a:r>
              <a:rPr kumimoji="0" lang="ru-RU" altLang="ru-RU" sz="2400" b="0" i="1" u="none" strike="noStrike" cap="none" normalizeH="0" baseline="0" dirty="0">
                <a:ln>
                  <a:noFill/>
                </a:ln>
                <a:solidFill>
                  <a:srgbClr val="494949"/>
                </a:solidFill>
                <a:effectLst/>
              </a:rPr>
              <a:t> </a:t>
            </a:r>
            <a:r>
              <a:rPr kumimoji="0" lang="ru-RU" altLang="ru-RU" sz="2400" b="0" i="1" u="none" strike="noStrike" cap="none" normalizeH="0" baseline="0" dirty="0" err="1">
                <a:ln>
                  <a:noFill/>
                </a:ln>
                <a:solidFill>
                  <a:srgbClr val="494949"/>
                </a:solidFill>
                <a:effectLst/>
              </a:rPr>
              <a:t>Language</a:t>
            </a:r>
            <a:r>
              <a:rPr kumimoji="0" lang="ru-RU" altLang="ru-RU" sz="2400" b="0" i="1" u="none" strike="noStrike" cap="none" normalizeH="0" baseline="0" dirty="0">
                <a:ln>
                  <a:noFill/>
                </a:ln>
                <a:solidFill>
                  <a:srgbClr val="494949"/>
                </a:solidFill>
                <a:effectLst/>
              </a:rPr>
              <a:t>):</a:t>
            </a:r>
            <a:r>
              <a:rPr kumimoji="0" lang="ru-RU" altLang="ru-RU" sz="2400" b="0" i="0" u="none" strike="noStrike" cap="none" normalizeH="0" baseline="0" dirty="0">
                <a:ln>
                  <a:noFill/>
                </a:ln>
                <a:solidFill>
                  <a:srgbClr val="494949"/>
                </a:solidFill>
                <a:effectLst/>
              </a:rPr>
              <a:t> </a:t>
            </a:r>
            <a:r>
              <a:rPr kumimoji="0" lang="ru-RU" altLang="ru-RU" sz="2400" b="0" i="0" u="none" strike="noStrike" cap="none" normalizeH="0" baseline="0" dirty="0">
                <a:ln>
                  <a:noFill/>
                </a:ln>
                <a:solidFill>
                  <a:srgbClr val="027AC6"/>
                </a:solidFill>
                <a:effectLst/>
                <a:hlinkClick r:id="rId4"/>
              </a:rPr>
              <a:t>SELECT</a:t>
            </a:r>
            <a:r>
              <a:rPr kumimoji="0" lang="ru-RU" altLang="ru-RU" sz="2400" b="0" i="0" u="none" strike="noStrike" cap="none" normalizeH="0" baseline="0" dirty="0">
                <a:ln>
                  <a:noFill/>
                </a:ln>
                <a:solidFill>
                  <a:srgbClr val="494949"/>
                </a:solidFill>
                <a:effectLst/>
              </a:rPr>
              <a:t>, </a:t>
            </a:r>
            <a:r>
              <a:rPr kumimoji="0" lang="ru-RU" altLang="ru-RU" sz="2400" b="0" i="0" u="none" strike="noStrike" cap="none" normalizeH="0" baseline="0" dirty="0">
                <a:ln>
                  <a:noFill/>
                </a:ln>
                <a:solidFill>
                  <a:srgbClr val="027AC6"/>
                </a:solidFill>
                <a:effectLst/>
                <a:hlinkClick r:id="rId5"/>
              </a:rPr>
              <a:t>INSERT</a:t>
            </a:r>
            <a:r>
              <a:rPr kumimoji="0" lang="ru-RU" altLang="ru-RU" sz="2400" b="0" i="0" u="none" strike="noStrike" cap="none" normalizeH="0" baseline="0" dirty="0">
                <a:ln>
                  <a:noFill/>
                </a:ln>
                <a:solidFill>
                  <a:srgbClr val="494949"/>
                </a:solidFill>
                <a:effectLst/>
              </a:rPr>
              <a:t>, </a:t>
            </a:r>
            <a:r>
              <a:rPr kumimoji="0" lang="ru-RU" altLang="ru-RU" sz="2400" b="0" i="0" u="none" strike="noStrike" cap="none" normalizeH="0" baseline="0" dirty="0">
                <a:ln>
                  <a:noFill/>
                </a:ln>
                <a:solidFill>
                  <a:srgbClr val="027AC6"/>
                </a:solidFill>
                <a:effectLst/>
                <a:hlinkClick r:id="rId6"/>
              </a:rPr>
              <a:t>UPDATE</a:t>
            </a:r>
            <a:r>
              <a:rPr kumimoji="0" lang="ru-RU" altLang="ru-RU" sz="2400" b="0" i="0" u="none" strike="noStrike" cap="none" normalizeH="0" baseline="0" dirty="0">
                <a:ln>
                  <a:noFill/>
                </a:ln>
                <a:solidFill>
                  <a:srgbClr val="494949"/>
                </a:solidFill>
                <a:effectLst/>
              </a:rPr>
              <a:t>, </a:t>
            </a:r>
            <a:r>
              <a:rPr kumimoji="0" lang="ru-RU" altLang="ru-RU" sz="2400" b="0" i="0" u="none" strike="noStrike" cap="none" normalizeH="0" baseline="0" dirty="0">
                <a:ln>
                  <a:noFill/>
                </a:ln>
                <a:solidFill>
                  <a:srgbClr val="027AC6"/>
                </a:solidFill>
                <a:effectLst/>
                <a:hlinkClick r:id="rId7"/>
              </a:rPr>
              <a:t>DELETE</a:t>
            </a:r>
            <a:endParaRPr kumimoji="0" lang="ru-RU" altLang="ru-RU" sz="2400" b="0" i="0" u="none" strike="noStrike" cap="none" normalizeH="0" baseline="0" dirty="0">
              <a:ln>
                <a:noFill/>
              </a:ln>
              <a:solidFill>
                <a:srgbClr val="494949"/>
              </a:solidFill>
              <a:effectLst/>
            </a:endParaRP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altLang="ru-RU" sz="2400" b="0" i="1" u="none" strike="noStrike" cap="none" normalizeH="0" baseline="0" dirty="0" err="1">
                <a:ln>
                  <a:noFill/>
                </a:ln>
                <a:solidFill>
                  <a:srgbClr val="494949"/>
                </a:solidFill>
                <a:effectLst/>
              </a:rPr>
              <a:t>Transactions</a:t>
            </a:r>
            <a:r>
              <a:rPr kumimoji="0" lang="ru-RU" altLang="ru-RU" sz="2400" b="0" i="1" u="none" strike="noStrike" cap="none" normalizeH="0" baseline="0" dirty="0">
                <a:ln>
                  <a:noFill/>
                </a:ln>
                <a:solidFill>
                  <a:srgbClr val="494949"/>
                </a:solidFill>
                <a:effectLst/>
              </a:rPr>
              <a:t>:</a:t>
            </a:r>
            <a:r>
              <a:rPr kumimoji="0" lang="ru-RU" altLang="ru-RU" sz="2400" b="0" i="0" u="none" strike="noStrike" cap="none" normalizeH="0" baseline="0" dirty="0">
                <a:ln>
                  <a:noFill/>
                </a:ln>
                <a:solidFill>
                  <a:srgbClr val="494949"/>
                </a:solidFill>
                <a:effectLst/>
              </a:rPr>
              <a:t> </a:t>
            </a:r>
            <a:r>
              <a:rPr kumimoji="0" lang="ru-RU" altLang="ru-RU" sz="2400" b="0" i="0" u="none" strike="noStrike" cap="none" normalizeH="0" baseline="0" dirty="0">
                <a:ln>
                  <a:noFill/>
                </a:ln>
                <a:solidFill>
                  <a:srgbClr val="027AC6"/>
                </a:solidFill>
                <a:effectLst/>
                <a:hlinkClick r:id="rId8"/>
              </a:rPr>
              <a:t>BEGIN</a:t>
            </a:r>
            <a:r>
              <a:rPr kumimoji="0" lang="ru-RU" altLang="ru-RU" sz="2400" b="0" i="0" u="none" strike="noStrike" cap="none" normalizeH="0" baseline="0" dirty="0">
                <a:ln>
                  <a:noFill/>
                </a:ln>
                <a:solidFill>
                  <a:srgbClr val="494949"/>
                </a:solidFill>
                <a:effectLst/>
              </a:rPr>
              <a:t>, </a:t>
            </a:r>
            <a:r>
              <a:rPr kumimoji="0" lang="ru-RU" altLang="ru-RU" sz="2400" b="0" i="0" u="none" strike="noStrike" cap="none" normalizeH="0" baseline="0" dirty="0">
                <a:ln>
                  <a:noFill/>
                </a:ln>
                <a:solidFill>
                  <a:srgbClr val="027AC6"/>
                </a:solidFill>
                <a:effectLst/>
                <a:hlinkClick r:id="rId9"/>
              </a:rPr>
              <a:t>COMMIT</a:t>
            </a:r>
            <a:r>
              <a:rPr kumimoji="0" lang="ru-RU" altLang="ru-RU" sz="2400" b="0" i="0" u="none" strike="noStrike" cap="none" normalizeH="0" baseline="0" dirty="0">
                <a:ln>
                  <a:noFill/>
                </a:ln>
                <a:solidFill>
                  <a:srgbClr val="494949"/>
                </a:solidFill>
                <a:effectLst/>
              </a:rPr>
              <a:t>, </a:t>
            </a:r>
            <a:r>
              <a:rPr kumimoji="0" lang="ru-RU" altLang="ru-RU" sz="2400" b="0" i="0" u="none" strike="noStrike" cap="none" normalizeH="0" baseline="0" dirty="0">
                <a:ln>
                  <a:noFill/>
                </a:ln>
                <a:solidFill>
                  <a:srgbClr val="027AC6"/>
                </a:solidFill>
                <a:effectLst/>
                <a:hlinkClick r:id="rId10"/>
              </a:rPr>
              <a:t>ROLLBACK</a:t>
            </a:r>
            <a:endParaRPr kumimoji="0" lang="ru-RU" altLang="ru-RU" sz="2400" b="0" i="0" u="none" strike="noStrike" cap="none" normalizeH="0" baseline="0" dirty="0">
              <a:ln>
                <a:noFill/>
              </a:ln>
              <a:solidFill>
                <a:srgbClr val="494949"/>
              </a:solidFill>
              <a:effectLst/>
            </a:endParaRP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altLang="ru-RU" sz="2400" b="0" i="1" u="none" strike="noStrike" cap="none" normalizeH="0" baseline="0" dirty="0" err="1">
                <a:ln>
                  <a:noFill/>
                </a:ln>
                <a:solidFill>
                  <a:srgbClr val="494949"/>
                </a:solidFill>
                <a:effectLst/>
              </a:rPr>
              <a:t>Cursors</a:t>
            </a:r>
            <a:r>
              <a:rPr kumimoji="0" lang="ru-RU" altLang="ru-RU" sz="2400" b="0" i="1" u="none" strike="noStrike" cap="none" normalizeH="0" baseline="0" dirty="0">
                <a:ln>
                  <a:noFill/>
                </a:ln>
                <a:solidFill>
                  <a:srgbClr val="494949"/>
                </a:solidFill>
                <a:effectLst/>
              </a:rPr>
              <a:t>:</a:t>
            </a:r>
            <a:endParaRPr kumimoji="0" lang="ru-RU" altLang="ru-RU" sz="2400" b="0" i="0" u="none" strike="noStrike" cap="none" normalizeH="0" baseline="0" dirty="0">
              <a:ln>
                <a:noFill/>
              </a:ln>
              <a:solidFill>
                <a:srgbClr val="494949"/>
              </a:solidFill>
              <a:effectLst/>
            </a:endParaRP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altLang="ru-RU" sz="2400" b="0" i="1" u="none" strike="noStrike" cap="none" normalizeH="0" baseline="0" dirty="0" err="1">
                <a:ln>
                  <a:noFill/>
                </a:ln>
                <a:solidFill>
                  <a:srgbClr val="494949"/>
                </a:solidFill>
                <a:effectLst/>
              </a:rPr>
              <a:t>Bindings</a:t>
            </a:r>
            <a:r>
              <a:rPr kumimoji="0" lang="ru-RU" altLang="ru-RU" sz="2400" b="0" i="1" u="none" strike="noStrike" cap="none" normalizeH="0" baseline="0" dirty="0">
                <a:ln>
                  <a:noFill/>
                </a:ln>
                <a:solidFill>
                  <a:srgbClr val="494949"/>
                </a:solidFill>
                <a:effectLst/>
              </a:rPr>
              <a:t>:</a:t>
            </a:r>
            <a:r>
              <a:rPr kumimoji="0" lang="ru-RU" altLang="ru-RU" sz="2400" b="0" i="0" u="none" strike="noStrike" cap="none" normalizeH="0" baseline="0" dirty="0">
                <a:ln>
                  <a:noFill/>
                </a:ln>
                <a:solidFill>
                  <a:srgbClr val="494949"/>
                </a:solidFill>
                <a:effectLst/>
              </a:rPr>
              <a:t> </a:t>
            </a:r>
            <a:r>
              <a:rPr kumimoji="0" lang="ru-RU" altLang="ru-RU" sz="2400" b="0" i="0" u="none" strike="noStrike" cap="none" normalizeH="0" baseline="0" dirty="0" err="1">
                <a:ln>
                  <a:noFill/>
                </a:ln>
                <a:solidFill>
                  <a:srgbClr val="494949"/>
                </a:solidFill>
                <a:effectLst/>
              </a:rPr>
              <a:t>Embedded</a:t>
            </a:r>
            <a:r>
              <a:rPr kumimoji="0" lang="ru-RU" altLang="ru-RU" sz="2400" b="0" i="0" u="none" strike="noStrike" cap="none" normalizeH="0" baseline="0" dirty="0">
                <a:ln>
                  <a:noFill/>
                </a:ln>
                <a:solidFill>
                  <a:srgbClr val="494949"/>
                </a:solidFill>
                <a:effectLst/>
              </a:rPr>
              <a:t> SQL </a:t>
            </a:r>
            <a:r>
              <a:rPr kumimoji="0" lang="ru-RU" altLang="ru-RU" sz="2400" b="0" i="0" u="none" strike="noStrike" cap="none" normalizeH="0" baseline="0" dirty="0" err="1">
                <a:ln>
                  <a:noFill/>
                </a:ln>
                <a:solidFill>
                  <a:srgbClr val="494949"/>
                </a:solidFill>
                <a:effectLst/>
              </a:rPr>
              <a:t>for</a:t>
            </a:r>
            <a:r>
              <a:rPr kumimoji="0" lang="ru-RU" altLang="ru-RU" sz="2400" b="0" i="0" u="none" strike="noStrike" cap="none" normalizeH="0" baseline="0" dirty="0">
                <a:ln>
                  <a:noFill/>
                </a:ln>
                <a:solidFill>
                  <a:srgbClr val="494949"/>
                </a:solidFill>
                <a:effectLst/>
              </a:rPr>
              <a:t> </a:t>
            </a:r>
            <a:r>
              <a:rPr kumimoji="0" lang="ru-RU" altLang="ru-RU" sz="2400" b="0" i="0" u="none" strike="noStrike" cap="none" normalizeH="0" baseline="0" dirty="0" err="1">
                <a:ln>
                  <a:noFill/>
                </a:ln>
                <a:solidFill>
                  <a:srgbClr val="494949"/>
                </a:solidFill>
                <a:effectLst/>
              </a:rPr>
              <a:t>fortran</a:t>
            </a:r>
            <a:r>
              <a:rPr kumimoji="0" lang="ru-RU" altLang="ru-RU" sz="2400" b="0" i="0" u="none" strike="noStrike" cap="none" normalizeH="0" baseline="0" dirty="0">
                <a:ln>
                  <a:noFill/>
                </a:ln>
                <a:solidFill>
                  <a:srgbClr val="494949"/>
                </a:solidFill>
                <a:effectLst/>
              </a:rPr>
              <a:t>, </a:t>
            </a:r>
            <a:r>
              <a:rPr kumimoji="0" lang="ru-RU" altLang="ru-RU" sz="2400" b="0" i="0" u="none" strike="noStrike" cap="none" normalizeH="0" baseline="0" dirty="0" err="1">
                <a:ln>
                  <a:noFill/>
                </a:ln>
                <a:solidFill>
                  <a:srgbClr val="494949"/>
                </a:solidFill>
                <a:effectLst/>
              </a:rPr>
              <a:t>cobol</a:t>
            </a:r>
            <a:r>
              <a:rPr kumimoji="0" lang="ru-RU" altLang="ru-RU" sz="2400" b="0" i="0" u="none" strike="noStrike" cap="none" normalizeH="0" baseline="0" dirty="0">
                <a:ln>
                  <a:noFill/>
                </a:ln>
                <a:solidFill>
                  <a:srgbClr val="494949"/>
                </a:solidFill>
                <a:effectLst/>
              </a:rPr>
              <a:t>, </a:t>
            </a:r>
            <a:r>
              <a:rPr kumimoji="0" lang="ru-RU" altLang="ru-RU" sz="2400" b="0" i="0" u="none" strike="noStrike" cap="none" normalizeH="0" baseline="0" dirty="0" err="1">
                <a:ln>
                  <a:noFill/>
                </a:ln>
                <a:solidFill>
                  <a:srgbClr val="494949"/>
                </a:solidFill>
                <a:effectLst/>
              </a:rPr>
              <a:t>pl</a:t>
            </a:r>
            <a:r>
              <a:rPr kumimoji="0" lang="ru-RU" altLang="ru-RU" sz="2400" b="0" i="0" u="none" strike="noStrike" cap="none" normalizeH="0" baseline="0" dirty="0">
                <a:ln>
                  <a:noFill/>
                </a:ln>
                <a:solidFill>
                  <a:srgbClr val="494949"/>
                </a:solidFill>
                <a:effectLst/>
              </a:rPr>
              <a:t>/1, </a:t>
            </a:r>
            <a:r>
              <a:rPr kumimoji="0" lang="ru-RU" altLang="ru-RU" sz="2400" b="0" i="0" u="none" strike="noStrike" cap="none" normalizeH="0" baseline="0" dirty="0" err="1">
                <a:ln>
                  <a:noFill/>
                </a:ln>
                <a:solidFill>
                  <a:srgbClr val="494949"/>
                </a:solidFill>
                <a:effectLst/>
              </a:rPr>
              <a:t>pascal</a:t>
            </a:r>
            <a:r>
              <a:rPr kumimoji="0" lang="ru-RU" altLang="ru-RU" sz="2400" b="0" i="0" u="none" strike="noStrike" cap="none" normalizeH="0" baseline="0" dirty="0">
                <a:ln>
                  <a:noFill/>
                </a:ln>
                <a:solidFill>
                  <a:srgbClr val="494949"/>
                </a:solidFill>
                <a:effectLst/>
              </a:rPr>
              <a:t/>
            </a:r>
            <a:br>
              <a:rPr kumimoji="0" lang="ru-RU" altLang="ru-RU" sz="2400" b="0" i="0" u="none" strike="noStrike" cap="none" normalizeH="0" baseline="0" dirty="0">
                <a:ln>
                  <a:noFill/>
                </a:ln>
                <a:solidFill>
                  <a:srgbClr val="494949"/>
                </a:solidFill>
                <a:effectLst/>
              </a:rPr>
            </a:br>
            <a:endParaRPr kumimoji="0" lang="ru-RU" altLang="ru-RU" sz="2400" b="0" i="0" u="none" strike="noStrike" cap="none" normalizeH="0" baseline="0" dirty="0">
              <a:ln>
                <a:noFill/>
              </a:ln>
              <a:solidFill>
                <a:srgbClr val="494949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07031573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174</TotalTime>
  <Words>1643</Words>
  <Application>Microsoft Office PowerPoint</Application>
  <PresentationFormat>Экран (4:3)</PresentationFormat>
  <Paragraphs>537</Paragraphs>
  <Slides>32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10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32</vt:i4>
      </vt:variant>
    </vt:vector>
  </HeadingPairs>
  <TitlesOfParts>
    <vt:vector size="43" baseType="lpstr">
      <vt:lpstr>Arial</vt:lpstr>
      <vt:lpstr>Arial Unicode MS</vt:lpstr>
      <vt:lpstr>Calibri</vt:lpstr>
      <vt:lpstr>Consolas</vt:lpstr>
      <vt:lpstr>Courier New</vt:lpstr>
      <vt:lpstr>Helvetica Neue</vt:lpstr>
      <vt:lpstr>Segoe UI</vt:lpstr>
      <vt:lpstr>Symbol</vt:lpstr>
      <vt:lpstr>Times New Roman</vt:lpstr>
      <vt:lpstr>Verdana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Krokoz™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Admin</dc:creator>
  <cp:lastModifiedBy>RePack by Diakov</cp:lastModifiedBy>
  <cp:revision>19</cp:revision>
  <dcterms:created xsi:type="dcterms:W3CDTF">2014-04-28T05:35:16Z</dcterms:created>
  <dcterms:modified xsi:type="dcterms:W3CDTF">2018-02-22T05:26:57Z</dcterms:modified>
</cp:coreProperties>
</file>