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62" r:id="rId5"/>
    <p:sldId id="258" r:id="rId6"/>
    <p:sldId id="259"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1" r:id="rId22"/>
    <p:sldId id="276" r:id="rId23"/>
    <p:sldId id="277" r:id="rId24"/>
    <p:sldId id="278" r:id="rId25"/>
    <p:sldId id="279" r:id="rId26"/>
    <p:sldId id="280"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6" d="100"/>
          <a:sy n="86" d="100"/>
        </p:scale>
        <p:origin x="33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2186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2171831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41058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89300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779054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5369301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632207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798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23063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4090645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142DC107-79BF-42C1-B97D-8739B6269CEB}" type="datetimeFigureOut">
              <a:rPr lang="uk-UA" smtClean="0"/>
              <a:t>11.08.2022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2535501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42DC107-79BF-42C1-B97D-8739B6269CEB}" type="datetimeFigureOut">
              <a:rPr lang="uk-UA" smtClean="0"/>
              <a:t>11.08.2022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4269786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142DC107-79BF-42C1-B97D-8739B6269CEB}" type="datetimeFigureOut">
              <a:rPr lang="uk-UA" smtClean="0"/>
              <a:t>11.08.2022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561239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2DC107-79BF-42C1-B97D-8739B6269CEB}" type="datetimeFigureOut">
              <a:rPr lang="uk-UA" smtClean="0"/>
              <a:t>11.08.2022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700599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42DC107-79BF-42C1-B97D-8739B6269CEB}" type="datetimeFigureOut">
              <a:rPr lang="uk-UA" smtClean="0"/>
              <a:t>11.08.2022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182383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42DC107-79BF-42C1-B97D-8739B6269CEB}" type="datetimeFigureOut">
              <a:rPr lang="uk-UA" smtClean="0"/>
              <a:t>11.08.2022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404737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2DC107-79BF-42C1-B97D-8739B6269CEB}" type="datetimeFigureOut">
              <a:rPr lang="uk-UA" smtClean="0"/>
              <a:t>11.08.2022</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4675FC4-B9B0-4DD9-9387-439B0FE677D1}" type="slidenum">
              <a:rPr lang="uk-UA" smtClean="0"/>
              <a:t>‹№›</a:t>
            </a:fld>
            <a:endParaRPr lang="uk-UA"/>
          </a:p>
        </p:txBody>
      </p:sp>
    </p:spTree>
    <p:extLst>
      <p:ext uri="{BB962C8B-B14F-4D97-AF65-F5344CB8AC3E}">
        <p14:creationId xmlns:p14="http://schemas.microsoft.com/office/powerpoint/2010/main" val="2619272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94B479-51EF-4339-AB21-FB39E217F938}"/>
              </a:ext>
            </a:extLst>
          </p:cNvPr>
          <p:cNvSpPr>
            <a:spLocks noGrp="1"/>
          </p:cNvSpPr>
          <p:nvPr>
            <p:ph type="ctrTitle"/>
          </p:nvPr>
        </p:nvSpPr>
        <p:spPr>
          <a:xfrm>
            <a:off x="1507067" y="478079"/>
            <a:ext cx="7766936" cy="1646302"/>
          </a:xfrm>
        </p:spPr>
        <p:txBody>
          <a:bodyPr/>
          <a:lstStyle/>
          <a:p>
            <a:pPr algn="ctr"/>
            <a:r>
              <a:rPr lang="uk-UA" sz="2800" b="1" dirty="0">
                <a:effectLst/>
                <a:latin typeface="Times New Roman" panose="02020603050405020304" pitchFamily="18" charset="0"/>
                <a:ea typeface="Calibri" panose="020F0502020204030204" pitchFamily="34" charset="0"/>
              </a:rPr>
              <a:t>Філософія та її місце в системі культури</a:t>
            </a:r>
            <a:endParaRPr lang="uk-UA" sz="7200" dirty="0"/>
          </a:p>
        </p:txBody>
      </p:sp>
      <p:sp>
        <p:nvSpPr>
          <p:cNvPr id="3" name="Підзаголовок 2">
            <a:extLst>
              <a:ext uri="{FF2B5EF4-FFF2-40B4-BE49-F238E27FC236}">
                <a16:creationId xmlns:a16="http://schemas.microsoft.com/office/drawing/2014/main" id="{E6D6CFE3-E666-4D66-BDF0-77790194707F}"/>
              </a:ext>
            </a:extLst>
          </p:cNvPr>
          <p:cNvSpPr>
            <a:spLocks noGrp="1"/>
          </p:cNvSpPr>
          <p:nvPr>
            <p:ph type="subTitle" idx="1"/>
          </p:nvPr>
        </p:nvSpPr>
        <p:spPr>
          <a:xfrm>
            <a:off x="1507067" y="2171385"/>
            <a:ext cx="7766936" cy="3350526"/>
          </a:xfrm>
        </p:spPr>
        <p:txBody>
          <a:bodyPr/>
          <a:lstStyle/>
          <a:p>
            <a:pPr marL="342900" lvl="0" indent="-342900" algn="just">
              <a:buFont typeface="+mj-lt"/>
              <a:buAutoNum type="arabicPeriod"/>
              <a:tabLst>
                <a:tab pos="180340" algn="l"/>
              </a:tabLst>
            </a:pPr>
            <a:r>
              <a:rPr lang="uk-UA" sz="2800" b="1" dirty="0">
                <a:solidFill>
                  <a:schemeClr val="tx1"/>
                </a:solidFill>
                <a:latin typeface="Times New Roman" panose="02020603050405020304" pitchFamily="18" charset="0"/>
                <a:cs typeface="+mj-cs"/>
              </a:rPr>
              <a:t>Світогляд, його зміст, соціально-історичний характер та історичні типи.</a:t>
            </a:r>
          </a:p>
          <a:p>
            <a:pPr marL="342900" lvl="0" indent="-342900" algn="just">
              <a:buFont typeface="+mj-lt"/>
              <a:buAutoNum type="arabicPeriod"/>
              <a:tabLst>
                <a:tab pos="180340" algn="l"/>
                <a:tab pos="342900" algn="l"/>
              </a:tabLst>
            </a:pPr>
            <a:r>
              <a:rPr lang="uk-UA" sz="2800" b="1" dirty="0">
                <a:solidFill>
                  <a:schemeClr val="tx1"/>
                </a:solidFill>
                <a:latin typeface="Times New Roman" panose="02020603050405020304" pitchFamily="18" charset="0"/>
                <a:cs typeface="+mj-cs"/>
              </a:rPr>
              <a:t>Філософія як специфічний тип світогляду.</a:t>
            </a:r>
          </a:p>
          <a:p>
            <a:pPr marL="342900" lvl="0" indent="-342900" algn="just">
              <a:buFont typeface="+mj-lt"/>
              <a:buAutoNum type="arabicPeriod"/>
              <a:tabLst>
                <a:tab pos="180340" algn="l"/>
                <a:tab pos="342900" algn="l"/>
              </a:tabLst>
            </a:pPr>
            <a:r>
              <a:rPr lang="uk-UA" sz="2800" b="1" dirty="0">
                <a:solidFill>
                  <a:schemeClr val="tx1"/>
                </a:solidFill>
                <a:latin typeface="Times New Roman" panose="02020603050405020304" pitchFamily="18" charset="0"/>
                <a:cs typeface="+mj-cs"/>
              </a:rPr>
              <a:t>Місце філософії в системі культури та роль у суспільстві</a:t>
            </a:r>
            <a:r>
              <a:rPr lang="uk-UA" sz="1800" dirty="0">
                <a:effectLst/>
                <a:latin typeface="Times New Roman" panose="02020603050405020304" pitchFamily="18" charset="0"/>
                <a:ea typeface="Times New Roman" panose="02020603050405020304" pitchFamily="18" charset="0"/>
              </a:rPr>
              <a:t>.</a:t>
            </a:r>
          </a:p>
          <a:p>
            <a:pPr algn="l"/>
            <a:endParaRPr lang="uk-UA" dirty="0"/>
          </a:p>
        </p:txBody>
      </p:sp>
    </p:spTree>
    <p:extLst>
      <p:ext uri="{BB962C8B-B14F-4D97-AF65-F5344CB8AC3E}">
        <p14:creationId xmlns:p14="http://schemas.microsoft.com/office/powerpoint/2010/main" val="236566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D0DCA5-5619-4665-8F8A-D8A935A97B9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A748B88-5406-4025-9929-A480F0BAC51B}"/>
              </a:ext>
            </a:extLst>
          </p:cNvPr>
          <p:cNvSpPr>
            <a:spLocks noGrp="1"/>
          </p:cNvSpPr>
          <p:nvPr>
            <p:ph idx="1"/>
          </p:nvPr>
        </p:nvSpPr>
        <p:spPr/>
        <p:txBody>
          <a:bodyPr/>
          <a:lstStyle/>
          <a:p>
            <a:pPr algn="just"/>
            <a:r>
              <a:rPr lang="uk-UA" dirty="0">
                <a:latin typeface="Times New Roman" panose="02020603050405020304" pitchFamily="18" charset="0"/>
                <a:ea typeface="Times New Roman" panose="02020603050405020304" pitchFamily="18" charset="0"/>
              </a:rPr>
              <a:t>У</a:t>
            </a:r>
            <a:r>
              <a:rPr lang="uk-UA" sz="1800" dirty="0">
                <a:effectLst/>
                <a:latin typeface="Times New Roman" panose="02020603050405020304" pitchFamily="18" charset="0"/>
                <a:ea typeface="Times New Roman" panose="02020603050405020304" pitchFamily="18" charset="0"/>
              </a:rPr>
              <a:t> надрах міфології зароджується новий історичний тип світогляду –</a:t>
            </a:r>
            <a:r>
              <a:rPr lang="uk-UA" sz="1800" b="1" dirty="0">
                <a:effectLst/>
                <a:latin typeface="Times New Roman" panose="02020603050405020304" pitchFamily="18" charset="0"/>
                <a:ea typeface="Times New Roman" panose="02020603050405020304" pitchFamily="18" charset="0"/>
              </a:rPr>
              <a:t> релігія</a:t>
            </a:r>
            <a:r>
              <a:rPr lang="uk-UA" sz="1800" dirty="0">
                <a:effectLst/>
                <a:latin typeface="Times New Roman" panose="02020603050405020304" pitchFamily="18" charset="0"/>
                <a:ea typeface="Times New Roman" panose="02020603050405020304" pitchFamily="18" charset="0"/>
              </a:rPr>
              <a:t>. У своєму поясненні світу вона виходить із визнання надприродного поділу світу на "поцейбічний" - земний, природний, і "потойбічний" - надчуттєвий, надприродний, небесний. Релігія - складне духовне утворення. Способом її існування є внутрішня віра людини, яка не потребує </a:t>
            </a:r>
            <a:r>
              <a:rPr lang="uk-UA" sz="1800" dirty="0" err="1">
                <a:effectLst/>
                <a:latin typeface="Times New Roman" panose="02020603050405020304" pitchFamily="18" charset="0"/>
                <a:ea typeface="Times New Roman" panose="02020603050405020304" pitchFamily="18" charset="0"/>
              </a:rPr>
              <a:t>доведень</a:t>
            </a:r>
            <a:r>
              <a:rPr lang="uk-UA" sz="1800" dirty="0">
                <a:effectLst/>
                <a:latin typeface="Times New Roman" panose="02020603050405020304" pitchFamily="18" charset="0"/>
                <a:ea typeface="Times New Roman" panose="02020603050405020304" pitchFamily="18" charset="0"/>
              </a:rPr>
              <a:t>, вважається самодостатньою. Зовнішня ж форма релігії знаходить виявлення у культі - системі дій, якими віруючі намагаються "плинути на надприродне і реальний світ.</a:t>
            </a:r>
          </a:p>
          <a:p>
            <a:pPr algn="just"/>
            <a:r>
              <a:rPr lang="uk-UA" dirty="0">
                <a:latin typeface="Times New Roman" panose="02020603050405020304" pitchFamily="18" charset="0"/>
                <a:ea typeface="Times New Roman" panose="02020603050405020304" pitchFamily="18" charset="0"/>
              </a:rPr>
              <a:t>О</a:t>
            </a:r>
            <a:r>
              <a:rPr lang="uk-UA" sz="1800" dirty="0">
                <a:effectLst/>
                <a:latin typeface="Times New Roman" panose="02020603050405020304" pitchFamily="18" charset="0"/>
                <a:ea typeface="Times New Roman" panose="02020603050405020304" pitchFamily="18" charset="0"/>
              </a:rPr>
              <a:t>сновна форма знання, в якій існує релігія – догма, в якій оформлено знання, отримане від Бога – одкровення</a:t>
            </a:r>
            <a:endParaRPr lang="uk-UA" dirty="0"/>
          </a:p>
        </p:txBody>
      </p:sp>
    </p:spTree>
    <p:extLst>
      <p:ext uri="{BB962C8B-B14F-4D97-AF65-F5344CB8AC3E}">
        <p14:creationId xmlns:p14="http://schemas.microsoft.com/office/powerpoint/2010/main" val="2097662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975DE0-2675-472E-8A71-F8D9B3F9DC49}"/>
              </a:ext>
            </a:extLst>
          </p:cNvPr>
          <p:cNvSpPr>
            <a:spLocks noGrp="1"/>
          </p:cNvSpPr>
          <p:nvPr>
            <p:ph type="title"/>
          </p:nvPr>
        </p:nvSpPr>
        <p:spPr/>
        <p:txBody>
          <a:bodyPr/>
          <a:lstStyle/>
          <a:p>
            <a:r>
              <a:rPr lang="uk-UA" sz="3600" dirty="0">
                <a:effectLst/>
                <a:latin typeface="Times New Roman" panose="02020603050405020304" pitchFamily="18" charset="0"/>
                <a:ea typeface="Times New Roman" panose="02020603050405020304" pitchFamily="18" charset="0"/>
              </a:rPr>
              <a:t>Філософія як специфічний тип світогляду.</a:t>
            </a:r>
            <a:br>
              <a:rPr lang="uk-UA" sz="3600" dirty="0">
                <a:effectLst/>
                <a:latin typeface="Times New Roman" panose="02020603050405020304" pitchFamily="18" charset="0"/>
                <a:ea typeface="Times New Roman" panose="02020603050405020304" pitchFamily="18" charset="0"/>
              </a:rPr>
            </a:br>
            <a:endParaRPr lang="uk-UA" dirty="0"/>
          </a:p>
        </p:txBody>
      </p:sp>
      <p:sp>
        <p:nvSpPr>
          <p:cNvPr id="3" name="Місце для вмісту 2">
            <a:extLst>
              <a:ext uri="{FF2B5EF4-FFF2-40B4-BE49-F238E27FC236}">
                <a16:creationId xmlns:a16="http://schemas.microsoft.com/office/drawing/2014/main" id="{CAC7B99A-B0F5-4B85-95EE-BBD525785F61}"/>
              </a:ext>
            </a:extLst>
          </p:cNvPr>
          <p:cNvSpPr>
            <a:spLocks noGrp="1"/>
          </p:cNvSpPr>
          <p:nvPr>
            <p:ph idx="1"/>
          </p:nvPr>
        </p:nvSpPr>
        <p:spPr/>
        <p:txBody>
          <a:bodyPr/>
          <a:lstStyle/>
          <a:p>
            <a:pPr algn="just"/>
            <a:r>
              <a:rPr lang="uk-UA" dirty="0">
                <a:latin typeface="Times New Roman" panose="02020603050405020304" pitchFamily="18" charset="0"/>
                <a:cs typeface="Times New Roman" panose="02020603050405020304" pitchFamily="18" charset="0"/>
              </a:rPr>
              <a:t>Термін "філософія" грецького походження. Він походить від двох слів:— "люблю" та </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мудрість". Буквально перекладається як "любов до мудрості". Серед українських та російських дослідників </a:t>
            </a:r>
            <a:r>
              <a:rPr lang="en-US" dirty="0">
                <a:latin typeface="Times New Roman" panose="02020603050405020304" pitchFamily="18" charset="0"/>
                <a:cs typeface="Times New Roman" panose="02020603050405020304" pitchFamily="18" charset="0"/>
              </a:rPr>
              <a:t>XVII — </a:t>
            </a:r>
            <a:r>
              <a:rPr lang="uk-UA" dirty="0">
                <a:latin typeface="Times New Roman" panose="02020603050405020304" pitchFamily="18" charset="0"/>
                <a:cs typeface="Times New Roman" panose="02020603050405020304" pitchFamily="18" charset="0"/>
              </a:rPr>
              <a:t>середини </a:t>
            </a:r>
            <a:r>
              <a:rPr lang="en-US" dirty="0">
                <a:latin typeface="Times New Roman" panose="02020603050405020304" pitchFamily="18" charset="0"/>
                <a:cs typeface="Times New Roman" panose="02020603050405020304" pitchFamily="18" charset="0"/>
              </a:rPr>
              <a:t>XIX </a:t>
            </a:r>
            <a:r>
              <a:rPr lang="uk-UA" dirty="0" err="1">
                <a:latin typeface="Times New Roman" panose="02020603050405020304" pitchFamily="18" charset="0"/>
                <a:cs typeface="Times New Roman" panose="02020603050405020304" pitchFamily="18" charset="0"/>
              </a:rPr>
              <a:t>сторіч</a:t>
            </a:r>
            <a:r>
              <a:rPr lang="uk-UA" dirty="0">
                <a:latin typeface="Times New Roman" panose="02020603050405020304" pitchFamily="18" charset="0"/>
                <a:cs typeface="Times New Roman" panose="02020603050405020304" pitchFamily="18" charset="0"/>
              </a:rPr>
              <a:t> філософію часто позначали словом "</a:t>
            </a:r>
            <a:r>
              <a:rPr lang="uk-UA" dirty="0" err="1">
                <a:latin typeface="Times New Roman" panose="02020603050405020304" pitchFamily="18" charset="0"/>
                <a:cs typeface="Times New Roman" panose="02020603050405020304" pitchFamily="18" charset="0"/>
              </a:rPr>
              <a:t>любомудріє</a:t>
            </a:r>
            <a:r>
              <a:rPr lang="uk-UA" dirty="0">
                <a:latin typeface="Times New Roman" panose="02020603050405020304" pitchFamily="18" charset="0"/>
                <a:cs typeface="Times New Roman" panose="02020603050405020304" pitchFamily="18" charset="0"/>
              </a:rPr>
              <a:t>". Зокрема, широко вживав це слово в такому його розумінні Г. С. Сковорода</a:t>
            </a:r>
          </a:p>
        </p:txBody>
      </p:sp>
    </p:spTree>
    <p:extLst>
      <p:ext uri="{BB962C8B-B14F-4D97-AF65-F5344CB8AC3E}">
        <p14:creationId xmlns:p14="http://schemas.microsoft.com/office/powerpoint/2010/main" val="182069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25E491-C1C3-42FF-9F3D-27A5B483A4A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AB73025-C3FA-43C6-93FD-6FE4FE461C9B}"/>
              </a:ext>
            </a:extLst>
          </p:cNvPr>
          <p:cNvSpPr>
            <a:spLocks noGrp="1"/>
          </p:cNvSpPr>
          <p:nvPr>
            <p:ph idx="1"/>
          </p:nvPr>
        </p:nvSpPr>
        <p:spPr/>
        <p:txBody>
          <a:bodyPr/>
          <a:lstStyle/>
          <a:p>
            <a:pPr algn="just"/>
            <a:r>
              <a:rPr lang="uk-UA" dirty="0">
                <a:latin typeface="Times New Roman" panose="02020603050405020304" pitchFamily="18" charset="0"/>
                <a:cs typeface="Times New Roman" panose="02020603050405020304" pitchFamily="18" charset="0"/>
              </a:rPr>
              <a:t>Виникає філософія в один і той же час — </a:t>
            </a:r>
            <a:r>
              <a:rPr lang="en-US" dirty="0">
                <a:latin typeface="Times New Roman" panose="02020603050405020304" pitchFamily="18" charset="0"/>
                <a:cs typeface="Times New Roman" panose="02020603050405020304" pitchFamily="18" charset="0"/>
              </a:rPr>
              <a:t>VI </a:t>
            </a:r>
            <a:r>
              <a:rPr lang="uk-UA" dirty="0">
                <a:latin typeface="Times New Roman" panose="02020603050405020304" pitchFamily="18" charset="0"/>
                <a:cs typeface="Times New Roman" panose="02020603050405020304" pitchFamily="18" charset="0"/>
              </a:rPr>
              <a:t>сторіччя до н. е. — в трьох культурних центрах: Середземномор'ї, Китаї, Індії. На той час це були досить віддалені райони, що не мали між собою регулярного сполучення. </a:t>
            </a:r>
            <a:endParaRPr lang="uk-UA" dirty="0"/>
          </a:p>
        </p:txBody>
      </p:sp>
    </p:spTree>
    <p:extLst>
      <p:ext uri="{BB962C8B-B14F-4D97-AF65-F5344CB8AC3E}">
        <p14:creationId xmlns:p14="http://schemas.microsoft.com/office/powerpoint/2010/main" val="3016625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7D5DB6-C7F6-44F8-BFD4-80A9398F857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B3FE795-5154-4B43-90DF-F2EF14878E64}"/>
              </a:ext>
            </a:extLst>
          </p:cNvPr>
          <p:cNvSpPr>
            <a:spLocks noGrp="1"/>
          </p:cNvSpPr>
          <p:nvPr>
            <p:ph idx="1"/>
          </p:nvPr>
        </p:nvSpPr>
        <p:spPr/>
        <p:txBody>
          <a:bodyPr/>
          <a:lstStyle/>
          <a:p>
            <a:r>
              <a:rPr lang="uk-UA" dirty="0">
                <a:latin typeface="Times New Roman" panose="02020603050405020304" pitchFamily="18" charset="0"/>
                <a:cs typeface="Times New Roman" panose="02020603050405020304" pitchFamily="18" charset="0"/>
              </a:rPr>
              <a:t>Одночасно відбуваються одні й ті ж процеси:</a:t>
            </a:r>
          </a:p>
          <a:p>
            <a:r>
              <a:rPr lang="uk-UA" dirty="0">
                <a:latin typeface="Times New Roman" panose="02020603050405020304" pitchFamily="18" charset="0"/>
                <a:cs typeface="Times New Roman" panose="02020603050405020304" pitchFamily="18" charset="0"/>
              </a:rPr>
              <a:t> а) руйнування міфологічного способу світобачення і світорозуміння. Внаслідок цього починається усвідомлення нетривкості, навіть крихкості буття, але натомість формуються і входять до духовного складу культури ідеї, які роблять існування людини у світі можливим; </a:t>
            </a:r>
          </a:p>
          <a:p>
            <a:r>
              <a:rPr lang="uk-UA" dirty="0">
                <a:latin typeface="Times New Roman" panose="02020603050405020304" pitchFamily="18" charset="0"/>
                <a:cs typeface="Times New Roman" panose="02020603050405020304" pitchFamily="18" charset="0"/>
              </a:rPr>
              <a:t>б) виникають теоретичні знання і зародки релігій спасіння. </a:t>
            </a:r>
          </a:p>
          <a:p>
            <a:r>
              <a:rPr lang="uk-UA" dirty="0">
                <a:latin typeface="Times New Roman" panose="02020603050405020304" pitchFamily="18" charset="0"/>
                <a:cs typeface="Times New Roman" panose="02020603050405020304" pitchFamily="18" charset="0"/>
              </a:rPr>
              <a:t>Смисловим підґрунтям культурного розвитку цієї епохи стає одухотворення, а головними відкриттями — розум і особистість. Ось чому цей період з повним правом можна назвати "стрижневою добою" філософії</a:t>
            </a:r>
          </a:p>
        </p:txBody>
      </p:sp>
    </p:spTree>
    <p:extLst>
      <p:ext uri="{BB962C8B-B14F-4D97-AF65-F5344CB8AC3E}">
        <p14:creationId xmlns:p14="http://schemas.microsoft.com/office/powerpoint/2010/main" val="3747327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3947A8-AE32-4598-A5E9-12E05F57CE6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43ADC0C-D554-40A7-80E0-0B2B1B453B8A}"/>
              </a:ext>
            </a:extLst>
          </p:cNvPr>
          <p:cNvSpPr>
            <a:spLocks noGrp="1"/>
          </p:cNvSpPr>
          <p:nvPr>
            <p:ph idx="1"/>
          </p:nvPr>
        </p:nvSpPr>
        <p:spPr/>
        <p:txBody>
          <a:bodyPr/>
          <a:lstStyle/>
          <a:p>
            <a:pPr marR="111125" indent="342900" algn="just">
              <a:spcAft>
                <a:spcPts val="0"/>
              </a:spcAft>
            </a:pPr>
            <a:r>
              <a:rPr lang="uk-UA" sz="1800" dirty="0">
                <a:effectLst/>
                <a:latin typeface="Times New Roman" panose="02020603050405020304" pitchFamily="18" charset="0"/>
                <a:ea typeface="Times New Roman" panose="02020603050405020304" pitchFamily="18" charset="0"/>
              </a:rPr>
              <a:t>Виникненню філософії сприяли такі чинники:</a:t>
            </a:r>
          </a:p>
          <a:p>
            <a:pPr marR="111125" indent="0" algn="just">
              <a:spcAft>
                <a:spcPts val="0"/>
              </a:spcAft>
              <a:buNone/>
            </a:pPr>
            <a:r>
              <a:rPr lang="uk-UA" sz="1800" dirty="0">
                <a:effectLst/>
                <a:latin typeface="Times New Roman" panose="02020603050405020304" pitchFamily="18" charset="0"/>
                <a:ea typeface="Times New Roman" panose="02020603050405020304" pitchFamily="18" charset="0"/>
              </a:rPr>
              <a:t>1.Психологічні (здивування, сумнів, рефлексія, самосвідомість);</a:t>
            </a:r>
          </a:p>
          <a:p>
            <a:pPr marR="111125" indent="0" algn="just">
              <a:spcAft>
                <a:spcPts val="0"/>
              </a:spcAft>
              <a:buNone/>
            </a:pPr>
            <a:r>
              <a:rPr lang="uk-UA" sz="1800" dirty="0">
                <a:effectLst/>
                <a:latin typeface="Times New Roman" panose="02020603050405020304" pitchFamily="18" charset="0"/>
                <a:ea typeface="Times New Roman" panose="02020603050405020304" pitchFamily="18" charset="0"/>
              </a:rPr>
              <a:t>2.Духовні (міфологія, релігія);</a:t>
            </a:r>
          </a:p>
          <a:p>
            <a:pPr marR="111125" indent="0" algn="just">
              <a:spcAft>
                <a:spcPts val="0"/>
              </a:spcAft>
              <a:buNone/>
            </a:pPr>
            <a:r>
              <a:rPr lang="uk-UA" sz="1800" dirty="0">
                <a:effectLst/>
                <a:latin typeface="Times New Roman" panose="02020603050405020304" pitchFamily="18" charset="0"/>
                <a:ea typeface="Times New Roman" panose="02020603050405020304" pitchFamily="18" charset="0"/>
              </a:rPr>
              <a:t>3.Соціальні (розподіл праці, дозвілля). </a:t>
            </a:r>
          </a:p>
          <a:p>
            <a:r>
              <a:rPr lang="uk-UA" sz="1800" dirty="0">
                <a:effectLst/>
                <a:latin typeface="Times New Roman" panose="02020603050405020304" pitchFamily="18" charset="0"/>
                <a:ea typeface="Times New Roman" panose="02020603050405020304" pitchFamily="18" charset="0"/>
              </a:rPr>
              <a:t>Філософія виникає з критичного ставлення до традиції.</a:t>
            </a:r>
            <a:endParaRPr lang="uk-UA" dirty="0"/>
          </a:p>
        </p:txBody>
      </p:sp>
    </p:spTree>
    <p:extLst>
      <p:ext uri="{BB962C8B-B14F-4D97-AF65-F5344CB8AC3E}">
        <p14:creationId xmlns:p14="http://schemas.microsoft.com/office/powerpoint/2010/main" val="3933740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A07459-EDE2-454A-B869-0FE6AFF8023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078EFE0-0EEF-4A0E-AC6F-445B77F99B9C}"/>
              </a:ext>
            </a:extLst>
          </p:cNvPr>
          <p:cNvSpPr>
            <a:spLocks noGrp="1"/>
          </p:cNvSpPr>
          <p:nvPr>
            <p:ph idx="1"/>
          </p:nvPr>
        </p:nvSpPr>
        <p:spPr/>
        <p:txBody>
          <a:bodyPr/>
          <a:lstStyle/>
          <a:p>
            <a:pPr algn="just"/>
            <a:r>
              <a:rPr lang="uk-UA" dirty="0">
                <a:latin typeface="Times New Roman" panose="02020603050405020304" pitchFamily="18" charset="0"/>
                <a:cs typeface="Times New Roman" panose="02020603050405020304" pitchFamily="18" charset="0"/>
              </a:rPr>
              <a:t>Серед існуючих точок зору дві є найбільш послідовними й аргументованими — </a:t>
            </a:r>
            <a:r>
              <a:rPr lang="uk-UA" dirty="0" err="1">
                <a:latin typeface="Times New Roman" panose="02020603050405020304" pitchFamily="18" charset="0"/>
                <a:cs typeface="Times New Roman" panose="02020603050405020304" pitchFamily="18" charset="0"/>
              </a:rPr>
              <a:t>міфогенна</a:t>
            </a:r>
            <a:r>
              <a:rPr lang="uk-UA" dirty="0">
                <a:latin typeface="Times New Roman" panose="02020603050405020304" pitchFamily="18" charset="0"/>
                <a:cs typeface="Times New Roman" panose="02020603050405020304" pitchFamily="18" charset="0"/>
              </a:rPr>
              <a:t> та </a:t>
            </a:r>
            <a:r>
              <a:rPr lang="uk-UA" dirty="0" err="1">
                <a:latin typeface="Times New Roman" panose="02020603050405020304" pitchFamily="18" charset="0"/>
                <a:cs typeface="Times New Roman" panose="02020603050405020304" pitchFamily="18" charset="0"/>
              </a:rPr>
              <a:t>гносеогенна</a:t>
            </a:r>
            <a:r>
              <a:rPr lang="uk-UA" dirty="0">
                <a:latin typeface="Times New Roman" panose="02020603050405020304" pitchFamily="18" charset="0"/>
                <a:cs typeface="Times New Roman" panose="02020603050405020304" pitchFamily="18" charset="0"/>
              </a:rPr>
              <a:t>. </a:t>
            </a:r>
          </a:p>
          <a:p>
            <a:pPr algn="just"/>
            <a:r>
              <a:rPr lang="uk-UA" b="1" dirty="0" err="1">
                <a:latin typeface="Times New Roman" panose="02020603050405020304" pitchFamily="18" charset="0"/>
                <a:cs typeface="Times New Roman" panose="02020603050405020304" pitchFamily="18" charset="0"/>
              </a:rPr>
              <a:t>Міфогенна</a:t>
            </a:r>
            <a:r>
              <a:rPr lang="uk-UA" dirty="0">
                <a:latin typeface="Times New Roman" panose="02020603050405020304" pitchFamily="18" charset="0"/>
                <a:cs typeface="Times New Roman" panose="02020603050405020304" pitchFamily="18" charset="0"/>
              </a:rPr>
              <a:t> теорія виходить з того, що філософія сягає своїм корінням найдавніших шарів людської свідомості, успадкувавши від міфології всі стрижневі світоглядні проблеми, лише піддавши їх спеціальній раціональній обробці. </a:t>
            </a:r>
          </a:p>
          <a:p>
            <a:pPr algn="just"/>
            <a:r>
              <a:rPr lang="uk-UA" b="1" dirty="0" err="1">
                <a:latin typeface="Times New Roman" panose="02020603050405020304" pitchFamily="18" charset="0"/>
                <a:cs typeface="Times New Roman" panose="02020603050405020304" pitchFamily="18" charset="0"/>
              </a:rPr>
              <a:t>Гносеогенна</a:t>
            </a:r>
            <a:r>
              <a:rPr lang="uk-UA" dirty="0">
                <a:latin typeface="Times New Roman" panose="02020603050405020304" pitchFamily="18" charset="0"/>
                <a:cs typeface="Times New Roman" panose="02020603050405020304" pitchFamily="18" charset="0"/>
              </a:rPr>
              <a:t> — наполягає на якісній відмінності філософії та міфології. Власним ґрунтом філософії оголошується раціональне знання, несумірне й несумісне з міфологічними моделями світу. </a:t>
            </a:r>
          </a:p>
          <a:p>
            <a:pPr algn="just"/>
            <a:r>
              <a:rPr lang="uk-UA" dirty="0">
                <a:latin typeface="Times New Roman" panose="02020603050405020304" pitchFamily="18" charset="0"/>
                <a:cs typeface="Times New Roman" panose="02020603050405020304" pitchFamily="18" charset="0"/>
              </a:rPr>
              <a:t>Кожна з них може сьогодні претендувати на істину й жодна з них не може зовсім виключити іншу. </a:t>
            </a:r>
          </a:p>
        </p:txBody>
      </p:sp>
    </p:spTree>
    <p:extLst>
      <p:ext uri="{BB962C8B-B14F-4D97-AF65-F5344CB8AC3E}">
        <p14:creationId xmlns:p14="http://schemas.microsoft.com/office/powerpoint/2010/main" val="3217281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1B2B04-AA73-41D3-AE89-8DF17BD1E01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C989870-EA51-4E6F-BF67-47F8AC7E4774}"/>
              </a:ext>
            </a:extLst>
          </p:cNvPr>
          <p:cNvSpPr>
            <a:spLocks noGrp="1"/>
          </p:cNvSpPr>
          <p:nvPr>
            <p:ph idx="1"/>
          </p:nvPr>
        </p:nvSpPr>
        <p:spPr/>
        <p:txBody>
          <a:bodyPr/>
          <a:lstStyle/>
          <a:p>
            <a:r>
              <a:rPr lang="uk-UA" sz="1800" b="1" dirty="0">
                <a:effectLst/>
                <a:latin typeface="Times New Roman" panose="02020603050405020304" pitchFamily="18" charset="0"/>
                <a:ea typeface="Times New Roman" panose="02020603050405020304" pitchFamily="18" charset="0"/>
              </a:rPr>
              <a:t>Філософія – це система найбільш загальних теоретичних поглядів на світ, місце в ньому людини, з’ясування різних форм відношення людини до світу.</a:t>
            </a:r>
          </a:p>
          <a:p>
            <a:endParaRPr lang="uk-UA" b="1" dirty="0">
              <a:latin typeface="Times New Roman" panose="02020603050405020304" pitchFamily="18" charset="0"/>
            </a:endParaRPr>
          </a:p>
          <a:p>
            <a:r>
              <a:rPr lang="uk-UA" b="1" dirty="0">
                <a:latin typeface="Times New Roman" panose="02020603050405020304" pitchFamily="18" charset="0"/>
              </a:rPr>
              <a:t>Предмет філософії – </a:t>
            </a:r>
            <a:r>
              <a:rPr lang="uk-UA" dirty="0">
                <a:latin typeface="Times New Roman" panose="02020603050405020304" pitchFamily="18" charset="0"/>
              </a:rPr>
              <a:t>взаємовідношення «людина – світ»</a:t>
            </a:r>
            <a:endParaRPr lang="uk-UA" dirty="0"/>
          </a:p>
        </p:txBody>
      </p:sp>
    </p:spTree>
    <p:extLst>
      <p:ext uri="{BB962C8B-B14F-4D97-AF65-F5344CB8AC3E}">
        <p14:creationId xmlns:p14="http://schemas.microsoft.com/office/powerpoint/2010/main" val="611922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95C603-7821-4F12-8170-8BDE455DE67E}"/>
              </a:ext>
            </a:extLst>
          </p:cNvPr>
          <p:cNvSpPr>
            <a:spLocks noGrp="1"/>
          </p:cNvSpPr>
          <p:nvPr>
            <p:ph type="title"/>
          </p:nvPr>
        </p:nvSpPr>
        <p:spPr/>
        <p:txBody>
          <a:bodyPr>
            <a:normAutofit fontScale="90000"/>
          </a:bodyPr>
          <a:lstStyle/>
          <a:p>
            <a:pPr algn="ctr"/>
            <a:r>
              <a:rPr lang="uk-UA" sz="3600" dirty="0">
                <a:effectLst/>
                <a:latin typeface="Times New Roman" panose="02020603050405020304" pitchFamily="18" charset="0"/>
                <a:ea typeface="Times New Roman" panose="02020603050405020304" pitchFamily="18" charset="0"/>
              </a:rPr>
              <a:t>Місце філософії в системі культури та роль у суспільстві</a:t>
            </a:r>
            <a:br>
              <a:rPr lang="uk-UA" sz="3600" dirty="0">
                <a:effectLst/>
                <a:latin typeface="Times New Roman" panose="02020603050405020304" pitchFamily="18" charset="0"/>
                <a:ea typeface="Times New Roman" panose="02020603050405020304" pitchFamily="18" charset="0"/>
              </a:rPr>
            </a:br>
            <a:endParaRPr lang="uk-UA" dirty="0"/>
          </a:p>
        </p:txBody>
      </p:sp>
      <p:sp>
        <p:nvSpPr>
          <p:cNvPr id="3" name="Місце для вмісту 2">
            <a:extLst>
              <a:ext uri="{FF2B5EF4-FFF2-40B4-BE49-F238E27FC236}">
                <a16:creationId xmlns:a16="http://schemas.microsoft.com/office/drawing/2014/main" id="{5E09E6CB-95E8-4B3E-8355-6B7396DCF09B}"/>
              </a:ext>
            </a:extLst>
          </p:cNvPr>
          <p:cNvSpPr>
            <a:spLocks noGrp="1"/>
          </p:cNvSpPr>
          <p:nvPr>
            <p:ph idx="1"/>
          </p:nvPr>
        </p:nvSpPr>
        <p:spPr/>
        <p:txBody>
          <a:bodyPr>
            <a:normAutofit lnSpcReduction="10000"/>
          </a:bodyPr>
          <a:lstStyle/>
          <a:p>
            <a:pPr algn="just"/>
            <a:r>
              <a:rPr lang="uk-UA" sz="2400" dirty="0">
                <a:effectLst/>
                <a:latin typeface="Times New Roman" panose="02020603050405020304" pitchFamily="18" charset="0"/>
                <a:ea typeface="Times New Roman" panose="02020603050405020304" pitchFamily="18" charset="0"/>
              </a:rPr>
              <a:t>У системі духовної культури філософія бере на себе роль критичної рефлексії життєвого досвіду, формує найбільш загальні ідеї та ідеали, на яких базується культура певного історичного типу суспільства. От чому певна філософська картина світу є діалектичною єдністю сущого і належного, в якому суще критикується з позиції належного (ідеалу), - при цьому автори конкретної філософської системи, як правило, виступають від імені усіх членів суспільства. Тут відбивається специфічна роль філософії в суспільстві: виступаючи квінтесенцією духовної культури епохи, вона вирішує перш за все </a:t>
            </a:r>
            <a:r>
              <a:rPr lang="uk-UA" sz="2400" dirty="0" err="1">
                <a:effectLst/>
                <a:latin typeface="Times New Roman" panose="02020603050405020304" pitchFamily="18" charset="0"/>
                <a:ea typeface="Times New Roman" panose="02020603050405020304" pitchFamily="18" charset="0"/>
              </a:rPr>
              <a:t>смисложиттєві</a:t>
            </a:r>
            <a:r>
              <a:rPr lang="uk-UA" sz="2400" dirty="0">
                <a:effectLst/>
                <a:latin typeface="Times New Roman" panose="02020603050405020304" pitchFamily="18" charset="0"/>
                <a:ea typeface="Times New Roman" panose="02020603050405020304" pitchFamily="18" charset="0"/>
              </a:rPr>
              <a:t> проблеми людини.</a:t>
            </a:r>
            <a:endParaRPr lang="uk-UA" sz="2400" dirty="0"/>
          </a:p>
        </p:txBody>
      </p:sp>
    </p:spTree>
    <p:extLst>
      <p:ext uri="{BB962C8B-B14F-4D97-AF65-F5344CB8AC3E}">
        <p14:creationId xmlns:p14="http://schemas.microsoft.com/office/powerpoint/2010/main" val="3328819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F69345-FB8A-40B5-B260-B56C137C739A}"/>
              </a:ext>
            </a:extLst>
          </p:cNvPr>
          <p:cNvSpPr>
            <a:spLocks noGrp="1"/>
          </p:cNvSpPr>
          <p:nvPr>
            <p:ph type="title"/>
          </p:nvPr>
        </p:nvSpPr>
        <p:spPr/>
        <p:txBody>
          <a:bodyPr>
            <a:normAutofit/>
          </a:bodyPr>
          <a:lstStyle/>
          <a:p>
            <a:r>
              <a:rPr lang="uk-UA" sz="2400" dirty="0">
                <a:effectLst/>
                <a:latin typeface="Times New Roman" panose="02020603050405020304" pitchFamily="18" charset="0"/>
                <a:ea typeface="Times New Roman" panose="02020603050405020304" pitchFamily="18" charset="0"/>
              </a:rPr>
              <a:t>Структура філософії</a:t>
            </a:r>
            <a:endParaRPr lang="uk-UA" sz="4400" dirty="0"/>
          </a:p>
        </p:txBody>
      </p:sp>
      <p:sp>
        <p:nvSpPr>
          <p:cNvPr id="3" name="Місце для вмісту 2">
            <a:extLst>
              <a:ext uri="{FF2B5EF4-FFF2-40B4-BE49-F238E27FC236}">
                <a16:creationId xmlns:a16="http://schemas.microsoft.com/office/drawing/2014/main" id="{7AB8C2D4-F0BE-4C37-98C9-F519CD320EC8}"/>
              </a:ext>
            </a:extLst>
          </p:cNvPr>
          <p:cNvSpPr>
            <a:spLocks noGrp="1"/>
          </p:cNvSpPr>
          <p:nvPr>
            <p:ph idx="1"/>
          </p:nvPr>
        </p:nvSpPr>
        <p:spPr/>
        <p:txBody>
          <a:bodyPr>
            <a:normAutofit fontScale="92500" lnSpcReduction="10000"/>
          </a:bodyPr>
          <a:lstStyle/>
          <a:p>
            <a:pPr indent="180340" algn="just"/>
            <a:r>
              <a:rPr lang="uk-UA" sz="1800" dirty="0">
                <a:effectLst/>
                <a:latin typeface="Times New Roman" panose="02020603050405020304" pitchFamily="18" charset="0"/>
                <a:ea typeface="Times New Roman" panose="02020603050405020304" pitchFamily="18" charset="0"/>
              </a:rPr>
              <a:t>– онтологія (вчення про буття);</a:t>
            </a:r>
          </a:p>
          <a:p>
            <a:pPr indent="180340" algn="just"/>
            <a:r>
              <a:rPr lang="uk-UA" sz="1800" dirty="0">
                <a:effectLst/>
                <a:latin typeface="Times New Roman" panose="02020603050405020304" pitchFamily="18" charset="0"/>
                <a:ea typeface="Times New Roman" panose="02020603050405020304" pitchFamily="18" charset="0"/>
              </a:rPr>
              <a:t>– гносеологія (теорію пізнання, вчення про сутність , форми та закони пізнання, мислення);</a:t>
            </a:r>
          </a:p>
          <a:p>
            <a:pPr indent="180340" algn="just"/>
            <a:r>
              <a:rPr lang="uk-UA" sz="1800" dirty="0">
                <a:effectLst/>
                <a:latin typeface="Times New Roman" panose="02020603050405020304" pitchFamily="18" charset="0"/>
                <a:ea typeface="Times New Roman" panose="02020603050405020304" pitchFamily="18" charset="0"/>
              </a:rPr>
              <a:t>– філософська антропологія (вчення про людину);</a:t>
            </a:r>
          </a:p>
          <a:p>
            <a:pPr indent="180340" algn="just"/>
            <a:r>
              <a:rPr lang="uk-UA" sz="1800" dirty="0">
                <a:effectLst/>
                <a:latin typeface="Times New Roman" panose="02020603050405020304" pitchFamily="18" charset="0"/>
                <a:ea typeface="Times New Roman" panose="02020603050405020304" pitchFamily="18" charset="0"/>
              </a:rPr>
              <a:t>– діалектика (вчення про джерела, сутність і закони розвитку);</a:t>
            </a:r>
          </a:p>
          <a:p>
            <a:pPr indent="180340" algn="just"/>
            <a:r>
              <a:rPr lang="uk-UA" sz="1800" dirty="0">
                <a:effectLst/>
                <a:latin typeface="Times New Roman" panose="02020603050405020304" pitchFamily="18" charset="0"/>
                <a:ea typeface="Times New Roman" panose="02020603050405020304" pitchFamily="18" charset="0"/>
              </a:rPr>
              <a:t>– соціальна філософія (теорія суспільного життя);</a:t>
            </a:r>
          </a:p>
          <a:p>
            <a:pPr indent="180340" algn="just"/>
            <a:r>
              <a:rPr lang="uk-UA" sz="1800" dirty="0">
                <a:effectLst/>
                <a:latin typeface="Times New Roman" panose="02020603050405020304" pitchFamily="18" charset="0"/>
                <a:ea typeface="Times New Roman" panose="02020603050405020304" pitchFamily="18" charset="0"/>
              </a:rPr>
              <a:t>– філософія історії (теорія загальноісторичного філософського розвитку);</a:t>
            </a:r>
          </a:p>
          <a:p>
            <a:pPr indent="180340" algn="just"/>
            <a:r>
              <a:rPr lang="uk-UA" sz="1800" dirty="0">
                <a:effectLst/>
                <a:latin typeface="Times New Roman" panose="02020603050405020304" pitchFamily="18" charset="0"/>
                <a:ea typeface="Times New Roman" panose="02020603050405020304" pitchFamily="18" charset="0"/>
              </a:rPr>
              <a:t>– аксіологія (теорія цінностей);</a:t>
            </a:r>
          </a:p>
          <a:p>
            <a:pPr indent="180340" algn="just"/>
            <a:r>
              <a:rPr lang="uk-UA" sz="1800" dirty="0">
                <a:effectLst/>
                <a:latin typeface="Times New Roman" panose="02020603050405020304" pitchFamily="18" charset="0"/>
                <a:ea typeface="Times New Roman" panose="02020603050405020304" pitchFamily="18" charset="0"/>
              </a:rPr>
              <a:t>– логіка (вчення про закони і форми правильного мислення);</a:t>
            </a:r>
          </a:p>
          <a:p>
            <a:pPr indent="180340" algn="just"/>
            <a:r>
              <a:rPr lang="uk-UA" sz="1800" dirty="0">
                <a:effectLst/>
                <a:latin typeface="Times New Roman" panose="02020603050405020304" pitchFamily="18" charset="0"/>
                <a:ea typeface="Times New Roman" panose="02020603050405020304" pitchFamily="18" charset="0"/>
              </a:rPr>
              <a:t>– етика (вчення про мораль);</a:t>
            </a:r>
          </a:p>
          <a:p>
            <a:pPr indent="180340" algn="just"/>
            <a:r>
              <a:rPr lang="uk-UA" sz="1800" dirty="0">
                <a:effectLst/>
                <a:latin typeface="Times New Roman" panose="02020603050405020304" pitchFamily="18" charset="0"/>
                <a:ea typeface="Times New Roman" panose="02020603050405020304" pitchFamily="18" charset="0"/>
              </a:rPr>
              <a:t>– естетика (вчення про природу прекрасного та сутність мистецтва) тощо.</a:t>
            </a:r>
          </a:p>
          <a:p>
            <a:endParaRPr lang="uk-UA" dirty="0"/>
          </a:p>
        </p:txBody>
      </p:sp>
    </p:spTree>
    <p:extLst>
      <p:ext uri="{BB962C8B-B14F-4D97-AF65-F5344CB8AC3E}">
        <p14:creationId xmlns:p14="http://schemas.microsoft.com/office/powerpoint/2010/main" val="31158268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0B95D0-EC89-4FA4-A161-CA05BC401F9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74D4326-3EE4-4B9E-A16F-9D8527B1C2F8}"/>
              </a:ext>
            </a:extLst>
          </p:cNvPr>
          <p:cNvSpPr>
            <a:spLocks noGrp="1"/>
          </p:cNvSpPr>
          <p:nvPr>
            <p:ph idx="1"/>
          </p:nvPr>
        </p:nvSpPr>
        <p:spPr/>
        <p:txBody>
          <a:bodyPr>
            <a:normAutofit/>
          </a:bodyPr>
          <a:lstStyle/>
          <a:p>
            <a:pPr marL="0" indent="0" algn="just">
              <a:buNone/>
            </a:pPr>
            <a:r>
              <a:rPr lang="uk-UA" sz="1800" dirty="0">
                <a:effectLst/>
                <a:latin typeface="Times New Roman" panose="02020603050405020304" pitchFamily="18" charset="0"/>
                <a:ea typeface="Times New Roman" panose="02020603050405020304" pitchFamily="18" charset="0"/>
              </a:rPr>
              <a:t>	Відношення філософів до спроби розв’язання цих проблем, і перш за все онтологічної і гносеологічної , призвело до появи розбіжностей у поглядах мислителів. Ці розбіжності стосувались перш за все співвідношення духовного та матеріального.</a:t>
            </a:r>
          </a:p>
          <a:p>
            <a:pPr marL="0" indent="0" algn="just">
              <a:buNone/>
            </a:pPr>
            <a:r>
              <a:rPr lang="uk-UA" sz="1800" dirty="0">
                <a:effectLst/>
                <a:latin typeface="Times New Roman" panose="02020603050405020304" pitchFamily="18" charset="0"/>
                <a:ea typeface="Times New Roman" panose="02020603050405020304" pitchFamily="18" charset="0"/>
              </a:rPr>
              <a:t>Основний аспект цього питання можна сформулювати так: яке із цих начал – ідеальне чи матеріальне – є первинним, визначальним, а яке – вторинним, похідним. </a:t>
            </a:r>
          </a:p>
          <a:p>
            <a:pPr algn="just"/>
            <a:r>
              <a:rPr lang="uk-UA" dirty="0">
                <a:latin typeface="Times New Roman" panose="02020603050405020304" pitchFamily="18" charset="0"/>
                <a:ea typeface="Times New Roman" panose="02020603050405020304" pitchFamily="18" charset="0"/>
              </a:rPr>
              <a:t>Матеріалізм (первинна - матерія)</a:t>
            </a:r>
            <a:endParaRPr lang="uk-UA" sz="1800" dirty="0">
              <a:effectLst/>
              <a:latin typeface="Times New Roman" panose="02020603050405020304" pitchFamily="18" charset="0"/>
              <a:ea typeface="Times New Roman" panose="02020603050405020304" pitchFamily="18" charset="0"/>
            </a:endParaRPr>
          </a:p>
          <a:p>
            <a:pPr algn="just"/>
            <a:r>
              <a:rPr lang="uk-UA" sz="1800" dirty="0">
                <a:effectLst/>
                <a:latin typeface="Times New Roman" panose="02020603050405020304" pitchFamily="18" charset="0"/>
                <a:ea typeface="Times New Roman" panose="02020603050405020304" pitchFamily="18" charset="0"/>
              </a:rPr>
              <a:t>Ідеалізм (</a:t>
            </a:r>
            <a:r>
              <a:rPr lang="uk-UA" dirty="0">
                <a:latin typeface="Times New Roman" panose="02020603050405020304" pitchFamily="18" charset="0"/>
                <a:ea typeface="Times New Roman" panose="02020603050405020304" pitchFamily="18" charset="0"/>
              </a:rPr>
              <a:t>первинна - </a:t>
            </a:r>
            <a:r>
              <a:rPr lang="uk-UA" sz="1800" dirty="0">
                <a:effectLst/>
                <a:latin typeface="Times New Roman" panose="02020603050405020304" pitchFamily="18" charset="0"/>
                <a:ea typeface="Times New Roman" panose="02020603050405020304" pitchFamily="18" charset="0"/>
              </a:rPr>
              <a:t>ідея, свідомість, Бог)</a:t>
            </a:r>
          </a:p>
          <a:p>
            <a:pPr lvl="1" algn="just"/>
            <a:r>
              <a:rPr lang="uk-UA" b="1" dirty="0">
                <a:latin typeface="Times New Roman" panose="02020603050405020304" pitchFamily="18" charset="0"/>
              </a:rPr>
              <a:t>Ідеалізм</a:t>
            </a:r>
            <a:r>
              <a:rPr lang="uk-UA" dirty="0">
                <a:latin typeface="Times New Roman" panose="02020603050405020304" pitchFamily="18" charset="0"/>
              </a:rPr>
              <a:t> – об’єктивний та суб’єктивний</a:t>
            </a:r>
            <a:endParaRPr lang="uk-UA" dirty="0"/>
          </a:p>
        </p:txBody>
      </p:sp>
    </p:spTree>
    <p:extLst>
      <p:ext uri="{BB962C8B-B14F-4D97-AF65-F5344CB8AC3E}">
        <p14:creationId xmlns:p14="http://schemas.microsoft.com/office/powerpoint/2010/main" val="2431246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01EE67-CE81-40AA-ABAF-1E7F7E5D64D6}"/>
              </a:ext>
            </a:extLst>
          </p:cNvPr>
          <p:cNvSpPr>
            <a:spLocks noGrp="1"/>
          </p:cNvSpPr>
          <p:nvPr>
            <p:ph type="title"/>
          </p:nvPr>
        </p:nvSpPr>
        <p:spPr/>
        <p:txBody>
          <a:bodyPr/>
          <a:lstStyle/>
          <a:p>
            <a:pPr algn="ctr"/>
            <a:r>
              <a:rPr lang="ru-RU" dirty="0" err="1"/>
              <a:t>Світогляд</a:t>
            </a:r>
            <a:r>
              <a:rPr lang="ru-RU" dirty="0"/>
              <a:t>, </a:t>
            </a:r>
            <a:r>
              <a:rPr lang="ru-RU" dirty="0" err="1"/>
              <a:t>його</a:t>
            </a:r>
            <a:r>
              <a:rPr lang="ru-RU" dirty="0"/>
              <a:t> </a:t>
            </a:r>
            <a:r>
              <a:rPr lang="ru-RU" dirty="0" err="1"/>
              <a:t>зміст</a:t>
            </a:r>
            <a:r>
              <a:rPr lang="ru-RU" dirty="0"/>
              <a:t>, </a:t>
            </a:r>
            <a:r>
              <a:rPr lang="ru-RU" dirty="0" err="1"/>
              <a:t>соціально-історичний</a:t>
            </a:r>
            <a:r>
              <a:rPr lang="ru-RU" dirty="0"/>
              <a:t> характер та </a:t>
            </a:r>
            <a:r>
              <a:rPr lang="ru-RU" dirty="0" err="1"/>
              <a:t>історичні</a:t>
            </a:r>
            <a:r>
              <a:rPr lang="ru-RU" dirty="0"/>
              <a:t> типи</a:t>
            </a:r>
            <a:endParaRPr lang="uk-UA" dirty="0"/>
          </a:p>
        </p:txBody>
      </p:sp>
      <p:sp>
        <p:nvSpPr>
          <p:cNvPr id="3" name="Місце для вмісту 2">
            <a:extLst>
              <a:ext uri="{FF2B5EF4-FFF2-40B4-BE49-F238E27FC236}">
                <a16:creationId xmlns:a16="http://schemas.microsoft.com/office/drawing/2014/main" id="{48BDF0B2-B3E5-411F-9522-58A1E639B769}"/>
              </a:ext>
            </a:extLst>
          </p:cNvPr>
          <p:cNvSpPr>
            <a:spLocks noGrp="1"/>
          </p:cNvSpPr>
          <p:nvPr>
            <p:ph idx="1"/>
          </p:nvPr>
        </p:nvSpPr>
        <p:spPr/>
        <p:txBody>
          <a:bodyPr/>
          <a:lstStyle/>
          <a:p>
            <a:pPr algn="just"/>
            <a:r>
              <a:rPr lang="uk-UA" sz="1800" dirty="0">
                <a:effectLst/>
                <a:latin typeface="Times New Roman" panose="02020603050405020304" pitchFamily="18" charset="0"/>
                <a:ea typeface="Times New Roman" panose="02020603050405020304" pitchFamily="18" charset="0"/>
              </a:rPr>
              <a:t>Відколи наші предки почали усвідомлювати себе людьми, відтоді появилося прагнення осягти світ, в якому живемо, а також зрозуміти самих себе. </a:t>
            </a:r>
          </a:p>
          <a:p>
            <a:pPr algn="just"/>
            <a:endParaRPr lang="uk-UA" dirty="0">
              <a:latin typeface="Times New Roman" panose="02020603050405020304" pitchFamily="18" charset="0"/>
            </a:endParaRPr>
          </a:p>
          <a:p>
            <a:pPr algn="just"/>
            <a:r>
              <a:rPr lang="uk-UA" sz="1800" b="1" dirty="0">
                <a:effectLst/>
                <a:latin typeface="Times New Roman" panose="02020603050405020304" pitchFamily="18" charset="0"/>
                <a:ea typeface="Times New Roman" panose="02020603050405020304" pitchFamily="18" charset="0"/>
              </a:rPr>
              <a:t>Світогляд</a:t>
            </a:r>
            <a:r>
              <a:rPr lang="uk-UA" sz="1800" i="1" dirty="0">
                <a:effectLst/>
                <a:latin typeface="Times New Roman" panose="02020603050405020304" pitchFamily="18" charset="0"/>
                <a:ea typeface="Times New Roman" panose="02020603050405020304" pitchFamily="18" charset="0"/>
              </a:rPr>
              <a:t> – </a:t>
            </a:r>
            <a:r>
              <a:rPr lang="uk-UA" sz="1800" dirty="0">
                <a:effectLst/>
                <a:latin typeface="Times New Roman" panose="02020603050405020304" pitchFamily="18" charset="0"/>
                <a:ea typeface="Times New Roman" panose="02020603050405020304" pitchFamily="18" charset="0"/>
              </a:rPr>
              <a:t>форма суспільної самосвідомості людини, через яку вона сприймає, осмислює, оцінює світ, визначає своє місце в ньому</a:t>
            </a:r>
            <a:endParaRPr lang="uk-UA" dirty="0"/>
          </a:p>
          <a:p>
            <a:pPr algn="just"/>
            <a:endParaRPr lang="uk-UA" dirty="0"/>
          </a:p>
          <a:p>
            <a:pPr algn="just"/>
            <a:r>
              <a:rPr lang="uk-UA" b="1" dirty="0">
                <a:latin typeface="Times New Roman" panose="02020603050405020304" pitchFamily="18" charset="0"/>
                <a:ea typeface="Times New Roman" panose="02020603050405020304" pitchFamily="18" charset="0"/>
              </a:rPr>
              <a:t>С</a:t>
            </a:r>
            <a:r>
              <a:rPr lang="uk-UA" sz="1800" b="1" dirty="0">
                <a:effectLst/>
                <a:latin typeface="Times New Roman" panose="02020603050405020304" pitchFamily="18" charset="0"/>
                <a:ea typeface="Times New Roman" panose="02020603050405020304" pitchFamily="18" charset="0"/>
              </a:rPr>
              <a:t>вітогляд</a:t>
            </a:r>
            <a:r>
              <a:rPr lang="uk-UA" sz="1800" dirty="0">
                <a:effectLst/>
                <a:latin typeface="Times New Roman" panose="02020603050405020304" pitchFamily="18" charset="0"/>
                <a:ea typeface="Times New Roman" panose="02020603050405020304" pitchFamily="18" charset="0"/>
              </a:rPr>
              <a:t> - це сукупність поглядів, норм, оцінок, принципів, які визначають найбільш загальне бачення й розуміння світу, місця в ньому людини, а також життєві позиції та програму поведінки і дій людей.</a:t>
            </a:r>
            <a:endParaRPr lang="uk-UA" dirty="0"/>
          </a:p>
        </p:txBody>
      </p:sp>
    </p:spTree>
    <p:extLst>
      <p:ext uri="{BB962C8B-B14F-4D97-AF65-F5344CB8AC3E}">
        <p14:creationId xmlns:p14="http://schemas.microsoft.com/office/powerpoint/2010/main" val="3292076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5A2F5A-DD61-41FB-8AAA-3FBE9C92610F}"/>
              </a:ext>
            </a:extLst>
          </p:cNvPr>
          <p:cNvSpPr>
            <a:spLocks noGrp="1"/>
          </p:cNvSpPr>
          <p:nvPr>
            <p:ph type="title"/>
          </p:nvPr>
        </p:nvSpPr>
        <p:spPr/>
        <p:txBody>
          <a:bodyPr/>
          <a:lstStyle/>
          <a:p>
            <a:r>
              <a:rPr lang="uk-UA" dirty="0">
                <a:latin typeface="Times New Roman" panose="02020603050405020304" pitchFamily="18" charset="0"/>
                <a:ea typeface="Times New Roman" panose="02020603050405020304" pitchFamily="18" charset="0"/>
              </a:rPr>
              <a:t>чи пізнаванний світ?</a:t>
            </a:r>
            <a:br>
              <a:rPr lang="uk-UA" dirty="0">
                <a:latin typeface="Times New Roman" panose="02020603050405020304" pitchFamily="18" charset="0"/>
                <a:ea typeface="Times New Roman" panose="02020603050405020304" pitchFamily="18" charset="0"/>
              </a:rPr>
            </a:br>
            <a:endParaRPr lang="uk-UA" dirty="0"/>
          </a:p>
        </p:txBody>
      </p:sp>
      <p:sp>
        <p:nvSpPr>
          <p:cNvPr id="3" name="Місце для вмісту 2">
            <a:extLst>
              <a:ext uri="{FF2B5EF4-FFF2-40B4-BE49-F238E27FC236}">
                <a16:creationId xmlns:a16="http://schemas.microsoft.com/office/drawing/2014/main" id="{62434BB2-BF4C-4ED3-8E34-4528283DC291}"/>
              </a:ext>
            </a:extLst>
          </p:cNvPr>
          <p:cNvSpPr>
            <a:spLocks noGrp="1"/>
          </p:cNvSpPr>
          <p:nvPr>
            <p:ph idx="1"/>
          </p:nvPr>
        </p:nvSpPr>
        <p:spPr/>
        <p:txBody>
          <a:bodyPr/>
          <a:lstStyle/>
          <a:p>
            <a:r>
              <a:rPr lang="uk-UA" sz="1800" b="1" dirty="0">
                <a:effectLst/>
                <a:latin typeface="Times New Roman" panose="02020603050405020304" pitchFamily="18" charset="0"/>
                <a:ea typeface="Times New Roman" panose="02020603050405020304" pitchFamily="18" charset="0"/>
              </a:rPr>
              <a:t>Пізнавальний оптимізм</a:t>
            </a:r>
            <a:r>
              <a:rPr lang="uk-UA" sz="1800" dirty="0">
                <a:effectLst/>
                <a:latin typeface="Times New Roman" panose="02020603050405020304" pitchFamily="18" charset="0"/>
                <a:ea typeface="Times New Roman" panose="02020603050405020304" pitchFamily="18" charset="0"/>
              </a:rPr>
              <a:t>: світ у принципі пізнаванний. (сьогодні ми вже знаємо, чого ще не знали вчора; в майбутньому ми осягнемо те, що невідоме ще сьогодні).</a:t>
            </a:r>
          </a:p>
          <a:p>
            <a:r>
              <a:rPr lang="uk-UA" sz="1800" b="1" dirty="0">
                <a:effectLst/>
                <a:latin typeface="Times New Roman" panose="02020603050405020304" pitchFamily="18" charset="0"/>
                <a:ea typeface="Times New Roman" panose="02020603050405020304" pitchFamily="18" charset="0"/>
              </a:rPr>
              <a:t>Агностицизм</a:t>
            </a:r>
            <a:r>
              <a:rPr lang="uk-UA" sz="1800" dirty="0">
                <a:effectLst/>
                <a:latin typeface="Times New Roman" panose="02020603050405020304" pitchFamily="18" charset="0"/>
                <a:ea typeface="Times New Roman" panose="02020603050405020304" pitchFamily="18" charset="0"/>
              </a:rPr>
              <a:t>, заперечує</a:t>
            </a:r>
            <a:r>
              <a:rPr lang="uk-UA" sz="1800" b="1" dirty="0">
                <a:effectLst/>
                <a:latin typeface="Times New Roman" panose="02020603050405020304" pitchFamily="18" charset="0"/>
                <a:ea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rPr>
              <a:t>(частково або повністю) можливість пізнання світу. </a:t>
            </a:r>
          </a:p>
          <a:p>
            <a:r>
              <a:rPr lang="uk-UA" sz="1800" dirty="0">
                <a:effectLst/>
                <a:latin typeface="Times New Roman" panose="02020603050405020304" pitchFamily="18" charset="0"/>
                <a:ea typeface="Times New Roman" panose="02020603050405020304" pitchFamily="18" charset="0"/>
              </a:rPr>
              <a:t>Поміж цими крайніми точками зору знаходяться прихильники </a:t>
            </a:r>
            <a:r>
              <a:rPr lang="uk-UA" sz="1800" b="1" dirty="0">
                <a:effectLst/>
                <a:latin typeface="Times New Roman" panose="02020603050405020304" pitchFamily="18" charset="0"/>
                <a:ea typeface="Times New Roman" panose="02020603050405020304" pitchFamily="18" charset="0"/>
              </a:rPr>
              <a:t>пізнавального скептицизму.</a:t>
            </a:r>
            <a:endParaRPr lang="uk-UA" dirty="0"/>
          </a:p>
        </p:txBody>
      </p:sp>
    </p:spTree>
    <p:extLst>
      <p:ext uri="{BB962C8B-B14F-4D97-AF65-F5344CB8AC3E}">
        <p14:creationId xmlns:p14="http://schemas.microsoft.com/office/powerpoint/2010/main" val="2083793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32E990-F583-470F-8F10-A6D96614EAA1}"/>
              </a:ext>
            </a:extLst>
          </p:cNvPr>
          <p:cNvSpPr>
            <a:spLocks noGrp="1"/>
          </p:cNvSpPr>
          <p:nvPr>
            <p:ph type="title"/>
          </p:nvPr>
        </p:nvSpPr>
        <p:spPr/>
        <p:txBody>
          <a:bodyPr/>
          <a:lstStyle/>
          <a:p>
            <a:r>
              <a:rPr lang="uk-UA" dirty="0"/>
              <a:t>Як пізнати світ?</a:t>
            </a:r>
            <a:br>
              <a:rPr lang="uk-UA" dirty="0"/>
            </a:br>
            <a:endParaRPr lang="uk-UA" dirty="0"/>
          </a:p>
        </p:txBody>
      </p:sp>
      <p:sp>
        <p:nvSpPr>
          <p:cNvPr id="3" name="Місце для вмісту 2">
            <a:extLst>
              <a:ext uri="{FF2B5EF4-FFF2-40B4-BE49-F238E27FC236}">
                <a16:creationId xmlns:a16="http://schemas.microsoft.com/office/drawing/2014/main" id="{7A1580A0-577D-4FF7-98F4-3B1B1CD89D1E}"/>
              </a:ext>
            </a:extLst>
          </p:cNvPr>
          <p:cNvSpPr>
            <a:spLocks noGrp="1"/>
          </p:cNvSpPr>
          <p:nvPr>
            <p:ph idx="1"/>
          </p:nvPr>
        </p:nvSpPr>
        <p:spPr/>
        <p:txBody>
          <a:bodyPr/>
          <a:lstStyle/>
          <a:p>
            <a:r>
              <a:rPr lang="uk-UA" dirty="0">
                <a:latin typeface="Times New Roman" panose="02020603050405020304" pitchFamily="18" charset="0"/>
                <a:cs typeface="Times New Roman" panose="02020603050405020304" pitchFamily="18" charset="0"/>
              </a:rPr>
              <a:t>Релятивізм</a:t>
            </a:r>
          </a:p>
          <a:p>
            <a:r>
              <a:rPr lang="uk-UA" dirty="0">
                <a:latin typeface="Times New Roman" panose="02020603050405020304" pitchFamily="18" charset="0"/>
                <a:cs typeface="Times New Roman" panose="02020603050405020304" pitchFamily="18" charset="0"/>
              </a:rPr>
              <a:t>Метафізика</a:t>
            </a:r>
          </a:p>
          <a:p>
            <a:r>
              <a:rPr lang="uk-UA" dirty="0">
                <a:latin typeface="Times New Roman" panose="02020603050405020304" pitchFamily="18" charset="0"/>
                <a:cs typeface="Times New Roman" panose="02020603050405020304" pitchFamily="18" charset="0"/>
              </a:rPr>
              <a:t>Діалектика</a:t>
            </a:r>
          </a:p>
        </p:txBody>
      </p:sp>
    </p:spTree>
    <p:extLst>
      <p:ext uri="{BB962C8B-B14F-4D97-AF65-F5344CB8AC3E}">
        <p14:creationId xmlns:p14="http://schemas.microsoft.com/office/powerpoint/2010/main" val="3578227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711BFE-0C38-456B-8478-700C0D5F90D9}"/>
              </a:ext>
            </a:extLst>
          </p:cNvPr>
          <p:cNvSpPr>
            <a:spLocks noGrp="1"/>
          </p:cNvSpPr>
          <p:nvPr>
            <p:ph type="title"/>
          </p:nvPr>
        </p:nvSpPr>
        <p:spPr/>
        <p:txBody>
          <a:bodyPr/>
          <a:lstStyle/>
          <a:p>
            <a:r>
              <a:rPr lang="uk-UA" dirty="0"/>
              <a:t>Що є людина?</a:t>
            </a:r>
          </a:p>
        </p:txBody>
      </p:sp>
      <p:sp>
        <p:nvSpPr>
          <p:cNvPr id="3" name="Місце для вмісту 2">
            <a:extLst>
              <a:ext uri="{FF2B5EF4-FFF2-40B4-BE49-F238E27FC236}">
                <a16:creationId xmlns:a16="http://schemas.microsoft.com/office/drawing/2014/main" id="{3F88BA84-C3FF-435B-850F-67D87007F1DE}"/>
              </a:ext>
            </a:extLst>
          </p:cNvPr>
          <p:cNvSpPr>
            <a:spLocks noGrp="1"/>
          </p:cNvSpPr>
          <p:nvPr>
            <p:ph idx="1"/>
          </p:nvPr>
        </p:nvSpPr>
        <p:spPr/>
        <p:txBody>
          <a:bodyPr/>
          <a:lstStyle/>
          <a:p>
            <a:r>
              <a:rPr lang="uk-UA" sz="1800" dirty="0">
                <a:effectLst/>
                <a:latin typeface="Times New Roman" panose="02020603050405020304" pitchFamily="18" charset="0"/>
                <a:ea typeface="Times New Roman" panose="02020603050405020304" pitchFamily="18" charset="0"/>
              </a:rPr>
              <a:t>Антропоцентризм є найхарактернішою ознакою філософського знання. Як філософський світоглядний принцип, антропоцентризм є таким розумінням світу, в який включена людина як свідомо діяльнісний чинник, що визначає кінець кінцем буття світу.</a:t>
            </a:r>
            <a:endParaRPr lang="uk-UA" dirty="0"/>
          </a:p>
        </p:txBody>
      </p:sp>
    </p:spTree>
    <p:extLst>
      <p:ext uri="{BB962C8B-B14F-4D97-AF65-F5344CB8AC3E}">
        <p14:creationId xmlns:p14="http://schemas.microsoft.com/office/powerpoint/2010/main" val="698749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738CB7-11E6-4B89-A524-60DCF99FA22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2C157CD-A898-435D-A301-4E0D0CD5BB4D}"/>
              </a:ext>
            </a:extLst>
          </p:cNvPr>
          <p:cNvSpPr>
            <a:spLocks noGrp="1"/>
          </p:cNvSpPr>
          <p:nvPr>
            <p:ph idx="1"/>
          </p:nvPr>
        </p:nvSpPr>
        <p:spPr/>
        <p:txBody>
          <a:bodyPr>
            <a:normAutofit fontScale="92500"/>
          </a:bodyPr>
          <a:lstStyle/>
          <a:p>
            <a:pPr marL="0" indent="0" algn="just">
              <a:buNone/>
            </a:pPr>
            <a:r>
              <a:rPr lang="uk-UA" dirty="0">
                <a:latin typeface="Times New Roman" panose="02020603050405020304" pitchFamily="18" charset="0"/>
                <a:cs typeface="Times New Roman" panose="02020603050405020304" pitchFamily="18" charset="0"/>
              </a:rPr>
              <a:t>Головним способом буття філософії в культурі з часів її виникнення є діалог логосу (об'єктивний закон, чітке, сперте на послідовну думку знання) і </a:t>
            </a:r>
            <a:r>
              <a:rPr lang="uk-UA" dirty="0" err="1">
                <a:latin typeface="Times New Roman" panose="02020603050405020304" pitchFamily="18" charset="0"/>
                <a:cs typeface="Times New Roman" panose="02020603050405020304" pitchFamily="18" charset="0"/>
              </a:rPr>
              <a:t>міфа</a:t>
            </a:r>
            <a:r>
              <a:rPr lang="uk-UA" dirty="0">
                <a:latin typeface="Times New Roman" panose="02020603050405020304" pitchFamily="18" charset="0"/>
                <a:cs typeface="Times New Roman" panose="02020603050405020304" pitchFamily="18" charset="0"/>
              </a:rPr>
              <a:t>. На цій основі викристалізовуються дві найбільш важливі філософські орієнтації. </a:t>
            </a:r>
          </a:p>
          <a:p>
            <a:pPr algn="just"/>
            <a:r>
              <a:rPr lang="uk-UA" dirty="0">
                <a:latin typeface="Times New Roman" panose="02020603050405020304" pitchFamily="18" charset="0"/>
                <a:cs typeface="Times New Roman" panose="02020603050405020304" pitchFamily="18" charset="0"/>
              </a:rPr>
              <a:t>Перша – це філософія, яка орієнтується на знання наукового типу. Цей спосіб народження і здійснення філософських ідей називається </a:t>
            </a:r>
            <a:r>
              <a:rPr lang="uk-UA" b="1" dirty="0" err="1">
                <a:latin typeface="Times New Roman" panose="02020603050405020304" pitchFamily="18" charset="0"/>
                <a:cs typeface="Times New Roman" panose="02020603050405020304" pitchFamily="18" charset="0"/>
              </a:rPr>
              <a:t>епістемним</a:t>
            </a:r>
            <a:r>
              <a:rPr lang="uk-UA" dirty="0">
                <a:latin typeface="Times New Roman" panose="02020603050405020304" pitchFamily="18" charset="0"/>
                <a:cs typeface="Times New Roman" panose="02020603050405020304" pitchFamily="18" charset="0"/>
              </a:rPr>
              <a:t> (від грецького </a:t>
            </a:r>
            <a:r>
              <a:rPr lang="en-US" dirty="0">
                <a:latin typeface="Times New Roman" panose="02020603050405020304" pitchFamily="18" charset="0"/>
                <a:cs typeface="Times New Roman" panose="02020603050405020304" pitchFamily="18" charset="0"/>
              </a:rPr>
              <a:t>ep</a:t>
            </a:r>
            <a:r>
              <a:rPr lang="uk-UA" dirty="0">
                <a:latin typeface="Times New Roman" panose="02020603050405020304" pitchFamily="18" charset="0"/>
                <a:cs typeface="Times New Roman" panose="02020603050405020304" pitchFamily="18" charset="0"/>
              </a:rPr>
              <a:t>і т</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знання") - вчення </a:t>
            </a:r>
            <a:r>
              <a:rPr lang="uk-UA" dirty="0" err="1">
                <a:latin typeface="Times New Roman" panose="02020603050405020304" pitchFamily="18" charset="0"/>
                <a:cs typeface="Times New Roman" panose="02020603050405020304" pitchFamily="18" charset="0"/>
              </a:rPr>
              <a:t>Арістотеля</a:t>
            </a:r>
            <a:r>
              <a:rPr lang="uk-UA" dirty="0">
                <a:latin typeface="Times New Roman" panose="02020603050405020304" pitchFamily="18" charset="0"/>
                <a:cs typeface="Times New Roman" panose="02020603050405020304" pitchFamily="18" charset="0"/>
              </a:rPr>
              <a:t>, Аквінського, Гоббса, Канта, Гегеля, представників позитивізму. </a:t>
            </a:r>
          </a:p>
          <a:p>
            <a:pPr algn="just"/>
            <a:r>
              <a:rPr lang="uk-UA" dirty="0">
                <a:latin typeface="Times New Roman" panose="02020603050405020304" pitchFamily="18" charset="0"/>
                <a:cs typeface="Times New Roman" panose="02020603050405020304" pitchFamily="18" charset="0"/>
              </a:rPr>
              <a:t>Друга - орієнтація ж філософії на форми повноти життя, вияв стихійно-творчих потенцій світу й людини отримала назву </a:t>
            </a:r>
            <a:r>
              <a:rPr lang="uk-UA" b="1" dirty="0" err="1">
                <a:latin typeface="Times New Roman" panose="02020603050405020304" pitchFamily="18" charset="0"/>
                <a:cs typeface="Times New Roman" panose="02020603050405020304" pitchFamily="18" charset="0"/>
              </a:rPr>
              <a:t>софійної</a:t>
            </a:r>
            <a:r>
              <a:rPr lang="uk-UA" dirty="0">
                <a:latin typeface="Times New Roman" panose="02020603050405020304" pitchFamily="18" charset="0"/>
                <a:cs typeface="Times New Roman" panose="02020603050405020304" pitchFamily="18" charset="0"/>
              </a:rPr>
              <a:t> - філософія Платона, Сенеки, Августина, Паскаля, </a:t>
            </a:r>
            <a:r>
              <a:rPr lang="uk-UA" dirty="0" err="1">
                <a:latin typeface="Times New Roman" panose="02020603050405020304" pitchFamily="18" charset="0"/>
                <a:cs typeface="Times New Roman" panose="02020603050405020304" pitchFamily="18" charset="0"/>
              </a:rPr>
              <a:t>Кіркегора</a:t>
            </a:r>
            <a:r>
              <a:rPr lang="uk-UA" dirty="0">
                <a:latin typeface="Times New Roman" panose="02020603050405020304" pitchFamily="18" charset="0"/>
                <a:cs typeface="Times New Roman" panose="02020603050405020304" pitchFamily="18" charset="0"/>
              </a:rPr>
              <a:t>, Ніцше, Марселя. </a:t>
            </a:r>
          </a:p>
          <a:p>
            <a:pPr marL="0" indent="0" algn="ctr">
              <a:buNone/>
            </a:pPr>
            <a:r>
              <a:rPr lang="uk-UA" i="1" dirty="0"/>
              <a:t>Смислова сполученість цих способів буття філософії надає їй стабільності й динамізму, робить її водночас здатною до упорядкування й до творення нових смислів, до стимулювання суттєвих зрушень у людині й культурі</a:t>
            </a:r>
            <a:r>
              <a:rPr lang="uk-UA" dirty="0"/>
              <a:t>.</a:t>
            </a:r>
          </a:p>
        </p:txBody>
      </p:sp>
    </p:spTree>
    <p:extLst>
      <p:ext uri="{BB962C8B-B14F-4D97-AF65-F5344CB8AC3E}">
        <p14:creationId xmlns:p14="http://schemas.microsoft.com/office/powerpoint/2010/main" val="3001303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83A194-EDD8-4C4A-9FE6-B60423EDECB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CF103E4-444C-4BD4-A1C9-6CFF69D3B1E1}"/>
              </a:ext>
            </a:extLst>
          </p:cNvPr>
          <p:cNvSpPr>
            <a:spLocks noGrp="1"/>
          </p:cNvSpPr>
          <p:nvPr>
            <p:ph idx="1"/>
          </p:nvPr>
        </p:nvSpPr>
        <p:spPr/>
        <p:txBody>
          <a:bodyPr>
            <a:normAutofit/>
          </a:bodyPr>
          <a:lstStyle/>
          <a:p>
            <a:pPr marL="0" indent="0" algn="just">
              <a:buNone/>
            </a:pPr>
            <a:r>
              <a:rPr lang="uk-UA" dirty="0">
                <a:latin typeface="Times New Roman" panose="02020603050405020304" pitchFamily="18" charset="0"/>
                <a:cs typeface="Times New Roman" panose="02020603050405020304" pitchFamily="18" charset="0"/>
              </a:rPr>
              <a:t>За ступенем узагальненості й спорідненості філософських знань розрізняються такі рівні їх організації (або форми буття):</a:t>
            </a:r>
          </a:p>
          <a:p>
            <a:pPr algn="just"/>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філософська ідея </a:t>
            </a:r>
            <a:r>
              <a:rPr lang="uk-UA" dirty="0">
                <a:latin typeface="Times New Roman" panose="02020603050405020304" pitchFamily="18" charset="0"/>
                <a:cs typeface="Times New Roman" panose="02020603050405020304" pitchFamily="18" charset="0"/>
              </a:rPr>
              <a:t>(об'єктивна смислова спрямованість змісту поєднаних у ній понять додає нашому мисленню те, чого ніби й не було, наприклад: "Ніщо не виникає з нічого");</a:t>
            </a:r>
          </a:p>
          <a:p>
            <a:pPr algn="just"/>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філософське вчення </a:t>
            </a:r>
            <a:r>
              <a:rPr lang="uk-UA" dirty="0">
                <a:latin typeface="Times New Roman" panose="02020603050405020304" pitchFamily="18" charset="0"/>
                <a:cs typeface="Times New Roman" panose="02020603050405020304" pitchFamily="18" charset="0"/>
              </a:rPr>
              <a:t>(послідовне розгортання філософської ідеї або низки філософських ідей, здійсню </a:t>
            </a:r>
            <a:r>
              <a:rPr lang="uk-UA" dirty="0" err="1">
                <a:latin typeface="Times New Roman" panose="02020603050405020304" pitchFamily="18" charset="0"/>
                <a:cs typeface="Times New Roman" panose="02020603050405020304" pitchFamily="18" charset="0"/>
              </a:rPr>
              <a:t>ване</a:t>
            </a:r>
            <a:r>
              <a:rPr lang="uk-UA" dirty="0">
                <a:latin typeface="Times New Roman" panose="02020603050405020304" pitchFamily="18" charset="0"/>
                <a:cs typeface="Times New Roman" panose="02020603050405020304" pitchFamily="18" charset="0"/>
              </a:rPr>
              <a:t> яким-небудь мислителем. Наприклад, атомістичне вчення </a:t>
            </a:r>
            <a:r>
              <a:rPr lang="uk-UA" dirty="0" err="1">
                <a:latin typeface="Times New Roman" panose="02020603050405020304" pitchFamily="18" charset="0"/>
                <a:cs typeface="Times New Roman" panose="02020603050405020304" pitchFamily="18" charset="0"/>
              </a:rPr>
              <a:t>Демокріта</a:t>
            </a:r>
            <a:r>
              <a:rPr lang="uk-UA" dirty="0">
                <a:latin typeface="Times New Roman" panose="02020603050405020304" pitchFamily="18" charset="0"/>
                <a:cs typeface="Times New Roman" panose="02020603050405020304" pitchFamily="18" charset="0"/>
              </a:rPr>
              <a:t>); філософська школа (споріднені філософські вчення — іонійська, </a:t>
            </a:r>
            <a:r>
              <a:rPr lang="uk-UA" dirty="0" err="1">
                <a:latin typeface="Times New Roman" panose="02020603050405020304" pitchFamily="18" charset="0"/>
                <a:cs typeface="Times New Roman" panose="02020603050405020304" pitchFamily="18" charset="0"/>
              </a:rPr>
              <a:t>піфагорейська</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мегарська</a:t>
            </a:r>
            <a:r>
              <a:rPr lang="uk-UA" dirty="0">
                <a:latin typeface="Times New Roman" panose="02020603050405020304" pitchFamily="18" charset="0"/>
                <a:cs typeface="Times New Roman" panose="02020603050405020304" pitchFamily="18" charset="0"/>
              </a:rPr>
              <a:t> школи);</a:t>
            </a:r>
          </a:p>
          <a:p>
            <a:r>
              <a:rPr lang="uk-UA" dirty="0"/>
              <a:t> </a:t>
            </a:r>
          </a:p>
        </p:txBody>
      </p:sp>
    </p:spTree>
    <p:extLst>
      <p:ext uri="{BB962C8B-B14F-4D97-AF65-F5344CB8AC3E}">
        <p14:creationId xmlns:p14="http://schemas.microsoft.com/office/powerpoint/2010/main" val="1510477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72A5DB-279F-40CD-96BB-15D64B02983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C06C5EB-6D41-4212-A650-B8B39F7EE68B}"/>
              </a:ext>
            </a:extLst>
          </p:cNvPr>
          <p:cNvSpPr>
            <a:spLocks noGrp="1"/>
          </p:cNvSpPr>
          <p:nvPr>
            <p:ph idx="1"/>
          </p:nvPr>
        </p:nvSpPr>
        <p:spPr/>
        <p:txBody>
          <a:bodyPr/>
          <a:lstStyle/>
          <a:p>
            <a:pPr algn="just"/>
            <a:r>
              <a:rPr lang="uk-UA" b="1" dirty="0"/>
              <a:t>філософська течія </a:t>
            </a:r>
            <a:r>
              <a:rPr lang="uk-UA" dirty="0"/>
              <a:t>(спільність деяких вихідних комплексів ідей і способів їх розгортання у філософському знанні, наприклад: екзистенціалізм, неотомізм, прагматизм). </a:t>
            </a:r>
          </a:p>
          <a:p>
            <a:pPr marL="0" indent="0" algn="just">
              <a:buNone/>
            </a:pPr>
            <a:r>
              <a:rPr lang="uk-UA" dirty="0"/>
              <a:t>Найзагальнішою формою буття філософії є </a:t>
            </a:r>
            <a:r>
              <a:rPr lang="uk-UA" b="1" dirty="0"/>
              <a:t>філософський напрямок </a:t>
            </a:r>
            <a:r>
              <a:rPr lang="uk-UA" dirty="0"/>
              <a:t>(певна смислова єдність у філософії, яка забезпечується спільністю окремих принципів світорозуміння). Такими напрямками у філософії є матеріалізм та ідеалізм </a:t>
            </a:r>
          </a:p>
          <a:p>
            <a:endParaRPr lang="uk-UA" dirty="0"/>
          </a:p>
        </p:txBody>
      </p:sp>
    </p:spTree>
    <p:extLst>
      <p:ext uri="{BB962C8B-B14F-4D97-AF65-F5344CB8AC3E}">
        <p14:creationId xmlns:p14="http://schemas.microsoft.com/office/powerpoint/2010/main" val="1721920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325DF5-CBBA-483B-8C3C-339A15AE0BDF}"/>
              </a:ext>
            </a:extLst>
          </p:cNvPr>
          <p:cNvSpPr>
            <a:spLocks noGrp="1"/>
          </p:cNvSpPr>
          <p:nvPr>
            <p:ph type="title"/>
          </p:nvPr>
        </p:nvSpPr>
        <p:spPr>
          <a:xfrm>
            <a:off x="677334" y="609600"/>
            <a:ext cx="8596668" cy="1041647"/>
          </a:xfrm>
        </p:spPr>
        <p:txBody>
          <a:bodyPr/>
          <a:lstStyle/>
          <a:p>
            <a:r>
              <a:rPr lang="uk-UA" sz="1800" b="1" dirty="0">
                <a:effectLst/>
                <a:latin typeface="Times New Roman" panose="02020603050405020304" pitchFamily="18" charset="0"/>
                <a:ea typeface="Times New Roman" panose="02020603050405020304" pitchFamily="18" charset="0"/>
              </a:rPr>
              <a:t>Функції філософії в суспільстві</a:t>
            </a:r>
            <a:endParaRPr lang="uk-UA" dirty="0"/>
          </a:p>
        </p:txBody>
      </p:sp>
      <p:sp>
        <p:nvSpPr>
          <p:cNvPr id="3" name="Місце для вмісту 2">
            <a:extLst>
              <a:ext uri="{FF2B5EF4-FFF2-40B4-BE49-F238E27FC236}">
                <a16:creationId xmlns:a16="http://schemas.microsoft.com/office/drawing/2014/main" id="{0C6A5AFD-4E56-4661-A333-705677D7B410}"/>
              </a:ext>
            </a:extLst>
          </p:cNvPr>
          <p:cNvSpPr>
            <a:spLocks noGrp="1"/>
          </p:cNvSpPr>
          <p:nvPr>
            <p:ph idx="1"/>
          </p:nvPr>
        </p:nvSpPr>
        <p:spPr>
          <a:xfrm>
            <a:off x="677334" y="1651247"/>
            <a:ext cx="8596668" cy="4390115"/>
          </a:xfrm>
        </p:spPr>
        <p:txBody>
          <a:bodyPr/>
          <a:lstStyle/>
          <a:p>
            <a:pPr algn="just"/>
            <a:r>
              <a:rPr lang="uk-UA" sz="1800" b="1" dirty="0">
                <a:effectLst/>
                <a:latin typeface="Times New Roman" panose="02020603050405020304" pitchFamily="18" charset="0"/>
                <a:ea typeface="Times New Roman" panose="02020603050405020304" pitchFamily="18" charset="0"/>
              </a:rPr>
              <a:t>Світоглядна функція.</a:t>
            </a:r>
            <a:r>
              <a:rPr lang="uk-UA" sz="1800" dirty="0">
                <a:effectLst/>
                <a:latin typeface="Times New Roman" panose="02020603050405020304" pitchFamily="18" charset="0"/>
                <a:ea typeface="Times New Roman" panose="02020603050405020304" pitchFamily="18" charset="0"/>
              </a:rPr>
              <a:t> Озброюючи знаннями про світ і людину, про її місце в світі і можливості його пізнання й перетворення, філософія впливає на формування життєвих установок, на усвідомлення соціальними суб’єктами (особами, групами, спільнотами) цілей і сенсу життя.</a:t>
            </a:r>
          </a:p>
          <a:p>
            <a:pPr algn="just"/>
            <a:r>
              <a:rPr lang="uk-UA" sz="1800" b="1" dirty="0">
                <a:effectLst/>
                <a:latin typeface="Times New Roman" panose="02020603050405020304" pitchFamily="18" charset="0"/>
                <a:ea typeface="Times New Roman" panose="02020603050405020304" pitchFamily="18" charset="0"/>
              </a:rPr>
              <a:t>Методологічна функція.</a:t>
            </a:r>
            <a:r>
              <a:rPr lang="uk-UA" sz="1800" dirty="0">
                <a:effectLst/>
                <a:latin typeface="Times New Roman" panose="02020603050405020304" pitchFamily="18" charset="0"/>
                <a:ea typeface="Times New Roman" panose="02020603050405020304" pitchFamily="18" charset="0"/>
              </a:rPr>
              <a:t> Методологія – це система принципів, з якими філософ підходить до аналізу дійсності. </a:t>
            </a:r>
          </a:p>
          <a:p>
            <a:pPr algn="just"/>
            <a:r>
              <a:rPr lang="uk-UA" sz="1800" b="1" dirty="0" err="1">
                <a:effectLst/>
                <a:latin typeface="Times New Roman" panose="02020603050405020304" pitchFamily="18" charset="0"/>
                <a:ea typeface="Times New Roman" panose="02020603050405020304" pitchFamily="18" charset="0"/>
              </a:rPr>
              <a:t>Раціоналізуюча</a:t>
            </a:r>
            <a:r>
              <a:rPr lang="uk-UA" sz="1800" b="1" dirty="0">
                <a:effectLst/>
                <a:latin typeface="Times New Roman" panose="02020603050405020304" pitchFamily="18" charset="0"/>
                <a:ea typeface="Times New Roman" panose="02020603050405020304" pitchFamily="18" charset="0"/>
              </a:rPr>
              <a:t> функція</a:t>
            </a:r>
            <a:r>
              <a:rPr lang="uk-UA" sz="1800" dirty="0">
                <a:effectLst/>
                <a:latin typeface="Times New Roman" panose="02020603050405020304" pitchFamily="18" charset="0"/>
                <a:ea typeface="Times New Roman" panose="02020603050405020304" pitchFamily="18" charset="0"/>
              </a:rPr>
              <a:t>. Філософія відбирає з нефілософських та </a:t>
            </a:r>
            <a:r>
              <a:rPr lang="uk-UA" sz="1800" dirty="0" err="1">
                <a:effectLst/>
                <a:latin typeface="Times New Roman" panose="02020603050405020304" pitchFamily="18" charset="0"/>
                <a:ea typeface="Times New Roman" panose="02020603050405020304" pitchFamily="18" charset="0"/>
              </a:rPr>
              <a:t>передфілософських</a:t>
            </a:r>
            <a:r>
              <a:rPr lang="uk-UA" sz="1800" dirty="0">
                <a:effectLst/>
                <a:latin typeface="Times New Roman" panose="02020603050405020304" pitchFamily="18" charset="0"/>
                <a:ea typeface="Times New Roman" panose="02020603050405020304" pitchFamily="18" charset="0"/>
              </a:rPr>
              <a:t> форм світогляду (міфологія, релігія) поняття та образи й переосмислює їх, перекладаючи на теоретичну мову. </a:t>
            </a:r>
          </a:p>
          <a:p>
            <a:endParaRPr lang="uk-UA" dirty="0"/>
          </a:p>
        </p:txBody>
      </p:sp>
    </p:spTree>
    <p:extLst>
      <p:ext uri="{BB962C8B-B14F-4D97-AF65-F5344CB8AC3E}">
        <p14:creationId xmlns:p14="http://schemas.microsoft.com/office/powerpoint/2010/main" val="2732652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26F94F-0A36-41A9-9CA8-D71A4F3F5C5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5119813-34E9-4ECB-90F6-1EB7F3687377}"/>
              </a:ext>
            </a:extLst>
          </p:cNvPr>
          <p:cNvSpPr>
            <a:spLocks noGrp="1"/>
          </p:cNvSpPr>
          <p:nvPr>
            <p:ph idx="1"/>
          </p:nvPr>
        </p:nvSpPr>
        <p:spPr/>
        <p:txBody>
          <a:bodyPr/>
          <a:lstStyle/>
          <a:p>
            <a:pPr indent="180340" algn="just">
              <a:lnSpc>
                <a:spcPct val="107000"/>
              </a:lnSpc>
            </a:pPr>
            <a:r>
              <a:rPr lang="uk-UA" sz="1800" b="1" dirty="0" err="1">
                <a:effectLst/>
                <a:latin typeface="Times New Roman" panose="02020603050405020304" pitchFamily="18" charset="0"/>
                <a:ea typeface="Times New Roman" panose="02020603050405020304" pitchFamily="18" charset="0"/>
              </a:rPr>
              <a:t>Систематизуюча</a:t>
            </a:r>
            <a:r>
              <a:rPr lang="uk-UA" sz="1800" b="1" dirty="0">
                <a:effectLst/>
                <a:latin typeface="Times New Roman" panose="02020603050405020304" pitchFamily="18" charset="0"/>
                <a:ea typeface="Times New Roman" panose="02020603050405020304" pitchFamily="18" charset="0"/>
              </a:rPr>
              <a:t> функція.</a:t>
            </a:r>
            <a:r>
              <a:rPr lang="uk-UA" sz="1800" dirty="0">
                <a:effectLst/>
                <a:latin typeface="Times New Roman" panose="02020603050405020304" pitchFamily="18" charset="0"/>
                <a:ea typeface="Times New Roman" panose="02020603050405020304" pitchFamily="18" charset="0"/>
              </a:rPr>
              <a:t> Полягає у відборі з досвіду попередніх поколінь усього найціннішого для осягнення цілісної картини світу та визначення в ньому місця людини.</a:t>
            </a:r>
          </a:p>
          <a:p>
            <a:pPr indent="180340" algn="just">
              <a:lnSpc>
                <a:spcPct val="107000"/>
              </a:lnSpc>
            </a:pPr>
            <a:r>
              <a:rPr lang="uk-UA" sz="1800" b="1" dirty="0">
                <a:effectLst/>
                <a:latin typeface="Times New Roman" panose="02020603050405020304" pitchFamily="18" charset="0"/>
                <a:ea typeface="Times New Roman" panose="02020603050405020304" pitchFamily="18" charset="0"/>
              </a:rPr>
              <a:t>Практично-діяльнісна функція</a:t>
            </a:r>
            <a:r>
              <a:rPr lang="uk-UA" sz="1800" dirty="0">
                <a:effectLst/>
                <a:latin typeface="Times New Roman" panose="02020603050405020304" pitchFamily="18" charset="0"/>
                <a:ea typeface="Times New Roman" panose="02020603050405020304" pitchFamily="18" charset="0"/>
              </a:rPr>
              <a:t>. Філософія перетворюється в знаряддя активного впливу на навколишній світ і на саму людину. Вона визначає цілі життєдіяльності, досягнення яких є найважливішою умовою функціонування й розвитку людини.</a:t>
            </a:r>
          </a:p>
          <a:p>
            <a:pPr indent="180340" algn="just">
              <a:lnSpc>
                <a:spcPct val="107000"/>
              </a:lnSpc>
            </a:pPr>
            <a:r>
              <a:rPr lang="uk-UA" sz="1800" b="1" dirty="0">
                <a:effectLst/>
                <a:latin typeface="Times New Roman" panose="02020603050405020304" pitchFamily="18" charset="0"/>
                <a:ea typeface="Times New Roman" panose="02020603050405020304" pitchFamily="18" charset="0"/>
              </a:rPr>
              <a:t>Прогностична функція.</a:t>
            </a:r>
            <a:r>
              <a:rPr lang="uk-UA" sz="1800" dirty="0">
                <a:effectLst/>
                <a:latin typeface="Times New Roman" panose="02020603050405020304" pitchFamily="18" charset="0"/>
                <a:ea typeface="Times New Roman" panose="02020603050405020304" pitchFamily="18" charset="0"/>
              </a:rPr>
              <a:t> Полягає в можливості спрогнозувати можливість та високу вірогідність змін в різних сферах природного та суспільного буття на основі широкого спектру загальних знань.</a:t>
            </a:r>
          </a:p>
          <a:p>
            <a:pPr marL="0" indent="0">
              <a:buNone/>
            </a:pPr>
            <a:endParaRPr lang="uk-UA" dirty="0"/>
          </a:p>
        </p:txBody>
      </p:sp>
    </p:spTree>
    <p:extLst>
      <p:ext uri="{BB962C8B-B14F-4D97-AF65-F5344CB8AC3E}">
        <p14:creationId xmlns:p14="http://schemas.microsoft.com/office/powerpoint/2010/main" val="492049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6FAB55-36DC-4CD2-97C6-3BA10DF1872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2D2D822-493E-4B21-95D2-BE8DF9ADC705}"/>
              </a:ext>
            </a:extLst>
          </p:cNvPr>
          <p:cNvSpPr>
            <a:spLocks noGrp="1"/>
          </p:cNvSpPr>
          <p:nvPr>
            <p:ph idx="1"/>
          </p:nvPr>
        </p:nvSpPr>
        <p:spPr/>
        <p:txBody>
          <a:bodyPr/>
          <a:lstStyle/>
          <a:p>
            <a:r>
              <a:rPr lang="uk-UA" sz="1800" dirty="0">
                <a:effectLst/>
                <a:latin typeface="Times New Roman" panose="02020603050405020304" pitchFamily="18" charset="0"/>
                <a:ea typeface="Times New Roman" panose="02020603050405020304" pitchFamily="18" charset="0"/>
              </a:rPr>
              <a:t>Світогляд – інтегральне духовне утворення, яке спонукає до практичної дії, до певного способу життя та думки.</a:t>
            </a:r>
          </a:p>
          <a:p>
            <a:r>
              <a:rPr lang="uk-UA" sz="1800" dirty="0">
                <a:effectLst/>
                <a:latin typeface="Times New Roman" panose="02020603050405020304" pitchFamily="18" charset="0"/>
                <a:ea typeface="Times New Roman" panose="02020603050405020304" pitchFamily="18" charset="0"/>
              </a:rPr>
              <a:t>Це спосіб самовизначення людини у світі, тому головна специфіка світогляду полягає в наступному – у ньому не порушується проблема про світ як такий (про його будову, закономірності існування тощо), світогляд має справу з відношенням «людина – світ». </a:t>
            </a:r>
            <a:endParaRPr lang="uk-UA" dirty="0"/>
          </a:p>
        </p:txBody>
      </p:sp>
    </p:spTree>
    <p:extLst>
      <p:ext uri="{BB962C8B-B14F-4D97-AF65-F5344CB8AC3E}">
        <p14:creationId xmlns:p14="http://schemas.microsoft.com/office/powerpoint/2010/main" val="250381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D272BA-8A97-4AE4-BF72-1208535BDE5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FC3FD78-DC0B-4684-A381-FBB9AF368973}"/>
              </a:ext>
            </a:extLst>
          </p:cNvPr>
          <p:cNvSpPr>
            <a:spLocks noGrp="1"/>
          </p:cNvSpPr>
          <p:nvPr>
            <p:ph idx="1"/>
          </p:nvPr>
        </p:nvSpPr>
        <p:spPr/>
        <p:txBody>
          <a:bodyPr>
            <a:normAutofit/>
          </a:bodyPr>
          <a:lstStyle/>
          <a:p>
            <a:r>
              <a:rPr lang="uk-UA" dirty="0"/>
              <a:t>Світогляд має різні структурні виміри:</a:t>
            </a:r>
          </a:p>
          <a:p>
            <a:pPr>
              <a:buFont typeface="Arial" panose="020B0604020202020204" pitchFamily="34" charset="0"/>
              <a:buChar char="•"/>
            </a:pPr>
            <a:r>
              <a:rPr lang="uk-UA" dirty="0"/>
              <a:t> компонентний,</a:t>
            </a:r>
          </a:p>
          <a:p>
            <a:pPr>
              <a:buFont typeface="Arial" panose="020B0604020202020204" pitchFamily="34" charset="0"/>
              <a:buChar char="•"/>
            </a:pPr>
            <a:r>
              <a:rPr lang="uk-UA" dirty="0"/>
              <a:t> </a:t>
            </a:r>
            <a:r>
              <a:rPr lang="uk-UA" dirty="0" err="1"/>
              <a:t>рівневий</a:t>
            </a:r>
            <a:endParaRPr lang="uk-UA" dirty="0"/>
          </a:p>
          <a:p>
            <a:pPr>
              <a:buFont typeface="Arial" panose="020B0604020202020204" pitchFamily="34" charset="0"/>
              <a:buChar char="•"/>
            </a:pPr>
            <a:r>
              <a:rPr lang="uk-UA" dirty="0"/>
              <a:t> функціональний. </a:t>
            </a:r>
          </a:p>
          <a:p>
            <a:r>
              <a:rPr lang="uk-UA" dirty="0"/>
              <a:t>Компонентну структуру світогляду утворюють різні притаманні людині форми осягнення світу. </a:t>
            </a:r>
          </a:p>
          <a:p>
            <a:r>
              <a:rPr lang="uk-UA" dirty="0"/>
              <a:t>Це почуття, знання, цінності, оцінки та різного роду приписи, настанови і переконання. </a:t>
            </a:r>
          </a:p>
        </p:txBody>
      </p:sp>
    </p:spTree>
    <p:extLst>
      <p:ext uri="{BB962C8B-B14F-4D97-AF65-F5344CB8AC3E}">
        <p14:creationId xmlns:p14="http://schemas.microsoft.com/office/powerpoint/2010/main" val="2906671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2FCF96-7729-4C26-A1F9-994B7CC40AC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54B1496-C28D-4CAA-9C45-0D1C81D3B452}"/>
              </a:ext>
            </a:extLst>
          </p:cNvPr>
          <p:cNvSpPr>
            <a:spLocks noGrp="1"/>
          </p:cNvSpPr>
          <p:nvPr>
            <p:ph idx="1"/>
          </p:nvPr>
        </p:nvSpPr>
        <p:spPr/>
        <p:txBody>
          <a:bodyPr>
            <a:normAutofit fontScale="92500" lnSpcReduction="20000"/>
          </a:bodyPr>
          <a:lstStyle/>
          <a:p>
            <a:pPr marR="111125" indent="342900" algn="just">
              <a:spcAft>
                <a:spcPts val="0"/>
              </a:spcAft>
            </a:pPr>
            <a:r>
              <a:rPr lang="uk-UA" sz="1800" dirty="0">
                <a:effectLst/>
                <a:latin typeface="Times New Roman" panose="02020603050405020304" pitchFamily="18" charset="0"/>
                <a:ea typeface="Times New Roman" panose="02020603050405020304" pitchFamily="18" charset="0"/>
              </a:rPr>
              <a:t>У структурному плані прийнято виділяти такі </a:t>
            </a:r>
            <a:r>
              <a:rPr lang="uk-UA" sz="1800" i="1" dirty="0">
                <a:effectLst/>
                <a:latin typeface="Times New Roman" panose="02020603050405020304" pitchFamily="18" charset="0"/>
                <a:ea typeface="Times New Roman" panose="02020603050405020304" pitchFamily="18" charset="0"/>
              </a:rPr>
              <a:t>підсистеми або рівні світогляду:</a:t>
            </a:r>
            <a:r>
              <a:rPr lang="uk-UA" sz="1800" dirty="0">
                <a:effectLst/>
                <a:latin typeface="Times New Roman" panose="02020603050405020304" pitchFamily="18" charset="0"/>
                <a:ea typeface="Times New Roman" panose="02020603050405020304" pitchFamily="18" charset="0"/>
              </a:rPr>
              <a:t> </a:t>
            </a:r>
          </a:p>
          <a:p>
            <a:pPr marR="111125" indent="342900" algn="just">
              <a:spcAft>
                <a:spcPts val="0"/>
              </a:spcAft>
            </a:pPr>
            <a:r>
              <a:rPr lang="uk-UA" sz="1800" i="1" dirty="0">
                <a:effectLst/>
                <a:latin typeface="Times New Roman" panose="02020603050405020304" pitchFamily="18" charset="0"/>
                <a:ea typeface="Times New Roman" panose="02020603050405020304" pitchFamily="18" charset="0"/>
              </a:rPr>
              <a:t>Світовідчуття</a:t>
            </a:r>
            <a:r>
              <a:rPr lang="uk-UA" sz="1800" dirty="0">
                <a:effectLst/>
                <a:latin typeface="Times New Roman" panose="02020603050405020304" pitchFamily="18" charset="0"/>
                <a:ea typeface="Times New Roman" panose="02020603050405020304" pitchFamily="18" charset="0"/>
              </a:rPr>
              <a:t> – рівень світогляду, в якому відношення до світу формується на основі емоцій, психологічного стану </a:t>
            </a:r>
            <a:r>
              <a:rPr lang="uk-UA" dirty="0">
                <a:latin typeface="Times New Roman" panose="02020603050405020304" pitchFamily="18" charset="0"/>
              </a:rPr>
              <a:t>тощо (світ і ставлення до нього відтворюється тут у чуттєво-емоційній формі: оптимістичній, песимістичній, нейтральній); </a:t>
            </a:r>
          </a:p>
          <a:p>
            <a:pPr marR="111125" indent="342900" algn="just">
              <a:spcAft>
                <a:spcPts val="0"/>
              </a:spcAft>
            </a:pPr>
            <a:r>
              <a:rPr lang="uk-UA" sz="1800" i="1" dirty="0">
                <a:effectLst/>
                <a:latin typeface="Times New Roman" panose="02020603050405020304" pitchFamily="18" charset="0"/>
                <a:ea typeface="Times New Roman" panose="02020603050405020304" pitchFamily="18" charset="0"/>
              </a:rPr>
              <a:t>Світосприйняття</a:t>
            </a:r>
            <a:r>
              <a:rPr lang="uk-UA" sz="1800" dirty="0">
                <a:effectLst/>
                <a:latin typeface="Times New Roman" panose="02020603050405020304" pitchFamily="18" charset="0"/>
                <a:ea typeface="Times New Roman" panose="02020603050405020304" pitchFamily="18" charset="0"/>
              </a:rPr>
              <a:t> – проміжний рівень світогляду, який базується на узагальненні чуттєвих даних (образів) і переходу до їх осмислення в світорозумінні </a:t>
            </a:r>
            <a:r>
              <a:rPr lang="uk-UA" dirty="0"/>
              <a:t>(</a:t>
            </a:r>
            <a:r>
              <a:rPr lang="uk-UA" dirty="0">
                <a:latin typeface="Times New Roman" panose="02020603050405020304" pitchFamily="18" charset="0"/>
              </a:rPr>
              <a:t>знання й просторово-часові уявлення про світ, які, синтезуючись, дають у результаті цілісний образ світу);</a:t>
            </a:r>
          </a:p>
          <a:p>
            <a:pPr marR="111125" indent="342900" algn="just">
              <a:spcAft>
                <a:spcPts val="0"/>
              </a:spcAft>
            </a:pPr>
            <a:r>
              <a:rPr lang="uk-UA" sz="1800" i="1" dirty="0">
                <a:effectLst/>
                <a:latin typeface="Times New Roman" panose="02020603050405020304" pitchFamily="18" charset="0"/>
                <a:ea typeface="Times New Roman" panose="02020603050405020304" pitchFamily="18" charset="0"/>
              </a:rPr>
              <a:t>Світорозуміння</a:t>
            </a:r>
            <a:r>
              <a:rPr lang="uk-UA" sz="1800" dirty="0">
                <a:effectLst/>
                <a:latin typeface="Times New Roman" panose="02020603050405020304" pitchFamily="18" charset="0"/>
                <a:ea typeface="Times New Roman" panose="02020603050405020304" pitchFamily="18" charset="0"/>
              </a:rPr>
              <a:t> – рівень світогляду, в якому відношення до світу формується на основі пізнавальної активності людини. </a:t>
            </a:r>
            <a:r>
              <a:rPr lang="uk-UA" dirty="0">
                <a:latin typeface="Times New Roman" panose="02020603050405020304" pitchFamily="18" charset="0"/>
              </a:rPr>
              <a:t>Це інтелектуальний аспект світогляду (образ світу набуває рис картини світу, яка відрізняється від образу світу тим, що містить пояснення; може бути міфологічною, релігійною, буденною, художньою, філософською, науковою).</a:t>
            </a:r>
          </a:p>
          <a:p>
            <a:pPr marR="111125" indent="0" algn="just">
              <a:spcAft>
                <a:spcPts val="0"/>
              </a:spcAft>
              <a:buNone/>
            </a:pPr>
            <a:r>
              <a:rPr lang="uk-UA" dirty="0"/>
              <a:t>	Світовідчуття, світосприйняття й світорозуміння, поєднуючись, визначають загальну функціональну ознаку світогляду – </a:t>
            </a:r>
            <a:r>
              <a:rPr lang="uk-UA" dirty="0" err="1"/>
              <a:t>світоперетворення</a:t>
            </a:r>
            <a:r>
              <a:rPr lang="uk-UA" dirty="0"/>
              <a:t>.</a:t>
            </a:r>
            <a:endParaRPr lang="uk-UA" dirty="0">
              <a:latin typeface="Times New Roman" panose="02020603050405020304" pitchFamily="18" charset="0"/>
            </a:endParaRPr>
          </a:p>
          <a:p>
            <a:endParaRPr lang="uk-UA" dirty="0"/>
          </a:p>
        </p:txBody>
      </p:sp>
    </p:spTree>
    <p:extLst>
      <p:ext uri="{BB962C8B-B14F-4D97-AF65-F5344CB8AC3E}">
        <p14:creationId xmlns:p14="http://schemas.microsoft.com/office/powerpoint/2010/main" val="2206430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1EBB22-F719-4D1F-BBB4-6ADF7A6828F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4785E01-CCFF-4409-93FA-5247FF77ACC5}"/>
              </a:ext>
            </a:extLst>
          </p:cNvPr>
          <p:cNvSpPr>
            <a:spLocks noGrp="1"/>
          </p:cNvSpPr>
          <p:nvPr>
            <p:ph idx="1"/>
          </p:nvPr>
        </p:nvSpPr>
        <p:spPr/>
        <p:txBody>
          <a:bodyPr/>
          <a:lstStyle/>
          <a:p>
            <a:pPr algn="just"/>
            <a:r>
              <a:rPr lang="uk-UA" dirty="0">
                <a:latin typeface="Times New Roman" panose="02020603050405020304" pitchFamily="18" charset="0"/>
                <a:cs typeface="Times New Roman" panose="02020603050405020304" pitchFamily="18" charset="0"/>
              </a:rPr>
              <a:t>Функціональну структуру складають: </a:t>
            </a:r>
          </a:p>
          <a:p>
            <a:pPr algn="just"/>
            <a:r>
              <a:rPr lang="uk-UA" dirty="0">
                <a:latin typeface="Times New Roman" panose="02020603050405020304" pitchFamily="18" charset="0"/>
                <a:cs typeface="Times New Roman" panose="02020603050405020304" pitchFamily="18" charset="0"/>
              </a:rPr>
              <a:t>віра (включає в духовний світ і практичне життя те, що не входить безпосередньо до складу життєвого досвіду конкретного індивіда); </a:t>
            </a:r>
          </a:p>
          <a:p>
            <a:pPr algn="just"/>
            <a:r>
              <a:rPr lang="uk-UA" dirty="0">
                <a:latin typeface="Times New Roman" panose="02020603050405020304" pitchFamily="18" charset="0"/>
                <a:cs typeface="Times New Roman" panose="02020603050405020304" pitchFamily="18" charset="0"/>
              </a:rPr>
              <a:t>надія (мрія, у якої людина повірила); </a:t>
            </a:r>
          </a:p>
          <a:p>
            <a:pPr algn="just"/>
            <a:r>
              <a:rPr lang="uk-UA" dirty="0">
                <a:latin typeface="Times New Roman" panose="02020603050405020304" pitchFamily="18" charset="0"/>
                <a:cs typeface="Times New Roman" panose="02020603050405020304" pitchFamily="18" charset="0"/>
              </a:rPr>
              <a:t>любов (синтетична форма ставлення до світу, в якій поєднані й діяння, й споглядальне ставлення до людини й усього сущого).</a:t>
            </a:r>
          </a:p>
          <a:p>
            <a:endParaRPr lang="uk-UA" dirty="0"/>
          </a:p>
        </p:txBody>
      </p:sp>
    </p:spTree>
    <p:extLst>
      <p:ext uri="{BB962C8B-B14F-4D97-AF65-F5344CB8AC3E}">
        <p14:creationId xmlns:p14="http://schemas.microsoft.com/office/powerpoint/2010/main" val="1531156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88EDA6-5EB5-4B71-93B6-389E9AF8221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4238BCA-87B9-40F8-95F3-67ECEA56641C}"/>
              </a:ext>
            </a:extLst>
          </p:cNvPr>
          <p:cNvSpPr>
            <a:spLocks noGrp="1"/>
          </p:cNvSpPr>
          <p:nvPr>
            <p:ph idx="1"/>
          </p:nvPr>
        </p:nvSpPr>
        <p:spPr/>
        <p:txBody>
          <a:bodyPr/>
          <a:lstStyle/>
          <a:p>
            <a:r>
              <a:rPr lang="uk-UA" sz="1800" i="1" dirty="0">
                <a:effectLst/>
                <a:latin typeface="Times New Roman" panose="02020603050405020304" pitchFamily="18" charset="0"/>
                <a:ea typeface="Times New Roman" panose="02020603050405020304" pitchFamily="18" charset="0"/>
              </a:rPr>
              <a:t>За критерієм загальності</a:t>
            </a:r>
            <a:r>
              <a:rPr lang="uk-UA" sz="1800" dirty="0">
                <a:effectLst/>
                <a:latin typeface="Times New Roman" panose="02020603050405020304" pitchFamily="18" charset="0"/>
                <a:ea typeface="Times New Roman" panose="02020603050405020304" pitchFamily="18" charset="0"/>
              </a:rPr>
              <a:t> виділяються такі рівні світогляду: індивідуальний, груповий (професійний, національний), загальнолюдський світогляд.</a:t>
            </a:r>
          </a:p>
          <a:p>
            <a:r>
              <a:rPr lang="uk-UA" sz="1800" dirty="0">
                <a:effectLst/>
                <a:latin typeface="Times New Roman" panose="02020603050405020304" pitchFamily="18" charset="0"/>
                <a:ea typeface="Times New Roman" panose="02020603050405020304" pitchFamily="18" charset="0"/>
              </a:rPr>
              <a:t> </a:t>
            </a:r>
            <a:r>
              <a:rPr lang="uk-UA" sz="1800" i="1" dirty="0">
                <a:effectLst/>
                <a:latin typeface="Times New Roman" panose="02020603050405020304" pitchFamily="18" charset="0"/>
                <a:ea typeface="Times New Roman" panose="02020603050405020304" pitchFamily="18" charset="0"/>
              </a:rPr>
              <a:t>За ступенем історичного розвитку</a:t>
            </a:r>
            <a:r>
              <a:rPr lang="uk-UA" sz="1800" dirty="0">
                <a:effectLst/>
                <a:latin typeface="Times New Roman" panose="02020603050405020304" pitchFamily="18" charset="0"/>
                <a:ea typeface="Times New Roman" panose="02020603050405020304" pitchFamily="18" charset="0"/>
              </a:rPr>
              <a:t> – античний, середньовічний, ренесансний, модерний, постмодерний тощо. </a:t>
            </a:r>
          </a:p>
          <a:p>
            <a:r>
              <a:rPr lang="uk-UA" sz="1800" i="1" dirty="0">
                <a:effectLst/>
                <a:latin typeface="Times New Roman" panose="02020603050405020304" pitchFamily="18" charset="0"/>
                <a:ea typeface="Times New Roman" panose="02020603050405020304" pitchFamily="18" charset="0"/>
              </a:rPr>
              <a:t>За ступенем теоретичної «зрілості»</a:t>
            </a:r>
            <a:r>
              <a:rPr lang="uk-UA" sz="1800" dirty="0">
                <a:effectLst/>
                <a:latin typeface="Times New Roman" panose="02020603050405020304" pitchFamily="18" charset="0"/>
                <a:ea typeface="Times New Roman" panose="02020603050405020304" pitchFamily="18" charset="0"/>
              </a:rPr>
              <a:t> – стихійно-повсякденний і теоретичний світогляд.</a:t>
            </a:r>
          </a:p>
          <a:p>
            <a:endParaRPr lang="uk-UA" dirty="0"/>
          </a:p>
        </p:txBody>
      </p:sp>
    </p:spTree>
    <p:extLst>
      <p:ext uri="{BB962C8B-B14F-4D97-AF65-F5344CB8AC3E}">
        <p14:creationId xmlns:p14="http://schemas.microsoft.com/office/powerpoint/2010/main" val="3359600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B1AD04-B4D5-444B-A938-7BA05C6F92C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2B38918-FDDF-4986-83CB-AE08882462F2}"/>
              </a:ext>
            </a:extLst>
          </p:cNvPr>
          <p:cNvSpPr>
            <a:spLocks noGrp="1"/>
          </p:cNvSpPr>
          <p:nvPr>
            <p:ph idx="1"/>
          </p:nvPr>
        </p:nvSpPr>
        <p:spPr/>
        <p:txBody>
          <a:bodyPr/>
          <a:lstStyle/>
          <a:p>
            <a:r>
              <a:rPr lang="uk-UA" sz="1800" dirty="0">
                <a:effectLst/>
                <a:latin typeface="Times New Roman" panose="02020603050405020304" pitchFamily="18" charset="0"/>
                <a:ea typeface="Times New Roman" panose="02020603050405020304" pitchFamily="18" charset="0"/>
              </a:rPr>
              <a:t>Залежно від історичного розвитку виділяють такі типи світогляду: міфологічний, релігійний, філософський. </a:t>
            </a:r>
          </a:p>
          <a:p>
            <a:endParaRPr lang="uk-UA" dirty="0"/>
          </a:p>
        </p:txBody>
      </p:sp>
    </p:spTree>
    <p:extLst>
      <p:ext uri="{BB962C8B-B14F-4D97-AF65-F5344CB8AC3E}">
        <p14:creationId xmlns:p14="http://schemas.microsoft.com/office/powerpoint/2010/main" val="1139166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D1BCB3-1B78-4A1C-B575-A859FE6E852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E598A44-A8C3-4BD7-AD5E-1662D58AAE6E}"/>
              </a:ext>
            </a:extLst>
          </p:cNvPr>
          <p:cNvSpPr>
            <a:spLocks noGrp="1"/>
          </p:cNvSpPr>
          <p:nvPr>
            <p:ph idx="1"/>
          </p:nvPr>
        </p:nvSpPr>
        <p:spPr/>
        <p:txBody>
          <a:bodyPr/>
          <a:lstStyle/>
          <a:p>
            <a:r>
              <a:rPr lang="uk-UA" sz="1800" i="1" dirty="0">
                <a:effectLst/>
                <a:latin typeface="Times New Roman" panose="02020603050405020304" pitchFamily="18" charset="0"/>
                <a:ea typeface="Times New Roman" panose="02020603050405020304" pitchFamily="18" charset="0"/>
              </a:rPr>
              <a:t>Міфологічний </a:t>
            </a:r>
            <a:r>
              <a:rPr lang="uk-UA" sz="1800" dirty="0">
                <a:effectLst/>
                <a:latin typeface="Times New Roman" panose="02020603050405020304" pitchFamily="18" charset="0"/>
                <a:ea typeface="Times New Roman" panose="02020603050405020304" pitchFamily="18" charset="0"/>
              </a:rPr>
              <a:t>– це світогляд роду, з якого ще не виокремилась конкретна особа. У міфах людина не  відчуває себе відокремленою від природи, вона – органічна її частина, тому, наприклад, міфологія не знає потойбічного Бога, міфологія – політеїстична (політеїзм – історичний тип релігії, суть якого полягає у поклонінні багатьом богам). </a:t>
            </a:r>
          </a:p>
          <a:p>
            <a:r>
              <a:rPr lang="uk-UA" sz="1800" dirty="0">
                <a:effectLst/>
                <a:latin typeface="Times New Roman" panose="02020603050405020304" pitchFamily="18" charset="0"/>
                <a:ea typeface="Times New Roman" panose="02020603050405020304" pitchFamily="18" charset="0"/>
              </a:rPr>
              <a:t>Міфологія </a:t>
            </a:r>
            <a:r>
              <a:rPr lang="uk-UA" sz="1800" i="1" dirty="0">
                <a:effectLst/>
                <a:latin typeface="Times New Roman" panose="02020603050405020304" pitchFamily="18" charset="0"/>
                <a:ea typeface="Times New Roman" panose="02020603050405020304" pitchFamily="18" charset="0"/>
              </a:rPr>
              <a:t>синкретична</a:t>
            </a:r>
            <a:r>
              <a:rPr lang="uk-UA" sz="1800" dirty="0">
                <a:effectLst/>
                <a:latin typeface="Times New Roman" panose="02020603050405020304" pitchFamily="18" charset="0"/>
                <a:ea typeface="Times New Roman" panose="02020603050405020304" pitchFamily="18" charset="0"/>
              </a:rPr>
              <a:t> – у ній поєднуються зародки науки, релігії, мистецтва, моралі тощо. </a:t>
            </a:r>
          </a:p>
          <a:p>
            <a:r>
              <a:rPr lang="uk-UA" sz="1800" dirty="0">
                <a:effectLst/>
                <a:latin typeface="Times New Roman" panose="02020603050405020304" pitchFamily="18" charset="0"/>
                <a:ea typeface="Times New Roman" panose="02020603050405020304" pitchFamily="18" charset="0"/>
              </a:rPr>
              <a:t>Міфологія </a:t>
            </a:r>
            <a:r>
              <a:rPr lang="uk-UA" sz="1800" i="1" dirty="0" err="1">
                <a:effectLst/>
                <a:latin typeface="Times New Roman" panose="02020603050405020304" pitchFamily="18" charset="0"/>
                <a:ea typeface="Times New Roman" panose="02020603050405020304" pitchFamily="18" charset="0"/>
              </a:rPr>
              <a:t>традиціоналістська</a:t>
            </a:r>
            <a:r>
              <a:rPr lang="uk-UA" sz="1800" dirty="0">
                <a:effectLst/>
                <a:latin typeface="Times New Roman" panose="02020603050405020304" pitchFamily="18" charset="0"/>
                <a:ea typeface="Times New Roman" panose="02020603050405020304" pitchFamily="18" charset="0"/>
              </a:rPr>
              <a:t>, бо панує культ предків, минулого. </a:t>
            </a:r>
          </a:p>
          <a:p>
            <a:r>
              <a:rPr lang="uk-UA" sz="1800" dirty="0">
                <a:effectLst/>
                <a:latin typeface="Times New Roman" panose="02020603050405020304" pitchFamily="18" charset="0"/>
                <a:ea typeface="Times New Roman" panose="02020603050405020304" pitchFamily="18" charset="0"/>
              </a:rPr>
              <a:t>В </a:t>
            </a:r>
            <a:r>
              <a:rPr lang="uk-UA" sz="1800" dirty="0" err="1">
                <a:effectLst/>
                <a:latin typeface="Times New Roman" panose="02020603050405020304" pitchFamily="18" charset="0"/>
                <a:ea typeface="Times New Roman" panose="02020603050405020304" pitchFamily="18" charset="0"/>
              </a:rPr>
              <a:t>сторогому</a:t>
            </a:r>
            <a:r>
              <a:rPr lang="uk-UA" sz="1800" dirty="0">
                <a:effectLst/>
                <a:latin typeface="Times New Roman" panose="02020603050405020304" pitchFamily="18" charset="0"/>
                <a:ea typeface="Times New Roman" panose="02020603050405020304" pitchFamily="18" charset="0"/>
              </a:rPr>
              <a:t> смислі, міфологічний світогляд не знає часу – лінійного розгортання подій від минулого через теперішнє до майбутнього. </a:t>
            </a:r>
            <a:r>
              <a:rPr lang="uk-UA" sz="1800" i="1" dirty="0">
                <a:effectLst/>
                <a:latin typeface="Times New Roman" panose="02020603050405020304" pitchFamily="18" charset="0"/>
                <a:ea typeface="Times New Roman" panose="02020603050405020304" pitchFamily="18" charset="0"/>
              </a:rPr>
              <a:t>Час у міфі циклічний</a:t>
            </a:r>
            <a:r>
              <a:rPr lang="uk-UA" sz="1800" dirty="0">
                <a:effectLst/>
                <a:latin typeface="Times New Roman" panose="02020603050405020304" pitchFamily="18" charset="0"/>
                <a:ea typeface="Times New Roman" panose="02020603050405020304" pitchFamily="18" charset="0"/>
              </a:rPr>
              <a:t>, все відбувається зараз, тому </a:t>
            </a:r>
            <a:r>
              <a:rPr lang="uk-UA" sz="1800" i="1" dirty="0">
                <a:effectLst/>
                <a:latin typeface="Times New Roman" panose="02020603050405020304" pitchFamily="18" charset="0"/>
                <a:ea typeface="Times New Roman" panose="02020603050405020304" pitchFamily="18" charset="0"/>
              </a:rPr>
              <a:t>міф позбавлений історії</a:t>
            </a:r>
            <a:r>
              <a:rPr lang="uk-UA" sz="1800" dirty="0">
                <a:effectLst/>
                <a:latin typeface="Times New Roman" panose="02020603050405020304" pitchFamily="18" charset="0"/>
                <a:ea typeface="Times New Roman" panose="02020603050405020304" pitchFamily="18" charset="0"/>
              </a:rPr>
              <a:t>.</a:t>
            </a:r>
          </a:p>
          <a:p>
            <a:endParaRPr lang="uk-UA" dirty="0"/>
          </a:p>
        </p:txBody>
      </p:sp>
    </p:spTree>
    <p:extLst>
      <p:ext uri="{BB962C8B-B14F-4D97-AF65-F5344CB8AC3E}">
        <p14:creationId xmlns:p14="http://schemas.microsoft.com/office/powerpoint/2010/main" val="2242119321"/>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5161</TotalTime>
  <Words>1966</Words>
  <Application>Microsoft Office PowerPoint</Application>
  <PresentationFormat>Широкий екран</PresentationFormat>
  <Paragraphs>101</Paragraphs>
  <Slides>27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27</vt:i4>
      </vt:variant>
    </vt:vector>
  </HeadingPairs>
  <TitlesOfParts>
    <vt:vector size="32" baseType="lpstr">
      <vt:lpstr>Arial</vt:lpstr>
      <vt:lpstr>Times New Roman</vt:lpstr>
      <vt:lpstr>Trebuchet MS</vt:lpstr>
      <vt:lpstr>Wingdings 3</vt:lpstr>
      <vt:lpstr>Грань</vt:lpstr>
      <vt:lpstr>Філософія та її місце в системі культури</vt:lpstr>
      <vt:lpstr>Світогляд, його зміст, соціально-історичний характер та історичні типи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Філософія як специфічний тип світогляду. </vt:lpstr>
      <vt:lpstr>Презентація PowerPoint</vt:lpstr>
      <vt:lpstr>Презентація PowerPoint</vt:lpstr>
      <vt:lpstr>Презентація PowerPoint</vt:lpstr>
      <vt:lpstr>Презентація PowerPoint</vt:lpstr>
      <vt:lpstr>Презентація PowerPoint</vt:lpstr>
      <vt:lpstr>Місце філософії в системі культури та роль у суспільстві </vt:lpstr>
      <vt:lpstr>Структура філософії</vt:lpstr>
      <vt:lpstr>Презентація PowerPoint</vt:lpstr>
      <vt:lpstr>чи пізнаванний світ? </vt:lpstr>
      <vt:lpstr>Як пізнати світ? </vt:lpstr>
      <vt:lpstr>Що є людина?</vt:lpstr>
      <vt:lpstr>Презентація PowerPoint</vt:lpstr>
      <vt:lpstr>Презентація PowerPoint</vt:lpstr>
      <vt:lpstr>Презентація PowerPoint</vt:lpstr>
      <vt:lpstr>Функції філософії в суспільстві</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Філософія та її місце в системі культури</dc:title>
  <dc:creator>Admin</dc:creator>
  <cp:lastModifiedBy>Admin</cp:lastModifiedBy>
  <cp:revision>6</cp:revision>
  <dcterms:created xsi:type="dcterms:W3CDTF">2022-02-17T09:11:00Z</dcterms:created>
  <dcterms:modified xsi:type="dcterms:W3CDTF">2022-08-14T18:16:20Z</dcterms:modified>
</cp:coreProperties>
</file>