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</p:sldIdLst>
  <p:sldSz cx="14630400" cy="8229600"/>
  <p:notesSz cx="8229600" cy="14630400"/>
  <p:embeddedFontLst>
    <p:embeddedFont>
      <p:font typeface="Crimson Pro Semi Bold" pitchFamily="34" charset="0"/>
      <p:regular r:id="rId37"/>
    </p:embeddedFont>
    <p:embeddedFont>
      <p:font typeface="Crimson Pro Semi Bold" pitchFamily="34" charset="-122"/>
      <p:regular r:id="rId38"/>
    </p:embeddedFont>
    <p:embeddedFont>
      <p:font typeface="Crimson Pro Semi Bold" pitchFamily="34" charset="-120"/>
      <p:regular r:id="rId39"/>
    </p:embeddedFont>
    <p:embeddedFont>
      <p:font typeface="Heebo" pitchFamily="34" charset="0"/>
      <p:regular r:id="rId40"/>
    </p:embeddedFont>
    <p:embeddedFont>
      <p:font typeface="Heebo" pitchFamily="34" charset="-122"/>
      <p:regular r:id="rId41"/>
    </p:embeddedFont>
    <p:embeddedFont>
      <p:font typeface="Heebo" pitchFamily="34" charset="-120"/>
      <p:regular r:id="rId42"/>
    </p:embeddedFont>
    <p:embeddedFont>
      <p:font typeface="Calibri" panose="020F0502020204030204" charset="0"/>
      <p:regular r:id="rId43"/>
      <p:bold r:id="rId44"/>
      <p:italic r:id="rId45"/>
      <p:boldItalic r:id="rId4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6" Type="http://schemas.openxmlformats.org/officeDocument/2006/relationships/font" Target="fonts/font10.fntdata"/><Relationship Id="rId45" Type="http://schemas.openxmlformats.org/officeDocument/2006/relationships/font" Target="fonts/font9.fntdata"/><Relationship Id="rId44" Type="http://schemas.openxmlformats.org/officeDocument/2006/relationships/font" Target="fonts/font8.fntdata"/><Relationship Id="rId43" Type="http://schemas.openxmlformats.org/officeDocument/2006/relationships/font" Target="fonts/font7.fntdata"/><Relationship Id="rId42" Type="http://schemas.openxmlformats.org/officeDocument/2006/relationships/font" Target="fonts/font6.fntdata"/><Relationship Id="rId41" Type="http://schemas.openxmlformats.org/officeDocument/2006/relationships/font" Target="fonts/font5.fntdata"/><Relationship Id="rId40" Type="http://schemas.openxmlformats.org/officeDocument/2006/relationships/font" Target="fonts/font4.fntdata"/><Relationship Id="rId4" Type="http://schemas.openxmlformats.org/officeDocument/2006/relationships/notesMaster" Target="notesMasters/notesMaster1.xml"/><Relationship Id="rId39" Type="http://schemas.openxmlformats.org/officeDocument/2006/relationships/font" Target="fonts/font3.fntdata"/><Relationship Id="rId38" Type="http://schemas.openxmlformats.org/officeDocument/2006/relationships/font" Target="fonts/font2.fntdata"/><Relationship Id="rId37" Type="http://schemas.openxmlformats.org/officeDocument/2006/relationships/font" Target="fonts/font1.fntdata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0F0F1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2" Type="http://schemas.openxmlformats.org/officeDocument/2006/relationships/theme" Target="../theme/theme1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6.xml"/><Relationship Id="rId7" Type="http://schemas.openxmlformats.org/officeDocument/2006/relationships/slideLayout" Target="../slideLayouts/slideLayout1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9.xml"/><Relationship Id="rId3" Type="http://schemas.openxmlformats.org/officeDocument/2006/relationships/slideLayout" Target="../slideLayouts/slideLayout20.xml"/><Relationship Id="rId2" Type="http://schemas.openxmlformats.org/officeDocument/2006/relationships/image" Target="../media/image26.png"/><Relationship Id="rId1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2.xml"/><Relationship Id="rId1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3.xml"/><Relationship Id="rId1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3.xml"/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5.xml"/><Relationship Id="rId4" Type="http://schemas.openxmlformats.org/officeDocument/2006/relationships/slideLayout" Target="../slideLayouts/slideLayout26.xml"/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6.xml"/><Relationship Id="rId4" Type="http://schemas.openxmlformats.org/officeDocument/2006/relationships/slideLayout" Target="../slideLayouts/slideLayout27.xml"/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8.xml"/><Relationship Id="rId1" Type="http://schemas.openxmlformats.org/officeDocument/2006/relationships/image" Target="../media/image41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30.xml"/><Relationship Id="rId1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image" Target="../media/image51.png"/><Relationship Id="rId8" Type="http://schemas.openxmlformats.org/officeDocument/2006/relationships/image" Target="../media/image50.png"/><Relationship Id="rId7" Type="http://schemas.openxmlformats.org/officeDocument/2006/relationships/image" Target="../media/image49.png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2" Type="http://schemas.openxmlformats.org/officeDocument/2006/relationships/notesSlide" Target="../notesSlides/notesSlide30.xml"/><Relationship Id="rId11" Type="http://schemas.openxmlformats.org/officeDocument/2006/relationships/slideLayout" Target="../slideLayouts/slideLayout31.xml"/><Relationship Id="rId10" Type="http://schemas.openxmlformats.org/officeDocument/2006/relationships/image" Target="../media/image52.png"/><Relationship Id="rId1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0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697242"/>
            <a:ext cx="7556421" cy="283511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Системи очистки газових викидів від вуглекислого газу: технології майбутнього</a:t>
            </a:r>
            <a:endParaRPr lang="en-US" sz="44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455301"/>
            <a:ext cx="7556421" cy="425303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150"/>
              </a:lnSpc>
              <a:buNone/>
            </a:pPr>
            <a:r>
              <a:rPr lang="en-US" sz="890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Методи захоплення CO₂</a:t>
            </a:r>
            <a:endParaRPr lang="en-US" sz="8900" dirty="0"/>
          </a:p>
        </p:txBody>
      </p:sp>
      <p:sp>
        <p:nvSpPr>
          <p:cNvPr id="4" name="Text 1"/>
          <p:cNvSpPr/>
          <p:nvPr/>
        </p:nvSpPr>
        <p:spPr>
          <a:xfrm>
            <a:off x="793790" y="6048494"/>
            <a:ext cx="75564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Різноманітні технологічні підходи до відокремлення вуглекислого газу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158603"/>
            <a:ext cx="10566083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Три основні технології захоплення CO₂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3321010"/>
            <a:ext cx="4196358" cy="2749987"/>
          </a:xfrm>
          <a:prstGeom prst="roundRect">
            <a:avLst>
              <a:gd name="adj" fmla="val 1237"/>
            </a:avLst>
          </a:prstGeom>
          <a:solidFill>
            <a:srgbClr val="F2EEEE"/>
          </a:solidFill>
        </p:spPr>
      </p:sp>
      <p:sp>
        <p:nvSpPr>
          <p:cNvPr id="4" name="Text 2"/>
          <p:cNvSpPr/>
          <p:nvPr/>
        </p:nvSpPr>
        <p:spPr>
          <a:xfrm>
            <a:off x="1020604" y="3547824"/>
            <a:ext cx="3742730" cy="7086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Посткомбустійне захоплення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020604" y="4392573"/>
            <a:ext cx="3742730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Відділення CO₂ з димових газів після спалювання палива за допомогою спеціальних розчинників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5216962" y="3321010"/>
            <a:ext cx="4196358" cy="2749987"/>
          </a:xfrm>
          <a:prstGeom prst="roundRect">
            <a:avLst>
              <a:gd name="adj" fmla="val 1237"/>
            </a:avLst>
          </a:prstGeom>
          <a:solidFill>
            <a:srgbClr val="F2EEEE"/>
          </a:solidFill>
        </p:spPr>
      </p:sp>
      <p:sp>
        <p:nvSpPr>
          <p:cNvPr id="7" name="Text 5"/>
          <p:cNvSpPr/>
          <p:nvPr/>
        </p:nvSpPr>
        <p:spPr>
          <a:xfrm>
            <a:off x="5443776" y="3547824"/>
            <a:ext cx="3742730" cy="7086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Прекомбустійне захоплення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5443776" y="4392573"/>
            <a:ext cx="3742730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Перетворення палива на водень і CO₂ з подальшим відділенням вуглекислого газу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9640133" y="3321010"/>
            <a:ext cx="4196358" cy="2749987"/>
          </a:xfrm>
          <a:prstGeom prst="roundRect">
            <a:avLst>
              <a:gd name="adj" fmla="val 1237"/>
            </a:avLst>
          </a:prstGeom>
          <a:solidFill>
            <a:srgbClr val="F2EEEE"/>
          </a:solidFill>
        </p:spPr>
      </p:sp>
      <p:sp>
        <p:nvSpPr>
          <p:cNvPr id="10" name="Text 8"/>
          <p:cNvSpPr/>
          <p:nvPr/>
        </p:nvSpPr>
        <p:spPr>
          <a:xfrm>
            <a:off x="9866948" y="3547824"/>
            <a:ext cx="3594378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Оксіфюельне спалювання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9866948" y="4038243"/>
            <a:ext cx="3742730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Спалювання палива в чистому кисні замість повітря для отримання концентрованого CO₂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66173"/>
            <a:ext cx="8043505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Посткомбустійне захоплення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3070265"/>
            <a:ext cx="6244709" cy="313789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99521" y="3041928"/>
            <a:ext cx="3402330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Переваги методу</a:t>
            </a:r>
            <a:endParaRPr lang="en-US" sz="2650" dirty="0"/>
          </a:p>
        </p:txBody>
      </p:sp>
      <p:sp>
        <p:nvSpPr>
          <p:cNvPr id="5" name="Text 2"/>
          <p:cNvSpPr/>
          <p:nvPr/>
        </p:nvSpPr>
        <p:spPr>
          <a:xfrm>
            <a:off x="7599521" y="3694033"/>
            <a:ext cx="6244709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Легко інтегрується з існуючими електростанціями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599521" y="4136231"/>
            <a:ext cx="6244709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Найбільш розвинена технологія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599521" y="4578429"/>
            <a:ext cx="6244709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Можливість модернізації старих установок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7599521" y="5145405"/>
            <a:ext cx="624470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Використовує хімічні розчинники для селективного поглинання CO₂ з димових газів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33901"/>
            <a:ext cx="7829193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Прекомбустійне захоплення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299960" y="1896308"/>
            <a:ext cx="30480" cy="5599271"/>
          </a:xfrm>
          <a:prstGeom prst="roundRect">
            <a:avLst>
              <a:gd name="adj" fmla="val 111628"/>
            </a:avLst>
          </a:prstGeom>
          <a:solidFill>
            <a:srgbClr val="D8D4D4"/>
          </a:solidFill>
        </p:spPr>
      </p:sp>
      <p:sp>
        <p:nvSpPr>
          <p:cNvPr id="4" name="Shape 2"/>
          <p:cNvSpPr/>
          <p:nvPr/>
        </p:nvSpPr>
        <p:spPr>
          <a:xfrm>
            <a:off x="6410087" y="2136219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8D4D4"/>
          </a:solidFill>
        </p:spPr>
      </p:sp>
      <p:sp>
        <p:nvSpPr>
          <p:cNvPr id="5" name="Shape 3"/>
          <p:cNvSpPr/>
          <p:nvPr/>
        </p:nvSpPr>
        <p:spPr>
          <a:xfrm>
            <a:off x="7060049" y="1896308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</p:spPr>
      </p:sp>
      <p:sp>
        <p:nvSpPr>
          <p:cNvPr id="6" name="Text 4"/>
          <p:cNvSpPr/>
          <p:nvPr/>
        </p:nvSpPr>
        <p:spPr>
          <a:xfrm>
            <a:off x="7145119" y="1938814"/>
            <a:ext cx="340162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1</a:t>
            </a:r>
            <a:endParaRPr lang="en-US" sz="2650" dirty="0"/>
          </a:p>
        </p:txBody>
      </p:sp>
      <p:sp>
        <p:nvSpPr>
          <p:cNvPr id="7" name="Text 5"/>
          <p:cNvSpPr/>
          <p:nvPr/>
        </p:nvSpPr>
        <p:spPr>
          <a:xfrm>
            <a:off x="3345894" y="1974175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Газифікація палива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93790" y="2464594"/>
            <a:ext cx="5387340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Перетворення вугілля або природного газу на синтез-газ (H₂ + CO)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7539871" y="3497104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8D4D4"/>
          </a:solidFill>
        </p:spPr>
      </p:sp>
      <p:sp>
        <p:nvSpPr>
          <p:cNvPr id="10" name="Shape 8"/>
          <p:cNvSpPr/>
          <p:nvPr/>
        </p:nvSpPr>
        <p:spPr>
          <a:xfrm>
            <a:off x="7060049" y="3257193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</p:spPr>
      </p:sp>
      <p:sp>
        <p:nvSpPr>
          <p:cNvPr id="11" name="Text 9"/>
          <p:cNvSpPr/>
          <p:nvPr/>
        </p:nvSpPr>
        <p:spPr>
          <a:xfrm>
            <a:off x="7145119" y="3299698"/>
            <a:ext cx="340162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2</a:t>
            </a:r>
            <a:endParaRPr lang="en-US" sz="2650" dirty="0"/>
          </a:p>
        </p:txBody>
      </p:sp>
      <p:sp>
        <p:nvSpPr>
          <p:cNvPr id="12" name="Text 10"/>
          <p:cNvSpPr/>
          <p:nvPr/>
        </p:nvSpPr>
        <p:spPr>
          <a:xfrm>
            <a:off x="8449270" y="3335060"/>
            <a:ext cx="3594973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Конверсія водяним паром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8449270" y="3825478"/>
            <a:ext cx="5387340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Перетворення CO у CO₂ з утворенням додаткового водню</a:t>
            </a:r>
            <a:endParaRPr lang="en-US" sz="1750" dirty="0"/>
          </a:p>
        </p:txBody>
      </p:sp>
      <p:sp>
        <p:nvSpPr>
          <p:cNvPr id="14" name="Shape 12"/>
          <p:cNvSpPr/>
          <p:nvPr/>
        </p:nvSpPr>
        <p:spPr>
          <a:xfrm>
            <a:off x="6410087" y="4670108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8D4D4"/>
          </a:solidFill>
        </p:spPr>
      </p:sp>
      <p:sp>
        <p:nvSpPr>
          <p:cNvPr id="15" name="Shape 13"/>
          <p:cNvSpPr/>
          <p:nvPr/>
        </p:nvSpPr>
        <p:spPr>
          <a:xfrm>
            <a:off x="7060049" y="4430197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</p:spPr>
      </p:sp>
      <p:sp>
        <p:nvSpPr>
          <p:cNvPr id="16" name="Text 14"/>
          <p:cNvSpPr/>
          <p:nvPr/>
        </p:nvSpPr>
        <p:spPr>
          <a:xfrm>
            <a:off x="7145119" y="4472702"/>
            <a:ext cx="340162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3</a:t>
            </a:r>
            <a:endParaRPr lang="en-US" sz="2650" dirty="0"/>
          </a:p>
        </p:txBody>
      </p:sp>
      <p:sp>
        <p:nvSpPr>
          <p:cNvPr id="17" name="Text 15"/>
          <p:cNvSpPr/>
          <p:nvPr/>
        </p:nvSpPr>
        <p:spPr>
          <a:xfrm>
            <a:off x="3345894" y="4508063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Відділення CO₂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793790" y="4998482"/>
            <a:ext cx="5387340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Відокремлення вуглекислого газу від водню</a:t>
            </a:r>
            <a:endParaRPr lang="en-US" sz="1750" dirty="0"/>
          </a:p>
        </p:txBody>
      </p:sp>
      <p:sp>
        <p:nvSpPr>
          <p:cNvPr id="19" name="Shape 17"/>
          <p:cNvSpPr/>
          <p:nvPr/>
        </p:nvSpPr>
        <p:spPr>
          <a:xfrm>
            <a:off x="7539871" y="5843111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8D4D4"/>
          </a:solidFill>
        </p:spPr>
      </p:sp>
      <p:sp>
        <p:nvSpPr>
          <p:cNvPr id="20" name="Shape 18"/>
          <p:cNvSpPr/>
          <p:nvPr/>
        </p:nvSpPr>
        <p:spPr>
          <a:xfrm>
            <a:off x="7060049" y="5603200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</p:spPr>
      </p:sp>
      <p:sp>
        <p:nvSpPr>
          <p:cNvPr id="21" name="Text 19"/>
          <p:cNvSpPr/>
          <p:nvPr/>
        </p:nvSpPr>
        <p:spPr>
          <a:xfrm>
            <a:off x="7145119" y="5645706"/>
            <a:ext cx="340162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4</a:t>
            </a:r>
            <a:endParaRPr lang="en-US" sz="2650" dirty="0"/>
          </a:p>
        </p:txBody>
      </p:sp>
      <p:sp>
        <p:nvSpPr>
          <p:cNvPr id="22" name="Text 20"/>
          <p:cNvSpPr/>
          <p:nvPr/>
        </p:nvSpPr>
        <p:spPr>
          <a:xfrm>
            <a:off x="8449270" y="5681067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Спалювання водню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8449270" y="6171486"/>
            <a:ext cx="5387340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Використання чистого водню як екологічного палива</a:t>
            </a:r>
            <a:endParaRPr lang="en-US" sz="1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2115" y="575191"/>
            <a:ext cx="6632853" cy="65377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10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Оксіфюельне спалювання</a:t>
            </a:r>
            <a:endParaRPr lang="en-US" sz="4100" dirty="0"/>
          </a:p>
        </p:txBody>
      </p:sp>
      <p:sp>
        <p:nvSpPr>
          <p:cNvPr id="3" name="Text 1"/>
          <p:cNvSpPr/>
          <p:nvPr/>
        </p:nvSpPr>
        <p:spPr>
          <a:xfrm>
            <a:off x="732115" y="1751886"/>
            <a:ext cx="3138011" cy="39231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Принцип роботи</a:t>
            </a:r>
            <a:endParaRPr lang="en-US" sz="2450" dirty="0"/>
          </a:p>
        </p:txBody>
      </p:sp>
      <p:sp>
        <p:nvSpPr>
          <p:cNvPr id="4" name="Text 2"/>
          <p:cNvSpPr/>
          <p:nvPr/>
        </p:nvSpPr>
        <p:spPr>
          <a:xfrm>
            <a:off x="732115" y="2353389"/>
            <a:ext cx="7695486" cy="66936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Спалювання палива в атмосфері чистого кисню замість повітря. Це дає димові гази, що складаються переважно з CO₂ і водяної пари.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32115" y="3231952"/>
            <a:ext cx="2614970" cy="32682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Характеристики:</a:t>
            </a:r>
            <a:endParaRPr lang="en-US" sz="2050" dirty="0"/>
          </a:p>
        </p:txBody>
      </p:sp>
      <p:sp>
        <p:nvSpPr>
          <p:cNvPr id="6" name="Text 4"/>
          <p:cNvSpPr/>
          <p:nvPr/>
        </p:nvSpPr>
        <p:spPr>
          <a:xfrm>
            <a:off x="732115" y="3767971"/>
            <a:ext cx="7695486" cy="33468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Висока концентрація CO₂ (&gt;95%)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32115" y="4175760"/>
            <a:ext cx="7695486" cy="33468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Простота відділення водяної пари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32115" y="4583549"/>
            <a:ext cx="7695486" cy="33468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Високі енергетичні витрати на виробництво кисню</a:t>
            </a:r>
            <a:endParaRPr lang="en-US" sz="16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45523" y="1777960"/>
            <a:ext cx="4960263" cy="621268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636752"/>
            <a:ext cx="7556421" cy="425303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150"/>
              </a:lnSpc>
              <a:buNone/>
            </a:pPr>
            <a:r>
              <a:rPr lang="en-US" sz="890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Технології очищення газів</a:t>
            </a:r>
            <a:endParaRPr lang="en-US" sz="8900" dirty="0"/>
          </a:p>
        </p:txBody>
      </p:sp>
      <p:sp>
        <p:nvSpPr>
          <p:cNvPr id="4" name="Text 1"/>
          <p:cNvSpPr/>
          <p:nvPr/>
        </p:nvSpPr>
        <p:spPr>
          <a:xfrm>
            <a:off x="793790" y="6229945"/>
            <a:ext cx="75564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Сучасні методи відокремлення та очищення CO₂ з газових потоків</a:t>
            </a:r>
            <a:endParaRPr lang="en-US" sz="1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42023"/>
            <a:ext cx="10081022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Абсорбція — хімічне поглинання CO₂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743789" y="3778806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Поглинання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269224"/>
            <a:ext cx="3785235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CO₂ хімічно реагує з розчинником (амінами)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1411" y="3900011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552462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Регенерація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042880"/>
            <a:ext cx="3898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Нагрівання розчинника для виділення чистого CO₂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0307" y="2948940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005030"/>
            <a:ext cx="3364468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Повторне використання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495449"/>
            <a:ext cx="3898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Охолоджений розчинник повертається в цикл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94533" y="5675114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93790" y="6924556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Найпоширеніший метод з ефективністю захоплення до 90%</a:t>
            </a:r>
            <a:endParaRPr lang="en-US" sz="1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62144"/>
            <a:ext cx="9202579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Адсорбція — фізичне поглинання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266236"/>
            <a:ext cx="6244709" cy="47459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99521" y="2237899"/>
            <a:ext cx="3705344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Твердофазні сорбенти</a:t>
            </a:r>
            <a:endParaRPr lang="en-US" sz="2650" dirty="0"/>
          </a:p>
        </p:txBody>
      </p:sp>
      <p:sp>
        <p:nvSpPr>
          <p:cNvPr id="5" name="Text 2"/>
          <p:cNvSpPr/>
          <p:nvPr/>
        </p:nvSpPr>
        <p:spPr>
          <a:xfrm>
            <a:off x="7599521" y="2890004"/>
            <a:ext cx="6244709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Активоване вугілля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599521" y="3332202"/>
            <a:ext cx="6244709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Цеоліти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599521" y="3774400"/>
            <a:ext cx="6244709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Металоорганічні каркаси (MOFs)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7599521" y="4216598"/>
            <a:ext cx="6244709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Амінофункціоналізовані матеріали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7599521" y="4783574"/>
            <a:ext cx="624470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Регенерація відбувається шляхом зміни тиску або температури</a:t>
            </a:r>
            <a:endParaRPr lang="en-US" sz="17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205984"/>
            <a:ext cx="5990153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Мембранні технології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254925"/>
            <a:ext cx="3664744" cy="2810947"/>
          </a:xfrm>
          <a:prstGeom prst="roundRect">
            <a:avLst>
              <a:gd name="adj" fmla="val 1210"/>
            </a:avLst>
          </a:prstGeom>
          <a:solidFill>
            <a:srgbClr val="FFFFFF"/>
          </a:solidFill>
          <a:ln w="30480">
            <a:solidFill>
              <a:srgbClr val="D8D4D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51084" y="2512219"/>
            <a:ext cx="2889290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Полімерні мембрани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51084" y="3002637"/>
            <a:ext cx="3150156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Селективна проникність для CO₂ завдяки різниці в розчинності та дифузії газів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348" y="2254925"/>
            <a:ext cx="3664863" cy="2810947"/>
          </a:xfrm>
          <a:prstGeom prst="roundRect">
            <a:avLst>
              <a:gd name="adj" fmla="val 1210"/>
            </a:avLst>
          </a:prstGeom>
          <a:solidFill>
            <a:srgbClr val="FFFFFF"/>
          </a:solidFill>
          <a:ln w="30480">
            <a:solidFill>
              <a:srgbClr val="D8D4D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942642" y="2512219"/>
            <a:ext cx="3150275" cy="7086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Неорганічні мембрани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42642" y="3356967"/>
            <a:ext cx="3150275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Керамічні та скляні мембрани з високою термостійкістю та селективністю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292685"/>
            <a:ext cx="7556421" cy="1730812"/>
          </a:xfrm>
          <a:prstGeom prst="roundRect">
            <a:avLst>
              <a:gd name="adj" fmla="val 1966"/>
            </a:avLst>
          </a:prstGeom>
          <a:solidFill>
            <a:srgbClr val="FFFFFF"/>
          </a:solidFill>
          <a:ln w="30480">
            <a:solidFill>
              <a:srgbClr val="D8D4D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51084" y="5549979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Змішані мембрани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51084" y="6040398"/>
            <a:ext cx="7041832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Комбінація органічних і неорганічних матеріалів для покращених характеристик</a:t>
            </a:r>
            <a:endParaRPr lang="en-US" sz="17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41772"/>
            <a:ext cx="5988963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Кріогенне розділення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145863"/>
            <a:ext cx="4885015" cy="36636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39828" y="2117527"/>
            <a:ext cx="3402330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Принцип роботи</a:t>
            </a:r>
            <a:endParaRPr lang="en-US" sz="2650" dirty="0"/>
          </a:p>
        </p:txBody>
      </p:sp>
      <p:sp>
        <p:nvSpPr>
          <p:cNvPr id="5" name="Text 2"/>
          <p:cNvSpPr/>
          <p:nvPr/>
        </p:nvSpPr>
        <p:spPr>
          <a:xfrm>
            <a:off x="6239828" y="2769632"/>
            <a:ext cx="7604284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Охолодження газової суміші до температур -50°C до -80°C для конденсації CO₂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6239828" y="3722251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Застосування: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6239828" y="4303395"/>
            <a:ext cx="7604284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Високі концентрації CO₂ (&gt;90%)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6239828" y="4745593"/>
            <a:ext cx="7604284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Малі об'єми газу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6239828" y="5187791"/>
            <a:ext cx="7604284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Потребує значних енергетичних витрат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39828" y="5805845"/>
            <a:ext cx="7604284" cy="1326713"/>
          </a:xfrm>
          <a:prstGeom prst="roundRect">
            <a:avLst>
              <a:gd name="adj" fmla="val 2565"/>
            </a:avLst>
          </a:prstGeom>
          <a:solidFill>
            <a:srgbClr val="B3C3FF"/>
          </a:solidFill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6642" y="6134695"/>
            <a:ext cx="283488" cy="22681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976943" y="6089333"/>
            <a:ext cx="6640354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Енергоємність становить до 30% від загального споживання електроенергії установки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46403"/>
            <a:ext cx="7556421" cy="567070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150"/>
              </a:lnSpc>
              <a:buNone/>
            </a:pPr>
            <a:r>
              <a:rPr lang="en-US" sz="890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Глобальна загроза вуглекислого газу</a:t>
            </a:r>
            <a:endParaRPr lang="en-US" sz="8900" dirty="0"/>
          </a:p>
        </p:txBody>
      </p:sp>
      <p:sp>
        <p:nvSpPr>
          <p:cNvPr id="4" name="Text 1"/>
          <p:cNvSpPr/>
          <p:nvPr/>
        </p:nvSpPr>
        <p:spPr>
          <a:xfrm>
            <a:off x="793790" y="6757273"/>
            <a:ext cx="75564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Кліматична криза потребує негайних технологічних рішень для зниження концентрації CO₂ в атмосфері</a:t>
            </a:r>
            <a:endParaRPr lang="en-US" sz="17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455301"/>
            <a:ext cx="7556421" cy="425303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150"/>
              </a:lnSpc>
              <a:buNone/>
            </a:pPr>
            <a:r>
              <a:rPr lang="en-US" sz="890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Приклади впровадження CCS</a:t>
            </a:r>
            <a:endParaRPr lang="en-US" sz="8900" dirty="0"/>
          </a:p>
        </p:txBody>
      </p:sp>
      <p:sp>
        <p:nvSpPr>
          <p:cNvPr id="4" name="Text 1"/>
          <p:cNvSpPr/>
          <p:nvPr/>
        </p:nvSpPr>
        <p:spPr>
          <a:xfrm>
            <a:off x="6280190" y="6048494"/>
            <a:ext cx="75564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Реальні проекти, що демонструють ефективність технологій захоплення CO₂</a:t>
            </a:r>
            <a:endParaRPr lang="en-US" sz="17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564719"/>
            <a:ext cx="75564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Проект Sleipner — піонер CCS технологій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435787"/>
            <a:ext cx="3636407" cy="74842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1M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6680716" y="4467582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тонн CO₂ щорічно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280190" y="4958001"/>
            <a:ext cx="3636407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Захоплюється та зберігається з 1996 року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10200084" y="3435787"/>
            <a:ext cx="3636526" cy="74842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28</a:t>
            </a:r>
            <a:endParaRPr lang="en-US" sz="5850" dirty="0"/>
          </a:p>
        </p:txBody>
      </p:sp>
      <p:sp>
        <p:nvSpPr>
          <p:cNvPr id="8" name="Text 5"/>
          <p:cNvSpPr/>
          <p:nvPr/>
        </p:nvSpPr>
        <p:spPr>
          <a:xfrm>
            <a:off x="10504765" y="4467582"/>
            <a:ext cx="3027164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років успішної роботи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200084" y="4958001"/>
            <a:ext cx="3636526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Демонструє довготривалу стабільність зберігання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6280190" y="5938957"/>
            <a:ext cx="75564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Перший комерційний проект зберігання CO₂ у соляних водоносних горизонтах Північного моря на глибині понад 800 метрів</a:t>
            </a:r>
            <a:endParaRPr lang="en-US" sz="17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376124"/>
            <a:ext cx="75564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Підвищення нафтовіддачі за допомогою CO₂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360658"/>
            <a:ext cx="3501509" cy="85058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Enhanced Oil Recovery (EOR)</a:t>
            </a:r>
            <a:endParaRPr lang="en-US" sz="2650" dirty="0"/>
          </a:p>
        </p:txBody>
      </p:sp>
      <p:sp>
        <p:nvSpPr>
          <p:cNvPr id="5" name="Text 2"/>
          <p:cNvSpPr/>
          <p:nvPr/>
        </p:nvSpPr>
        <p:spPr>
          <a:xfrm>
            <a:off x="793790" y="4438055"/>
            <a:ext cx="350150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80% захопленого CO₂ використовується для EOR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5243155"/>
            <a:ext cx="350150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Підвищує видобуток нафти на 5-15%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93790" y="6048256"/>
            <a:ext cx="350150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CO₂ залишається в пласті після видобутку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4856321" y="3360658"/>
            <a:ext cx="3501509" cy="85058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Контроверсійність методу</a:t>
            </a:r>
            <a:endParaRPr lang="en-US" sz="2650" dirty="0"/>
          </a:p>
        </p:txBody>
      </p:sp>
      <p:sp>
        <p:nvSpPr>
          <p:cNvPr id="9" name="Text 6"/>
          <p:cNvSpPr/>
          <p:nvPr/>
        </p:nvSpPr>
        <p:spPr>
          <a:xfrm>
            <a:off x="4856321" y="4438055"/>
            <a:ext cx="3501509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Хоча EOR дозволяє зберігати CO₂, він також збільшує видобуток нафти, підтримуючи залежність від викопного палива</a:t>
            </a:r>
            <a:endParaRPr lang="en-US" sz="17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322189"/>
            <a:ext cx="6737271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Підземне зберігання CO₂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1020604" y="2711291"/>
            <a:ext cx="226814" cy="1020604"/>
          </a:xfrm>
          <a:prstGeom prst="roundRect">
            <a:avLst>
              <a:gd name="adj" fmla="val 15001"/>
            </a:avLst>
          </a:prstGeom>
          <a:solidFill>
            <a:srgbClr val="F2EEEE"/>
          </a:solidFill>
        </p:spPr>
      </p:sp>
      <p:sp>
        <p:nvSpPr>
          <p:cNvPr id="5" name="Shape 2"/>
          <p:cNvSpPr/>
          <p:nvPr/>
        </p:nvSpPr>
        <p:spPr>
          <a:xfrm>
            <a:off x="793790" y="2562463"/>
            <a:ext cx="680442" cy="680442"/>
          </a:xfrm>
          <a:prstGeom prst="roundRect">
            <a:avLst>
              <a:gd name="adj" fmla="val 67192"/>
            </a:avLst>
          </a:prstGeom>
          <a:solidFill>
            <a:srgbClr val="F2EEEE"/>
          </a:solidFill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930" y="2690098"/>
            <a:ext cx="340162" cy="42529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701046" y="2597944"/>
            <a:ext cx="3244691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Ін'єкційна свердловина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1701046" y="3088362"/>
            <a:ext cx="6649164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CO₂ закачується на глибину 800-3000 метрів</a:t>
            </a:r>
            <a:endParaRPr lang="en-US" sz="1750" dirty="0"/>
          </a:p>
        </p:txBody>
      </p:sp>
      <p:sp>
        <p:nvSpPr>
          <p:cNvPr id="9" name="Shape 5"/>
          <p:cNvSpPr/>
          <p:nvPr/>
        </p:nvSpPr>
        <p:spPr>
          <a:xfrm>
            <a:off x="1360765" y="4298990"/>
            <a:ext cx="226814" cy="1020604"/>
          </a:xfrm>
          <a:prstGeom prst="roundRect">
            <a:avLst>
              <a:gd name="adj" fmla="val 15001"/>
            </a:avLst>
          </a:prstGeom>
          <a:solidFill>
            <a:srgbClr val="F2EEEE"/>
          </a:solidFill>
        </p:spPr>
      </p:sp>
      <p:sp>
        <p:nvSpPr>
          <p:cNvPr id="10" name="Shape 6"/>
          <p:cNvSpPr/>
          <p:nvPr/>
        </p:nvSpPr>
        <p:spPr>
          <a:xfrm>
            <a:off x="1133951" y="4150162"/>
            <a:ext cx="680442" cy="680442"/>
          </a:xfrm>
          <a:prstGeom prst="roundRect">
            <a:avLst>
              <a:gd name="adj" fmla="val 67192"/>
            </a:avLst>
          </a:prstGeom>
          <a:solidFill>
            <a:srgbClr val="F2EEEE"/>
          </a:solidFill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4092" y="4277797"/>
            <a:ext cx="340162" cy="425291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2041208" y="4185642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Пористі породи</a:t>
            </a:r>
            <a:endParaRPr lang="en-US" sz="2200" dirty="0"/>
          </a:p>
        </p:txBody>
      </p:sp>
      <p:sp>
        <p:nvSpPr>
          <p:cNvPr id="13" name="Text 8"/>
          <p:cNvSpPr/>
          <p:nvPr/>
        </p:nvSpPr>
        <p:spPr>
          <a:xfrm>
            <a:off x="2041208" y="4676061"/>
            <a:ext cx="6309003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CO₂ зберігається в порах пісковиків або вапняків</a:t>
            </a:r>
            <a:endParaRPr lang="en-US" sz="1750" dirty="0"/>
          </a:p>
        </p:txBody>
      </p:sp>
      <p:sp>
        <p:nvSpPr>
          <p:cNvPr id="14" name="Shape 9"/>
          <p:cNvSpPr/>
          <p:nvPr/>
        </p:nvSpPr>
        <p:spPr>
          <a:xfrm>
            <a:off x="1701046" y="5886688"/>
            <a:ext cx="226814" cy="1020604"/>
          </a:xfrm>
          <a:prstGeom prst="roundRect">
            <a:avLst>
              <a:gd name="adj" fmla="val 15001"/>
            </a:avLst>
          </a:prstGeom>
          <a:solidFill>
            <a:srgbClr val="F2EEEE"/>
          </a:solidFill>
        </p:spPr>
      </p:sp>
      <p:sp>
        <p:nvSpPr>
          <p:cNvPr id="15" name="Shape 10"/>
          <p:cNvSpPr/>
          <p:nvPr/>
        </p:nvSpPr>
        <p:spPr>
          <a:xfrm>
            <a:off x="1474232" y="5737860"/>
            <a:ext cx="680442" cy="680442"/>
          </a:xfrm>
          <a:prstGeom prst="roundRect">
            <a:avLst>
              <a:gd name="adj" fmla="val 67192"/>
            </a:avLst>
          </a:prstGeom>
          <a:solidFill>
            <a:srgbClr val="F2EEEE"/>
          </a:solidFill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4372" y="5865495"/>
            <a:ext cx="340162" cy="425291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2381488" y="5773341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Непроникні шари</a:t>
            </a:r>
            <a:endParaRPr lang="en-US" sz="2200" dirty="0"/>
          </a:p>
        </p:txBody>
      </p:sp>
      <p:sp>
        <p:nvSpPr>
          <p:cNvPr id="18" name="Text 12"/>
          <p:cNvSpPr/>
          <p:nvPr/>
        </p:nvSpPr>
        <p:spPr>
          <a:xfrm>
            <a:off x="2381488" y="6263759"/>
            <a:ext cx="5968722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Глинисті породи запобігають витоку CO₂</a:t>
            </a:r>
            <a:endParaRPr lang="en-US" sz="17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345531"/>
            <a:ext cx="7556421" cy="28353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150"/>
              </a:lnSpc>
              <a:buNone/>
            </a:pPr>
            <a:r>
              <a:rPr lang="en-US" sz="890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Виклики та перспективи</a:t>
            </a:r>
            <a:endParaRPr lang="en-US" sz="8900" dirty="0"/>
          </a:p>
        </p:txBody>
      </p:sp>
      <p:sp>
        <p:nvSpPr>
          <p:cNvPr id="4" name="Text 1"/>
          <p:cNvSpPr/>
          <p:nvPr/>
        </p:nvSpPr>
        <p:spPr>
          <a:xfrm>
            <a:off x="793790" y="5521047"/>
            <a:ext cx="75564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Аналіз бар'єрів та можливостей для масштабування CCS технологій</a:t>
            </a:r>
            <a:endParaRPr lang="en-US" sz="17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82140"/>
            <a:ext cx="9305925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Основні проблеми CCS технологій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3044547"/>
            <a:ext cx="4196358" cy="3302913"/>
          </a:xfrm>
          <a:prstGeom prst="roundRect">
            <a:avLst>
              <a:gd name="adj" fmla="val 1030"/>
            </a:avLst>
          </a:prstGeom>
          <a:solidFill>
            <a:srgbClr val="F2EEEE"/>
          </a:solidFill>
        </p:spPr>
      </p:sp>
      <p:sp>
        <p:nvSpPr>
          <p:cNvPr id="4" name="Shape 2"/>
          <p:cNvSpPr/>
          <p:nvPr/>
        </p:nvSpPr>
        <p:spPr>
          <a:xfrm>
            <a:off x="1020604" y="3271361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2150FE"/>
          </a:solidFill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7770" y="3420189"/>
            <a:ext cx="306110" cy="38266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0604" y="4178617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Високі витрати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020604" y="4669036"/>
            <a:ext cx="3742730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Капітальні витрати $50-100 на тонну CO₂. Експлуатаційні витрати становлять 20-30% від капітальних щорічно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216962" y="3044547"/>
            <a:ext cx="4196358" cy="3302913"/>
          </a:xfrm>
          <a:prstGeom prst="roundRect">
            <a:avLst>
              <a:gd name="adj" fmla="val 1030"/>
            </a:avLst>
          </a:prstGeom>
          <a:solidFill>
            <a:srgbClr val="F2EEEE"/>
          </a:solidFill>
        </p:spPr>
      </p:sp>
      <p:sp>
        <p:nvSpPr>
          <p:cNvPr id="9" name="Shape 6"/>
          <p:cNvSpPr/>
          <p:nvPr/>
        </p:nvSpPr>
        <p:spPr>
          <a:xfrm>
            <a:off x="5443776" y="3271361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2150FE"/>
          </a:solidFill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0942" y="3420189"/>
            <a:ext cx="306110" cy="382667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43776" y="4178617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Енергетичні втрати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5443776" y="4669036"/>
            <a:ext cx="3742730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Процес захоплення споживає 15-30% енергії, вироблюваної установкою</a:t>
            </a:r>
            <a:endParaRPr lang="en-US" sz="1750" dirty="0"/>
          </a:p>
        </p:txBody>
      </p:sp>
      <p:sp>
        <p:nvSpPr>
          <p:cNvPr id="13" name="Shape 9"/>
          <p:cNvSpPr/>
          <p:nvPr/>
        </p:nvSpPr>
        <p:spPr>
          <a:xfrm>
            <a:off x="9640133" y="3044547"/>
            <a:ext cx="4196358" cy="3302913"/>
          </a:xfrm>
          <a:prstGeom prst="roundRect">
            <a:avLst>
              <a:gd name="adj" fmla="val 1030"/>
            </a:avLst>
          </a:prstGeom>
          <a:solidFill>
            <a:srgbClr val="F2EEEE"/>
          </a:solidFill>
        </p:spPr>
      </p:sp>
      <p:sp>
        <p:nvSpPr>
          <p:cNvPr id="14" name="Shape 10"/>
          <p:cNvSpPr/>
          <p:nvPr/>
        </p:nvSpPr>
        <p:spPr>
          <a:xfrm>
            <a:off x="9866948" y="3271361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2150FE"/>
          </a:solidFill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4114" y="3420189"/>
            <a:ext cx="306110" cy="382667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866948" y="4178617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Ризики витоків</a:t>
            </a:r>
            <a:endParaRPr lang="en-US" sz="2200" dirty="0"/>
          </a:p>
        </p:txBody>
      </p:sp>
      <p:sp>
        <p:nvSpPr>
          <p:cNvPr id="17" name="Text 12"/>
          <p:cNvSpPr/>
          <p:nvPr/>
        </p:nvSpPr>
        <p:spPr>
          <a:xfrm>
            <a:off x="9866948" y="4669036"/>
            <a:ext cx="3742730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Потенційна небезпека витоку CO₂ зі сховищ може нівелювати кліматичні переваги</a:t>
            </a:r>
            <a:endParaRPr lang="en-US" sz="17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137291"/>
            <a:ext cx="8468201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Альтернативи CCS технологіям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3299698"/>
            <a:ext cx="566976" cy="56697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4150162"/>
            <a:ext cx="3936921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Відновлювальна енергетика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4640580"/>
            <a:ext cx="4158615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Сонячні та вітрові електростанції забезпечують чисте виробництво енергії без необхідності захоплення CO₂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893" y="3299698"/>
            <a:ext cx="566976" cy="56697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5893" y="4150162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Електрифікація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35893" y="4640580"/>
            <a:ext cx="4158615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Перехід транспорту та промисловості на електричну енергію знижує попит на викопне паливо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7995" y="3299698"/>
            <a:ext cx="566976" cy="56697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7995" y="4150162"/>
            <a:ext cx="4158615" cy="7086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Пряме вилучення з атмосфери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677995" y="4994910"/>
            <a:ext cx="4158615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DAC технології можуть видаляти CO₂ безпосередньо з атмосферного повітря</a:t>
            </a:r>
            <a:endParaRPr lang="en-US" sz="17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195507"/>
            <a:ext cx="6874073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Майбутнє CCS технологій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535341" y="2244447"/>
            <a:ext cx="30480" cy="4789527"/>
          </a:xfrm>
          <a:prstGeom prst="roundRect">
            <a:avLst>
              <a:gd name="adj" fmla="val 111628"/>
            </a:avLst>
          </a:prstGeom>
          <a:solidFill>
            <a:srgbClr val="D8D4D4"/>
          </a:solidFill>
        </p:spPr>
      </p:sp>
      <p:sp>
        <p:nvSpPr>
          <p:cNvPr id="5" name="Shape 2"/>
          <p:cNvSpPr/>
          <p:nvPr/>
        </p:nvSpPr>
        <p:spPr>
          <a:xfrm>
            <a:off x="6760012" y="2484358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8D4D4"/>
          </a:solidFill>
        </p:spPr>
      </p:sp>
      <p:sp>
        <p:nvSpPr>
          <p:cNvPr id="6" name="Shape 3"/>
          <p:cNvSpPr/>
          <p:nvPr/>
        </p:nvSpPr>
        <p:spPr>
          <a:xfrm>
            <a:off x="6280190" y="2244447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</p:spPr>
      </p:sp>
      <p:sp>
        <p:nvSpPr>
          <p:cNvPr id="7" name="Text 4"/>
          <p:cNvSpPr/>
          <p:nvPr/>
        </p:nvSpPr>
        <p:spPr>
          <a:xfrm>
            <a:off x="6365260" y="2286953"/>
            <a:ext cx="340162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7669411" y="2322314"/>
            <a:ext cx="5021818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2025-2030: Підвищення ефективності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669411" y="2812733"/>
            <a:ext cx="616719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Досягнення ефективності захоплення понад 95% при зниженні енергетичних витрат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760012" y="4232077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8D4D4"/>
          </a:solidFill>
        </p:spPr>
      </p:sp>
      <p:sp>
        <p:nvSpPr>
          <p:cNvPr id="11" name="Shape 8"/>
          <p:cNvSpPr/>
          <p:nvPr/>
        </p:nvSpPr>
        <p:spPr>
          <a:xfrm>
            <a:off x="6280190" y="3992166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</p:spPr>
      </p:sp>
      <p:sp>
        <p:nvSpPr>
          <p:cNvPr id="12" name="Text 9"/>
          <p:cNvSpPr/>
          <p:nvPr/>
        </p:nvSpPr>
        <p:spPr>
          <a:xfrm>
            <a:off x="6365260" y="4034671"/>
            <a:ext cx="340162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2</a:t>
            </a:r>
            <a:endParaRPr lang="en-US" sz="2650" dirty="0"/>
          </a:p>
        </p:txBody>
      </p:sp>
      <p:sp>
        <p:nvSpPr>
          <p:cNvPr id="13" name="Text 10"/>
          <p:cNvSpPr/>
          <p:nvPr/>
        </p:nvSpPr>
        <p:spPr>
          <a:xfrm>
            <a:off x="7669411" y="4070033"/>
            <a:ext cx="3952280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2030-2035: Модульні рішення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7669411" y="4560451"/>
            <a:ext cx="616719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Розробка компактних установок для малих і середніх підприємств</a:t>
            </a:r>
            <a:endParaRPr lang="en-US" sz="1750" dirty="0"/>
          </a:p>
        </p:txBody>
      </p:sp>
      <p:sp>
        <p:nvSpPr>
          <p:cNvPr id="15" name="Shape 12"/>
          <p:cNvSpPr/>
          <p:nvPr/>
        </p:nvSpPr>
        <p:spPr>
          <a:xfrm>
            <a:off x="6760012" y="5979795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8D4D4"/>
          </a:solidFill>
        </p:spPr>
      </p:sp>
      <p:sp>
        <p:nvSpPr>
          <p:cNvPr id="16" name="Shape 13"/>
          <p:cNvSpPr/>
          <p:nvPr/>
        </p:nvSpPr>
        <p:spPr>
          <a:xfrm>
            <a:off x="6280190" y="5739884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</p:spPr>
      </p:sp>
      <p:sp>
        <p:nvSpPr>
          <p:cNvPr id="17" name="Text 14"/>
          <p:cNvSpPr/>
          <p:nvPr/>
        </p:nvSpPr>
        <p:spPr>
          <a:xfrm>
            <a:off x="6365260" y="5782389"/>
            <a:ext cx="340162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3</a:t>
            </a:r>
            <a:endParaRPr lang="en-US" sz="2650" dirty="0"/>
          </a:p>
        </p:txBody>
      </p:sp>
      <p:sp>
        <p:nvSpPr>
          <p:cNvPr id="18" name="Text 15"/>
          <p:cNvSpPr/>
          <p:nvPr/>
        </p:nvSpPr>
        <p:spPr>
          <a:xfrm>
            <a:off x="7669411" y="5817751"/>
            <a:ext cx="4129921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2035-2040: Інтеграція з воднем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7669411" y="6308169"/>
            <a:ext cx="616719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Поєднання CCS з виробництвом чистого водню для декарбонізації промисловості</a:t>
            </a:r>
            <a:endParaRPr lang="en-US" sz="17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41884"/>
            <a:ext cx="11362849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Роль державної підтримки у розвитку CCS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017639"/>
            <a:ext cx="3402330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Фінансові стимули</a:t>
            </a:r>
            <a:endParaRPr lang="en-US" sz="2650" dirty="0"/>
          </a:p>
        </p:txBody>
      </p:sp>
      <p:sp>
        <p:nvSpPr>
          <p:cNvPr id="4" name="Text 2"/>
          <p:cNvSpPr/>
          <p:nvPr/>
        </p:nvSpPr>
        <p:spPr>
          <a:xfrm>
            <a:off x="793790" y="3669744"/>
            <a:ext cx="6244709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США: Податкові кредити $85 за тонну CO₂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111943"/>
            <a:ext cx="6244709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ЄС: Фонд інновацій €10 млрд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4554141"/>
            <a:ext cx="6244709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Китай: Державні субсидії для пілотних проектів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599521" y="3017639"/>
            <a:ext cx="3828693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Регуляторна підтримка</a:t>
            </a:r>
            <a:endParaRPr lang="en-US" sz="2650" dirty="0"/>
          </a:p>
        </p:txBody>
      </p:sp>
      <p:sp>
        <p:nvSpPr>
          <p:cNvPr id="8" name="Text 6"/>
          <p:cNvSpPr/>
          <p:nvPr/>
        </p:nvSpPr>
        <p:spPr>
          <a:xfrm>
            <a:off x="7599521" y="3669744"/>
            <a:ext cx="6244709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Стандарти викидів CO₂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7599521" y="4111943"/>
            <a:ext cx="6244709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Система торгівлі квотами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7599521" y="4554141"/>
            <a:ext cx="6244709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Обов'язкові цілі декарбонізації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1133951" y="5506641"/>
            <a:ext cx="1270265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Міжнародна співпраця є ключем до успішного масштабування CCS технологій та досягнення глобальних кліматичних цілей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793790" y="5251490"/>
            <a:ext cx="30480" cy="1236107"/>
          </a:xfrm>
          <a:prstGeom prst="rect">
            <a:avLst/>
          </a:prstGeom>
          <a:solidFill>
            <a:srgbClr val="2150FE"/>
          </a:solidFill>
        </p:spPr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045976"/>
            <a:ext cx="7225427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Візія чистого майбутнього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094917"/>
            <a:ext cx="7556421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Промислові підприємства майбутнього інтегровані з природою завдяки ефективним системам захоплення CO₂ та відновлюваним джерелам енергії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3047405"/>
            <a:ext cx="7556421" cy="74842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77%</a:t>
            </a:r>
            <a:endParaRPr lang="en-US" sz="5850" dirty="0"/>
          </a:p>
        </p:txBody>
      </p:sp>
      <p:sp>
        <p:nvSpPr>
          <p:cNvPr id="4" name="Text 1"/>
          <p:cNvSpPr/>
          <p:nvPr/>
        </p:nvSpPr>
        <p:spPr>
          <a:xfrm>
            <a:off x="7143393" y="4079200"/>
            <a:ext cx="582989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Антропогенних парникових газів — це CO₂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6280190" y="4569619"/>
            <a:ext cx="75564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Основне джерело: спалювання викопного палива в енергетиці, промисловості та транспорті</a:t>
            </a:r>
            <a:endParaRPr lang="en-US" sz="17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5079" y="498991"/>
            <a:ext cx="12448580" cy="5669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CCS — частина комплексного рішення кліматичної кризи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2709029" y="2188488"/>
            <a:ext cx="2268141" cy="2834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20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Захоплення CO₂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635079" y="2580799"/>
            <a:ext cx="4342090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4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CCS технології для промисловості</a:t>
            </a:r>
            <a:endParaRPr lang="en-US" sz="14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77170" y="1428869"/>
            <a:ext cx="4676061" cy="4676061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3396" y="2899648"/>
            <a:ext cx="255151" cy="31884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653230" y="1776174"/>
            <a:ext cx="3149560" cy="2834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Відновлювальна енергетика</a:t>
            </a:r>
            <a:endParaRPr lang="en-US" sz="1750" dirty="0"/>
          </a:p>
        </p:txBody>
      </p:sp>
      <p:sp>
        <p:nvSpPr>
          <p:cNvPr id="8" name="Text 4"/>
          <p:cNvSpPr/>
          <p:nvPr/>
        </p:nvSpPr>
        <p:spPr>
          <a:xfrm>
            <a:off x="9653230" y="2168485"/>
            <a:ext cx="4342090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Сонце, вітер, гідроенергетика</a:t>
            </a:r>
            <a:endParaRPr lang="en-US" sz="14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7170" y="1428869"/>
            <a:ext cx="4676061" cy="4676061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9635" y="2462213"/>
            <a:ext cx="255151" cy="31884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0016133" y="3425547"/>
            <a:ext cx="2268141" cy="2834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Енергоефективність</a:t>
            </a:r>
            <a:endParaRPr lang="en-US" sz="1750" dirty="0"/>
          </a:p>
        </p:txBody>
      </p:sp>
      <p:sp>
        <p:nvSpPr>
          <p:cNvPr id="12" name="Text 6"/>
          <p:cNvSpPr/>
          <p:nvPr/>
        </p:nvSpPr>
        <p:spPr>
          <a:xfrm>
            <a:off x="10016133" y="3817858"/>
            <a:ext cx="3979188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Оптимізація споживання</a:t>
            </a:r>
            <a:endParaRPr lang="en-US" sz="14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7170" y="1428869"/>
            <a:ext cx="4676061" cy="4676061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1644" y="3607475"/>
            <a:ext cx="255151" cy="318849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9653230" y="5074920"/>
            <a:ext cx="2268141" cy="2834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Інновації</a:t>
            </a:r>
            <a:endParaRPr lang="en-US" sz="1750" dirty="0"/>
          </a:p>
        </p:txBody>
      </p:sp>
      <p:sp>
        <p:nvSpPr>
          <p:cNvPr id="16" name="Text 8"/>
          <p:cNvSpPr/>
          <p:nvPr/>
        </p:nvSpPr>
        <p:spPr>
          <a:xfrm>
            <a:off x="9653230" y="5467231"/>
            <a:ext cx="4342090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Нові технології та матеріали</a:t>
            </a:r>
            <a:endParaRPr lang="en-US" sz="140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77170" y="1428869"/>
            <a:ext cx="4676061" cy="4676061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9635" y="4752618"/>
            <a:ext cx="255151" cy="318849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2709029" y="4662607"/>
            <a:ext cx="2268141" cy="2834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20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Політичні рішення</a:t>
            </a:r>
            <a:endParaRPr lang="en-US" sz="1750" dirty="0"/>
          </a:p>
        </p:txBody>
      </p:sp>
      <p:sp>
        <p:nvSpPr>
          <p:cNvPr id="20" name="Text 10"/>
          <p:cNvSpPr/>
          <p:nvPr/>
        </p:nvSpPr>
        <p:spPr>
          <a:xfrm>
            <a:off x="635079" y="5054918"/>
            <a:ext cx="4342090" cy="2902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4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Регулювання та стимули</a:t>
            </a:r>
            <a:endParaRPr lang="en-US" sz="1400" dirty="0"/>
          </a:p>
        </p:txBody>
      </p:sp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77170" y="1428869"/>
            <a:ext cx="4676061" cy="4676061"/>
          </a:xfrm>
          <a:prstGeom prst="rect">
            <a:avLst/>
          </a:prstGeom>
        </p:spPr>
      </p:pic>
      <p:pic>
        <p:nvPicPr>
          <p:cNvPr id="22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3396" y="4315182"/>
            <a:ext cx="255151" cy="318849"/>
          </a:xfrm>
          <a:prstGeom prst="rect">
            <a:avLst/>
          </a:prstGeom>
        </p:spPr>
      </p:pic>
      <p:sp>
        <p:nvSpPr>
          <p:cNvPr id="23" name="Text 11"/>
          <p:cNvSpPr/>
          <p:nvPr/>
        </p:nvSpPr>
        <p:spPr>
          <a:xfrm>
            <a:off x="635079" y="6377107"/>
            <a:ext cx="13360241" cy="156495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6150"/>
              </a:lnSpc>
              <a:buNone/>
            </a:pPr>
            <a:r>
              <a:rPr lang="en-US" sz="490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Майбутнє за чистими технологіями — час діяти вже сьогодні!</a:t>
            </a:r>
            <a:endParaRPr lang="en-US" sz="4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52450" y="434102"/>
            <a:ext cx="6201251" cy="4932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10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CO₂ зростає — клімат змінюється</a:t>
            </a:r>
            <a:endParaRPr lang="en-US" sz="31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2450" y="1243013"/>
            <a:ext cx="13525500" cy="75742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52450" y="8994815"/>
            <a:ext cx="13525500" cy="2525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Зростаюча концентрація CO₂ в атмосфері вимагає термінового впровадження технологій захоплення вуглекислого газу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4005" y="482441"/>
            <a:ext cx="6724174" cy="54828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Викиди CO₂ за секторами в США</a:t>
            </a:r>
            <a:endParaRPr lang="en-US" sz="3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4005" y="1381482"/>
            <a:ext cx="13402389" cy="7299365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2643426" y="8711327"/>
            <a:ext cx="175379" cy="175379"/>
          </a:xfrm>
          <a:prstGeom prst="roundRect">
            <a:avLst>
              <a:gd name="adj" fmla="val 10428"/>
            </a:avLst>
          </a:prstGeom>
          <a:solidFill>
            <a:srgbClr val="00104C"/>
          </a:solidFill>
        </p:spPr>
      </p:sp>
      <p:sp>
        <p:nvSpPr>
          <p:cNvPr id="5" name="Text 2"/>
          <p:cNvSpPr/>
          <p:nvPr/>
        </p:nvSpPr>
        <p:spPr>
          <a:xfrm>
            <a:off x="2879765" y="8711327"/>
            <a:ext cx="970478" cy="1753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Енергетика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5052417" y="8711327"/>
            <a:ext cx="175379" cy="175379"/>
          </a:xfrm>
          <a:prstGeom prst="roundRect">
            <a:avLst>
              <a:gd name="adj" fmla="val 10428"/>
            </a:avLst>
          </a:prstGeom>
          <a:solidFill>
            <a:srgbClr val="0126AE"/>
          </a:solidFill>
        </p:spPr>
      </p:sp>
      <p:sp>
        <p:nvSpPr>
          <p:cNvPr id="7" name="Text 4"/>
          <p:cNvSpPr/>
          <p:nvPr/>
        </p:nvSpPr>
        <p:spPr>
          <a:xfrm>
            <a:off x="5288756" y="8711327"/>
            <a:ext cx="900470" cy="1753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Транспорт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8248531" y="8711327"/>
            <a:ext cx="175379" cy="175379"/>
          </a:xfrm>
          <a:prstGeom prst="roundRect">
            <a:avLst>
              <a:gd name="adj" fmla="val 10428"/>
            </a:avLst>
          </a:prstGeom>
          <a:solidFill>
            <a:srgbClr val="1345FE"/>
          </a:solidFill>
        </p:spPr>
      </p:sp>
      <p:sp>
        <p:nvSpPr>
          <p:cNvPr id="9" name="Text 6"/>
          <p:cNvSpPr/>
          <p:nvPr/>
        </p:nvSpPr>
        <p:spPr>
          <a:xfrm>
            <a:off x="8484870" y="8711327"/>
            <a:ext cx="1285518" cy="1753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Промисловість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10780038" y="8711327"/>
            <a:ext cx="175379" cy="175379"/>
          </a:xfrm>
          <a:prstGeom prst="roundRect">
            <a:avLst>
              <a:gd name="adj" fmla="val 10428"/>
            </a:avLst>
          </a:prstGeom>
          <a:solidFill>
            <a:srgbClr val="7592FE"/>
          </a:solidFill>
        </p:spPr>
      </p:sp>
      <p:sp>
        <p:nvSpPr>
          <p:cNvPr id="11" name="Text 8"/>
          <p:cNvSpPr/>
          <p:nvPr/>
        </p:nvSpPr>
        <p:spPr>
          <a:xfrm>
            <a:off x="11016377" y="8711327"/>
            <a:ext cx="1083707" cy="1753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Інші сектори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46403"/>
            <a:ext cx="7556421" cy="567070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150"/>
              </a:lnSpc>
              <a:buNone/>
            </a:pPr>
            <a:r>
              <a:rPr lang="en-US" sz="890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Чому потрібні системи очистки?</a:t>
            </a:r>
            <a:endParaRPr lang="en-US" sz="8900" dirty="0"/>
          </a:p>
        </p:txBody>
      </p:sp>
      <p:sp>
        <p:nvSpPr>
          <p:cNvPr id="4" name="Text 1"/>
          <p:cNvSpPr/>
          <p:nvPr/>
        </p:nvSpPr>
        <p:spPr>
          <a:xfrm>
            <a:off x="793790" y="6757273"/>
            <a:ext cx="75564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Перехід до декарбонізації вимагає інноваційних технологічних рішень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9968" y="574834"/>
            <a:ext cx="13230463" cy="12496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390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CCS — ключова технологія для зниження викидів із технічними деталями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699968" y="2224445"/>
            <a:ext cx="199906" cy="24991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C4C4D"/>
                </a:solidFill>
                <a:latin typeface="Crimson Pro Light" pitchFamily="34" charset="0"/>
                <a:ea typeface="Crimson Pro Light" pitchFamily="34" charset="-122"/>
                <a:cs typeface="Crimson Pro Light" pitchFamily="34" charset="-120"/>
              </a:rPr>
              <a:t>01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699968" y="2541270"/>
            <a:ext cx="4276844" cy="22860"/>
          </a:xfrm>
          <a:prstGeom prst="rect">
            <a:avLst/>
          </a:prstGeom>
          <a:solidFill>
            <a:srgbClr val="2150FE"/>
          </a:solidFill>
        </p:spPr>
      </p:sp>
      <p:sp>
        <p:nvSpPr>
          <p:cNvPr id="5" name="Text 3"/>
          <p:cNvSpPr/>
          <p:nvPr/>
        </p:nvSpPr>
        <p:spPr>
          <a:xfrm>
            <a:off x="699968" y="2686883"/>
            <a:ext cx="2499836" cy="31253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Захоплення CO₂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699968" y="3119318"/>
            <a:ext cx="4276844" cy="32004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Використання технологій </a:t>
            </a:r>
            <a:r>
              <a:rPr lang="en-US" sz="1550" b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посткомбустійного</a:t>
            </a:r>
            <a:r>
              <a:rPr lang="en-US" sz="15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(поглиначі амінів, наприклад, MEA з ефективністю до 90-95%), </a:t>
            </a:r>
            <a:r>
              <a:rPr lang="en-US" sz="1550" b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прекомбустійного</a:t>
            </a:r>
            <a:r>
              <a:rPr lang="en-US" sz="15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(інтегровані газифікаційні цикли) або </a:t>
            </a:r>
            <a:r>
              <a:rPr lang="en-US" sz="1550" b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киснево-паливного спалювання</a:t>
            </a:r>
            <a:r>
              <a:rPr lang="en-US" sz="15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для відокремлення CO₂. Це відбувається у спеціалізованих абсорбційних колонах та регенераційних установках до викиду в атмосферу з промислових джерел.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5176718" y="2224445"/>
            <a:ext cx="199906" cy="24991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C4C4D"/>
                </a:solidFill>
                <a:latin typeface="Crimson Pro Light" pitchFamily="34" charset="0"/>
                <a:ea typeface="Crimson Pro Light" pitchFamily="34" charset="-122"/>
                <a:cs typeface="Crimson Pro Light" pitchFamily="34" charset="-120"/>
              </a:rPr>
              <a:t>02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5176718" y="2541270"/>
            <a:ext cx="4276844" cy="22860"/>
          </a:xfrm>
          <a:prstGeom prst="rect">
            <a:avLst/>
          </a:prstGeom>
          <a:solidFill>
            <a:srgbClr val="2150FE"/>
          </a:solidFill>
        </p:spPr>
      </p:sp>
      <p:sp>
        <p:nvSpPr>
          <p:cNvPr id="9" name="Text 7"/>
          <p:cNvSpPr/>
          <p:nvPr/>
        </p:nvSpPr>
        <p:spPr>
          <a:xfrm>
            <a:off x="5176718" y="2686883"/>
            <a:ext cx="2499836" cy="31253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Транспортування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5176718" y="3119318"/>
            <a:ext cx="4276844" cy="256032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Захоплений CO₂ транспортується трубопроводами (зазвичай у </a:t>
            </a:r>
            <a:r>
              <a:rPr lang="en-US" sz="1550" b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надкритичному стані</a:t>
            </a:r>
            <a:r>
              <a:rPr lang="en-US" sz="15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при тиску понад 7,38 МПа і температурі вище 31,1 °C) або спеціалізованими танкерами до місць зберігання. Трубопроводи мають діаметр від 24 до 48 дюймів для ефективної передачі значних об'ємів.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9653468" y="2224445"/>
            <a:ext cx="199906" cy="24991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C4C4D"/>
                </a:solidFill>
                <a:latin typeface="Crimson Pro Light" pitchFamily="34" charset="0"/>
                <a:ea typeface="Crimson Pro Light" pitchFamily="34" charset="-122"/>
                <a:cs typeface="Crimson Pro Light" pitchFamily="34" charset="-120"/>
              </a:rPr>
              <a:t>03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9653468" y="2541270"/>
            <a:ext cx="4276844" cy="22860"/>
          </a:xfrm>
          <a:prstGeom prst="rect">
            <a:avLst/>
          </a:prstGeom>
          <a:solidFill>
            <a:srgbClr val="2150FE"/>
          </a:solidFill>
        </p:spPr>
      </p:sp>
      <p:sp>
        <p:nvSpPr>
          <p:cNvPr id="13" name="Text 11"/>
          <p:cNvSpPr/>
          <p:nvPr/>
        </p:nvSpPr>
        <p:spPr>
          <a:xfrm>
            <a:off x="9653468" y="2686883"/>
            <a:ext cx="2499836" cy="31253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Зберігання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9653468" y="3119318"/>
            <a:ext cx="4276844" cy="32004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Довготривале ізолювання CO₂ відбувається у глибоких геологічних формаціях, таких як </a:t>
            </a:r>
            <a:r>
              <a:rPr lang="en-US" sz="1550" b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сольові водоносні горизонти</a:t>
            </a:r>
            <a:r>
              <a:rPr lang="en-US" sz="15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, </a:t>
            </a:r>
            <a:r>
              <a:rPr lang="en-US" sz="1550" b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виснажені нафтові та газові родовища</a:t>
            </a:r>
            <a:r>
              <a:rPr lang="en-US" sz="15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або </a:t>
            </a:r>
            <a:r>
              <a:rPr lang="en-US" sz="1550" b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непридатні для видобутку вугільні пласти</a:t>
            </a:r>
            <a:r>
              <a:rPr lang="en-US" sz="15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, на глибині понад 800-1000 метрів. Альтернативно, CO₂ може бути використаний у промислових процесах (CCU), наприклад, для підвищення нафтовіддачі (EOR).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699968" y="6694527"/>
            <a:ext cx="13230463" cy="96012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Технологія CCS є критично важливою для декарбонізації </a:t>
            </a:r>
            <a:r>
              <a:rPr lang="en-US" sz="1550" b="1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важкої промисловості</a:t>
            </a:r>
            <a:r>
              <a:rPr lang="en-US" sz="15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, зокрема виробництва цементу (до 8% світових викидів), сталі (7-9% світових викидів) та хімічних речовин, де пряме скорочення викидів є технічно складним або економічно недоцільним.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75398"/>
            <a:ext cx="6244709" cy="74842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44</a:t>
            </a:r>
            <a:endParaRPr lang="en-US" sz="5850" dirty="0"/>
          </a:p>
        </p:txBody>
      </p:sp>
      <p:sp>
        <p:nvSpPr>
          <p:cNvPr id="3" name="Text 1"/>
          <p:cNvSpPr/>
          <p:nvPr/>
        </p:nvSpPr>
        <p:spPr>
          <a:xfrm>
            <a:off x="2136458" y="2307193"/>
            <a:ext cx="3559373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Діючі установки CCS у світі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2888337"/>
            <a:ext cx="6244709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Станом на 2024 рік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9326761" y="2636401"/>
            <a:ext cx="2789873" cy="5669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4450"/>
              </a:lnSpc>
              <a:buNone/>
            </a:pPr>
            <a:r>
              <a:rPr lang="en-US" sz="445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0.1%</a:t>
            </a:r>
            <a:endParaRPr lang="en-US" sz="44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20651" y="1218724"/>
            <a:ext cx="3402330" cy="340233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077325" y="4904542"/>
            <a:ext cx="3289102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Глобальних викидів CO₂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7599521" y="5485686"/>
            <a:ext cx="6244709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Частка, що захоплюється існуючими установками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793790" y="6358890"/>
            <a:ext cx="13042821" cy="963811"/>
          </a:xfrm>
          <a:prstGeom prst="roundRect">
            <a:avLst>
              <a:gd name="adj" fmla="val 3530"/>
            </a:avLst>
          </a:prstGeom>
          <a:solidFill>
            <a:srgbClr val="B3C3FF"/>
          </a:solidFill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604" y="6687741"/>
            <a:ext cx="283488" cy="22681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530906" y="6642378"/>
            <a:ext cx="1207889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90% існуючих установок CCS працюють у нафтовій та газовій промисловості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194554"/>
            <a:ext cx="75564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52D47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Схема роботи CCS технології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0190" y="2952274"/>
            <a:ext cx="1134070" cy="1360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641074" y="3179088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Захоплення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641074" y="3669506"/>
            <a:ext cx="6195536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CO₂ відокремлюється від інших газів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190" y="4313158"/>
            <a:ext cx="1134070" cy="13608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641074" y="4539972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Транспортування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7641074" y="5030391"/>
            <a:ext cx="6195536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Стиснений CO₂ транспортується трубопроводами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5674042"/>
            <a:ext cx="1134070" cy="136088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641074" y="5900857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C4C4D"/>
                </a:solidFill>
                <a:latin typeface="Crimson Pro Semi Bold" pitchFamily="34" charset="0"/>
                <a:ea typeface="Crimson Pro Semi Bold" pitchFamily="34" charset="-122"/>
                <a:cs typeface="Crimson Pro Semi Bold" pitchFamily="34" charset="-120"/>
              </a:rPr>
              <a:t>Зберігання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7641074" y="6391275"/>
            <a:ext cx="6195536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CO₂ закачується у підземні геологічні формації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7615</Words>
  <Application>WPS Presentation</Application>
  <PresentationFormat>On-screen Show (16:9)</PresentationFormat>
  <Paragraphs>362</Paragraphs>
  <Slides>30</Slides>
  <Notes>30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48" baseType="lpstr">
      <vt:lpstr>Arial</vt:lpstr>
      <vt:lpstr>SimSun</vt:lpstr>
      <vt:lpstr>Wingdings</vt:lpstr>
      <vt:lpstr>Crimson Pro Semi Bold</vt:lpstr>
      <vt:lpstr>Crimson Pro Semi Bold</vt:lpstr>
      <vt:lpstr>Crimson Pro Semi Bold</vt:lpstr>
      <vt:lpstr>Heebo</vt:lpstr>
      <vt:lpstr>Heebo</vt:lpstr>
      <vt:lpstr>Heebo</vt:lpstr>
      <vt:lpstr>Crimson Pro Light</vt:lpstr>
      <vt:lpstr>Segoe Print</vt:lpstr>
      <vt:lpstr>Crimson Pro Light</vt:lpstr>
      <vt:lpstr>Crimson Pro Light</vt:lpstr>
      <vt:lpstr>Calibri</vt:lpstr>
      <vt:lpstr>Microsoft YaHei</vt:lpstr>
      <vt:lpstr>Arial Unicode MS</vt:lpstr>
      <vt:lpstr>MingLiU-ExtB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ворона</cp:lastModifiedBy>
  <cp:revision>2</cp:revision>
  <dcterms:created xsi:type="dcterms:W3CDTF">2025-09-30T10:14:00Z</dcterms:created>
  <dcterms:modified xsi:type="dcterms:W3CDTF">2025-10-01T08:51:41Z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2443494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S10.9.2</vt:lpwstr>
  </property>
  <property fmtid="{D5CDD505-2E9C-101B-9397-08002B2CF9AE}" pid="5" name="ICV">
    <vt:lpwstr>4A35F01E3E5D40F7AD80B90607A3A4F7_13</vt:lpwstr>
  </property>
  <property fmtid="{D5CDD505-2E9C-101B-9397-08002B2CF9AE}" pid="6" name="KSOProductBuildVer">
    <vt:lpwstr>1049-12.2.0.22549</vt:lpwstr>
  </property>
</Properties>
</file>