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4630400" cy="8229600"/>
  <p:notesSz cx="8229600" cy="14630400"/>
  <p:embeddedFontLst>
    <p:embeddedFont>
      <p:font typeface="Crimson Pro Semi Bold" pitchFamily="34" charset="0"/>
      <p:regular r:id="rId37"/>
    </p:embeddedFont>
    <p:embeddedFont>
      <p:font typeface="Crimson Pro Semi Bold" pitchFamily="34" charset="-122"/>
      <p:regular r:id="rId38"/>
    </p:embeddedFont>
    <p:embeddedFont>
      <p:font typeface="Crimson Pro Semi Bold" pitchFamily="34" charset="-120"/>
      <p:regular r:id="rId39"/>
    </p:embeddedFont>
    <p:embeddedFont>
      <p:font typeface="Heebo" pitchFamily="34" charset="0"/>
      <p:regular r:id="rId40"/>
    </p:embeddedFont>
    <p:embeddedFont>
      <p:font typeface="Heebo" pitchFamily="34" charset="-122"/>
      <p:regular r:id="rId41"/>
    </p:embeddedFont>
    <p:embeddedFont>
      <p:font typeface="Heebo" pitchFamily="34" charset="-120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2" Type="http://schemas.openxmlformats.org/officeDocument/2006/relationships/notesSlide" Target="../notesSlides/notesSlide30.xml"/><Relationship Id="rId11" Type="http://schemas.openxmlformats.org/officeDocument/2006/relationships/slideLayout" Target="../slideLayouts/slideLayout31.xml"/><Relationship Id="rId10" Type="http://schemas.openxmlformats.org/officeDocument/2006/relationships/image" Target="../media/image52.png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97242"/>
            <a:ext cx="7556421" cy="28351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Системи очистки газових викидів від вуглекислого газу: технології майбутнього</a:t>
            </a:r>
            <a:endParaRPr lang="en-US" sz="4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5301"/>
            <a:ext cx="7556421" cy="42530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Методи захоплення CO₂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793790" y="6048494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Різноманітні технологічні підходи до відокремлення вуглекислого газу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8603"/>
            <a:ext cx="1056608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Три основні технології захоплення CO₂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21010"/>
            <a:ext cx="4196358" cy="2749987"/>
          </a:xfrm>
          <a:prstGeom prst="roundRect">
            <a:avLst>
              <a:gd name="adj" fmla="val 1237"/>
            </a:avLst>
          </a:prstGeom>
          <a:solidFill>
            <a:srgbClr val="F2EEEE"/>
          </a:solidFill>
        </p:spPr>
      </p:sp>
      <p:sp>
        <p:nvSpPr>
          <p:cNvPr id="4" name="Text 2"/>
          <p:cNvSpPr/>
          <p:nvPr/>
        </p:nvSpPr>
        <p:spPr>
          <a:xfrm>
            <a:off x="1020604" y="3547824"/>
            <a:ext cx="374273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Посткомбустійне захоплення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392573"/>
            <a:ext cx="374273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Відділення CO₂ з димових газів після спалювання палива за допомогою спеціальних розчинників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321010"/>
            <a:ext cx="4196358" cy="2749987"/>
          </a:xfrm>
          <a:prstGeom prst="roundRect">
            <a:avLst>
              <a:gd name="adj" fmla="val 1237"/>
            </a:avLst>
          </a:prstGeom>
          <a:solidFill>
            <a:srgbClr val="F2EEEE"/>
          </a:solidFill>
        </p:spPr>
      </p:sp>
      <p:sp>
        <p:nvSpPr>
          <p:cNvPr id="7" name="Text 5"/>
          <p:cNvSpPr/>
          <p:nvPr/>
        </p:nvSpPr>
        <p:spPr>
          <a:xfrm>
            <a:off x="5443776" y="3547824"/>
            <a:ext cx="374273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Прекомбустійне захоплення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4392573"/>
            <a:ext cx="374273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Перетворення палива на водень і CO₂ з подальшим відділенням вуглекислого газу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321010"/>
            <a:ext cx="4196358" cy="2749987"/>
          </a:xfrm>
          <a:prstGeom prst="roundRect">
            <a:avLst>
              <a:gd name="adj" fmla="val 1237"/>
            </a:avLst>
          </a:prstGeom>
          <a:solidFill>
            <a:srgbClr val="F2EEEE"/>
          </a:solidFill>
        </p:spPr>
      </p:sp>
      <p:sp>
        <p:nvSpPr>
          <p:cNvPr id="10" name="Text 8"/>
          <p:cNvSpPr/>
          <p:nvPr/>
        </p:nvSpPr>
        <p:spPr>
          <a:xfrm>
            <a:off x="9866948" y="3547824"/>
            <a:ext cx="359437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Оксіфюельне спалювання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4038243"/>
            <a:ext cx="374273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Спалювання палива в чистому кисні замість повітря для отримання концентрованого CO₂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6173"/>
            <a:ext cx="8043505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Посткомбустійне захоплення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070265"/>
            <a:ext cx="6244709" cy="31378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99521" y="3041928"/>
            <a:ext cx="3402330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Переваги методу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7599521" y="3694033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Легко інтегрується з існуючими електростанціями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99521" y="4136231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Найбільш розвинена технологія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578429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Можливість модернізації старих установок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9521" y="5145405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Використовує хімічні розчинники для селективного поглинання CO₂ з димових газів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3901"/>
            <a:ext cx="782919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Прекомбустійне захоплення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299960" y="1896308"/>
            <a:ext cx="30480" cy="5599271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4" name="Shape 2"/>
          <p:cNvSpPr/>
          <p:nvPr/>
        </p:nvSpPr>
        <p:spPr>
          <a:xfrm>
            <a:off x="6410087" y="213621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5" name="Shape 3"/>
          <p:cNvSpPr/>
          <p:nvPr/>
        </p:nvSpPr>
        <p:spPr>
          <a:xfrm>
            <a:off x="7060049" y="189630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6" name="Text 4"/>
          <p:cNvSpPr/>
          <p:nvPr/>
        </p:nvSpPr>
        <p:spPr>
          <a:xfrm>
            <a:off x="7145119" y="1938814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3345894" y="197417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Газифікація палива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3790" y="2464594"/>
            <a:ext cx="5387340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Перетворення вугілля або природного газу на синтез-газ (H₂ + CO)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39871" y="3497104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10" name="Shape 8"/>
          <p:cNvSpPr/>
          <p:nvPr/>
        </p:nvSpPr>
        <p:spPr>
          <a:xfrm>
            <a:off x="7060049" y="325719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11" name="Text 9"/>
          <p:cNvSpPr/>
          <p:nvPr/>
        </p:nvSpPr>
        <p:spPr>
          <a:xfrm>
            <a:off x="7145119" y="3299698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8449270" y="3335060"/>
            <a:ext cx="359497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Конверсія водяним паром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8449270" y="3825478"/>
            <a:ext cx="5387340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Перетворення CO у CO₂ з утворенням додаткового водню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6410087" y="467010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15" name="Shape 13"/>
          <p:cNvSpPr/>
          <p:nvPr/>
        </p:nvSpPr>
        <p:spPr>
          <a:xfrm>
            <a:off x="7060049" y="443019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16" name="Text 14"/>
          <p:cNvSpPr/>
          <p:nvPr/>
        </p:nvSpPr>
        <p:spPr>
          <a:xfrm>
            <a:off x="7145119" y="4472702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3345894" y="450806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Відділення CO₂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93790" y="4998482"/>
            <a:ext cx="538734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Відокремлення вуглекислого газу від водню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7539871" y="584311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20" name="Shape 18"/>
          <p:cNvSpPr/>
          <p:nvPr/>
        </p:nvSpPr>
        <p:spPr>
          <a:xfrm>
            <a:off x="7060049" y="56032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21" name="Text 19"/>
          <p:cNvSpPr/>
          <p:nvPr/>
        </p:nvSpPr>
        <p:spPr>
          <a:xfrm>
            <a:off x="7145119" y="5645706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22" name="Text 20"/>
          <p:cNvSpPr/>
          <p:nvPr/>
        </p:nvSpPr>
        <p:spPr>
          <a:xfrm>
            <a:off x="8449270" y="568106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Спалювання водню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8449270" y="6171486"/>
            <a:ext cx="5387340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Використання чистого водню як екологічного палива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115" y="575191"/>
            <a:ext cx="6632853" cy="6537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Оксіфюельне спалювання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2115" y="1751886"/>
            <a:ext cx="3138011" cy="3923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Принцип роботи</a:t>
            </a:r>
            <a:endParaRPr lang="en-US" sz="2450" dirty="0"/>
          </a:p>
        </p:txBody>
      </p:sp>
      <p:sp>
        <p:nvSpPr>
          <p:cNvPr id="4" name="Text 2"/>
          <p:cNvSpPr/>
          <p:nvPr/>
        </p:nvSpPr>
        <p:spPr>
          <a:xfrm>
            <a:off x="732115" y="2353389"/>
            <a:ext cx="7695486" cy="66936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Спалювання палива в атмосфері чистого кисню замість повітря. Це дає димові гази, що складаються переважно з CO₂ і водяної пари.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32115" y="3231952"/>
            <a:ext cx="2614970" cy="3268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Характеристики: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732115" y="3767971"/>
            <a:ext cx="7695486" cy="3346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Висока концентрація CO₂ (&gt;95%)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2115" y="4175760"/>
            <a:ext cx="7695486" cy="3346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Простота відділення водяної пари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32115" y="4583549"/>
            <a:ext cx="7695486" cy="3346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6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Високі енергетичні витрати на виробництво кисню</a:t>
            </a:r>
            <a:endParaRPr lang="en-US" sz="16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5523" y="1777960"/>
            <a:ext cx="4960263" cy="62126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36752"/>
            <a:ext cx="7556421" cy="42530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Технології очищення газів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793790" y="6229945"/>
            <a:ext cx="75564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Сучасні методи відокремлення та очищення CO₂ з газових потоків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10081022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Абсорбція — хімічне поглинання CO₂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77880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Поглинання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69224"/>
            <a:ext cx="378523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CO₂ хімічно реагує з розчинником (амінами)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11" y="390001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Регенерація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42880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Нагрівання розчинника для виділення чистого CO₂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07" y="294894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05030"/>
            <a:ext cx="336446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Повторне використання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495449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Охолоджений розчинник повертається в цикл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533" y="567511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Найпоширеніший метод з ефективністю захоплення до 90%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2144"/>
            <a:ext cx="920257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Адсорбція — фізичне поглинання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266236"/>
            <a:ext cx="6244709" cy="47459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99521" y="2237899"/>
            <a:ext cx="3705344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Твердофазні сорбенти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7599521" y="2890004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Активоване вугілля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99521" y="3332202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Цеоліти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3774400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Металоорганічні каркаси (MOFs)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9521" y="4216598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Амінофункціоналізовані матеріали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4783574"/>
            <a:ext cx="62447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Регенерація відбувається шляхом зміни тиску або температури</a:t>
            </a:r>
            <a:endParaRPr lang="en-US" sz="1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5984"/>
            <a:ext cx="599015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Мембранні технології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54925"/>
            <a:ext cx="3664744" cy="2810947"/>
          </a:xfrm>
          <a:prstGeom prst="roundRect">
            <a:avLst>
              <a:gd name="adj" fmla="val 121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1084" y="2512219"/>
            <a:ext cx="288929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Полімерні мембрани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51084" y="3002637"/>
            <a:ext cx="3150156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Селективна проникність для CO₂ завдяки різниці в розчинності та дифузії газів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254925"/>
            <a:ext cx="3664863" cy="2810947"/>
          </a:xfrm>
          <a:prstGeom prst="roundRect">
            <a:avLst>
              <a:gd name="adj" fmla="val 1210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42642" y="2512219"/>
            <a:ext cx="3150275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Неорганічні мембрани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42642" y="3356967"/>
            <a:ext cx="3150275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Керамічні та скляні мембрани з високою термостійкістю та селективністю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92685"/>
            <a:ext cx="7556421" cy="1730812"/>
          </a:xfrm>
          <a:prstGeom prst="roundRect">
            <a:avLst>
              <a:gd name="adj" fmla="val 1966"/>
            </a:avLst>
          </a:prstGeom>
          <a:solidFill>
            <a:srgbClr val="FFFFFF"/>
          </a:solidFill>
          <a:ln w="30480">
            <a:solidFill>
              <a:srgbClr val="D8D4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51084" y="554997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Змішані мембрани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51084" y="6040398"/>
            <a:ext cx="704183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Комбінація органічних і неорганічних матеріалів для покращених характеристик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1772"/>
            <a:ext cx="598896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Кріогенне розділення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145863"/>
            <a:ext cx="4885015" cy="36636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39828" y="2117527"/>
            <a:ext cx="3402330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Принцип роботи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6239828" y="2769632"/>
            <a:ext cx="7604284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Охолодження газової суміші до температур -50°C до -80°C для конденсації CO₂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39828" y="372225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Застосування: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239828" y="4303395"/>
            <a:ext cx="7604284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Високі концентрації CO₂ (&gt;90%)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39828" y="4745593"/>
            <a:ext cx="7604284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Малі об'єми газу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39828" y="5187791"/>
            <a:ext cx="7604284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Потребує значних енергетичних витрат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39828" y="5805845"/>
            <a:ext cx="7604284" cy="1326713"/>
          </a:xfrm>
          <a:prstGeom prst="roundRect">
            <a:avLst>
              <a:gd name="adj" fmla="val 2565"/>
            </a:avLst>
          </a:prstGeom>
          <a:solidFill>
            <a:srgbClr val="B3C3FF"/>
          </a:solidFill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42" y="6134695"/>
            <a:ext cx="283488" cy="22681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976943" y="6089333"/>
            <a:ext cx="6640354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Енергоємність становить до 30% від загального споживання електроенергії установки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6403"/>
            <a:ext cx="7556421" cy="56707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Глобальна загроза вуглекислого газу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793790" y="6757273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Кліматична криза потребує негайних технологічних рішень для зниження концентрації CO₂ в атмосфері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55301"/>
            <a:ext cx="7556421" cy="42530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Приклади впровадження CCS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6280190" y="6048494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Реальні проекти, що демонструють ефективність технологій захоплення CO₂</a:t>
            </a:r>
            <a:endParaRPr lang="en-US" sz="1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4719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Проект Sleipner — піонер CCS технологій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35787"/>
            <a:ext cx="3636407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1M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80716" y="446758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тонн CO₂ щорічно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4958001"/>
            <a:ext cx="3636407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Захоплюється та зберігається з 1996 року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0084" y="3435787"/>
            <a:ext cx="3636526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28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504765" y="4467582"/>
            <a:ext cx="3027164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років успішної роботи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00084" y="4958001"/>
            <a:ext cx="363652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Демонструє довготривалу стабільність зберігання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5938957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Перший комерційний проект зберігання CO₂ у соляних водоносних горизонтах Північного моря на глибині понад 800 метрів</a:t>
            </a:r>
            <a:endParaRPr lang="en-US" sz="1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76124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Підвищення нафтовіддачі за допомогою CO₂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360658"/>
            <a:ext cx="3501509" cy="8505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Enhanced Oil Recovery (EOR)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793790" y="4438055"/>
            <a:ext cx="35015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80% захопленого CO₂ використовується для EOR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43155"/>
            <a:ext cx="35015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Підвищує видобуток нафти на 5-15%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6048256"/>
            <a:ext cx="350150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CO₂ залишається в пласті після видобутку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56321" y="3360658"/>
            <a:ext cx="3501509" cy="8505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Контроверсійність методу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4856321" y="4438055"/>
            <a:ext cx="3501509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Хоча EOR дозволяє зберігати CO₂, він також збільшує видобуток нафти, підтримуючи залежність від викопного палива</a:t>
            </a:r>
            <a:endParaRPr lang="en-US" sz="17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22189"/>
            <a:ext cx="673727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Підземне зберігання CO₂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20604" y="2711291"/>
            <a:ext cx="226814" cy="1020604"/>
          </a:xfrm>
          <a:prstGeom prst="roundRect">
            <a:avLst>
              <a:gd name="adj" fmla="val 15001"/>
            </a:avLst>
          </a:prstGeom>
          <a:solidFill>
            <a:srgbClr val="F2EEEE"/>
          </a:solidFill>
        </p:spPr>
      </p:sp>
      <p:sp>
        <p:nvSpPr>
          <p:cNvPr id="5" name="Shape 2"/>
          <p:cNvSpPr/>
          <p:nvPr/>
        </p:nvSpPr>
        <p:spPr>
          <a:xfrm>
            <a:off x="793790" y="2562463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F2EEEE"/>
          </a:solidFill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" y="2690098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01046" y="2597944"/>
            <a:ext cx="324469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Ін'єкційна свердловина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701046" y="3088362"/>
            <a:ext cx="6649164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CO₂ закачується на глибину 800-3000 метрів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1360765" y="4298990"/>
            <a:ext cx="226814" cy="1020604"/>
          </a:xfrm>
          <a:prstGeom prst="roundRect">
            <a:avLst>
              <a:gd name="adj" fmla="val 15001"/>
            </a:avLst>
          </a:prstGeom>
          <a:solidFill>
            <a:srgbClr val="F2EEEE"/>
          </a:solidFill>
        </p:spPr>
      </p:sp>
      <p:sp>
        <p:nvSpPr>
          <p:cNvPr id="10" name="Shape 6"/>
          <p:cNvSpPr/>
          <p:nvPr/>
        </p:nvSpPr>
        <p:spPr>
          <a:xfrm>
            <a:off x="1133951" y="4150162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F2EEEE"/>
          </a:solidFill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92" y="4277797"/>
            <a:ext cx="340162" cy="42529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041208" y="418564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Пористі породи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2041208" y="4676061"/>
            <a:ext cx="630900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CO₂ зберігається в порах пісковиків або вапняків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1701046" y="5886688"/>
            <a:ext cx="226814" cy="1020604"/>
          </a:xfrm>
          <a:prstGeom prst="roundRect">
            <a:avLst>
              <a:gd name="adj" fmla="val 15001"/>
            </a:avLst>
          </a:prstGeom>
          <a:solidFill>
            <a:srgbClr val="F2EEEE"/>
          </a:solidFill>
        </p:spPr>
      </p:sp>
      <p:sp>
        <p:nvSpPr>
          <p:cNvPr id="15" name="Shape 10"/>
          <p:cNvSpPr/>
          <p:nvPr/>
        </p:nvSpPr>
        <p:spPr>
          <a:xfrm>
            <a:off x="1474232" y="5737860"/>
            <a:ext cx="680442" cy="680442"/>
          </a:xfrm>
          <a:prstGeom prst="roundRect">
            <a:avLst>
              <a:gd name="adj" fmla="val 67192"/>
            </a:avLst>
          </a:prstGeom>
          <a:solidFill>
            <a:srgbClr val="F2EEEE"/>
          </a:solidFill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72" y="5865495"/>
            <a:ext cx="340162" cy="42529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2381488" y="577334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Непроникні шари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2381488" y="6263759"/>
            <a:ext cx="5968722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Глинисті породи запобігають витоку CO₂</a:t>
            </a:r>
            <a:endParaRPr lang="en-US" sz="1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45531"/>
            <a:ext cx="7556421" cy="283535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Виклики та перспективи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793790" y="5521047"/>
            <a:ext cx="75564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Аналіз бар'єрів та можливостей для масштабування CCS технологій</a:t>
            </a:r>
            <a:endParaRPr lang="en-US" sz="17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82140"/>
            <a:ext cx="9305925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Основні проблеми CCS технологій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044547"/>
            <a:ext cx="4196358" cy="3302913"/>
          </a:xfrm>
          <a:prstGeom prst="roundRect">
            <a:avLst>
              <a:gd name="adj" fmla="val 1030"/>
            </a:avLst>
          </a:prstGeom>
          <a:solidFill>
            <a:srgbClr val="F2EEEE"/>
          </a:solidFill>
        </p:spPr>
      </p:sp>
      <p:sp>
        <p:nvSpPr>
          <p:cNvPr id="4" name="Shape 2"/>
          <p:cNvSpPr/>
          <p:nvPr/>
        </p:nvSpPr>
        <p:spPr>
          <a:xfrm>
            <a:off x="1020604" y="32713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150FE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7770" y="3420189"/>
            <a:ext cx="306110" cy="382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417861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Високі витрати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669036"/>
            <a:ext cx="374273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Капітальні витрати $50-100 на тонну CO₂. Експлуатаційні витрати становлять 20-30% від капітальних щорічно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3044547"/>
            <a:ext cx="4196358" cy="3302913"/>
          </a:xfrm>
          <a:prstGeom prst="roundRect">
            <a:avLst>
              <a:gd name="adj" fmla="val 1030"/>
            </a:avLst>
          </a:prstGeom>
          <a:solidFill>
            <a:srgbClr val="F2EEEE"/>
          </a:solidFill>
        </p:spPr>
      </p:sp>
      <p:sp>
        <p:nvSpPr>
          <p:cNvPr id="9" name="Shape 6"/>
          <p:cNvSpPr/>
          <p:nvPr/>
        </p:nvSpPr>
        <p:spPr>
          <a:xfrm>
            <a:off x="5443776" y="32713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150FE"/>
          </a:solidFill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42" y="3420189"/>
            <a:ext cx="306110" cy="382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3776" y="417861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Енергетичні втрати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43776" y="4669036"/>
            <a:ext cx="374273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Процес захоплення споживає 15-30% енергії, вироблюваної установкою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3044547"/>
            <a:ext cx="4196358" cy="3302913"/>
          </a:xfrm>
          <a:prstGeom prst="roundRect">
            <a:avLst>
              <a:gd name="adj" fmla="val 1030"/>
            </a:avLst>
          </a:prstGeom>
          <a:solidFill>
            <a:srgbClr val="F2EEEE"/>
          </a:solidFill>
        </p:spPr>
      </p:sp>
      <p:sp>
        <p:nvSpPr>
          <p:cNvPr id="14" name="Shape 10"/>
          <p:cNvSpPr/>
          <p:nvPr/>
        </p:nvSpPr>
        <p:spPr>
          <a:xfrm>
            <a:off x="9866948" y="32713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150FE"/>
          </a:solidFill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14" y="3420189"/>
            <a:ext cx="306110" cy="38266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948" y="417861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Ризики витоків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66948" y="4669036"/>
            <a:ext cx="374273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Потенційна небезпека витоку CO₂ зі сховищ може нівелювати кліматичні переваги</a:t>
            </a:r>
            <a:endParaRPr lang="en-US" sz="1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37291"/>
            <a:ext cx="846820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Альтернативи CCS технологіям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29969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150162"/>
            <a:ext cx="393692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Відновлювальна енергетика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640580"/>
            <a:ext cx="4158615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Сонячні та вітрові електростанції забезпечують чисте виробництво енергії без необхідності захоплення CO₂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329969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15016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Електрифікація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640580"/>
            <a:ext cx="4158615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Перехід транспорту та промисловості на електричну енергію знижує попит на викопне паливо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329969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150162"/>
            <a:ext cx="4158615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Пряме вилучення з атмосфери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994910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DAC технології можуть видаляти CO₂ безпосередньо з атмосферного повітря</a:t>
            </a:r>
            <a:endParaRPr lang="en-US" sz="17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5507"/>
            <a:ext cx="687407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Майбутнє CCS технологій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244447"/>
            <a:ext cx="30480" cy="4789527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5" name="Shape 2"/>
          <p:cNvSpPr/>
          <p:nvPr/>
        </p:nvSpPr>
        <p:spPr>
          <a:xfrm>
            <a:off x="6760012" y="248435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6" name="Shape 3"/>
          <p:cNvSpPr/>
          <p:nvPr/>
        </p:nvSpPr>
        <p:spPr>
          <a:xfrm>
            <a:off x="6280190" y="22444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7" name="Text 4"/>
          <p:cNvSpPr/>
          <p:nvPr/>
        </p:nvSpPr>
        <p:spPr>
          <a:xfrm>
            <a:off x="6365260" y="2286953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322314"/>
            <a:ext cx="502181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2025-2030: Підвищення ефективності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2812733"/>
            <a:ext cx="616719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Досягнення ефективності захоплення понад 95% при зниженні енергетичних витрат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23207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11" name="Shape 8"/>
          <p:cNvSpPr/>
          <p:nvPr/>
        </p:nvSpPr>
        <p:spPr>
          <a:xfrm>
            <a:off x="6280190" y="39921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12" name="Text 9"/>
          <p:cNvSpPr/>
          <p:nvPr/>
        </p:nvSpPr>
        <p:spPr>
          <a:xfrm>
            <a:off x="6365260" y="4034671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070033"/>
            <a:ext cx="395228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2030-2035: Модульні рішення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4560451"/>
            <a:ext cx="616719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Розробка компактних установок для малих і середніх підприємств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597979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</p:spPr>
      </p:sp>
      <p:sp>
        <p:nvSpPr>
          <p:cNvPr id="16" name="Shape 13"/>
          <p:cNvSpPr/>
          <p:nvPr/>
        </p:nvSpPr>
        <p:spPr>
          <a:xfrm>
            <a:off x="6280190" y="57398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</p:spPr>
      </p:sp>
      <p:sp>
        <p:nvSpPr>
          <p:cNvPr id="17" name="Text 14"/>
          <p:cNvSpPr/>
          <p:nvPr/>
        </p:nvSpPr>
        <p:spPr>
          <a:xfrm>
            <a:off x="6365260" y="5782389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5817751"/>
            <a:ext cx="412992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2035-2040: Інтеграція з воднем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308169"/>
            <a:ext cx="616719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Поєднання CCS з виробництвом чистого водню для декарбонізації промисловості</a:t>
            </a:r>
            <a:endParaRPr lang="en-US" sz="17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41884"/>
            <a:ext cx="1136284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Роль державної підтримки у розвитку CCS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17639"/>
            <a:ext cx="3402330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Фінансові стимули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3669744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США: Податкові кредити $85 за тонну CO₂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11943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ЄС: Фонд інновацій €10 млрд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54141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Китай: Державні субсидії для пілотних проектів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017639"/>
            <a:ext cx="3828693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Регуляторна підтримка</a:t>
            </a:r>
            <a:endParaRPr lang="en-US" sz="2650" dirty="0"/>
          </a:p>
        </p:txBody>
      </p:sp>
      <p:sp>
        <p:nvSpPr>
          <p:cNvPr id="8" name="Text 6"/>
          <p:cNvSpPr/>
          <p:nvPr/>
        </p:nvSpPr>
        <p:spPr>
          <a:xfrm>
            <a:off x="7599521" y="3669744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Стандарти викидів CO₂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111943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Система торгівлі квотами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554141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Обов'язкові цілі декарбонізації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133951" y="5506641"/>
            <a:ext cx="1270265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Міжнародна співпраця є ключем до успішного масштабування CCS технологій та досягнення глобальних кліматичних цілей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251490"/>
            <a:ext cx="30480" cy="1236107"/>
          </a:xfrm>
          <a:prstGeom prst="rect">
            <a:avLst/>
          </a:prstGeom>
          <a:solidFill>
            <a:srgbClr val="2150FE"/>
          </a:solid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45976"/>
            <a:ext cx="7225427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Візія чистого майбутнього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94917"/>
            <a:ext cx="7556421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Промислові підприємства майбутнього інтегровані з природою завдяки ефективним системам захоплення CO₂ та відновлюваним джерелам енергії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47405"/>
            <a:ext cx="7556421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77%</a:t>
            </a:r>
            <a:endParaRPr lang="en-US" sz="5850" dirty="0"/>
          </a:p>
        </p:txBody>
      </p:sp>
      <p:sp>
        <p:nvSpPr>
          <p:cNvPr id="4" name="Text 1"/>
          <p:cNvSpPr/>
          <p:nvPr/>
        </p:nvSpPr>
        <p:spPr>
          <a:xfrm>
            <a:off x="7143393" y="4079200"/>
            <a:ext cx="582989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Антропогенних парникових газів — це CO₂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4569619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Основне джерело: спалювання викопного палива в енергетиці, промисловості та транспорті</a:t>
            </a:r>
            <a:endParaRPr lang="en-US" sz="17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079" y="498991"/>
            <a:ext cx="12448580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CCS — частина комплексного рішення кліматичної кризи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709029" y="2188488"/>
            <a:ext cx="2268141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Захоплення CO₂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635079" y="2580799"/>
            <a:ext cx="4342090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CCS технології для промисловості</a:t>
            </a:r>
            <a:endParaRPr lang="en-US" sz="1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7170" y="1428869"/>
            <a:ext cx="4676061" cy="4676061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96" y="2899648"/>
            <a:ext cx="255151" cy="3188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53230" y="1776174"/>
            <a:ext cx="3149560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Відновлювальна енергетика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653230" y="2168485"/>
            <a:ext cx="4342090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Сонце, вітер, гідроенергетика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70" y="1428869"/>
            <a:ext cx="4676061" cy="467606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635" y="2462213"/>
            <a:ext cx="255151" cy="3188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16133" y="3425547"/>
            <a:ext cx="2268141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Енергоефективність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0016133" y="3817858"/>
            <a:ext cx="3979188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Оптимізація споживання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170" y="1428869"/>
            <a:ext cx="4676061" cy="467606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644" y="3607475"/>
            <a:ext cx="255151" cy="31884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653230" y="5074920"/>
            <a:ext cx="2268141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Інновації</a:t>
            </a:r>
            <a:endParaRPr lang="en-US" sz="1750" dirty="0"/>
          </a:p>
        </p:txBody>
      </p:sp>
      <p:sp>
        <p:nvSpPr>
          <p:cNvPr id="16" name="Text 8"/>
          <p:cNvSpPr/>
          <p:nvPr/>
        </p:nvSpPr>
        <p:spPr>
          <a:xfrm>
            <a:off x="9653230" y="5467231"/>
            <a:ext cx="4342090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Нові технології та матеріали</a:t>
            </a:r>
            <a:endParaRPr lang="en-US" sz="14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170" y="1428869"/>
            <a:ext cx="4676061" cy="4676061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635" y="4752618"/>
            <a:ext cx="255151" cy="318849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709029" y="4662607"/>
            <a:ext cx="2268141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Політичні рішення</a:t>
            </a:r>
            <a:endParaRPr lang="en-US" sz="1750" dirty="0"/>
          </a:p>
        </p:txBody>
      </p:sp>
      <p:sp>
        <p:nvSpPr>
          <p:cNvPr id="20" name="Text 10"/>
          <p:cNvSpPr/>
          <p:nvPr/>
        </p:nvSpPr>
        <p:spPr>
          <a:xfrm>
            <a:off x="635079" y="5054918"/>
            <a:ext cx="4342090" cy="2902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Регулювання та стимули</a:t>
            </a:r>
            <a:endParaRPr lang="en-US" sz="140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7170" y="1428869"/>
            <a:ext cx="4676061" cy="4676061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3396" y="4315182"/>
            <a:ext cx="255151" cy="318849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635079" y="6377107"/>
            <a:ext cx="13360241" cy="15649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Майбутнє за чистими технологіями — час діяти вже сьогодні!</a:t>
            </a:r>
            <a:endParaRPr lang="en-US" sz="4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2450" y="434102"/>
            <a:ext cx="6201251" cy="4932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CO₂ зростає — клімат змінюється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243013"/>
            <a:ext cx="13525500" cy="75742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2450" y="8994815"/>
            <a:ext cx="13525500" cy="2525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Зростаюча концентрація CO₂ в атмосфері вимагає термінового впровадження технологій захоплення вуглекислого газу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005" y="482441"/>
            <a:ext cx="6724174" cy="5482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Викиди CO₂ за секторами в США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005" y="1381482"/>
            <a:ext cx="13402389" cy="729936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643426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00104C"/>
          </a:solidFill>
        </p:spPr>
      </p:sp>
      <p:sp>
        <p:nvSpPr>
          <p:cNvPr id="5" name="Text 2"/>
          <p:cNvSpPr/>
          <p:nvPr/>
        </p:nvSpPr>
        <p:spPr>
          <a:xfrm>
            <a:off x="2879765" y="8711327"/>
            <a:ext cx="970478" cy="1753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Енергетика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5052417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0126AE"/>
          </a:solidFill>
        </p:spPr>
      </p:sp>
      <p:sp>
        <p:nvSpPr>
          <p:cNvPr id="7" name="Text 4"/>
          <p:cNvSpPr/>
          <p:nvPr/>
        </p:nvSpPr>
        <p:spPr>
          <a:xfrm>
            <a:off x="5288756" y="8711327"/>
            <a:ext cx="900470" cy="1753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Транспорт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8248531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1345FE"/>
          </a:solidFill>
        </p:spPr>
      </p:sp>
      <p:sp>
        <p:nvSpPr>
          <p:cNvPr id="9" name="Text 6"/>
          <p:cNvSpPr/>
          <p:nvPr/>
        </p:nvSpPr>
        <p:spPr>
          <a:xfrm>
            <a:off x="8484870" y="8711327"/>
            <a:ext cx="1285518" cy="1753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Промисловість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780038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7592FE"/>
          </a:solidFill>
        </p:spPr>
      </p:sp>
      <p:sp>
        <p:nvSpPr>
          <p:cNvPr id="11" name="Text 8"/>
          <p:cNvSpPr/>
          <p:nvPr/>
        </p:nvSpPr>
        <p:spPr>
          <a:xfrm>
            <a:off x="11016377" y="8711327"/>
            <a:ext cx="1083707" cy="1753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Інші сектори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6403"/>
            <a:ext cx="7556421" cy="56707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Чому потрібні системи очистки?</a:t>
            </a:r>
            <a:endParaRPr lang="en-US" sz="8900" dirty="0"/>
          </a:p>
        </p:txBody>
      </p:sp>
      <p:sp>
        <p:nvSpPr>
          <p:cNvPr id="4" name="Text 1"/>
          <p:cNvSpPr/>
          <p:nvPr/>
        </p:nvSpPr>
        <p:spPr>
          <a:xfrm>
            <a:off x="793790" y="6757273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Перехід до декарбонізації вимагає інноваційних технологічних рішень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9968" y="574834"/>
            <a:ext cx="13230463" cy="1249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CCS — ключова технологія для зниження викидів із технічними деталями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699968" y="2224445"/>
            <a:ext cx="199906" cy="249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01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699968" y="2541270"/>
            <a:ext cx="4276844" cy="22860"/>
          </a:xfrm>
          <a:prstGeom prst="rect">
            <a:avLst/>
          </a:prstGeom>
          <a:solidFill>
            <a:srgbClr val="2150FE"/>
          </a:solidFill>
        </p:spPr>
      </p:sp>
      <p:sp>
        <p:nvSpPr>
          <p:cNvPr id="5" name="Text 3"/>
          <p:cNvSpPr/>
          <p:nvPr/>
        </p:nvSpPr>
        <p:spPr>
          <a:xfrm>
            <a:off x="699968" y="2686883"/>
            <a:ext cx="2499836" cy="31253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Захоплення CO₂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699968" y="3119318"/>
            <a:ext cx="4276844" cy="3200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Використання технологій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посткомбустійного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(поглиначі амінів, наприклад, MEA з ефективністю до 90-95%),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прекомбустійного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(інтегровані газифікаційні цикли) або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киснево-паливного спалювання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для відокремлення CO₂. Це відбувається у спеціалізованих абсорбційних колонах та регенераційних установках до викиду в атмосферу з промислових джерел.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5176718" y="2224445"/>
            <a:ext cx="199906" cy="249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02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176718" y="2541270"/>
            <a:ext cx="4276844" cy="22860"/>
          </a:xfrm>
          <a:prstGeom prst="rect">
            <a:avLst/>
          </a:prstGeom>
          <a:solidFill>
            <a:srgbClr val="2150FE"/>
          </a:solidFill>
        </p:spPr>
      </p:sp>
      <p:sp>
        <p:nvSpPr>
          <p:cNvPr id="9" name="Text 7"/>
          <p:cNvSpPr/>
          <p:nvPr/>
        </p:nvSpPr>
        <p:spPr>
          <a:xfrm>
            <a:off x="5176718" y="2686883"/>
            <a:ext cx="2499836" cy="31253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Транспортування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176718" y="3119318"/>
            <a:ext cx="4276844" cy="25603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Захоплений CO₂ транспортується трубопроводами (зазвичай у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надкритичному стані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при тиску понад 7,38 МПа і температурі вище 31,1 °C) або спеціалізованими танкерами до місць зберігання. Трубопроводи мають діаметр від 24 до 48 дюймів для ефективної передачі значних об'ємів.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9653468" y="2224445"/>
            <a:ext cx="199906" cy="24991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Crimson Pro Light" pitchFamily="34" charset="0"/>
                <a:ea typeface="Crimson Pro Light" pitchFamily="34" charset="-122"/>
                <a:cs typeface="Crimson Pro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653468" y="2541270"/>
            <a:ext cx="4276844" cy="22860"/>
          </a:xfrm>
          <a:prstGeom prst="rect">
            <a:avLst/>
          </a:prstGeom>
          <a:solidFill>
            <a:srgbClr val="2150FE"/>
          </a:solidFill>
        </p:spPr>
      </p:sp>
      <p:sp>
        <p:nvSpPr>
          <p:cNvPr id="13" name="Text 11"/>
          <p:cNvSpPr/>
          <p:nvPr/>
        </p:nvSpPr>
        <p:spPr>
          <a:xfrm>
            <a:off x="9653468" y="2686883"/>
            <a:ext cx="2499836" cy="31253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Зберігання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653468" y="3119318"/>
            <a:ext cx="4276844" cy="3200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Довготривале ізолювання CO₂ відбувається у глибоких геологічних формаціях, таких як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сольові водоносні горизонти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виснажені нафтові та газові родовища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або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непридатні для видобутку вугільні пласти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на глибині понад 800-1000 метрів. Альтернативно, CO₂ може бути використаний у промислових процесах (CCU), наприклад, для підвищення нафтовіддачі (EOR).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699968" y="6694527"/>
            <a:ext cx="13230463" cy="9601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Технологія CCS є критично важливою для декарбонізації </a:t>
            </a:r>
            <a:r>
              <a:rPr lang="en-US" sz="1550" b="1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важкої промисловості</a:t>
            </a:r>
            <a:r>
              <a:rPr lang="en-US" sz="15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, зокрема виробництва цементу (до 8% світових викидів), сталі (7-9% світових викидів) та хімічних речовин, де пряме скорочення викидів є технічно складним або економічно недоцільним.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5398"/>
            <a:ext cx="6244709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44</a:t>
            </a:r>
            <a:endParaRPr lang="en-US" sz="5850" dirty="0"/>
          </a:p>
        </p:txBody>
      </p:sp>
      <p:sp>
        <p:nvSpPr>
          <p:cNvPr id="3" name="Text 1"/>
          <p:cNvSpPr/>
          <p:nvPr/>
        </p:nvSpPr>
        <p:spPr>
          <a:xfrm>
            <a:off x="2136458" y="2307193"/>
            <a:ext cx="355937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Діючі установки CCS у світі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88337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Станом на 2024 рік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9326761" y="2636401"/>
            <a:ext cx="2789873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0.1%</a:t>
            </a:r>
            <a:endParaRPr lang="en-US" sz="44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0651" y="1218724"/>
            <a:ext cx="3402330" cy="340233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077325" y="4904542"/>
            <a:ext cx="3289102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Глобальних викидів CO₂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599521" y="5485686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Частка, що захоплюється існуючими установками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93790" y="6358890"/>
            <a:ext cx="13042821" cy="963811"/>
          </a:xfrm>
          <a:prstGeom prst="roundRect">
            <a:avLst>
              <a:gd name="adj" fmla="val 3530"/>
            </a:avLst>
          </a:prstGeom>
          <a:solidFill>
            <a:srgbClr val="B3C3FF"/>
          </a:solidFill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6687741"/>
            <a:ext cx="283488" cy="22681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0906" y="6642378"/>
            <a:ext cx="1207889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90% існуючих установок CCS працюють у нафтовій та газовій промисловості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Схема роботи CCS технології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1074" y="317908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Захоплення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641074" y="3669506"/>
            <a:ext cx="61955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CO₂ відокремлюється від інших газів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1074" y="453997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Транспортування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41074" y="5030391"/>
            <a:ext cx="61955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Стиснений CO₂ транспортується трубопроводами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1074" y="590085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Зберігання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641074" y="6391275"/>
            <a:ext cx="619553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CO₂ закачується у підземні геологічні формації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7615</Words>
  <Application>WPS Presentation</Application>
  <PresentationFormat>On-screen Show (16:9)</PresentationFormat>
  <Paragraphs>362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SimSun</vt:lpstr>
      <vt:lpstr>Wingdings</vt:lpstr>
      <vt:lpstr>Crimson Pro Semi Bold</vt:lpstr>
      <vt:lpstr>Crimson Pro Semi Bold</vt:lpstr>
      <vt:lpstr>Crimson Pro Semi Bold</vt:lpstr>
      <vt:lpstr>Heebo</vt:lpstr>
      <vt:lpstr>Heebo</vt:lpstr>
      <vt:lpstr>Heebo</vt:lpstr>
      <vt:lpstr>Crimson Pro Light</vt:lpstr>
      <vt:lpstr>Segoe Print</vt:lpstr>
      <vt:lpstr>Crimson Pro Light</vt:lpstr>
      <vt:lpstr>Crimson Pro Light</vt:lpstr>
      <vt:lpstr>Calibri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ворона</cp:lastModifiedBy>
  <cp:revision>2</cp:revision>
  <dcterms:created xsi:type="dcterms:W3CDTF">2025-09-30T10:14:00Z</dcterms:created>
  <dcterms:modified xsi:type="dcterms:W3CDTF">2025-10-01T08:51:41Z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2443494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S10.9.2</vt:lpwstr>
  </property>
  <property fmtid="{D5CDD505-2E9C-101B-9397-08002B2CF9AE}" pid="5" name="ICV">
    <vt:lpwstr>4A35F01E3E5D40F7AD80B90607A3A4F7_13</vt:lpwstr>
  </property>
  <property fmtid="{D5CDD505-2E9C-101B-9397-08002B2CF9AE}" pid="6" name="KSOProductBuildVer">
    <vt:lpwstr>1049-12.2.0.22549</vt:lpwstr>
  </property>
</Properties>
</file>