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4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6"/>
  </p:notesMasterIdLst>
  <p:sldIdLst>
    <p:sldId id="312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309" r:id="rId13"/>
    <p:sldId id="310" r:id="rId14"/>
    <p:sldId id="311" r:id="rId15"/>
    <p:sldId id="268" r:id="rId16"/>
    <p:sldId id="269" r:id="rId17"/>
    <p:sldId id="270" r:id="rId18"/>
    <p:sldId id="271" r:id="rId19"/>
    <p:sldId id="272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D5E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92" autoAdjust="0"/>
    <p:restoredTop sz="94653" autoAdjust="0"/>
  </p:normalViewPr>
  <p:slideViewPr>
    <p:cSldViewPr>
      <p:cViewPr>
        <p:scale>
          <a:sx n="100" d="100"/>
          <a:sy n="100" d="100"/>
        </p:scale>
        <p:origin x="-450" y="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style val="5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Виручка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uk-UA" sz="1500" smtClean="0"/>
                      <a:t>Виручка</a:t>
                    </a:r>
                    <a:endParaRPr lang="en-US" sz="1500" dirty="0"/>
                  </a:p>
                </c:rich>
              </c:tx>
              <c:showVal val="1"/>
            </c:dLbl>
            <c:dLbl>
              <c:idx val="1"/>
              <c:delete val="1"/>
            </c:dLbl>
            <c:dLbl>
              <c:idx val="2"/>
              <c:delete val="1"/>
            </c:dLbl>
            <c:txPr>
              <a:bodyPr/>
              <a:lstStyle/>
              <a:p>
                <a:pPr>
                  <a:defRPr sz="1500"/>
                </a:pPr>
                <a:endParaRPr lang="uk-UA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1 кв.</c:v>
                </c:pt>
                <c:pt idx="1">
                  <c:v>2 кв.</c:v>
                </c:pt>
                <c:pt idx="2">
                  <c:v>3 кв.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</c:v>
                </c:pt>
                <c:pt idx="1">
                  <c:v>5</c:v>
                </c:pt>
                <c:pt idx="2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Прибуток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uk-UA" sz="1500" dirty="0" smtClean="0"/>
                      <a:t>Прибуток</a:t>
                    </a:r>
                    <a:endParaRPr lang="en-US" sz="1500" dirty="0"/>
                  </a:p>
                </c:rich>
              </c:tx>
              <c:showVal val="1"/>
            </c:dLbl>
            <c:dLbl>
              <c:idx val="1"/>
              <c:delete val="1"/>
            </c:dLbl>
            <c:dLbl>
              <c:idx val="2"/>
              <c:delete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1 кв.</c:v>
                </c:pt>
                <c:pt idx="1">
                  <c:v>2 кв.</c:v>
                </c:pt>
                <c:pt idx="2">
                  <c:v>3 кв.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Грошовий потік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uk-UA" sz="1500" smtClean="0"/>
                      <a:t>Грошовий</a:t>
                    </a:r>
                  </a:p>
                  <a:p>
                    <a:r>
                      <a:rPr lang="uk-UA" sz="1500" baseline="0" smtClean="0"/>
                      <a:t> потік</a:t>
                    </a:r>
                    <a:endParaRPr lang="en-US" sz="1500"/>
                  </a:p>
                </c:rich>
              </c:tx>
              <c:showVal val="1"/>
            </c:dLbl>
            <c:dLbl>
              <c:idx val="1"/>
              <c:delete val="1"/>
            </c:dLbl>
            <c:dLbl>
              <c:idx val="2"/>
              <c:delete val="1"/>
            </c:dLbl>
            <c:showVal val="1"/>
          </c:dLbls>
          <c:cat>
            <c:strRef>
              <c:f>Лист1!$A$2:$A$4</c:f>
              <c:strCache>
                <c:ptCount val="3"/>
                <c:pt idx="0">
                  <c:v>1 кв.</c:v>
                </c:pt>
                <c:pt idx="1">
                  <c:v>2 кв.</c:v>
                </c:pt>
                <c:pt idx="2">
                  <c:v>3 кв.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-1</c:v>
                </c:pt>
              </c:numCache>
            </c:numRef>
          </c:val>
        </c:ser>
        <c:gapWidth val="75"/>
        <c:overlap val="-25"/>
        <c:axId val="53010432"/>
        <c:axId val="53011968"/>
      </c:barChart>
      <c:catAx>
        <c:axId val="53010432"/>
        <c:scaling>
          <c:orientation val="minMax"/>
        </c:scaling>
        <c:axPos val="b"/>
        <c:majorTickMark val="none"/>
        <c:tickLblPos val="nextTo"/>
        <c:crossAx val="53011968"/>
        <c:crosses val="autoZero"/>
        <c:auto val="1"/>
        <c:lblAlgn val="ctr"/>
        <c:lblOffset val="100"/>
      </c:catAx>
      <c:valAx>
        <c:axId val="53011968"/>
        <c:scaling>
          <c:orientation val="minMax"/>
        </c:scaling>
        <c:delete val="1"/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General" sourceLinked="1"/>
        <c:majorTickMark val="none"/>
        <c:tickLblPos val="none"/>
        <c:crossAx val="5301043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uk-UA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style val="6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dLbl>
              <c:idx val="0"/>
              <c:layout>
                <c:manualLayout>
                  <c:x val="-5.7471264367816161E-3"/>
                  <c:y val="-1.9108280254777101E-2"/>
                </c:manualLayout>
              </c:layout>
              <c:tx>
                <c:rich>
                  <a:bodyPr/>
                  <a:lstStyle/>
                  <a:p>
                    <a:r>
                      <a:rPr lang="uk-UA" sz="900" smtClean="0"/>
                      <a:t>Надходження</a:t>
                    </a:r>
                    <a:endParaRPr lang="en-US" sz="900"/>
                  </a:p>
                </c:rich>
              </c:tx>
              <c:showVal val="1"/>
            </c:dLbl>
            <c:dLbl>
              <c:idx val="1"/>
              <c:delete val="1"/>
            </c:dLbl>
            <c:showVal val="1"/>
          </c:dLbls>
          <c:cat>
            <c:strRef>
              <c:f>Лист1!$A$2:$A$3</c:f>
              <c:strCache>
                <c:ptCount val="2"/>
                <c:pt idx="0">
                  <c:v>Бізнес одиниця 1</c:v>
                </c:pt>
                <c:pt idx="1">
                  <c:v>Бізнес одиниця 2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3000</c:v>
                </c:pt>
                <c:pt idx="1">
                  <c:v>700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dLbls>
            <c:dLbl>
              <c:idx val="0"/>
              <c:layout>
                <c:manualLayout>
                  <c:x val="2.2988505747126436E-2"/>
                  <c:y val="-6.3694267515923648E-3"/>
                </c:manualLayout>
              </c:layout>
              <c:tx>
                <c:rich>
                  <a:bodyPr/>
                  <a:lstStyle/>
                  <a:p>
                    <a:r>
                      <a:rPr lang="uk-UA" sz="900" smtClean="0"/>
                      <a:t>Витрати</a:t>
                    </a:r>
                    <a:endParaRPr lang="en-US" sz="900" dirty="0"/>
                  </a:p>
                </c:rich>
              </c:tx>
              <c:showVal val="1"/>
            </c:dLbl>
            <c:dLbl>
              <c:idx val="1"/>
              <c:delete val="1"/>
            </c:dLbl>
            <c:showVal val="1"/>
          </c:dLbls>
          <c:cat>
            <c:strRef>
              <c:f>Лист1!$A$2:$A$3</c:f>
              <c:strCache>
                <c:ptCount val="2"/>
                <c:pt idx="0">
                  <c:v>Бізнес одиниця 1</c:v>
                </c:pt>
                <c:pt idx="1">
                  <c:v>Бізнес одиниця 2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2900</c:v>
                </c:pt>
                <c:pt idx="1">
                  <c:v>900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dLbls>
            <c:dLbl>
              <c:idx val="0"/>
              <c:layout>
                <c:manualLayout>
                  <c:x val="2.3501593550806152E-2"/>
                  <c:y val="-1.6541536959042938E-3"/>
                </c:manualLayout>
              </c:layout>
              <c:tx>
                <c:rich>
                  <a:bodyPr/>
                  <a:lstStyle/>
                  <a:p>
                    <a:r>
                      <a:rPr lang="uk-UA" sz="900" smtClean="0"/>
                      <a:t>Грошовий</a:t>
                    </a:r>
                  </a:p>
                  <a:p>
                    <a:r>
                      <a:rPr lang="uk-UA" sz="900" smtClean="0"/>
                      <a:t>потік</a:t>
                    </a:r>
                    <a:endParaRPr lang="en-US" sz="900" dirty="0"/>
                  </a:p>
                </c:rich>
              </c:tx>
              <c:showVal val="1"/>
            </c:dLbl>
            <c:dLbl>
              <c:idx val="1"/>
              <c:delete val="1"/>
            </c:dLbl>
            <c:showVal val="1"/>
          </c:dLbls>
          <c:cat>
            <c:strRef>
              <c:f>Лист1!$A$2:$A$3</c:f>
              <c:strCache>
                <c:ptCount val="2"/>
                <c:pt idx="0">
                  <c:v>Бізнес одиниця 1</c:v>
                </c:pt>
                <c:pt idx="1">
                  <c:v>Бізнес одиниця 2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250</c:v>
                </c:pt>
                <c:pt idx="1">
                  <c:v>-250</c:v>
                </c:pt>
              </c:numCache>
            </c:numRef>
          </c:val>
        </c:ser>
        <c:axId val="84499840"/>
        <c:axId val="84513920"/>
      </c:barChart>
      <c:catAx>
        <c:axId val="84499840"/>
        <c:scaling>
          <c:orientation val="minMax"/>
        </c:scaling>
        <c:axPos val="b"/>
        <c:tickLblPos val="nextTo"/>
        <c:txPr>
          <a:bodyPr/>
          <a:lstStyle/>
          <a:p>
            <a:pPr>
              <a:defRPr sz="1100">
                <a:latin typeface="Bookman Old Style" pitchFamily="18" charset="0"/>
              </a:defRPr>
            </a:pPr>
            <a:endParaRPr lang="uk-UA"/>
          </a:p>
        </c:txPr>
        <c:crossAx val="84513920"/>
        <c:crosses val="autoZero"/>
        <c:auto val="1"/>
        <c:lblAlgn val="ctr"/>
        <c:lblOffset val="100"/>
      </c:catAx>
      <c:valAx>
        <c:axId val="8451392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800">
                <a:latin typeface="Bookman Old Style" pitchFamily="18" charset="0"/>
              </a:defRPr>
            </a:pPr>
            <a:endParaRPr lang="uk-UA"/>
          </a:p>
        </c:txPr>
        <c:crossAx val="8449984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uk-UA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plotArea>
      <c:layout>
        <c:manualLayout>
          <c:layoutTarget val="inner"/>
          <c:xMode val="edge"/>
          <c:yMode val="edge"/>
          <c:x val="6.176181102362209E-2"/>
          <c:y val="4.5833333333333406E-2"/>
          <c:w val="0.69728990473413044"/>
          <c:h val="0.90833333333333333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Вихідний варіант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Січень</c:v>
                </c:pt>
                <c:pt idx="1">
                  <c:v>Лютий</c:v>
                </c:pt>
                <c:pt idx="2">
                  <c:v>Березень</c:v>
                </c:pt>
                <c:pt idx="3">
                  <c:v>Квітень</c:v>
                </c:pt>
                <c:pt idx="4">
                  <c:v>Травень</c:v>
                </c:pt>
                <c:pt idx="5">
                  <c:v>Червень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16</c:v>
                </c:pt>
                <c:pt idx="1">
                  <c:v>-24</c:v>
                </c:pt>
                <c:pt idx="2">
                  <c:v>-158</c:v>
                </c:pt>
                <c:pt idx="3">
                  <c:v>125</c:v>
                </c:pt>
                <c:pt idx="4">
                  <c:v>106</c:v>
                </c:pt>
                <c:pt idx="5">
                  <c:v>104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Зменшення дебіторської  заборгованості на 5 %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Січень</c:v>
                </c:pt>
                <c:pt idx="1">
                  <c:v>Лютий</c:v>
                </c:pt>
                <c:pt idx="2">
                  <c:v>Березень</c:v>
                </c:pt>
                <c:pt idx="3">
                  <c:v>Квітень</c:v>
                </c:pt>
                <c:pt idx="4">
                  <c:v>Травень</c:v>
                </c:pt>
                <c:pt idx="5">
                  <c:v>Червень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152</c:v>
                </c:pt>
                <c:pt idx="1">
                  <c:v>122</c:v>
                </c:pt>
                <c:pt idx="2">
                  <c:v>-6</c:v>
                </c:pt>
                <c:pt idx="3">
                  <c:v>278</c:v>
                </c:pt>
                <c:pt idx="4">
                  <c:v>272</c:v>
                </c:pt>
                <c:pt idx="5">
                  <c:v>274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Збільшення кредиторської заборгованості на 5 %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Січень</c:v>
                </c:pt>
                <c:pt idx="1">
                  <c:v>Лютий</c:v>
                </c:pt>
                <c:pt idx="2">
                  <c:v>Березень</c:v>
                </c:pt>
                <c:pt idx="3">
                  <c:v>Квітень</c:v>
                </c:pt>
                <c:pt idx="4">
                  <c:v>Травень</c:v>
                </c:pt>
                <c:pt idx="5">
                  <c:v>Червень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79</c:v>
                </c:pt>
                <c:pt idx="1">
                  <c:v>43</c:v>
                </c:pt>
                <c:pt idx="2">
                  <c:v>-84</c:v>
                </c:pt>
                <c:pt idx="3">
                  <c:v>207</c:v>
                </c:pt>
                <c:pt idx="4">
                  <c:v>193</c:v>
                </c:pt>
                <c:pt idx="5">
                  <c:v>198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Зменшення запасу матеріалів на 5 %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Січень</c:v>
                </c:pt>
                <c:pt idx="1">
                  <c:v>Лютий</c:v>
                </c:pt>
                <c:pt idx="2">
                  <c:v>Березень</c:v>
                </c:pt>
                <c:pt idx="3">
                  <c:v>Квітень</c:v>
                </c:pt>
                <c:pt idx="4">
                  <c:v>Травень</c:v>
                </c:pt>
                <c:pt idx="5">
                  <c:v>Червень</c:v>
                </c:pt>
              </c:strCache>
            </c:strRef>
          </c:cat>
          <c:val>
            <c:numRef>
              <c:f>Лист1!$E$2:$E$7</c:f>
              <c:numCache>
                <c:formatCode>General</c:formatCode>
                <c:ptCount val="6"/>
                <c:pt idx="0">
                  <c:v>16</c:v>
                </c:pt>
                <c:pt idx="1">
                  <c:v>-21</c:v>
                </c:pt>
                <c:pt idx="2">
                  <c:v>-147</c:v>
                </c:pt>
                <c:pt idx="3">
                  <c:v>144</c:v>
                </c:pt>
                <c:pt idx="4">
                  <c:v>129</c:v>
                </c:pt>
                <c:pt idx="5">
                  <c:v>133</c:v>
                </c:pt>
              </c:numCache>
            </c:numRef>
          </c:val>
        </c:ser>
        <c:axId val="116947200"/>
        <c:axId val="117059584"/>
      </c:barChart>
      <c:catAx>
        <c:axId val="116947200"/>
        <c:scaling>
          <c:orientation val="minMax"/>
        </c:scaling>
        <c:axPos val="b"/>
        <c:tickLblPos val="nextTo"/>
        <c:txPr>
          <a:bodyPr/>
          <a:lstStyle/>
          <a:p>
            <a:pPr>
              <a:defRPr sz="900"/>
            </a:pPr>
            <a:endParaRPr lang="uk-UA"/>
          </a:p>
        </c:txPr>
        <c:crossAx val="117059584"/>
        <c:crosses val="autoZero"/>
        <c:auto val="1"/>
        <c:lblAlgn val="ctr"/>
        <c:lblOffset val="100"/>
      </c:catAx>
      <c:valAx>
        <c:axId val="11705958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900">
                <a:latin typeface="Bookman Old Style" pitchFamily="18" charset="0"/>
              </a:defRPr>
            </a:pPr>
            <a:endParaRPr lang="uk-UA"/>
          </a:p>
        </c:txPr>
        <c:crossAx val="1169472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73054583454857"/>
          <c:y val="0.12813024934383202"/>
          <c:w val="0.20093528239525629"/>
          <c:h val="0.56457283464566932"/>
        </c:manualLayout>
      </c:layout>
      <c:txPr>
        <a:bodyPr/>
        <a:lstStyle/>
        <a:p>
          <a:pPr>
            <a:defRPr sz="1000"/>
          </a:pPr>
          <a:endParaRPr lang="uk-UA"/>
        </a:p>
      </c:txPr>
    </c:legend>
    <c:plotVisOnly val="1"/>
  </c:chart>
  <c:txPr>
    <a:bodyPr/>
    <a:lstStyle/>
    <a:p>
      <a:pPr>
        <a:defRPr sz="1800"/>
      </a:pPr>
      <a:endParaRPr lang="uk-UA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plotArea>
      <c:layout>
        <c:manualLayout>
          <c:layoutTarget val="inner"/>
          <c:xMode val="edge"/>
          <c:yMode val="edge"/>
          <c:x val="1.7628205128205128E-2"/>
          <c:y val="0"/>
          <c:w val="0.9647435897435902"/>
          <c:h val="0.85220923556430506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80 млн. грн. Січень</c:v>
                </c:pt>
                <c:pt idx="1">
                  <c:v>3.85 млн. грн. Лютий</c:v>
                </c:pt>
                <c:pt idx="2">
                  <c:v>1.4 млн. грн. Березень</c:v>
                </c:pt>
                <c:pt idx="3">
                  <c:v>100 млн. грн. Квітень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-8</c:v>
                </c:pt>
                <c:pt idx="1">
                  <c:v>-3.8499999999999988</c:v>
                </c:pt>
                <c:pt idx="2">
                  <c:v>-1.4</c:v>
                </c:pt>
                <c:pt idx="3">
                  <c:v>10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80 млн. грн. Січень</c:v>
                </c:pt>
                <c:pt idx="1">
                  <c:v>3.85 млн. грн. Лютий</c:v>
                </c:pt>
                <c:pt idx="2">
                  <c:v>1.4 млн. грн. Березень</c:v>
                </c:pt>
                <c:pt idx="3">
                  <c:v>100 млн. грн. Квітень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80 млн. грн. Січень</c:v>
                </c:pt>
                <c:pt idx="1">
                  <c:v>3.85 млн. грн. Лютий</c:v>
                </c:pt>
                <c:pt idx="2">
                  <c:v>1.4 млн. грн. Березень</c:v>
                </c:pt>
                <c:pt idx="3">
                  <c:v>100 млн. грн. Квітень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gapWidth val="87"/>
        <c:overlap val="100"/>
        <c:axId val="124127872"/>
        <c:axId val="124129664"/>
      </c:barChart>
      <c:catAx>
        <c:axId val="124127872"/>
        <c:scaling>
          <c:orientation val="minMax"/>
        </c:scaling>
        <c:axPos val="b"/>
        <c:tickLblPos val="low"/>
        <c:txPr>
          <a:bodyPr/>
          <a:lstStyle/>
          <a:p>
            <a:pPr>
              <a:defRPr sz="1100">
                <a:latin typeface="Bookman Old Style" pitchFamily="18" charset="0"/>
              </a:defRPr>
            </a:pPr>
            <a:endParaRPr lang="uk-UA"/>
          </a:p>
        </c:txPr>
        <c:crossAx val="124129664"/>
        <c:crosses val="autoZero"/>
        <c:auto val="1"/>
        <c:lblAlgn val="ctr"/>
        <c:lblOffset val="100"/>
      </c:catAx>
      <c:valAx>
        <c:axId val="124129664"/>
        <c:scaling>
          <c:orientation val="minMax"/>
        </c:scaling>
        <c:delete val="1"/>
        <c:axPos val="l"/>
        <c:numFmt formatCode="General" sourceLinked="1"/>
        <c:tickLblPos val="none"/>
        <c:crossAx val="12412787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uk-UA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title>
      <c:tx>
        <c:rich>
          <a:bodyPr/>
          <a:lstStyle/>
          <a:p>
            <a:pPr>
              <a:defRPr/>
            </a:pPr>
            <a:r>
              <a:rPr lang="uk-UA" sz="1500" noProof="0" dirty="0" smtClean="0"/>
              <a:t>Надходження коштів від</a:t>
            </a:r>
            <a:r>
              <a:rPr lang="uk-UA" sz="1500" baseline="0" noProof="0" dirty="0" smtClean="0"/>
              <a:t> реалізації</a:t>
            </a:r>
            <a:endParaRPr lang="uk-UA" sz="1500" noProof="0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Лист1!$A$2:$A$3</c:f>
              <c:strCache>
                <c:ptCount val="2"/>
                <c:pt idx="0">
                  <c:v>Товар</c:v>
                </c:pt>
                <c:pt idx="1">
                  <c:v>Гроші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30</c:v>
                </c:pt>
                <c:pt idx="1">
                  <c:v>70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500"/>
            </a:pPr>
            <a:endParaRPr lang="uk-UA"/>
          </a:p>
        </c:txPr>
      </c:legendEntry>
      <c:legendEntry>
        <c:idx val="1"/>
        <c:txPr>
          <a:bodyPr/>
          <a:lstStyle/>
          <a:p>
            <a:pPr>
              <a:defRPr sz="1500"/>
            </a:pPr>
            <a:endParaRPr lang="uk-UA"/>
          </a:p>
        </c:txPr>
      </c:legendEntry>
      <c:layout/>
    </c:legend>
    <c:plotVisOnly val="1"/>
  </c:chart>
  <c:txPr>
    <a:bodyPr/>
    <a:lstStyle/>
    <a:p>
      <a:pPr>
        <a:defRPr sz="1800"/>
      </a:pPr>
      <a:endParaRPr lang="uk-UA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plotArea>
      <c:layout>
        <c:manualLayout>
          <c:layoutTarget val="inner"/>
          <c:xMode val="edge"/>
          <c:yMode val="edge"/>
          <c:x val="8.7503444881889797E-2"/>
          <c:y val="0.1125"/>
          <c:w val="0.86304680664916977"/>
          <c:h val="0.60054183070866163"/>
        </c:manualLayout>
      </c:layout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Товар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Розрахунки з постачальниками</c:v>
                </c:pt>
                <c:pt idx="1">
                  <c:v>Заробітна плата</c:v>
                </c:pt>
                <c:pt idx="2">
                  <c:v>Інші</c:v>
                </c:pt>
                <c:pt idx="3">
                  <c:v>Повернення кредитів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4520</c:v>
                </c:pt>
                <c:pt idx="1">
                  <c:v>0</c:v>
                </c:pt>
                <c:pt idx="2">
                  <c:v>1743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Гроші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Розрахунки з постачальниками</c:v>
                </c:pt>
                <c:pt idx="1">
                  <c:v>Заробітна плата</c:v>
                </c:pt>
                <c:pt idx="2">
                  <c:v>Інші</c:v>
                </c:pt>
                <c:pt idx="3">
                  <c:v>Повернення кредитів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2540</c:v>
                </c:pt>
                <c:pt idx="1">
                  <c:v>3200</c:v>
                </c:pt>
                <c:pt idx="2">
                  <c:v>3914</c:v>
                </c:pt>
                <c:pt idx="3">
                  <c:v>2180</c:v>
                </c:pt>
              </c:numCache>
            </c:numRef>
          </c:val>
        </c:ser>
        <c:overlap val="100"/>
        <c:axId val="130677760"/>
        <c:axId val="130687744"/>
      </c:barChart>
      <c:catAx>
        <c:axId val="130677760"/>
        <c:scaling>
          <c:orientation val="minMax"/>
        </c:scaling>
        <c:axPos val="b"/>
        <c:tickLblPos val="nextTo"/>
        <c:txPr>
          <a:bodyPr/>
          <a:lstStyle/>
          <a:p>
            <a:pPr>
              <a:defRPr sz="800"/>
            </a:pPr>
            <a:endParaRPr lang="uk-UA"/>
          </a:p>
        </c:txPr>
        <c:crossAx val="130687744"/>
        <c:crosses val="autoZero"/>
        <c:auto val="1"/>
        <c:lblAlgn val="ctr"/>
        <c:lblOffset val="100"/>
      </c:catAx>
      <c:valAx>
        <c:axId val="130687744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900">
                <a:latin typeface="Bookman Old Style" pitchFamily="18" charset="0"/>
              </a:defRPr>
            </a:pPr>
            <a:endParaRPr lang="uk-UA"/>
          </a:p>
        </c:txPr>
        <c:crossAx val="1306777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248053368329015"/>
          <c:y val="0.18970103346456704"/>
          <c:w val="0.1727055993000875"/>
          <c:h val="0.15079281496062993"/>
        </c:manualLayout>
      </c:layout>
      <c:txPr>
        <a:bodyPr/>
        <a:lstStyle/>
        <a:p>
          <a:pPr>
            <a:defRPr sz="1500"/>
          </a:pPr>
          <a:endParaRPr lang="uk-UA"/>
        </a:p>
      </c:txPr>
    </c:legend>
    <c:plotVisOnly val="1"/>
  </c:chart>
  <c:txPr>
    <a:bodyPr/>
    <a:lstStyle/>
    <a:p>
      <a:pPr>
        <a:defRPr sz="1800"/>
      </a:pPr>
      <a:endParaRPr lang="uk-UA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0.40455</cdr:x>
      <cdr:y>0.17188</cdr:y>
    </cdr:from>
    <cdr:to>
      <cdr:x>0.40474</cdr:x>
      <cdr:y>0.22813</cdr:y>
    </cdr:to>
    <cdr:sp macro="" textlink="">
      <cdr:nvSpPr>
        <cdr:cNvPr id="3" name="Прямая со стрелкой 2"/>
        <cdr:cNvSpPr/>
      </cdr:nvSpPr>
      <cdr:spPr>
        <a:xfrm xmlns:a="http://schemas.openxmlformats.org/drawingml/2006/main" rot="5400000" flipH="1" flipV="1">
          <a:off x="3277395" y="812005"/>
          <a:ext cx="228600" cy="1589"/>
        </a:xfrm>
        <a:prstGeom xmlns:a="http://schemas.openxmlformats.org/drawingml/2006/main" prst="straightConnector1">
          <a:avLst/>
        </a:prstGeom>
        <a:ln xmlns:a="http://schemas.openxmlformats.org/drawingml/2006/main" w="15875">
          <a:solidFill>
            <a:schemeClr val="bg2">
              <a:lumMod val="10000"/>
            </a:schemeClr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0.82273</cdr:x>
      <cdr:y>0.39688</cdr:y>
    </cdr:from>
    <cdr:to>
      <cdr:x>0.82292</cdr:x>
      <cdr:y>0.45313</cdr:y>
    </cdr:to>
    <cdr:sp macro="" textlink="">
      <cdr:nvSpPr>
        <cdr:cNvPr id="4" name="Прямая со стрелкой 3"/>
        <cdr:cNvSpPr/>
      </cdr:nvSpPr>
      <cdr:spPr>
        <a:xfrm xmlns:a="http://schemas.openxmlformats.org/drawingml/2006/main" rot="5400000" flipH="1" flipV="1">
          <a:off x="6782594" y="1726405"/>
          <a:ext cx="228600" cy="1589"/>
        </a:xfrm>
        <a:prstGeom xmlns:a="http://schemas.openxmlformats.org/drawingml/2006/main" prst="straightConnector1">
          <a:avLst/>
        </a:prstGeom>
        <a:ln xmlns:a="http://schemas.openxmlformats.org/drawingml/2006/main" w="15875">
          <a:solidFill>
            <a:schemeClr val="bg2">
              <a:lumMod val="10000"/>
            </a:schemeClr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0.49545</cdr:x>
      <cdr:y>0.43438</cdr:y>
    </cdr:from>
    <cdr:to>
      <cdr:x>0.49564</cdr:x>
      <cdr:y>0.49063</cdr:y>
    </cdr:to>
    <cdr:sp macro="" textlink="">
      <cdr:nvSpPr>
        <cdr:cNvPr id="6" name="Прямая со стрелкой 5"/>
        <cdr:cNvSpPr/>
      </cdr:nvSpPr>
      <cdr:spPr>
        <a:xfrm xmlns:a="http://schemas.openxmlformats.org/drawingml/2006/main" rot="5400000">
          <a:off x="4039394" y="1878806"/>
          <a:ext cx="228600" cy="1588"/>
        </a:xfrm>
        <a:prstGeom xmlns:a="http://schemas.openxmlformats.org/drawingml/2006/main" prst="straightConnector1">
          <a:avLst/>
        </a:prstGeom>
        <a:ln xmlns:a="http://schemas.openxmlformats.org/drawingml/2006/main" w="15875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0.91364</cdr:x>
      <cdr:y>0.75313</cdr:y>
    </cdr:from>
    <cdr:to>
      <cdr:x>0.91383</cdr:x>
      <cdr:y>0.80938</cdr:y>
    </cdr:to>
    <cdr:sp macro="" textlink="">
      <cdr:nvSpPr>
        <cdr:cNvPr id="7" name="Прямая со стрелкой 6"/>
        <cdr:cNvSpPr/>
      </cdr:nvSpPr>
      <cdr:spPr>
        <a:xfrm xmlns:a="http://schemas.openxmlformats.org/drawingml/2006/main" rot="5400000">
          <a:off x="7544594" y="3174206"/>
          <a:ext cx="228600" cy="1588"/>
        </a:xfrm>
        <a:prstGeom xmlns:a="http://schemas.openxmlformats.org/drawingml/2006/main" prst="straightConnector1">
          <a:avLst/>
        </a:prstGeom>
        <a:ln xmlns:a="http://schemas.openxmlformats.org/drawingml/2006/main" w="15875">
          <a:solidFill>
            <a:schemeClr val="tx1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0.7037</cdr:x>
      <cdr:y>0.675</cdr:y>
    </cdr:from>
    <cdr:to>
      <cdr:x>0.78704</cdr:x>
      <cdr:y>0.7375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91200" y="2057400"/>
          <a:ext cx="685800" cy="190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uk-UA" sz="900" b="1" dirty="0" smtClean="0"/>
            <a:t>(місяць)</a:t>
          </a:r>
          <a:endParaRPr lang="ru-RU" sz="9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366C1-F82D-4CBF-B5AC-BAA0888039BA}" type="datetimeFigureOut">
              <a:rPr lang="ru-RU" smtClean="0"/>
              <a:pPr/>
              <a:t>04.12.2020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20805E-293C-43B1-B115-8E6030BAB70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12/4/2020</a:t>
            </a:fld>
            <a:endParaRPr lang="en-US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12/4/2020</a:t>
            </a:fld>
            <a:endParaRPr lang="en-US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sz="4400" dirty="0" smtClean="0"/>
              <a:t>Оцінка ефективності </a:t>
            </a:r>
            <a:r>
              <a:rPr lang="uk-UA" sz="4400" dirty="0" smtClean="0"/>
              <a:t>діяльності на основі бюджету грошових коштів 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8382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Потоки грошових коштів інвестиційної діяльності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24000"/>
            <a:ext cx="8305800" cy="685800"/>
          </a:xfrm>
        </p:spPr>
        <p:txBody>
          <a:bodyPr>
            <a:normAutofit fontScale="47500" lnSpcReduction="20000"/>
          </a:bodyPr>
          <a:lstStyle/>
          <a:p>
            <a:pPr marL="0" lvl="0" indent="361950" algn="just">
              <a:buNone/>
            </a:pPr>
            <a:r>
              <a:rPr lang="uk-UA" sz="3200" b="1" dirty="0" smtClean="0"/>
              <a:t>Інвестиційна діяльність </a:t>
            </a:r>
            <a:r>
              <a:rPr lang="uk-UA" sz="3200" dirty="0" smtClean="0"/>
              <a:t>включає надходження і використання грошових коштів що пов’язані з придбанням, продажем довгострокових активів та отриманням доходів від інвестицій</a:t>
            </a:r>
            <a:endParaRPr lang="ru-RU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228600" y="2209800"/>
            <a:ext cx="8458200" cy="3200400"/>
            <a:chOff x="228600" y="2209800"/>
            <a:chExt cx="8458200" cy="3200400"/>
          </a:xfrm>
        </p:grpSpPr>
        <p:sp>
          <p:nvSpPr>
            <p:cNvPr id="5" name="TextBox 4"/>
            <p:cNvSpPr txBox="1"/>
            <p:nvPr/>
          </p:nvSpPr>
          <p:spPr>
            <a:xfrm>
              <a:off x="1447800" y="2209800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 smtClean="0"/>
                <a:t>Надходження</a:t>
              </a:r>
              <a:endParaRPr lang="ru-RU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943600" y="2209800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 smtClean="0"/>
                <a:t>Витрачання</a:t>
              </a:r>
              <a:endParaRPr lang="ru-RU" dirty="0"/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228600" y="2807732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Продаж основних засобів, нематеріальних активів</a:t>
              </a:r>
              <a:endParaRPr lang="ru-RU" dirty="0"/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228600" y="3569732"/>
              <a:ext cx="3733800" cy="84986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Дивіденди, відсотки від довгострокових фінансових вкладень</a:t>
              </a:r>
              <a:endParaRPr lang="ru-RU" dirty="0" smtClean="0"/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228600" y="4581525"/>
              <a:ext cx="37338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Повернення інших фінансових вкладень</a:t>
              </a:r>
              <a:endParaRPr lang="ru-RU" dirty="0"/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4953000" y="2781000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Купівля основних засобів, нематеріальних активів</a:t>
              </a:r>
              <a:endParaRPr lang="ru-RU" dirty="0"/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4953000" y="3619200"/>
              <a:ext cx="3733800" cy="343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Капітальні вкладення</a:t>
              </a:r>
              <a:endParaRPr lang="ru-RU" dirty="0"/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4953000" y="4152600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Довгострокові фінансові вкладення</a:t>
              </a:r>
              <a:endParaRPr lang="ru-RU" dirty="0"/>
            </a:p>
          </p:txBody>
        </p:sp>
        <p:cxnSp>
          <p:nvCxnSpPr>
            <p:cNvPr id="16" name="Прямая со стрелкой 15"/>
            <p:cNvCxnSpPr/>
            <p:nvPr/>
          </p:nvCxnSpPr>
          <p:spPr>
            <a:xfrm>
              <a:off x="4038600" y="3103007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4010025" y="3998912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4029075" y="4884737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>
              <a:off x="4619625" y="308580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>
              <a:off x="4600575" y="381000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>
              <a:off x="4600575" y="4485975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Стрелка вниз 24"/>
            <p:cNvSpPr/>
            <p:nvPr/>
          </p:nvSpPr>
          <p:spPr>
            <a:xfrm>
              <a:off x="4324350" y="2655332"/>
              <a:ext cx="304800" cy="2754868"/>
            </a:xfrm>
            <a:prstGeom prst="downArrow">
              <a:avLst>
                <a:gd name="adj1" fmla="val 50000"/>
                <a:gd name="adj2" fmla="val 7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152400" y="5638800"/>
            <a:ext cx="883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i="1" dirty="0" smtClean="0"/>
              <a:t>Оскільки при благополучному веденні справ підприємство прагне до розширення і модернізації виробничих потужностей, інвестиційна діяльність в цілому призводить до тимчасового відтоку грошових коштів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7620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Потоки грошових коштів від фінансової діяльності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24000"/>
            <a:ext cx="8610600" cy="914400"/>
          </a:xfrm>
        </p:spPr>
        <p:txBody>
          <a:bodyPr>
            <a:normAutofit fontScale="55000" lnSpcReduction="20000"/>
          </a:bodyPr>
          <a:lstStyle/>
          <a:p>
            <a:pPr marL="0" indent="361950" algn="just">
              <a:buNone/>
            </a:pPr>
            <a:r>
              <a:rPr lang="uk-UA" sz="3200" b="1" dirty="0" smtClean="0"/>
              <a:t>Фінансова діяльність </a:t>
            </a:r>
            <a:r>
              <a:rPr lang="uk-UA" sz="3200" dirty="0" smtClean="0"/>
              <a:t>включає надходження грошових коштів в результаті отримання кредитів, або емісії акцій, а також відтоки, пов’язані з погашенням заборгованості за раніше отримані кредити і виплату дивідендів</a:t>
            </a:r>
            <a:endParaRPr lang="ru-RU" sz="3200" dirty="0"/>
          </a:p>
        </p:txBody>
      </p:sp>
      <p:grpSp>
        <p:nvGrpSpPr>
          <p:cNvPr id="28" name="Группа 27"/>
          <p:cNvGrpSpPr/>
          <p:nvPr/>
        </p:nvGrpSpPr>
        <p:grpSpPr>
          <a:xfrm>
            <a:off x="228600" y="2438400"/>
            <a:ext cx="8458200" cy="3200400"/>
            <a:chOff x="228600" y="2286000"/>
            <a:chExt cx="8458200" cy="3200400"/>
          </a:xfrm>
        </p:grpSpPr>
        <p:sp>
          <p:nvSpPr>
            <p:cNvPr id="6" name="TextBox 5"/>
            <p:cNvSpPr txBox="1"/>
            <p:nvPr/>
          </p:nvSpPr>
          <p:spPr>
            <a:xfrm>
              <a:off x="1447800" y="2286000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 smtClean="0"/>
                <a:t>Надходження</a:t>
              </a:r>
              <a:endParaRPr lang="ru-RU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943600" y="2286000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 smtClean="0"/>
                <a:t>Витрачання</a:t>
              </a:r>
              <a:endParaRPr lang="ru-RU" dirty="0"/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228600" y="2883932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Короткострокові кредити і позики</a:t>
              </a:r>
              <a:endParaRPr lang="ru-RU" dirty="0"/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228600" y="3617357"/>
              <a:ext cx="3733800" cy="46886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Довгострокові кредити і позики</a:t>
              </a:r>
              <a:endParaRPr lang="ru-RU" dirty="0" smtClean="0"/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228600" y="4181475"/>
              <a:ext cx="3733800" cy="44767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Надходження від емісії акцій</a:t>
              </a:r>
              <a:endParaRPr lang="ru-RU" dirty="0"/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4953000" y="2857200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Повернення короткострокових кредитів і позик</a:t>
              </a:r>
              <a:endParaRPr lang="ru-RU" dirty="0"/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4953000" y="3581400"/>
              <a:ext cx="3733800" cy="533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Повернення довгострокових кредитів і позик</a:t>
              </a:r>
              <a:endParaRPr lang="ru-RU" dirty="0"/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4953000" y="4200224"/>
              <a:ext cx="3733800" cy="44797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Виплата дивідендів </a:t>
              </a:r>
              <a:endParaRPr lang="ru-RU" dirty="0"/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>
              <a:off x="4038600" y="3179207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4010025" y="3856037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4029075" y="4408487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4619625" y="316200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4600575" y="388620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4600575" y="4418012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Стрелка вниз 19"/>
            <p:cNvSpPr/>
            <p:nvPr/>
          </p:nvSpPr>
          <p:spPr>
            <a:xfrm>
              <a:off x="4324350" y="2731532"/>
              <a:ext cx="304800" cy="2754868"/>
            </a:xfrm>
            <a:prstGeom prst="downArrow">
              <a:avLst>
                <a:gd name="adj1" fmla="val 50000"/>
                <a:gd name="adj2" fmla="val 7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228600" y="4733925"/>
              <a:ext cx="3733800" cy="44767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Цільове фінансування</a:t>
              </a:r>
              <a:endParaRPr lang="ru-RU" dirty="0"/>
            </a:p>
          </p:txBody>
        </p:sp>
        <p:cxnSp>
          <p:nvCxnSpPr>
            <p:cNvPr id="22" name="Прямая со стрелкой 21"/>
            <p:cNvCxnSpPr/>
            <p:nvPr/>
          </p:nvCxnSpPr>
          <p:spPr>
            <a:xfrm>
              <a:off x="4029075" y="4960937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Скругленный прямоугольник 23"/>
            <p:cNvSpPr/>
            <p:nvPr/>
          </p:nvSpPr>
          <p:spPr>
            <a:xfrm>
              <a:off x="4953000" y="4762200"/>
              <a:ext cx="3733800" cy="419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Погашення векселів</a:t>
              </a:r>
              <a:endParaRPr lang="ru-RU" dirty="0"/>
            </a:p>
          </p:txBody>
        </p:sp>
        <p:cxnSp>
          <p:nvCxnSpPr>
            <p:cNvPr id="25" name="Прямая со стрелкой 24"/>
            <p:cNvCxnSpPr/>
            <p:nvPr/>
          </p:nvCxnSpPr>
          <p:spPr>
            <a:xfrm>
              <a:off x="4600575" y="4989512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304800" y="5629870"/>
            <a:ext cx="853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i="1" dirty="0" smtClean="0"/>
              <a:t>Фінансова діяльність покликана збільшувати грошові кошти що знаходяться у розпорядженні підприємства, для фінансового забезпечення основної і інвестиційної діяльності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229600" cy="1085088"/>
          </a:xfrm>
        </p:spPr>
        <p:txBody>
          <a:bodyPr>
            <a:norm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Звіт про рух грошових коштів: структура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81600"/>
          </a:xfrm>
        </p:spPr>
        <p:txBody>
          <a:bodyPr>
            <a:normAutofit fontScale="85000" lnSpcReduction="20000"/>
          </a:bodyPr>
          <a:lstStyle/>
          <a:p>
            <a:pPr marL="0" indent="361950" algn="just">
              <a:buNone/>
            </a:pPr>
            <a:r>
              <a:rPr lang="uk-UA" b="1" i="1" dirty="0" smtClean="0"/>
              <a:t>Розподілений на категорії в залежності від характеру угод – основна діяльність, інвестиції або фінансування</a:t>
            </a:r>
          </a:p>
          <a:p>
            <a:pPr marL="0" indent="361950" algn="just"/>
            <a:r>
              <a:rPr lang="uk-UA" dirty="0" smtClean="0"/>
              <a:t>Грошовий потік від основної діяльності</a:t>
            </a:r>
          </a:p>
          <a:p>
            <a:pPr marL="0" indent="361950" algn="just">
              <a:buNone/>
            </a:pPr>
            <a:r>
              <a:rPr lang="uk-UA" dirty="0" smtClean="0"/>
              <a:t>- витікає від звичайних операцій</a:t>
            </a:r>
          </a:p>
          <a:p>
            <a:pPr marL="0" indent="361950" algn="just">
              <a:buNone/>
            </a:pPr>
            <a:r>
              <a:rPr lang="uk-UA" dirty="0" smtClean="0"/>
              <a:t>- різниця між звичайними засобами, отриманими від продаж, відсотками по вкладам і дивіденди, отримані компанією, і виплатами грошових коштів по основній діяльності в цілях здійснення закупівель, виплат заробітної  плати, податків або відсотків по кредитам</a:t>
            </a:r>
          </a:p>
          <a:p>
            <a:pPr marL="0" indent="361950" algn="just"/>
            <a:r>
              <a:rPr lang="uk-UA" dirty="0" smtClean="0"/>
              <a:t>Грошовий потік від інвестиційної діяльності</a:t>
            </a:r>
          </a:p>
          <a:p>
            <a:pPr marL="0" indent="361950" algn="just">
              <a:buNone/>
            </a:pPr>
            <a:r>
              <a:rPr lang="uk-UA" dirty="0" smtClean="0"/>
              <a:t>- різниця між витратами на придбання основних засобів і фінансових активів та надходженням грошових коштів від продажу основних засобів та фінансових активів</a:t>
            </a:r>
          </a:p>
          <a:p>
            <a:pPr marL="0" indent="361950" algn="just"/>
            <a:r>
              <a:rPr lang="uk-UA" dirty="0" smtClean="0"/>
              <a:t>Грошовий потік від фінансової діяльності</a:t>
            </a:r>
          </a:p>
          <a:p>
            <a:pPr marL="0" indent="361950" algn="just">
              <a:buNone/>
            </a:pPr>
            <a:r>
              <a:rPr lang="uk-UA" dirty="0" smtClean="0"/>
              <a:t>- різниця між надходженням від продажу акцій, отримання кредиту і із інших фінансових джерел та витрати для погашення заборгованості, виплата дивідендів і т.д.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10600" cy="914400"/>
          </a:xfrm>
        </p:spPr>
        <p:txBody>
          <a:bodyPr>
            <a:normAutofit fontScale="90000"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Рух грошових коштів є одним з найбільш важливих показників діяльності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5486400"/>
          </a:xfrm>
        </p:spPr>
        <p:txBody>
          <a:bodyPr>
            <a:normAutofit fontScale="85000" lnSpcReduction="20000"/>
          </a:bodyPr>
          <a:lstStyle/>
          <a:p>
            <a:pPr marL="0" indent="361950" algn="just"/>
            <a:r>
              <a:rPr lang="uk-UA" dirty="0" smtClean="0"/>
              <a:t>Оцінити потенціал отримання грошових коштів від поточних операцій</a:t>
            </a:r>
          </a:p>
          <a:p>
            <a:pPr marL="0" indent="361950" algn="just">
              <a:buNone/>
            </a:pPr>
            <a:r>
              <a:rPr lang="uk-UA" dirty="0" smtClean="0"/>
              <a:t>- наприклад, якщо чистий грошовий потік є позитивним, однак чистий грошовий потік від основної діяльності негативний, компанії постійно потрібно буде відшукувати зовнішні джерела фінансування дефіциту</a:t>
            </a:r>
          </a:p>
          <a:p>
            <a:pPr marL="0" indent="361950" algn="just"/>
            <a:r>
              <a:rPr lang="uk-UA" dirty="0" smtClean="0"/>
              <a:t>Як компанія використала свої фінансові ресурси за звітний період</a:t>
            </a:r>
          </a:p>
          <a:p>
            <a:pPr marL="0" indent="361950" algn="just">
              <a:buNone/>
            </a:pPr>
            <a:r>
              <a:rPr lang="uk-UA" dirty="0" smtClean="0"/>
              <a:t>- фінансові операції, виплати постачальникам, виплати дивідендів і т.д.</a:t>
            </a:r>
          </a:p>
          <a:p>
            <a:pPr marL="0" indent="361950" algn="just"/>
            <a:r>
              <a:rPr lang="uk-UA" dirty="0" smtClean="0"/>
              <a:t>Де компанія отримала засоби</a:t>
            </a:r>
          </a:p>
          <a:p>
            <a:pPr marL="0" indent="361950" algn="just">
              <a:buNone/>
            </a:pPr>
            <a:r>
              <a:rPr lang="uk-UA" dirty="0" smtClean="0"/>
              <a:t>- від основної діяльності, з допомогою банківського фінансування за рахунок продажу основних засобів</a:t>
            </a:r>
          </a:p>
          <a:p>
            <a:pPr marL="0" indent="361950" algn="just"/>
            <a:r>
              <a:rPr lang="uk-UA" dirty="0" smtClean="0"/>
              <a:t> Оцінити зміни в активах і пасивах в результаті фінансових та інвестиційних угод протягом звітного періоду, виражених в</a:t>
            </a:r>
          </a:p>
          <a:p>
            <a:pPr marL="0" indent="361950" algn="just">
              <a:buNone/>
            </a:pPr>
            <a:r>
              <a:rPr lang="uk-UA" dirty="0" smtClean="0"/>
              <a:t>- наприклад, інвестиціях  в основні засоби, погашенні позик і т.д.</a:t>
            </a:r>
          </a:p>
          <a:p>
            <a:pPr marL="0" indent="361950" algn="just"/>
            <a:r>
              <a:rPr lang="uk-UA" dirty="0" smtClean="0"/>
              <a:t>Спрогнозувати майбутні потреби в грошових коштах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38912"/>
            <a:ext cx="8229600" cy="856488"/>
          </a:xfrm>
        </p:spPr>
        <p:txBody>
          <a:bodyPr>
            <a:normAutofit/>
          </a:bodyPr>
          <a:lstStyle/>
          <a:p>
            <a:pPr indent="361950" algn="just"/>
            <a:r>
              <a:rPr lang="uk-UA" sz="25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Звіт про рух грошових коштів: важливий елемент діагностики</a:t>
            </a:r>
            <a:endParaRPr lang="ru-RU" sz="25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295400"/>
            <a:ext cx="8229600" cy="27432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uk-UA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Зведений звіт про рух грошових коштів і бартерних угод (млн. грн.)</a:t>
            </a:r>
            <a:endParaRPr lang="ru-RU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6199" y="1543050"/>
          <a:ext cx="7162801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2641"/>
                <a:gridCol w="859536"/>
                <a:gridCol w="1050544"/>
                <a:gridCol w="859536"/>
                <a:gridCol w="1050544"/>
              </a:tblGrid>
              <a:tr h="152400">
                <a:tc rowSpan="2"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>
                    <a:solidFill>
                      <a:srgbClr val="CCD5EA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000" dirty="0" smtClean="0">
                          <a:latin typeface="Bookman Old Style" pitchFamily="18" charset="0"/>
                        </a:rPr>
                        <a:t>Грошові операції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000" dirty="0" smtClean="0">
                          <a:latin typeface="Bookman Old Style" pitchFamily="18" charset="0"/>
                        </a:rPr>
                        <a:t>Бартерні операції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100" dirty="0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Надійшло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Використано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Надійшло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Використано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918764"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Надходження грошових коштів від </a:t>
                      </a:r>
                      <a:r>
                        <a:rPr lang="uk-UA" sz="1000" dirty="0" err="1" smtClean="0">
                          <a:latin typeface="Bookman Old Style" pitchFamily="18" charset="0"/>
                        </a:rPr>
                        <a:t>осн</a:t>
                      </a:r>
                      <a:r>
                        <a:rPr lang="uk-UA" sz="1000" dirty="0" smtClean="0">
                          <a:latin typeface="Bookman Old Style" pitchFamily="18" charset="0"/>
                        </a:rPr>
                        <a:t>.</a:t>
                      </a:r>
                      <a:r>
                        <a:rPr lang="uk-UA" sz="10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000" baseline="0" dirty="0" err="1" smtClean="0">
                          <a:latin typeface="Bookman Old Style" pitchFamily="18" charset="0"/>
                        </a:rPr>
                        <a:t>д-ті</a:t>
                      </a:r>
                      <a:r>
                        <a:rPr lang="uk-UA" sz="1000" baseline="0" dirty="0" smtClean="0">
                          <a:latin typeface="Bookman Old Style" pitchFamily="18" charset="0"/>
                        </a:rPr>
                        <a:t>: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Виручка від продажу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Виріб 1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Виріб 2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Виріб 3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Інші вироби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Відсотки і дивіденди отримані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Інші надходження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ПДВ на відвантаженні товари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000" dirty="0" smtClean="0">
                        <a:latin typeface="Bookman Old Style" pitchFamily="18" charset="0"/>
                      </a:endParaRPr>
                    </a:p>
                    <a:p>
                      <a:endParaRPr lang="uk-UA" sz="1000" dirty="0" smtClean="0">
                        <a:latin typeface="Bookman Old Style" pitchFamily="18" charset="0"/>
                      </a:endParaRP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2 271,53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1 277,91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681,33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207,65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174,53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390,68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1 184,29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000" dirty="0" smtClean="0">
                        <a:latin typeface="Bookman Old Style" pitchFamily="18" charset="0"/>
                      </a:endParaRPr>
                    </a:p>
                    <a:p>
                      <a:endParaRPr lang="uk-UA" sz="1000" dirty="0" smtClean="0">
                        <a:latin typeface="Bookman Old Style" pitchFamily="18" charset="0"/>
                      </a:endParaRP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193,24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241,43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201,17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Разом надходження від </a:t>
                      </a:r>
                      <a:r>
                        <a:rPr lang="uk-UA" sz="1000" dirty="0" err="1" smtClean="0">
                          <a:latin typeface="Bookman Old Style" pitchFamily="18" charset="0"/>
                        </a:rPr>
                        <a:t>осн</a:t>
                      </a:r>
                      <a:r>
                        <a:rPr lang="uk-UA" sz="1000" dirty="0" smtClean="0">
                          <a:latin typeface="Bookman Old Style" pitchFamily="18" charset="0"/>
                        </a:rPr>
                        <a:t>. </a:t>
                      </a:r>
                      <a:r>
                        <a:rPr lang="uk-UA" sz="1000" dirty="0" err="1" smtClean="0">
                          <a:latin typeface="Bookman Old Style" pitchFamily="18" charset="0"/>
                        </a:rPr>
                        <a:t>д-ті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dirty="0" smtClean="0">
                          <a:latin typeface="Bookman Old Style" pitchFamily="18" charset="0"/>
                        </a:rPr>
                        <a:t>6 187,92</a:t>
                      </a:r>
                      <a:endParaRPr lang="ru-RU" sz="1000" dirty="0" smtClean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dirty="0" smtClean="0">
                          <a:latin typeface="Bookman Old Style" pitchFamily="18" charset="0"/>
                        </a:rPr>
                        <a:t>635,84</a:t>
                      </a:r>
                      <a:endParaRPr lang="ru-RU" sz="1000" dirty="0" smtClean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175326"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Використання грошових коштів для</a:t>
                      </a:r>
                      <a:r>
                        <a:rPr lang="uk-UA" sz="10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000" baseline="0" dirty="0" err="1" smtClean="0">
                          <a:latin typeface="Bookman Old Style" pitchFamily="18" charset="0"/>
                        </a:rPr>
                        <a:t>осн</a:t>
                      </a:r>
                      <a:r>
                        <a:rPr lang="uk-UA" sz="1000" baseline="0" dirty="0" smtClean="0">
                          <a:latin typeface="Bookman Old Style" pitchFamily="18" charset="0"/>
                        </a:rPr>
                        <a:t>. </a:t>
                      </a:r>
                      <a:r>
                        <a:rPr lang="uk-UA" sz="1000" baseline="0" dirty="0" err="1" smtClean="0">
                          <a:latin typeface="Bookman Old Style" pitchFamily="18" charset="0"/>
                        </a:rPr>
                        <a:t>д-ті</a:t>
                      </a:r>
                      <a:r>
                        <a:rPr lang="uk-UA" sz="1000" baseline="0" dirty="0" smtClean="0">
                          <a:latin typeface="Bookman Old Style" pitchFamily="18" charset="0"/>
                        </a:rPr>
                        <a:t>: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Товари та матеріали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Заробітна плата основних працівників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Соціальне страхування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Енергія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Накладні витрати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Податки на </a:t>
                      </a:r>
                      <a:r>
                        <a:rPr lang="uk-UA" sz="1000" baseline="0" dirty="0" err="1" smtClean="0">
                          <a:latin typeface="Bookman Old Style" pitchFamily="18" charset="0"/>
                        </a:rPr>
                        <a:t>осн</a:t>
                      </a:r>
                      <a:r>
                        <a:rPr lang="uk-UA" sz="1000" baseline="0" dirty="0" smtClean="0">
                          <a:latin typeface="Bookman Old Style" pitchFamily="18" charset="0"/>
                        </a:rPr>
                        <a:t>. </a:t>
                      </a:r>
                      <a:r>
                        <a:rPr lang="uk-UA" sz="1000" baseline="0" dirty="0" err="1" smtClean="0">
                          <a:latin typeface="Bookman Old Style" pitchFamily="18" charset="0"/>
                        </a:rPr>
                        <a:t>д-ть</a:t>
                      </a:r>
                      <a:endParaRPr lang="uk-UA" sz="1000" baseline="0" dirty="0" smtClean="0">
                        <a:latin typeface="Bookman Old Style" pitchFamily="18" charset="0"/>
                      </a:endParaRP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ПДВ до бюджету 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000" dirty="0" smtClean="0">
                        <a:latin typeface="Bookman Old Style" pitchFamily="18" charset="0"/>
                      </a:endParaRP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(2 921,72)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(957,23)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(277,60)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(1 028,55)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(407,38)</a:t>
                      </a:r>
                    </a:p>
                    <a:p>
                      <a:endParaRPr lang="uk-UA" sz="1000" dirty="0" smtClean="0">
                        <a:latin typeface="Bookman Old Style" pitchFamily="18" charset="0"/>
                      </a:endParaRP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(570,73)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000" dirty="0" smtClean="0">
                        <a:latin typeface="Bookman Old Style" pitchFamily="18" charset="0"/>
                      </a:endParaRP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(704,47)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175326"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Разом</a:t>
                      </a:r>
                      <a:r>
                        <a:rPr lang="uk-UA" sz="1000" baseline="0" dirty="0" smtClean="0">
                          <a:latin typeface="Bookman Old Style" pitchFamily="18" charset="0"/>
                        </a:rPr>
                        <a:t> використано для </a:t>
                      </a:r>
                      <a:r>
                        <a:rPr lang="uk-UA" sz="1000" baseline="0" dirty="0" err="1" smtClean="0">
                          <a:latin typeface="Bookman Old Style" pitchFamily="18" charset="0"/>
                        </a:rPr>
                        <a:t>осн</a:t>
                      </a:r>
                      <a:r>
                        <a:rPr lang="uk-UA" sz="1000" baseline="0" dirty="0" smtClean="0">
                          <a:latin typeface="Bookman Old Style" pitchFamily="18" charset="0"/>
                        </a:rPr>
                        <a:t>. </a:t>
                      </a:r>
                      <a:r>
                        <a:rPr lang="uk-UA" sz="1000" baseline="0" dirty="0" err="1" smtClean="0">
                          <a:latin typeface="Bookman Old Style" pitchFamily="18" charset="0"/>
                        </a:rPr>
                        <a:t>д-ті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(6 163,20)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(704,47)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175326"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НИОКР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Загальні</a:t>
                      </a:r>
                      <a:r>
                        <a:rPr lang="uk-UA" sz="1000" baseline="0" dirty="0" smtClean="0">
                          <a:latin typeface="Bookman Old Style" pitchFamily="18" charset="0"/>
                        </a:rPr>
                        <a:t> та адміністративні витрати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Комерційні витрати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000" dirty="0" smtClean="0">
                        <a:latin typeface="Bookman Old Style" pitchFamily="18" charset="0"/>
                      </a:endParaRP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(53,07)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(358,22)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Грошовий потік без врахування відсотків та податків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Відсотки</a:t>
                      </a:r>
                      <a:r>
                        <a:rPr lang="uk-UA" sz="1000" baseline="0" dirty="0" smtClean="0">
                          <a:latin typeface="Bookman Old Style" pitchFamily="18" charset="0"/>
                        </a:rPr>
                        <a:t> за зобов'язаннями</a:t>
                      </a:r>
                    </a:p>
                    <a:p>
                      <a:r>
                        <a:rPr lang="uk-UA" sz="1000" baseline="0" dirty="0" smtClean="0">
                          <a:latin typeface="Bookman Old Style" pitchFamily="18" charset="0"/>
                        </a:rPr>
                        <a:t>Податок на прибуток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(386,58)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(808,03)</a:t>
                      </a:r>
                    </a:p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(68,63)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175326"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Чистий грошовий потік за </a:t>
                      </a:r>
                      <a:r>
                        <a:rPr lang="uk-UA" sz="1000" dirty="0" err="1" smtClean="0">
                          <a:latin typeface="Bookman Old Style" pitchFamily="18" charset="0"/>
                        </a:rPr>
                        <a:t>осн</a:t>
                      </a:r>
                      <a:r>
                        <a:rPr lang="uk-UA" sz="1000" dirty="0" smtClean="0">
                          <a:latin typeface="Bookman Old Style" pitchFamily="18" charset="0"/>
                        </a:rPr>
                        <a:t>.</a:t>
                      </a:r>
                      <a:r>
                        <a:rPr lang="uk-UA" sz="10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000" baseline="0" dirty="0" err="1" smtClean="0">
                          <a:latin typeface="Bookman Old Style" pitchFamily="18" charset="0"/>
                        </a:rPr>
                        <a:t>д-тю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1 194,61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latin typeface="Bookman Old Style" pitchFamily="18" charset="0"/>
                        </a:rPr>
                        <a:t>(68,63)</a:t>
                      </a:r>
                      <a:endParaRPr lang="ru-RU" sz="10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391400" y="2667000"/>
            <a:ext cx="1676400" cy="533400"/>
          </a:xfrm>
          <a:prstGeom prst="rect">
            <a:avLst/>
          </a:prstGeom>
          <a:solidFill>
            <a:schemeClr val="accent1">
              <a:alpha val="30000"/>
            </a:schemeClr>
          </a:solidFill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 smtClean="0">
                <a:solidFill>
                  <a:schemeClr val="tx1"/>
                </a:solidFill>
              </a:rPr>
              <a:t>Обсяги продаж суттєво відрізняються за трьома виробами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91400" y="3886200"/>
            <a:ext cx="1676400" cy="533400"/>
          </a:xfrm>
          <a:prstGeom prst="rect">
            <a:avLst/>
          </a:prstGeom>
          <a:solidFill>
            <a:schemeClr val="accent1">
              <a:alpha val="3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 smtClean="0">
                <a:solidFill>
                  <a:schemeClr val="tx1"/>
                </a:solidFill>
              </a:rPr>
              <a:t>Чистий грошовий потік за основною </a:t>
            </a:r>
            <a:br>
              <a:rPr lang="uk-UA" sz="1100" dirty="0" smtClean="0">
                <a:solidFill>
                  <a:schemeClr val="tx1"/>
                </a:solidFill>
              </a:rPr>
            </a:br>
            <a:r>
              <a:rPr lang="uk-UA" sz="1100" dirty="0" err="1" smtClean="0">
                <a:solidFill>
                  <a:schemeClr val="tx1"/>
                </a:solidFill>
              </a:rPr>
              <a:t>д-тю</a:t>
            </a:r>
            <a:r>
              <a:rPr lang="uk-UA" sz="1100" dirty="0" smtClean="0">
                <a:solidFill>
                  <a:schemeClr val="tx1"/>
                </a:solidFill>
              </a:rPr>
              <a:t>  негативний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391400" y="5029200"/>
            <a:ext cx="1676400" cy="1524000"/>
          </a:xfrm>
          <a:prstGeom prst="rect">
            <a:avLst/>
          </a:prstGeom>
          <a:solidFill>
            <a:schemeClr val="accent1">
              <a:alpha val="3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dirty="0" smtClean="0">
                <a:solidFill>
                  <a:schemeClr val="tx1"/>
                </a:solidFill>
              </a:rPr>
              <a:t>Інформація, що міститься в звітах про рух грошових коштів і про продаж, є основою для рішення розподілити підприємство на незалежні бізнес-одиниці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276600" y="2381250"/>
            <a:ext cx="990600" cy="4572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4238625" y="6477000"/>
            <a:ext cx="762000" cy="3048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 стрелкой 10"/>
          <p:cNvCxnSpPr>
            <a:stCxn id="5" idx="1"/>
            <a:endCxn id="8" idx="5"/>
          </p:cNvCxnSpPr>
          <p:nvPr/>
        </p:nvCxnSpPr>
        <p:spPr>
          <a:xfrm rot="10800000">
            <a:off x="4122130" y="2771496"/>
            <a:ext cx="3269270" cy="162205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6" idx="1"/>
            <a:endCxn id="9" idx="0"/>
          </p:cNvCxnSpPr>
          <p:nvPr/>
        </p:nvCxnSpPr>
        <p:spPr>
          <a:xfrm rot="10800000" flipV="1">
            <a:off x="4619626" y="4152900"/>
            <a:ext cx="2771775" cy="232410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610600" cy="8382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Зв’язок між основною, інвестиційною і фінансовою діяльністю підприємства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6600" y="1676400"/>
            <a:ext cx="236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i="1" dirty="0" smtClean="0"/>
              <a:t>Грошові кошти для придбання довгострокових активів</a:t>
            </a:r>
            <a:endParaRPr lang="ru-RU" i="1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3733800"/>
            <a:ext cx="266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i="1" dirty="0" smtClean="0"/>
              <a:t>Грошові кошти, для придбання довгострокових активів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715000" y="37338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i="1" dirty="0" smtClean="0"/>
              <a:t>Грошові кошти, для виплати основної суми боргу і дивідендів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09600" y="2133600"/>
            <a:ext cx="2667000" cy="1524000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Інвестиційна</a:t>
            </a:r>
          </a:p>
          <a:p>
            <a:pPr algn="ctr"/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 діяльність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15000" y="2057400"/>
            <a:ext cx="2667000" cy="1524000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Фінансова </a:t>
            </a:r>
          </a:p>
          <a:p>
            <a:pPr algn="ctr"/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діяльність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00400" y="4495800"/>
            <a:ext cx="2667000" cy="1524000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Основна </a:t>
            </a:r>
          </a:p>
          <a:p>
            <a:pPr algn="ctr"/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man Old Style" pitchFamily="18" charset="0"/>
              </a:rPr>
              <a:t>діяльність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8382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Методи розрахунку потоку грошових коштів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828800"/>
            <a:ext cx="8610600" cy="4724400"/>
          </a:xfrm>
        </p:spPr>
        <p:txBody>
          <a:bodyPr>
            <a:normAutofit fontScale="70000" lnSpcReduction="20000"/>
          </a:bodyPr>
          <a:lstStyle/>
          <a:p>
            <a:pPr marL="0" indent="361950" algn="just">
              <a:buNone/>
            </a:pPr>
            <a:r>
              <a:rPr lang="uk-UA" sz="3200" b="1" i="1" dirty="0" smtClean="0">
                <a:latin typeface="Bookman Old Style" pitchFamily="18" charset="0"/>
              </a:rPr>
              <a:t>Прямий метод </a:t>
            </a:r>
            <a:r>
              <a:rPr lang="uk-UA" sz="3200" i="1" dirty="0" smtClean="0">
                <a:latin typeface="Bookman Old Style" pitchFamily="18" charset="0"/>
              </a:rPr>
              <a:t>заснований на аналізі руху грошових коштів по рахунках підприємства</a:t>
            </a:r>
            <a:endParaRPr lang="ru-RU" sz="3200" i="1" dirty="0" smtClean="0">
              <a:latin typeface="Bookman Old Style" pitchFamily="18" charset="0"/>
            </a:endParaRPr>
          </a:p>
          <a:p>
            <a:pPr marL="0" lvl="0" indent="361950" algn="just"/>
            <a:r>
              <a:rPr lang="uk-UA" sz="3200" dirty="0" smtClean="0"/>
              <a:t>Дозволяє показати основні джерела надходження і напрями витрачання грошових коштів</a:t>
            </a:r>
            <a:endParaRPr lang="ru-RU" sz="3200" dirty="0" smtClean="0"/>
          </a:p>
          <a:p>
            <a:pPr marL="0" lvl="0" indent="361950" algn="just"/>
            <a:r>
              <a:rPr lang="uk-UA" sz="3200" dirty="0" smtClean="0"/>
              <a:t>Дає можливість робити оперативні висновки щодо достатності коштів для платежів за поточними зобов’язаннями</a:t>
            </a:r>
            <a:endParaRPr lang="ru-RU" sz="3200" dirty="0" smtClean="0"/>
          </a:p>
          <a:p>
            <a:pPr marL="0" lvl="0" indent="361950" algn="just"/>
            <a:r>
              <a:rPr lang="uk-UA" sz="3200" dirty="0" smtClean="0"/>
              <a:t>Встановлює взаємозв’язок між реалізацією і грошовою виручкою за звітний період</a:t>
            </a:r>
          </a:p>
          <a:p>
            <a:pPr marL="0" lvl="0" indent="361950" algn="just">
              <a:buNone/>
            </a:pPr>
            <a:endParaRPr lang="ru-RU" sz="1600" dirty="0" smtClean="0"/>
          </a:p>
          <a:p>
            <a:pPr marL="0" indent="361950" algn="just">
              <a:buNone/>
            </a:pPr>
            <a:r>
              <a:rPr lang="uk-UA" sz="3200" b="1" i="1" dirty="0" smtClean="0">
                <a:latin typeface="Bookman Old Style" pitchFamily="18" charset="0"/>
              </a:rPr>
              <a:t>Непрямий метод </a:t>
            </a:r>
            <a:r>
              <a:rPr lang="uk-UA" sz="3200" i="1" dirty="0" smtClean="0">
                <a:latin typeface="Bookman Old Style" pitchFamily="18" charset="0"/>
              </a:rPr>
              <a:t>заснований на аналізі статей балансу і звіту про фінансові результати</a:t>
            </a:r>
            <a:endParaRPr lang="ru-RU" sz="3200" i="1" dirty="0" smtClean="0">
              <a:latin typeface="Bookman Old Style" pitchFamily="18" charset="0"/>
            </a:endParaRPr>
          </a:p>
          <a:p>
            <a:pPr marL="0" lvl="0" indent="361950" algn="just"/>
            <a:r>
              <a:rPr lang="uk-UA" sz="3200" dirty="0" smtClean="0"/>
              <a:t>Дозволяє показати взаємозв’язок між різними видами діяльності підприємства</a:t>
            </a:r>
            <a:endParaRPr lang="ru-RU" sz="3200" dirty="0" smtClean="0"/>
          </a:p>
          <a:p>
            <a:pPr marL="0" lvl="0" indent="361950" algn="just"/>
            <a:r>
              <a:rPr lang="uk-UA" sz="3200" dirty="0" smtClean="0"/>
              <a:t>Встановлює взаємозв’язок між чистим прибутком і змінами </a:t>
            </a:r>
            <a:r>
              <a:rPr lang="uk-UA" sz="3200" i="1" dirty="0" smtClean="0"/>
              <a:t>в активах </a:t>
            </a:r>
            <a:r>
              <a:rPr lang="uk-UA" sz="3200" dirty="0" smtClean="0"/>
              <a:t>підприємства за звітний період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914400"/>
            <a:ext cx="8229600" cy="381000"/>
          </a:xfrm>
        </p:spPr>
        <p:txBody>
          <a:bodyPr>
            <a:noAutofit/>
          </a:bodyPr>
          <a:lstStyle/>
          <a:p>
            <a:pPr indent="361950" algn="just"/>
            <a:r>
              <a:rPr lang="uk-UA" sz="25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Складання звіту про рух грошових коштів (прямий метод)</a:t>
            </a:r>
            <a:endParaRPr lang="ru-RU" sz="25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38600" y="9906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Приклад: ПАТ </a:t>
            </a:r>
            <a:r>
              <a:rPr lang="uk-UA" i="1" dirty="0" err="1" smtClean="0"/>
              <a:t>“Електроінструмент</a:t>
            </a:r>
            <a:r>
              <a:rPr lang="uk-UA" dirty="0" err="1" smtClean="0"/>
              <a:t>”</a:t>
            </a:r>
            <a:endParaRPr lang="ru-RU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152400" y="1384012"/>
            <a:ext cx="563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b="1" i="1" dirty="0" smtClean="0">
                <a:latin typeface="Bookman Old Style" pitchFamily="18" charset="0"/>
              </a:rPr>
              <a:t>Звіт про рух грошових коштів </a:t>
            </a:r>
            <a:r>
              <a:rPr lang="uk-UA" sz="1200" i="1" dirty="0" smtClean="0">
                <a:latin typeface="Bookman Old Style" pitchFamily="18" charset="0"/>
              </a:rPr>
              <a:t>за 2 квартал 1995 р.</a:t>
            </a:r>
            <a:r>
              <a:rPr lang="en-US" sz="1200" i="1" dirty="0" smtClean="0">
                <a:latin typeface="Bookman Old Style" pitchFamily="18" charset="0"/>
              </a:rPr>
              <a:t> </a:t>
            </a:r>
            <a:r>
              <a:rPr lang="uk-UA" sz="1200" i="1" dirty="0" smtClean="0">
                <a:latin typeface="Bookman Old Style" pitchFamily="18" charset="0"/>
              </a:rPr>
              <a:t>(млн. грн.)</a:t>
            </a:r>
            <a:endParaRPr lang="ru-RU" sz="1200" dirty="0" smtClean="0">
              <a:latin typeface="Bookman Old Style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52400" y="1685925"/>
          <a:ext cx="4114800" cy="4953004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456432"/>
                <a:gridCol w="658368"/>
              </a:tblGrid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Залишок на початок періоду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  <a:tr h="123825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Основна діяльність 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Реалізація звітного періоду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Аванси, отримані від покупців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 від продаж бартеру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Повернення дебіторської заборгованості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88975" algn="l"/>
                          <a:tab pos="3462655" algn="l"/>
                        </a:tabLs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Інші надходження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742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652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2 118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240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надходжень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3 752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  <a:tr h="1238251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Витрати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Оплата за сировину і матеріали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Заробітна плата робітникам і службовцям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Відрахування до бюджету і позабюджетні фонди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Інші накладні витрати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Інші витрати (утримання соц. сфери)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(2 011)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(655)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(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230)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(250)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(561)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витрат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(3 707)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по основній діяльності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45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  <a:tr h="53067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Інвестиційна діяльність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Реалізація довгострокових активів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Довгострокові фінансові вкладення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300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(346)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по інвестиційній діяльності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(46)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  <a:tr h="53067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Фінансова діяльність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88975" algn="l"/>
                        </a:tabLst>
                      </a:pPr>
                      <a:r>
                        <a:rPr lang="uk-UA" sz="1100">
                          <a:latin typeface="Bookman Old Style" pitchFamily="18" charset="0"/>
                        </a:rPr>
                        <a:t>Надходження кредитів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88975" algn="l"/>
                        </a:tabLst>
                      </a:pPr>
                      <a:r>
                        <a:rPr lang="uk-UA" sz="1100">
                          <a:latin typeface="Bookman Old Style" pitchFamily="18" charset="0"/>
                        </a:rPr>
                        <a:t>Повернення кредитів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по фінансовій діяльності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0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Підсумковий грошовий потік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(1)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  <a:tr h="17689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Залишок на кінець періоду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40079" marR="40079" marT="0" marB="0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419600" y="1685925"/>
            <a:ext cx="4648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Висновки</a:t>
            </a:r>
            <a:r>
              <a:rPr lang="uk-UA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 pitchFamily="18" charset="0"/>
              </a:rPr>
              <a:t>:</a:t>
            </a:r>
            <a:endParaRPr lang="ru-RU" sz="16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Bookman Old Style" pitchFamily="18" charset="0"/>
            </a:endParaRPr>
          </a:p>
          <a:p>
            <a:pPr indent="361950" algn="just"/>
            <a:r>
              <a:rPr lang="uk-UA" sz="1600" i="1" dirty="0" smtClean="0">
                <a:latin typeface="Bookman Old Style" pitchFamily="18" charset="0"/>
              </a:rPr>
              <a:t>Основними джерелами припливу</a:t>
            </a:r>
            <a:r>
              <a:rPr lang="uk-UA" sz="1600" dirty="0" smtClean="0">
                <a:latin typeface="Bookman Old Style" pitchFamily="18" charset="0"/>
              </a:rPr>
              <a:t> </a:t>
            </a:r>
            <a:r>
              <a:rPr lang="uk-UA" sz="1600" i="1" dirty="0" smtClean="0">
                <a:latin typeface="Bookman Old Style" pitchFamily="18" charset="0"/>
              </a:rPr>
              <a:t>грошових коштів є: надходження від дебіторів 2118 млн. грн. (56 % від загальної суми надходжень); виручка від продажу звітного періоду 742 млн. грн. (20 %); продаж товарів, отриманих по</a:t>
            </a:r>
            <a:r>
              <a:rPr lang="uk-UA" sz="1600" dirty="0" smtClean="0">
                <a:latin typeface="Bookman Old Style" pitchFamily="18" charset="0"/>
              </a:rPr>
              <a:t> </a:t>
            </a:r>
            <a:r>
              <a:rPr lang="uk-UA" sz="1600" i="1" dirty="0" smtClean="0">
                <a:latin typeface="Bookman Old Style" pitchFamily="18" charset="0"/>
              </a:rPr>
              <a:t>бартеру 652 млн. грн. (17 %)</a:t>
            </a:r>
            <a:endParaRPr lang="ru-RU" sz="1600" dirty="0" smtClean="0">
              <a:latin typeface="Bookman Old Style" pitchFamily="18" charset="0"/>
            </a:endParaRPr>
          </a:p>
          <a:p>
            <a:pPr indent="361950" algn="just"/>
            <a:r>
              <a:rPr lang="uk-UA" sz="1600" i="1" dirty="0" smtClean="0">
                <a:latin typeface="Bookman Old Style" pitchFamily="18" charset="0"/>
              </a:rPr>
              <a:t>Основні відтоки грошових коштів пов’язані з оплатою за сировину і матеріали 2011 млн. грн. (54 % від загальної суми</a:t>
            </a:r>
            <a:r>
              <a:rPr lang="uk-UA" sz="1600" dirty="0" smtClean="0">
                <a:latin typeface="Bookman Old Style" pitchFamily="18" charset="0"/>
              </a:rPr>
              <a:t> </a:t>
            </a:r>
            <a:r>
              <a:rPr lang="uk-UA" sz="1600" i="1" dirty="0" smtClean="0">
                <a:latin typeface="Bookman Old Style" pitchFamily="18" charset="0"/>
              </a:rPr>
              <a:t>виплат по основній діяльності), виплата заробітної плати 655 млн. грн. (18 %)</a:t>
            </a:r>
            <a:endParaRPr lang="ru-RU" sz="1600" dirty="0" smtClean="0">
              <a:latin typeface="Bookman Old Style" pitchFamily="18" charset="0"/>
            </a:endParaRPr>
          </a:p>
          <a:p>
            <a:pPr indent="361950" algn="just"/>
            <a:r>
              <a:rPr lang="uk-UA" sz="1600" i="1" dirty="0" smtClean="0">
                <a:latin typeface="Bookman Old Style" pitchFamily="18" charset="0"/>
              </a:rPr>
              <a:t>витрати на утримання соціальної сфери складають 561 млн. грн. (15 %)</a:t>
            </a:r>
            <a:endParaRPr lang="ru-RU" sz="1600" dirty="0" smtClean="0">
              <a:latin typeface="Bookman Old Style" pitchFamily="18" charset="0"/>
            </a:endParaRPr>
          </a:p>
          <a:p>
            <a:pPr indent="361950" algn="just"/>
            <a:r>
              <a:rPr lang="uk-UA" sz="1600" i="1" dirty="0" smtClean="0">
                <a:latin typeface="Bookman Old Style" pitchFamily="18" charset="0"/>
              </a:rPr>
              <a:t>Надходжень грошових коштів від основної діяльності не достатньо для покриття поточних зобов’язань перед</a:t>
            </a:r>
            <a:r>
              <a:rPr lang="uk-UA" sz="1600" dirty="0" smtClean="0">
                <a:latin typeface="Bookman Old Style" pitchFamily="18" charset="0"/>
              </a:rPr>
              <a:t> </a:t>
            </a:r>
            <a:r>
              <a:rPr lang="uk-UA" sz="1600" i="1" dirty="0" smtClean="0">
                <a:latin typeface="Bookman Old Style" pitchFamily="18" charset="0"/>
              </a:rPr>
              <a:t>бюджетом і персоналом</a:t>
            </a:r>
            <a:endParaRPr lang="ru-RU" sz="1600" dirty="0" smtClean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5334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Звіт про рух грошових коштів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6200" y="990600"/>
          <a:ext cx="4876800" cy="469392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918718"/>
                <a:gridCol w="662682"/>
                <a:gridCol w="685800"/>
                <a:gridCol w="609600"/>
              </a:tblGrid>
              <a:tr h="48216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Бізнес-одиниця 1</a:t>
                      </a:r>
                      <a:endParaRPr lang="ru-RU" sz="1100" dirty="0" smtClean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Бізнес-одиниця 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Разом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 anchor="ctr"/>
                </a:tc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Залишок на початок періоду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184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ОСНОВНА ДІЯЛЬНІСТЬ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</a:tr>
              <a:tr h="74621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 від реалізації поточного місяця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Аванси, отримані від покупців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Повернення </a:t>
                      </a:r>
                      <a:r>
                        <a:rPr kumimoji="0" lang="uk-UA" sz="1100" kern="1200" dirty="0">
                          <a:latin typeface="Bookman Old Style" pitchFamily="18" charset="0"/>
                        </a:rPr>
                        <a:t>дебіторської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 заборгованості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Інші надходження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 441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626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210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103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067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600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210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103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надходжень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3 041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939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3 980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</a:tr>
              <a:tr h="10447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Витрати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Оплата за сировину і матеріали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Заробітна плата робітникам і службовцям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Відрахування до бюджету і позабюджетних фондів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Інші накладні витрати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Інші витрати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1 693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472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128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183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321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520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220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99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2 213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692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227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250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377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витрат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2 797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962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3 759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від основної діяльності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244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-23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221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</a:tr>
              <a:tr h="4477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ФІНАНСОВА ДІЯЛЬНІСТЬ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Надходження кредитів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Повернення кредитів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125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95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220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Разом від фінансової діяльності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-125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-95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-220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Сукупний грошові потік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119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-118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</a:tr>
              <a:tr h="1492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Залишок на кінець періоду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185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19134" marR="19134" marT="0" marB="0"/>
                </a:tc>
              </a:tr>
            </a:tbl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4953000" y="2438400"/>
          <a:ext cx="4267200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" y="5638800"/>
            <a:ext cx="876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i="1" dirty="0" smtClean="0"/>
              <a:t>Формат </a:t>
            </a:r>
            <a:r>
              <a:rPr lang="uk-UA" i="1" dirty="0" smtClean="0"/>
              <a:t>Звіту про рух грошових коштів </a:t>
            </a:r>
            <a:r>
              <a:rPr lang="uk-UA" b="1" i="1" dirty="0" smtClean="0"/>
              <a:t>залежить від потреби підприємства в інформації для аналізу і управління, наприклад,</a:t>
            </a:r>
            <a:br>
              <a:rPr lang="uk-UA" b="1" i="1" dirty="0" smtClean="0"/>
            </a:br>
            <a:r>
              <a:rPr lang="uk-UA" b="1" i="1" dirty="0" smtClean="0"/>
              <a:t> контроль грошових потоків за бізнес-одиницями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229600" cy="3048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Схема руху грошових коштів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6200" y="3200400"/>
            <a:ext cx="17526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 smtClean="0">
                <a:latin typeface="Bookman Old Style" pitchFamily="18" charset="0"/>
              </a:rPr>
              <a:t>На утримання соц. сфери сплачено 561 млн. грн. (в т.ч. 397 млн. грн. із оборотних засобів)</a:t>
            </a:r>
            <a:endParaRPr lang="ru-RU" sz="1200" dirty="0">
              <a:latin typeface="Bookman Old Style" pitchFamily="18" charset="0"/>
            </a:endParaRPr>
          </a:p>
        </p:txBody>
      </p:sp>
      <p:grpSp>
        <p:nvGrpSpPr>
          <p:cNvPr id="89" name="Группа 88"/>
          <p:cNvGrpSpPr/>
          <p:nvPr/>
        </p:nvGrpSpPr>
        <p:grpSpPr>
          <a:xfrm>
            <a:off x="838200" y="914400"/>
            <a:ext cx="8229600" cy="5638800"/>
            <a:chOff x="838200" y="914400"/>
            <a:chExt cx="8229600" cy="5638800"/>
          </a:xfrm>
        </p:grpSpPr>
        <p:sp>
          <p:nvSpPr>
            <p:cNvPr id="86" name="Прямоугольник 85"/>
            <p:cNvSpPr/>
            <p:nvPr/>
          </p:nvSpPr>
          <p:spPr>
            <a:xfrm>
              <a:off x="5562600" y="6019800"/>
              <a:ext cx="228600" cy="3810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55" name="Группа 54"/>
            <p:cNvGrpSpPr/>
            <p:nvPr/>
          </p:nvGrpSpPr>
          <p:grpSpPr>
            <a:xfrm>
              <a:off x="1904998" y="4724400"/>
              <a:ext cx="3886200" cy="503396"/>
              <a:chOff x="5849761" y="1353979"/>
              <a:chExt cx="644158" cy="503396"/>
            </a:xfrm>
          </p:grpSpPr>
          <p:sp>
            <p:nvSpPr>
              <p:cNvPr id="56" name="Прямоугольник 55"/>
              <p:cNvSpPr/>
              <p:nvPr/>
            </p:nvSpPr>
            <p:spPr>
              <a:xfrm>
                <a:off x="5849761" y="1353979"/>
                <a:ext cx="644158" cy="503396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7" name="Стрелка вправо 56"/>
              <p:cNvSpPr/>
              <p:nvPr/>
            </p:nvSpPr>
            <p:spPr>
              <a:xfrm>
                <a:off x="5872290" y="1524000"/>
                <a:ext cx="571108" cy="304800"/>
              </a:xfrm>
              <a:prstGeom prst="rightArrow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887653" y="1363504"/>
                <a:ext cx="507869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1100" i="1" dirty="0" smtClean="0"/>
                  <a:t>Збільшення кредиторської заборгованості</a:t>
                </a:r>
                <a:endParaRPr lang="ru-RU" sz="1100" i="1" dirty="0"/>
              </a:p>
            </p:txBody>
          </p:sp>
        </p:grpSp>
        <p:sp>
          <p:nvSpPr>
            <p:cNvPr id="33" name="Прямоугольник 32"/>
            <p:cNvSpPr/>
            <p:nvPr/>
          </p:nvSpPr>
          <p:spPr>
            <a:xfrm>
              <a:off x="5562600" y="1152525"/>
              <a:ext cx="228600" cy="30480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3695700" y="914400"/>
              <a:ext cx="17526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>
                  <a:latin typeface="Bookman Old Style" pitchFamily="18" charset="0"/>
                </a:rPr>
                <a:t>Грошові кошти на початок періоду</a:t>
              </a:r>
            </a:p>
            <a:p>
              <a:pPr algn="ctr"/>
              <a:r>
                <a:rPr lang="uk-UA" sz="1200" dirty="0" smtClean="0">
                  <a:latin typeface="Bookman Old Style" pitchFamily="18" charset="0"/>
                </a:rPr>
                <a:t>2 млн. грн.</a:t>
              </a:r>
              <a:endParaRPr lang="ru-RU" sz="1200" dirty="0">
                <a:latin typeface="Bookman Old Style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2209800" y="1600200"/>
              <a:ext cx="2209800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>
                  <a:latin typeface="Bookman Old Style" pitchFamily="18" charset="0"/>
                </a:rPr>
                <a:t>Збільшення дебіторської заборгованості і запасів вилучило із обороту </a:t>
              </a:r>
            </a:p>
            <a:p>
              <a:pPr algn="ctr"/>
              <a:r>
                <a:rPr lang="uk-UA" sz="1200" dirty="0" smtClean="0">
                  <a:latin typeface="Bookman Old Style" pitchFamily="18" charset="0"/>
                </a:rPr>
                <a:t>2 584 млн. грн.</a:t>
              </a:r>
              <a:endParaRPr lang="ru-RU" sz="1200" dirty="0">
                <a:latin typeface="Bookman Old Style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914400" y="2438400"/>
              <a:ext cx="21336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>
                  <a:latin typeface="Bookman Old Style" pitchFamily="18" charset="0"/>
                </a:rPr>
                <a:t>Збільшення суми довгострокових активів на 46 млн. грн.</a:t>
              </a:r>
              <a:endParaRPr lang="ru-RU" sz="1200" dirty="0">
                <a:latin typeface="Bookman Old Style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772400" y="1295400"/>
              <a:ext cx="1295400" cy="914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>
                  <a:latin typeface="Bookman Old Style" pitchFamily="18" charset="0"/>
                </a:rPr>
                <a:t>Підприємство отримало 164 млн. грн. чистого прибутку</a:t>
              </a:r>
              <a:endParaRPr lang="ru-RU" sz="1200" dirty="0">
                <a:latin typeface="Bookman Old Style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7620000" y="2286000"/>
              <a:ext cx="1447800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>
                  <a:latin typeface="Bookman Old Style" pitchFamily="18" charset="0"/>
                </a:rPr>
                <a:t>Амортизаційні відрахування склали 561 млн. грн.</a:t>
              </a:r>
              <a:endParaRPr lang="ru-RU" sz="1200" dirty="0">
                <a:latin typeface="Bookman Old Style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914400" y="5638800"/>
              <a:ext cx="4191000" cy="9144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>
                  <a:latin typeface="Bookman Old Style" pitchFamily="18" charset="0"/>
                </a:rPr>
                <a:t>В результаті відтоку грошових коштів в дебіторську заборгованість і запаси підприємство немає коштів на виплату заробітної плати і сплату податків. Сума кредиторської заборгованості збільшилась на 2 401 млн. грн. </a:t>
              </a:r>
              <a:endParaRPr lang="ru-RU" sz="1200" dirty="0">
                <a:latin typeface="Bookman Old Style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6553200" y="5905500"/>
              <a:ext cx="1981200" cy="609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>
                  <a:latin typeface="Bookman Old Style" pitchFamily="18" charset="0"/>
                </a:rPr>
                <a:t>Грошові засоби на кінець періоду </a:t>
              </a:r>
            </a:p>
            <a:p>
              <a:pPr algn="ctr"/>
              <a:r>
                <a:rPr lang="uk-UA" sz="1200" dirty="0" smtClean="0">
                  <a:latin typeface="Bookman Old Style" pitchFamily="18" charset="0"/>
                </a:rPr>
                <a:t>1 млн. грн.</a:t>
              </a:r>
              <a:endParaRPr lang="ru-RU" sz="1200" dirty="0">
                <a:latin typeface="Bookman Old Style" pitchFamily="18" charset="0"/>
              </a:endParaRPr>
            </a:p>
          </p:txBody>
        </p:sp>
        <p:cxnSp>
          <p:nvCxnSpPr>
            <p:cNvPr id="19" name="Прямая соединительная линия 18"/>
            <p:cNvCxnSpPr/>
            <p:nvPr/>
          </p:nvCxnSpPr>
          <p:spPr>
            <a:xfrm rot="5400000">
              <a:off x="2934494" y="3771900"/>
              <a:ext cx="5257006" cy="794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Группа 26"/>
            <p:cNvGrpSpPr/>
            <p:nvPr/>
          </p:nvGrpSpPr>
          <p:grpSpPr>
            <a:xfrm>
              <a:off x="6781800" y="923925"/>
              <a:ext cx="2209800" cy="369332"/>
              <a:chOff x="6781800" y="990600"/>
              <a:chExt cx="2209800" cy="36933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6781800" y="990600"/>
                <a:ext cx="1524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dirty="0" smtClean="0"/>
                  <a:t>Збільшення</a:t>
                </a:r>
                <a:endParaRPr lang="ru-RU" dirty="0"/>
              </a:p>
            </p:txBody>
          </p:sp>
          <p:cxnSp>
            <p:nvCxnSpPr>
              <p:cNvPr id="22" name="Прямая со стрелкой 21"/>
              <p:cNvCxnSpPr/>
              <p:nvPr/>
            </p:nvCxnSpPr>
            <p:spPr>
              <a:xfrm>
                <a:off x="8382000" y="1143000"/>
                <a:ext cx="609600" cy="1588"/>
              </a:xfrm>
              <a:prstGeom prst="straightConnector1">
                <a:avLst/>
              </a:prstGeom>
              <a:ln w="44450"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Группа 27"/>
            <p:cNvGrpSpPr/>
            <p:nvPr/>
          </p:nvGrpSpPr>
          <p:grpSpPr>
            <a:xfrm>
              <a:off x="838200" y="942975"/>
              <a:ext cx="2209800" cy="369332"/>
              <a:chOff x="838200" y="990600"/>
              <a:chExt cx="2209800" cy="369332"/>
            </a:xfrm>
          </p:grpSpPr>
          <p:sp>
            <p:nvSpPr>
              <p:cNvPr id="14" name="TextBox 13"/>
              <p:cNvSpPr txBox="1"/>
              <p:nvPr/>
            </p:nvSpPr>
            <p:spPr>
              <a:xfrm>
                <a:off x="1524000" y="990600"/>
                <a:ext cx="1524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dirty="0" smtClean="0"/>
                  <a:t>Зменшення</a:t>
                </a:r>
                <a:endParaRPr lang="ru-RU" dirty="0"/>
              </a:p>
            </p:txBody>
          </p:sp>
          <p:cxnSp>
            <p:nvCxnSpPr>
              <p:cNvPr id="26" name="Прямая со стрелкой 25"/>
              <p:cNvCxnSpPr/>
              <p:nvPr/>
            </p:nvCxnSpPr>
            <p:spPr>
              <a:xfrm rot="10800000">
                <a:off x="838200" y="1181100"/>
                <a:ext cx="685800" cy="1588"/>
              </a:xfrm>
              <a:prstGeom prst="straightConnector1">
                <a:avLst/>
              </a:prstGeom>
              <a:ln w="44450"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Группа 42"/>
            <p:cNvGrpSpPr/>
            <p:nvPr/>
          </p:nvGrpSpPr>
          <p:grpSpPr>
            <a:xfrm>
              <a:off x="3200400" y="2743200"/>
              <a:ext cx="4191000" cy="466725"/>
              <a:chOff x="3200400" y="2428875"/>
              <a:chExt cx="3505200" cy="466725"/>
            </a:xfrm>
          </p:grpSpPr>
          <p:sp>
            <p:nvSpPr>
              <p:cNvPr id="42" name="Прямоугольник 41"/>
              <p:cNvSpPr/>
              <p:nvPr/>
            </p:nvSpPr>
            <p:spPr>
              <a:xfrm>
                <a:off x="3200400" y="2438400"/>
                <a:ext cx="3505200" cy="4572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32" name="Группа 31"/>
              <p:cNvGrpSpPr/>
              <p:nvPr/>
            </p:nvGrpSpPr>
            <p:grpSpPr>
              <a:xfrm>
                <a:off x="3276600" y="2428875"/>
                <a:ext cx="3352800" cy="466725"/>
                <a:chOff x="3276600" y="2428875"/>
                <a:chExt cx="3352800" cy="466725"/>
              </a:xfrm>
            </p:grpSpPr>
            <p:sp>
              <p:nvSpPr>
                <p:cNvPr id="17" name="Стрелка влево 16"/>
                <p:cNvSpPr/>
                <p:nvPr/>
              </p:nvSpPr>
              <p:spPr>
                <a:xfrm>
                  <a:off x="3276600" y="2590800"/>
                  <a:ext cx="3352800" cy="304800"/>
                </a:xfrm>
                <a:prstGeom prst="leftArrow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1" name="TextBox 30"/>
                <p:cNvSpPr txBox="1"/>
                <p:nvPr/>
              </p:nvSpPr>
              <p:spPr>
                <a:xfrm>
                  <a:off x="3800475" y="2428875"/>
                  <a:ext cx="281940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sz="1100" i="1" dirty="0" smtClean="0"/>
                    <a:t>Збільшення поточних активів</a:t>
                  </a:r>
                  <a:endParaRPr lang="ru-RU" sz="1100" i="1" dirty="0"/>
                </a:p>
              </p:txBody>
            </p:sp>
          </p:grpSp>
        </p:grpSp>
        <p:grpSp>
          <p:nvGrpSpPr>
            <p:cNvPr id="37" name="Группа 36"/>
            <p:cNvGrpSpPr/>
            <p:nvPr/>
          </p:nvGrpSpPr>
          <p:grpSpPr>
            <a:xfrm>
              <a:off x="5686425" y="1362075"/>
              <a:ext cx="1476375" cy="619125"/>
              <a:chOff x="5763076" y="1238250"/>
              <a:chExt cx="1195160" cy="619125"/>
            </a:xfrm>
          </p:grpSpPr>
          <p:sp>
            <p:nvSpPr>
              <p:cNvPr id="35" name="Прямоугольник 34"/>
              <p:cNvSpPr/>
              <p:nvPr/>
            </p:nvSpPr>
            <p:spPr>
              <a:xfrm>
                <a:off x="5786211" y="1476375"/>
                <a:ext cx="863600" cy="381000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4" name="Стрелка вправо 33"/>
              <p:cNvSpPr/>
              <p:nvPr/>
            </p:nvSpPr>
            <p:spPr>
              <a:xfrm>
                <a:off x="5953125" y="1524000"/>
                <a:ext cx="609600" cy="304800"/>
              </a:xfrm>
              <a:prstGeom prst="rightArrow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5763076" y="1238250"/>
                <a:ext cx="119516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1100" i="1" dirty="0" smtClean="0"/>
                  <a:t>Чистий прибуток</a:t>
                </a:r>
                <a:endParaRPr lang="ru-RU" sz="1100" i="1" dirty="0"/>
              </a:p>
            </p:txBody>
          </p:sp>
        </p:grpSp>
        <p:grpSp>
          <p:nvGrpSpPr>
            <p:cNvPr id="38" name="Группа 37"/>
            <p:cNvGrpSpPr/>
            <p:nvPr/>
          </p:nvGrpSpPr>
          <p:grpSpPr>
            <a:xfrm>
              <a:off x="6324599" y="1982629"/>
              <a:ext cx="1066802" cy="608171"/>
              <a:chOff x="5724525" y="1249204"/>
              <a:chExt cx="1133477" cy="608171"/>
            </a:xfrm>
          </p:grpSpPr>
          <p:sp>
            <p:nvSpPr>
              <p:cNvPr id="39" name="Прямоугольник 38"/>
              <p:cNvSpPr/>
              <p:nvPr/>
            </p:nvSpPr>
            <p:spPr>
              <a:xfrm>
                <a:off x="5724525" y="1476375"/>
                <a:ext cx="1133474" cy="381000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0" name="Стрелка вправо 39"/>
              <p:cNvSpPr/>
              <p:nvPr/>
            </p:nvSpPr>
            <p:spPr>
              <a:xfrm>
                <a:off x="5953125" y="1524000"/>
                <a:ext cx="609600" cy="304800"/>
              </a:xfrm>
              <a:prstGeom prst="rightArrow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5724527" y="1249204"/>
                <a:ext cx="1133475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1100" i="1" dirty="0" smtClean="0"/>
                  <a:t>Амортизація</a:t>
                </a:r>
                <a:endParaRPr lang="ru-RU" sz="1100" i="1" dirty="0"/>
              </a:p>
            </p:txBody>
          </p:sp>
        </p:grpSp>
        <p:grpSp>
          <p:nvGrpSpPr>
            <p:cNvPr id="44" name="Группа 43"/>
            <p:cNvGrpSpPr/>
            <p:nvPr/>
          </p:nvGrpSpPr>
          <p:grpSpPr>
            <a:xfrm>
              <a:off x="2590800" y="3419475"/>
              <a:ext cx="2209800" cy="466725"/>
              <a:chOff x="3200400" y="2428875"/>
              <a:chExt cx="3505200" cy="466725"/>
            </a:xfrm>
          </p:grpSpPr>
          <p:sp>
            <p:nvSpPr>
              <p:cNvPr id="45" name="Прямоугольник 44"/>
              <p:cNvSpPr/>
              <p:nvPr/>
            </p:nvSpPr>
            <p:spPr>
              <a:xfrm>
                <a:off x="3200400" y="2438400"/>
                <a:ext cx="3505200" cy="4572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46" name="Группа 45"/>
              <p:cNvGrpSpPr/>
              <p:nvPr/>
            </p:nvGrpSpPr>
            <p:grpSpPr>
              <a:xfrm>
                <a:off x="3276600" y="2428875"/>
                <a:ext cx="3352800" cy="466725"/>
                <a:chOff x="3276600" y="2428875"/>
                <a:chExt cx="3352800" cy="466725"/>
              </a:xfrm>
            </p:grpSpPr>
            <p:sp>
              <p:nvSpPr>
                <p:cNvPr id="47" name="Стрелка влево 46"/>
                <p:cNvSpPr/>
                <p:nvPr/>
              </p:nvSpPr>
              <p:spPr>
                <a:xfrm>
                  <a:off x="3276600" y="2590800"/>
                  <a:ext cx="3352800" cy="304800"/>
                </a:xfrm>
                <a:prstGeom prst="leftArrow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48" name="TextBox 47"/>
                <p:cNvSpPr txBox="1"/>
                <p:nvPr/>
              </p:nvSpPr>
              <p:spPr>
                <a:xfrm>
                  <a:off x="3800475" y="2428875"/>
                  <a:ext cx="2819400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sz="1100" i="1" dirty="0" smtClean="0"/>
                    <a:t>Довгострокові активи</a:t>
                  </a:r>
                  <a:endParaRPr lang="ru-RU" sz="1100" i="1" dirty="0"/>
                </a:p>
              </p:txBody>
            </p:sp>
          </p:grpSp>
        </p:grpSp>
        <p:grpSp>
          <p:nvGrpSpPr>
            <p:cNvPr id="50" name="Группа 49"/>
            <p:cNvGrpSpPr/>
            <p:nvPr/>
          </p:nvGrpSpPr>
          <p:grpSpPr>
            <a:xfrm>
              <a:off x="1905000" y="4105275"/>
              <a:ext cx="2057400" cy="466725"/>
              <a:chOff x="3200400" y="2428875"/>
              <a:chExt cx="3505200" cy="466725"/>
            </a:xfrm>
          </p:grpSpPr>
          <p:sp>
            <p:nvSpPr>
              <p:cNvPr id="51" name="Прямоугольник 50"/>
              <p:cNvSpPr/>
              <p:nvPr/>
            </p:nvSpPr>
            <p:spPr>
              <a:xfrm>
                <a:off x="3200400" y="2438400"/>
                <a:ext cx="3505200" cy="45720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grpSp>
            <p:nvGrpSpPr>
              <p:cNvPr id="52" name="Группа 51"/>
              <p:cNvGrpSpPr/>
              <p:nvPr/>
            </p:nvGrpSpPr>
            <p:grpSpPr>
              <a:xfrm>
                <a:off x="3276600" y="2428875"/>
                <a:ext cx="3352800" cy="466725"/>
                <a:chOff x="3276600" y="2428875"/>
                <a:chExt cx="3352800" cy="466725"/>
              </a:xfrm>
            </p:grpSpPr>
            <p:sp>
              <p:nvSpPr>
                <p:cNvPr id="53" name="Стрелка влево 52"/>
                <p:cNvSpPr/>
                <p:nvPr/>
              </p:nvSpPr>
              <p:spPr>
                <a:xfrm>
                  <a:off x="3276600" y="2590800"/>
                  <a:ext cx="3352800" cy="304800"/>
                </a:xfrm>
                <a:prstGeom prst="leftArrow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54" name="TextBox 53"/>
                <p:cNvSpPr txBox="1"/>
                <p:nvPr/>
              </p:nvSpPr>
              <p:spPr>
                <a:xfrm>
                  <a:off x="3589867" y="2428875"/>
                  <a:ext cx="2819399" cy="2616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uk-UA" sz="1100" i="1" dirty="0" smtClean="0"/>
                    <a:t>Утримання соц. сфери</a:t>
                  </a:r>
                  <a:endParaRPr lang="ru-RU" sz="1100" i="1" dirty="0"/>
                </a:p>
              </p:txBody>
            </p:sp>
          </p:grpSp>
        </p:grpSp>
        <p:cxnSp>
          <p:nvCxnSpPr>
            <p:cNvPr id="64" name="Прямая со стрелкой 63"/>
            <p:cNvCxnSpPr>
              <a:stCxn id="10" idx="1"/>
            </p:cNvCxnSpPr>
            <p:nvPr/>
          </p:nvCxnSpPr>
          <p:spPr>
            <a:xfrm rot="10800000" flipV="1">
              <a:off x="6781800" y="1752600"/>
              <a:ext cx="990600" cy="228600"/>
            </a:xfrm>
            <a:prstGeom prst="straightConnector1">
              <a:avLst/>
            </a:prstGeom>
            <a:ln w="25400"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 стрелкой 65"/>
            <p:cNvCxnSpPr>
              <a:stCxn id="11" idx="1"/>
            </p:cNvCxnSpPr>
            <p:nvPr/>
          </p:nvCxnSpPr>
          <p:spPr>
            <a:xfrm rot="10800000">
              <a:off x="7391400" y="2590800"/>
              <a:ext cx="228600" cy="76200"/>
            </a:xfrm>
            <a:prstGeom prst="straightConnector1">
              <a:avLst/>
            </a:prstGeom>
            <a:ln w="25400"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 стрелкой 71"/>
            <p:cNvCxnSpPr/>
            <p:nvPr/>
          </p:nvCxnSpPr>
          <p:spPr>
            <a:xfrm rot="16200000" flipH="1">
              <a:off x="3695700" y="2476500"/>
              <a:ext cx="381000" cy="152400"/>
            </a:xfrm>
            <a:prstGeom prst="straightConnector1">
              <a:avLst/>
            </a:prstGeom>
            <a:ln w="25400"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Прямая со стрелкой 74"/>
            <p:cNvCxnSpPr/>
            <p:nvPr/>
          </p:nvCxnSpPr>
          <p:spPr>
            <a:xfrm rot="16200000" flipH="1">
              <a:off x="2667000" y="3124200"/>
              <a:ext cx="381000" cy="228600"/>
            </a:xfrm>
            <a:prstGeom prst="straightConnector1">
              <a:avLst/>
            </a:prstGeom>
            <a:ln w="25400"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 стрелкой 78"/>
            <p:cNvCxnSpPr>
              <a:stCxn id="9" idx="3"/>
            </p:cNvCxnSpPr>
            <p:nvPr/>
          </p:nvCxnSpPr>
          <p:spPr>
            <a:xfrm>
              <a:off x="1828800" y="3733800"/>
              <a:ext cx="533400" cy="381000"/>
            </a:xfrm>
            <a:prstGeom prst="straightConnector1">
              <a:avLst/>
            </a:prstGeom>
            <a:ln w="25400"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 стрелкой 80"/>
            <p:cNvCxnSpPr>
              <a:endCxn id="12" idx="0"/>
            </p:cNvCxnSpPr>
            <p:nvPr/>
          </p:nvCxnSpPr>
          <p:spPr>
            <a:xfrm rot="16200000" flipH="1">
              <a:off x="2724150" y="5353050"/>
              <a:ext cx="381000" cy="190500"/>
            </a:xfrm>
            <a:prstGeom prst="straightConnector1">
              <a:avLst/>
            </a:prstGeom>
            <a:ln w="25400"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Прямая со стрелкой 87"/>
            <p:cNvCxnSpPr>
              <a:stCxn id="13" idx="1"/>
              <a:endCxn id="86" idx="3"/>
            </p:cNvCxnSpPr>
            <p:nvPr/>
          </p:nvCxnSpPr>
          <p:spPr>
            <a:xfrm rot="10800000">
              <a:off x="5791200" y="6210300"/>
              <a:ext cx="762000" cy="1588"/>
            </a:xfrm>
            <a:prstGeom prst="straightConnector1">
              <a:avLst/>
            </a:prstGeom>
            <a:ln w="25400"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8229600" cy="838200"/>
          </a:xfrm>
        </p:spPr>
        <p:txBody>
          <a:bodyPr>
            <a:noAutofit/>
          </a:bodyPr>
          <a:lstStyle/>
          <a:p>
            <a:r>
              <a:rPr lang="uk-UA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Основні поняття</a:t>
            </a:r>
            <a:endParaRPr lang="ru-RU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990600"/>
            <a:ext cx="8991600" cy="13716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uk-UA" sz="3200" i="1" dirty="0" smtClean="0"/>
              <a:t>Три найбільш важливих фінансових показника діяльності будь-якого підприємства:</a:t>
            </a:r>
            <a:endParaRPr lang="ru-RU" sz="3200" dirty="0" smtClean="0"/>
          </a:p>
          <a:p>
            <a:pPr marL="2063750" indent="-273050"/>
            <a:r>
              <a:rPr lang="uk-UA" sz="3200" b="1" dirty="0" smtClean="0"/>
              <a:t>виручка від реалізації</a:t>
            </a:r>
            <a:endParaRPr lang="ru-RU" sz="3200" dirty="0" smtClean="0"/>
          </a:p>
          <a:p>
            <a:pPr marL="2063750" indent="-273050"/>
            <a:r>
              <a:rPr lang="uk-UA" sz="3200" b="1" dirty="0" smtClean="0"/>
              <a:t>прибуток</a:t>
            </a:r>
            <a:endParaRPr lang="ru-RU" sz="3200" dirty="0" smtClean="0"/>
          </a:p>
          <a:p>
            <a:pPr marL="2063750" indent="-273050"/>
            <a:r>
              <a:rPr lang="uk-UA" sz="3200" b="1" dirty="0" smtClean="0"/>
              <a:t>потік грошових коштів</a:t>
            </a:r>
            <a:endParaRPr lang="ru-RU" sz="3200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609600" y="2057400"/>
          <a:ext cx="83820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5858470"/>
            <a:ext cx="876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i="1" dirty="0" smtClean="0"/>
              <a:t>Сукупність значень цих показників і тенденція їх змін характеризує ефективність роботи підприємства і його основні проблеми</a:t>
            </a:r>
            <a:endParaRPr lang="ru-RU" b="1" i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4572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Ліквідний грошовий потік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066800"/>
            <a:ext cx="8534400" cy="5638800"/>
          </a:xfrm>
        </p:spPr>
        <p:txBody>
          <a:bodyPr>
            <a:normAutofit fontScale="77500" lnSpcReduction="20000"/>
          </a:bodyPr>
          <a:lstStyle/>
          <a:p>
            <a:pPr marL="0" indent="361950" algn="just">
              <a:buNone/>
            </a:pPr>
            <a:r>
              <a:rPr lang="uk-UA" sz="3200" b="1" dirty="0" smtClean="0"/>
              <a:t>Ліквідний грошовий потік </a:t>
            </a:r>
            <a:r>
              <a:rPr lang="uk-UA" sz="3200" dirty="0" smtClean="0"/>
              <a:t>є одним з показників, що оцінює фінансовий стан підприємства. Ліквідний грошовий потік характеризує зміну в чистій кредитній позиції підприємства протягом періоду</a:t>
            </a:r>
          </a:p>
          <a:p>
            <a:pPr marL="0" indent="361950" algn="just">
              <a:buNone/>
            </a:pPr>
            <a:endParaRPr lang="ru-RU" sz="1400" dirty="0" smtClean="0"/>
          </a:p>
          <a:p>
            <a:pPr marL="0" indent="361950" algn="just">
              <a:buNone/>
            </a:pPr>
            <a:r>
              <a:rPr lang="uk-UA" sz="3200" b="1" dirty="0" smtClean="0"/>
              <a:t>Чиста кредитна позиція </a:t>
            </a:r>
            <a:r>
              <a:rPr lang="uk-UA" sz="3200" dirty="0" smtClean="0"/>
              <a:t>– це різниця між сумою кредитів, отриманих підприємством і величиною грошових коштів</a:t>
            </a:r>
          </a:p>
          <a:p>
            <a:pPr marL="0" indent="361950" algn="just">
              <a:buNone/>
            </a:pPr>
            <a:endParaRPr lang="ru-RU" sz="1400" dirty="0" smtClean="0"/>
          </a:p>
          <a:p>
            <a:pPr marL="0" indent="361950" algn="just">
              <a:buNone/>
            </a:pPr>
            <a:r>
              <a:rPr lang="uk-UA" sz="3200" dirty="0" smtClean="0"/>
              <a:t>При вирішенні питання про спроможність видачі короткострокових кредитів банк цікавиться ліквідністю активів підприємства і його здатність генерувати грошові кошти, необхідні для платежів за кредит</a:t>
            </a:r>
          </a:p>
          <a:p>
            <a:pPr marL="0" indent="361950" algn="just">
              <a:buNone/>
            </a:pPr>
            <a:endParaRPr lang="ru-RU" sz="1400" dirty="0" smtClean="0"/>
          </a:p>
          <a:p>
            <a:pPr marL="0" indent="361950" algn="just">
              <a:buNone/>
            </a:pPr>
            <a:r>
              <a:rPr lang="uk-UA" sz="3200" dirty="0" smtClean="0"/>
              <a:t>Ліквідний грошовий потік тісно пов’язаний з показником фінансового важеля, що характеризує межу, до якої діяльність підприємства може бути покращена за рахунок кредитів банку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382000" cy="457200"/>
          </a:xfrm>
        </p:spPr>
        <p:txBody>
          <a:bodyPr>
            <a:noAutofit/>
          </a:bodyPr>
          <a:lstStyle/>
          <a:p>
            <a:pPr indent="361950" algn="just"/>
            <a:r>
              <a:rPr lang="uk-UA" sz="27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Розрахунок ліквідного грошового потоку</a:t>
            </a:r>
            <a:endParaRPr lang="ru-RU" sz="27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71600"/>
            <a:ext cx="8686800" cy="4876800"/>
          </a:xfrm>
        </p:spPr>
        <p:txBody>
          <a:bodyPr>
            <a:normAutofit/>
          </a:bodyPr>
          <a:lstStyle/>
          <a:p>
            <a:pPr marL="0" indent="266700" algn="just">
              <a:buNone/>
            </a:pPr>
            <a:r>
              <a:rPr lang="uk-UA" sz="2700" b="1" i="1" dirty="0" smtClean="0"/>
              <a:t>Формула для розрахунку ліквідного грошового потоку:</a:t>
            </a:r>
          </a:p>
          <a:p>
            <a:pPr marL="0" indent="266700" algn="just">
              <a:buNone/>
            </a:pPr>
            <a:endParaRPr lang="uk-UA" sz="800" b="1" i="1" dirty="0" smtClean="0"/>
          </a:p>
          <a:p>
            <a:pPr marL="0" indent="266700" algn="just">
              <a:buNone/>
            </a:pPr>
            <a:endParaRPr lang="ru-RU" sz="800" b="1" i="1" dirty="0" smtClean="0"/>
          </a:p>
          <a:p>
            <a:pPr marL="0" indent="0" algn="ctr">
              <a:buNone/>
            </a:pPr>
            <a:r>
              <a:rPr lang="uk-UA" sz="2700" b="1" dirty="0" smtClean="0"/>
              <a:t>ЛГП = –((</a:t>
            </a:r>
            <a:r>
              <a:rPr lang="uk-UA" sz="2700" b="1" dirty="0" err="1" smtClean="0"/>
              <a:t>ДКк</a:t>
            </a:r>
            <a:r>
              <a:rPr lang="uk-UA" sz="2700" b="1" dirty="0" smtClean="0"/>
              <a:t> + </a:t>
            </a:r>
            <a:r>
              <a:rPr lang="uk-UA" sz="2700" b="1" dirty="0" err="1" smtClean="0"/>
              <a:t>ККк</a:t>
            </a:r>
            <a:r>
              <a:rPr lang="uk-UA" sz="2700" b="1" dirty="0" smtClean="0"/>
              <a:t> – </a:t>
            </a:r>
            <a:r>
              <a:rPr lang="uk-UA" sz="2700" b="1" dirty="0" err="1" smtClean="0"/>
              <a:t>ГКк</a:t>
            </a:r>
            <a:r>
              <a:rPr lang="uk-UA" sz="2700" b="1" dirty="0" smtClean="0"/>
              <a:t>) – (</a:t>
            </a:r>
            <a:r>
              <a:rPr lang="uk-UA" sz="2700" b="1" dirty="0" err="1" smtClean="0"/>
              <a:t>ДКп</a:t>
            </a:r>
            <a:r>
              <a:rPr lang="uk-UA" sz="2700" b="1" dirty="0" smtClean="0"/>
              <a:t> + </a:t>
            </a:r>
            <a:r>
              <a:rPr lang="uk-UA" sz="2700" b="1" dirty="0" err="1" smtClean="0"/>
              <a:t>ККп</a:t>
            </a:r>
            <a:r>
              <a:rPr lang="uk-UA" sz="2700" b="1" dirty="0" smtClean="0"/>
              <a:t> – </a:t>
            </a:r>
            <a:r>
              <a:rPr lang="uk-UA" sz="2700" b="1" dirty="0" err="1" smtClean="0"/>
              <a:t>ГКп</a:t>
            </a:r>
            <a:r>
              <a:rPr lang="uk-UA" sz="2700" b="1" dirty="0" smtClean="0"/>
              <a:t>))</a:t>
            </a:r>
            <a:endParaRPr lang="ru-RU" sz="2700" dirty="0" smtClean="0"/>
          </a:p>
          <a:p>
            <a:pPr marL="0" indent="266700" algn="just">
              <a:buNone/>
            </a:pPr>
            <a:endParaRPr lang="uk-UA" sz="3200" dirty="0" smtClean="0"/>
          </a:p>
          <a:p>
            <a:pPr marL="990600" indent="0" algn="just">
              <a:spcBef>
                <a:spcPts val="0"/>
              </a:spcBef>
              <a:buNone/>
            </a:pPr>
            <a:r>
              <a:rPr lang="uk-UA" sz="2700" dirty="0" smtClean="0"/>
              <a:t>де: ЛГП – ліквідний грошовий потік </a:t>
            </a:r>
            <a:endParaRPr lang="ru-RU" sz="2700" dirty="0" smtClean="0"/>
          </a:p>
          <a:p>
            <a:pPr marL="1438275" indent="0" algn="just">
              <a:spcBef>
                <a:spcPts val="0"/>
              </a:spcBef>
              <a:buNone/>
            </a:pPr>
            <a:r>
              <a:rPr lang="uk-UA" sz="2700" dirty="0" err="1" smtClean="0"/>
              <a:t>ДК</a:t>
            </a:r>
            <a:r>
              <a:rPr lang="uk-UA" sz="2700" dirty="0" smtClean="0"/>
              <a:t> – довгострокові кредити </a:t>
            </a:r>
            <a:endParaRPr lang="ru-RU" sz="2700" dirty="0" smtClean="0"/>
          </a:p>
          <a:p>
            <a:pPr marL="1438275" indent="0" algn="just">
              <a:spcBef>
                <a:spcPts val="0"/>
              </a:spcBef>
              <a:buNone/>
            </a:pPr>
            <a:r>
              <a:rPr lang="uk-UA" sz="2700" dirty="0" smtClean="0"/>
              <a:t>КК – короткострокові кредити </a:t>
            </a:r>
            <a:endParaRPr lang="ru-RU" sz="2700" dirty="0" smtClean="0"/>
          </a:p>
          <a:p>
            <a:pPr marL="1438275" indent="0" algn="just">
              <a:spcBef>
                <a:spcPts val="0"/>
              </a:spcBef>
              <a:buNone/>
            </a:pPr>
            <a:r>
              <a:rPr lang="uk-UA" sz="2700" dirty="0" smtClean="0"/>
              <a:t>ГК – грошові кошти </a:t>
            </a:r>
            <a:endParaRPr lang="ru-RU" sz="2700" dirty="0" smtClean="0"/>
          </a:p>
          <a:p>
            <a:pPr marL="1438275" indent="0" algn="just">
              <a:spcBef>
                <a:spcPts val="0"/>
              </a:spcBef>
              <a:buNone/>
            </a:pPr>
            <a:r>
              <a:rPr lang="uk-UA" sz="2700" dirty="0" smtClean="0"/>
              <a:t>(к і п) – кінець і початок період</a:t>
            </a:r>
            <a:r>
              <a:rPr lang="uk-UA" sz="3200" dirty="0" smtClean="0"/>
              <a:t>у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534400" cy="4572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Що показує аналіз грошових потоків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029200"/>
          </a:xfrm>
        </p:spPr>
        <p:txBody>
          <a:bodyPr>
            <a:normAutofit fontScale="62500" lnSpcReduction="20000"/>
          </a:bodyPr>
          <a:lstStyle/>
          <a:p>
            <a:pPr marL="0" indent="361950" algn="just">
              <a:buNone/>
            </a:pPr>
            <a:r>
              <a:rPr lang="uk-UA" sz="4500" b="1" i="1" dirty="0" smtClean="0"/>
              <a:t>За наслідками аналізу грошових потоків можна зробити висновки за наступними питаннями</a:t>
            </a:r>
            <a:r>
              <a:rPr lang="uk-UA" sz="4500" i="1" dirty="0" smtClean="0"/>
              <a:t>:</a:t>
            </a:r>
            <a:endParaRPr lang="ru-RU" sz="4500" dirty="0" smtClean="0"/>
          </a:p>
          <a:p>
            <a:pPr marL="0" lvl="0" indent="361950" algn="just"/>
            <a:r>
              <a:rPr lang="uk-UA" sz="3200" dirty="0" smtClean="0"/>
              <a:t>У якому об’ємі і з яких джерел отримані грошові кошти та які основні напрями їх витрачання</a:t>
            </a:r>
            <a:endParaRPr lang="ru-RU" sz="3200" dirty="0" smtClean="0"/>
          </a:p>
          <a:p>
            <a:pPr marL="0" lvl="0" indent="361950" algn="just"/>
            <a:r>
              <a:rPr lang="uk-UA" sz="3200" dirty="0" smtClean="0"/>
              <a:t>Чи здатне підприємство в результаті своєї поточної діяльності забезпечити перевищення надходжень грошових коштів над платежами і наскільки стабільне таке перевищення</a:t>
            </a:r>
            <a:endParaRPr lang="ru-RU" sz="3200" dirty="0" smtClean="0"/>
          </a:p>
          <a:p>
            <a:pPr marL="0" lvl="0" indent="361950" algn="just"/>
            <a:r>
              <a:rPr lang="uk-UA" sz="3200" dirty="0" smtClean="0"/>
              <a:t>Чи в змозі підприємство розплатитися за своїми поточних зобов’язаннями</a:t>
            </a:r>
            <a:endParaRPr lang="ru-RU" sz="3200" dirty="0" smtClean="0"/>
          </a:p>
          <a:p>
            <a:pPr marL="0" lvl="0" indent="361950" algn="just"/>
            <a:r>
              <a:rPr lang="uk-UA" sz="3200" dirty="0" smtClean="0"/>
              <a:t>Чи достатньо отриманого підприємством прибутку для задоволення його поточної потреби в грошах</a:t>
            </a:r>
            <a:endParaRPr lang="ru-RU" sz="3200" dirty="0" smtClean="0"/>
          </a:p>
          <a:p>
            <a:pPr marL="0" lvl="0" indent="361950" algn="just"/>
            <a:r>
              <a:rPr lang="uk-UA" sz="3200" dirty="0" smtClean="0"/>
              <a:t>Чи достатньо власних коштів підприємства для інвестиційної діяльності</a:t>
            </a:r>
            <a:endParaRPr lang="ru-RU" sz="3200" dirty="0" smtClean="0"/>
          </a:p>
          <a:p>
            <a:pPr marL="0" lvl="0" indent="361950" algn="just"/>
            <a:r>
              <a:rPr lang="uk-UA" sz="3200" dirty="0" smtClean="0"/>
              <a:t>Чим пояснюється різниця між величиною отриманого прибутку і обсягом грошових коштів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4572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Касовий бюджет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143000"/>
            <a:ext cx="8458200" cy="5715000"/>
          </a:xfrm>
        </p:spPr>
        <p:txBody>
          <a:bodyPr>
            <a:normAutofit fontScale="70000" lnSpcReduction="20000"/>
          </a:bodyPr>
          <a:lstStyle/>
          <a:p>
            <a:pPr marL="0" indent="361950" algn="just">
              <a:buNone/>
            </a:pPr>
            <a:r>
              <a:rPr lang="uk-UA" sz="3200" b="1" dirty="0" smtClean="0"/>
              <a:t>Мета </a:t>
            </a:r>
            <a:r>
              <a:rPr lang="uk-UA" sz="3200" dirty="0" smtClean="0"/>
              <a:t>бюджетування грошових коштів полягає в розрахунку необхідного їх обсягу і визначення моментів часу, коли у компанії очікується недостача або надлишок грошових коштів для того, щоб уникнути кризових явищ і раціонально використовувати грошові кошти підприємства</a:t>
            </a:r>
            <a:endParaRPr lang="ru-RU" sz="3200" dirty="0" smtClean="0"/>
          </a:p>
          <a:p>
            <a:pPr marL="0" indent="361950" algn="just">
              <a:buNone/>
            </a:pPr>
            <a:r>
              <a:rPr lang="uk-UA" sz="3200" b="1" i="1" dirty="0" smtClean="0"/>
              <a:t>Касовий бюджет </a:t>
            </a:r>
            <a:r>
              <a:rPr lang="uk-UA" sz="3200" dirty="0" smtClean="0"/>
              <a:t>– це докладний кошторис очікуваних надходжень і виплат грошових коштів за певний період, що включає як конкретні статті надходжень і виплат, так і їх тимчасові параметри</a:t>
            </a:r>
            <a:endParaRPr lang="ru-RU" sz="3200" dirty="0" smtClean="0"/>
          </a:p>
          <a:p>
            <a:pPr marL="0" indent="361950" algn="just">
              <a:buNone/>
            </a:pPr>
            <a:r>
              <a:rPr lang="uk-UA" sz="3200" dirty="0" smtClean="0"/>
              <a:t>Касовий бюджет є складовою частиною </a:t>
            </a:r>
            <a:r>
              <a:rPr lang="uk-UA" sz="3200" b="1" i="1" dirty="0" smtClean="0"/>
              <a:t>Основного бюджету</a:t>
            </a:r>
            <a:r>
              <a:rPr lang="uk-UA" sz="3200" dirty="0" smtClean="0"/>
              <a:t> підприємства і використовує дані бюджетів продажу, закупівель, витрат на оплату праці і ін. ( дивися модуль </a:t>
            </a:r>
            <a:r>
              <a:rPr lang="uk-UA" sz="3200" dirty="0" err="1" smtClean="0"/>
              <a:t>“Бюджетування”</a:t>
            </a:r>
            <a:r>
              <a:rPr lang="uk-UA" sz="3200" dirty="0" smtClean="0"/>
              <a:t>)</a:t>
            </a:r>
            <a:endParaRPr lang="ru-RU" sz="3200" dirty="0" smtClean="0"/>
          </a:p>
          <a:p>
            <a:pPr marL="0" indent="361950" algn="just">
              <a:buNone/>
            </a:pPr>
            <a:r>
              <a:rPr lang="uk-UA" sz="3200" dirty="0" smtClean="0"/>
              <a:t>Достовірність показників, що закладаються до касового бюджету, залежить від суб’єктивних оцінок, прогнозів і, насамперед, від прогнозу продаж і оцінки періоду інкасації дебіторської заборгованості, що необхідно враховувати при використанні бюджету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3810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Бюджетування грошових коштів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05400"/>
          </a:xfrm>
        </p:spPr>
        <p:txBody>
          <a:bodyPr>
            <a:normAutofit lnSpcReduction="10000"/>
          </a:bodyPr>
          <a:lstStyle/>
          <a:p>
            <a:pPr marL="0" indent="361950" algn="just">
              <a:buNone/>
            </a:pPr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Касовий бюджет дозволяє: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1950" lvl="0" indent="-276225" algn="just">
              <a:tabLst>
                <a:tab pos="266700" algn="l"/>
              </a:tabLst>
            </a:pPr>
            <a:r>
              <a:rPr lang="uk-UA" sz="3200" dirty="0" smtClean="0"/>
              <a:t>Отримати цілісне уявлення про сукупну потребу в грошових коштах</a:t>
            </a:r>
            <a:endParaRPr lang="ru-RU" sz="3200" dirty="0" smtClean="0"/>
          </a:p>
          <a:p>
            <a:pPr marL="361950" lvl="0" indent="-276225" algn="just">
              <a:tabLst>
                <a:tab pos="266700" algn="l"/>
              </a:tabLst>
            </a:pPr>
            <a:r>
              <a:rPr lang="uk-UA" sz="3200" dirty="0" smtClean="0"/>
              <a:t>Ухвалювати управлінські рішення про раціональніше використання ресурсів</a:t>
            </a:r>
            <a:endParaRPr lang="ru-RU" sz="3200" dirty="0" smtClean="0"/>
          </a:p>
          <a:p>
            <a:pPr marL="361950" lvl="0" indent="-276225" algn="just">
              <a:tabLst>
                <a:tab pos="266700" algn="l"/>
              </a:tabLst>
            </a:pPr>
            <a:r>
              <a:rPr lang="uk-UA" sz="3200" dirty="0" smtClean="0"/>
              <a:t>Аналізувати значні відхилення по статтях бюджету і оцінювати їх вплив на фінансові показники підприємства</a:t>
            </a:r>
            <a:endParaRPr lang="ru-RU" sz="3200" dirty="0" smtClean="0"/>
          </a:p>
          <a:p>
            <a:pPr marL="361950" lvl="0" indent="-276225" algn="just">
              <a:tabLst>
                <a:tab pos="266700" algn="l"/>
              </a:tabLst>
            </a:pPr>
            <a:r>
              <a:rPr lang="uk-UA" sz="3200" dirty="0" smtClean="0"/>
              <a:t>Своєчасно визначати потребу в обсязі і термінах залучення позикових коштів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4572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Складання касового бюджету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5791200"/>
          </a:xfrm>
        </p:spPr>
        <p:txBody>
          <a:bodyPr>
            <a:normAutofit fontScale="70000" lnSpcReduction="20000"/>
          </a:bodyPr>
          <a:lstStyle/>
          <a:p>
            <a:pPr marL="0" indent="361950" algn="just">
              <a:buNone/>
            </a:pPr>
            <a:r>
              <a:rPr lang="uk-UA" sz="3200" dirty="0" smtClean="0"/>
              <a:t>Касовий бюджет повинен включати всі грошові надходження і виплати, які зручно групувати за видами діяльності, – основна, інвестиційна і фінансова</a:t>
            </a:r>
            <a:endParaRPr lang="ru-RU" sz="3200" dirty="0" smtClean="0"/>
          </a:p>
          <a:p>
            <a:pPr marL="0" indent="361950" algn="just">
              <a:buNone/>
            </a:pPr>
            <a:r>
              <a:rPr lang="uk-UA" sz="3200" dirty="0" smtClean="0"/>
              <a:t>На першому етапі необхідно визначити надходження і витрати грошових коштів за основною діяльністю підприємства, оскільки результати планування грошового потоку по основній діяльності можуть використовуватися при плануванні інвестицій і визначенні джерел фінансування</a:t>
            </a:r>
            <a:endParaRPr lang="ru-RU" sz="3200" dirty="0" smtClean="0"/>
          </a:p>
          <a:p>
            <a:pPr marL="0" indent="361950" algn="just">
              <a:buNone/>
            </a:pPr>
            <a:r>
              <a:rPr lang="uk-UA" sz="3200" dirty="0" smtClean="0"/>
              <a:t>Планування грошових витрат за інвестиційною діяльністю виконується на основі інвестиційних проектів і програми розвитку виробництва, з врахуванням надходження грошових коштів від основної діяльності або від інших джерел фінансування; приплив грошових коштів від інвестиційної діяльності визначається її доходами від продажу основних фондів і інших довгострокових вкладень</a:t>
            </a:r>
            <a:endParaRPr lang="ru-RU" sz="3200" dirty="0" smtClean="0"/>
          </a:p>
          <a:p>
            <a:pPr marL="0" indent="361950" algn="just">
              <a:buNone/>
            </a:pPr>
            <a:r>
              <a:rPr lang="uk-UA" sz="3200" dirty="0" smtClean="0"/>
              <a:t>Планування грошових потоків за фінансовою діяльністю здійснюється в цілях забезпечення джерел фінансування для основної і інвестиційної діяльності підприємства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229600" cy="8382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Основні документи, необхідні для складання касового бюджету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pSp>
        <p:nvGrpSpPr>
          <p:cNvPr id="52" name="Группа 51"/>
          <p:cNvGrpSpPr/>
          <p:nvPr/>
        </p:nvGrpSpPr>
        <p:grpSpPr>
          <a:xfrm>
            <a:off x="0" y="1447800"/>
            <a:ext cx="9144000" cy="5029200"/>
            <a:chOff x="0" y="1447800"/>
            <a:chExt cx="9144000" cy="5029200"/>
          </a:xfrm>
        </p:grpSpPr>
        <p:sp>
          <p:nvSpPr>
            <p:cNvPr id="6" name="TextBox 5"/>
            <p:cNvSpPr txBox="1"/>
            <p:nvPr/>
          </p:nvSpPr>
          <p:spPr>
            <a:xfrm>
              <a:off x="0" y="1447800"/>
              <a:ext cx="1524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b="1" dirty="0" smtClean="0"/>
                <a:t>Основна діяльність</a:t>
              </a:r>
              <a:endParaRPr lang="uk-UA" b="1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0" y="2971800"/>
              <a:ext cx="1752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b="1" dirty="0" smtClean="0"/>
                <a:t>Інвестиційна діяльність</a:t>
              </a:r>
              <a:endParaRPr lang="uk-UA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0" y="4343400"/>
              <a:ext cx="1752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b="1" dirty="0" smtClean="0"/>
                <a:t>Фінансова діяльність</a:t>
              </a:r>
              <a:endParaRPr lang="uk-UA" b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162800" y="1752600"/>
              <a:ext cx="1981200" cy="44935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500" b="1" dirty="0" smtClean="0"/>
                <a:t>Фактори</a:t>
              </a:r>
              <a:r>
                <a:rPr lang="uk-UA" sz="1500" dirty="0" smtClean="0"/>
                <a:t>, </a:t>
              </a:r>
              <a:r>
                <a:rPr lang="uk-UA" sz="1500" b="1" dirty="0" smtClean="0"/>
                <a:t>що враховуються</a:t>
              </a:r>
              <a:r>
                <a:rPr lang="uk-UA" sz="1500" dirty="0" smtClean="0"/>
                <a:t> </a:t>
              </a:r>
              <a:r>
                <a:rPr lang="uk-UA" sz="1500" b="1" dirty="0" smtClean="0"/>
                <a:t>при підготовці</a:t>
              </a:r>
              <a:r>
                <a:rPr lang="uk-UA" sz="1500" dirty="0" smtClean="0"/>
                <a:t> </a:t>
              </a:r>
              <a:r>
                <a:rPr lang="uk-UA" sz="1500" b="1" dirty="0" smtClean="0"/>
                <a:t>касового бюджету</a:t>
              </a:r>
              <a:endParaRPr lang="ru-RU" sz="1500" dirty="0" smtClean="0"/>
            </a:p>
            <a:p>
              <a:pPr algn="just">
                <a:buFont typeface="Arial" pitchFamily="34" charset="0"/>
                <a:buChar char="•"/>
              </a:pPr>
              <a:r>
                <a:rPr lang="uk-UA" sz="1500" dirty="0" smtClean="0"/>
                <a:t>Аналіз </a:t>
              </a:r>
              <a:r>
                <a:rPr lang="uk-UA" sz="1600" dirty="0" smtClean="0"/>
                <a:t>руху грошових коштів</a:t>
              </a:r>
            </a:p>
            <a:p>
              <a:pPr algn="just"/>
              <a:endParaRPr lang="ru-RU" sz="300" dirty="0" smtClean="0"/>
            </a:p>
            <a:p>
              <a:pPr algn="just">
                <a:buFont typeface="Arial" pitchFamily="34" charset="0"/>
                <a:buChar char="•"/>
              </a:pPr>
              <a:r>
                <a:rPr lang="uk-UA" sz="1600" dirty="0" smtClean="0"/>
                <a:t>Аналіз інкасації дебіторської заборгованості</a:t>
              </a:r>
            </a:p>
            <a:p>
              <a:pPr algn="just"/>
              <a:endParaRPr lang="ru-RU" sz="300" dirty="0" smtClean="0"/>
            </a:p>
            <a:p>
              <a:pPr algn="just">
                <a:buFont typeface="Arial" pitchFamily="34" charset="0"/>
                <a:buChar char="•"/>
              </a:pPr>
              <a:r>
                <a:rPr lang="uk-UA" sz="1600" dirty="0" smtClean="0"/>
                <a:t>Аналіз кредиторської заборгованості</a:t>
              </a:r>
            </a:p>
            <a:p>
              <a:pPr algn="just"/>
              <a:endParaRPr lang="ru-RU" sz="300" dirty="0" smtClean="0"/>
            </a:p>
            <a:p>
              <a:pPr algn="just">
                <a:buFont typeface="Arial" pitchFamily="34" charset="0"/>
                <a:buChar char="•"/>
              </a:pPr>
              <a:r>
                <a:rPr lang="uk-UA" sz="1600" dirty="0" smtClean="0"/>
                <a:t>Податки, закони</a:t>
              </a:r>
            </a:p>
            <a:p>
              <a:pPr algn="just"/>
              <a:endParaRPr lang="ru-RU" sz="300" dirty="0" smtClean="0"/>
            </a:p>
            <a:p>
              <a:pPr algn="just">
                <a:buFont typeface="Arial" pitchFamily="34" charset="0"/>
                <a:buChar char="•"/>
              </a:pPr>
              <a:r>
                <a:rPr lang="uk-UA" sz="1600" dirty="0" smtClean="0"/>
                <a:t>Інфляція</a:t>
              </a:r>
            </a:p>
            <a:p>
              <a:pPr algn="just"/>
              <a:endParaRPr lang="ru-RU" sz="300" dirty="0" smtClean="0"/>
            </a:p>
            <a:p>
              <a:pPr algn="just">
                <a:buFont typeface="Arial" pitchFamily="34" charset="0"/>
                <a:buChar char="•"/>
              </a:pPr>
              <a:r>
                <a:rPr lang="uk-UA" sz="1600" dirty="0" smtClean="0"/>
                <a:t>Кредитна ставка</a:t>
              </a:r>
            </a:p>
            <a:p>
              <a:pPr algn="just"/>
              <a:endParaRPr lang="ru-RU" sz="300" dirty="0" smtClean="0"/>
            </a:p>
            <a:p>
              <a:pPr algn="just">
                <a:buFont typeface="Arial" pitchFamily="34" charset="0"/>
                <a:buChar char="•"/>
              </a:pPr>
              <a:r>
                <a:rPr lang="uk-UA" sz="1600" dirty="0" smtClean="0"/>
                <a:t>Дивідендна політика</a:t>
              </a:r>
              <a:endParaRPr lang="ru-RU" sz="1600" dirty="0" smtClean="0"/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 rot="5400000">
              <a:off x="4762501" y="3924301"/>
              <a:ext cx="4800598" cy="1"/>
            </a:xfrm>
            <a:prstGeom prst="line">
              <a:avLst/>
            </a:prstGeom>
            <a:ln w="15875"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Стрелка влево 11"/>
            <p:cNvSpPr/>
            <p:nvPr/>
          </p:nvSpPr>
          <p:spPr>
            <a:xfrm>
              <a:off x="6477000" y="3048000"/>
              <a:ext cx="609600" cy="1295400"/>
            </a:xfrm>
            <a:prstGeom prst="leftArrow">
              <a:avLst>
                <a:gd name="adj1" fmla="val 64706"/>
                <a:gd name="adj2" fmla="val 5625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76200" y="2209800"/>
              <a:ext cx="19050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500" dirty="0" smtClean="0"/>
                <a:t>Бюджет продажу</a:t>
              </a:r>
              <a:endParaRPr lang="ru-RU" sz="1500" dirty="0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76200" y="3581400"/>
              <a:ext cx="19050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500" dirty="0" smtClean="0"/>
                <a:t>Прогноз надходжень від інвестицій</a:t>
              </a:r>
              <a:endParaRPr lang="ru-RU" sz="1500" dirty="0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76200" y="5105400"/>
              <a:ext cx="7620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/>
                <a:t>Проект емісії</a:t>
              </a:r>
              <a:endParaRPr lang="ru-RU" sz="1300" dirty="0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914400" y="5105400"/>
              <a:ext cx="10668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/>
                <a:t>Кредитний договір</a:t>
              </a:r>
              <a:endParaRPr lang="ru-RU" sz="1300" dirty="0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790600" y="1524000"/>
              <a:ext cx="12960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/>
                <a:t>Бюджет </a:t>
              </a:r>
              <a:r>
                <a:rPr lang="uk-UA" sz="1300" dirty="0" err="1" smtClean="0"/>
                <a:t>загальновиро-бничих</a:t>
              </a:r>
              <a:r>
                <a:rPr lang="uk-UA" sz="1300" dirty="0" smtClean="0"/>
                <a:t> витрат</a:t>
              </a:r>
              <a:endParaRPr lang="ru-RU" sz="1300" dirty="0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790600" y="2286000"/>
              <a:ext cx="12960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/>
                <a:t>Кошторис податкових відрахувань</a:t>
              </a:r>
              <a:endParaRPr lang="ru-RU" sz="1300" dirty="0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4419000" y="1524000"/>
              <a:ext cx="12960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/>
                <a:t>Бюджет витрат на оплату праці</a:t>
              </a:r>
              <a:endParaRPr lang="ru-RU" sz="1300" dirty="0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4419000" y="2286000"/>
              <a:ext cx="12960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/>
                <a:t>Бюджет управлінських витрат</a:t>
              </a:r>
              <a:endParaRPr lang="ru-RU" sz="1300" dirty="0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3047400" y="1524000"/>
              <a:ext cx="12960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/>
                <a:t>Бюджет закупівлі матеріалів</a:t>
              </a:r>
              <a:endParaRPr lang="ru-RU" sz="1300" dirty="0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3047400" y="2286000"/>
              <a:ext cx="1296000" cy="685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/>
                <a:t>Бюджет комерційних витрат</a:t>
              </a:r>
              <a:endParaRPr lang="ru-RU" sz="1300" dirty="0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3048000" y="3581400"/>
              <a:ext cx="12954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/>
                <a:t>Бюджет капітальних витрат</a:t>
              </a:r>
              <a:endParaRPr lang="ru-RU" sz="1300" dirty="0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3048000" y="5105400"/>
              <a:ext cx="1295400" cy="762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/>
                <a:t>Кредитний договір</a:t>
              </a:r>
              <a:endParaRPr lang="ru-RU" sz="1300" dirty="0"/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76200" y="6019800"/>
              <a:ext cx="70104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i="1" dirty="0" smtClean="0"/>
                <a:t>Касовий бюджет</a:t>
              </a:r>
              <a:endParaRPr lang="ru-RU" i="1" dirty="0"/>
            </a:p>
          </p:txBody>
        </p:sp>
        <p:sp>
          <p:nvSpPr>
            <p:cNvPr id="28" name="Стрелка вниз 27"/>
            <p:cNvSpPr/>
            <p:nvPr/>
          </p:nvSpPr>
          <p:spPr>
            <a:xfrm>
              <a:off x="2381250" y="1600200"/>
              <a:ext cx="304800" cy="12954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Стрелка вниз 28"/>
            <p:cNvSpPr/>
            <p:nvPr/>
          </p:nvSpPr>
          <p:spPr>
            <a:xfrm>
              <a:off x="2381250" y="3076575"/>
              <a:ext cx="304800" cy="12192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Стрелка вниз 29"/>
            <p:cNvSpPr/>
            <p:nvPr/>
          </p:nvSpPr>
          <p:spPr>
            <a:xfrm>
              <a:off x="2381250" y="4572000"/>
              <a:ext cx="304800" cy="12192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2" name="Прямая со стрелкой 31"/>
            <p:cNvCxnSpPr/>
            <p:nvPr/>
          </p:nvCxnSpPr>
          <p:spPr>
            <a:xfrm>
              <a:off x="2659425" y="1876200"/>
              <a:ext cx="360000" cy="0"/>
            </a:xfrm>
            <a:prstGeom prst="straightConnector1">
              <a:avLst/>
            </a:prstGeom>
            <a:ln w="2540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 стрелкой 39"/>
            <p:cNvCxnSpPr/>
            <p:nvPr/>
          </p:nvCxnSpPr>
          <p:spPr>
            <a:xfrm>
              <a:off x="2667000" y="2590800"/>
              <a:ext cx="360000" cy="0"/>
            </a:xfrm>
            <a:prstGeom prst="straightConnector1">
              <a:avLst/>
            </a:prstGeom>
            <a:ln w="2540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 стрелкой 40"/>
            <p:cNvCxnSpPr/>
            <p:nvPr/>
          </p:nvCxnSpPr>
          <p:spPr>
            <a:xfrm>
              <a:off x="2667000" y="3962400"/>
              <a:ext cx="360000" cy="0"/>
            </a:xfrm>
            <a:prstGeom prst="straightConnector1">
              <a:avLst/>
            </a:prstGeom>
            <a:ln w="2540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 стрелкой 41"/>
            <p:cNvCxnSpPr/>
            <p:nvPr/>
          </p:nvCxnSpPr>
          <p:spPr>
            <a:xfrm>
              <a:off x="2667000" y="5410200"/>
              <a:ext cx="360000" cy="0"/>
            </a:xfrm>
            <a:prstGeom prst="straightConnector1">
              <a:avLst/>
            </a:prstGeom>
            <a:ln w="2540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 стрелкой 48"/>
            <p:cNvCxnSpPr/>
            <p:nvPr/>
          </p:nvCxnSpPr>
          <p:spPr>
            <a:xfrm>
              <a:off x="2047875" y="2590800"/>
              <a:ext cx="360000" cy="0"/>
            </a:xfrm>
            <a:prstGeom prst="straightConnector1">
              <a:avLst/>
            </a:prstGeom>
            <a:ln w="2540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 стрелкой 49"/>
            <p:cNvCxnSpPr/>
            <p:nvPr/>
          </p:nvCxnSpPr>
          <p:spPr>
            <a:xfrm>
              <a:off x="2038350" y="3962400"/>
              <a:ext cx="360000" cy="0"/>
            </a:xfrm>
            <a:prstGeom prst="straightConnector1">
              <a:avLst/>
            </a:prstGeom>
            <a:ln w="2540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 стрелкой 50"/>
            <p:cNvCxnSpPr/>
            <p:nvPr/>
          </p:nvCxnSpPr>
          <p:spPr>
            <a:xfrm>
              <a:off x="2038350" y="5410200"/>
              <a:ext cx="360000" cy="0"/>
            </a:xfrm>
            <a:prstGeom prst="straightConnector1">
              <a:avLst/>
            </a:prstGeom>
            <a:ln w="25400"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610600" cy="8382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Прогноз надходжень грошових коштів від продаж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715000" y="1066800"/>
            <a:ext cx="3276600" cy="3048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>
              <a:buNone/>
            </a:pPr>
            <a:r>
              <a:rPr lang="uk-UA" sz="1500" i="1" dirty="0" smtClean="0"/>
              <a:t>Приклад: ПАТ </a:t>
            </a:r>
            <a:r>
              <a:rPr lang="uk-UA" sz="1500" i="1" dirty="0" err="1" smtClean="0"/>
              <a:t>“Електроінструмент”</a:t>
            </a:r>
            <a:endParaRPr lang="ru-RU" sz="15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  <a:ea typeface="+mj-ea"/>
              <a:cs typeface="+mj-cs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2400" y="1432560"/>
          <a:ext cx="5943599" cy="3532431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468350"/>
                <a:gridCol w="477745"/>
                <a:gridCol w="477745"/>
                <a:gridCol w="477745"/>
                <a:gridCol w="477745"/>
                <a:gridCol w="477745"/>
                <a:gridCol w="477745"/>
                <a:gridCol w="608779"/>
              </a:tblGrid>
              <a:tr h="3289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Найменування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</a:t>
                      </a:r>
                      <a:endParaRPr lang="ru-RU" sz="1100" b="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 6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міс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 anchor="ctr"/>
                </a:tc>
              </a:tr>
              <a:tr h="7530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Заплановані продажі (млн. грн.)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688975" algn="l"/>
                        </a:tabLs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- електроінструмент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688975" algn="l"/>
                        </a:tabLs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- </a:t>
                      </a:r>
                      <a:r>
                        <a:rPr lang="uk-UA" sz="1100" dirty="0" err="1">
                          <a:latin typeface="Bookman Old Style" pitchFamily="18" charset="0"/>
                        </a:rPr>
                        <a:t>пневмоінструмент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- рукава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1 700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125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900 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1 557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510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867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2 112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260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676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2 700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398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530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2 944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405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540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3 008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413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550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14 021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2 111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4 063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</a:tr>
              <a:tr h="2113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ВСЬОГО продаж (млн. грн.)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2 725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2 934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3 048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3 628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3 889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3 971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20 195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</a:tr>
              <a:tr h="13552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Надходження від продажу кожного місяця (млн. грн.):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6</a:t>
                      </a: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818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 363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880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409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1 467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914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440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1 814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1 088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583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1 814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1 167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544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1 945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590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  <a:tabLst>
                          <a:tab pos="344170" algn="l"/>
                        </a:tabLs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2 787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  <a:tabLst>
                          <a:tab pos="344170" algn="l"/>
                        </a:tabLs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3 311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  <a:tabLst>
                          <a:tab pos="344170" algn="l"/>
                        </a:tabLs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3 446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3 112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1 191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</a:tr>
              <a:tr h="63401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Сума заборгованості минулого року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до</a:t>
                      </a:r>
                      <a:r>
                        <a:rPr lang="ru-RU" sz="11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погашення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в поточному періоді (млн. грн.)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300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700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</a:tr>
              <a:tr h="2497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ВСЬОГО надходжень (млн. грн.)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3 118 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2 943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2 790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3 342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3 564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3 680</a:t>
                      </a:r>
                      <a:endParaRPr lang="ru-RU" sz="1100" b="1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19 437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</a:endParaRPr>
                    </a:p>
                  </a:txBody>
                  <a:tcPr marL="6432" marR="6432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553200" y="1371600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Порядок інкасації дебіторської заборгованості</a:t>
            </a:r>
            <a:endParaRPr lang="ru-RU" dirty="0" smtClean="0"/>
          </a:p>
        </p:txBody>
      </p:sp>
      <p:sp>
        <p:nvSpPr>
          <p:cNvPr id="8" name="Овал 7"/>
          <p:cNvSpPr/>
          <p:nvPr/>
        </p:nvSpPr>
        <p:spPr>
          <a:xfrm>
            <a:off x="2590800" y="2495550"/>
            <a:ext cx="533400" cy="2286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2667000" y="3028950"/>
            <a:ext cx="476250" cy="20955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3133725" y="3038475"/>
            <a:ext cx="457200" cy="20955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3648075" y="3019425"/>
            <a:ext cx="457200" cy="2286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086600" y="2286000"/>
            <a:ext cx="1219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>
                <a:latin typeface="Bookman Old Style" pitchFamily="18" charset="0"/>
              </a:rPr>
              <a:t>2 725 * 0,30 = 818</a:t>
            </a:r>
            <a:endParaRPr lang="ru-RU" sz="1500" dirty="0">
              <a:latin typeface="Bookman Old Style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086600" y="3124200"/>
            <a:ext cx="1219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>
                <a:latin typeface="Bookman Old Style" pitchFamily="18" charset="0"/>
              </a:rPr>
              <a:t>2 725 * 0,50 = </a:t>
            </a:r>
          </a:p>
          <a:p>
            <a:pPr algn="ctr"/>
            <a:r>
              <a:rPr lang="uk-UA" sz="1500" dirty="0" smtClean="0">
                <a:latin typeface="Bookman Old Style" pitchFamily="18" charset="0"/>
              </a:rPr>
              <a:t>1 363</a:t>
            </a:r>
            <a:endParaRPr lang="ru-RU" sz="1500" dirty="0">
              <a:latin typeface="Bookman Old Style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086600" y="3962400"/>
            <a:ext cx="1219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>
                <a:latin typeface="Bookman Old Style" pitchFamily="18" charset="0"/>
              </a:rPr>
              <a:t>2 725 * 0,15 = 409</a:t>
            </a:r>
            <a:endParaRPr lang="ru-RU" sz="1500" dirty="0">
              <a:latin typeface="Bookman Old Style" pitchFamily="18" charset="0"/>
            </a:endParaRPr>
          </a:p>
        </p:txBody>
      </p:sp>
      <p:cxnSp>
        <p:nvCxnSpPr>
          <p:cNvPr id="15" name="Прямая со стрелкой 14"/>
          <p:cNvCxnSpPr>
            <a:stCxn id="8" idx="7"/>
          </p:cNvCxnSpPr>
          <p:nvPr/>
        </p:nvCxnSpPr>
        <p:spPr>
          <a:xfrm rot="5400000" flipH="1" flipV="1">
            <a:off x="5097229" y="387256"/>
            <a:ext cx="90628" cy="4192917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9" idx="7"/>
          </p:cNvCxnSpPr>
          <p:nvPr/>
        </p:nvCxnSpPr>
        <p:spPr>
          <a:xfrm rot="5400000" flipH="1" flipV="1">
            <a:off x="5150433" y="818670"/>
            <a:ext cx="164040" cy="4317897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14" idx="5"/>
          </p:cNvCxnSpPr>
          <p:nvPr/>
        </p:nvCxnSpPr>
        <p:spPr>
          <a:xfrm rot="16200000" flipH="1">
            <a:off x="5199455" y="1541852"/>
            <a:ext cx="516463" cy="3867432"/>
          </a:xfrm>
          <a:prstGeom prst="straightConnector1">
            <a:avLst/>
          </a:prstGeom>
          <a:ln w="19050">
            <a:solidFill>
              <a:schemeClr val="tx1">
                <a:alpha val="56000"/>
              </a:schemeClr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17" idx="6"/>
          </p:cNvCxnSpPr>
          <p:nvPr/>
        </p:nvCxnSpPr>
        <p:spPr>
          <a:xfrm>
            <a:off x="4105275" y="3133725"/>
            <a:ext cx="3362325" cy="1438275"/>
          </a:xfrm>
          <a:prstGeom prst="straightConnector1">
            <a:avLst/>
          </a:prstGeom>
          <a:ln w="19050">
            <a:solidFill>
              <a:schemeClr val="tx1">
                <a:alpha val="56000"/>
              </a:schemeClr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8382000" y="24384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Bookman Old Style" pitchFamily="18" charset="0"/>
              </a:rPr>
              <a:t>30%</a:t>
            </a:r>
            <a:endParaRPr lang="ru-RU" sz="1600" b="1" dirty="0">
              <a:latin typeface="Bookman Old Style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382000" y="33528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Bookman Old Style" pitchFamily="18" charset="0"/>
              </a:rPr>
              <a:t>50%</a:t>
            </a:r>
            <a:endParaRPr lang="ru-RU" sz="1600" b="1" dirty="0">
              <a:latin typeface="Bookman Old Style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382000" y="41910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Bookman Old Style" pitchFamily="18" charset="0"/>
              </a:rPr>
              <a:t>15%</a:t>
            </a:r>
            <a:endParaRPr lang="ru-RU" sz="1600" b="1" dirty="0">
              <a:latin typeface="Bookman Old Style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2400" y="5257800"/>
            <a:ext cx="891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i="1" dirty="0" smtClean="0">
                <a:latin typeface="Bookman Old Style" pitchFamily="18" charset="0"/>
              </a:rPr>
              <a:t>30% від продаж оплачуються в тому ж місяці, 50 % і 15 % в наступних місяцях відповідно, 5 % представляють борги, безнадійні до стягнення</a:t>
            </a:r>
            <a:endParaRPr lang="ru-RU" dirty="0" smtClean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533400"/>
          </a:xfrm>
        </p:spPr>
        <p:txBody>
          <a:bodyPr>
            <a:noAutofit/>
          </a:bodyPr>
          <a:lstStyle/>
          <a:p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Інкасація готівки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334000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uk-UA" sz="3200" b="1" dirty="0" smtClean="0"/>
              <a:t>Інкасація готівки –</a:t>
            </a:r>
            <a:r>
              <a:rPr lang="uk-UA" sz="3200" dirty="0" smtClean="0"/>
              <a:t> процес отримання грошових коштів за реалізовану продукцію</a:t>
            </a:r>
            <a:endParaRPr lang="ru-RU" sz="3200" dirty="0" smtClean="0"/>
          </a:p>
          <a:p>
            <a:pPr algn="just">
              <a:buNone/>
            </a:pPr>
            <a:r>
              <a:rPr lang="uk-UA" sz="3200" b="1" dirty="0" smtClean="0"/>
              <a:t>Коефіцієнти інкасації </a:t>
            </a:r>
            <a:r>
              <a:rPr lang="uk-UA" sz="3200" dirty="0" smtClean="0"/>
              <a:t>дозволяють визначити коли і в якій сумі очікується надходження грошових коштів від продажу відповідного періоду</a:t>
            </a:r>
            <a:endParaRPr lang="ru-RU" sz="3200" dirty="0" smtClean="0"/>
          </a:p>
          <a:p>
            <a:pPr algn="just">
              <a:buNone/>
            </a:pPr>
            <a:r>
              <a:rPr lang="uk-UA" sz="3200" b="1" dirty="0" smtClean="0"/>
              <a:t>Визначити значення коефіцієнтів інкасації </a:t>
            </a:r>
            <a:r>
              <a:rPr lang="uk-UA" sz="3200" dirty="0" smtClean="0"/>
              <a:t>можна на основі аналізу грошових надходжень (погашення дебіторської заборгованості) минулих періодів</a:t>
            </a:r>
            <a:endParaRPr lang="ru-RU" sz="3200" dirty="0" smtClean="0"/>
          </a:p>
          <a:p>
            <a:pPr algn="just">
              <a:buNone/>
            </a:pPr>
            <a:r>
              <a:rPr lang="uk-UA" sz="3200" dirty="0" smtClean="0"/>
              <a:t>На основі очікуваного об’єму продажу і розрахованих коефіцієнтів інкасації складається </a:t>
            </a:r>
            <a:r>
              <a:rPr lang="uk-UA" sz="3200" b="1" dirty="0" smtClean="0"/>
              <a:t>Графік очікуваних надходжень грошових коштів від продажу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10600" cy="5334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Розрахунок коефіцієнтів інкасування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43400" y="990600"/>
            <a:ext cx="43434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300" i="1" dirty="0" smtClean="0"/>
              <a:t>для ілюстрації прикладу: ПАТ </a:t>
            </a:r>
            <a:r>
              <a:rPr lang="uk-UA" sz="1300" i="1" dirty="0" err="1" smtClean="0"/>
              <a:t>“Електроінструмент”</a:t>
            </a:r>
            <a:endParaRPr lang="ru-RU" sz="1300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28600" y="4419600"/>
            <a:ext cx="8839199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361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5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Коефіцієнти інкасування </a:t>
            </a:r>
            <a:r>
              <a:rPr kumimoji="0" lang="uk-UA" sz="15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виражають відсоток очікуваних грошових надходжень</a:t>
            </a:r>
            <a:r>
              <a:rPr kumimoji="0" lang="uk-UA" sz="15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5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від продажу</a:t>
            </a:r>
            <a:r>
              <a:rPr lang="uk-UA" sz="1500" i="1" dirty="0" smtClean="0">
                <a:latin typeface="Bookman Old Style" pitchFamily="18" charset="0"/>
                <a:ea typeface="Times New Roman" pitchFamily="18" charset="0"/>
              </a:rPr>
              <a:t> </a:t>
            </a:r>
            <a:r>
              <a:rPr kumimoji="0" lang="uk-UA" sz="15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у відповідному інтервалі часу від моменту реалізації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162050" y="5029200"/>
          <a:ext cx="6381750" cy="676275"/>
        </p:xfrm>
        <a:graphic>
          <a:graphicData uri="http://schemas.openxmlformats.org/presentationml/2006/ole">
            <p:oleObj spid="_x0000_s1027" name="Формула" r:id="rId3" imgW="4876560" imgH="520560" progId="Equation.3">
              <p:embed/>
            </p:oleObj>
          </a:graphicData>
        </a:graphic>
      </p:graphicFrame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699053" y="5846802"/>
            <a:ext cx="4177747" cy="553998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5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де </a:t>
            </a:r>
            <a:r>
              <a:rPr kumimoji="0" lang="uk-UA" sz="15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і </a:t>
            </a:r>
            <a:r>
              <a:rPr kumimoji="0" lang="uk-UA" sz="15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– січень (місяць відвантаження)</a:t>
            </a:r>
            <a:endParaRPr kumimoji="0" lang="ru-RU" sz="15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j </a:t>
            </a:r>
            <a:r>
              <a:rPr kumimoji="0" lang="uk-UA" sz="15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– січень, лютий, березень і т.д.</a:t>
            </a:r>
            <a:endParaRPr kumimoji="0" lang="uk-UA" sz="15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grpSp>
        <p:nvGrpSpPr>
          <p:cNvPr id="87" name="Группа 86"/>
          <p:cNvGrpSpPr/>
          <p:nvPr/>
        </p:nvGrpSpPr>
        <p:grpSpPr>
          <a:xfrm>
            <a:off x="152400" y="1260157"/>
            <a:ext cx="8839200" cy="3083243"/>
            <a:chOff x="228600" y="1828800"/>
            <a:chExt cx="8839200" cy="3083243"/>
          </a:xfrm>
        </p:grpSpPr>
        <p:cxnSp>
          <p:nvCxnSpPr>
            <p:cNvPr id="67" name="Прямая со стрелкой 66"/>
            <p:cNvCxnSpPr>
              <a:endCxn id="17" idx="3"/>
            </p:cNvCxnSpPr>
            <p:nvPr/>
          </p:nvCxnSpPr>
          <p:spPr>
            <a:xfrm rot="5400000">
              <a:off x="2735040" y="2827562"/>
              <a:ext cx="1845121" cy="91440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rot="5400000" flipH="1" flipV="1">
              <a:off x="-610394" y="3200400"/>
              <a:ext cx="2439194" cy="79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Прямоугольник 15"/>
            <p:cNvSpPr/>
            <p:nvPr/>
          </p:nvSpPr>
          <p:spPr>
            <a:xfrm>
              <a:off x="914400" y="2672254"/>
              <a:ext cx="1008000" cy="1747345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2192400" y="3995047"/>
              <a:ext cx="1008000" cy="424552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2192400" y="2690648"/>
              <a:ext cx="1008000" cy="134795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3733800" y="3276600"/>
              <a:ext cx="1008000" cy="762000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3733800" y="2687035"/>
              <a:ext cx="1008000" cy="59909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5105400" y="2911793"/>
              <a:ext cx="1008000" cy="380999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105400" y="2686050"/>
              <a:ext cx="1008000" cy="19969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459600" y="2686378"/>
              <a:ext cx="1008000" cy="19969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5" name="Прямая соединительная линия 24"/>
            <p:cNvCxnSpPr/>
            <p:nvPr/>
          </p:nvCxnSpPr>
          <p:spPr>
            <a:xfrm>
              <a:off x="1924050" y="2667000"/>
              <a:ext cx="6553200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6096000" y="2905125"/>
              <a:ext cx="2381250" cy="1588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4724400" y="3305175"/>
              <a:ext cx="375285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3200400" y="4057650"/>
              <a:ext cx="527685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 стрелкой 38"/>
            <p:cNvCxnSpPr/>
            <p:nvPr/>
          </p:nvCxnSpPr>
          <p:spPr>
            <a:xfrm rot="5400000">
              <a:off x="7964091" y="3095228"/>
              <a:ext cx="380206" cy="1588"/>
            </a:xfrm>
            <a:prstGeom prst="straightConnector1">
              <a:avLst/>
            </a:prstGeom>
            <a:ln w="25400"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 стрелкой 39"/>
            <p:cNvCxnSpPr/>
            <p:nvPr/>
          </p:nvCxnSpPr>
          <p:spPr>
            <a:xfrm rot="5400000">
              <a:off x="7811691" y="3676253"/>
              <a:ext cx="685006" cy="1588"/>
            </a:xfrm>
            <a:prstGeom prst="straightConnector1">
              <a:avLst/>
            </a:prstGeom>
            <a:ln w="25400"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 стрелкой 44"/>
            <p:cNvCxnSpPr/>
            <p:nvPr/>
          </p:nvCxnSpPr>
          <p:spPr>
            <a:xfrm rot="16200000" flipH="1">
              <a:off x="7963694" y="4228306"/>
              <a:ext cx="380206" cy="794"/>
            </a:xfrm>
            <a:prstGeom prst="straightConnector1">
              <a:avLst/>
            </a:prstGeom>
            <a:ln w="25400">
              <a:headEnd type="stealth"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 rot="5400000">
              <a:off x="8039894" y="2771775"/>
              <a:ext cx="228600" cy="158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 стрелкой 48"/>
            <p:cNvCxnSpPr/>
            <p:nvPr/>
          </p:nvCxnSpPr>
          <p:spPr>
            <a:xfrm rot="5400000">
              <a:off x="8077994" y="2590800"/>
              <a:ext cx="152400" cy="1588"/>
            </a:xfrm>
            <a:prstGeom prst="straightConnector1">
              <a:avLst/>
            </a:prstGeom>
            <a:ln w="25400">
              <a:headEnd w="lg" len="med"/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8229600" y="2648635"/>
              <a:ext cx="533400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itchFamily="18" charset="0"/>
                </a:rPr>
                <a:t>5%</a:t>
              </a:r>
              <a:endParaRPr lang="ru-RU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8153400" y="3029635"/>
              <a:ext cx="685800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itchFamily="18" charset="0"/>
                </a:rPr>
                <a:t>15%</a:t>
              </a:r>
              <a:endParaRPr lang="ru-RU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8229600" y="3733800"/>
              <a:ext cx="762000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itchFamily="18" charset="0"/>
                </a:rPr>
                <a:t>50%</a:t>
              </a:r>
              <a:endParaRPr lang="ru-RU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8229600" y="4114800"/>
              <a:ext cx="762000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itchFamily="18" charset="0"/>
                </a:rPr>
                <a:t>30%</a:t>
              </a:r>
              <a:endParaRPr lang="ru-RU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endParaRPr>
            </a:p>
          </p:txBody>
        </p:sp>
        <p:sp>
          <p:nvSpPr>
            <p:cNvPr id="58" name="Прямоугольник 57"/>
            <p:cNvSpPr/>
            <p:nvPr/>
          </p:nvSpPr>
          <p:spPr>
            <a:xfrm>
              <a:off x="762000" y="1905000"/>
              <a:ext cx="1219200" cy="5334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accent1">
                  <a:shade val="50000"/>
                  <a:alpha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>
                  <a:solidFill>
                    <a:schemeClr val="tx1"/>
                  </a:solidFill>
                </a:rPr>
                <a:t>Відвантажена продукція</a:t>
              </a:r>
              <a:endParaRPr lang="ru-RU" sz="1300" dirty="0">
                <a:solidFill>
                  <a:schemeClr val="tx1"/>
                </a:solidFill>
              </a:endParaRPr>
            </a:p>
          </p:txBody>
        </p:sp>
        <p:sp>
          <p:nvSpPr>
            <p:cNvPr id="60" name="Прямоугольник 59"/>
            <p:cNvSpPr/>
            <p:nvPr/>
          </p:nvSpPr>
          <p:spPr>
            <a:xfrm>
              <a:off x="2133600" y="1905000"/>
              <a:ext cx="1371600" cy="5334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accent1">
                  <a:shade val="50000"/>
                  <a:alpha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>
                  <a:solidFill>
                    <a:schemeClr val="tx1"/>
                  </a:solidFill>
                </a:rPr>
                <a:t>Дебіторська заборгованість</a:t>
              </a:r>
              <a:endParaRPr lang="ru-RU" sz="1300" dirty="0">
                <a:solidFill>
                  <a:schemeClr val="tx1"/>
                </a:solidFill>
              </a:endParaRPr>
            </a:p>
          </p:txBody>
        </p:sp>
        <p:sp>
          <p:nvSpPr>
            <p:cNvPr id="61" name="Прямоугольник 60"/>
            <p:cNvSpPr/>
            <p:nvPr/>
          </p:nvSpPr>
          <p:spPr>
            <a:xfrm>
              <a:off x="3581400" y="1905000"/>
              <a:ext cx="2209800" cy="5334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accent1">
                  <a:shade val="50000"/>
                  <a:alpha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>
                  <a:solidFill>
                    <a:schemeClr val="tx1"/>
                  </a:solidFill>
                </a:rPr>
                <a:t>Надходження від відвантаженої продукції</a:t>
              </a:r>
              <a:endParaRPr lang="ru-RU" sz="1300" dirty="0">
                <a:solidFill>
                  <a:schemeClr val="tx1"/>
                </a:solidFill>
              </a:endParaRPr>
            </a:p>
          </p:txBody>
        </p:sp>
        <p:sp>
          <p:nvSpPr>
            <p:cNvPr id="62" name="Прямоугольник 61"/>
            <p:cNvSpPr/>
            <p:nvPr/>
          </p:nvSpPr>
          <p:spPr>
            <a:xfrm>
              <a:off x="6019800" y="1905000"/>
              <a:ext cx="1371600" cy="5334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chemeClr val="accent1">
                  <a:shade val="50000"/>
                  <a:alpha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>
                  <a:solidFill>
                    <a:schemeClr val="tx1"/>
                  </a:solidFill>
                </a:rPr>
                <a:t>Безнадійна заборгованість</a:t>
              </a:r>
              <a:endParaRPr lang="ru-RU" sz="1300" dirty="0">
                <a:solidFill>
                  <a:schemeClr val="tx1"/>
                </a:solidFill>
              </a:endParaRPr>
            </a:p>
          </p:txBody>
        </p:sp>
        <p:sp>
          <p:nvSpPr>
            <p:cNvPr id="63" name="Прямоугольник 62"/>
            <p:cNvSpPr/>
            <p:nvPr/>
          </p:nvSpPr>
          <p:spPr>
            <a:xfrm>
              <a:off x="7772400" y="1828800"/>
              <a:ext cx="1219200" cy="533400"/>
            </a:xfrm>
            <a:prstGeom prst="rect">
              <a:avLst/>
            </a:prstGeom>
            <a:solidFill>
              <a:srgbClr val="CCD5EA">
                <a:alpha val="0"/>
              </a:srgbClr>
            </a:solidFill>
            <a:ln>
              <a:solidFill>
                <a:schemeClr val="accent1">
                  <a:shade val="50000"/>
                  <a:alpha val="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>
                  <a:solidFill>
                    <a:schemeClr val="tx1"/>
                  </a:solidFill>
                </a:rPr>
                <a:t>Коефіцієнти інкасації</a:t>
              </a:r>
              <a:endParaRPr lang="ru-RU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65" name="Прямая со стрелкой 64"/>
            <p:cNvCxnSpPr>
              <a:endCxn id="23" idx="0"/>
            </p:cNvCxnSpPr>
            <p:nvPr/>
          </p:nvCxnSpPr>
          <p:spPr>
            <a:xfrm rot="16200000" flipH="1">
              <a:off x="6748711" y="2471489"/>
              <a:ext cx="324178" cy="10560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 стрелкой 69"/>
            <p:cNvCxnSpPr>
              <a:endCxn id="18" idx="0"/>
            </p:cNvCxnSpPr>
            <p:nvPr/>
          </p:nvCxnSpPr>
          <p:spPr>
            <a:xfrm rot="5400000">
              <a:off x="2593676" y="2464924"/>
              <a:ext cx="328448" cy="12300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 стрелкой 71"/>
            <p:cNvCxnSpPr>
              <a:endCxn id="16" idx="0"/>
            </p:cNvCxnSpPr>
            <p:nvPr/>
          </p:nvCxnSpPr>
          <p:spPr>
            <a:xfrm rot="5400000">
              <a:off x="1316174" y="2464426"/>
              <a:ext cx="310054" cy="105602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609600" y="4419600"/>
              <a:ext cx="83058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/>
            <p:cNvSpPr txBox="1"/>
            <p:nvPr/>
          </p:nvSpPr>
          <p:spPr>
            <a:xfrm>
              <a:off x="990600" y="4384357"/>
              <a:ext cx="8382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300" b="1" i="1" dirty="0" smtClean="0">
                  <a:latin typeface="Bookman Old Style" pitchFamily="18" charset="0"/>
                </a:rPr>
                <a:t>Січень</a:t>
              </a:r>
            </a:p>
            <a:p>
              <a:pPr algn="ctr"/>
              <a:r>
                <a:rPr lang="uk-UA" sz="1300" b="1" i="1" dirty="0" smtClean="0">
                  <a:latin typeface="Bookman Old Style" pitchFamily="18" charset="0"/>
                </a:rPr>
                <a:t>0-30</a:t>
              </a:r>
              <a:endParaRPr lang="ru-RU" sz="1300" b="1" i="1" dirty="0">
                <a:latin typeface="Bookman Old Style" pitchFamily="18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810000" y="4419600"/>
              <a:ext cx="8382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300" b="1" i="1" dirty="0" smtClean="0">
                  <a:latin typeface="Bookman Old Style" pitchFamily="18" charset="0"/>
                </a:rPr>
                <a:t>Лютий</a:t>
              </a:r>
            </a:p>
            <a:p>
              <a:pPr algn="ctr"/>
              <a:r>
                <a:rPr lang="uk-UA" sz="1300" b="1" i="1" dirty="0" smtClean="0">
                  <a:latin typeface="Bookman Old Style" pitchFamily="18" charset="0"/>
                </a:rPr>
                <a:t>30-60</a:t>
              </a:r>
              <a:endParaRPr lang="ru-RU" sz="1300" b="1" i="1" dirty="0">
                <a:latin typeface="Bookman Old Style" pitchFamily="18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029200" y="4419600"/>
              <a:ext cx="9906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300" b="1" i="1" dirty="0" smtClean="0">
                  <a:latin typeface="Bookman Old Style" pitchFamily="18" charset="0"/>
                </a:rPr>
                <a:t>Березень</a:t>
              </a:r>
            </a:p>
            <a:p>
              <a:pPr algn="ctr"/>
              <a:r>
                <a:rPr lang="uk-UA" sz="1300" b="1" i="1" dirty="0" smtClean="0">
                  <a:latin typeface="Bookman Old Style" pitchFamily="18" charset="0"/>
                </a:rPr>
                <a:t>60-90</a:t>
              </a:r>
              <a:endParaRPr lang="ru-RU" sz="1300" b="1" i="1" dirty="0">
                <a:latin typeface="Bookman Old Style" pitchFamily="18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400800" y="4419600"/>
              <a:ext cx="11430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300" b="1" i="1" dirty="0" smtClean="0">
                  <a:latin typeface="Bookman Old Style" pitchFamily="18" charset="0"/>
                </a:rPr>
                <a:t>Квітень</a:t>
              </a:r>
            </a:p>
            <a:p>
              <a:pPr algn="ctr"/>
              <a:r>
                <a:rPr lang="uk-UA" sz="1300" b="1" i="1" dirty="0" smtClean="0">
                  <a:latin typeface="Bookman Old Style" pitchFamily="18" charset="0"/>
                </a:rPr>
                <a:t>більше 90</a:t>
              </a:r>
              <a:endParaRPr lang="ru-RU" sz="1300" b="1" i="1" dirty="0">
                <a:latin typeface="Bookman Old Style" pitchFamily="18" charset="0"/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8153400" y="4419600"/>
              <a:ext cx="914400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300" b="1" i="1" dirty="0" smtClean="0">
                  <a:latin typeface="Bookman Old Style" pitchFamily="18" charset="0"/>
                </a:rPr>
                <a:t>(дні)</a:t>
              </a:r>
              <a:endParaRPr lang="ru-RU" sz="1300" b="1" i="1" dirty="0">
                <a:latin typeface="Bookman Old Style" pitchFamily="18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228600" y="2057400"/>
              <a:ext cx="457200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300" b="1" i="1" dirty="0" smtClean="0">
                  <a:latin typeface="Bookman Old Style" pitchFamily="18" charset="0"/>
                </a:rPr>
                <a:t>(%)</a:t>
              </a:r>
              <a:endParaRPr lang="ru-RU" sz="1300" b="1" i="1" dirty="0">
                <a:latin typeface="Bookman Old Style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4953000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uk-UA" sz="3200" b="1" i="1" dirty="0" smtClean="0"/>
              <a:t>У чому відмінність потоку грошових коштів від прибутку</a:t>
            </a:r>
            <a:r>
              <a:rPr lang="uk-UA" sz="3200" b="1" dirty="0" smtClean="0"/>
              <a:t>:</a:t>
            </a:r>
            <a:endParaRPr lang="ru-RU" sz="3200" dirty="0" smtClean="0"/>
          </a:p>
          <a:p>
            <a:pPr marL="0" indent="361950" algn="just"/>
            <a:r>
              <a:rPr lang="uk-UA" sz="3200" b="1" i="1" dirty="0" smtClean="0"/>
              <a:t>Виручка </a:t>
            </a:r>
            <a:r>
              <a:rPr lang="uk-UA" sz="3200" i="1" dirty="0" smtClean="0"/>
              <a:t>– </a:t>
            </a:r>
            <a:r>
              <a:rPr lang="uk-UA" sz="3200" dirty="0" smtClean="0"/>
              <a:t>обліковий дохід від реалізації продукції або послуг за даний період, що відображає як грошові, так і не грошові форми доходу</a:t>
            </a:r>
            <a:endParaRPr lang="ru-RU" sz="3200" dirty="0" smtClean="0"/>
          </a:p>
          <a:p>
            <a:pPr marL="0" indent="361950" algn="just"/>
            <a:r>
              <a:rPr lang="uk-UA" sz="3200" b="1" i="1" dirty="0" smtClean="0"/>
              <a:t>Прибуток </a:t>
            </a:r>
            <a:r>
              <a:rPr lang="uk-UA" sz="3200" i="1" dirty="0" smtClean="0"/>
              <a:t>– </a:t>
            </a:r>
            <a:r>
              <a:rPr lang="uk-UA" sz="3200" dirty="0" smtClean="0"/>
              <a:t>різниця між обліковими доходами від реалізації і нарахованими витратами на реалізовану продукцію</a:t>
            </a:r>
            <a:endParaRPr lang="ru-RU" sz="3200" dirty="0" smtClean="0"/>
          </a:p>
          <a:p>
            <a:pPr marL="0" indent="361950" algn="just"/>
            <a:r>
              <a:rPr lang="uk-UA" sz="3200" b="1" i="1" dirty="0" smtClean="0"/>
              <a:t>Потік грошових коштів </a:t>
            </a:r>
            <a:r>
              <a:rPr lang="uk-UA" sz="3200" i="1" dirty="0" smtClean="0"/>
              <a:t>– </a:t>
            </a:r>
            <a:r>
              <a:rPr lang="uk-UA" sz="3200" dirty="0" smtClean="0"/>
              <a:t>різниця між всіма отриманими і виплаченими підприємством грошовими коштами за певний період часу</a:t>
            </a:r>
            <a:endParaRPr lang="ru-RU" sz="32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990600" y="457200"/>
            <a:ext cx="8229600" cy="6096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1" u="none" strike="noStrike" kern="1200" cap="none" spc="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Основні поняття</a:t>
            </a:r>
            <a:endParaRPr kumimoji="0" lang="ru-RU" sz="3200" b="1" i="1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8534400" cy="381000"/>
          </a:xfrm>
        </p:spPr>
        <p:txBody>
          <a:bodyPr>
            <a:noAutofit/>
          </a:bodyPr>
          <a:lstStyle/>
          <a:p>
            <a:pPr indent="26670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Розрахунок коефіцієнтів інкасування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4724400" y="1124635"/>
            <a:ext cx="42672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5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</a:rPr>
              <a:t>Приклад: ПАТ "Електроінструмент"</a:t>
            </a:r>
            <a:endParaRPr kumimoji="0" lang="uk-UA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90500" y="1577216"/>
          <a:ext cx="7467599" cy="4182057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235960"/>
                <a:gridCol w="580813"/>
                <a:gridCol w="580813"/>
                <a:gridCol w="580813"/>
                <a:gridCol w="580813"/>
                <a:gridCol w="580813"/>
                <a:gridCol w="580813"/>
                <a:gridCol w="746761"/>
              </a:tblGrid>
              <a:tr h="3422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Найменування статті розрахунку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Bookman Old Style" pitchFamily="18" charset="0"/>
                        </a:rPr>
                        <a:t>C</a:t>
                      </a:r>
                      <a:r>
                        <a:rPr lang="en-US" sz="1100" baseline="-25000" dirty="0">
                          <a:latin typeface="Bookman Old Style" pitchFamily="18" charset="0"/>
                        </a:rPr>
                        <a:t>D</a:t>
                      </a:r>
                      <a:r>
                        <a:rPr lang="en-US" sz="1100" dirty="0">
                          <a:latin typeface="Bookman Old Style" pitchFamily="18" charset="0"/>
                        </a:rPr>
                        <a:t>.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знач.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(%)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 anchor="ctr"/>
                </a:tc>
              </a:tr>
              <a:tr h="1042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Відвантаження поточного місяця,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(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млн. грн.) 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 грошей в поточному місяці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 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042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141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 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559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043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 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189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724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 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158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193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 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562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2 501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 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738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608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</a:tr>
              <a:tr h="200558">
                <a:tc gridSpan="8">
                  <a:txBody>
                    <a:bodyPr/>
                    <a:lstStyle/>
                    <a:p>
                      <a:pPr marL="0" indent="180975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Реєстр старіння дебіторської заборгованості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</a:tr>
              <a:tr h="424452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Залишок дебіторської заборгованості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на</a:t>
                      </a:r>
                      <a:r>
                        <a:rPr lang="uk-UA" sz="11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кінець поточного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місяця (млн. грн.)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630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146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611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576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637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767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395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</a:tr>
              <a:tr h="8556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 т.ч. 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від 0 до 30 днів 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від 30 до 60 днів 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від 60 до 90 днів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більше 90 днів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1 485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307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186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652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1 615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394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206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931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1 699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617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184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1 111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1 636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517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128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1 241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1 801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489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68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1 279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1 804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643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121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1 199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1673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504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149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1 069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</a:tr>
              <a:tr h="200558">
                <a:tc gridSpan="8">
                  <a:txBody>
                    <a:bodyPr/>
                    <a:lstStyle/>
                    <a:p>
                      <a:pPr marL="0" indent="180975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Розрахунок коефіцієнтів інкасування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</a:tr>
              <a:tr h="455368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Сплачено в поточному місяці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(%)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557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27,3 %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944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36,9 %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490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22,4 %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522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24,2 %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761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29,7 %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934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34,1 %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4 208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29,1 %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</a:tr>
              <a:tr h="393596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Сплачено протягом 30 днів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(%)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1 091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53,4 %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998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39,0 %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1 128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51,5 %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1 147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53,2 %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1 158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45,2 %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1 404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51,3 %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6 926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48,9 %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</a:tr>
              <a:tr h="444935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Сплачено протягом 60 днів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(%)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210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10,3 %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489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19,1 %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503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23,0 %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368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17,1 %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243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9,5 %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210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7,7 %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2 023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14,5 %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</a:tr>
              <a:tr h="483247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Залишок, неоплачений протягом 60 днів</a:t>
                      </a:r>
                      <a:endParaRPr lang="ru-RU" sz="1100">
                        <a:latin typeface="Bookman Old Style" pitchFamily="18" charset="0"/>
                      </a:endParaRPr>
                    </a:p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(%)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184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9,0 %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128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5,0 %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68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3,1 %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121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5,6 %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400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15,6 %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190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6,9 %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1 091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7,5 %</a:t>
                      </a:r>
                      <a:endParaRPr lang="uk-UA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014" marR="15014" marT="0" marB="0"/>
                </a:tc>
              </a:tr>
            </a:tbl>
          </a:graphicData>
        </a:graphic>
      </p:graphicFrame>
      <p:grpSp>
        <p:nvGrpSpPr>
          <p:cNvPr id="63" name="Группа 62"/>
          <p:cNvGrpSpPr/>
          <p:nvPr/>
        </p:nvGrpSpPr>
        <p:grpSpPr>
          <a:xfrm>
            <a:off x="3467100" y="1871348"/>
            <a:ext cx="5562600" cy="3124200"/>
            <a:chOff x="3505200" y="1447800"/>
            <a:chExt cx="5562600" cy="3124200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7848600" y="1600200"/>
              <a:ext cx="1219200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500" dirty="0" smtClean="0">
                  <a:latin typeface="Bookman Old Style" pitchFamily="18" charset="0"/>
                </a:rPr>
                <a:t>2 042 – </a:t>
              </a:r>
            </a:p>
            <a:p>
              <a:pPr algn="ctr"/>
              <a:r>
                <a:rPr lang="uk-UA" sz="1500" dirty="0" smtClean="0">
                  <a:latin typeface="Bookman Old Style" pitchFamily="18" charset="0"/>
                </a:rPr>
                <a:t>1 485 = 557</a:t>
              </a:r>
              <a:endParaRPr lang="ru-RU" sz="1500" dirty="0">
                <a:latin typeface="Bookman Old Style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7848600" y="2743200"/>
              <a:ext cx="1219200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500" dirty="0" smtClean="0">
                  <a:latin typeface="Bookman Old Style" pitchFamily="18" charset="0"/>
                </a:rPr>
                <a:t>1 485 – 394 = </a:t>
              </a:r>
            </a:p>
            <a:p>
              <a:pPr algn="ctr"/>
              <a:r>
                <a:rPr lang="uk-UA" sz="1500" dirty="0" smtClean="0">
                  <a:latin typeface="Bookman Old Style" pitchFamily="18" charset="0"/>
                </a:rPr>
                <a:t>1 091</a:t>
              </a:r>
              <a:endParaRPr lang="ru-RU" sz="1500" dirty="0">
                <a:latin typeface="Bookman Old Style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7848600" y="3810000"/>
              <a:ext cx="1219200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500" dirty="0" smtClean="0">
                  <a:latin typeface="Bookman Old Style" pitchFamily="18" charset="0"/>
                </a:rPr>
                <a:t>394 – 184 = 210</a:t>
              </a:r>
              <a:endParaRPr lang="ru-RU" sz="1500" dirty="0">
                <a:latin typeface="Bookman Old Style" pitchFamily="18" charset="0"/>
              </a:endParaRPr>
            </a:p>
          </p:txBody>
        </p:sp>
        <p:cxnSp>
          <p:nvCxnSpPr>
            <p:cNvPr id="14" name="Прямая со стрелкой 13"/>
            <p:cNvCxnSpPr>
              <a:stCxn id="21" idx="5"/>
            </p:cNvCxnSpPr>
            <p:nvPr/>
          </p:nvCxnSpPr>
          <p:spPr>
            <a:xfrm rot="16200000" flipH="1">
              <a:off x="5958424" y="-289976"/>
              <a:ext cx="109678" cy="3975474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/>
            <p:cNvCxnSpPr>
              <a:stCxn id="27" idx="7"/>
            </p:cNvCxnSpPr>
            <p:nvPr/>
          </p:nvCxnSpPr>
          <p:spPr>
            <a:xfrm rot="5400000" flipH="1" flipV="1">
              <a:off x="5735403" y="282480"/>
              <a:ext cx="643080" cy="4040517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>
              <a:stCxn id="38" idx="6"/>
            </p:cNvCxnSpPr>
            <p:nvPr/>
          </p:nvCxnSpPr>
          <p:spPr>
            <a:xfrm>
              <a:off x="4724400" y="2876550"/>
              <a:ext cx="3429000" cy="247650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5257800" y="3124200"/>
              <a:ext cx="3124200" cy="838200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Овал 20"/>
            <p:cNvSpPr/>
            <p:nvPr/>
          </p:nvSpPr>
          <p:spPr>
            <a:xfrm>
              <a:off x="3505200" y="1447800"/>
              <a:ext cx="609600" cy="2286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Овал 26"/>
            <p:cNvSpPr/>
            <p:nvPr/>
          </p:nvSpPr>
          <p:spPr>
            <a:xfrm>
              <a:off x="3581400" y="2590800"/>
              <a:ext cx="533400" cy="2286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4191000" y="2800350"/>
              <a:ext cx="533400" cy="1524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>
              <a:off x="4800600" y="2971800"/>
              <a:ext cx="533400" cy="1524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3600450" y="3543300"/>
              <a:ext cx="533400" cy="167002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3581400" y="4010025"/>
              <a:ext cx="533400" cy="167002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3619500" y="4419600"/>
              <a:ext cx="533400" cy="1524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9" name="Прямая со стрелкой 48"/>
            <p:cNvCxnSpPr>
              <a:endCxn id="41" idx="6"/>
            </p:cNvCxnSpPr>
            <p:nvPr/>
          </p:nvCxnSpPr>
          <p:spPr>
            <a:xfrm rot="10800000" flipV="1">
              <a:off x="4133851" y="2228849"/>
              <a:ext cx="4124329" cy="1397952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 стрелкой 50"/>
            <p:cNvCxnSpPr>
              <a:endCxn id="46" idx="7"/>
            </p:cNvCxnSpPr>
            <p:nvPr/>
          </p:nvCxnSpPr>
          <p:spPr>
            <a:xfrm rot="10800000" flipV="1">
              <a:off x="4036686" y="3305174"/>
              <a:ext cx="4116719" cy="729308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 стрелкой 52"/>
            <p:cNvCxnSpPr>
              <a:endCxn id="47" idx="7"/>
            </p:cNvCxnSpPr>
            <p:nvPr/>
          </p:nvCxnSpPr>
          <p:spPr>
            <a:xfrm rot="10800000" flipV="1">
              <a:off x="4074785" y="4314824"/>
              <a:ext cx="4030990" cy="127093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76250"/>
            <a:ext cx="8229600" cy="4572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Прогноз витрат грошових коштів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5257800" y="914400"/>
            <a:ext cx="38862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Приклад: ПАТ </a:t>
            </a:r>
            <a:r>
              <a:rPr kumimoji="0" lang="uk-UA" sz="13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“Електроінструмент”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6201" y="1295400"/>
          <a:ext cx="7315200" cy="4419601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114799"/>
                <a:gridCol w="457200"/>
                <a:gridCol w="457200"/>
                <a:gridCol w="457200"/>
                <a:gridCol w="457200"/>
                <a:gridCol w="457200"/>
                <a:gridCol w="457200"/>
                <a:gridCol w="457201"/>
              </a:tblGrid>
              <a:tr h="3533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Найменування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 6 міс.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 anchor="ctr"/>
                </a:tc>
              </a:tr>
              <a:tr h="3169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Сума витрат на закупівлю матеріалів (млн. </a:t>
                      </a:r>
                      <a:r>
                        <a:rPr lang="uk-UA" sz="1100" b="1" dirty="0" smtClean="0">
                          <a:latin typeface="Bookman Old Style" pitchFamily="18" charset="0"/>
                        </a:rPr>
                        <a:t>грн.)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</a:t>
                      </a:r>
                      <a:r>
                        <a:rPr lang="uk-UA" sz="1100" b="1" dirty="0" smtClean="0">
                          <a:latin typeface="Bookman Old Style" pitchFamily="18" charset="0"/>
                        </a:rPr>
                        <a:t>260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1 304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1 450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1 614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1 706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1 827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9 161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</a:tr>
              <a:tr h="12368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Виплати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за закупівлі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кожного місяця (млн. грн.)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</a:t>
                      </a: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4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5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630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630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652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652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725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725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807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807 853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853 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914 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</a:t>
                      </a:r>
                      <a:r>
                        <a:rPr lang="uk-UA" sz="11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260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1 304 1 450 1 614 1 706 914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</a:tr>
              <a:tr h="3533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Сума заборгованості минулого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року</a:t>
                      </a:r>
                      <a:r>
                        <a:rPr lang="ru-RU" sz="11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до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погашення в поточному періоді (млн. грн.)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 gridSpan="7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700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54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РАЗОМ виплати за матеріали (млн. грн.)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1 330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1 282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1 377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1 532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1 660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1 767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8 948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</a:tr>
              <a:tr h="1766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Сума витрат на оплату праці (млн. грн.)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</a:rPr>
                        <a:t>232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250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296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370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398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</a:rPr>
                        <a:t>413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</a:t>
                      </a:r>
                      <a:r>
                        <a:rPr lang="uk-UA" sz="1100" b="1" dirty="0" smtClean="0">
                          <a:latin typeface="Bookman Old Style" pitchFamily="18" charset="0"/>
                        </a:rPr>
                        <a:t>959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</a:tr>
              <a:tr h="12368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Виплати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зарплати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кожного місяця (млн. грн.)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4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5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116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116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125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125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148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148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185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185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199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199 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207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232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250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296 370 398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207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</a:tr>
              <a:tr h="3533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Сума заборгованості минулого року до погашення в поточному періоді (млн. грн.)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 gridSpan="7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66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РАЗОМ виплати </a:t>
                      </a:r>
                      <a:r>
                        <a:rPr lang="uk-UA" sz="1100" b="1" dirty="0" smtClean="0">
                          <a:latin typeface="Bookman Old Style" pitchFamily="18" charset="0"/>
                        </a:rPr>
                        <a:t>зарплати </a:t>
                      </a:r>
                      <a:r>
                        <a:rPr lang="uk-UA" sz="1100" b="1" dirty="0">
                          <a:latin typeface="Bookman Old Style" pitchFamily="18" charset="0"/>
                        </a:rPr>
                        <a:t>(млн. грн.)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316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241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273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333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384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406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1 953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8709" marR="18709" marT="0" marB="0"/>
                </a:tc>
              </a:tr>
            </a:tbl>
          </a:graphicData>
        </a:graphic>
      </p:graphicFrame>
      <p:grpSp>
        <p:nvGrpSpPr>
          <p:cNvPr id="17" name="Группа 16"/>
          <p:cNvGrpSpPr/>
          <p:nvPr/>
        </p:nvGrpSpPr>
        <p:grpSpPr>
          <a:xfrm>
            <a:off x="4067175" y="1143001"/>
            <a:ext cx="5076825" cy="2895599"/>
            <a:chOff x="4067175" y="1295401"/>
            <a:chExt cx="5076825" cy="2895599"/>
          </a:xfrm>
        </p:grpSpPr>
        <p:sp>
          <p:nvSpPr>
            <p:cNvPr id="8" name="TextBox 7"/>
            <p:cNvSpPr txBox="1"/>
            <p:nvPr/>
          </p:nvSpPr>
          <p:spPr>
            <a:xfrm>
              <a:off x="7620000" y="1295401"/>
              <a:ext cx="1524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1200" i="1" dirty="0" smtClean="0"/>
                <a:t>Порядок погашення кредиторської заборгованості</a:t>
              </a:r>
              <a:endParaRPr lang="ru-RU" sz="1200" i="1" dirty="0"/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7543800" y="2286000"/>
              <a:ext cx="990600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>
                  <a:latin typeface="Bookman Old Style" pitchFamily="18" charset="0"/>
                </a:rPr>
                <a:t>1 260 * 0,50 = 630</a:t>
              </a:r>
              <a:endParaRPr lang="ru-RU" sz="1300" dirty="0">
                <a:latin typeface="Bookman Old Style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543800" y="3429000"/>
              <a:ext cx="990600" cy="762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>
                  <a:latin typeface="Bookman Old Style" pitchFamily="18" charset="0"/>
                </a:rPr>
                <a:t>1 260 * 0,50 = 630</a:t>
              </a:r>
              <a:endParaRPr lang="ru-RU" sz="1300" dirty="0">
                <a:latin typeface="Bookman Old Style" pitchFamily="18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534400" y="2514600"/>
              <a:ext cx="6096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100" b="1" dirty="0" smtClean="0">
                  <a:latin typeface="Bookman Old Style" pitchFamily="18" charset="0"/>
                </a:rPr>
                <a:t>50 %</a:t>
              </a:r>
              <a:endParaRPr lang="ru-RU" sz="1100" b="1" dirty="0">
                <a:latin typeface="Bookman Old Style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534400" y="3657600"/>
              <a:ext cx="6096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100" b="1" dirty="0" smtClean="0">
                  <a:latin typeface="Bookman Old Style" pitchFamily="18" charset="0"/>
                </a:rPr>
                <a:t>50 %</a:t>
              </a:r>
              <a:endParaRPr lang="ru-RU" sz="1100" b="1" dirty="0">
                <a:latin typeface="Bookman Old Style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4067175" y="1752600"/>
              <a:ext cx="609600" cy="2286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4114800" y="2209800"/>
              <a:ext cx="533400" cy="2667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/>
            <p:cNvSpPr/>
            <p:nvPr/>
          </p:nvSpPr>
          <p:spPr>
            <a:xfrm>
              <a:off x="4648200" y="2209800"/>
              <a:ext cx="523875" cy="26670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6" name="Прямая со стрелкой 15"/>
            <p:cNvCxnSpPr>
              <a:stCxn id="13" idx="5"/>
            </p:cNvCxnSpPr>
            <p:nvPr/>
          </p:nvCxnSpPr>
          <p:spPr>
            <a:xfrm rot="16200000" flipH="1">
              <a:off x="5858411" y="676811"/>
              <a:ext cx="566878" cy="3108699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/>
            <p:cNvCxnSpPr>
              <a:stCxn id="14" idx="5"/>
            </p:cNvCxnSpPr>
            <p:nvPr/>
          </p:nvCxnSpPr>
          <p:spPr>
            <a:xfrm rot="16200000" flipH="1">
              <a:off x="5980264" y="1027263"/>
              <a:ext cx="458157" cy="3278515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 стрелкой 21"/>
            <p:cNvCxnSpPr>
              <a:stCxn id="15" idx="5"/>
            </p:cNvCxnSpPr>
            <p:nvPr/>
          </p:nvCxnSpPr>
          <p:spPr>
            <a:xfrm rot="16200000" flipH="1">
              <a:off x="5633299" y="1899498"/>
              <a:ext cx="1601157" cy="2677045"/>
            </a:xfrm>
            <a:prstGeom prst="straightConnector1">
              <a:avLst/>
            </a:prstGeom>
            <a:ln w="19050">
              <a:solidFill>
                <a:schemeClr val="tx1">
                  <a:alpha val="40000"/>
                </a:schemeClr>
              </a:solidFill>
              <a:prstDash val="sys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0" y="5715000"/>
            <a:ext cx="899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sz="1500" i="1" dirty="0" smtClean="0">
                <a:latin typeface="Bookman Old Style" pitchFamily="18" charset="0"/>
              </a:rPr>
              <a:t>50 % придбаних матеріалів оплачується в тому ж місяці, останні 50 % в наступному. У такому ж співвідношенні планується виплачувати заробітну плату персоналу</a:t>
            </a:r>
            <a:endParaRPr lang="ru-RU" sz="1500" dirty="0" smtClean="0">
              <a:latin typeface="Bookman Old Style" pitchFamily="18" charset="0"/>
            </a:endParaRPr>
          </a:p>
          <a:p>
            <a:pPr indent="361950" algn="just"/>
            <a:endParaRPr lang="ru-RU" sz="15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229600" cy="838200"/>
          </a:xfrm>
        </p:spPr>
        <p:txBody>
          <a:bodyPr>
            <a:noAutofit/>
          </a:bodyPr>
          <a:lstStyle/>
          <a:p>
            <a:pPr indent="361950" algn="just"/>
            <a:r>
              <a:rPr lang="uk-UA" sz="25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Прогноз руху грошових коштів (основної діяльності)</a:t>
            </a:r>
            <a:endParaRPr lang="ru-RU" sz="25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257800" y="1066800"/>
            <a:ext cx="38862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Приклад: ПАТ </a:t>
            </a:r>
            <a:r>
              <a:rPr kumimoji="0" lang="uk-UA" sz="13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“Електроінструмент”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52400" y="1417320"/>
          <a:ext cx="7620000" cy="368808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310304"/>
                <a:gridCol w="461818"/>
                <a:gridCol w="461818"/>
                <a:gridCol w="461818"/>
                <a:gridCol w="461818"/>
                <a:gridCol w="461818"/>
                <a:gridCol w="461818"/>
                <a:gridCol w="538788"/>
              </a:tblGrid>
              <a:tr h="2902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Найменування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 6 міс.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Залишок грошових коштів на початок періоду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7256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 грошових коштів від основної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діяльності (млн. грн.)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Виручка від реалізації товарів, робіт і послуг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у т.ч.: - від реалізації поточного періоду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marL="0" indent="447675"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- від реалізації попередніх періодів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118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818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2 300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943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880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2 063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2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790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914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1 876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342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1 088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2 254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564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1 167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2 397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3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680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1 191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2 489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 smtClean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19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437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6 058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13 379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Аванси отримані від покупців і замовників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РАЗОМ надійшло</a:t>
                      </a:r>
                      <a:r>
                        <a:rPr lang="uk-UA" sz="11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грошових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коштів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3 118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2 943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2 790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3 342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3 564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3 680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19 437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РАЗОМ в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наявності грошових коштів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3 121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2 959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2 806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3 364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3 569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3 706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  <a:ea typeface="Times New Roman"/>
                          <a:cs typeface="Times New Roman"/>
                        </a:rPr>
                        <a:t>19 437</a:t>
                      </a: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spc="-20" baseline="0" dirty="0" smtClean="0">
                          <a:latin typeface="Bookman Old Style" pitchFamily="18" charset="0"/>
                        </a:rPr>
                        <a:t>Витрачання грошових </a:t>
                      </a:r>
                      <a:r>
                        <a:rPr lang="uk-UA" sz="1100" spc="-20" baseline="0" dirty="0">
                          <a:latin typeface="Bookman Old Style" pitchFamily="18" charset="0"/>
                        </a:rPr>
                        <a:t>коштів </a:t>
                      </a:r>
                      <a:r>
                        <a:rPr lang="uk-UA" sz="1100" spc="-20" baseline="0" dirty="0" smtClean="0">
                          <a:latin typeface="Bookman Old Style" pitchFamily="18" charset="0"/>
                        </a:rPr>
                        <a:t>основної діяльності (млн. грн.)</a:t>
                      </a:r>
                      <a:endParaRPr lang="ru-RU" sz="1100" spc="-20" baseline="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Сировина і матеріали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1 330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1 282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1 377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1 532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1 660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1 767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8 948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Оплата праці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316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241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273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333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384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406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1 953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Загальновиробничі накладні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755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721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741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638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642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651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4 148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Комерційні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69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73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75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85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89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92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483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Управлінські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285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291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298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313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313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315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1 815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Податки і відрахування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138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175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171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509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Інші виплати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350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350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200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200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200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200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1 500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14513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РАЗОМ витрати грошових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коштів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3 105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2 983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2 964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3 239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3 463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3 602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19 356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  <a:tr h="1810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Надлишок (дефіцит) грошових коштів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від основної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діяльності (млн. грн.)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(24) 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(158) 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125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106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104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107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1714" marR="11714" marT="0" marB="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2400" y="5257800"/>
            <a:ext cx="88392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sz="1500" b="1" i="1" dirty="0" smtClean="0"/>
              <a:t>Дефіцит грошових коштів відображає потребу в короткостроковому фінансуванні основної діяльності, яку передбачається покрити за рахунок залучення короткострокового кредиту (фінансова діяльність)</a:t>
            </a:r>
            <a:endParaRPr lang="ru-RU" sz="1500" dirty="0" smtClean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848600" y="4343400"/>
            <a:ext cx="12192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latin typeface="Bookman Old Style" pitchFamily="18" charset="0"/>
              </a:rPr>
              <a:t>Тимчасова недостача грошових коштів</a:t>
            </a:r>
            <a:endParaRPr lang="ru-RU" sz="1300" dirty="0">
              <a:latin typeface="Bookman Old Style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>
            <a:off x="5791200" y="4876800"/>
            <a:ext cx="2209800" cy="152400"/>
          </a:xfrm>
          <a:prstGeom prst="straightConnector1">
            <a:avLst/>
          </a:prstGeom>
          <a:ln w="19050">
            <a:solidFill>
              <a:schemeClr val="tx1">
                <a:alpha val="40000"/>
              </a:schemeClr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0800000">
            <a:off x="5257800" y="4953000"/>
            <a:ext cx="2743200" cy="77788"/>
          </a:xfrm>
          <a:prstGeom prst="straightConnector1">
            <a:avLst/>
          </a:prstGeom>
          <a:ln w="19050">
            <a:solidFill>
              <a:schemeClr val="tx1">
                <a:alpha val="40000"/>
              </a:schemeClr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4582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Прогноз руху грошових коштів (по фінансовій діяльності)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181600" y="1295400"/>
            <a:ext cx="38862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Приклад: ПАТ </a:t>
            </a:r>
            <a:r>
              <a:rPr kumimoji="0" lang="uk-UA" sz="13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“Електроінструмент”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0" y="1607403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200" dirty="0" smtClean="0"/>
              <a:t>Порядок погашення відсотків за кредитом</a:t>
            </a:r>
            <a:endParaRPr lang="ru-RU" sz="1200" i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772400" y="2514600"/>
            <a:ext cx="9906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300" dirty="0" smtClean="0">
                <a:latin typeface="Bookman Old Style" pitchFamily="18" charset="0"/>
              </a:rPr>
              <a:t>40 * 0,05 = 2</a:t>
            </a:r>
            <a:endParaRPr lang="ru-RU" sz="1300" dirty="0">
              <a:latin typeface="Bookman Old Style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686800" y="27432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100" b="1" dirty="0" smtClean="0">
                <a:latin typeface="Bookman Old Style" pitchFamily="18" charset="0"/>
              </a:rPr>
              <a:t>5 %</a:t>
            </a:r>
            <a:endParaRPr lang="ru-RU" sz="1100" b="1" dirty="0">
              <a:latin typeface="Bookman Old Style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152400" y="1600200"/>
          <a:ext cx="7543800" cy="4041391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800600"/>
                <a:gridCol w="304800"/>
                <a:gridCol w="316043"/>
                <a:gridCol w="445957"/>
                <a:gridCol w="457200"/>
                <a:gridCol w="381000"/>
                <a:gridCol w="381000"/>
                <a:gridCol w="457200"/>
              </a:tblGrid>
              <a:tr h="3270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Найменування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marL="114300"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 6 міс.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</a:tr>
              <a:tr h="1635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Надлишок (дефіцит) грошових коштів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від поточної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діяльності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(24)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(158)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125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106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104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107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</a:tr>
              <a:tr h="3270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Збільшення (зменшення) грошових коштів від інвестиційної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діяльності 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 gridSpan="6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8175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 грошових  коштів від фінансової діяльності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Отримання короткострокових кредитів і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позик                    </a:t>
                      </a:r>
                      <a:r>
                        <a:rPr lang="uk-UA" sz="1100" dirty="0" smtClean="0">
                          <a:latin typeface="Times New Roman"/>
                          <a:cs typeface="Times New Roman"/>
                        </a:rPr>
                        <a:t>*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Отримання довгострокових кредитів і позик 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Розміщення додаткових акцій 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Інші надходження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40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220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100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/>
                      <a:endParaRPr lang="ru-RU" dirty="0"/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380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</a:tr>
              <a:tr h="2675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</a:rPr>
                        <a:t>РАЗОМ надійшло грошових </a:t>
                      </a:r>
                      <a:r>
                        <a:rPr lang="uk-UA" sz="1100" b="1" dirty="0">
                          <a:latin typeface="Bookman Old Style" pitchFamily="18" charset="0"/>
                        </a:rPr>
                        <a:t>коштів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40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220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100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/>
                      <a:endParaRPr lang="ru-RU" b="1"/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380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</a:tr>
              <a:tr h="4064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Виплати грошових коштів від фінансової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діяльності: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Погашення кредитів і позик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/>
                      <a:endParaRPr lang="ru-RU"/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220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380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</a:tr>
              <a:tr h="26754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Виплата відсотків за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кредит                                                  </a:t>
                      </a:r>
                      <a:r>
                        <a:rPr lang="uk-UA" sz="1100" b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b="0" dirty="0" smtClean="0">
                          <a:latin typeface="Times New Roman"/>
                          <a:cs typeface="Times New Roman"/>
                        </a:rPr>
                        <a:t>**</a:t>
                      </a:r>
                      <a:endParaRPr lang="ru-RU" sz="1100" b="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/>
                      <a:endParaRPr lang="ru-RU"/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19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</a:tr>
              <a:tr h="4905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Короткострокові фінансові вкладення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Виплата дивідендів 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Інші виплати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 gridSpan="6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</a:tr>
              <a:tr h="2709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latin typeface="Bookman Old Style" pitchFamily="18" charset="0"/>
                        </a:rPr>
                        <a:t>РАЗОМ виплати </a:t>
                      </a:r>
                      <a:r>
                        <a:rPr lang="uk-UA" sz="1100" b="1" dirty="0">
                          <a:latin typeface="Bookman Old Style" pitchFamily="18" charset="0"/>
                        </a:rPr>
                        <a:t>грошових коштів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/>
                      <a:endParaRPr lang="ru-RU" b="1" dirty="0"/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40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220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100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380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</a:tr>
              <a:tr h="3270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Збільшення (зменшення) грошових коштів від фінансової діяльності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180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(120)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(80)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(20)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</a:tr>
              <a:tr h="2973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Залишок грошових коштів на кінець періоду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22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26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84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84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2307" marR="22307" marT="0" marB="0"/>
                </a:tc>
              </a:tr>
            </a:tbl>
          </a:graphicData>
        </a:graphic>
      </p:graphicFrame>
      <p:sp>
        <p:nvSpPr>
          <p:cNvPr id="13" name="Овал 12"/>
          <p:cNvSpPr/>
          <p:nvPr/>
        </p:nvSpPr>
        <p:spPr>
          <a:xfrm>
            <a:off x="5143500" y="2590800"/>
            <a:ext cx="533400" cy="2286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 стрелкой 13"/>
          <p:cNvCxnSpPr>
            <a:stCxn id="13" idx="5"/>
          </p:cNvCxnSpPr>
          <p:nvPr/>
        </p:nvCxnSpPr>
        <p:spPr>
          <a:xfrm rot="16200000" flipH="1">
            <a:off x="6783153" y="1601553"/>
            <a:ext cx="33478" cy="2402215"/>
          </a:xfrm>
          <a:prstGeom prst="straightConnector1">
            <a:avLst/>
          </a:prstGeom>
          <a:ln w="19050">
            <a:solidFill>
              <a:schemeClr val="tx1">
                <a:alpha val="40000"/>
              </a:schemeClr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0" y="5867401"/>
            <a:ext cx="9144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sz="1500" i="1" dirty="0" smtClean="0">
                <a:latin typeface="Bookman Old Style" pitchFamily="18" charset="0"/>
              </a:rPr>
              <a:t> </a:t>
            </a:r>
            <a:r>
              <a:rPr lang="uk-UA" sz="1500" i="1" dirty="0" smtClean="0">
                <a:latin typeface="Bookman Old Style" pitchFamily="18" charset="0"/>
                <a:cs typeface="Times New Roman"/>
              </a:rPr>
              <a:t>* Недостача фінансування  покривається короткостроковими кредитами (на місяць)</a:t>
            </a:r>
          </a:p>
          <a:p>
            <a:pPr indent="361950" algn="just"/>
            <a:r>
              <a:rPr lang="uk-UA" sz="1500" i="1" dirty="0" smtClean="0">
                <a:latin typeface="Bookman Old Style" pitchFamily="18" charset="0"/>
              </a:rPr>
              <a:t> </a:t>
            </a:r>
            <a:r>
              <a:rPr lang="uk-UA" sz="1500" i="1" dirty="0" smtClean="0">
                <a:latin typeface="Bookman Old Style" pitchFamily="18" charset="0"/>
                <a:cs typeface="Times New Roman"/>
              </a:rPr>
              <a:t>** Виплата відсотків за кредити відбувається за ставкою 5 % в місяць і  включається до грошового потоку основної діяльності</a:t>
            </a:r>
            <a:endParaRPr lang="ru-RU" sz="1500" i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/>
        </p:nvGraphicFramePr>
        <p:xfrm>
          <a:off x="762000" y="2743200"/>
          <a:ext cx="82296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3820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26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Грошовий потік і управління оборотними коштами</a:t>
            </a:r>
            <a:endParaRPr lang="ru-RU" sz="26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181600" y="838200"/>
            <a:ext cx="38862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Приклад: ПАТ </a:t>
            </a:r>
            <a:r>
              <a:rPr kumimoji="0" lang="uk-UA" sz="13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“Електроінструмент”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0657" name="Rectangle 1"/>
          <p:cNvSpPr>
            <a:spLocks noChangeArrowheads="1"/>
          </p:cNvSpPr>
          <p:nvPr/>
        </p:nvSpPr>
        <p:spPr bwMode="auto">
          <a:xfrm>
            <a:off x="152400" y="1079212"/>
            <a:ext cx="8372805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Касовий бюджет </a:t>
            </a:r>
            <a:r>
              <a:rPr kumimoji="0" lang="uk-UA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</a:rPr>
              <a:t>(грошовий потік від основної діяльності)			(млн. грн.)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2402" y="1400175"/>
          <a:ext cx="8458197" cy="128016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047998"/>
                <a:gridCol w="838200"/>
                <a:gridCol w="914400"/>
                <a:gridCol w="914400"/>
                <a:gridCol w="914400"/>
                <a:gridCol w="914400"/>
                <a:gridCol w="914399"/>
              </a:tblGrid>
              <a:tr h="1164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Січень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Лютий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Березень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Квітень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Травень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Червень  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</a:tr>
              <a:tr h="1276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Bookman Old Style" pitchFamily="18" charset="0"/>
                        </a:rPr>
                        <a:t>Початковий варіант</a:t>
                      </a:r>
                      <a:endParaRPr lang="ru-RU" sz="12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16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(24)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Bookman Old Style" pitchFamily="18" charset="0"/>
                        </a:rPr>
                        <a:t>(158)</a:t>
                      </a:r>
                      <a:endParaRPr lang="ru-RU" sz="12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Bookman Old Style" pitchFamily="18" charset="0"/>
                        </a:rPr>
                        <a:t>125</a:t>
                      </a:r>
                      <a:endParaRPr lang="ru-RU" sz="12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Bookman Old Style" pitchFamily="18" charset="0"/>
                        </a:rPr>
                        <a:t>106</a:t>
                      </a:r>
                      <a:endParaRPr lang="ru-RU" sz="12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104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</a:tr>
              <a:tr h="1507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Зменшення дебіторської заборгованості на </a:t>
                      </a:r>
                      <a:r>
                        <a:rPr lang="uk-UA" sz="1200" dirty="0" smtClean="0">
                          <a:latin typeface="Bookman Old Style" pitchFamily="18" charset="0"/>
                        </a:rPr>
                        <a:t>5 %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152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122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(6)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278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272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274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</a:tr>
              <a:tr h="12803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Збільшення кредиторської заборгованості на </a:t>
                      </a:r>
                      <a:r>
                        <a:rPr lang="uk-UA" sz="1200" dirty="0" smtClean="0">
                          <a:latin typeface="Bookman Old Style" pitchFamily="18" charset="0"/>
                        </a:rPr>
                        <a:t>5 %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79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43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(84)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207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193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198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</a:tr>
              <a:tr h="1507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Зменшення запасів матеріалів на </a:t>
                      </a:r>
                      <a:r>
                        <a:rPr lang="uk-UA" sz="1200" dirty="0" smtClean="0">
                          <a:latin typeface="Bookman Old Style" pitchFamily="18" charset="0"/>
                        </a:rPr>
                        <a:t>5 %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16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(21)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(147)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144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129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133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520" marR="16520" marT="0" marB="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9600" y="3124200"/>
            <a:ext cx="323165" cy="70812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uk-UA" sz="900" b="1" dirty="0" smtClean="0"/>
              <a:t>(млн. грн.)</a:t>
            </a:r>
            <a:endParaRPr lang="ru-RU" sz="9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52400" y="5768370"/>
            <a:ext cx="8763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sz="1500" b="1" i="1" dirty="0" smtClean="0"/>
              <a:t>Зменшити потребу в короткостроковому фінансуванні можна за рахунок оптимального управління оборотними засобами, наприклад, удосконалюючи управління дебіторською і кредиторською заборгованістю</a:t>
            </a:r>
            <a:endParaRPr lang="ru-RU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533400"/>
          </a:xfrm>
        </p:spPr>
        <p:txBody>
          <a:bodyPr>
            <a:noAutofit/>
          </a:bodyPr>
          <a:lstStyle/>
          <a:p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Платіжний календар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86600" y="1421517"/>
            <a:ext cx="2057400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1300" dirty="0" smtClean="0"/>
              <a:t>                        - план</a:t>
            </a:r>
            <a:endParaRPr lang="ru-RU" sz="1300" dirty="0" smtClean="0"/>
          </a:p>
          <a:p>
            <a:pPr algn="just"/>
            <a:r>
              <a:rPr lang="uk-UA" sz="1300" dirty="0" smtClean="0"/>
              <a:t>                        - факт</a:t>
            </a:r>
            <a:endParaRPr lang="ru-RU" sz="1300" dirty="0" smtClean="0"/>
          </a:p>
          <a:p>
            <a:pPr algn="just"/>
            <a:r>
              <a:rPr lang="uk-UA" sz="1300" dirty="0" smtClean="0"/>
              <a:t>Платіжний календар є частиною системи управлінської звітності</a:t>
            </a:r>
            <a:endParaRPr lang="ru-RU" sz="1300" dirty="0" smtClean="0"/>
          </a:p>
          <a:p>
            <a:pPr algn="just"/>
            <a:r>
              <a:rPr lang="uk-UA" sz="1300" dirty="0" smtClean="0"/>
              <a:t> </a:t>
            </a:r>
            <a:endParaRPr lang="ru-RU" sz="1300" dirty="0" smtClean="0"/>
          </a:p>
          <a:p>
            <a:pPr algn="just"/>
            <a:r>
              <a:rPr lang="uk-UA" sz="1300" dirty="0" smtClean="0"/>
              <a:t>В даній формі представлені результати роботи за минулий місяць і планові показники на наступний період</a:t>
            </a:r>
            <a:endParaRPr lang="ru-RU" sz="1300" dirty="0" smtClean="0"/>
          </a:p>
          <a:p>
            <a:pPr algn="just"/>
            <a:r>
              <a:rPr lang="uk-UA" sz="1300" dirty="0" smtClean="0"/>
              <a:t> </a:t>
            </a:r>
            <a:endParaRPr lang="ru-RU" sz="1300" dirty="0" smtClean="0"/>
          </a:p>
          <a:p>
            <a:pPr algn="just"/>
            <a:r>
              <a:rPr lang="uk-UA" sz="1300" dirty="0" smtClean="0"/>
              <a:t>Ведення платіжного календаря дозволяє синхронізувати надходження і витрати грошових коштів та забезпечити дотримання пріоритетності платежів</a:t>
            </a:r>
            <a:endParaRPr lang="ru-RU" sz="13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2401" y="1295401"/>
          <a:ext cx="6857998" cy="500317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668233"/>
                <a:gridCol w="318976"/>
                <a:gridCol w="318976"/>
                <a:gridCol w="723014"/>
                <a:gridCol w="304800"/>
                <a:gridCol w="304800"/>
                <a:gridCol w="740734"/>
                <a:gridCol w="478465"/>
              </a:tblGrid>
              <a:tr h="3809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Найменування операції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1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2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….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30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31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Bookman Old Style" pitchFamily="18" charset="0"/>
                        </a:rPr>
                        <a:t>Разом за місяць</a:t>
                      </a:r>
                      <a:endParaRPr lang="ru-RU" sz="11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 err="1" smtClean="0">
                          <a:latin typeface="Bookman Old Style" pitchFamily="18" charset="0"/>
                        </a:rPr>
                        <a:t>Відх</a:t>
                      </a:r>
                      <a:r>
                        <a:rPr lang="uk-UA" sz="1100" b="1" dirty="0" smtClean="0">
                          <a:latin typeface="Bookman Old Style" pitchFamily="18" charset="0"/>
                        </a:rPr>
                        <a:t>.</a:t>
                      </a:r>
                      <a:r>
                        <a:rPr lang="uk-UA" sz="1100" b="1" dirty="0">
                          <a:latin typeface="Bookman Old Style" pitchFamily="18" charset="0"/>
                        </a:rPr>
                        <a:t> </a:t>
                      </a:r>
                      <a:r>
                        <a:rPr lang="uk-UA" sz="1100" b="1" dirty="0" smtClean="0">
                          <a:latin typeface="Bookman Old Style" pitchFamily="18" charset="0"/>
                        </a:rPr>
                        <a:t>(%)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Залишок грошових коштів на початок в т.ч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.</a:t>
                      </a:r>
                      <a:endParaRPr lang="ru-RU" sz="11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– на розрахунковому рахунку</a:t>
                      </a: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00" dirty="0" smtClean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– у касі</a:t>
                      </a:r>
                      <a:endParaRPr lang="ru-RU" sz="1100" dirty="0" smtClean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ru-RU" sz="3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537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Надходження грошових коштів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b="1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– від реалізації поточного місяця</a:t>
                      </a: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– від реалізації попередніх періодів</a:t>
                      </a: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– передоплата від покупців</a:t>
                      </a: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– …</a:t>
                      </a: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Кредити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банків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algn="just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РАЗОМ надходження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b="1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b="1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Виплати грошових коштів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b="1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noFill/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– матеріали для виробництва</a:t>
                      </a: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– зарплата персоналу</a:t>
                      </a: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– платежі до бюджету і </a:t>
                      </a:r>
                      <a:r>
                        <a:rPr lang="uk-UA" sz="1100" dirty="0" err="1" smtClean="0">
                          <a:latin typeface="Bookman Old Style" pitchFamily="18" charset="0"/>
                        </a:rPr>
                        <a:t>позабюдж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. фонди</a:t>
                      </a: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Погашення кредитів </a:t>
                      </a: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Відсотки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за кредити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135142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>
                          <a:latin typeface="Bookman Old Style" pitchFamily="18" charset="0"/>
                        </a:rPr>
                        <a:t>РАЗОМ виплати</a:t>
                      </a:r>
                      <a:endParaRPr lang="ru-RU" sz="11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142">
                <a:tc vMerge="1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 smtClean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700" b="1" dirty="0" smtClean="0">
                          <a:latin typeface="Bookman Old Style" pitchFamily="18" charset="0"/>
                        </a:rPr>
                        <a:t>….</a:t>
                      </a:r>
                      <a:endParaRPr lang="ru-RU" sz="700" b="1" dirty="0">
                        <a:latin typeface="Bookman Old Style" pitchFamily="18" charset="0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>
                    <a:solidFill>
                      <a:schemeClr val="accent4"/>
                    </a:solidFill>
                  </a:tcPr>
                </a:tc>
              </a:tr>
              <a:tr h="31422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Надходження з наростаючим підсумком </a:t>
                      </a:r>
                      <a:endParaRPr lang="ru-RU" sz="1100" dirty="0" smtClean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Виплати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з наростаючим підсумком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700" dirty="0">
                        <a:latin typeface="Bookman Old Style" pitchFamily="18" charset="0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0925" marR="20925" marT="0" marB="0"/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733800" y="962025"/>
            <a:ext cx="38862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Приклад: </a:t>
            </a:r>
            <a:r>
              <a:rPr lang="uk-UA" sz="1300" i="1" dirty="0" smtClean="0">
                <a:ea typeface="Times New Roman" pitchFamily="18" charset="0"/>
              </a:rPr>
              <a:t>П</a:t>
            </a:r>
            <a:r>
              <a:rPr kumimoji="0" lang="uk-UA" sz="1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АТ </a:t>
            </a:r>
            <a:r>
              <a:rPr kumimoji="0" lang="uk-UA" sz="13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“Електроінструмент”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467600" y="1552575"/>
            <a:ext cx="381000" cy="76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467600" y="1724025"/>
            <a:ext cx="381000" cy="76200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b="1" i="1" dirty="0" smtClean="0"/>
              <a:t>Наслідки дефіциту грошових коштів:</a:t>
            </a:r>
            <a:endParaRPr lang="ru-RU" dirty="0" smtClean="0"/>
          </a:p>
          <a:p>
            <a:r>
              <a:rPr lang="uk-UA" dirty="0" smtClean="0"/>
              <a:t>Затримки у виплаті заробітної плати</a:t>
            </a:r>
            <a:endParaRPr lang="ru-RU" dirty="0" smtClean="0"/>
          </a:p>
          <a:p>
            <a:r>
              <a:rPr lang="uk-UA" dirty="0" smtClean="0"/>
              <a:t>Зростання кредиторської заборгованості перед постачальниками і бюджетом</a:t>
            </a:r>
            <a:endParaRPr lang="ru-RU" dirty="0" smtClean="0"/>
          </a:p>
          <a:p>
            <a:r>
              <a:rPr lang="uk-UA" dirty="0" smtClean="0"/>
              <a:t>Зростання частки простроченої заборгованості за кредитами банків</a:t>
            </a:r>
            <a:endParaRPr lang="ru-RU" dirty="0" smtClean="0"/>
          </a:p>
          <a:p>
            <a:r>
              <a:rPr lang="uk-UA" dirty="0" smtClean="0"/>
              <a:t>Зниження ліквідності активів компанії</a:t>
            </a:r>
            <a:endParaRPr lang="ru-RU" dirty="0" smtClean="0"/>
          </a:p>
          <a:p>
            <a:r>
              <a:rPr lang="uk-UA" dirty="0" smtClean="0"/>
              <a:t>Збільшення тривалості виробничого циклу через несвоєчасне  постачання сировини та комплектуючих виробів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5334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Дефіцит грошових коштів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533400"/>
          </a:xfrm>
        </p:spPr>
        <p:txBody>
          <a:bodyPr>
            <a:noAutofit/>
          </a:bodyPr>
          <a:lstStyle/>
          <a:p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Причини дефіциту грошових коштів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76800" y="1447800"/>
            <a:ext cx="4114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ЗОВНІШНІ</a:t>
            </a:r>
          </a:p>
          <a:p>
            <a:pPr algn="ctr"/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/>
              <a:t>– Криза неплатежів</a:t>
            </a:r>
            <a:endParaRPr lang="ru-RU" dirty="0" smtClean="0"/>
          </a:p>
          <a:p>
            <a:r>
              <a:rPr lang="uk-UA" dirty="0" smtClean="0"/>
              <a:t>– </a:t>
            </a:r>
            <a:r>
              <a:rPr lang="uk-UA" dirty="0" err="1" smtClean="0"/>
              <a:t>Негрошові</a:t>
            </a:r>
            <a:r>
              <a:rPr lang="uk-UA" dirty="0" smtClean="0"/>
              <a:t> форми розрахунків</a:t>
            </a:r>
            <a:endParaRPr lang="ru-RU" dirty="0" smtClean="0"/>
          </a:p>
          <a:p>
            <a:r>
              <a:rPr lang="uk-UA" dirty="0" smtClean="0"/>
              <a:t>– Конкуренція з боку інших товаровиробників</a:t>
            </a:r>
            <a:endParaRPr lang="ru-RU" dirty="0" smtClean="0"/>
          </a:p>
          <a:p>
            <a:r>
              <a:rPr lang="uk-UA" dirty="0" smtClean="0"/>
              <a:t>– Зростання цін на енергоносії</a:t>
            </a:r>
            <a:endParaRPr lang="ru-RU" dirty="0" smtClean="0"/>
          </a:p>
          <a:p>
            <a:r>
              <a:rPr lang="uk-UA" dirty="0" smtClean="0"/>
              <a:t>– Втрати від експорту через занижений обмінний курсу</a:t>
            </a:r>
            <a:endParaRPr lang="ru-RU" dirty="0" smtClean="0"/>
          </a:p>
          <a:p>
            <a:r>
              <a:rPr lang="uk-UA" dirty="0" smtClean="0"/>
              <a:t>– Тиск податкового законодавства</a:t>
            </a:r>
            <a:endParaRPr lang="ru-RU" dirty="0" smtClean="0"/>
          </a:p>
          <a:p>
            <a:r>
              <a:rPr lang="uk-UA" dirty="0" smtClean="0"/>
              <a:t>– Висока вартість позикових коштів</a:t>
            </a:r>
            <a:endParaRPr lang="ru-RU" dirty="0" smtClean="0"/>
          </a:p>
          <a:p>
            <a:r>
              <a:rPr lang="uk-UA" dirty="0" smtClean="0"/>
              <a:t>– Присутність інфляція</a:t>
            </a:r>
            <a:endParaRPr lang="ru-RU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457200" y="1447800"/>
            <a:ext cx="41148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ВНУТРІШНІ</a:t>
            </a:r>
          </a:p>
          <a:p>
            <a:pPr algn="ctr"/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b="1" dirty="0" smtClean="0"/>
              <a:t>Падіння обсягу продажів:</a:t>
            </a:r>
            <a:endParaRPr lang="ru-RU" dirty="0" smtClean="0"/>
          </a:p>
          <a:p>
            <a:r>
              <a:rPr lang="uk-UA" dirty="0" smtClean="0"/>
              <a:t>– Втрата одного або більше важливих споживачів</a:t>
            </a:r>
            <a:endParaRPr lang="ru-RU" dirty="0" smtClean="0"/>
          </a:p>
          <a:p>
            <a:r>
              <a:rPr lang="uk-UA" dirty="0" smtClean="0"/>
              <a:t>– Недоліки в управлінні асортиментом продукції</a:t>
            </a:r>
            <a:endParaRPr lang="ru-RU" dirty="0" smtClean="0"/>
          </a:p>
          <a:p>
            <a:endParaRPr lang="uk-UA" b="1" dirty="0" smtClean="0"/>
          </a:p>
          <a:p>
            <a:r>
              <a:rPr lang="uk-UA" b="1" dirty="0" smtClean="0"/>
              <a:t>Недоліки в системі управління фінансами:</a:t>
            </a:r>
            <a:endParaRPr lang="ru-RU" dirty="0" smtClean="0"/>
          </a:p>
          <a:p>
            <a:r>
              <a:rPr lang="uk-UA" dirty="0" smtClean="0"/>
              <a:t>– Слабке фінансове планування</a:t>
            </a:r>
            <a:endParaRPr lang="ru-RU" dirty="0" smtClean="0"/>
          </a:p>
          <a:p>
            <a:r>
              <a:rPr lang="uk-UA" dirty="0" smtClean="0"/>
              <a:t>– Відсутність оптимальної організаційної структури фінансових служб</a:t>
            </a:r>
            <a:endParaRPr lang="ru-RU" dirty="0" smtClean="0"/>
          </a:p>
          <a:p>
            <a:r>
              <a:rPr lang="uk-UA" dirty="0" smtClean="0"/>
              <a:t>– Відсутність управлінського обліку</a:t>
            </a:r>
            <a:endParaRPr lang="ru-RU" dirty="0" smtClean="0"/>
          </a:p>
          <a:p>
            <a:r>
              <a:rPr lang="uk-UA" dirty="0" smtClean="0"/>
              <a:t>– Втрата контролю над витратам </a:t>
            </a:r>
            <a:endParaRPr lang="ru-RU" dirty="0" smtClean="0"/>
          </a:p>
          <a:p>
            <a:r>
              <a:rPr lang="uk-UA" dirty="0" smtClean="0"/>
              <a:t>– Низька кваліфікація кадрів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2296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27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Заходи для збільшення потоку грошових коштів</a:t>
            </a:r>
            <a:endParaRPr lang="ru-RU" sz="27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00" y="1625600"/>
          <a:ext cx="8763000" cy="4312657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676400"/>
                <a:gridCol w="3505200"/>
                <a:gridCol w="228600"/>
                <a:gridCol w="3352800"/>
              </a:tblGrid>
              <a:tr h="660400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 dirty="0">
                        <a:latin typeface="Bookman Old Style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 dirty="0">
                          <a:latin typeface="Bookman Old Style" pitchFamily="18" charset="0"/>
                        </a:rPr>
                        <a:t>Короткострокові заходи</a:t>
                      </a:r>
                      <a:endParaRPr lang="ru-RU" sz="13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123" marR="212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5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man Old Style" pitchFamily="18" charset="0"/>
                        </a:rPr>
                        <a:t>Збільшення притоку грошових коштів</a:t>
                      </a:r>
                      <a:endParaRPr lang="ru-RU" sz="15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123" marR="21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5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123" marR="212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5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man Old Style" pitchFamily="18" charset="0"/>
                        </a:rPr>
                        <a:t>Зменшення відтоку грошових коштів</a:t>
                      </a:r>
                      <a:endParaRPr lang="ru-RU" sz="15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123" marR="2123" marT="0" marB="0"/>
                </a:tc>
              </a:tr>
              <a:tr h="36522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Продаж або передача в оренду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необоротних </a:t>
                      </a:r>
                      <a:r>
                        <a:rPr lang="uk-UA" sz="1500" dirty="0">
                          <a:latin typeface="Bookman Old Style" pitchFamily="18" charset="0"/>
                        </a:rPr>
                        <a:t>активів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Раціоналізація асортименту продукції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Реструктуризація дебіторської заборгованості у</a:t>
                      </a:r>
                      <a:br>
                        <a:rPr lang="uk-UA" sz="1500" dirty="0">
                          <a:latin typeface="Bookman Old Style" pitchFamily="18" charset="0"/>
                        </a:rPr>
                      </a:br>
                      <a:r>
                        <a:rPr lang="uk-UA" sz="1500" dirty="0">
                          <a:latin typeface="Bookman Old Style" pitchFamily="18" charset="0"/>
                        </a:rPr>
                        <a:t>фінансові інструменти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Використання часткової передоплати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Залучення зовнішніх джерел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короткострокового</a:t>
                      </a:r>
                      <a:r>
                        <a:rPr lang="uk-UA" sz="15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фінансування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Розробка системи знижок для покупців</a:t>
                      </a: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123" marR="2123" marT="0" marB="0"/>
                </a:tc>
                <a:tc>
                  <a:txBody>
                    <a:bodyPr/>
                    <a:lstStyle/>
                    <a:p>
                      <a:pPr indent="360000" algn="just">
                        <a:spcAft>
                          <a:spcPts val="0"/>
                        </a:spcAft>
                      </a:pP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123" marR="2123" marT="0" marB="0"/>
                </a:tc>
                <a:tc>
                  <a:txBody>
                    <a:bodyPr/>
                    <a:lstStyle/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Скорочення витрат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Відстрочення платежів за зобов’язаннями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Використання знижок постачальників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Перегляд програми інвестицій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Податкове планування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Вексельні розрахунки та взаємні розрахунки</a:t>
                      </a: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123" marR="2123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Заходи для збільшення потоку грошових коштів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6200" y="1971964"/>
          <a:ext cx="8915399" cy="2981036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447800"/>
                <a:gridCol w="3701402"/>
                <a:gridCol w="108598"/>
                <a:gridCol w="3657599"/>
              </a:tblGrid>
              <a:tr h="598268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 dirty="0">
                          <a:latin typeface="Bookman Old Style" pitchFamily="18" charset="0"/>
                        </a:rPr>
                        <a:t>Довгострокові заходи</a:t>
                      </a:r>
                      <a:endParaRPr lang="ru-RU" sz="13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3499" marR="349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5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man Old Style" pitchFamily="18" charset="0"/>
                        </a:rPr>
                        <a:t>Збільшення притоку грошових коштів</a:t>
                      </a:r>
                      <a:endParaRPr lang="ru-RU" sz="15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3499" marR="34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5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3499" marR="3499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5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ookman Old Style" pitchFamily="18" charset="0"/>
                        </a:rPr>
                        <a:t>Зменшення відтоку грошових коштів</a:t>
                      </a:r>
                      <a:endParaRPr lang="ru-RU" sz="15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3499" marR="3499" marT="0" marB="0"/>
                </a:tc>
              </a:tr>
              <a:tr h="23827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Додаткова емісія акцій і облігацій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85725" indent="95250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Реструктуризація компанії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– </a:t>
                      </a:r>
                      <a:r>
                        <a:rPr lang="uk-UA" sz="1500" dirty="0">
                          <a:latin typeface="Bookman Old Style" pitchFamily="18" charset="0"/>
                        </a:rPr>
                        <a:t>ліквідація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або</a:t>
                      </a:r>
                      <a:r>
                        <a:rPr lang="uk-UA" sz="15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виділення в</a:t>
                      </a:r>
                      <a:r>
                        <a:rPr lang="uk-UA" sz="15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окремі </a:t>
                      </a:r>
                      <a:r>
                        <a:rPr lang="uk-UA" sz="1500" dirty="0">
                          <a:latin typeface="Bookman Old Style" pitchFamily="18" charset="0"/>
                        </a:rPr>
                        <a:t>бізнес-одиниці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Пошук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стратегічних</a:t>
                      </a:r>
                      <a:r>
                        <a:rPr lang="uk-UA" sz="15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партнерів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Пошук потенційних інвесторів</a:t>
                      </a: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3499" marR="349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3499" marR="3499" marT="0" marB="0"/>
                </a:tc>
                <a:tc>
                  <a:txBody>
                    <a:bodyPr/>
                    <a:lstStyle/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Довгострокові контракти,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які</a:t>
                      </a:r>
                      <a:r>
                        <a:rPr lang="uk-UA" sz="15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передбачують</a:t>
                      </a:r>
                      <a:r>
                        <a:rPr lang="uk-UA" sz="15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знижки або</a:t>
                      </a:r>
                      <a:r>
                        <a:rPr lang="uk-UA" sz="15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500" dirty="0" smtClean="0">
                          <a:latin typeface="Bookman Old Style" pitchFamily="18" charset="0"/>
                        </a:rPr>
                        <a:t>відстрочку </a:t>
                      </a:r>
                      <a:r>
                        <a:rPr lang="uk-UA" sz="1500" dirty="0">
                          <a:latin typeface="Bookman Old Style" pitchFamily="18" charset="0"/>
                        </a:rPr>
                        <a:t>платежів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marL="0" indent="180975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– Податкове планування</a:t>
                      </a: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3499" marR="3499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066800"/>
            <a:ext cx="8382000" cy="5410200"/>
          </a:xfrm>
        </p:spPr>
        <p:txBody>
          <a:bodyPr>
            <a:normAutofit fontScale="70000" lnSpcReduction="20000"/>
          </a:bodyPr>
          <a:lstStyle/>
          <a:p>
            <a:pPr marL="0" indent="361950" algn="just">
              <a:buNone/>
            </a:pPr>
            <a:r>
              <a:rPr lang="uk-UA" sz="3700" b="1" i="1" dirty="0" smtClean="0"/>
              <a:t>Відмінність між сумою отриманого прибутку і величиною грошових коштів</a:t>
            </a:r>
          </a:p>
          <a:p>
            <a:pPr marL="0" indent="361950" algn="just">
              <a:buNone/>
            </a:pPr>
            <a:endParaRPr lang="ru-RU" sz="400" i="1" dirty="0" smtClean="0"/>
          </a:p>
          <a:p>
            <a:pPr marL="0" lvl="0" indent="361950" algn="just"/>
            <a:r>
              <a:rPr lang="uk-UA" sz="3200" dirty="0" smtClean="0"/>
              <a:t>Прибуток відображає облікові грошові і не грошові доходи протягом певного періоду, що не збігається з реальним надходженням грошових коштів</a:t>
            </a:r>
            <a:endParaRPr lang="ru-RU" sz="3200" dirty="0" smtClean="0"/>
          </a:p>
          <a:p>
            <a:pPr marL="0" lvl="0" indent="361950" algn="just"/>
            <a:r>
              <a:rPr lang="uk-UA" sz="3200" dirty="0" smtClean="0"/>
              <a:t>Прибуток визнається після здійснення продажу, а не після надходження грошових коштів</a:t>
            </a:r>
            <a:endParaRPr lang="ru-RU" sz="3200" dirty="0" smtClean="0"/>
          </a:p>
          <a:p>
            <a:pPr marL="0" lvl="0" indent="361950" algn="just"/>
            <a:r>
              <a:rPr lang="uk-UA" sz="3200" dirty="0" smtClean="0"/>
              <a:t>При розрахунку прибутку, витрати на виробництво продукції визнаються після її реалізації, а не у момент їх оплати</a:t>
            </a:r>
            <a:endParaRPr lang="ru-RU" sz="3200" dirty="0" smtClean="0"/>
          </a:p>
          <a:p>
            <a:pPr marL="0" lvl="0" indent="361950" algn="just"/>
            <a:r>
              <a:rPr lang="uk-UA" sz="3200" dirty="0" smtClean="0"/>
              <a:t>Грошовий потік відображає рух грошових коштів, які не враховуються при розрахунку прибутку: амортизацію, капітальні витрати, податки, штрафи, боргові виплати і чисту суму боргу, позикові і авансовані кошти</a:t>
            </a:r>
          </a:p>
          <a:p>
            <a:pPr marL="0" lvl="0" indent="361950" algn="just">
              <a:buNone/>
            </a:pPr>
            <a:endParaRPr lang="ru-RU" sz="1100" dirty="0" smtClean="0"/>
          </a:p>
          <a:p>
            <a:pPr marL="0" indent="361950" algn="just">
              <a:buNone/>
            </a:pPr>
            <a:r>
              <a:rPr lang="uk-UA" sz="3200" b="1" i="1" dirty="0" smtClean="0"/>
              <a:t>В умовах інфляції і кризи неплатежів, управління грошовими потоками є найбільш актуальним завданням в управлінні фінансами</a:t>
            </a:r>
            <a:endParaRPr lang="ru-RU" sz="32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990600" y="457200"/>
            <a:ext cx="8229600" cy="6096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1" u="none" strike="noStrike" kern="1200" cap="none" spc="0" normalizeH="0" baseline="0" noProof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Основні поняття</a:t>
            </a:r>
            <a:endParaRPr kumimoji="0" lang="ru-RU" sz="3200" b="1" i="1" u="none" strike="noStrike" kern="1200" cap="none" spc="0" normalizeH="0" baseline="0" noProof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28600" y="990600"/>
            <a:ext cx="86106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Вибір рішення: продати або передати в оренду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114825"/>
            <a:ext cx="3810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ПРОДАЖ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/>
              <a:t>– визначити витрати і вигоди, пов’язані з володінням активами;</a:t>
            </a:r>
            <a:endParaRPr lang="ru-RU" dirty="0" smtClean="0"/>
          </a:p>
          <a:p>
            <a:r>
              <a:rPr lang="uk-UA" dirty="0" smtClean="0"/>
              <a:t>– оцінити можливі додаткові (альтернативні) витрати;</a:t>
            </a:r>
            <a:endParaRPr lang="ru-RU" dirty="0" smtClean="0"/>
          </a:p>
          <a:p>
            <a:r>
              <a:rPr lang="uk-UA" dirty="0" smtClean="0"/>
              <a:t>– розглянути податкові аспекти відчуження</a:t>
            </a:r>
            <a:endParaRPr lang="ru-RU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876800" y="2111276"/>
            <a:ext cx="3810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ОРЕНДА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/>
              <a:t>– оцінити умови здачі в оренду і дохід в реальному вираженні</a:t>
            </a:r>
            <a:endParaRPr lang="ru-RU" dirty="0" smtClean="0"/>
          </a:p>
          <a:p>
            <a:r>
              <a:rPr lang="uk-UA" dirty="0" smtClean="0"/>
              <a:t>– оцінити витрати на здачу активів в оренду і пов’язані з нею ризики</a:t>
            </a:r>
            <a:endParaRPr lang="ru-RU" dirty="0" smtClean="0"/>
          </a:p>
          <a:p>
            <a:r>
              <a:rPr lang="uk-UA" dirty="0" smtClean="0"/>
              <a:t>– розглянути податкові аспекти орендних відносин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5029200"/>
            <a:ext cx="762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i="1" dirty="0" smtClean="0"/>
              <a:t>Продаж дає </a:t>
            </a:r>
            <a:r>
              <a:rPr lang="uk-UA" b="1" i="1" dirty="0" err="1" smtClean="0"/>
              <a:t>моментне</a:t>
            </a:r>
            <a:r>
              <a:rPr lang="uk-UA" b="1" i="1" dirty="0" smtClean="0"/>
              <a:t> надходження грошових коштів, а передача в оренду забезпечує регулярне надходження грошей протягом періоду оренди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78280"/>
            <a:ext cx="8229600" cy="53797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ЗОВНІШНІ ДЖЕРЕЛА ФІНАНСУВАННЯ: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/>
              <a:t>Торгові кредити</a:t>
            </a:r>
            <a:endParaRPr lang="ru-RU" dirty="0" smtClean="0"/>
          </a:p>
          <a:p>
            <a:r>
              <a:rPr lang="uk-UA" dirty="0" err="1" smtClean="0"/>
              <a:t>Толлінг</a:t>
            </a:r>
            <a:r>
              <a:rPr lang="uk-UA" dirty="0" smtClean="0"/>
              <a:t> (давальницька сировина)</a:t>
            </a:r>
            <a:endParaRPr lang="ru-RU" dirty="0" smtClean="0"/>
          </a:p>
          <a:p>
            <a:r>
              <a:rPr lang="uk-UA" dirty="0" smtClean="0"/>
              <a:t>Кредити банків</a:t>
            </a:r>
            <a:endParaRPr lang="ru-RU" dirty="0" smtClean="0"/>
          </a:p>
          <a:p>
            <a:r>
              <a:rPr lang="uk-UA" dirty="0" smtClean="0"/>
              <a:t>Цінні папери і векселі</a:t>
            </a:r>
            <a:endParaRPr lang="ru-RU" dirty="0" smtClean="0"/>
          </a:p>
          <a:p>
            <a:r>
              <a:rPr lang="uk-UA" dirty="0" smtClean="0"/>
              <a:t>Факторинг (продаж дебіторській заборгованості)</a:t>
            </a:r>
            <a:endParaRPr lang="ru-RU" dirty="0" smtClean="0"/>
          </a:p>
          <a:p>
            <a:r>
              <a:rPr lang="uk-UA" dirty="0" smtClean="0"/>
              <a:t>Короткострокова оренда</a:t>
            </a:r>
            <a:endParaRPr lang="ru-RU" dirty="0" smtClean="0"/>
          </a:p>
          <a:p>
            <a:pPr marL="0" indent="361950">
              <a:buNone/>
            </a:pPr>
            <a:endParaRPr lang="uk-UA" i="1" dirty="0" smtClean="0"/>
          </a:p>
          <a:p>
            <a:pPr marL="0" indent="361950" algn="just">
              <a:buNone/>
            </a:pPr>
            <a:r>
              <a:rPr lang="uk-UA" i="1" dirty="0" smtClean="0"/>
              <a:t>Підставою для прийняття рішення про вибір джерела фінансування має бути </a:t>
            </a:r>
            <a:r>
              <a:rPr lang="uk-UA" b="1" i="1" dirty="0" smtClean="0"/>
              <a:t>альтернативна вартість </a:t>
            </a:r>
            <a:r>
              <a:rPr lang="uk-UA" i="1" dirty="0" smtClean="0"/>
              <a:t>необхідних активів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28600" y="914400"/>
            <a:ext cx="86868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Стимулювання надходжень грошових коштів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Тимчасово вільні грошові кошти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066800"/>
            <a:ext cx="86106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dirty="0" smtClean="0"/>
              <a:t>Надлишок </a:t>
            </a:r>
            <a:r>
              <a:rPr lang="uk-UA" dirty="0" smtClean="0"/>
              <a:t>грошових коштів говорить про те, що реальне підприємство отримує збитки, пов’язані:</a:t>
            </a:r>
            <a:endParaRPr lang="ru-RU" dirty="0" smtClean="0"/>
          </a:p>
          <a:p>
            <a:pPr algn="just"/>
            <a:r>
              <a:rPr lang="uk-UA" dirty="0" smtClean="0"/>
              <a:t>– </a:t>
            </a:r>
            <a:r>
              <a:rPr lang="uk-UA" i="1" dirty="0" smtClean="0"/>
              <a:t>з інфляцією і знеціненням грошових коштів</a:t>
            </a:r>
            <a:endParaRPr lang="ru-RU" dirty="0" smtClean="0"/>
          </a:p>
          <a:p>
            <a:pPr algn="just"/>
            <a:r>
              <a:rPr lang="uk-UA" dirty="0" smtClean="0"/>
              <a:t>– з упущеною вигодою від прибуткового розміщення вільних грошей</a:t>
            </a:r>
          </a:p>
          <a:p>
            <a:pPr algn="just"/>
            <a:endParaRPr lang="ru-RU" dirty="0" smtClean="0"/>
          </a:p>
          <a:p>
            <a:pPr algn="ctr"/>
            <a:r>
              <a:rPr lang="uk-UA" sz="2000" b="1" i="1" dirty="0" smtClean="0"/>
              <a:t>Інвестиції грошових коштів з метою отримання від них доходів:</a:t>
            </a:r>
            <a:endParaRPr lang="ru-RU" sz="2000" dirty="0" smtClean="0"/>
          </a:p>
        </p:txBody>
      </p:sp>
      <p:grpSp>
        <p:nvGrpSpPr>
          <p:cNvPr id="34" name="Группа 33"/>
          <p:cNvGrpSpPr/>
          <p:nvPr/>
        </p:nvGrpSpPr>
        <p:grpSpPr>
          <a:xfrm>
            <a:off x="228600" y="3048794"/>
            <a:ext cx="8458200" cy="1905000"/>
            <a:chOff x="228600" y="3048794"/>
            <a:chExt cx="8458200" cy="1905000"/>
          </a:xfrm>
        </p:grpSpPr>
        <p:grpSp>
          <p:nvGrpSpPr>
            <p:cNvPr id="6" name="Группа 5"/>
            <p:cNvGrpSpPr/>
            <p:nvPr/>
          </p:nvGrpSpPr>
          <p:grpSpPr>
            <a:xfrm>
              <a:off x="228600" y="3085800"/>
              <a:ext cx="8458200" cy="1790999"/>
              <a:chOff x="228600" y="2857200"/>
              <a:chExt cx="8458200" cy="1790999"/>
            </a:xfrm>
          </p:grpSpPr>
          <p:sp>
            <p:nvSpPr>
              <p:cNvPr id="9" name="Скругленный прямоугольник 8"/>
              <p:cNvSpPr/>
              <p:nvPr/>
            </p:nvSpPr>
            <p:spPr>
              <a:xfrm>
                <a:off x="228600" y="2883932"/>
                <a:ext cx="3733800" cy="6480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 smtClean="0"/>
                  <a:t>Виробництво</a:t>
                </a:r>
                <a:endParaRPr lang="ru-RU" dirty="0"/>
              </a:p>
            </p:txBody>
          </p:sp>
          <p:sp>
            <p:nvSpPr>
              <p:cNvPr id="10" name="Скругленный прямоугольник 9"/>
              <p:cNvSpPr/>
              <p:nvPr/>
            </p:nvSpPr>
            <p:spPr>
              <a:xfrm>
                <a:off x="228600" y="3617357"/>
                <a:ext cx="3733800" cy="46886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 smtClean="0"/>
                  <a:t>Нерухомість</a:t>
                </a:r>
                <a:endParaRPr lang="ru-RU" dirty="0" smtClean="0"/>
              </a:p>
            </p:txBody>
          </p:sp>
          <p:sp>
            <p:nvSpPr>
              <p:cNvPr id="11" name="Скругленный прямоугольник 10"/>
              <p:cNvSpPr/>
              <p:nvPr/>
            </p:nvSpPr>
            <p:spPr>
              <a:xfrm>
                <a:off x="228600" y="4181475"/>
                <a:ext cx="3733800" cy="447675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 smtClean="0"/>
                  <a:t>Запаси</a:t>
                </a:r>
                <a:endParaRPr lang="ru-RU" dirty="0"/>
              </a:p>
            </p:txBody>
          </p:sp>
          <p:sp>
            <p:nvSpPr>
              <p:cNvPr id="12" name="Скругленный прямоугольник 11"/>
              <p:cNvSpPr/>
              <p:nvPr/>
            </p:nvSpPr>
            <p:spPr>
              <a:xfrm>
                <a:off x="4953000" y="2857200"/>
                <a:ext cx="3733800" cy="6480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 smtClean="0"/>
                  <a:t>Спільні підприємства</a:t>
                </a:r>
                <a:endParaRPr lang="ru-RU" dirty="0"/>
              </a:p>
            </p:txBody>
          </p:sp>
          <p:sp>
            <p:nvSpPr>
              <p:cNvPr id="13" name="Скругленный прямоугольник 12"/>
              <p:cNvSpPr/>
              <p:nvPr/>
            </p:nvSpPr>
            <p:spPr>
              <a:xfrm>
                <a:off x="4953000" y="3581400"/>
                <a:ext cx="3733800" cy="5334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 smtClean="0"/>
                  <a:t>Депозити та вклади</a:t>
                </a:r>
                <a:endParaRPr lang="ru-RU" dirty="0"/>
              </a:p>
            </p:txBody>
          </p:sp>
          <p:sp>
            <p:nvSpPr>
              <p:cNvPr id="14" name="Скругленный прямоугольник 13"/>
              <p:cNvSpPr/>
              <p:nvPr/>
            </p:nvSpPr>
            <p:spPr>
              <a:xfrm>
                <a:off x="4953000" y="4200224"/>
                <a:ext cx="3733800" cy="447975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uk-UA" dirty="0" smtClean="0"/>
                  <a:t>Цінні папери</a:t>
                </a:r>
                <a:endParaRPr lang="ru-RU" dirty="0"/>
              </a:p>
            </p:txBody>
          </p:sp>
        </p:grpSp>
        <p:cxnSp>
          <p:nvCxnSpPr>
            <p:cNvPr id="27" name="Прямая со стрелкой 26"/>
            <p:cNvCxnSpPr/>
            <p:nvPr/>
          </p:nvCxnSpPr>
          <p:spPr>
            <a:xfrm>
              <a:off x="4114800" y="3429000"/>
              <a:ext cx="685800" cy="1588"/>
            </a:xfrm>
            <a:prstGeom prst="straightConnector1">
              <a:avLst/>
            </a:prstGeom>
            <a:ln w="31750"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/>
            <p:nvPr/>
          </p:nvCxnSpPr>
          <p:spPr>
            <a:xfrm>
              <a:off x="4114800" y="4086225"/>
              <a:ext cx="685800" cy="1588"/>
            </a:xfrm>
            <a:prstGeom prst="straightConnector1">
              <a:avLst/>
            </a:prstGeom>
            <a:ln w="31750"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 стрелкой 28"/>
            <p:cNvCxnSpPr/>
            <p:nvPr/>
          </p:nvCxnSpPr>
          <p:spPr>
            <a:xfrm>
              <a:off x="4114800" y="4648200"/>
              <a:ext cx="685800" cy="1588"/>
            </a:xfrm>
            <a:prstGeom prst="straightConnector1">
              <a:avLst/>
            </a:prstGeom>
            <a:ln w="31750"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rot="5400000">
              <a:off x="3505200" y="4000500"/>
              <a:ext cx="1905000" cy="158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73480"/>
            <a:ext cx="8229600" cy="2712720"/>
          </a:xfrm>
        </p:spPr>
        <p:txBody>
          <a:bodyPr>
            <a:normAutofit fontScale="70000" lnSpcReduction="20000"/>
          </a:bodyPr>
          <a:lstStyle/>
          <a:p>
            <a:pPr algn="r">
              <a:buNone/>
            </a:pPr>
            <a:r>
              <a:rPr lang="uk-UA" sz="1900" i="1" u="sng" dirty="0" smtClean="0"/>
              <a:t>Приклад</a:t>
            </a:r>
            <a:endParaRPr lang="ru-RU" sz="1900" dirty="0" smtClean="0"/>
          </a:p>
          <a:p>
            <a:pPr marL="0" indent="361950" algn="just">
              <a:buNone/>
            </a:pPr>
            <a:r>
              <a:rPr lang="uk-UA" dirty="0" smtClean="0"/>
              <a:t>Припустимо, на початок кварталу на підприємстві утворилися </a:t>
            </a:r>
            <a:r>
              <a:rPr lang="uk-UA" b="1" i="1" dirty="0" smtClean="0"/>
              <a:t>тимчасово вільні грошові кошти </a:t>
            </a:r>
            <a:r>
              <a:rPr lang="uk-UA" dirty="0" smtClean="0"/>
              <a:t>у розмірі </a:t>
            </a:r>
            <a:r>
              <a:rPr lang="uk-UA" dirty="0" smtClean="0">
                <a:latin typeface="Bookman Old Style" pitchFamily="18" charset="0"/>
              </a:rPr>
              <a:t>100</a:t>
            </a:r>
            <a:r>
              <a:rPr lang="uk-UA" dirty="0" smtClean="0"/>
              <a:t> млн. грн, які передбачається використовувати для придбання сировини</a:t>
            </a:r>
            <a:endParaRPr lang="ru-RU" dirty="0" smtClean="0"/>
          </a:p>
          <a:p>
            <a:pPr marL="0" indent="361950" algn="just">
              <a:buNone/>
            </a:pPr>
            <a:endParaRPr lang="uk-UA" dirty="0" smtClean="0"/>
          </a:p>
          <a:p>
            <a:pPr marL="0" indent="361950" algn="just">
              <a:buNone/>
            </a:pPr>
            <a:r>
              <a:rPr lang="uk-UA" dirty="0" smtClean="0"/>
              <a:t>У менеджера підприємства з’являється два варіанти використання цих коштів:</a:t>
            </a:r>
            <a:endParaRPr lang="ru-RU" dirty="0" smtClean="0"/>
          </a:p>
          <a:p>
            <a:pPr marL="0" indent="361950" algn="just"/>
            <a:r>
              <a:rPr lang="uk-UA" i="1" dirty="0" smtClean="0"/>
              <a:t>вкласти їх в придбання сировини</a:t>
            </a:r>
            <a:endParaRPr lang="ru-RU" dirty="0" smtClean="0"/>
          </a:p>
          <a:p>
            <a:pPr marL="0" indent="361950" algn="just"/>
            <a:r>
              <a:rPr lang="uk-UA" i="1" dirty="0" smtClean="0"/>
              <a:t>вільні гроші інвестувати в цінні папери, наприклад, в </a:t>
            </a:r>
            <a:r>
              <a:rPr lang="uk-UA" i="1" dirty="0" smtClean="0">
                <a:solidFill>
                  <a:srgbClr val="FF0000"/>
                </a:solidFill>
              </a:rPr>
              <a:t>ГКО</a:t>
            </a:r>
            <a:r>
              <a:rPr lang="uk-UA" i="1" dirty="0" smtClean="0"/>
              <a:t> на три місяці, та узяти кредит в банку  на два місяці для придбання сировини</a:t>
            </a:r>
            <a:endParaRPr lang="ru-RU" dirty="0" smtClean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533400"/>
          </a:xfrm>
        </p:spPr>
        <p:txBody>
          <a:bodyPr>
            <a:noAutofit/>
          </a:bodyPr>
          <a:lstStyle/>
          <a:p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Тимчасово вільні грошові кошти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09600" y="3886200"/>
          <a:ext cx="8077200" cy="175260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5581817"/>
                <a:gridCol w="1210483"/>
                <a:gridCol w="1284900"/>
              </a:tblGrid>
              <a:tr h="500742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b="1" dirty="0">
                          <a:latin typeface="Bookman Old Style" pitchFamily="18" charset="0"/>
                        </a:rPr>
                        <a:t>ВИХІДНІ ДАНІ</a:t>
                      </a:r>
                      <a:endParaRPr lang="ru-RU" sz="15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162" marR="16162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b="1" dirty="0" smtClean="0">
                          <a:latin typeface="Bookman Old Style" pitchFamily="18" charset="0"/>
                        </a:rPr>
                        <a:t>Од. </a:t>
                      </a:r>
                      <a:r>
                        <a:rPr lang="uk-UA" sz="1500" b="1" dirty="0">
                          <a:latin typeface="Bookman Old Style" pitchFamily="18" charset="0"/>
                        </a:rPr>
                        <a:t>виміру</a:t>
                      </a:r>
                      <a:endParaRPr lang="ru-RU" sz="15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162" marR="16162" marT="0" marB="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b="1" dirty="0">
                          <a:latin typeface="Bookman Old Style" pitchFamily="18" charset="0"/>
                        </a:rPr>
                        <a:t>Значення</a:t>
                      </a:r>
                      <a:endParaRPr lang="ru-RU" sz="15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162" marR="16162" marT="0" marB="0" anchor="ctr"/>
                </a:tc>
              </a:tr>
              <a:tr h="125185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Сума кредиту на придбання сировини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Термін погашення кредиту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Річна процентна ставка за кредитом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Місячна прибутковість за ГКО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Термін погашення ГКО</a:t>
                      </a: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162" marR="1616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млн. грн.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місяців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(%)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(%)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місяців</a:t>
                      </a: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162" marR="16162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100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2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 smtClean="0">
                          <a:latin typeface="Bookman Old Style" pitchFamily="18" charset="0"/>
                        </a:rPr>
                        <a:t>120 %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 smtClean="0">
                          <a:latin typeface="Bookman Old Style" pitchFamily="18" charset="0"/>
                        </a:rPr>
                        <a:t>7 %</a:t>
                      </a:r>
                      <a:endParaRPr lang="ru-RU" sz="1500" dirty="0">
                        <a:latin typeface="Bookman Old Style" pitchFamily="18" charset="0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man Old Style" pitchFamily="18" charset="0"/>
                        </a:rPr>
                        <a:t>3</a:t>
                      </a:r>
                      <a:endParaRPr lang="ru-RU" sz="15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6162" marR="16162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533400"/>
          </a:xfrm>
        </p:spPr>
        <p:txBody>
          <a:bodyPr>
            <a:noAutofit/>
          </a:bodyPr>
          <a:lstStyle/>
          <a:p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Тимчасово вільні грошові кошти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48400" y="990600"/>
            <a:ext cx="26643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buNone/>
            </a:pPr>
            <a:r>
              <a:rPr lang="uk-UA" i="1" dirty="0" smtClean="0"/>
              <a:t>Продовження прикладу</a:t>
            </a:r>
            <a:endParaRPr lang="ru-RU" dirty="0" smtClean="0"/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0" y="137160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Варіанти вкладення тимчасово вільних грошових коштів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3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(млн. грн.)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04800" y="1902779"/>
          <a:ext cx="8686800" cy="3930246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551883"/>
                <a:gridCol w="1031992"/>
                <a:gridCol w="1051103"/>
                <a:gridCol w="1066740"/>
                <a:gridCol w="985082"/>
              </a:tblGrid>
              <a:tr h="230821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 dirty="0">
                          <a:latin typeface="Bookman Old Style" pitchFamily="18" charset="0"/>
                        </a:rPr>
                        <a:t>Варіант (без ГКО)</a:t>
                      </a:r>
                      <a:endParaRPr lang="ru-RU" sz="13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b="1" dirty="0">
                          <a:latin typeface="Bookman Old Style" pitchFamily="18" charset="0"/>
                        </a:rPr>
                        <a:t>Варіант (з ГКО)</a:t>
                      </a:r>
                      <a:endParaRPr lang="ru-RU" sz="13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86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Доходи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Витрати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Доходи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Витрати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1197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ОСНОВНА ДІЯЛЬНІСТЬ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Виручка від реалізації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Собівартість реалізованої продукції 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Сума відсотків за кредит 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Прибуток від реалізації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Податок на прибуток   (35 %)</a:t>
                      </a:r>
                      <a:endParaRPr lang="ru-RU" sz="13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180,0 </a:t>
                      </a:r>
                      <a:endParaRPr lang="ru-RU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55,0 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(125,0)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(19,3)</a:t>
                      </a:r>
                      <a:endParaRPr lang="ru-RU" sz="13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180,0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35,0</a:t>
                      </a:r>
                      <a:endParaRPr lang="ru-RU" sz="13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(125,0) </a:t>
                      </a:r>
                      <a:endParaRPr lang="ru-RU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(20,0)</a:t>
                      </a:r>
                      <a:endParaRPr lang="ru-RU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(12.3)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2367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Чистий прибуток від реалізації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35,7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22,7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13975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ФІНАНСОВА ДІЯЛЬНІСТЬ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Сума виручена при погашенні ГКО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Сума придбання ГКО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Прибуток (відсотки) від операцій з ГКО</a:t>
                      </a:r>
                      <a:endParaRPr lang="ru-RU" sz="1300" dirty="0">
                        <a:latin typeface="Bookman Old Style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 dirty="0">
                          <a:latin typeface="Bookman Old Style" pitchFamily="18" charset="0"/>
                        </a:rPr>
                        <a:t>Податок на прибуток від операцій з ГКО (0 %)</a:t>
                      </a:r>
                      <a:endParaRPr lang="ru-RU" sz="13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122,5 </a:t>
                      </a:r>
                      <a:endParaRPr lang="ru-RU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22.5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(100,0) </a:t>
                      </a:r>
                      <a:endParaRPr lang="ru-RU" sz="1300">
                        <a:latin typeface="Bookman Old Style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0,0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23932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Чистий прибуток від операцій з ГКО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22,5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3992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Чистий прибуток (від реалізації і від операцій з цінними паперами)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35,7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300">
                          <a:latin typeface="Bookman Old Style" pitchFamily="18" charset="0"/>
                        </a:rPr>
                        <a:t>45,2</a:t>
                      </a:r>
                      <a:endParaRPr lang="ru-RU" sz="13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3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1054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b="1" i="1" dirty="0" smtClean="0"/>
              <a:t>Бартерні операції </a:t>
            </a:r>
            <a:r>
              <a:rPr lang="uk-UA" i="1" dirty="0" smtClean="0"/>
              <a:t>і </a:t>
            </a:r>
            <a:r>
              <a:rPr lang="uk-UA" b="1" i="1" dirty="0" smtClean="0"/>
              <a:t>взаємозаліки </a:t>
            </a:r>
            <a:r>
              <a:rPr lang="uk-UA" dirty="0" smtClean="0"/>
              <a:t>дозволяють здійснювати розрахунки між підприємствами в умовах кризи неплатежів</a:t>
            </a:r>
          </a:p>
          <a:p>
            <a:pPr algn="just">
              <a:buNone/>
            </a:pPr>
            <a:endParaRPr lang="ru-RU" sz="300" dirty="0" smtClean="0"/>
          </a:p>
          <a:p>
            <a:pPr algn="just">
              <a:buNone/>
            </a:pPr>
            <a:r>
              <a:rPr lang="uk-UA" b="1" i="1" dirty="0" smtClean="0"/>
              <a:t>Бартер </a:t>
            </a:r>
            <a:r>
              <a:rPr lang="uk-UA" i="1" dirty="0" smtClean="0"/>
              <a:t>– </a:t>
            </a:r>
            <a:r>
              <a:rPr lang="uk-UA" dirty="0" smtClean="0"/>
              <a:t>прямий товарообмін між учасниками операції без використання грошових коштів</a:t>
            </a:r>
          </a:p>
          <a:p>
            <a:pPr algn="just">
              <a:buNone/>
            </a:pPr>
            <a:endParaRPr lang="ru-RU" sz="300" dirty="0" smtClean="0"/>
          </a:p>
          <a:p>
            <a:pPr algn="just">
              <a:buNone/>
            </a:pPr>
            <a:r>
              <a:rPr lang="uk-UA" b="1" i="1" dirty="0" smtClean="0"/>
              <a:t>Взаємозалік – </a:t>
            </a:r>
            <a:r>
              <a:rPr lang="uk-UA" dirty="0" smtClean="0"/>
              <a:t>процедура погашення взаємних зобов’язань, що виключає реальний рух грошових коштів в межах рівних сум заборгованостей</a:t>
            </a:r>
            <a:endParaRPr lang="ru-RU" dirty="0" smtClean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229600" cy="533400"/>
          </a:xfrm>
        </p:spPr>
        <p:txBody>
          <a:bodyPr>
            <a:noAutofit/>
          </a:bodyPr>
          <a:lstStyle/>
          <a:p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Не грошові форми розрахунків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Потенційні вигоди, які можна отримати із бартерної операції:</a:t>
            </a: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uk-UA" dirty="0" smtClean="0"/>
              <a:t>Зниження витрат готівкових грошових коштів</a:t>
            </a:r>
            <a:endParaRPr lang="ru-RU" dirty="0" smtClean="0"/>
          </a:p>
          <a:p>
            <a:pPr algn="just"/>
            <a:r>
              <a:rPr lang="uk-UA" dirty="0" smtClean="0"/>
              <a:t>Спосіб погашення дебіторської заборгованості</a:t>
            </a:r>
            <a:endParaRPr lang="ru-RU" dirty="0" smtClean="0"/>
          </a:p>
          <a:p>
            <a:pPr algn="just"/>
            <a:r>
              <a:rPr lang="uk-UA" dirty="0" smtClean="0"/>
              <a:t>Збереження колишніх обсягів виробництва</a:t>
            </a:r>
            <a:endParaRPr lang="ru-RU" dirty="0" smtClean="0"/>
          </a:p>
          <a:p>
            <a:pPr algn="just"/>
            <a:r>
              <a:rPr lang="uk-UA" dirty="0" smtClean="0"/>
              <a:t>Спосіб розрахунків, якщо банківські рахунки </a:t>
            </a:r>
            <a:r>
              <a:rPr lang="uk-UA" dirty="0" err="1" smtClean="0"/>
              <a:t>“заморожені”</a:t>
            </a:r>
            <a:endParaRPr lang="ru-RU" dirty="0" smtClean="0"/>
          </a:p>
          <a:p>
            <a:pPr algn="just"/>
            <a:r>
              <a:rPr lang="uk-UA" dirty="0" smtClean="0"/>
              <a:t>Відмова від залучення позикових коштів для здійснення безперервного виробничого циклу</a:t>
            </a:r>
            <a:endParaRPr lang="ru-RU" dirty="0" smtClean="0"/>
          </a:p>
          <a:p>
            <a:pPr algn="just"/>
            <a:r>
              <a:rPr lang="uk-UA" dirty="0" smtClean="0"/>
              <a:t>Ціна бартерного контракту іноді нижча, ніж ціна контракту продажу за готівку (можлива економія на податку на прибуток)</a:t>
            </a:r>
            <a:endParaRPr lang="ru-RU" dirty="0" smtClean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2296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Оцінка потенційних вигод і втрат від бартерних операцій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Негативні сторони  бартерних операцій:</a:t>
            </a: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/>
              <a:t>Зниження надходжень наявних грошових коштів</a:t>
            </a:r>
            <a:endParaRPr lang="ru-RU" dirty="0" smtClean="0"/>
          </a:p>
          <a:p>
            <a:r>
              <a:rPr lang="uk-UA" dirty="0" smtClean="0"/>
              <a:t>Одержувач бартеру, як правило, приймає ту кількість і асортимент продукції, яке диктується розміром заборгованості контрагента, а не потребами компанії</a:t>
            </a:r>
            <a:endParaRPr lang="ru-RU" dirty="0" smtClean="0"/>
          </a:p>
          <a:p>
            <a:r>
              <a:rPr lang="uk-UA" dirty="0" smtClean="0"/>
              <a:t>Необхідність перепродажу товарів, отриманих по бартеру, затримує надходження наявних грошових коштів, збільшує витрати на зберігання і збут</a:t>
            </a:r>
            <a:endParaRPr lang="ru-RU" dirty="0" smtClean="0"/>
          </a:p>
          <a:p>
            <a:r>
              <a:rPr lang="uk-UA" dirty="0" smtClean="0"/>
              <a:t>Ціна бартерних контрактів, як правило, вище, ніж ціна за готівку, що веде до переплати податку на прибуток</a:t>
            </a:r>
            <a:endParaRPr lang="ru-RU" dirty="0" smtClean="0"/>
          </a:p>
          <a:p>
            <a:r>
              <a:rPr lang="uk-UA" dirty="0" smtClean="0"/>
              <a:t>У момент здійснення бартерної операції необхідно сплатити податки грошовими коштами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Оцінка потенційних вигод і втрат від бартерних операцій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55626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Алгоритм</a:t>
            </a: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dirty="0" smtClean="0"/>
              <a:t>Визначити величини і моменти надходження і витрачання грошових коштів</a:t>
            </a:r>
            <a:endParaRPr lang="ru-RU" dirty="0" smtClean="0"/>
          </a:p>
          <a:p>
            <a:r>
              <a:rPr lang="uk-UA" dirty="0" smtClean="0"/>
              <a:t>Вибрати ставку дисконтування, тобто поріг рентабельності (норму прибутковості) за якою визначається ефективність операцій</a:t>
            </a:r>
            <a:endParaRPr lang="ru-RU" dirty="0" smtClean="0"/>
          </a:p>
          <a:p>
            <a:r>
              <a:rPr lang="uk-UA" dirty="0" smtClean="0"/>
              <a:t>Визначити </a:t>
            </a:r>
            <a:r>
              <a:rPr lang="uk-UA" i="1" dirty="0" smtClean="0"/>
              <a:t>поточну вартість майбутніх грошових потоків </a:t>
            </a:r>
            <a:r>
              <a:rPr lang="uk-UA" dirty="0" smtClean="0"/>
              <a:t>за</a:t>
            </a:r>
            <a:r>
              <a:rPr lang="uk-UA" i="1" dirty="0" smtClean="0"/>
              <a:t> </a:t>
            </a:r>
            <a:r>
              <a:rPr lang="uk-UA" dirty="0" smtClean="0"/>
              <a:t>формулою: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ru-RU" dirty="0" smtClean="0"/>
          </a:p>
          <a:p>
            <a:pPr marL="444500" indent="-6350">
              <a:buNone/>
            </a:pPr>
            <a:r>
              <a:rPr lang="uk-UA" dirty="0" smtClean="0"/>
              <a:t>де, </a:t>
            </a:r>
            <a:r>
              <a:rPr lang="en-US" dirty="0" smtClean="0"/>
              <a:t>t</a:t>
            </a:r>
            <a:r>
              <a:rPr lang="uk-UA" dirty="0" smtClean="0"/>
              <a:t> – період виникнення витрат і надходжень, </a:t>
            </a:r>
          </a:p>
          <a:p>
            <a:pPr marL="444500" indent="-6350">
              <a:buNone/>
            </a:pPr>
            <a:r>
              <a:rPr lang="en-US" dirty="0" smtClean="0"/>
              <a:t>n</a:t>
            </a:r>
            <a:r>
              <a:rPr lang="uk-UA" dirty="0" smtClean="0"/>
              <a:t> – число тимчасових інтервалів, </a:t>
            </a:r>
          </a:p>
          <a:p>
            <a:pPr marL="444500" indent="-6350">
              <a:buNone/>
            </a:pPr>
            <a:r>
              <a:rPr lang="en-US" dirty="0" smtClean="0"/>
              <a:t>r</a:t>
            </a:r>
            <a:r>
              <a:rPr lang="uk-UA" dirty="0" smtClean="0"/>
              <a:t> – ставка дисконтування</a:t>
            </a:r>
          </a:p>
          <a:p>
            <a:pPr marL="444500" indent="-6350">
              <a:buNone/>
            </a:pPr>
            <a:endParaRPr lang="ru-RU" dirty="0" smtClean="0"/>
          </a:p>
          <a:p>
            <a:pPr>
              <a:buNone/>
            </a:pP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Висновки</a:t>
            </a:r>
            <a:r>
              <a:rPr lang="uk-UA" dirty="0" smtClean="0"/>
              <a:t>: </a:t>
            </a:r>
            <a:r>
              <a:rPr lang="uk-UA" b="1" dirty="0" smtClean="0"/>
              <a:t>Якщо ТС &gt; </a:t>
            </a:r>
            <a:r>
              <a:rPr lang="uk-UA" b="1" dirty="0" smtClean="0">
                <a:latin typeface="Bookman Old Style" pitchFamily="18" charset="0"/>
              </a:rPr>
              <a:t>0</a:t>
            </a:r>
            <a:r>
              <a:rPr lang="uk-UA" b="1" dirty="0" smtClean="0"/>
              <a:t>, </a:t>
            </a:r>
            <a:r>
              <a:rPr lang="uk-UA" dirty="0" smtClean="0"/>
              <a:t>то угода ефективна, </a:t>
            </a:r>
          </a:p>
          <a:p>
            <a:pPr marL="273050" indent="1069975">
              <a:buNone/>
            </a:pPr>
            <a:r>
              <a:rPr lang="uk-UA" b="1" dirty="0" smtClean="0"/>
              <a:t>Якщо ТС &lt; </a:t>
            </a:r>
            <a:r>
              <a:rPr lang="uk-UA" b="1" dirty="0" smtClean="0">
                <a:latin typeface="Bookman Old Style" pitchFamily="18" charset="0"/>
              </a:rPr>
              <a:t>0</a:t>
            </a:r>
            <a:r>
              <a:rPr lang="uk-UA" b="1" dirty="0" smtClean="0"/>
              <a:t>, </a:t>
            </a:r>
            <a:r>
              <a:rPr lang="uk-UA" dirty="0" smtClean="0"/>
              <a:t>то угода не ефективна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52400" y="685800"/>
            <a:ext cx="8382000" cy="381000"/>
          </a:xfrm>
        </p:spPr>
        <p:txBody>
          <a:bodyPr>
            <a:noAutofit/>
          </a:bodyPr>
          <a:lstStyle/>
          <a:p>
            <a:pPr indent="361950" algn="just"/>
            <a:r>
              <a:rPr lang="uk-UA" sz="26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Оцінка ефективності бартерної операції</a:t>
            </a:r>
            <a:endParaRPr lang="ru-RU" sz="26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133600" y="3581400"/>
          <a:ext cx="5181600" cy="838200"/>
        </p:xfrm>
        <a:graphic>
          <a:graphicData uri="http://schemas.openxmlformats.org/presentationml/2006/ole">
            <p:oleObj spid="_x0000_s53249" name="Формула" r:id="rId3" imgW="3314520" imgH="533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554480"/>
            <a:ext cx="8763000" cy="4389120"/>
          </a:xfrm>
        </p:spPr>
        <p:txBody>
          <a:bodyPr>
            <a:normAutofit fontScale="92500"/>
          </a:bodyPr>
          <a:lstStyle/>
          <a:p>
            <a:pPr marL="273050" indent="-273050" algn="ctr">
              <a:buNone/>
            </a:pP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якості ставки дисконтування може бути використана:</a:t>
            </a:r>
          </a:p>
          <a:p>
            <a:pPr>
              <a:buNone/>
            </a:pPr>
            <a:endParaRPr lang="ru-RU" sz="1000" dirty="0" smtClean="0"/>
          </a:p>
          <a:p>
            <a:r>
              <a:rPr lang="uk-UA" dirty="0" smtClean="0"/>
              <a:t>ставка за альтернативним вкладенням коштів, наприклад, в ГКО або інший бізнес</a:t>
            </a:r>
            <a:endParaRPr lang="ru-RU" dirty="0" smtClean="0"/>
          </a:p>
          <a:p>
            <a:r>
              <a:rPr lang="uk-UA" dirty="0" smtClean="0"/>
              <a:t>рентабельність власних засобів підприємства</a:t>
            </a:r>
            <a:endParaRPr lang="ru-RU" dirty="0" smtClean="0"/>
          </a:p>
          <a:p>
            <a:r>
              <a:rPr lang="uk-UA" dirty="0" smtClean="0"/>
              <a:t>ставка, рівна вартості кредитних ресурсів, необхідних для покриття нестачі оборотних коштів</a:t>
            </a:r>
            <a:endParaRPr lang="ru-RU" dirty="0" smtClean="0"/>
          </a:p>
          <a:p>
            <a:r>
              <a:rPr lang="uk-UA" dirty="0" smtClean="0"/>
              <a:t>ставка, рівна індексу інфляції</a:t>
            </a:r>
            <a:endParaRPr lang="ru-RU" dirty="0" smtClean="0"/>
          </a:p>
          <a:p>
            <a:pPr marL="0" indent="361950" algn="just">
              <a:buNone/>
            </a:pPr>
            <a:endParaRPr lang="uk-UA" i="1" dirty="0" smtClean="0"/>
          </a:p>
          <a:p>
            <a:pPr marL="0" indent="361950" algn="just">
              <a:buNone/>
            </a:pPr>
            <a:r>
              <a:rPr lang="uk-UA" i="1" dirty="0" smtClean="0"/>
              <a:t>Після вибору ставки дисконтування визначається коефіцієнт дисконтування </a:t>
            </a:r>
            <a:endParaRPr lang="ru-RU" dirty="0" smtClean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8229600" cy="533400"/>
          </a:xfrm>
        </p:spPr>
        <p:txBody>
          <a:bodyPr>
            <a:noAutofit/>
          </a:bodyPr>
          <a:lstStyle/>
          <a:p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Вибір ставки дисконтування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6096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Управління грошовими потоками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3000" y="1295400"/>
            <a:ext cx="6781800" cy="19050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uk-UA" sz="3200" b="1" i="1" dirty="0" smtClean="0"/>
              <a:t>Управління грошовими потоками включає:</a:t>
            </a:r>
            <a:endParaRPr lang="ru-RU" sz="3200" i="1" dirty="0" smtClean="0"/>
          </a:p>
          <a:p>
            <a:pPr marL="1787525" indent="-273050">
              <a:tabLst>
                <a:tab pos="180975" algn="l"/>
              </a:tabLst>
            </a:pPr>
            <a:r>
              <a:rPr lang="uk-UA" sz="3200" dirty="0" smtClean="0"/>
              <a:t>облік руху грошових коштів</a:t>
            </a:r>
            <a:endParaRPr lang="ru-RU" sz="3200" dirty="0" smtClean="0"/>
          </a:p>
          <a:p>
            <a:pPr marL="1787525" indent="-273050"/>
            <a:r>
              <a:rPr lang="uk-UA" sz="3200" dirty="0" smtClean="0"/>
              <a:t>аналіз потоків грошових коштів</a:t>
            </a:r>
            <a:endParaRPr lang="ru-RU" sz="3200" dirty="0" smtClean="0"/>
          </a:p>
          <a:p>
            <a:pPr marL="1787525" indent="-273050"/>
            <a:r>
              <a:rPr lang="uk-UA" sz="3200" dirty="0" smtClean="0"/>
              <a:t>складання бюджету грошових коштів</a:t>
            </a:r>
          </a:p>
          <a:p>
            <a:pPr marL="1787525" indent="-273050">
              <a:buNone/>
            </a:pPr>
            <a:endParaRPr lang="ru-RU" sz="1800" dirty="0" smtClean="0"/>
          </a:p>
          <a:p>
            <a:pPr algn="ctr">
              <a:buNone/>
            </a:pPr>
            <a:r>
              <a:rPr lang="uk-UA" sz="3200" b="1" dirty="0" smtClean="0"/>
              <a:t>і охоплює основні аспекти управління діяльності підприємства</a:t>
            </a:r>
            <a:endParaRPr lang="ru-RU" sz="32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657600" y="3733800"/>
            <a:ext cx="16764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Грошові кошти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00800" y="3200400"/>
            <a:ext cx="16764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Власний капітал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00800" y="4191000"/>
            <a:ext cx="16764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Кредити банку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876800" y="5410200"/>
            <a:ext cx="18288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Кредиторська заборгованість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362200" y="5410200"/>
            <a:ext cx="18288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Дебіторська заборгованість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38200" y="4191000"/>
            <a:ext cx="16764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Товарно-матеріальні запаси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38200" y="3200400"/>
            <a:ext cx="16764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Необоротні активи</a:t>
            </a:r>
            <a:endParaRPr lang="ru-RU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2667000" y="3505200"/>
            <a:ext cx="838200" cy="30480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2667000" y="4191000"/>
            <a:ext cx="838200" cy="30480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3276600" y="4648200"/>
            <a:ext cx="609600" cy="45720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16200000" flipH="1">
            <a:off x="5067300" y="4610100"/>
            <a:ext cx="609600" cy="53340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V="1">
            <a:off x="5486400" y="3429000"/>
            <a:ext cx="762000" cy="30480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5486400" y="4114800"/>
            <a:ext cx="762000" cy="381000"/>
          </a:xfrm>
          <a:prstGeom prst="straightConnector1">
            <a:avLst/>
          </a:prstGeom>
          <a:ln w="2222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8839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i="1" dirty="0" smtClean="0"/>
              <a:t>коефіцієнт дисконтування = </a:t>
            </a:r>
          </a:p>
          <a:p>
            <a:pPr algn="ctr">
              <a:buNone/>
            </a:pPr>
            <a:r>
              <a:rPr lang="uk-UA" dirty="0" smtClean="0"/>
              <a:t>Таблиця коефіцієнтів дисконтування*</a:t>
            </a:r>
            <a:endParaRPr lang="ru-RU" dirty="0" smtClean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9154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27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Розрахунок коефіцієнта дисконтування</a:t>
            </a:r>
            <a:endParaRPr lang="ru-RU" sz="27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5029200" y="1066800"/>
          <a:ext cx="693964" cy="571500"/>
        </p:xfrm>
        <a:graphic>
          <a:graphicData uri="http://schemas.openxmlformats.org/presentationml/2006/ole">
            <p:oleObj spid="_x0000_s51201" name="Формула" r:id="rId3" imgW="647640" imgH="533160" progId="Equation.3">
              <p:embed/>
            </p:oleObj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04800" y="2057400"/>
          <a:ext cx="8153399" cy="1664208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1358812"/>
                <a:gridCol w="1358812"/>
                <a:gridCol w="1358812"/>
                <a:gridCol w="1358812"/>
                <a:gridCol w="1358812"/>
                <a:gridCol w="1359339"/>
              </a:tblGrid>
              <a:tr h="237291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Ставка дисконтування, </a:t>
                      </a:r>
                      <a:r>
                        <a:rPr lang="en-US" sz="1400" dirty="0">
                          <a:latin typeface="Bookman Old Style" pitchFamily="18" charset="0"/>
                        </a:rPr>
                        <a:t>r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7759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Кількість періодів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5 %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10 %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20 %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30 %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40 %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</a:tr>
              <a:tr h="237291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1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0,952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0,909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0,833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0,769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0,714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</a:tr>
              <a:tr h="237291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2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0,907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0,826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0,694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 smtClean="0">
                          <a:latin typeface="Bookman Old Style" pitchFamily="18" charset="0"/>
                        </a:rPr>
                        <a:t>0,592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0,510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</a:tr>
              <a:tr h="237291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3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0,864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0,751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0,579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0,455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0,364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2478" marR="42478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81000" y="3886200"/>
            <a:ext cx="5105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*</a:t>
            </a:r>
            <a:r>
              <a:rPr lang="uk-UA" i="1" dirty="0" smtClean="0"/>
              <a:t>Існують спеціальні таблиці для визначення поточної і майбутньої вартості грошової одиниці.</a:t>
            </a:r>
            <a:endParaRPr lang="ru-RU" dirty="0" smtClean="0"/>
          </a:p>
          <a:p>
            <a:r>
              <a:rPr lang="uk-UA" b="1" i="1" dirty="0" smtClean="0"/>
              <a:t>Приклад використання таблиці:</a:t>
            </a:r>
            <a:endParaRPr lang="ru-RU" dirty="0" smtClean="0"/>
          </a:p>
          <a:p>
            <a:r>
              <a:rPr lang="uk-UA" i="1" dirty="0" smtClean="0"/>
              <a:t>Визначити скільки гривень необхідно інвестувати сьогодні під </a:t>
            </a:r>
            <a:r>
              <a:rPr lang="uk-UA" i="1" dirty="0" smtClean="0">
                <a:latin typeface="Bookman Old Style" pitchFamily="18" charset="0"/>
              </a:rPr>
              <a:t>30 %</a:t>
            </a:r>
            <a:r>
              <a:rPr lang="uk-UA" i="1" dirty="0" smtClean="0"/>
              <a:t> річних, щоб через </a:t>
            </a:r>
            <a:r>
              <a:rPr lang="uk-UA" i="1" dirty="0" smtClean="0">
                <a:latin typeface="Bookman Old Style" pitchFamily="18" charset="0"/>
              </a:rPr>
              <a:t>2</a:t>
            </a:r>
            <a:r>
              <a:rPr lang="uk-UA" i="1" dirty="0" smtClean="0"/>
              <a:t> роки отримати </a:t>
            </a:r>
            <a:r>
              <a:rPr lang="uk-UA" i="1" dirty="0" smtClean="0">
                <a:latin typeface="Bookman Old Style" pitchFamily="18" charset="0"/>
              </a:rPr>
              <a:t>1000</a:t>
            </a:r>
            <a:r>
              <a:rPr lang="uk-UA" i="1" dirty="0" smtClean="0"/>
              <a:t> тис. грн.</a:t>
            </a:r>
          </a:p>
          <a:p>
            <a:endParaRPr lang="ru-RU" dirty="0" smtClean="0"/>
          </a:p>
          <a:p>
            <a:r>
              <a:rPr lang="uk-UA" b="1" dirty="0" smtClean="0">
                <a:latin typeface="Bookman Old Style" pitchFamily="18" charset="0"/>
              </a:rPr>
              <a:t>1000 × 0,592 </a:t>
            </a:r>
            <a:r>
              <a:rPr lang="uk-UA" dirty="0" smtClean="0">
                <a:latin typeface="Bookman Old Style" pitchFamily="18" charset="0"/>
              </a:rPr>
              <a:t>= </a:t>
            </a:r>
            <a:r>
              <a:rPr lang="uk-UA" b="1" dirty="0" smtClean="0">
                <a:latin typeface="Bookman Old Style" pitchFamily="18" charset="0"/>
              </a:rPr>
              <a:t>592</a:t>
            </a:r>
            <a:r>
              <a:rPr lang="uk-UA" b="1" dirty="0" smtClean="0"/>
              <a:t> тис. грн.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943600" y="3962400"/>
            <a:ext cx="2895600" cy="1676400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620000" y="4191000"/>
            <a:ext cx="1143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 = </a:t>
            </a:r>
            <a:r>
              <a:rPr lang="en-US" dirty="0" smtClean="0">
                <a:latin typeface="Bookman Old Style" pitchFamily="18" charset="0"/>
              </a:rPr>
              <a:t>30 % 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172200" y="4953000"/>
            <a:ext cx="1143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 = </a:t>
            </a:r>
            <a:r>
              <a:rPr lang="en-US" dirty="0" smtClean="0">
                <a:latin typeface="Bookman Old Style" pitchFamily="18" charset="0"/>
              </a:rPr>
              <a:t>2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620000" y="4953000"/>
            <a:ext cx="1143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Bookman Old Style" pitchFamily="18" charset="0"/>
              </a:rPr>
              <a:t>0,592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943600" y="3124200"/>
            <a:ext cx="914400" cy="3048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 стрелкой 17"/>
          <p:cNvCxnSpPr>
            <a:stCxn id="16" idx="5"/>
          </p:cNvCxnSpPr>
          <p:nvPr/>
        </p:nvCxnSpPr>
        <p:spPr>
          <a:xfrm rot="16200000" flipH="1">
            <a:off x="6692526" y="3415925"/>
            <a:ext cx="730437" cy="66731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2057400"/>
          </a:xfrm>
        </p:spPr>
        <p:txBody>
          <a:bodyPr>
            <a:normAutofit fontScale="85000" lnSpcReduction="10000"/>
          </a:bodyPr>
          <a:lstStyle/>
          <a:p>
            <a:pPr algn="r">
              <a:buNone/>
            </a:pPr>
            <a:r>
              <a:rPr lang="uk-UA" sz="1800" i="1" dirty="0" smtClean="0"/>
              <a:t>Приклад: ПАТ  </a:t>
            </a:r>
            <a:r>
              <a:rPr lang="uk-UA" sz="1800" i="1" dirty="0" err="1" smtClean="0"/>
              <a:t>“Ангара”</a:t>
            </a:r>
            <a:endParaRPr lang="ru-RU" sz="1800" dirty="0" smtClean="0"/>
          </a:p>
          <a:p>
            <a:pPr marL="0" indent="361950" algn="just">
              <a:buNone/>
            </a:pPr>
            <a:r>
              <a:rPr lang="uk-UA" sz="1800" dirty="0" smtClean="0"/>
              <a:t>Заводу </a:t>
            </a:r>
            <a:r>
              <a:rPr lang="uk-UA" sz="1800" dirty="0" err="1" smtClean="0"/>
              <a:t>“Ангара”</a:t>
            </a:r>
            <a:r>
              <a:rPr lang="uk-UA" sz="1800" dirty="0" smtClean="0"/>
              <a:t>, що виробляє гумові втулки, надійшла пропозиція від важливого покупця цієї продукції заводу </a:t>
            </a:r>
            <a:r>
              <a:rPr lang="uk-UA" sz="1800" dirty="0" err="1" smtClean="0"/>
              <a:t>“Автошина”</a:t>
            </a:r>
            <a:r>
              <a:rPr lang="uk-UA" sz="1800" dirty="0" smtClean="0"/>
              <a:t>, укласти бартерну операцію – обміняти партію гумових втулок на автомобільні камери. При цьому передбачається, що частина прибутку від операції завод </a:t>
            </a:r>
            <a:r>
              <a:rPr lang="uk-UA" sz="1800" dirty="0" err="1" smtClean="0"/>
              <a:t>“Ангара”</a:t>
            </a:r>
            <a:r>
              <a:rPr lang="uk-UA" sz="1800" dirty="0" smtClean="0"/>
              <a:t> отримає за рахунок бартерного обміну, а іншу частину шляхом перепродажу камер за вищою ціною. Початкові дані за операцією наведені в таблиці</a:t>
            </a:r>
            <a:endParaRPr lang="ru-RU" sz="1800" dirty="0" smtClean="0"/>
          </a:p>
          <a:p>
            <a:pPr algn="ctr">
              <a:buNone/>
            </a:pPr>
            <a:r>
              <a:rPr lang="uk-UA" sz="2200" b="1" dirty="0" smtClean="0"/>
              <a:t>Формування фінансового результату при бартерній операції</a:t>
            </a:r>
            <a:endParaRPr lang="ru-RU" sz="2200" dirty="0" smtClean="0"/>
          </a:p>
          <a:p>
            <a:pPr algn="r">
              <a:buNone/>
            </a:pPr>
            <a:r>
              <a:rPr lang="uk-UA" sz="1500" dirty="0" smtClean="0"/>
              <a:t>(млн. грн.)</a:t>
            </a:r>
            <a:endParaRPr lang="ru-RU" sz="1500" dirty="0" smtClean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610600" cy="533400"/>
          </a:xfrm>
        </p:spPr>
        <p:txBody>
          <a:bodyPr>
            <a:noAutofit/>
          </a:bodyPr>
          <a:lstStyle/>
          <a:p>
            <a:pPr indent="361950"/>
            <a:r>
              <a:rPr lang="uk-UA" sz="27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Оцінка ефективності бартерної операції</a:t>
            </a:r>
            <a:endParaRPr lang="ru-RU" sz="27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57201" y="3048000"/>
          <a:ext cx="8229598" cy="170688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122220"/>
                <a:gridCol w="1694044"/>
                <a:gridCol w="1657522"/>
                <a:gridCol w="1755812"/>
              </a:tblGrid>
              <a:tr h="3882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Bookman Old Style" pitchFamily="18" charset="0"/>
                        </a:rPr>
                        <a:t>Етапи бартерної операції</a:t>
                      </a:r>
                      <a:endParaRPr lang="ru-RU" sz="14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Bookman Old Style" pitchFamily="18" charset="0"/>
                        </a:rPr>
                        <a:t>Обмін: втулки на камери</a:t>
                      </a:r>
                      <a:endParaRPr lang="ru-RU" sz="14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latin typeface="Bookman Old Style" pitchFamily="18" charset="0"/>
                        </a:rPr>
                        <a:t>Перепродаж камер</a:t>
                      </a:r>
                      <a:endParaRPr lang="ru-RU" sz="14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latin typeface="Bookman Old Style" pitchFamily="18" charset="0"/>
                        </a:rPr>
                        <a:t>Результат операції</a:t>
                      </a:r>
                      <a:endParaRPr lang="ru-RU" sz="14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 anchor="ctr"/>
                </a:tc>
              </a:tr>
              <a:tr h="194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Виручка від реалізації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91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100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100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</a:tr>
              <a:tr h="194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Собівартість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(80)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(91)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(80)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</a:tr>
              <a:tr h="194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Витрати на перепродаж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0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(5)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(5)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</a:tr>
              <a:tr h="194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Прибуток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11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4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15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</a:tr>
              <a:tr h="194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Податки (35 %)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(3,9)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(1,4)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(5,3)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</a:tr>
              <a:tr h="19412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Чистий прибуток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7,2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latin typeface="Bookman Old Style" pitchFamily="18" charset="0"/>
                        </a:rPr>
                        <a:t>2,6</a:t>
                      </a:r>
                      <a:endParaRPr lang="ru-RU" sz="14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Bookman Old Style" pitchFamily="18" charset="0"/>
                        </a:rPr>
                        <a:t>9,8</a:t>
                      </a:r>
                      <a:endParaRPr lang="ru-RU" sz="14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5914" marR="15914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52578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i="1" dirty="0" smtClean="0"/>
              <a:t>Визначимо ефективність бартерної операції з урахуванням тимчасової вартості грошей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4582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Представлення бартеру у вигляді потоку грошових коштів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1371600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1300" i="1" dirty="0" smtClean="0"/>
              <a:t>Продовження прикладу: ПАТ </a:t>
            </a:r>
            <a:r>
              <a:rPr lang="uk-UA" sz="1300" i="1" dirty="0" err="1" smtClean="0"/>
              <a:t>“Ангара”</a:t>
            </a:r>
            <a:endParaRPr lang="uk-UA" sz="1300" i="1" dirty="0" smtClean="0"/>
          </a:p>
          <a:p>
            <a:pPr algn="ctr"/>
            <a:r>
              <a:rPr lang="uk-UA" sz="2300" b="1" i="1" dirty="0" smtClean="0"/>
              <a:t>Бартерна операція: втулки – камери – гроші</a:t>
            </a:r>
            <a:endParaRPr lang="ru-RU" sz="2300" b="1" dirty="0" smtClean="0"/>
          </a:p>
        </p:txBody>
      </p:sp>
      <p:grpSp>
        <p:nvGrpSpPr>
          <p:cNvPr id="15" name="Группа 14"/>
          <p:cNvGrpSpPr/>
          <p:nvPr/>
        </p:nvGrpSpPr>
        <p:grpSpPr>
          <a:xfrm>
            <a:off x="381000" y="2971800"/>
            <a:ext cx="8442900" cy="2667000"/>
            <a:chOff x="320100" y="1981200"/>
            <a:chExt cx="8442900" cy="2667000"/>
          </a:xfrm>
        </p:grpSpPr>
        <p:graphicFrame>
          <p:nvGraphicFramePr>
            <p:cNvPr id="6" name="Диаграмма 5"/>
            <p:cNvGraphicFramePr/>
            <p:nvPr/>
          </p:nvGraphicFramePr>
          <p:xfrm>
            <a:off x="838200" y="1981200"/>
            <a:ext cx="7924800" cy="2667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320100" y="2133600"/>
              <a:ext cx="584775" cy="1066800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uk-UA" sz="1300" b="1" dirty="0" smtClean="0"/>
                <a:t>Надійшло коштів</a:t>
              </a:r>
              <a:endParaRPr lang="ru-RU" sz="1300" b="1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29625" y="3505199"/>
              <a:ext cx="584775" cy="1066800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uk-UA" sz="1300" b="1" dirty="0" smtClean="0"/>
                <a:t>Вибуття коштів</a:t>
              </a:r>
              <a:endParaRPr lang="ru-RU" sz="1300" b="1" dirty="0"/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 rot="5400000" flipH="1" flipV="1">
              <a:off x="-197272" y="3384397"/>
              <a:ext cx="2349194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1333500" y="2784157"/>
              <a:ext cx="1219200" cy="492443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uk-UA" sz="1300" dirty="0" smtClean="0"/>
                <a:t>Витрати на виробництво</a:t>
              </a:r>
              <a:endParaRPr lang="ru-RU" sz="13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352800" y="2895600"/>
              <a:ext cx="990600" cy="292388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uk-UA" sz="1300" dirty="0" smtClean="0"/>
                <a:t>Податок</a:t>
              </a:r>
              <a:endParaRPr lang="ru-RU" sz="13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105400" y="2660303"/>
              <a:ext cx="1219200" cy="692497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uk-UA" sz="1300" dirty="0" smtClean="0"/>
                <a:t>Витрати на перепродаж і податки</a:t>
              </a:r>
              <a:endParaRPr lang="ru-RU" sz="13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981825" y="2022157"/>
              <a:ext cx="1371600" cy="492443"/>
            </a:xfrm>
            <a:prstGeom prst="rect">
              <a:avLst/>
            </a:prstGeom>
            <a:no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uk-UA" sz="1300" dirty="0" smtClean="0"/>
                <a:t>Надходження коштів</a:t>
              </a:r>
              <a:endParaRPr lang="ru-RU" sz="1300" dirty="0"/>
            </a:p>
          </p:txBody>
        </p:sp>
      </p:grpSp>
      <p:sp>
        <p:nvSpPr>
          <p:cNvPr id="17" name="Скругленный прямоугольник 16"/>
          <p:cNvSpPr/>
          <p:nvPr/>
        </p:nvSpPr>
        <p:spPr>
          <a:xfrm>
            <a:off x="1295400" y="2286000"/>
            <a:ext cx="1524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Виробництво втулок</a:t>
            </a:r>
            <a:endParaRPr lang="ru-RU" sz="150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124200" y="2286000"/>
            <a:ext cx="1600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Відвантаження втулок</a:t>
            </a:r>
            <a:endParaRPr lang="ru-RU" sz="15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029200" y="2286000"/>
            <a:ext cx="1600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Перепродаж камер</a:t>
            </a:r>
            <a:endParaRPr lang="ru-RU" sz="15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934200" y="2286000"/>
            <a:ext cx="1600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Надходження коштів</a:t>
            </a:r>
            <a:endParaRPr lang="ru-RU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219200"/>
            <a:ext cx="8229600" cy="914400"/>
          </a:xfrm>
        </p:spPr>
        <p:txBody>
          <a:bodyPr>
            <a:normAutofit fontScale="77500" lnSpcReduction="20000"/>
          </a:bodyPr>
          <a:lstStyle/>
          <a:p>
            <a:pPr algn="r">
              <a:buNone/>
            </a:pPr>
            <a:r>
              <a:rPr lang="uk-UA" sz="1900" i="1" dirty="0" smtClean="0"/>
              <a:t>Продовження прикладу: ПАТ </a:t>
            </a:r>
            <a:r>
              <a:rPr lang="uk-UA" sz="1900" i="1" dirty="0" err="1" smtClean="0"/>
              <a:t>“Ангара”</a:t>
            </a:r>
            <a:endParaRPr lang="ru-RU" sz="1900" dirty="0" smtClean="0"/>
          </a:p>
          <a:p>
            <a:pPr algn="ctr">
              <a:buNone/>
            </a:pPr>
            <a:r>
              <a:rPr lang="uk-UA" b="1" dirty="0" smtClean="0"/>
              <a:t>Розрахунок ефективності операції з урахуванням фактору часу</a:t>
            </a:r>
            <a:endParaRPr lang="ru-RU" dirty="0" smtClean="0"/>
          </a:p>
          <a:p>
            <a:pPr algn="r">
              <a:buNone/>
            </a:pPr>
            <a:r>
              <a:rPr lang="uk-UA" sz="1700" i="1" dirty="0" smtClean="0"/>
              <a:t>(млн. грн.)</a:t>
            </a:r>
            <a:endParaRPr lang="ru-RU" sz="17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4582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27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Оцінка ефективності бартерної операції</a:t>
            </a:r>
            <a:endParaRPr lang="ru-RU" sz="27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9075" y="2050867"/>
          <a:ext cx="8762999" cy="2521133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380764"/>
                <a:gridCol w="1205789"/>
                <a:gridCol w="1290372"/>
                <a:gridCol w="1680285"/>
                <a:gridCol w="1205789"/>
              </a:tblGrid>
              <a:tr h="7184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Грошові потоки протягом бартерної   операції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Результат (без урахування фактора часу)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Bookman Old Style" pitchFamily="18" charset="0"/>
                        </a:rPr>
                        <a:t>Період виплати грошей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Коефіцієнт дисконтування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Результат (з урахуванням фактора часу)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3592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Ставка дисконтування грама = 5 % (місячний індекс інфляції)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2394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Виручка від реалізації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100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Bookman Old Style" pitchFamily="18" charset="0"/>
                        </a:rPr>
                        <a:t>n </a:t>
                      </a:r>
                      <a:r>
                        <a:rPr lang="uk-UA" sz="1200">
                          <a:latin typeface="Bookman Old Style" pitchFamily="18" charset="0"/>
                        </a:rPr>
                        <a:t>=3 ( квітень)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0,864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86,40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2394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Собівартість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(80)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Bookman Old Style" pitchFamily="18" charset="0"/>
                        </a:rPr>
                        <a:t>n </a:t>
                      </a:r>
                      <a:r>
                        <a:rPr lang="uk-UA" sz="1200" dirty="0" smtClean="0">
                          <a:latin typeface="Bookman Old Style" pitchFamily="18" charset="0"/>
                        </a:rPr>
                        <a:t>=0 ( січень)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1,000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>
                          <a:latin typeface="Bookman Old Style" pitchFamily="18" charset="0"/>
                        </a:rPr>
                        <a:t>(80,00)</a:t>
                      </a:r>
                      <a:endParaRPr lang="ru-RU" sz="1200" b="1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2394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Витрати на перепродаж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(5)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Bookman Old Style" pitchFamily="18" charset="0"/>
                        </a:rPr>
                        <a:t>n </a:t>
                      </a:r>
                      <a:r>
                        <a:rPr lang="uk-UA" sz="1200" dirty="0" smtClean="0">
                          <a:latin typeface="Bookman Old Style" pitchFamily="18" charset="0"/>
                        </a:rPr>
                        <a:t>=2 ( березень)</a:t>
                      </a:r>
                      <a:endParaRPr lang="ru-RU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0,907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(4,54)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2394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Податки (35 %) - обмін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(3,85)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Bookman Old Style" pitchFamily="18" charset="0"/>
                        </a:rPr>
                        <a:t>n </a:t>
                      </a:r>
                      <a:r>
                        <a:rPr lang="uk-UA" sz="1200">
                          <a:latin typeface="Bookman Old Style" pitchFamily="18" charset="0"/>
                        </a:rPr>
                        <a:t>=1 ( лютий)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0,952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(3,67)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2394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Податки (35 %) - перепродаж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(1,40)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>
                          <a:latin typeface="Bookman Old Style" pitchFamily="18" charset="0"/>
                        </a:rPr>
                        <a:t>n </a:t>
                      </a:r>
                      <a:r>
                        <a:rPr lang="uk-UA" sz="1200">
                          <a:latin typeface="Bookman Old Style" pitchFamily="18" charset="0"/>
                        </a:rPr>
                        <a:t>=2 ( березень)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>
                          <a:latin typeface="Bookman Old Style" pitchFamily="18" charset="0"/>
                        </a:rPr>
                        <a:t>0,907</a:t>
                      </a:r>
                      <a:endParaRPr lang="ru-RU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(1,27)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2394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Чистий прибуток (поточна вартість)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9,75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2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Bookman Old Style" pitchFamily="18" charset="0"/>
                        </a:rPr>
                        <a:t>(3,07)</a:t>
                      </a:r>
                      <a:endParaRPr lang="ru-RU" sz="12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4800" y="4800600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dirty="0" smtClean="0"/>
              <a:t>*</a:t>
            </a:r>
            <a:r>
              <a:rPr lang="uk-UA" i="1" dirty="0" smtClean="0"/>
              <a:t>Коефіцієнти дисконтування визначені за допомогою Таблиці (слайд </a:t>
            </a:r>
            <a:r>
              <a:rPr lang="uk-UA" i="1" dirty="0" smtClean="0">
                <a:latin typeface="Bookman Old Style" pitchFamily="18" charset="0"/>
              </a:rPr>
              <a:t>46</a:t>
            </a:r>
            <a:r>
              <a:rPr lang="uk-UA" i="1" dirty="0" smtClean="0"/>
              <a:t>)</a:t>
            </a:r>
            <a:endParaRPr lang="ru-RU" dirty="0" smtClean="0"/>
          </a:p>
          <a:p>
            <a:pPr algn="just"/>
            <a:r>
              <a:rPr lang="uk-UA" i="1" dirty="0" smtClean="0"/>
              <a:t>Оскільки поточна вартість майбутніх грошових надходжень має негативний результат -</a:t>
            </a:r>
            <a:r>
              <a:rPr lang="uk-UA" i="1" dirty="0" smtClean="0">
                <a:latin typeface="Bookman Old Style" pitchFamily="18" charset="0"/>
              </a:rPr>
              <a:t>3,07</a:t>
            </a:r>
            <a:r>
              <a:rPr lang="uk-UA" i="1" dirty="0" smtClean="0"/>
              <a:t> то операція не ефективна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04800" y="762000"/>
            <a:ext cx="8686800" cy="533400"/>
          </a:xfrm>
        </p:spPr>
        <p:txBody>
          <a:bodyPr>
            <a:noAutofit/>
          </a:bodyPr>
          <a:lstStyle/>
          <a:p>
            <a:pPr indent="361950" algn="just"/>
            <a:r>
              <a:rPr lang="uk-UA" sz="25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Консолідований звіт про рух грошових коштів і товарів, отриманих по бартеру</a:t>
            </a:r>
            <a:endParaRPr lang="ru-RU" sz="25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-384491" y="1143000"/>
            <a:ext cx="9459833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5050" algn="l"/>
              </a:tabLst>
            </a:pPr>
            <a:r>
              <a:rPr kumimoji="0" lang="uk-UA" sz="1500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Приклад: ПАТ </a:t>
            </a:r>
            <a:r>
              <a:rPr kumimoji="0" lang="uk-UA" sz="1500" i="1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“Ангара”</a:t>
            </a:r>
            <a:endParaRPr kumimoji="0" lang="uk-UA" sz="1500" i="1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5050" algn="l"/>
              </a:tabLst>
            </a:pPr>
            <a:r>
              <a:rPr kumimoji="0" lang="uk-UA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</a:rPr>
              <a:t>Консолідований звіт про рух грошових коштів і засобів в товарі</a:t>
            </a:r>
            <a:r>
              <a:rPr kumimoji="0" lang="ru-RU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01" y="1828800"/>
          <a:ext cx="4495799" cy="4489255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729773"/>
                <a:gridCol w="561610"/>
                <a:gridCol w="593749"/>
                <a:gridCol w="610667"/>
              </a:tblGrid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товар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гроші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Всього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961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Сальдо на початок періоду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1 932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1 932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227174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ВИРОБНИЧА ДІЯЛЬНІСТЬ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Надходження від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основної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діяльності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1. Від реалізації продукції: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основна реалізація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5 187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12 075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17 262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Разом надійшло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5 187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12 075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17 262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Виплати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основної</a:t>
                      </a:r>
                      <a:r>
                        <a:rPr lang="uk-UA" sz="11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діяльності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1. Розрахунки з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постачальниками – разом 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4 520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2 540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7 060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2. Заробітна плата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3 200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3 200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3. Інше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1 743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3 914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5 657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Разом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витрат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6 263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9 654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15 917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Потік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від</a:t>
                      </a:r>
                      <a:r>
                        <a:rPr lang="uk-UA" sz="11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основної 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діяльності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1 076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2 421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1 345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606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62126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ФІНАНСОВА ДІЯЛЬНІСТЬ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86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Надходження (отримано кредитів)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-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Виплати (повернення кредитів)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-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2 180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2 180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847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Потік від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фінансової</a:t>
                      </a:r>
                      <a:r>
                        <a:rPr lang="uk-UA" sz="11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діяльності</a:t>
                      </a:r>
                      <a:r>
                        <a:rPr lang="uk-UA" sz="1100" dirty="0">
                          <a:latin typeface="Bookman Old Style" pitchFamily="18" charset="0"/>
                        </a:rPr>
                        <a:t>.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(2 180)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(2 180:)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загальне надходження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5 187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12 075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17 262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latin typeface="Bookman Old Style" pitchFamily="18" charset="0"/>
                        </a:rPr>
                        <a:t>загальні</a:t>
                      </a:r>
                      <a:r>
                        <a:rPr lang="uk-UA" sz="1100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витрати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6 263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11 834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18 097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916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690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ЗАГАЛЬНИЙ ПОТІК </a:t>
                      </a:r>
                      <a:r>
                        <a:rPr lang="uk-UA" sz="1100" dirty="0" smtClean="0">
                          <a:latin typeface="Bookman Old Style" pitchFamily="18" charset="0"/>
                        </a:rPr>
                        <a:t>КОШТІВ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(1 076)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241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(835)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  <a:tr h="1537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Сальдо на кінець періоду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856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latin typeface="Bookman Old Style" pitchFamily="18" charset="0"/>
                        </a:rPr>
                        <a:t>241</a:t>
                      </a:r>
                      <a:endParaRPr lang="ru-RU" sz="110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Bookman Old Style" pitchFamily="18" charset="0"/>
                        </a:rPr>
                        <a:t>1 097</a:t>
                      </a:r>
                      <a:endParaRPr lang="ru-RU" sz="11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19711" marR="19711" marT="0" marB="0"/>
                </a:tc>
              </a:tr>
            </a:tbl>
          </a:graphicData>
        </a:graphic>
      </p:graphicFrame>
      <p:graphicFrame>
        <p:nvGraphicFramePr>
          <p:cNvPr id="6" name="Диаграмма 5"/>
          <p:cNvGraphicFramePr/>
          <p:nvPr/>
        </p:nvGraphicFramePr>
        <p:xfrm>
          <a:off x="4648200" y="1752600"/>
          <a:ext cx="4343400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4724400" y="3276600"/>
          <a:ext cx="4572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2438400" cy="533400"/>
          </a:xfrm>
        </p:spPr>
        <p:txBody>
          <a:bodyPr>
            <a:noAutofit/>
          </a:bodyPr>
          <a:lstStyle/>
          <a:p>
            <a:r>
              <a:rPr lang="uk-UA" sz="35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Зміст</a:t>
            </a:r>
            <a:endParaRPr lang="ru-RU" sz="35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7772400" cy="5410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3200" dirty="0" smtClean="0"/>
              <a:t>Основні поняття</a:t>
            </a:r>
            <a:endParaRPr lang="ru-RU" sz="3200" dirty="0" smtClean="0"/>
          </a:p>
          <a:p>
            <a:pPr>
              <a:buNone/>
            </a:pPr>
            <a:r>
              <a:rPr lang="uk-UA" sz="3200" dirty="0" smtClean="0"/>
              <a:t>Аналіз потоків грошових коштів</a:t>
            </a:r>
            <a:endParaRPr lang="ru-RU" sz="3200" dirty="0" smtClean="0"/>
          </a:p>
          <a:p>
            <a:pPr>
              <a:buNone/>
            </a:pPr>
            <a:r>
              <a:rPr lang="uk-UA" sz="3200" dirty="0" smtClean="0"/>
              <a:t>Касовий бюджет</a:t>
            </a:r>
            <a:endParaRPr lang="ru-RU" sz="3200" dirty="0" smtClean="0"/>
          </a:p>
          <a:p>
            <a:pPr>
              <a:buNone/>
            </a:pPr>
            <a:r>
              <a:rPr lang="uk-UA" sz="3200" dirty="0" smtClean="0"/>
              <a:t>Дефіцит грошових коштів</a:t>
            </a:r>
            <a:endParaRPr lang="ru-RU" sz="3200" dirty="0" smtClean="0"/>
          </a:p>
          <a:p>
            <a:pPr>
              <a:buNone/>
            </a:pPr>
            <a:r>
              <a:rPr lang="uk-UA" sz="3200" dirty="0" smtClean="0"/>
              <a:t>Тимчасово вільні грошові кошти</a:t>
            </a:r>
            <a:endParaRPr lang="ru-RU" sz="3200" dirty="0" smtClean="0"/>
          </a:p>
          <a:p>
            <a:pPr>
              <a:buNone/>
            </a:pPr>
            <a:r>
              <a:rPr lang="uk-UA" sz="3200" dirty="0" err="1" smtClean="0"/>
              <a:t>Негрошові</a:t>
            </a:r>
            <a:r>
              <a:rPr lang="uk-UA" sz="3200" dirty="0" smtClean="0"/>
              <a:t> форми розрахунків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81000" y="1781175"/>
            <a:ext cx="7467600" cy="6858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4572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Аналіз потоків грошових коштів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524000"/>
            <a:ext cx="8839200" cy="5105400"/>
          </a:xfrm>
        </p:spPr>
        <p:txBody>
          <a:bodyPr>
            <a:normAutofit fontScale="70000" lnSpcReduction="20000"/>
          </a:bodyPr>
          <a:lstStyle/>
          <a:p>
            <a:pPr marL="0" indent="361950" algn="just">
              <a:buNone/>
            </a:pPr>
            <a:r>
              <a:rPr lang="uk-UA" sz="3200" b="1" dirty="0" smtClean="0"/>
              <a:t>Основне завдання </a:t>
            </a:r>
            <a:r>
              <a:rPr lang="uk-UA" sz="3200" dirty="0" smtClean="0"/>
              <a:t>аналізу грошових потоків полягає у виявленні причин недоліку (надлишку) грошових коштів, визначенні джерел їх надходжень і напрямів використання</a:t>
            </a:r>
          </a:p>
          <a:p>
            <a:pPr marL="0" indent="361950" algn="just">
              <a:buNone/>
            </a:pPr>
            <a:endParaRPr lang="ru-RU" sz="1100" dirty="0" smtClean="0"/>
          </a:p>
          <a:p>
            <a:pPr marL="0" indent="361950" algn="just">
              <a:buNone/>
            </a:pPr>
            <a:r>
              <a:rPr lang="uk-UA" sz="3200" dirty="0" smtClean="0"/>
              <a:t>Для визначення потоків грошових коштів використовуються </a:t>
            </a:r>
            <a:r>
              <a:rPr lang="uk-UA" sz="3200" b="1" dirty="0" smtClean="0"/>
              <a:t>прямий і непрямий </a:t>
            </a:r>
            <a:r>
              <a:rPr lang="uk-UA" sz="3200" dirty="0" smtClean="0"/>
              <a:t>метод</a:t>
            </a:r>
          </a:p>
          <a:p>
            <a:pPr marL="0" indent="361950" algn="just">
              <a:buNone/>
            </a:pPr>
            <a:endParaRPr lang="ru-RU" sz="1100" dirty="0" smtClean="0"/>
          </a:p>
          <a:p>
            <a:pPr marL="0" indent="361950" algn="just">
              <a:buNone/>
            </a:pPr>
            <a:r>
              <a:rPr lang="uk-UA" sz="3200" dirty="0" smtClean="0"/>
              <a:t>Основним документом для аналізу грошових потоків є </a:t>
            </a:r>
            <a:r>
              <a:rPr lang="uk-UA" sz="3200" b="1" i="1" dirty="0" smtClean="0"/>
              <a:t>Звіт про рух грошових коштів, </a:t>
            </a:r>
            <a:r>
              <a:rPr lang="uk-UA" sz="3200" dirty="0" smtClean="0"/>
              <a:t>за допомогою якого можна контролювати поточну платоспроможність підприємства, ухвалювати оперативні рішення для управління грошовими коштами та пояснювати розбіжність між фінансовим результатом і зміною грошових коштів</a:t>
            </a:r>
          </a:p>
          <a:p>
            <a:pPr marL="0" indent="361950" algn="just">
              <a:buNone/>
            </a:pPr>
            <a:endParaRPr lang="ru-RU" sz="1100" dirty="0" smtClean="0"/>
          </a:p>
          <a:p>
            <a:pPr marL="0" indent="361950" algn="just">
              <a:buNone/>
            </a:pPr>
            <a:r>
              <a:rPr lang="uk-UA" sz="3200" dirty="0" smtClean="0"/>
              <a:t>При аналізі, потоки грошових коштів розглядаються за трьома видами діяльності: </a:t>
            </a:r>
            <a:r>
              <a:rPr lang="uk-UA" sz="3200" b="1" i="1" dirty="0" smtClean="0"/>
              <a:t>основна, інвестиційна і фінансова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Стрелка вниз 71"/>
          <p:cNvSpPr/>
          <p:nvPr/>
        </p:nvSpPr>
        <p:spPr>
          <a:xfrm>
            <a:off x="3124200" y="3276600"/>
            <a:ext cx="762000" cy="3048000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457200"/>
          </a:xfrm>
        </p:spPr>
        <p:txBody>
          <a:bodyPr>
            <a:noAutofit/>
          </a:bodyPr>
          <a:lstStyle/>
          <a:p>
            <a:pPr indent="361950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Схема руху грошових потоків</a:t>
            </a:r>
            <a:endParaRPr lang="ru-RU" sz="3000" b="1" i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90600" y="6324600"/>
            <a:ext cx="52578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Сукупний грошовий потік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04800" y="5867400"/>
            <a:ext cx="2362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Отримання кредитів</a:t>
            </a:r>
            <a:endParaRPr lang="ru-RU" sz="15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04800" y="5562600"/>
            <a:ext cx="23622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Випуск акцій</a:t>
            </a:r>
            <a:endParaRPr lang="ru-RU" sz="15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343400" y="5867400"/>
            <a:ext cx="2286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Виплата дивідендів</a:t>
            </a:r>
            <a:endParaRPr lang="ru-RU" sz="15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343400" y="5562600"/>
            <a:ext cx="2286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Виплата кредитів</a:t>
            </a:r>
            <a:endParaRPr lang="ru-RU" sz="1500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28600" y="6248400"/>
            <a:ext cx="876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086600" y="54864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Фінансова діяльність</a:t>
            </a:r>
            <a:endParaRPr lang="ru-RU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28600" y="5410200"/>
            <a:ext cx="876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4343400" y="5105400"/>
            <a:ext cx="2286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Капітальне будівництво</a:t>
            </a:r>
            <a:endParaRPr lang="ru-RU" sz="15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343400" y="4572000"/>
            <a:ext cx="2286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Придбання довгострокових активів</a:t>
            </a:r>
            <a:endParaRPr lang="ru-RU" sz="15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04800" y="4572000"/>
            <a:ext cx="2362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Продаж довгострокових активів</a:t>
            </a:r>
            <a:endParaRPr lang="ru-RU" sz="1500" dirty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28600" y="4419600"/>
            <a:ext cx="876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086600" y="45720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Інвестиційна</a:t>
            </a:r>
          </a:p>
          <a:p>
            <a:pPr algn="ctr"/>
            <a:r>
              <a:rPr lang="uk-UA" dirty="0" smtClean="0"/>
              <a:t>діяльність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343400" y="4038600"/>
            <a:ext cx="2286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Утримання соц. сфери</a:t>
            </a:r>
            <a:endParaRPr lang="ru-RU" sz="15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4343400" y="3733800"/>
            <a:ext cx="2286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Податки</a:t>
            </a:r>
            <a:endParaRPr lang="ru-RU" sz="15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4343400" y="3429000"/>
            <a:ext cx="22860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/>
              <a:t>Відсотки за кредити</a:t>
            </a:r>
            <a:endParaRPr lang="ru-RU" sz="1500" dirty="0"/>
          </a:p>
        </p:txBody>
      </p:sp>
      <p:sp>
        <p:nvSpPr>
          <p:cNvPr id="24" name="TextBox 23"/>
          <p:cNvSpPr txBox="1"/>
          <p:nvPr/>
        </p:nvSpPr>
        <p:spPr>
          <a:xfrm>
            <a:off x="7086600" y="34290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Основна</a:t>
            </a:r>
          </a:p>
          <a:p>
            <a:pPr algn="ctr"/>
            <a:r>
              <a:rPr lang="uk-UA" dirty="0" smtClean="0"/>
              <a:t>діяльність</a:t>
            </a:r>
            <a:endParaRPr lang="ru-RU" dirty="0"/>
          </a:p>
        </p:txBody>
      </p:sp>
      <p:grpSp>
        <p:nvGrpSpPr>
          <p:cNvPr id="47" name="Группа 46"/>
          <p:cNvGrpSpPr/>
          <p:nvPr/>
        </p:nvGrpSpPr>
        <p:grpSpPr>
          <a:xfrm>
            <a:off x="7086600" y="1600200"/>
            <a:ext cx="1828800" cy="1219200"/>
            <a:chOff x="7086600" y="1676400"/>
            <a:chExt cx="1828800" cy="1219200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7086600" y="1676400"/>
              <a:ext cx="1828800" cy="1219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7239000" y="1752600"/>
              <a:ext cx="1524000" cy="4572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500" dirty="0" smtClean="0">
                  <a:solidFill>
                    <a:schemeClr val="tx1"/>
                  </a:solidFill>
                </a:rPr>
                <a:t>Операційний прибуток</a:t>
              </a:r>
              <a:endParaRPr lang="ru-RU" sz="1500" dirty="0">
                <a:solidFill>
                  <a:schemeClr val="tx1"/>
                </a:solidFill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7239000" y="2514600"/>
              <a:ext cx="1524000" cy="3048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500" dirty="0" smtClean="0">
                  <a:solidFill>
                    <a:schemeClr val="tx1"/>
                  </a:solidFill>
                </a:rPr>
                <a:t>Амортизація</a:t>
              </a:r>
              <a:endParaRPr lang="ru-RU" sz="1500" dirty="0">
                <a:solidFill>
                  <a:schemeClr val="tx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848600" y="2113746"/>
              <a:ext cx="381000" cy="4770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500" b="1" dirty="0" smtClean="0"/>
                <a:t>+</a:t>
              </a:r>
            </a:p>
          </p:txBody>
        </p:sp>
      </p:grpSp>
      <p:sp>
        <p:nvSpPr>
          <p:cNvPr id="29" name="Прямоугольник 28"/>
          <p:cNvSpPr/>
          <p:nvPr/>
        </p:nvSpPr>
        <p:spPr>
          <a:xfrm>
            <a:off x="381000" y="1219200"/>
            <a:ext cx="60198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743200" y="2743200"/>
            <a:ext cx="1524000" cy="4572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>
                <a:solidFill>
                  <a:schemeClr val="tx1"/>
                </a:solidFill>
              </a:rPr>
              <a:t>Грошові</a:t>
            </a:r>
          </a:p>
          <a:p>
            <a:pPr algn="ctr"/>
            <a:r>
              <a:rPr lang="uk-UA" sz="1500" dirty="0" smtClean="0">
                <a:solidFill>
                  <a:schemeClr val="tx1"/>
                </a:solidFill>
              </a:rPr>
              <a:t> засоби</a:t>
            </a:r>
            <a:endParaRPr lang="ru-RU" sz="1500" dirty="0">
              <a:solidFill>
                <a:schemeClr val="tx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724400" y="2057400"/>
            <a:ext cx="1524000" cy="4572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>
                <a:solidFill>
                  <a:schemeClr val="tx1"/>
                </a:solidFill>
              </a:rPr>
              <a:t>Дебіторська заборгованість</a:t>
            </a:r>
            <a:endParaRPr lang="ru-RU" sz="1500" dirty="0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1676400"/>
            <a:ext cx="1219200" cy="381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dirty="0" smtClean="0">
                <a:solidFill>
                  <a:schemeClr val="tx1"/>
                </a:solidFill>
              </a:rPr>
              <a:t>Заробітна плата, витрати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57200" y="2362200"/>
            <a:ext cx="1524000" cy="4572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500" dirty="0" smtClean="0">
                <a:solidFill>
                  <a:schemeClr val="tx1"/>
                </a:solidFill>
              </a:rPr>
              <a:t>Кредиторська заборгованість</a:t>
            </a:r>
            <a:endParaRPr lang="ru-RU" sz="1500" dirty="0">
              <a:solidFill>
                <a:schemeClr val="tx1"/>
              </a:solidFill>
            </a:endParaRPr>
          </a:p>
        </p:txBody>
      </p:sp>
      <p:sp>
        <p:nvSpPr>
          <p:cNvPr id="35" name="Стрелка влево 34"/>
          <p:cNvSpPr/>
          <p:nvPr/>
        </p:nvSpPr>
        <p:spPr>
          <a:xfrm>
            <a:off x="6477000" y="2057400"/>
            <a:ext cx="381000" cy="45720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6" name="Группа 45"/>
          <p:cNvGrpSpPr/>
          <p:nvPr/>
        </p:nvGrpSpPr>
        <p:grpSpPr>
          <a:xfrm>
            <a:off x="2590800" y="1371600"/>
            <a:ext cx="1828800" cy="762000"/>
            <a:chOff x="2590800" y="1371600"/>
            <a:chExt cx="1828800" cy="762000"/>
          </a:xfrm>
        </p:grpSpPr>
        <p:sp>
          <p:nvSpPr>
            <p:cNvPr id="30" name="Прямоугольник 29"/>
            <p:cNvSpPr/>
            <p:nvPr/>
          </p:nvSpPr>
          <p:spPr>
            <a:xfrm>
              <a:off x="2590800" y="1371600"/>
              <a:ext cx="1828800" cy="7620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300" dirty="0" smtClean="0">
                  <a:solidFill>
                    <a:schemeClr val="tx1"/>
                  </a:solidFill>
                </a:rPr>
                <a:t>Сировина і матеріали</a:t>
              </a:r>
            </a:p>
            <a:p>
              <a:pPr algn="ctr"/>
              <a:r>
                <a:rPr lang="uk-UA" sz="1300" dirty="0" smtClean="0">
                  <a:solidFill>
                    <a:schemeClr val="tx1"/>
                  </a:solidFill>
                </a:rPr>
                <a:t>Незавершене виробництво</a:t>
              </a:r>
            </a:p>
            <a:p>
              <a:pPr algn="ctr"/>
              <a:r>
                <a:rPr lang="uk-UA" sz="1300" dirty="0" smtClean="0">
                  <a:solidFill>
                    <a:schemeClr val="tx1"/>
                  </a:solidFill>
                </a:rPr>
                <a:t>Готова продукція</a:t>
              </a:r>
              <a:endParaRPr lang="ru-RU" sz="1300" dirty="0">
                <a:solidFill>
                  <a:schemeClr val="tx1"/>
                </a:solidFill>
              </a:endParaRPr>
            </a:p>
          </p:txBody>
        </p:sp>
        <p:cxnSp>
          <p:nvCxnSpPr>
            <p:cNvPr id="37" name="Прямая соединительная линия 36"/>
            <p:cNvCxnSpPr/>
            <p:nvPr/>
          </p:nvCxnSpPr>
          <p:spPr>
            <a:xfrm>
              <a:off x="2695575" y="1951037"/>
              <a:ext cx="1600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>
              <a:off x="2714625" y="1562100"/>
              <a:ext cx="1600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Скругленная соединительная линия 42"/>
          <p:cNvCxnSpPr>
            <a:stCxn id="31" idx="1"/>
            <a:endCxn id="30" idx="1"/>
          </p:cNvCxnSpPr>
          <p:nvPr/>
        </p:nvCxnSpPr>
        <p:spPr>
          <a:xfrm rot="10800000">
            <a:off x="2590800" y="1752600"/>
            <a:ext cx="152400" cy="1219200"/>
          </a:xfrm>
          <a:prstGeom prst="curvedConnector3">
            <a:avLst>
              <a:gd name="adj1" fmla="val 250000"/>
            </a:avLst>
          </a:prstGeom>
          <a:ln w="22225">
            <a:solidFill>
              <a:srgbClr val="FFFF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hape 48"/>
          <p:cNvCxnSpPr/>
          <p:nvPr/>
        </p:nvCxnSpPr>
        <p:spPr>
          <a:xfrm flipH="1">
            <a:off x="4267200" y="1981200"/>
            <a:ext cx="152400" cy="1143000"/>
          </a:xfrm>
          <a:prstGeom prst="curvedConnector3">
            <a:avLst>
              <a:gd name="adj1" fmla="val -150000"/>
            </a:avLst>
          </a:prstGeom>
          <a:ln w="22225">
            <a:solidFill>
              <a:srgbClr val="FFFF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hape 58"/>
          <p:cNvCxnSpPr>
            <a:stCxn id="30" idx="3"/>
            <a:endCxn id="32" idx="0"/>
          </p:cNvCxnSpPr>
          <p:nvPr/>
        </p:nvCxnSpPr>
        <p:spPr>
          <a:xfrm>
            <a:off x="4419600" y="1752600"/>
            <a:ext cx="1066800" cy="304800"/>
          </a:xfrm>
          <a:prstGeom prst="bentConnector2">
            <a:avLst/>
          </a:prstGeom>
          <a:ln w="2222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hape 60"/>
          <p:cNvCxnSpPr>
            <a:stCxn id="32" idx="2"/>
          </p:cNvCxnSpPr>
          <p:nvPr/>
        </p:nvCxnSpPr>
        <p:spPr>
          <a:xfrm rot="5400000">
            <a:off x="4648200" y="2133600"/>
            <a:ext cx="457200" cy="1219200"/>
          </a:xfrm>
          <a:prstGeom prst="bentConnector2">
            <a:avLst/>
          </a:prstGeom>
          <a:ln w="2222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hape 63"/>
          <p:cNvCxnSpPr>
            <a:stCxn id="31" idx="1"/>
            <a:endCxn id="34" idx="2"/>
          </p:cNvCxnSpPr>
          <p:nvPr/>
        </p:nvCxnSpPr>
        <p:spPr>
          <a:xfrm rot="10800000">
            <a:off x="1219200" y="2819400"/>
            <a:ext cx="1524000" cy="152400"/>
          </a:xfrm>
          <a:prstGeom prst="bentConnector2">
            <a:avLst/>
          </a:prstGeom>
          <a:ln w="22225">
            <a:solidFill>
              <a:srgbClr val="FFFF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Соединительная линия уступом 65"/>
          <p:cNvCxnSpPr/>
          <p:nvPr/>
        </p:nvCxnSpPr>
        <p:spPr>
          <a:xfrm flipV="1">
            <a:off x="685800" y="1447800"/>
            <a:ext cx="1828800" cy="914400"/>
          </a:xfrm>
          <a:prstGeom prst="bentConnector3">
            <a:avLst>
              <a:gd name="adj1" fmla="val -521"/>
            </a:avLst>
          </a:prstGeom>
          <a:ln w="22225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Стрелка вниз 68"/>
          <p:cNvSpPr/>
          <p:nvPr/>
        </p:nvSpPr>
        <p:spPr>
          <a:xfrm>
            <a:off x="3352800" y="3352800"/>
            <a:ext cx="304800" cy="9144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Стрелка вниз 69"/>
          <p:cNvSpPr/>
          <p:nvPr/>
        </p:nvSpPr>
        <p:spPr>
          <a:xfrm>
            <a:off x="3352800" y="4495800"/>
            <a:ext cx="304800" cy="8382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Стрелка вниз 70"/>
          <p:cNvSpPr/>
          <p:nvPr/>
        </p:nvSpPr>
        <p:spPr>
          <a:xfrm>
            <a:off x="3352800" y="5486400"/>
            <a:ext cx="304800" cy="7620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4" name="Прямая со стрелкой 73"/>
          <p:cNvCxnSpPr/>
          <p:nvPr/>
        </p:nvCxnSpPr>
        <p:spPr>
          <a:xfrm>
            <a:off x="2743200" y="4819650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>
            <a:off x="2743200" y="5676900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/>
          <p:nvPr/>
        </p:nvCxnSpPr>
        <p:spPr>
          <a:xfrm>
            <a:off x="2743200" y="5980112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 стрелкой 77"/>
          <p:cNvCxnSpPr/>
          <p:nvPr/>
        </p:nvCxnSpPr>
        <p:spPr>
          <a:xfrm>
            <a:off x="3733800" y="5827712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>
            <a:off x="3733800" y="5229225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/>
          <p:nvPr/>
        </p:nvCxnSpPr>
        <p:spPr>
          <a:xfrm>
            <a:off x="3733800" y="4800600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 стрелкой 80"/>
          <p:cNvCxnSpPr/>
          <p:nvPr/>
        </p:nvCxnSpPr>
        <p:spPr>
          <a:xfrm>
            <a:off x="3733800" y="4162425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/>
          <p:nvPr/>
        </p:nvCxnSpPr>
        <p:spPr>
          <a:xfrm>
            <a:off x="3733800" y="3838575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>
            <a:off x="3733800" y="3543300"/>
            <a:ext cx="533400" cy="1588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838200"/>
          </a:xfrm>
        </p:spPr>
        <p:txBody>
          <a:bodyPr>
            <a:noAutofit/>
          </a:bodyPr>
          <a:lstStyle/>
          <a:p>
            <a:pPr indent="361950" algn="just"/>
            <a:r>
              <a:rPr lang="uk-UA" sz="3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ookman Old Style" pitchFamily="18" charset="0"/>
              </a:rPr>
              <a:t>Потоки грошових коштів від основної діяльності</a:t>
            </a:r>
            <a:endParaRPr lang="ru-RU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Bookman Old Style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676400"/>
            <a:ext cx="8763000" cy="609600"/>
          </a:xfrm>
        </p:spPr>
        <p:txBody>
          <a:bodyPr>
            <a:normAutofit fontScale="62500" lnSpcReduction="20000"/>
          </a:bodyPr>
          <a:lstStyle/>
          <a:p>
            <a:pPr marL="0" indent="361950" algn="just">
              <a:buNone/>
            </a:pPr>
            <a:r>
              <a:rPr lang="uk-UA" sz="3200" b="1" dirty="0" smtClean="0"/>
              <a:t>Основна діяльність </a:t>
            </a:r>
            <a:r>
              <a:rPr lang="uk-UA" sz="3200" dirty="0" smtClean="0"/>
              <a:t>надходження і використання грошових коштів, що забезпечують виконання основних виробничо-комерційних функцій</a:t>
            </a:r>
            <a:endParaRPr lang="ru-RU" sz="3200" dirty="0"/>
          </a:p>
        </p:txBody>
      </p:sp>
      <p:sp>
        <p:nvSpPr>
          <p:cNvPr id="23" name="TextBox 22"/>
          <p:cNvSpPr txBox="1"/>
          <p:nvPr/>
        </p:nvSpPr>
        <p:spPr>
          <a:xfrm>
            <a:off x="381000" y="571500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61950" algn="just"/>
            <a:r>
              <a:rPr lang="uk-UA" b="1" i="1" dirty="0" smtClean="0"/>
              <a:t>Оскільки основна діяльність компанії є головним джерелом прибутку, вона має бути і основним джерелом грошових коштів</a:t>
            </a:r>
            <a:endParaRPr lang="ru-RU" dirty="0" smtClean="0"/>
          </a:p>
        </p:txBody>
      </p:sp>
      <p:grpSp>
        <p:nvGrpSpPr>
          <p:cNvPr id="29" name="Группа 28"/>
          <p:cNvGrpSpPr/>
          <p:nvPr/>
        </p:nvGrpSpPr>
        <p:grpSpPr>
          <a:xfrm>
            <a:off x="228600" y="2373868"/>
            <a:ext cx="8458200" cy="3341132"/>
            <a:chOff x="228600" y="2373868"/>
            <a:chExt cx="8458200" cy="3341132"/>
          </a:xfrm>
        </p:grpSpPr>
        <p:sp>
          <p:nvSpPr>
            <p:cNvPr id="5" name="TextBox 4"/>
            <p:cNvSpPr txBox="1"/>
            <p:nvPr/>
          </p:nvSpPr>
          <p:spPr>
            <a:xfrm>
              <a:off x="1447800" y="2373868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 smtClean="0"/>
                <a:t>Надходження</a:t>
              </a:r>
              <a:endParaRPr lang="ru-RU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943600" y="2373868"/>
              <a:ext cx="1676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 smtClean="0"/>
                <a:t>Витрачання</a:t>
              </a:r>
              <a:endParaRPr lang="ru-RU" dirty="0"/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228600" y="2971800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Грошова виручка від реалізації продукції у звітному періоді</a:t>
              </a:r>
              <a:endParaRPr lang="ru-RU" dirty="0" smtClean="0"/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228600" y="3733800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Погашення дебіторської заборгованості</a:t>
              </a:r>
              <a:endParaRPr lang="ru-RU" dirty="0" smtClean="0"/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228600" y="4495800"/>
              <a:ext cx="3733800" cy="381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Надходження від продаж бартеру</a:t>
              </a:r>
              <a:endParaRPr lang="ru-RU" dirty="0" smtClean="0"/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228600" y="4990800"/>
              <a:ext cx="3733800" cy="343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Аванси, отримані від покупців</a:t>
              </a:r>
              <a:endParaRPr lang="ru-RU" dirty="0" smtClean="0"/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4953000" y="2819400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Розрахунки з постачальниками і підрядниками</a:t>
              </a:r>
              <a:endParaRPr lang="ru-RU" dirty="0"/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4953000" y="3543000"/>
              <a:ext cx="3733800" cy="343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Виплата заробітної плати</a:t>
              </a:r>
              <a:endParaRPr lang="ru-RU" dirty="0" smtClean="0"/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4953000" y="3962400"/>
              <a:ext cx="3733800" cy="648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Відрахування до бюджету і позабюджетні фонди</a:t>
              </a:r>
              <a:endParaRPr lang="ru-RU" dirty="0"/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4953000" y="4686000"/>
              <a:ext cx="3733800" cy="343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Виплата відсотків за кредит</a:t>
              </a:r>
              <a:endParaRPr lang="ru-RU" dirty="0" smtClean="0"/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4953000" y="5105400"/>
              <a:ext cx="3733800" cy="3810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smtClean="0"/>
                <a:t>Відрахування на соц. сферу</a:t>
              </a:r>
              <a:endParaRPr lang="ru-RU" dirty="0" smtClean="0"/>
            </a:p>
          </p:txBody>
        </p:sp>
        <p:sp>
          <p:nvSpPr>
            <p:cNvPr id="16" name="Стрелка вниз 15"/>
            <p:cNvSpPr/>
            <p:nvPr/>
          </p:nvSpPr>
          <p:spPr>
            <a:xfrm>
              <a:off x="4324350" y="2819400"/>
              <a:ext cx="304800" cy="2895600"/>
            </a:xfrm>
            <a:prstGeom prst="downArrow">
              <a:avLst>
                <a:gd name="adj1" fmla="val 50000"/>
                <a:gd name="adj2" fmla="val 7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7" name="Прямая со стрелкой 16"/>
            <p:cNvCxnSpPr/>
            <p:nvPr/>
          </p:nvCxnSpPr>
          <p:spPr>
            <a:xfrm>
              <a:off x="4038600" y="3267075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>
              <a:off x="4010025" y="405765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>
              <a:off x="4029075" y="470535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>
              <a:off x="4038600" y="5153025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 стрелкой 23"/>
            <p:cNvCxnSpPr/>
            <p:nvPr/>
          </p:nvCxnSpPr>
          <p:spPr>
            <a:xfrm>
              <a:off x="4619625" y="312420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 стрелкой 24"/>
            <p:cNvCxnSpPr/>
            <p:nvPr/>
          </p:nvCxnSpPr>
          <p:spPr>
            <a:xfrm>
              <a:off x="4600575" y="3733800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>
              <a:off x="4600575" y="4295775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 стрелкой 26"/>
            <p:cNvCxnSpPr/>
            <p:nvPr/>
          </p:nvCxnSpPr>
          <p:spPr>
            <a:xfrm>
              <a:off x="4600575" y="4867275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/>
            <p:nvPr/>
          </p:nvCxnSpPr>
          <p:spPr>
            <a:xfrm>
              <a:off x="4600575" y="5303837"/>
              <a:ext cx="304800" cy="158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2648</TotalTime>
  <Words>5159</Words>
  <Application>Microsoft Office PowerPoint</Application>
  <PresentationFormat>Экран (4:3)</PresentationFormat>
  <Paragraphs>1627</Paragraphs>
  <Slides>54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54</vt:i4>
      </vt:variant>
    </vt:vector>
  </HeadingPairs>
  <TitlesOfParts>
    <vt:vector size="56" baseType="lpstr">
      <vt:lpstr>Поток</vt:lpstr>
      <vt:lpstr>Формула</vt:lpstr>
      <vt:lpstr>Оцінка ефективності діяльності на основі бюджету грошових коштів  </vt:lpstr>
      <vt:lpstr>Основні поняття</vt:lpstr>
      <vt:lpstr>Слайд 3</vt:lpstr>
      <vt:lpstr>Слайд 4</vt:lpstr>
      <vt:lpstr>Управління грошовими потоками</vt:lpstr>
      <vt:lpstr>Зміст</vt:lpstr>
      <vt:lpstr>Аналіз потоків грошових коштів</vt:lpstr>
      <vt:lpstr>Схема руху грошових потоків</vt:lpstr>
      <vt:lpstr>Потоки грошових коштів від основної діяльності</vt:lpstr>
      <vt:lpstr>Потоки грошових коштів інвестиційної діяльності</vt:lpstr>
      <vt:lpstr>Потоки грошових коштів від фінансової діяльності</vt:lpstr>
      <vt:lpstr>Звіт про рух грошових коштів: структура</vt:lpstr>
      <vt:lpstr>Рух грошових коштів є одним з найбільш важливих показників діяльності</vt:lpstr>
      <vt:lpstr>Звіт про рух грошових коштів: важливий елемент діагностики</vt:lpstr>
      <vt:lpstr>Зв’язок між основною, інвестиційною і фінансовою діяльністю підприємства</vt:lpstr>
      <vt:lpstr>Методи розрахунку потоку грошових коштів</vt:lpstr>
      <vt:lpstr>Складання звіту про рух грошових коштів (прямий метод)</vt:lpstr>
      <vt:lpstr>Звіт про рух грошових коштів</vt:lpstr>
      <vt:lpstr>Схема руху грошових коштів</vt:lpstr>
      <vt:lpstr>Ліквідний грошовий потік</vt:lpstr>
      <vt:lpstr>Розрахунок ліквідного грошового потоку</vt:lpstr>
      <vt:lpstr>Що показує аналіз грошових потоків</vt:lpstr>
      <vt:lpstr>Касовий бюджет</vt:lpstr>
      <vt:lpstr>Бюджетування грошових коштів</vt:lpstr>
      <vt:lpstr>Складання касового бюджету</vt:lpstr>
      <vt:lpstr>Основні документи, необхідні для складання касового бюджету</vt:lpstr>
      <vt:lpstr>Прогноз надходжень грошових коштів від продаж</vt:lpstr>
      <vt:lpstr>Інкасація готівки</vt:lpstr>
      <vt:lpstr>Розрахунок коефіцієнтів інкасування</vt:lpstr>
      <vt:lpstr>Розрахунок коефіцієнтів інкасування</vt:lpstr>
      <vt:lpstr>Прогноз витрат грошових коштів</vt:lpstr>
      <vt:lpstr>Прогноз руху грошових коштів (основної діяльності)</vt:lpstr>
      <vt:lpstr>Прогноз руху грошових коштів (по фінансовій діяльності)</vt:lpstr>
      <vt:lpstr>Грошовий потік і управління оборотними коштами</vt:lpstr>
      <vt:lpstr>Платіжний календар</vt:lpstr>
      <vt:lpstr>Дефіцит грошових коштів</vt:lpstr>
      <vt:lpstr>Причини дефіциту грошових коштів</vt:lpstr>
      <vt:lpstr>Заходи для збільшення потоку грошових коштів</vt:lpstr>
      <vt:lpstr>Заходи для збільшення потоку грошових коштів</vt:lpstr>
      <vt:lpstr>Вибір рішення: продати або передати в оренду</vt:lpstr>
      <vt:lpstr>Стимулювання надходжень грошових коштів</vt:lpstr>
      <vt:lpstr>Тимчасово вільні грошові кошти</vt:lpstr>
      <vt:lpstr>Тимчасово вільні грошові кошти</vt:lpstr>
      <vt:lpstr>Тимчасово вільні грошові кошти</vt:lpstr>
      <vt:lpstr>Не грошові форми розрахунків</vt:lpstr>
      <vt:lpstr>Оцінка потенційних вигод і втрат від бартерних операцій</vt:lpstr>
      <vt:lpstr>Оцінка потенційних вигод і втрат від бартерних операцій</vt:lpstr>
      <vt:lpstr>Оцінка ефективності бартерної операції</vt:lpstr>
      <vt:lpstr>Вибір ставки дисконтування</vt:lpstr>
      <vt:lpstr>Розрахунок коефіцієнта дисконтування</vt:lpstr>
      <vt:lpstr>Оцінка ефективності бартерної операції</vt:lpstr>
      <vt:lpstr>Представлення бартеру у вигляді потоку грошових коштів</vt:lpstr>
      <vt:lpstr>Оцінка ефективності бартерної операції</vt:lpstr>
      <vt:lpstr>Консолідований звіт про рух грошових коштів і товарів, отриманих по бартеру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Схема семінару </dc:title>
  <cp:lastModifiedBy>Лена</cp:lastModifiedBy>
  <cp:revision>279</cp:revision>
  <dcterms:modified xsi:type="dcterms:W3CDTF">2020-12-04T07:29:40Z</dcterms:modified>
</cp:coreProperties>
</file>