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80" r:id="rId25"/>
    <p:sldId id="281" r:id="rId26"/>
    <p:sldId id="27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FB0574"/>
    <a:srgbClr val="FF00FF"/>
    <a:srgbClr val="F80830"/>
    <a:srgbClr val="FF99FF"/>
    <a:srgbClr val="02CEC9"/>
    <a:srgbClr val="F18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>
        <p:scale>
          <a:sx n="70" d="100"/>
          <a:sy n="70" d="100"/>
        </p:scale>
        <p:origin x="-1530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3E8076-3F1B-43F6-8B44-56319B6F8631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74338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BB4AD-81A4-4315-A654-7E60E6E5288B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55119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37B7A-6996-4A5A-845F-0A59F2B928B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3132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3356B-6D69-4BE2-9C63-8F4CA1481FA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3072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6F74-AE0E-4BB1-8B80-7FC2DDAB126F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0884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E4CF6-19B8-4D7B-AE87-536E6EB293CF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0628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0EA4-1359-4CE9-8BC8-D2C7BDDD7518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17728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5EDC-EA83-4C0F-A52F-C75F35A1DBE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4601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5B14-7824-40B9-B81F-00308D92FB3F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3517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173B-3F3A-483A-BC4B-A4B14624F11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4261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0E362-D311-4BE4-8A88-AD2C698BAD43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4723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5A4872E-A9F2-4A8E-B93D-8CA6E86539AA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  <p:sp>
        <p:nvSpPr>
          <p:cNvPr id="71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C\Downloads\tristan-lohengrin-look-at-the-clouds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1%80%D0%BE%D0%BF%D0%B0%D0%B3%D0%B0%D0%BD%D0%B4%D0%B0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620000" cy="43434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02CEC9"/>
                </a:solidFill>
              </a:rPr>
              <a:t>КОНЦЕПЦІЇ І ПРАКТИКИ ПСИХОЛОГІЧНОГО ВПЛИВУ (</a:t>
            </a:r>
            <a:r>
              <a:rPr lang="uk-UA" sz="6000" i="1" dirty="0" smtClean="0">
                <a:solidFill>
                  <a:srgbClr val="02CEC9"/>
                </a:solidFill>
                <a:latin typeface="Bookman Old Style" pitchFamily="18" charset="0"/>
              </a:rPr>
              <a:t>МАНІПУЛЯЦІЯ</a:t>
            </a:r>
            <a:r>
              <a:rPr lang="uk-UA" dirty="0" smtClean="0">
                <a:solidFill>
                  <a:srgbClr val="02CEC9"/>
                </a:solidFill>
              </a:rPr>
              <a:t>)</a:t>
            </a:r>
            <a:endParaRPr lang="ru-RU" dirty="0" smtClean="0">
              <a:solidFill>
                <a:srgbClr val="02CEC9"/>
              </a:solidFill>
            </a:endParaRPr>
          </a:p>
        </p:txBody>
      </p:sp>
      <p:pic>
        <p:nvPicPr>
          <p:cNvPr id="3075" name="Picture 4" descr="73f9b492ad6d915620a83f6f40424a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32766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ristan-lohengrin-look-at-the-clou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1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610600" cy="627864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02C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Аргумент до особистості</a:t>
            </a:r>
          </a:p>
          <a:p>
            <a:pPr algn="ctr">
              <a:defRPr/>
            </a:pPr>
            <a:r>
              <a:rPr lang="ru-RU" sz="2800" dirty="0"/>
              <a:t>Вважається різновидом підміни тези і проявляється в схильності замінювати обговорення проблеми обговоренням конкретних осіб, залучених до проблеми.</a:t>
            </a:r>
          </a:p>
          <a:p>
            <a:pPr algn="ctr">
              <a:defRPr/>
            </a:pPr>
            <a:r>
              <a:rPr lang="ru-RU" dirty="0"/>
              <a:t> </a:t>
            </a:r>
          </a:p>
          <a:p>
            <a:pPr algn="ctr">
              <a:defRPr/>
            </a:pPr>
            <a:endParaRPr lang="ru-RU" sz="3600" b="1" i="1" dirty="0">
              <a:solidFill>
                <a:srgbClr val="02C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i="1" dirty="0">
              <a:solidFill>
                <a:srgbClr val="02C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i="1" dirty="0">
              <a:solidFill>
                <a:srgbClr val="02C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i="1" dirty="0">
                <a:solidFill>
                  <a:srgbClr val="02C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Недотримання логічного закону достатньої підстави</a:t>
            </a:r>
          </a:p>
          <a:p>
            <a:pPr algn="ctr">
              <a:defRPr/>
            </a:pPr>
            <a:r>
              <a:rPr lang="ru-RU" sz="2800" dirty="0"/>
              <a:t>Висунута теза обгрунтовується думкою (підставою), яка сама потребує обґрунтування.</a:t>
            </a:r>
          </a:p>
        </p:txBody>
      </p:sp>
      <p:pic>
        <p:nvPicPr>
          <p:cNvPr id="3" name="Рисунок 2" descr="Konflikt-na-robo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4196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458200" cy="6216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02C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Неправомірні аналогії</a:t>
            </a:r>
          </a:p>
          <a:p>
            <a:pPr algn="ctr">
              <a:defRPr/>
            </a:pPr>
            <a:r>
              <a:rPr lang="ru-RU" dirty="0"/>
              <a:t> </a:t>
            </a:r>
            <a:r>
              <a:rPr lang="ru-RU" sz="2800" dirty="0"/>
              <a:t>Суспільство - це велика сім'я. У сім'ї, правда, бувають конфлікти. Але і в суспільстві вони нерідкі. У сім'ї не може бути рівності батьків і</a:t>
            </a:r>
          </a:p>
          <a:p>
            <a:pPr algn="ctr">
              <a:defRPr/>
            </a:pPr>
            <a:r>
              <a:rPr lang="ru-RU" sz="2800" dirty="0"/>
              <a:t>                                  дітей: перші досвідчені і </a:t>
            </a:r>
          </a:p>
          <a:p>
            <a:pPr algn="ctr">
              <a:defRPr/>
            </a:pPr>
            <a:r>
              <a:rPr lang="ru-RU" sz="2800" dirty="0"/>
              <a:t>                                     мудрі, другі поки нерозумні.</a:t>
            </a:r>
          </a:p>
          <a:p>
            <a:pPr algn="ctr">
              <a:defRPr/>
            </a:pPr>
            <a:r>
              <a:rPr lang="ru-RU" sz="2800" dirty="0"/>
              <a:t>                                    Значить, і в суспільстві не</a:t>
            </a:r>
          </a:p>
          <a:p>
            <a:pPr algn="ctr">
              <a:defRPr/>
            </a:pPr>
            <a:r>
              <a:rPr lang="ru-RU" sz="2800" dirty="0"/>
              <a:t>                                  може бути рівності </a:t>
            </a:r>
          </a:p>
          <a:p>
            <a:pPr algn="ctr">
              <a:defRPr/>
            </a:pPr>
            <a:r>
              <a:rPr lang="ru-RU" sz="2800" dirty="0"/>
              <a:t>                               соціальних груп.</a:t>
            </a:r>
          </a:p>
          <a:p>
            <a:pPr algn="ctr">
              <a:defRPr/>
            </a:pPr>
            <a:r>
              <a:rPr lang="ru-RU" dirty="0"/>
              <a:t> </a:t>
            </a:r>
          </a:p>
          <a:p>
            <a:pPr algn="ctr">
              <a:defRPr/>
            </a:pPr>
            <a:r>
              <a:rPr lang="ru-RU" sz="3600" b="1" i="1" dirty="0">
                <a:solidFill>
                  <a:srgbClr val="02C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Метод допиту</a:t>
            </a:r>
          </a:p>
          <a:p>
            <a:pPr algn="ctr">
              <a:defRPr/>
            </a:pPr>
            <a:r>
              <a:rPr lang="ru-RU" dirty="0"/>
              <a:t> </a:t>
            </a:r>
            <a:r>
              <a:rPr lang="ru-RU" sz="2800" dirty="0"/>
              <a:t>Суть методу полягає в прагненні якомога більше і частіше ставити питання - "ударний" інструмент будь-якого спілкування.</a:t>
            </a:r>
          </a:p>
        </p:txBody>
      </p:sp>
      <p:pic>
        <p:nvPicPr>
          <p:cNvPr id="3" name="Рисунок 2" descr="Kak-ukrepit-avtoritet-roditelei-v-vospitanii-detei-2563_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8100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28600"/>
            <a:ext cx="8382000" cy="6802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02C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Сократа</a:t>
            </a:r>
          </a:p>
          <a:p>
            <a:pPr algn="ctr">
              <a:defRPr/>
            </a:pPr>
            <a:r>
              <a:rPr lang="ru-RU" dirty="0"/>
              <a:t> </a:t>
            </a:r>
            <a:r>
              <a:rPr lang="ru-RU" sz="2800" dirty="0"/>
              <a:t>Завдання - з початку бесіди не давати партнеру приводу сказати "ні". Почавши здалеку і задаючи прості питання, змусити співрозмовника кілька разів сказати "так". Після чого співрозмовнику і у відповіді на основне питання буде важче вимовити «ні».</a:t>
            </a:r>
          </a:p>
          <a:p>
            <a:pPr algn="ctr">
              <a:defRPr/>
            </a:pPr>
            <a:r>
              <a:rPr lang="ru-RU" dirty="0"/>
              <a:t> </a:t>
            </a:r>
            <a:r>
              <a:rPr lang="ru-RU" sz="3600" b="1" dirty="0">
                <a:solidFill>
                  <a:srgbClr val="02C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"питань-капканів":</a:t>
            </a:r>
          </a:p>
          <a:p>
            <a:pPr lvl="1" algn="ctr">
              <a:defRPr/>
            </a:pPr>
            <a:r>
              <a:rPr lang="ru-RU" sz="2800" dirty="0"/>
              <a:t>- Вимагання ( "Це ви, звичайно, визнаєте?");</a:t>
            </a:r>
          </a:p>
          <a:p>
            <a:pPr lvl="1" algn="ctr">
              <a:defRPr/>
            </a:pPr>
            <a:r>
              <a:rPr lang="ru-RU" sz="2800" dirty="0"/>
              <a:t>                              - Неприйнятна альтернатива</a:t>
            </a:r>
          </a:p>
          <a:p>
            <a:pPr lvl="1" algn="ctr">
              <a:defRPr/>
            </a:pPr>
            <a:r>
              <a:rPr lang="ru-RU" sz="2800" dirty="0"/>
              <a:t>                           ( "Ви хочете повернення до</a:t>
            </a:r>
          </a:p>
          <a:p>
            <a:pPr lvl="1" algn="ctr">
              <a:defRPr/>
            </a:pPr>
            <a:r>
              <a:rPr lang="ru-RU" sz="2800" dirty="0"/>
              <a:t>               тоталітаризму?");</a:t>
            </a:r>
          </a:p>
          <a:p>
            <a:pPr lvl="1" algn="ctr">
              <a:defRPr/>
            </a:pPr>
            <a:r>
              <a:rPr lang="ru-RU" sz="2800" dirty="0"/>
              <a:t>                             - Контрзапитання (замість</a:t>
            </a:r>
          </a:p>
          <a:p>
            <a:pPr lvl="1" algn="ctr">
              <a:defRPr/>
            </a:pPr>
            <a:r>
              <a:rPr lang="ru-RU" sz="2800" dirty="0"/>
              <a:t>                             відповіді по суті задаються</a:t>
            </a:r>
          </a:p>
          <a:p>
            <a:pPr lvl="1" algn="ctr">
              <a:defRPr/>
            </a:pPr>
            <a:r>
              <a:rPr lang="ru-RU" sz="2800" dirty="0"/>
              <a:t>                 зустрічні питання).</a:t>
            </a:r>
          </a:p>
        </p:txBody>
      </p:sp>
      <p:pic>
        <p:nvPicPr>
          <p:cNvPr id="3" name="Рисунок 2" descr="unnamed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4127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4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3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458200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02C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ізоляції</a:t>
            </a:r>
            <a:r>
              <a:rPr lang="ru-RU" dirty="0"/>
              <a:t> </a:t>
            </a:r>
          </a:p>
          <a:p>
            <a:pPr algn="ctr">
              <a:defRPr/>
            </a:pPr>
            <a:r>
              <a:rPr lang="ru-RU" sz="2400" dirty="0"/>
              <a:t> висмикування окремих фраз з контексту мови співрозмовника, їх ізоляція та вручення зі змістом, протилежним сказаному. Схильний до епатажу публіки В. В. Маяковський свого часу видав фразу: "Я люблю дивитися, як вмирають діти". Взагалі-то він мав на увазі смерть фігурально - перетворення дітей-підлітків в зрілих, дорослих чоловіків і жінок. Але, будучи вирваною з контексту, ця злощасна фраза багаторазово використовувалася для дискредитації моральних якостей поета.</a:t>
            </a:r>
          </a:p>
        </p:txBody>
      </p:sp>
      <p:pic>
        <p:nvPicPr>
          <p:cNvPr id="3" name="Рисунок 2" descr="kotek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4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610600" cy="6308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02C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апеляції</a:t>
            </a:r>
            <a:r>
              <a:rPr lang="ru-RU" dirty="0"/>
              <a:t> </a:t>
            </a:r>
          </a:p>
          <a:p>
            <a:pPr algn="ctr">
              <a:defRPr/>
            </a:pPr>
            <a:r>
              <a:rPr lang="ru-RU" dirty="0"/>
              <a:t> </a:t>
            </a:r>
            <a:r>
              <a:rPr lang="ru-RU" sz="2800" dirty="0"/>
              <a:t>перевага до високих, але не дуже певним моральним нормам і принципам. </a:t>
            </a:r>
          </a:p>
          <a:p>
            <a:pPr>
              <a:defRPr/>
            </a:pPr>
            <a:r>
              <a:rPr lang="ru-RU" sz="2800" dirty="0"/>
              <a:t>( "Невже вам за державу</a:t>
            </a:r>
          </a:p>
          <a:p>
            <a:pPr>
              <a:defRPr/>
            </a:pPr>
            <a:r>
              <a:rPr lang="ru-RU" sz="2800" dirty="0"/>
              <a:t>не образливо?")</a:t>
            </a:r>
          </a:p>
          <a:p>
            <a:pPr algn="ctr">
              <a:defRPr/>
            </a:pPr>
            <a:endParaRPr lang="ru-RU" sz="3600" b="1" i="1" dirty="0">
              <a:solidFill>
                <a:srgbClr val="02C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i="1" dirty="0">
                <a:solidFill>
                  <a:srgbClr val="02C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Метод перемикання</a:t>
            </a:r>
          </a:p>
          <a:p>
            <a:pPr algn="ctr">
              <a:defRPr/>
            </a:pPr>
            <a:r>
              <a:rPr lang="ru-RU" dirty="0"/>
              <a:t>                              </a:t>
            </a:r>
            <a:r>
              <a:rPr lang="ru-RU" sz="2800" dirty="0"/>
              <a:t>на другорядну тему.</a:t>
            </a:r>
          </a:p>
          <a:p>
            <a:pPr algn="ctr">
              <a:defRPr/>
            </a:pPr>
            <a:endParaRPr lang="ru-RU" sz="3600" b="1" i="1" dirty="0">
              <a:solidFill>
                <a:srgbClr val="02C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i="1" dirty="0">
                <a:solidFill>
                  <a:srgbClr val="02C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Уповільнення темпу</a:t>
            </a:r>
            <a:r>
              <a:rPr lang="ru-RU" dirty="0"/>
              <a:t> </a:t>
            </a:r>
          </a:p>
          <a:p>
            <a:pPr algn="ctr">
              <a:defRPr/>
            </a:pPr>
            <a:r>
              <a:rPr lang="ru-RU" dirty="0"/>
              <a:t> </a:t>
            </a:r>
            <a:r>
              <a:rPr lang="ru-RU" sz="2800" dirty="0"/>
              <a:t>навмисне уповільнене промовляння вголос найбільш слабких місць в аргументації партнера І т.д.</a:t>
            </a:r>
          </a:p>
        </p:txBody>
      </p:sp>
      <p:pic>
        <p:nvPicPr>
          <p:cNvPr id="3" name="Рисунок 2" descr="1495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733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vniman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965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1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62000" y="609600"/>
            <a:ext cx="77724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FFFF00"/>
                </a:solidFill>
              </a:rPr>
              <a:t>ОБМАН ЯК РІЗНОВИД МАНІПУЛЯЦІЇ</a:t>
            </a: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3" name="Рисунок 2" descr="-vVq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86100"/>
            <a:ext cx="6705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64087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" y="304800"/>
            <a:ext cx="65532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ОБМАН </a:t>
            </a:r>
            <a:endParaRPr lang="ru-RU" sz="3600" u="sng" dirty="0">
              <a:solidFill>
                <a:srgbClr val="FF00FF"/>
              </a:solidFill>
            </a:endParaRPr>
          </a:p>
          <a:p>
            <a:pPr algn="ctr">
              <a:defRPr/>
            </a:pPr>
            <a:r>
              <a:rPr lang="ru-RU" sz="3600" dirty="0"/>
              <a:t>Це дуже тонка форма брехні, через утримання значного об'єму правди. Цей прийом також використовується у </a:t>
            </a:r>
            <a:r>
              <a:rPr lang="ru-RU" sz="3600" dirty="0">
                <a:solidFill>
                  <a:srgbClr val="FFFFFF"/>
                </a:solidFill>
                <a:hlinkClick r:id="rId3" tooltip="Пропаганда"/>
              </a:rPr>
              <a:t>пропаганді</a:t>
            </a:r>
            <a:r>
              <a:rPr lang="ru-RU" sz="360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med" advClick="0" advTm="9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2333625"/>
            <a:ext cx="80772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	</a:t>
            </a:r>
            <a:r>
              <a:rPr lang="ru-RU" sz="2400" dirty="0"/>
              <a:t>Д. ДеПауло довела, що </a:t>
            </a:r>
            <a:r>
              <a:rPr lang="ru-RU" sz="2400" b="1" i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ОБМАН (брехня)</a:t>
            </a:r>
            <a:r>
              <a:rPr lang="ru-RU" sz="2400" dirty="0"/>
              <a:t> — дуже поширений комунікативний феномен, який включає в себе різноманітність ситуацій і тактик брехні. </a:t>
            </a:r>
          </a:p>
          <a:p>
            <a:pPr algn="just">
              <a:defRPr/>
            </a:pPr>
            <a:r>
              <a:rPr lang="ru-RU" sz="2400" dirty="0"/>
              <a:t>	Автор пропонує модель брехні, що містить такі компоненти: зміст, тип і референт.</a:t>
            </a:r>
          </a:p>
          <a:p>
            <a:pPr algn="just">
              <a:defRPr/>
            </a:pPr>
            <a:r>
              <a:rPr lang="ru-RU" sz="2400" dirty="0"/>
              <a:t>	Зміст — емоція, дія, виправдання, досягнення і факт.</a:t>
            </a:r>
          </a:p>
          <a:p>
            <a:pPr algn="just">
              <a:defRPr/>
            </a:pPr>
            <a:r>
              <a:rPr lang="ru-RU" sz="2400" dirty="0"/>
              <a:t>	За типом брехня буває: пряма брехня (неправда в чистому вигляді), перебільшення і тонка брехня (опускання важливих деталей).</a:t>
            </a:r>
          </a:p>
          <a:p>
            <a:pPr algn="just">
              <a:defRPr/>
            </a:pPr>
            <a:r>
              <a:rPr lang="ru-RU" sz="2400" dirty="0"/>
              <a:t>	Референт брехні — це той, про кого (або що) брешуть (самоорієнтована чи орієнтована на інших).</a:t>
            </a:r>
          </a:p>
        </p:txBody>
      </p:sp>
      <p:pic>
        <p:nvPicPr>
          <p:cNvPr id="3" name="Рисунок 2" descr="1109174bc9211955ed8ecb3a69e5d03e1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35814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9113568892_bc192da352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203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04800" y="2057400"/>
            <a:ext cx="77724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FFFF00"/>
                </a:solidFill>
              </a:rPr>
              <a:t>МОТИВИ МАНІПУЛЯТИВНОЇ ПОВЕДІНКИ ОСОБИСТОСТІ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20484" name="AutoShape 2" descr="Основные мотивы человека. Мотивы деятельности, их виды и характерис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5" name="Рисунок 4" descr="Без названия (4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143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5344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185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викликати у людини страх, сором або почуття провини та використати її у власних цілях.</a:t>
            </a:r>
          </a:p>
          <a:p>
            <a:pPr algn="ctr">
              <a:defRPr/>
            </a:pP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Проте не завжди маніпулятор усвідомлює свої дії − часто люди маніпулюють, тому що не знають, як інакше досягти свого, або бояться і соромляться прямо говорити про потреби.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Без названия (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Без назв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7446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z="4800" dirty="0" smtClean="0">
                <a:solidFill>
                  <a:srgbClr val="FFFF00"/>
                </a:solidFill>
              </a:rPr>
              <a:t>ЗМІСТ МАНІПУЛЯЦІЇ</a:t>
            </a:r>
            <a:endParaRPr lang="ru-RU" sz="4800" dirty="0" smtClean="0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905000"/>
            <a:ext cx="8464550" cy="4648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uk-UA" sz="2800" b="1" i="1" u="sng" dirty="0" smtClean="0">
                <a:solidFill>
                  <a:srgbClr val="FF00FF"/>
                </a:solidFill>
              </a:rPr>
              <a:t>Маніпуляція</a:t>
            </a:r>
            <a:r>
              <a:rPr lang="uk-UA" sz="2800" dirty="0" smtClean="0"/>
              <a:t> – </a:t>
            </a:r>
            <a:r>
              <a:rPr lang="uk-UA" sz="2800" b="1" i="1" dirty="0" smtClean="0"/>
              <a:t>різновид духовного, психологічного впливу</a:t>
            </a:r>
            <a:r>
              <a:rPr lang="uk-UA" sz="2800" dirty="0" smtClean="0"/>
              <a:t> (а не фізичне насильство або погроза насильства)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800" dirty="0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uk-UA" sz="2800" b="1" i="1" u="sng" dirty="0" smtClean="0">
                <a:solidFill>
                  <a:srgbClr val="FF00FF"/>
                </a:solidFill>
              </a:rPr>
              <a:t>Маніпуляція</a:t>
            </a:r>
            <a:r>
              <a:rPr lang="uk-UA" sz="2800" dirty="0" smtClean="0"/>
              <a:t> – </a:t>
            </a:r>
            <a:r>
              <a:rPr lang="uk-UA" sz="2800" b="1" i="1" dirty="0" smtClean="0"/>
              <a:t> прихований вплив, факт якого не повинний бути помічений об’єктом маніпуляції</a:t>
            </a:r>
            <a:r>
              <a:rPr lang="uk-UA" sz="2800" dirty="0" smtClean="0"/>
              <a:t> 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uk-UA" sz="2800" dirty="0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uk-UA" sz="2800" b="1" i="1" u="sng" dirty="0" smtClean="0">
                <a:solidFill>
                  <a:srgbClr val="FF00FF"/>
                </a:solidFill>
              </a:rPr>
              <a:t>Маніпуляція</a:t>
            </a:r>
            <a:r>
              <a:rPr lang="uk-UA" sz="2800" dirty="0" smtClean="0"/>
              <a:t> –  </a:t>
            </a:r>
            <a:r>
              <a:rPr lang="uk-UA" sz="2800" b="1" i="1" dirty="0" smtClean="0"/>
              <a:t>частина технології влади, а не вплив на поведінку друга або партнера</a:t>
            </a:r>
            <a:r>
              <a:rPr lang="ru-RU" sz="2800" i="1" dirty="0" smtClean="0"/>
              <a:t> </a:t>
            </a:r>
          </a:p>
        </p:txBody>
      </p:sp>
    </p:spTree>
  </p:cSld>
  <p:clrMapOvr>
    <a:masterClrMapping/>
  </p:clrMapOvr>
  <p:transition spd="med" advClick="0" advTm="13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har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6294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09600" y="228600"/>
            <a:ext cx="8001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Навіть, на перший погляд, позитивні дії людини можуть бути насправді маніпуляцією, наприклад: благодійність напоказ заради іміджу. Ця маніпуляція апелює до домінантності. Якщо людина демонстративно займається благодійністю, вона показує, що відрізняється від інших. </a:t>
            </a:r>
          </a:p>
          <a:p>
            <a:pPr algn="ctr"/>
            <a:endParaRPr lang="ru-RU" sz="2800">
              <a:solidFill>
                <a:srgbClr val="02CEC9"/>
              </a:solidFill>
            </a:endParaRPr>
          </a:p>
          <a:p>
            <a:pPr algn="ctr"/>
            <a:endParaRPr lang="ru-RU" sz="2800">
              <a:solidFill>
                <a:srgbClr val="02CEC9"/>
              </a:solidFill>
            </a:endParaRPr>
          </a:p>
          <a:p>
            <a:pPr algn="ctr"/>
            <a:endParaRPr lang="ru-RU" sz="2800">
              <a:solidFill>
                <a:srgbClr val="02CEC9"/>
              </a:solidFill>
            </a:endParaRPr>
          </a:p>
          <a:p>
            <a:pPr algn="ctr"/>
            <a:r>
              <a:rPr lang="ru-RU" sz="2800">
                <a:solidFill>
                  <a:srgbClr val="02CEC9"/>
                </a:solidFill>
              </a:rPr>
              <a:t>У колективах та організаціях часто використовують такий вид маніпуляції, як корпоративна єдність. Ми команда, ми всі робимо одну справу, у нас одна мета, і байдуже, що робочий графік ненормований тощо.</a:t>
            </a:r>
          </a:p>
        </p:txBody>
      </p:sp>
    </p:spTree>
  </p:cSld>
  <p:clrMapOvr>
    <a:masterClrMapping/>
  </p:clrMapOvr>
  <p:transition spd="med" advClick="0" advTm="13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28600"/>
            <a:ext cx="8458200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185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Мотиви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185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маніпуляції в </a:t>
            </a:r>
          </a:p>
          <a:p>
            <a:pPr algn="r">
              <a:defRPr/>
            </a:pPr>
            <a:r>
              <a:rPr lang="ru-RU" sz="3600" b="1" dirty="0">
                <a:solidFill>
                  <a:srgbClr val="F185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робочих відносинах </a:t>
            </a:r>
            <a:r>
              <a:rPr lang="ru-RU" dirty="0"/>
              <a:t>:</a:t>
            </a:r>
          </a:p>
          <a:p>
            <a:pPr algn="ctr">
              <a:defRPr/>
            </a:pPr>
            <a:r>
              <a:rPr lang="ru-RU" dirty="0"/>
              <a:t>•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 іншу людину знаряддям виконання своїх намірів;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перекласти на когось частину своєї роботи;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уникнути особистої відповідальності, зокрема, переклавши її на інших;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самоствердитися (доволі часто за рахунок іншого);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вирішити власні психологічні проблеми (внутрішньоособистісні конфлікти на зразок нереалізованих амбіцій);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надати взаємовідносинам бажаний вигляд (наприклад, встановити дистанцію);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отримати виграш від комфортності свого становища тощо.</a:t>
            </a:r>
          </a:p>
        </p:txBody>
      </p:sp>
      <p:pic>
        <p:nvPicPr>
          <p:cNvPr id="3" name="Рисунок 2" descr="Без названия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3581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3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838200" y="1066800"/>
            <a:ext cx="77724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6000" dirty="0" smtClean="0">
                <a:solidFill>
                  <a:srgbClr val="FFFF00"/>
                </a:solidFill>
              </a:rPr>
              <a:t>ТЕХНІКИ ЗАХИСТУ ВІД МАНІПУЛЯЦІЇ</a:t>
            </a:r>
            <a:endParaRPr lang="ru-RU" sz="6000" dirty="0" smtClean="0">
              <a:solidFill>
                <a:srgbClr val="FFFF00"/>
              </a:solidFill>
            </a:endParaRPr>
          </a:p>
        </p:txBody>
      </p:sp>
      <p:pic>
        <p:nvPicPr>
          <p:cNvPr id="3" name="Рисунок 2" descr="17-07-2019-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5029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6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_m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114800"/>
            <a:ext cx="383857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" y="228600"/>
            <a:ext cx="8610600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/>
              <a:t>Протистояти маніпуляціям допомагає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адекватна (не завищена) самооцінка</a:t>
            </a:r>
            <a:r>
              <a:rPr lang="ru-RU" sz="2800" dirty="0"/>
              <a:t>. Коли людина реально оцінює себе та свої емоції, вона одразу відчуває певний тиск і може протистояти йому.</a:t>
            </a:r>
          </a:p>
          <a:p>
            <a:pPr algn="ctr">
              <a:defRPr/>
            </a:pPr>
            <a:endParaRPr lang="ru-RU" sz="2800" dirty="0"/>
          </a:p>
          <a:p>
            <a:pPr algn="ctr">
              <a:defRPr/>
            </a:pPr>
            <a:r>
              <a:rPr lang="ru-RU" sz="2800" dirty="0"/>
              <a:t>Зрозумійте, чого від вас хочуть домогтися: щоб ви відчули вину, сором, діяли певним чином або, навпаки, відмовилися від дій.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Відштовхуючись від цього, можна йти далі.</a:t>
            </a:r>
          </a:p>
          <a:p>
            <a:pPr algn="ctr">
              <a:defRPr/>
            </a:pPr>
            <a:endParaRPr lang="ru-RU" sz="2800" dirty="0"/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«Холодний розум та </a:t>
            </a:r>
          </a:p>
          <a:p>
            <a:pPr>
              <a:defRPr/>
            </a:pP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емоції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2400" dirty="0"/>
              <a:t>Обдумайте інформацію </a:t>
            </a:r>
          </a:p>
          <a:p>
            <a:pPr>
              <a:defRPr/>
            </a:pPr>
            <a:r>
              <a:rPr lang="ru-RU" sz="2400" dirty="0"/>
              <a:t>або пропозицію наодинці. </a:t>
            </a:r>
          </a:p>
          <a:p>
            <a:pPr>
              <a:defRPr/>
            </a:pPr>
            <a:r>
              <a:rPr lang="ru-RU" sz="2400" dirty="0"/>
              <a:t>Дайте собі для цього певний час,</a:t>
            </a:r>
          </a:p>
          <a:p>
            <a:pPr>
              <a:defRPr/>
            </a:pPr>
            <a:r>
              <a:rPr lang="ru-RU" sz="2400" dirty="0"/>
              <a:t> уникаючи стороннього впливу на вас.</a:t>
            </a:r>
          </a:p>
        </p:txBody>
      </p:sp>
    </p:spTree>
  </p:cSld>
  <p:clrMapOvr>
    <a:masterClrMapping/>
  </p:clrMapOvr>
  <p:transition spd="med" advClick="0" advTm="1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457200"/>
            <a:ext cx="8382000" cy="6032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B0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Розставляйте крапки над «і». </a:t>
            </a:r>
          </a:p>
          <a:p>
            <a:pPr algn="ctr">
              <a:defRPr/>
            </a:pPr>
            <a:r>
              <a:rPr lang="ru-RU" sz="2800" dirty="0"/>
              <a:t>Хтось тисне на ваші почуття і сподівається за допомогою цього примусити зробити те чи інше? Цікаво, але те, що люди змушують нас відчувати ті чи інші почуття, — це міф. </a:t>
            </a:r>
          </a:p>
          <a:p>
            <a:pPr algn="ctr">
              <a:defRPr/>
            </a:pPr>
            <a:r>
              <a:rPr lang="ru-RU" sz="2800" dirty="0"/>
              <a:t>Почуття знаходяться всередині нас, і ніхто, крім нас, не в змозі їх «увімкнути» чи «вимкнути». Вас лякають? Дайте відповідь іронією. Вас беруть на «слабкість» — щиро здивуйтеся. Намагаються вивести з рівноваги? Пам’ятайте про те, що це лише пропозиція, яку ви можете прийняти і від якої ви можете відмовитися. Маніпулятор буде здивований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 descr="025b6d878e3ea65f02a3d145eae000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2917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4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304800"/>
            <a:ext cx="8305800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B0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Будуйте власні сценарії</a:t>
            </a:r>
            <a:r>
              <a:rPr lang="ru-RU" sz="3200" dirty="0">
                <a:solidFill>
                  <a:srgbClr val="FB0574"/>
                </a:solidFill>
              </a:rPr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Не приймайте чужої оцінки ситуації. Адже якщо ви почали планувати якісь дії відповідно до бачення іншого — маніпулятор домігся свого. Потрібно не тільки відкидати чужі ситуаційні обмеження, але і пропонувати власну оцінку ситуації: «А тепер дозвольте розповісти, як я бачу все це…». Прагніть одразу розпізнавати симптоми «почуття провини», нав’язаної вам кимось, і ніколи не дійте виходячи з відповідного емоційного стану. Немає людей, які не помиляються, але це — ваші помилки. Тому не варто </a:t>
            </a:r>
          </a:p>
          <a:p>
            <a:pPr>
              <a:defRPr/>
            </a:pPr>
            <a:r>
              <a:rPr lang="ru-RU" sz="2400" dirty="0"/>
              <a:t>поспішати їх виправляти в </a:t>
            </a:r>
          </a:p>
          <a:p>
            <a:pPr>
              <a:defRPr/>
            </a:pPr>
            <a:r>
              <a:rPr lang="ru-RU" sz="2400" dirty="0"/>
              <a:t>той спосіб, який спланований </a:t>
            </a:r>
          </a:p>
          <a:p>
            <a:pPr>
              <a:defRPr/>
            </a:pPr>
            <a:r>
              <a:rPr lang="ru-RU" sz="2400" dirty="0"/>
              <a:t>не вами. Набагато </a:t>
            </a:r>
            <a:r>
              <a:rPr lang="ru-RU" sz="2400" dirty="0" err="1"/>
              <a:t>краще</a:t>
            </a:r>
            <a:r>
              <a:rPr lang="ru-RU" sz="2400" dirty="0"/>
              <a:t> самому</a:t>
            </a:r>
          </a:p>
          <a:p>
            <a:pPr>
              <a:defRPr/>
            </a:pPr>
            <a:r>
              <a:rPr lang="ru-RU" sz="2400" dirty="0"/>
              <a:t> вирішувати, що, коли і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</a:p>
          <a:p>
            <a:pPr>
              <a:defRPr/>
            </a:pPr>
            <a:r>
              <a:rPr lang="ru-RU" sz="2400" dirty="0"/>
              <a:t>чином слід залагоджувати</a:t>
            </a:r>
          </a:p>
        </p:txBody>
      </p:sp>
      <p:pic>
        <p:nvPicPr>
          <p:cNvPr id="4" name="Рисунок 3" descr="4dd99229b8b768aaf32fafa96b3cc4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4267200"/>
            <a:ext cx="3613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219200"/>
            <a:ext cx="7239000" cy="424731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02C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Бережіть себе!</a:t>
            </a:r>
          </a:p>
          <a:p>
            <a:pPr algn="ctr">
              <a:defRPr/>
            </a:pPr>
            <a:r>
              <a:rPr lang="ru-RU" sz="5400" b="1" i="1" dirty="0">
                <a:solidFill>
                  <a:srgbClr val="02C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5400" b="1" i="1" dirty="0">
                <a:solidFill>
                  <a:srgbClr val="02C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дбати про свій психічний стан разом!</a:t>
            </a:r>
          </a:p>
        </p:txBody>
      </p:sp>
      <p:pic>
        <p:nvPicPr>
          <p:cNvPr id="5" name="Рисунок 4" descr="b72d03cabab2cba9a763cac04a5ecce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69" y="2057400"/>
            <a:ext cx="1752662" cy="98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hutterstock_11918532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32861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z="4800" dirty="0" smtClean="0">
                <a:solidFill>
                  <a:srgbClr val="FFFF00"/>
                </a:solidFill>
              </a:rPr>
              <a:t>КРИТЕРІЇ МАНІПУЛЯЦІЇ</a:t>
            </a:r>
            <a:endParaRPr lang="ru-RU" sz="4800" dirty="0" smtClean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524000"/>
            <a:ext cx="800735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/>
              <a:t>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родова ознака психологічного впливу;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прагнення отримати односторонній виграш;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прихований характер впливу;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ставлення маніпулятора до об'єктів маніпулювання як до засобу досягнення власної мети;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використання «емоційної» сили,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використання психологічної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вразливості.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формування «штучних» потреб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і мотивів для зміни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поведінки на користь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ініціатора маніпулювання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 advClick="0" advTm="1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114300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5400" dirty="0" smtClean="0">
                <a:solidFill>
                  <a:srgbClr val="FFFF00"/>
                </a:solidFill>
              </a:rPr>
              <a:t>ПРИЙОМИ МАНІПУЛЯТИВНОГО ВПЛИВУ</a:t>
            </a:r>
            <a:endParaRPr lang="ru-RU" sz="5400" dirty="0" smtClean="0">
              <a:solidFill>
                <a:srgbClr val="FFFF00"/>
              </a:solidFill>
            </a:endParaRPr>
          </a:p>
        </p:txBody>
      </p:sp>
      <p:pic>
        <p:nvPicPr>
          <p:cNvPr id="9" name="Рисунок 8" descr="unnamed-f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57150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381000"/>
            <a:ext cx="8007350" cy="4191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Нав'язування ролі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Угадавши бажання людини, маніпулятор починає нав'язувати роль Незамінного Працівника, Безкорисливої Співробітниці, Усіма Коханого.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Вас роблять другом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Маніпулятор захоплено розповідає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про себе, а потім звертається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з яким-небудь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проблемним проханням.</a:t>
            </a:r>
          </a:p>
        </p:txBody>
      </p:sp>
      <p:pic>
        <p:nvPicPr>
          <p:cNvPr id="7171" name="Рисунок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kandal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4762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0"/>
            <a:ext cx="8229600" cy="6770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Доброзичливець</a:t>
            </a:r>
          </a:p>
          <a:p>
            <a:pPr algn="ctr">
              <a:defRPr/>
            </a:pPr>
            <a:r>
              <a:rPr lang="ru-RU" sz="2800" dirty="0"/>
              <a:t>Надзвичайно люб'язно й доброзичливо розпитує про особисті справи, труднощі, потім звертається із проханням, у якому після такої розмови важко відмовити.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«Дружимо проти спільного ворога»</a:t>
            </a:r>
          </a:p>
          <a:p>
            <a:pPr>
              <a:defRPr/>
            </a:pPr>
            <a:r>
              <a:rPr lang="ru-RU" sz="2800" dirty="0"/>
              <a:t>Маніпулятор підлесливо повідомляє про те, як негативно висловився</a:t>
            </a:r>
          </a:p>
          <a:p>
            <a:pPr>
              <a:defRPr/>
            </a:pPr>
            <a:r>
              <a:rPr lang="ru-RU" sz="2800" dirty="0"/>
              <a:t> про вас керівник </a:t>
            </a:r>
          </a:p>
          <a:p>
            <a:pPr>
              <a:defRPr/>
            </a:pPr>
            <a:r>
              <a:rPr lang="ru-RU" sz="2800" dirty="0"/>
              <a:t>або колега. Він збуджує</a:t>
            </a:r>
          </a:p>
          <a:p>
            <a:pPr>
              <a:defRPr/>
            </a:pPr>
            <a:r>
              <a:rPr lang="ru-RU" sz="2800" dirty="0"/>
              <a:t> ворожість до </a:t>
            </a:r>
          </a:p>
          <a:p>
            <a:pPr>
              <a:defRPr/>
            </a:pPr>
            <a:r>
              <a:rPr lang="ru-RU" sz="2800" dirty="0"/>
              <a:t>"недоброзичливця", </a:t>
            </a:r>
          </a:p>
          <a:p>
            <a:pPr>
              <a:defRPr/>
            </a:pPr>
            <a:r>
              <a:rPr lang="ru-RU" sz="2800" dirty="0"/>
              <a:t>підштовхуючи до певних дій.</a:t>
            </a:r>
          </a:p>
        </p:txBody>
      </p:sp>
    </p:spTree>
  </p:cSld>
  <p:clrMapOvr>
    <a:masterClrMapping/>
  </p:clrMapOvr>
  <p:transition advClick="0" advTm="1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6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6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6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tnosheniya-v-kollektiv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9624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" y="152400"/>
            <a:ext cx="8305800" cy="6802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 роблять соратником по спільній справі</a:t>
            </a:r>
          </a:p>
          <a:p>
            <a:pPr>
              <a:defRPr/>
            </a:pPr>
            <a:r>
              <a:rPr lang="ru-RU" sz="2400" dirty="0"/>
              <a:t>Наприклад, відвідувач довірливо, з розрахунками на розуміння й співчуття, присвячує вас у свій чудовий проект реорганізації роботи. І відразу просить саме його документ показати </a:t>
            </a:r>
          </a:p>
          <a:p>
            <a:pPr>
              <a:defRPr/>
            </a:pPr>
            <a:r>
              <a:rPr lang="ru-RU" sz="2400" dirty="0"/>
              <a:t>директору в першу чергу.</a:t>
            </a:r>
          </a:p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Натяки </a:t>
            </a:r>
          </a:p>
          <a:p>
            <a:pPr>
              <a:defRPr/>
            </a:pPr>
            <a:r>
              <a:rPr lang="ru-RU" sz="2400" dirty="0"/>
              <a:t>Маніпулятор не висловлює </a:t>
            </a:r>
          </a:p>
          <a:p>
            <a:pPr>
              <a:defRPr/>
            </a:pPr>
            <a:r>
              <a:rPr lang="ru-RU" sz="2400" dirty="0"/>
              <a:t>прямо своє </a:t>
            </a:r>
          </a:p>
          <a:p>
            <a:pPr>
              <a:defRPr/>
            </a:pPr>
            <a:r>
              <a:rPr lang="ru-RU" sz="2400" dirty="0"/>
              <a:t>безтактне прохання, а </a:t>
            </a:r>
          </a:p>
          <a:p>
            <a:pPr>
              <a:defRPr/>
            </a:pPr>
            <a:r>
              <a:rPr lang="ru-RU" sz="2400" dirty="0"/>
              <a:t>"ходить навколо".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 змором </a:t>
            </a:r>
          </a:p>
          <a:p>
            <a:pPr algn="ctr">
              <a:defRPr/>
            </a:pPr>
            <a:r>
              <a:rPr lang="ru-RU" sz="2400" dirty="0"/>
              <a:t>Маніпулятор із чарівною посмішкою знову й знову повторює те саме прохання, виконати яке ви не можете або не хочете.</a:t>
            </a:r>
          </a:p>
        </p:txBody>
      </p:sp>
    </p:spTree>
  </p:cSld>
  <p:clrMapOvr>
    <a:masterClrMapping/>
  </p:clrMapOvr>
  <p:transition advClick="0" advTm="2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914400" y="990600"/>
            <a:ext cx="77724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FFFF00"/>
                </a:solidFill>
              </a:rPr>
              <a:t>МАНІПУЛЯТИВНІ ПРИЙОМИ АРГУМЕНТАЦІЇ</a:t>
            </a: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3" descr="025b6d878e3ea65f02a3d145eae000d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44958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7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cabb98429f1f161398328a1c33332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400" y="304800"/>
            <a:ext cx="822960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02C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Невизначеність</a:t>
            </a:r>
          </a:p>
          <a:p>
            <a:pPr algn="r">
              <a:defRPr/>
            </a:pPr>
            <a:r>
              <a:rPr lang="ru-RU" sz="3600" b="1" i="1" dirty="0">
                <a:solidFill>
                  <a:srgbClr val="02C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висунутої тези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dirty="0"/>
              <a:t>або                 відповіді, багатослівність, "забалакування" проблеми.</a:t>
            </a:r>
          </a:p>
          <a:p>
            <a:pPr algn="ctr">
              <a:defRPr/>
            </a:pPr>
            <a:r>
              <a:rPr lang="ru-RU" sz="3600" dirty="0"/>
              <a:t> </a:t>
            </a:r>
            <a:r>
              <a:rPr lang="ru-RU" sz="3600" b="1" i="1" dirty="0">
                <a:solidFill>
                  <a:srgbClr val="02C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Підміна тези</a:t>
            </a:r>
            <a:r>
              <a:rPr lang="ru-RU" b="1" i="1" dirty="0">
                <a:solidFill>
                  <a:srgbClr val="02C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solidFill>
                  <a:srgbClr val="02CEC9"/>
                </a:solidFill>
              </a:rPr>
              <a:t> </a:t>
            </a:r>
          </a:p>
          <a:p>
            <a:pPr algn="ctr">
              <a:defRPr/>
            </a:pPr>
            <a:r>
              <a:rPr lang="ru-RU" sz="2800" dirty="0"/>
              <a:t>Виявляється в тому, що, сформулювавши тезу, що говорить доводить в результаті щось інше, близьке чи подібне до заявленого тезою становище. Найчастіше зустрічається часткова підміна тези. Починають, наприклад, з твердження - "всі олігархи - шахраї", продовжують видозміненим терміном - "більшість олігархів ...", а закінчують цілком нейтрально - "деякі з них ...".</a:t>
            </a:r>
          </a:p>
        </p:txBody>
      </p:sp>
    </p:spTree>
  </p:cSld>
  <p:clrMapOvr>
    <a:masterClrMapping/>
  </p:clrMapOvr>
  <p:transition spd="med" advClick="0" advTm="13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1880</TotalTime>
  <Words>778</Words>
  <Application>Microsoft Office PowerPoint</Application>
  <PresentationFormat>Екран (4:3)</PresentationFormat>
  <Paragraphs>141</Paragraphs>
  <Slides>26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Wingdings</vt:lpstr>
      <vt:lpstr>Calibri</vt:lpstr>
      <vt:lpstr>Bookman Old Style</vt:lpstr>
      <vt:lpstr>Трава</vt:lpstr>
      <vt:lpstr>КОНЦЕПЦІЇ І ПРАКТИКИ ПСИХОЛОГІЧНОГО ВПЛИВУ (МАНІПУЛЯЦІЯ)</vt:lpstr>
      <vt:lpstr>ЗМІСТ МАНІПУЛЯЦІЇ</vt:lpstr>
      <vt:lpstr>КРИТЕРІЇ МАНІПУЛЯЦІЇ</vt:lpstr>
      <vt:lpstr>ПРИЙОМИ МАНІПУЛЯТИВНОГО ВПЛИВУ</vt:lpstr>
      <vt:lpstr>Презентація PowerPoint</vt:lpstr>
      <vt:lpstr>Презентація PowerPoint</vt:lpstr>
      <vt:lpstr>Презентація PowerPoint</vt:lpstr>
      <vt:lpstr>МАНІПУЛЯТИВНІ ПРИЙОМИ АРГУМЕНТАЦІЇ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ОБМАН ЯК РІЗНОВИД МАНІПУЛЯЦІЇ</vt:lpstr>
      <vt:lpstr>Презентація PowerPoint</vt:lpstr>
      <vt:lpstr>Презентація PowerPoint</vt:lpstr>
      <vt:lpstr>МОТИВИ МАНІПУЛЯТИВНОЇ ПОВЕДІНКИ ОСОБИСТОСТІ</vt:lpstr>
      <vt:lpstr>Презентація PowerPoint</vt:lpstr>
      <vt:lpstr>Презентація PowerPoint</vt:lpstr>
      <vt:lpstr>Презентація PowerPoint</vt:lpstr>
      <vt:lpstr>ТЕХНІКИ ЗАХИСТУ ВІД МАНІПУЛЯЦІЇ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OLYA</dc:creator>
  <cp:lastModifiedBy>User</cp:lastModifiedBy>
  <cp:revision>78</cp:revision>
  <cp:lastPrinted>1601-01-01T00:00:00Z</cp:lastPrinted>
  <dcterms:created xsi:type="dcterms:W3CDTF">2022-10-11T17:23:56Z</dcterms:created>
  <dcterms:modified xsi:type="dcterms:W3CDTF">2022-11-08T17:00:24Z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