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4" r:id="rId9"/>
    <p:sldId id="275" r:id="rId10"/>
    <p:sldId id="268" r:id="rId11"/>
    <p:sldId id="269" r:id="rId12"/>
    <p:sldId id="270" r:id="rId13"/>
    <p:sldId id="271" r:id="rId14"/>
    <p:sldId id="267" r:id="rId15"/>
    <p:sldId id="273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37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BED5-927C-4540-A8B8-673A217DA9A3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1420-7337-411A-8A23-01CB69E5D98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204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BED5-927C-4540-A8B8-673A217DA9A3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1420-7337-411A-8A23-01CB69E5D98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08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BED5-927C-4540-A8B8-673A217DA9A3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1420-7337-411A-8A23-01CB69E5D98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255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BED5-927C-4540-A8B8-673A217DA9A3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1420-7337-411A-8A23-01CB69E5D98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33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BED5-927C-4540-A8B8-673A217DA9A3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1420-7337-411A-8A23-01CB69E5D98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35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BED5-927C-4540-A8B8-673A217DA9A3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1420-7337-411A-8A23-01CB69E5D98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558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BED5-927C-4540-A8B8-673A217DA9A3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1420-7337-411A-8A23-01CB69E5D98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20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BED5-927C-4540-A8B8-673A217DA9A3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1420-7337-411A-8A23-01CB69E5D98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576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BED5-927C-4540-A8B8-673A217DA9A3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1420-7337-411A-8A23-01CB69E5D98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508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BED5-927C-4540-A8B8-673A217DA9A3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1420-7337-411A-8A23-01CB69E5D98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981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BED5-927C-4540-A8B8-673A217DA9A3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1420-7337-411A-8A23-01CB69E5D98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864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CBED5-927C-4540-A8B8-673A217DA9A3}" type="datetimeFigureOut">
              <a:rPr lang="uk-UA" smtClean="0"/>
              <a:pPr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D1420-7337-411A-8A23-01CB69E5D98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217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928" y="1700808"/>
            <a:ext cx="9036496" cy="29523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ЕКОЛОГІЧНА ПОЛІТИКА ЯК ІНСТРУМЕНТ ДОСЯГНЕННЯ ЦІЛЕЙ СТАЛОГО РОЗВИТКУ КРАЇНИ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8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Міжнародне співробітництво України в галузі охорони навколишнього природного середовища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Участь України у міжнародному співробітництві в галузі охорони навколишнього природного середовища визначена Законом України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 охорону навколишнього природного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середовища”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(ст.71). Як член ООН Україна є учасником 18 угод у галузі охорони природи. Вона приєдналася до Конвенції щодо створення глобальних систем моніторингу навколишнього середовища (1972), Конвенції про міжнародну торгівлю видами дикої фауни і флори, які перебувають під  загрозою зникнення (1975), Конвенція про охорону біологічного різноманіття (1992), Конвенції ООН зі змінами клімату (1992) та багато інших.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Європейському рівні Україна є учасником таких угод: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Конвенція про охорону дикої флори та фауни і природних середовищ існування в Європі (1982);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Конвенція по усуненню причин і запобіганню шкоди лісам Західної Європи (1984);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Всеєвропейська стратегія збереження біологічного і ландшафтного різноманіття (1995)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Важливим документом у галузі міжнародного природоохоронного співробітництва, за який проголосувала й Україна, стала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Всесвітня хартія природи,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яка проголосила про захист права всіх форм життя на виживання. Цей міжнародний документ, прийнятий Генеральною Асамблеєю ООН 28 жовтня 1982 року, проголошує такі загальні принципи збереження природи: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природу потрібно поважати і не порушувати її основні процеси;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генетична основа життя не повинна бути в небезпеці; популяційні рівні всіх видів, як диких, так і одомашнених, повинні бути збережені принаймні на рівні,необхідному для виживання; із цією метою потрібно забезпечити місця їхнього мешкання;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усі території Землі, як сухопутні, так і морські, підлягають цим принципам збереження, особливий захист повинен бути наданий унікальним районам  та типовим зразкам усіх видів екосистем і місцям проживання рідкісних або зникаючих видів;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екосистемами та організмами, а також земельними, морськими і атмосферними ресурсами, які використовує людина, слід керувати для досягнення та підтримання оптимальної стійкої  продуктивності, але так, щоб не загрожувати цілісності інших екосистем або видів, з якими вони співіснують;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природа має бути захищена від деградації, спричиненої війною  чи іншими загрозливими діями.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Міжнародне співробітництво України в галузі охорони навколишнього середовища та збереження </a:t>
            </a:r>
            <a:r>
              <a:rPr lang="uk-UA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біорізноманіття</a:t>
            </a:r>
            <a:r>
              <a:rPr lang="uk-UA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підтримує: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lvl="0"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СВІТОВИЙ БАНК;</a:t>
            </a:r>
          </a:p>
          <a:p>
            <a:pPr lvl="0">
              <a:defRPr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ЄВРОПЕЙСЬКИЙ БАНК РЕКОНСТРУКЦІЇ ТА РОЗВИТКУ;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ГЛОБАЛЬНИЙ ЕКОЛОГІЧНИЙ ФОНД;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ПРОГРАМА РОЗВИТКУ ООН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>
                <a:latin typeface="Times New Roman"/>
                <a:ea typeface="Times New Roman"/>
              </a:rPr>
              <a:t>Назвіть основні причини екологічних проблем України.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Що є метою державної екологічної політики?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Зробіть стратегічний план розвитку екологічної політики України до 2030 року.</a:t>
            </a:r>
          </a:p>
          <a:p>
            <a:pPr marL="514350" indent="-514350">
              <a:buAutoNum type="arabicPeriod"/>
            </a:pPr>
            <a:endParaRPr lang="uk-UA" dirty="0">
              <a:latin typeface="Times New Roman"/>
              <a:ea typeface="Times New Roman"/>
            </a:endParaRPr>
          </a:p>
          <a:p>
            <a:pPr marL="514350" indent="-514350">
              <a:buAutoNum type="arabicPeriod"/>
            </a:pPr>
            <a:endParaRPr lang="uk-UA" b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5436" y="121161"/>
            <a:ext cx="9036496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effectLst/>
                <a:latin typeface="Times New Roman"/>
                <a:ea typeface="Times New Roman"/>
              </a:rPr>
              <a:t>Основні причини екологічних проблем України є: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uk-UA" sz="1900" dirty="0">
                <a:effectLst/>
                <a:latin typeface="Times New Roman"/>
                <a:ea typeface="Times New Roman"/>
              </a:rPr>
              <a:t>підпорядкованість екологічних пріоритетів економічній доцільності;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uk-UA" sz="1900" dirty="0">
                <a:effectLst/>
                <a:latin typeface="Times New Roman"/>
                <a:ea typeface="Times New Roman"/>
              </a:rPr>
              <a:t>неврахування наслідків для довкілля у законодавчих та нормативно-правових актах;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uk-UA" sz="1900" dirty="0">
                <a:effectLst/>
                <a:latin typeface="Times New Roman"/>
                <a:ea typeface="Times New Roman"/>
              </a:rPr>
              <a:t>переважання </a:t>
            </a:r>
            <a:r>
              <a:rPr lang="uk-UA" sz="1900" dirty="0" err="1">
                <a:effectLst/>
                <a:latin typeface="Times New Roman"/>
                <a:ea typeface="Times New Roman"/>
              </a:rPr>
              <a:t>ресурсо-</a:t>
            </a:r>
            <a:r>
              <a:rPr lang="uk-UA" sz="1900" dirty="0">
                <a:effectLst/>
                <a:latin typeface="Times New Roman"/>
                <a:ea typeface="Times New Roman"/>
              </a:rPr>
              <a:t> та енергоємних галузей у структурі економіки із здебільшого негативним впливом на довкілля;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uk-UA" sz="1900" dirty="0">
                <a:effectLst/>
                <a:latin typeface="Times New Roman"/>
                <a:ea typeface="Times New Roman"/>
              </a:rPr>
              <a:t>фізичне та моральне зношення основних фондів у всіх галузях національної економіки;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uk-UA" sz="1900" dirty="0">
                <a:effectLst/>
                <a:latin typeface="Times New Roman"/>
                <a:ea typeface="Times New Roman"/>
              </a:rPr>
              <a:t>неефективна система державного управління у сфері охорони навколишнього природного середовища та регулювання використання природних ресурсів;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uk-UA" sz="1900" dirty="0">
                <a:effectLst/>
                <a:latin typeface="Times New Roman"/>
                <a:ea typeface="Times New Roman"/>
              </a:rPr>
              <a:t>низький рівень розуміння в суспільстві пріоритетів збереження довкілля та переваг сталого розвитку, недосконалість системи екологічної освіти та просвіти;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uk-UA" sz="1900" dirty="0">
                <a:effectLst/>
                <a:latin typeface="Times New Roman"/>
                <a:ea typeface="Times New Roman"/>
              </a:rPr>
              <a:t>незадовільний рівень дотримання природоохоронного законодавства та екологічних прав і обов’язків громадян;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uk-UA" sz="1900" dirty="0">
                <a:effectLst/>
                <a:latin typeface="Times New Roman"/>
                <a:ea typeface="Times New Roman"/>
              </a:rPr>
              <a:t>незадовільний контроль за дотриманням природоохоронного законодавства та незабезпечення невідворотності відповідальності за його порушення;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uk-UA" sz="1900" dirty="0">
                <a:effectLst/>
                <a:latin typeface="Times New Roman"/>
                <a:ea typeface="Times New Roman"/>
              </a:rPr>
              <a:t>недостатнє фінансування з державного та місцевих бюджетів природоохоронних заходів, фінансування таких заходів за залишковим принципом, тощо.</a:t>
            </a:r>
          </a:p>
        </p:txBody>
      </p:sp>
    </p:spTree>
    <p:extLst>
      <p:ext uri="{BB962C8B-B14F-4D97-AF65-F5344CB8AC3E}">
        <p14:creationId xmlns:p14="http://schemas.microsoft.com/office/powerpoint/2010/main" val="284136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32028" y="54868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ЕКОЛОГІЧНА ПОЛІТИКА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– це комплекс заходів, спрямованих на охорону довкілля, збереження і відновлення природних ресурсів, запровадження безвідходних і маловідходних, екологічно чистих технологій, розвиток природоохоронного виховання й освіти, правову охорону екосистем. </a:t>
            </a:r>
          </a:p>
          <a:p>
            <a:pPr algn="just"/>
            <a:endParaRPr lang="uk-UA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Метою державної екологічної політики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є досягнення задовільного стану довкілля шляхом запровадження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екосистемного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підходу до всіх напрямів соціально-економічного розвитку України з метою забезпечення конституційного права кожного громадянина України на чисте та безпечне довкілля, впровадження збалансованого природокористування і збереження та відновлення природних екосистем. </a:t>
            </a:r>
          </a:p>
        </p:txBody>
      </p:sp>
    </p:spTree>
    <p:extLst>
      <p:ext uri="{BB962C8B-B14F-4D97-AF65-F5344CB8AC3E}">
        <p14:creationId xmlns:p14="http://schemas.microsoft.com/office/powerpoint/2010/main" val="185886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" y="-1"/>
            <a:ext cx="9144000" cy="627322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2038" y="6273225"/>
            <a:ext cx="913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Примітка: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Іллюстрацію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запозичено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з офіційного сайту Міністерства захисту довкілля та природних ресурсів України: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https://mepr.gov.ua/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9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1"/>
            <a:ext cx="9144000" cy="5832648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32038" y="6273225"/>
            <a:ext cx="913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Примітка: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Іллюстрацію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запозичено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з офіційного сайту Міністерства захисту довкілля та природних ресурсів України: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https://mepr.gov.ua/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8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80747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32038" y="6273225"/>
            <a:ext cx="913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Примітка: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Іллюстрацію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запозичено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з офіційного сайту Міністерства захисту довкілля та природних ресурсів України: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https://mepr.gov.ua/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7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56984" cy="609329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2038" y="6273225"/>
            <a:ext cx="913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Примітка: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Іллюстрацію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запозичено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з офіційного сайту Міністерства захисту довкілля та природних ресурсів України: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https://mepr.gov.ua/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3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07504" y="-28631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Індекс екологічної ефективності (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Environmental Performance Index – EPI) – </a:t>
            </a: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комбінований показник стану навколишнього природного середовища та ефективності управління природними ресурсами.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53752" y="2132856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рейтингом ЕРІ у 2022 р. Україна серед 180 країн посіла </a:t>
            </a:r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52 місце</a:t>
            </a: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і значно покращила свої позиції в порівнянні з даними 2020 року (у 2020 р. Україна серед 180 країн посіла </a:t>
            </a:r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 місце з показником 49,5 балів; у</a:t>
            </a: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2018 році індекс ЕРІ становив </a:t>
            </a:r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52,87 балів, і Україна посідала 109 місце у рейтингу.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https://epi.yale.edu/epi-results/2022/component/epi</a:t>
            </a:r>
            <a:endParaRPr kumimoji="0" lang="uk-UA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8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811</Words>
  <Application>Microsoft Office PowerPoint</Application>
  <PresentationFormat>Екран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Тема Office</vt:lpstr>
      <vt:lpstr>ЕКОЛОГІЧНА ПОЛІТИКА ЯК ІНСТРУМЕНТ ДОСЯГНЕННЯ ЦІЛЕЙ СТАЛОГО РОЗВИТКУ КРАЇНИ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Міжнародне співробітництво України в галузі охорони навколишнього природного середовища</vt:lpstr>
      <vt:lpstr>На Європейському рівні Україна є учасником таких угод:</vt:lpstr>
      <vt:lpstr>Презентація PowerPoint</vt:lpstr>
      <vt:lpstr>Презентація PowerPoint</vt:lpstr>
      <vt:lpstr>Міжнародне співробітництво України в галузі охорони навколишнього середовища та збереження біорізноманіття підтримує:</vt:lpstr>
      <vt:lpstr>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Кірейцева Ганна Вікторівна</dc:creator>
  <cp:lastModifiedBy>Анна Кирейцева</cp:lastModifiedBy>
  <cp:revision>13</cp:revision>
  <dcterms:created xsi:type="dcterms:W3CDTF">2020-11-12T07:05:34Z</dcterms:created>
  <dcterms:modified xsi:type="dcterms:W3CDTF">2024-11-01T03:47:49Z</dcterms:modified>
</cp:coreProperties>
</file>