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69" r:id="rId6"/>
    <p:sldId id="261" r:id="rId7"/>
    <p:sldId id="260" r:id="rId8"/>
    <p:sldId id="277" r:id="rId9"/>
    <p:sldId id="262" r:id="rId10"/>
    <p:sldId id="278" r:id="rId11"/>
    <p:sldId id="279" r:id="rId12"/>
    <p:sldId id="281" r:id="rId13"/>
    <p:sldId id="263" r:id="rId14"/>
    <p:sldId id="264" r:id="rId15"/>
    <p:sldId id="282" r:id="rId16"/>
    <p:sldId id="265" r:id="rId17"/>
    <p:sldId id="283" r:id="rId18"/>
    <p:sldId id="284" r:id="rId19"/>
    <p:sldId id="266" r:id="rId20"/>
    <p:sldId id="285" r:id="rId21"/>
    <p:sldId id="267" r:id="rId22"/>
    <p:sldId id="268" r:id="rId23"/>
    <p:sldId id="286" r:id="rId24"/>
    <p:sldId id="272" r:id="rId25"/>
    <p:sldId id="273" r:id="rId26"/>
    <p:sldId id="287" r:id="rId27"/>
    <p:sldId id="271" r:id="rId28"/>
    <p:sldId id="274" r:id="rId29"/>
    <p:sldId id="275" r:id="rId30"/>
    <p:sldId id="270"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E8D009-A1CD-404D-A5C5-4F11C0E89ACC}" type="datetimeFigureOut">
              <a:rPr lang="ru-RU" smtClean="0"/>
              <a:t>13.05.2025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213379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E8D009-A1CD-404D-A5C5-4F11C0E89ACC}" type="datetimeFigureOut">
              <a:rPr lang="ru-RU" smtClean="0"/>
              <a:t>13.05.2025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335398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E8D009-A1CD-404D-A5C5-4F11C0E89ACC}" type="datetimeFigureOut">
              <a:rPr lang="ru-RU" smtClean="0"/>
              <a:t>13.05.2025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374632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E8D009-A1CD-404D-A5C5-4F11C0E89ACC}" type="datetimeFigureOut">
              <a:rPr lang="ru-RU" smtClean="0"/>
              <a:t>13.05.2025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329691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E8D009-A1CD-404D-A5C5-4F11C0E89ACC}" type="datetimeFigureOut">
              <a:rPr lang="ru-RU" smtClean="0"/>
              <a:t>13.05.2025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316171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E8D009-A1CD-404D-A5C5-4F11C0E89ACC}" type="datetimeFigureOut">
              <a:rPr lang="ru-RU" smtClean="0"/>
              <a:t>13.05.2025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267563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E8D009-A1CD-404D-A5C5-4F11C0E89ACC}" type="datetimeFigureOut">
              <a:rPr lang="ru-RU" smtClean="0"/>
              <a:t>13.05.2025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291475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E8D009-A1CD-404D-A5C5-4F11C0E89ACC}" type="datetimeFigureOut">
              <a:rPr lang="ru-RU" smtClean="0"/>
              <a:t>13.05.2025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241319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E8D009-A1CD-404D-A5C5-4F11C0E89ACC}" type="datetimeFigureOut">
              <a:rPr lang="ru-RU" smtClean="0"/>
              <a:t>13.05.2025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99235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E8D009-A1CD-404D-A5C5-4F11C0E89ACC}" type="datetimeFigureOut">
              <a:rPr lang="ru-RU" smtClean="0"/>
              <a:t>13.05.2025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1855216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E8D009-A1CD-404D-A5C5-4F11C0E89ACC}" type="datetimeFigureOut">
              <a:rPr lang="ru-RU" smtClean="0"/>
              <a:t>13.05.2025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C16EDC-B9AB-4AD2-9855-84F708C7901C}" type="slidenum">
              <a:rPr lang="ru-RU" smtClean="0"/>
              <a:t>‹#›</a:t>
            </a:fld>
            <a:endParaRPr lang="ru-RU"/>
          </a:p>
        </p:txBody>
      </p:sp>
    </p:spTree>
    <p:extLst>
      <p:ext uri="{BB962C8B-B14F-4D97-AF65-F5344CB8AC3E}">
        <p14:creationId xmlns:p14="http://schemas.microsoft.com/office/powerpoint/2010/main" val="7565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8D009-A1CD-404D-A5C5-4F11C0E89ACC}" type="datetimeFigureOut">
              <a:rPr lang="ru-RU" smtClean="0"/>
              <a:t>13.05.2025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16EDC-B9AB-4AD2-9855-84F708C7901C}" type="slidenum">
              <a:rPr lang="ru-RU" smtClean="0"/>
              <a:t>‹#›</a:t>
            </a:fld>
            <a:endParaRPr lang="ru-RU"/>
          </a:p>
        </p:txBody>
      </p:sp>
    </p:spTree>
    <p:extLst>
      <p:ext uri="{BB962C8B-B14F-4D97-AF65-F5344CB8AC3E}">
        <p14:creationId xmlns:p14="http://schemas.microsoft.com/office/powerpoint/2010/main" val="349363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90823"/>
            <a:ext cx="7772400" cy="1470025"/>
          </a:xfrm>
        </p:spPr>
        <p:txBody>
          <a:bodyPr>
            <a:normAutofit/>
          </a:bodyPr>
          <a:lstStyle/>
          <a:p>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Тема 7</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827584" y="2060848"/>
            <a:ext cx="6944816" cy="1752600"/>
          </a:xfrm>
        </p:spPr>
        <p:txBody>
          <a:bodyPr>
            <a:normAutofit fontScale="55000" lnSpcReduction="20000"/>
          </a:bodyPr>
          <a:lstStyle/>
          <a:p>
            <a:endParaRPr lang="ru-RU" sz="4000" b="1" dirty="0" smtClean="0">
              <a:solidFill>
                <a:prstClr val="black"/>
              </a:solidFill>
              <a:latin typeface="Times New Roman" panose="02020603050405020304" pitchFamily="18" charset="0"/>
              <a:ea typeface="+mj-ea"/>
              <a:cs typeface="Times New Roman" panose="02020603050405020304" pitchFamily="18" charset="0"/>
            </a:endParaRPr>
          </a:p>
          <a:p>
            <a:r>
              <a:rPr lang="ru-RU" sz="4000" b="1" dirty="0" smtClean="0">
                <a:solidFill>
                  <a:prstClr val="black"/>
                </a:solidFill>
                <a:latin typeface="Times New Roman" panose="02020603050405020304" pitchFamily="18" charset="0"/>
                <a:ea typeface="+mj-ea"/>
                <a:cs typeface="Times New Roman" panose="02020603050405020304" pitchFamily="18" charset="0"/>
              </a:rPr>
              <a:t>ТЕОРЕТИЧНІ ОСНОВИ </a:t>
            </a:r>
          </a:p>
          <a:p>
            <a:r>
              <a:rPr lang="ru-RU" sz="4000" b="1" dirty="0" smtClean="0">
                <a:solidFill>
                  <a:prstClr val="black"/>
                </a:solidFill>
                <a:latin typeface="Times New Roman" panose="02020603050405020304" pitchFamily="18" charset="0"/>
                <a:ea typeface="+mj-ea"/>
                <a:cs typeface="Times New Roman" panose="02020603050405020304" pitchFamily="18" charset="0"/>
              </a:rPr>
              <a:t>ПСИХОЛОГІЧНОЇ КОРЕКЦІЇ ОСІБ З ПОРУШЕННЯМИ ТА РОЗЛАДАМИ ХАРЧОВОЇ ПОВЕДІНКИ</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3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8847"/>
            <a:ext cx="8280920" cy="6463308"/>
          </a:xfrm>
          <a:prstGeom prst="rect">
            <a:avLst/>
          </a:prstGeom>
        </p:spPr>
        <p:txBody>
          <a:bodyPr wrap="square">
            <a:spAutoFit/>
          </a:bodyPr>
          <a:lstStyle/>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Як </a:t>
            </a:r>
            <a:r>
              <a:rPr lang="ru-RU" b="1" dirty="0" err="1">
                <a:latin typeface="Times New Roman" panose="02020603050405020304" pitchFamily="18" charset="0"/>
                <a:cs typeface="Times New Roman" panose="02020603050405020304" pitchFamily="18" charset="0"/>
              </a:rPr>
              <a:t>схемотерапія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застосовується</a:t>
            </a:r>
            <a:r>
              <a:rPr lang="ru-RU" b="1" dirty="0">
                <a:latin typeface="Times New Roman" panose="02020603050405020304" pitchFamily="18" charset="0"/>
                <a:cs typeface="Times New Roman" panose="02020603050405020304" pitchFamily="18" charset="0"/>
              </a:rPr>
              <a:t> при РХП:</a:t>
            </a:r>
          </a:p>
          <a:p>
            <a:r>
              <a:rPr lang="ru-RU" b="1" dirty="0">
                <a:latin typeface="Times New Roman" panose="02020603050405020304" pitchFamily="18" charset="0"/>
                <a:cs typeface="Times New Roman" panose="02020603050405020304" pitchFamily="18" charset="0"/>
              </a:rPr>
              <a:t>1. </a:t>
            </a:r>
            <a:r>
              <a:rPr lang="ru-RU" b="1" dirty="0" err="1">
                <a:latin typeface="Times New Roman" panose="02020603050405020304" pitchFamily="18" charset="0"/>
                <a:cs typeface="Times New Roman" panose="02020603050405020304" pitchFamily="18" charset="0"/>
              </a:rPr>
              <a:t>Оцінка</a:t>
            </a:r>
            <a:r>
              <a:rPr lang="ru-RU" b="1" dirty="0">
                <a:latin typeface="Times New Roman" panose="02020603050405020304" pitchFamily="18" charset="0"/>
                <a:cs typeface="Times New Roman" panose="02020603050405020304" pitchFamily="18" charset="0"/>
              </a:rPr>
              <a:t> схем</a:t>
            </a:r>
          </a:p>
          <a:p>
            <a:r>
              <a:rPr lang="ru-RU" dirty="0" err="1" smtClean="0">
                <a:latin typeface="Times New Roman" panose="02020603050405020304" pitchFamily="18" charset="0"/>
                <a:cs typeface="Times New Roman" panose="02020603050405020304" pitchFamily="18" charset="0"/>
              </a:rPr>
              <a:t>Виявлення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первинних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емоційних</a:t>
            </a:r>
            <a:r>
              <a:rPr lang="ru-RU" dirty="0">
                <a:latin typeface="Times New Roman" panose="02020603050405020304" pitchFamily="18" charset="0"/>
                <a:cs typeface="Times New Roman" panose="02020603050405020304" pitchFamily="18" charset="0"/>
              </a:rPr>
              <a:t> потреб,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були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задоволені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любов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безпека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підтримка</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Аналіз</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деструктивних</a:t>
            </a:r>
            <a:r>
              <a:rPr lang="ru-RU" dirty="0">
                <a:latin typeface="Times New Roman" panose="02020603050405020304" pitchFamily="18" charset="0"/>
                <a:cs typeface="Times New Roman" panose="02020603050405020304" pitchFamily="18" charset="0"/>
              </a:rPr>
              <a:t> схем: "Я </a:t>
            </a:r>
            <a:r>
              <a:rPr lang="ru-RU" dirty="0" err="1">
                <a:latin typeface="Times New Roman" panose="02020603050405020304" pitchFamily="18" charset="0"/>
                <a:cs typeface="Times New Roman" panose="02020603050405020304" pitchFamily="18" charset="0"/>
              </a:rPr>
              <a:t>контролюю</a:t>
            </a:r>
            <a:r>
              <a:rPr lang="ru-RU" dirty="0">
                <a:latin typeface="Times New Roman" panose="02020603050405020304" pitchFamily="18" charset="0"/>
                <a:cs typeface="Times New Roman" panose="02020603050405020304" pitchFamily="18" charset="0"/>
              </a:rPr>
              <a:t> себе — значить, я </a:t>
            </a:r>
            <a:r>
              <a:rPr lang="ru-RU" dirty="0" err="1">
                <a:latin typeface="Times New Roman" panose="02020603050405020304" pitchFamily="18" charset="0"/>
                <a:cs typeface="Times New Roman" panose="02020603050405020304" pitchFamily="18" charset="0"/>
              </a:rPr>
              <a:t>варта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чогось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Їжа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єдиний</a:t>
            </a:r>
            <a:r>
              <a:rPr lang="ru-RU" dirty="0">
                <a:latin typeface="Times New Roman" panose="02020603050405020304" pitchFamily="18" charset="0"/>
                <a:cs typeface="Times New Roman" panose="02020603050405020304" pitchFamily="18" charset="0"/>
              </a:rPr>
              <a:t> ресурс комфорту".</a:t>
            </a:r>
          </a:p>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2</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Ідентифікація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схемних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режимів</a:t>
            </a:r>
            <a:endParaRPr lang="ru-RU" b="1" dirty="0">
              <a:latin typeface="Times New Roman" panose="02020603050405020304" pitchFamily="18" charset="0"/>
              <a:cs typeface="Times New Roman" panose="02020603050405020304" pitchFamily="18" charset="0"/>
            </a:endParaRPr>
          </a:p>
          <a:p>
            <a:r>
              <a:rPr lang="ru-RU" i="1" dirty="0" err="1" smtClean="0">
                <a:latin typeface="Times New Roman" panose="02020603050405020304" pitchFamily="18" charset="0"/>
                <a:cs typeface="Times New Roman" panose="02020603050405020304" pitchFamily="18" charset="0"/>
              </a:rPr>
              <a:t>Наприклад</a:t>
            </a:r>
            <a:r>
              <a:rPr lang="ru-RU" i="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Дитина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що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прагне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любові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переїдання</a:t>
            </a:r>
            <a:r>
              <a:rPr lang="ru-RU" dirty="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заспокоєння</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Критик - </a:t>
            </a:r>
            <a:r>
              <a:rPr lang="ru-RU" b="1" dirty="0" err="1" smtClean="0">
                <a:latin typeface="Times New Roman" panose="02020603050405020304" pitchFamily="18" charset="0"/>
                <a:cs typeface="Times New Roman" panose="02020603050405020304" pitchFamily="18" charset="0"/>
              </a:rPr>
              <a:t>батько</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самопокарання</a:t>
            </a:r>
            <a:r>
              <a:rPr lang="ru-RU" dirty="0">
                <a:latin typeface="Times New Roman" panose="02020603050405020304" pitchFamily="18" charset="0"/>
                <a:cs typeface="Times New Roman" panose="02020603050405020304" pitchFamily="18" charset="0"/>
              </a:rPr>
              <a:t> через </a:t>
            </a:r>
            <a:r>
              <a:rPr lang="ru-RU" dirty="0" err="1" smtClean="0">
                <a:latin typeface="Times New Roman" panose="02020603050405020304" pitchFamily="18" charset="0"/>
                <a:cs typeface="Times New Roman" panose="02020603050405020304" pitchFamily="18" charset="0"/>
              </a:rPr>
              <a:t>голодування</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Уникаючий</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захисник</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емоційна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відстороненість</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втрата</a:t>
            </a:r>
            <a:r>
              <a:rPr lang="ru-RU" dirty="0">
                <a:latin typeface="Times New Roman" panose="02020603050405020304" pitchFamily="18" charset="0"/>
                <a:cs typeface="Times New Roman" panose="02020603050405020304" pitchFamily="18" charset="0"/>
              </a:rPr>
              <a:t> контакту з </a:t>
            </a:r>
            <a:r>
              <a:rPr lang="ru-RU" dirty="0" err="1">
                <a:latin typeface="Times New Roman" panose="02020603050405020304" pitchFamily="18" charset="0"/>
                <a:cs typeface="Times New Roman" panose="02020603050405020304" pitchFamily="18" charset="0"/>
              </a:rPr>
              <a:t>тілом</a:t>
            </a:r>
            <a:r>
              <a:rPr lang="ru-RU" dirty="0">
                <a:latin typeface="Times New Roman" panose="02020603050405020304" pitchFamily="18" charset="0"/>
                <a:cs typeface="Times New Roman" panose="02020603050405020304" pitchFamily="18" charset="0"/>
              </a:rPr>
              <a:t>.</a:t>
            </a:r>
          </a:p>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3</a:t>
            </a:r>
            <a:r>
              <a:rPr lang="ru-RU" b="1" dirty="0">
                <a:latin typeface="Times New Roman" panose="02020603050405020304" pitchFamily="18" charset="0"/>
                <a:cs typeface="Times New Roman" panose="02020603050405020304" pitchFamily="18" charset="0"/>
              </a:rPr>
              <a:t>. Робота з </a:t>
            </a:r>
            <a:r>
              <a:rPr lang="ru-RU" b="1" dirty="0" smtClean="0">
                <a:latin typeface="Times New Roman" panose="02020603050405020304" pitchFamily="18" charset="0"/>
                <a:cs typeface="Times New Roman" panose="02020603050405020304" pitchFamily="18" charset="0"/>
              </a:rPr>
              <a:t>режимами. </a:t>
            </a:r>
            <a:r>
              <a:rPr lang="ru-RU" dirty="0" err="1" smtClean="0">
                <a:latin typeface="Times New Roman" panose="02020603050405020304" pitchFamily="18" charset="0"/>
                <a:cs typeface="Times New Roman" panose="02020603050405020304" pitchFamily="18" charset="0"/>
              </a:rPr>
              <a:t>Формування</a:t>
            </a:r>
            <a:r>
              <a:rPr lang="ru-RU"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здорової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дорослої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частини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яка </a:t>
            </a:r>
            <a:r>
              <a:rPr lang="ru-RU" dirty="0" err="1" smtClean="0">
                <a:latin typeface="Times New Roman" panose="02020603050405020304" pitchFamily="18" charset="0"/>
                <a:cs typeface="Times New Roman" panose="02020603050405020304" pitchFamily="18" charset="0"/>
              </a:rPr>
              <a:t>підтримує</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дитину</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всередині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заспокоює</a:t>
            </a:r>
            <a:r>
              <a:rPr lang="ru-RU" dirty="0" smtClean="0">
                <a:latin typeface="Times New Roman" panose="02020603050405020304" pitchFamily="18" charset="0"/>
                <a:cs typeface="Times New Roman" panose="02020603050405020304" pitchFamily="18" charset="0"/>
              </a:rPr>
              <a:t> критика та </a:t>
            </a:r>
            <a:r>
              <a:rPr lang="ru-RU" dirty="0" err="1" smtClean="0">
                <a:latin typeface="Times New Roman" panose="02020603050405020304" pitchFamily="18" charset="0"/>
                <a:cs typeface="Times New Roman" panose="02020603050405020304" pitchFamily="18" charset="0"/>
              </a:rPr>
              <a:t>формує</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нову</a:t>
            </a:r>
            <a:r>
              <a:rPr lang="ru-RU" dirty="0">
                <a:latin typeface="Times New Roman" panose="02020603050405020304" pitchFamily="18" charset="0"/>
                <a:cs typeface="Times New Roman" panose="02020603050405020304" pitchFamily="18" charset="0"/>
              </a:rPr>
              <a:t> систему </a:t>
            </a:r>
            <a:r>
              <a:rPr lang="ru-RU" dirty="0" err="1">
                <a:latin typeface="Times New Roman" panose="02020603050405020304" pitchFamily="18" charset="0"/>
                <a:cs typeface="Times New Roman" panose="02020603050405020304" pitchFamily="18" charset="0"/>
              </a:rPr>
              <a:t>самопідтримки</a:t>
            </a:r>
            <a:r>
              <a:rPr lang="ru-RU" dirty="0" smtClean="0">
                <a:latin typeface="Times New Roman" panose="02020603050405020304" pitchFamily="18" charset="0"/>
                <a:cs typeface="Times New Roman" panose="02020603050405020304" pitchFamily="18" charset="0"/>
              </a:rPr>
              <a:t>.</a:t>
            </a:r>
          </a:p>
          <a:p>
            <a:endParaRPr lang="ru-RU" b="1" dirty="0" smtClean="0"/>
          </a:p>
          <a:p>
            <a:r>
              <a:rPr lang="ru-RU" b="1" dirty="0" smtClean="0"/>
              <a:t>4</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Емоційна</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переробка</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Візуалізація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рольові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ігри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написання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листів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фігурі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внутрішнього</a:t>
            </a:r>
            <a:r>
              <a:rPr lang="ru-RU" dirty="0">
                <a:latin typeface="Times New Roman" panose="02020603050405020304" pitchFamily="18" charset="0"/>
                <a:cs typeface="Times New Roman" panose="02020603050405020304" pitchFamily="18" charset="0"/>
              </a:rPr>
              <a:t> критика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батьків</a:t>
            </a:r>
            <a:r>
              <a:rPr lang="ru-RU" dirty="0">
                <a:latin typeface="Times New Roman" panose="02020603050405020304" pitchFamily="18" charset="0"/>
                <a:cs typeface="Times New Roman" panose="02020603050405020304" pitchFamily="18" charset="0"/>
              </a:rPr>
              <a:t>.</a:t>
            </a:r>
          </a:p>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5</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Формування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нових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стратегій</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поведінки</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Навчання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навичок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саморегуляції</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Задоволення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емоційних</a:t>
            </a:r>
            <a:r>
              <a:rPr lang="ru-RU" dirty="0">
                <a:latin typeface="Times New Roman" panose="02020603050405020304" pitchFamily="18" charset="0"/>
                <a:cs typeface="Times New Roman" panose="02020603050405020304" pitchFamily="18" charset="0"/>
              </a:rPr>
              <a:t> потреб </a:t>
            </a:r>
            <a:r>
              <a:rPr lang="ru-RU" dirty="0" err="1">
                <a:latin typeface="Times New Roman" panose="02020603050405020304" pitchFamily="18" charset="0"/>
                <a:cs typeface="Times New Roman" panose="02020603050405020304" pitchFamily="18" charset="0"/>
              </a:rPr>
              <a:t>здоровими</a:t>
            </a:r>
            <a:r>
              <a:rPr lang="ru-RU" dirty="0">
                <a:latin typeface="Times New Roman" panose="02020603050405020304" pitchFamily="18" charset="0"/>
                <a:cs typeface="Times New Roman" panose="02020603050405020304" pitchFamily="18" charset="0"/>
              </a:rPr>
              <a:t> способами</a:t>
            </a:r>
            <a:r>
              <a:rPr lang="ru-RU" dirty="0" smtClean="0">
                <a:latin typeface="Times New Roman" panose="02020603050405020304" pitchFamily="18" charset="0"/>
                <a:cs typeface="Times New Roman" panose="02020603050405020304" pitchFamily="18" charset="0"/>
              </a:rPr>
              <a:t>.</a:t>
            </a:r>
            <a:endParaRPr lang="uk-UA" dirty="0" smtClean="0"/>
          </a:p>
          <a:p>
            <a:pPr marL="742950" lvl="1" indent="-285750">
              <a:buFont typeface="Arial"/>
              <a:buChar char="•"/>
            </a:pPr>
            <a:endParaRPr lang="ru-RU" dirty="0"/>
          </a:p>
        </p:txBody>
      </p:sp>
    </p:spTree>
    <p:extLst>
      <p:ext uri="{BB962C8B-B14F-4D97-AF65-F5344CB8AC3E}">
        <p14:creationId xmlns:p14="http://schemas.microsoft.com/office/powerpoint/2010/main" val="169431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64171063"/>
              </p:ext>
            </p:extLst>
          </p:nvPr>
        </p:nvGraphicFramePr>
        <p:xfrm>
          <a:off x="457200" y="1268760"/>
          <a:ext cx="8229600" cy="3936464"/>
        </p:xfrm>
        <a:graphic>
          <a:graphicData uri="http://schemas.openxmlformats.org/drawingml/2006/table">
            <a:tbl>
              <a:tblPr/>
              <a:tblGrid>
                <a:gridCol w="4114800"/>
                <a:gridCol w="4114800"/>
              </a:tblGrid>
              <a:tr h="432048">
                <a:tc>
                  <a:txBody>
                    <a:bodyPr/>
                    <a:lstStyle/>
                    <a:p>
                      <a:r>
                        <a:rPr lang="ru-RU" sz="2000" b="1" dirty="0" err="1">
                          <a:latin typeface="Times New Roman" panose="02020603050405020304" pitchFamily="18" charset="0"/>
                          <a:cs typeface="Times New Roman" panose="02020603050405020304" pitchFamily="18" charset="0"/>
                        </a:rPr>
                        <a:t>Назва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схеми</a:t>
                      </a:r>
                      <a:endParaRPr lang="ru-RU" sz="2000" b="1"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sz="2000" b="1" dirty="0">
                          <a:latin typeface="Times New Roman" panose="02020603050405020304" pitchFamily="18" charset="0"/>
                          <a:cs typeface="Times New Roman" panose="02020603050405020304" pitchFamily="18" charset="0"/>
                        </a:rPr>
                        <a:t>Приклад </a:t>
                      </a:r>
                      <a:r>
                        <a:rPr lang="ru-RU" sz="2000" b="1" dirty="0" err="1" smtClean="0">
                          <a:latin typeface="Times New Roman" panose="02020603050405020304" pitchFamily="18" charset="0"/>
                          <a:cs typeface="Times New Roman" panose="02020603050405020304" pitchFamily="18" charset="0"/>
                        </a:rPr>
                        <a:t>прояву</a:t>
                      </a:r>
                      <a:endParaRPr lang="ru-RU" sz="2000" b="1"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b="1" dirty="0" err="1" smtClean="0">
                          <a:latin typeface="Times New Roman" panose="02020603050405020304" pitchFamily="18" charset="0"/>
                          <a:cs typeface="Times New Roman" panose="02020603050405020304" pitchFamily="18" charset="0"/>
                        </a:rPr>
                        <a:t>Надмірні</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стандарти</a:t>
                      </a:r>
                      <a:r>
                        <a:rPr lang="ru-RU" b="1" dirty="0">
                          <a:latin typeface="Times New Roman" panose="02020603050405020304" pitchFamily="18" charset="0"/>
                          <a:cs typeface="Times New Roman" panose="02020603050405020304" pitchFamily="18" charset="0"/>
                        </a:rPr>
                        <a:t>/</a:t>
                      </a:r>
                      <a:r>
                        <a:rPr lang="ru-RU" b="1" dirty="0" err="1">
                          <a:latin typeface="Times New Roman" panose="02020603050405020304" pitchFamily="18" charset="0"/>
                          <a:cs typeface="Times New Roman" panose="02020603050405020304" pitchFamily="18" charset="0"/>
                        </a:rPr>
                        <a:t>вимогливість</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«Я </a:t>
                      </a:r>
                      <a:r>
                        <a:rPr lang="ru-RU" dirty="0">
                          <a:latin typeface="Times New Roman" panose="02020603050405020304" pitchFamily="18" charset="0"/>
                          <a:cs typeface="Times New Roman" panose="02020603050405020304" pitchFamily="18" charset="0"/>
                        </a:rPr>
                        <a:t>маю бути </a:t>
                      </a:r>
                      <a:r>
                        <a:rPr lang="ru-RU" dirty="0" err="1" smtClean="0">
                          <a:latin typeface="Times New Roman" panose="02020603050405020304" pitchFamily="18" charset="0"/>
                          <a:cs typeface="Times New Roman" panose="02020603050405020304" pitchFamily="18" charset="0"/>
                        </a:rPr>
                        <a:t>ідеальною</a:t>
                      </a:r>
                      <a:r>
                        <a:rPr lang="ru-RU" dirty="0" smtClean="0">
                          <a:latin typeface="Times New Roman" panose="02020603050405020304" pitchFamily="18" charset="0"/>
                          <a:cs typeface="Times New Roman" panose="02020603050405020304" pitchFamily="18" charset="0"/>
                        </a:rPr>
                        <a:t>», «Я </a:t>
                      </a:r>
                      <a:r>
                        <a:rPr lang="ru-RU" dirty="0">
                          <a:latin typeface="Times New Roman" panose="02020603050405020304" pitchFamily="18" charset="0"/>
                          <a:cs typeface="Times New Roman" panose="02020603050405020304" pitchFamily="18" charset="0"/>
                        </a:rPr>
                        <a:t>не маю права на </a:t>
                      </a:r>
                      <a:r>
                        <a:rPr lang="ru-RU" dirty="0" err="1" smtClean="0">
                          <a:latin typeface="Times New Roman" panose="02020603050405020304" pitchFamily="18" charset="0"/>
                          <a:cs typeface="Times New Roman" panose="02020603050405020304" pitchFamily="18" charset="0"/>
                        </a:rPr>
                        <a:t>помилки</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395456">
                <a:tc>
                  <a:txBody>
                    <a:bodyPr/>
                    <a:lstStyle/>
                    <a:p>
                      <a:r>
                        <a:rPr lang="ru-RU" b="1" dirty="0" err="1">
                          <a:latin typeface="Times New Roman" panose="02020603050405020304" pitchFamily="18" charset="0"/>
                          <a:cs typeface="Times New Roman" panose="02020603050405020304" pitchFamily="18" charset="0"/>
                        </a:rPr>
                        <a:t>Самозречення</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Мої</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потреби не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значення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b="1" dirty="0" err="1" smtClean="0">
                          <a:latin typeface="Times New Roman" panose="02020603050405020304" pitchFamily="18" charset="0"/>
                          <a:cs typeface="Times New Roman" panose="02020603050405020304" pitchFamily="18" charset="0"/>
                        </a:rPr>
                        <a:t>Недостатні</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самоконтроль/</a:t>
                      </a:r>
                      <a:r>
                        <a:rPr lang="ru-RU" b="1" dirty="0" err="1">
                          <a:latin typeface="Times New Roman" panose="02020603050405020304" pitchFamily="18" charset="0"/>
                          <a:cs typeface="Times New Roman" panose="02020603050405020304" pitchFamily="18" charset="0"/>
                        </a:rPr>
                        <a:t>самодисципліна</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dirty="0" smtClean="0">
                          <a:latin typeface="Times New Roman" panose="02020603050405020304" pitchFamily="18" charset="0"/>
                          <a:cs typeface="Times New Roman" panose="02020603050405020304" pitchFamily="18" charset="0"/>
                        </a:rPr>
                        <a:t>«Я </a:t>
                      </a:r>
                      <a:r>
                        <a:rPr lang="ru-RU" dirty="0">
                          <a:latin typeface="Times New Roman" panose="02020603050405020304" pitchFamily="18" charset="0"/>
                          <a:cs typeface="Times New Roman" panose="02020603050405020304" pitchFamily="18" charset="0"/>
                        </a:rPr>
                        <a:t>не </a:t>
                      </a:r>
                      <a:r>
                        <a:rPr lang="ru-RU" dirty="0" err="1">
                          <a:latin typeface="Times New Roman" panose="02020603050405020304" pitchFamily="18" charset="0"/>
                          <a:cs typeface="Times New Roman" panose="02020603050405020304" pitchFamily="18" charset="0"/>
                        </a:rPr>
                        <a:t>можу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зупинитися</a:t>
                      </a:r>
                      <a:r>
                        <a:rPr lang="ru-RU" dirty="0">
                          <a:latin typeface="Times New Roman" panose="02020603050405020304" pitchFamily="18" charset="0"/>
                          <a:cs typeface="Times New Roman" panose="02020603050405020304" pitchFamily="18" charset="0"/>
                        </a:rPr>
                        <a:t>, коли починаю </a:t>
                      </a:r>
                      <a:r>
                        <a:rPr lang="ru-RU" dirty="0" err="1" smtClean="0">
                          <a:latin typeface="Times New Roman" panose="02020603050405020304" pitchFamily="18" charset="0"/>
                          <a:cs typeface="Times New Roman" panose="02020603050405020304" pitchFamily="18" charset="0"/>
                        </a:rPr>
                        <a:t>їсти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b="1" dirty="0">
                          <a:latin typeface="Times New Roman" panose="02020603050405020304" pitchFamily="18" charset="0"/>
                          <a:cs typeface="Times New Roman" panose="02020603050405020304" pitchFamily="18" charset="0"/>
                        </a:rPr>
                        <a:t>Сором за </a:t>
                      </a:r>
                      <a:r>
                        <a:rPr lang="ru-RU" b="1" dirty="0" err="1">
                          <a:latin typeface="Times New Roman" panose="02020603050405020304" pitchFamily="18" charset="0"/>
                          <a:cs typeface="Times New Roman" panose="02020603050405020304" pitchFamily="18" charset="0"/>
                        </a:rPr>
                        <a:t>тіло</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dirty="0">
                          <a:latin typeface="Times New Roman" panose="02020603050405020304" pitchFamily="18" charset="0"/>
                          <a:cs typeface="Times New Roman" panose="02020603050405020304" pitchFamily="18" charset="0"/>
                        </a:rPr>
                        <a:t>"Я </a:t>
                      </a:r>
                      <a:r>
                        <a:rPr lang="ru-RU" dirty="0" err="1" smtClean="0">
                          <a:latin typeface="Times New Roman" panose="02020603050405020304" pitchFamily="18" charset="0"/>
                          <a:cs typeface="Times New Roman" panose="02020603050405020304" pitchFamily="18" charset="0"/>
                        </a:rPr>
                        <a:t>огидна</a:t>
                      </a:r>
                      <a:r>
                        <a:rPr lang="ru-RU" dirty="0" smtClean="0">
                          <a:latin typeface="Times New Roman" panose="02020603050405020304" pitchFamily="18" charset="0"/>
                          <a:cs typeface="Times New Roman" panose="02020603050405020304" pitchFamily="18" charset="0"/>
                        </a:rPr>
                        <a:t>», «Я </a:t>
                      </a:r>
                      <a:r>
                        <a:rPr lang="ru-RU" dirty="0">
                          <a:latin typeface="Times New Roman" panose="02020603050405020304" pitchFamily="18" charset="0"/>
                          <a:cs typeface="Times New Roman" panose="02020603050405020304" pitchFamily="18" charset="0"/>
                        </a:rPr>
                        <a:t>не маю права </a:t>
                      </a:r>
                      <a:r>
                        <a:rPr lang="ru-RU" dirty="0" err="1" smtClean="0">
                          <a:latin typeface="Times New Roman" panose="02020603050405020304" pitchFamily="18" charset="0"/>
                          <a:cs typeface="Times New Roman" panose="02020603050405020304" pitchFamily="18" charset="0"/>
                        </a:rPr>
                        <a:t>їсти</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endParaRPr lang="ru-RU" b="1" dirty="0" smtClean="0">
                        <a:latin typeface="Times New Roman" panose="02020603050405020304" pitchFamily="18" charset="0"/>
                        <a:cs typeface="Times New Roman" panose="02020603050405020304" pitchFamily="18" charset="0"/>
                      </a:endParaRPr>
                    </a:p>
                    <a:p>
                      <a:r>
                        <a:rPr lang="ru-RU" b="1" dirty="0" err="1" smtClean="0">
                          <a:latin typeface="Times New Roman" panose="02020603050405020304" pitchFamily="18" charset="0"/>
                          <a:cs typeface="Times New Roman" panose="02020603050405020304" pitchFamily="18" charset="0"/>
                        </a:rPr>
                        <a:t>Емоційна</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депривація</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dirty="0" smtClean="0">
                          <a:latin typeface="Times New Roman" panose="02020603050405020304" pitchFamily="18" charset="0"/>
                          <a:cs typeface="Times New Roman" panose="02020603050405020304" pitchFamily="18" charset="0"/>
                        </a:rPr>
                        <a:t>«Мене </a:t>
                      </a:r>
                      <a:r>
                        <a:rPr lang="ru-RU" dirty="0" err="1">
                          <a:latin typeface="Times New Roman" panose="02020603050405020304" pitchFamily="18" charset="0"/>
                          <a:cs typeface="Times New Roman" panose="02020603050405020304" pitchFamily="18" charset="0"/>
                        </a:rPr>
                        <a:t>ніхто</a:t>
                      </a:r>
                      <a:r>
                        <a:rPr lang="ru-RU" dirty="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розуміє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Нікому</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немає</a:t>
                      </a:r>
                      <a:r>
                        <a:rPr lang="ru-RU" dirty="0">
                          <a:latin typeface="Times New Roman" panose="02020603050405020304" pitchFamily="18" charset="0"/>
                          <a:cs typeface="Times New Roman" panose="02020603050405020304" pitchFamily="18" charset="0"/>
                        </a:rPr>
                        <a:t> до мене </a:t>
                      </a:r>
                      <a:r>
                        <a:rPr lang="ru-RU" dirty="0" err="1" smtClean="0">
                          <a:latin typeface="Times New Roman" panose="02020603050405020304" pitchFamily="18" charset="0"/>
                          <a:cs typeface="Times New Roman" panose="02020603050405020304" pitchFamily="18" charset="0"/>
                        </a:rPr>
                        <a:t>діла</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bl>
          </a:graphicData>
        </a:graphic>
      </p:graphicFrame>
      <p:sp>
        <p:nvSpPr>
          <p:cNvPr id="3" name="Rectangle 1"/>
          <p:cNvSpPr>
            <a:spLocks noChangeArrowheads="1"/>
          </p:cNvSpPr>
          <p:nvPr/>
        </p:nvSpPr>
        <p:spPr bwMode="auto">
          <a:xfrm>
            <a:off x="23139" y="526123"/>
            <a:ext cx="693106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ТИПОВІ СХЕМИ, ПОВ’ЯЗАНІ З РХП:</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81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139" y="430600"/>
            <a:ext cx="7992888" cy="5355312"/>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Приклад </a:t>
            </a:r>
            <a:r>
              <a:rPr lang="ru-RU" b="1" dirty="0" err="1" smtClean="0">
                <a:latin typeface="Times New Roman" panose="02020603050405020304" pitchFamily="18" charset="0"/>
                <a:cs typeface="Times New Roman" panose="02020603050405020304" pitchFamily="18" charset="0"/>
              </a:rPr>
              <a:t>технік</a:t>
            </a:r>
            <a:endParaRPr lang="ru-RU" b="1" dirty="0" smtClean="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p>
            <a:r>
              <a:rPr lang="ru-RU" b="1" dirty="0" err="1">
                <a:latin typeface="Times New Roman" panose="02020603050405020304" pitchFamily="18" charset="0"/>
                <a:cs typeface="Times New Roman" panose="02020603050405020304" pitchFamily="18" charset="0"/>
              </a:rPr>
              <a:t>Діалог</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між</a:t>
            </a:r>
            <a:r>
              <a:rPr lang="ru-RU" b="1" dirty="0">
                <a:latin typeface="Times New Roman" panose="02020603050405020304" pitchFamily="18" charset="0"/>
                <a:cs typeface="Times New Roman" panose="02020603050405020304" pitchFamily="18" charset="0"/>
              </a:rPr>
              <a:t> режимами</a:t>
            </a:r>
            <a:r>
              <a:rPr lang="ru-RU" dirty="0">
                <a:latin typeface="Times New Roman" panose="02020603050405020304" pitchFamily="18" charset="0"/>
                <a:cs typeface="Times New Roman" panose="02020603050405020304" pitchFamily="18" charset="0"/>
              </a:rPr>
              <a:t>: Критик </a:t>
            </a:r>
            <a:r>
              <a:rPr lang="ru-RU" dirty="0" err="1">
                <a:latin typeface="Times New Roman" panose="02020603050405020304" pitchFamily="18" charset="0"/>
                <a:cs typeface="Times New Roman" panose="02020603050405020304" pitchFamily="18" charset="0"/>
              </a:rPr>
              <a:t>каже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зірвалася</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ти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слабка</a:t>
            </a:r>
            <a:r>
              <a:rPr lang="ru-RU" dirty="0">
                <a:latin typeface="Times New Roman" panose="02020603050405020304" pitchFamily="18" charset="0"/>
                <a:cs typeface="Times New Roman" panose="02020603050405020304" pitchFamily="18" charset="0"/>
              </a:rPr>
              <a:t>". Здорова доросла </a:t>
            </a:r>
            <a:r>
              <a:rPr lang="ru-RU" dirty="0" err="1">
                <a:latin typeface="Times New Roman" panose="02020603050405020304" pitchFamily="18" charset="0"/>
                <a:cs typeface="Times New Roman" panose="02020603050405020304" pitchFamily="18" charset="0"/>
              </a:rPr>
              <a:t>відповідає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важкий</a:t>
            </a:r>
            <a:r>
              <a:rPr lang="ru-RU" dirty="0">
                <a:latin typeface="Times New Roman" panose="02020603050405020304" pitchFamily="18" charset="0"/>
                <a:cs typeface="Times New Roman" panose="02020603050405020304" pitchFamily="18" charset="0"/>
              </a:rPr>
              <a:t> день, і я мала право </a:t>
            </a:r>
            <a:r>
              <a:rPr lang="ru-RU" dirty="0" err="1">
                <a:latin typeface="Times New Roman" panose="02020603050405020304" pitchFamily="18" charset="0"/>
                <a:cs typeface="Times New Roman" panose="02020603050405020304" pitchFamily="18" charset="0"/>
              </a:rPr>
              <a:t>заспокоїтись</a:t>
            </a:r>
            <a:r>
              <a:rPr lang="ru-RU" dirty="0">
                <a:latin typeface="Times New Roman" panose="02020603050405020304" pitchFamily="18" charset="0"/>
                <a:cs typeface="Times New Roman" panose="02020603050405020304" pitchFamily="18" charset="0"/>
              </a:rPr>
              <a:t>. Але </a:t>
            </a:r>
            <a:r>
              <a:rPr lang="ru-RU" dirty="0" err="1">
                <a:latin typeface="Times New Roman" panose="02020603050405020304" pitchFamily="18" charset="0"/>
                <a:cs typeface="Times New Roman" panose="02020603050405020304" pitchFamily="18" charset="0"/>
              </a:rPr>
              <a:t>наступного</a:t>
            </a:r>
            <a:r>
              <a:rPr lang="ru-RU" dirty="0">
                <a:latin typeface="Times New Roman" panose="02020603050405020304" pitchFamily="18" charset="0"/>
                <a:cs typeface="Times New Roman" panose="02020603050405020304" pitchFamily="18" charset="0"/>
              </a:rPr>
              <a:t> разу я </a:t>
            </a:r>
            <a:r>
              <a:rPr lang="ru-RU" dirty="0" err="1">
                <a:latin typeface="Times New Roman" panose="02020603050405020304" pitchFamily="18" charset="0"/>
                <a:cs typeface="Times New Roman" panose="02020603050405020304" pitchFamily="18" charset="0"/>
              </a:rPr>
              <a:t>зможу</a:t>
            </a:r>
            <a:r>
              <a:rPr lang="ru-RU" dirty="0">
                <a:latin typeface="Times New Roman" panose="02020603050405020304" pitchFamily="18" charset="0"/>
                <a:cs typeface="Times New Roman" panose="02020603050405020304" pitchFamily="18" charset="0"/>
              </a:rPr>
              <a:t> обрати </a:t>
            </a:r>
            <a:r>
              <a:rPr lang="ru-RU" dirty="0" err="1">
                <a:latin typeface="Times New Roman" panose="02020603050405020304" pitchFamily="18" charset="0"/>
                <a:cs typeface="Times New Roman" panose="02020603050405020304" pitchFamily="18" charset="0"/>
              </a:rPr>
              <a:t>інший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спосіб</a:t>
            </a:r>
            <a:r>
              <a:rPr lang="ru-RU" dirty="0">
                <a:latin typeface="Times New Roman" panose="02020603050405020304" pitchFamily="18" charset="0"/>
                <a:cs typeface="Times New Roman" panose="02020603050405020304" pitchFamily="18" charset="0"/>
              </a:rPr>
              <a:t>".</a:t>
            </a:r>
          </a:p>
          <a:p>
            <a:r>
              <a:rPr lang="ru-RU" b="1" dirty="0" err="1">
                <a:latin typeface="Times New Roman" panose="02020603050405020304" pitchFamily="18" charset="0"/>
                <a:cs typeface="Times New Roman" panose="02020603050405020304" pitchFamily="18" charset="0"/>
              </a:rPr>
              <a:t>Візуалізація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безпечного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місця</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внутрішньої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дитини</a:t>
            </a:r>
            <a:r>
              <a:rPr lang="ru-RU" dirty="0">
                <a:latin typeface="Times New Roman" panose="02020603050405020304" pitchFamily="18" charset="0"/>
                <a:cs typeface="Times New Roman" panose="02020603050405020304" pitchFamily="18" charset="0"/>
              </a:rPr>
              <a:t>.</a:t>
            </a:r>
          </a:p>
          <a:p>
            <a:r>
              <a:rPr lang="ru-RU" b="1" dirty="0" err="1">
                <a:latin typeface="Times New Roman" panose="02020603050405020304" pitchFamily="18" charset="0"/>
                <a:cs typeface="Times New Roman" panose="02020603050405020304" pitchFamily="18" charset="0"/>
              </a:rPr>
              <a:t>Щоденник</a:t>
            </a:r>
            <a:r>
              <a:rPr lang="ru-RU" b="1" dirty="0">
                <a:latin typeface="Times New Roman" panose="02020603050405020304" pitchFamily="18" charset="0"/>
                <a:cs typeface="Times New Roman" panose="02020603050405020304" pitchFamily="18" charset="0"/>
              </a:rPr>
              <a:t> схем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відслідковування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тригерів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режимів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реакцій</a:t>
            </a:r>
            <a:r>
              <a:rPr lang="ru-RU" dirty="0" smtClean="0">
                <a:latin typeface="Times New Roman" panose="02020603050405020304" pitchFamily="18" charset="0"/>
                <a:cs typeface="Times New Roman" panose="02020603050405020304" pitchFamily="18" charset="0"/>
              </a:rPr>
              <a:t>.</a:t>
            </a:r>
          </a:p>
          <a:p>
            <a:pPr>
              <a:buFont typeface="Arial"/>
              <a:buChar char="•"/>
            </a:pPr>
            <a:endParaRPr lang="uk-UA" dirty="0">
              <a:latin typeface="Times New Roman" panose="02020603050405020304" pitchFamily="18" charset="0"/>
              <a:cs typeface="Times New Roman" panose="02020603050405020304" pitchFamily="18" charset="0"/>
            </a:endParaRPr>
          </a:p>
          <a:p>
            <a:pPr>
              <a:buFont typeface="Arial"/>
              <a:buChar char="•"/>
            </a:pPr>
            <a:endParaRPr lang="uk-UA" dirty="0" smtClean="0">
              <a:latin typeface="Times New Roman" panose="02020603050405020304" pitchFamily="18" charset="0"/>
              <a:cs typeface="Times New Roman" panose="02020603050405020304" pitchFamily="18" charset="0"/>
            </a:endParaRPr>
          </a:p>
          <a:p>
            <a:r>
              <a:rPr lang="ru-RU" b="1" dirty="0" err="1" smtClean="0">
                <a:latin typeface="Times New Roman" panose="02020603050405020304" pitchFamily="18" charset="0"/>
                <a:cs typeface="Times New Roman" panose="02020603050405020304" pitchFamily="18" charset="0"/>
              </a:rPr>
              <a:t>Переваги</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схемотерапії</a:t>
            </a:r>
            <a:r>
              <a:rPr lang="ru-RU" b="1" dirty="0" smtClean="0">
                <a:latin typeface="Times New Roman" panose="02020603050405020304" pitchFamily="18" charset="0"/>
                <a:cs typeface="Times New Roman" panose="02020603050405020304" pitchFamily="18" charset="0"/>
              </a:rPr>
              <a:t> при РХП:</a:t>
            </a:r>
          </a:p>
          <a:p>
            <a:endParaRPr lang="ru-RU" b="1"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Робота </a:t>
            </a:r>
            <a:r>
              <a:rPr lang="ru-RU" dirty="0">
                <a:latin typeface="Times New Roman" panose="02020603050405020304" pitchFamily="18" charset="0"/>
                <a:cs typeface="Times New Roman" panose="02020603050405020304" pitchFamily="18" charset="0"/>
              </a:rPr>
              <a:t>з причинами, а не </a:t>
            </a:r>
            <a:r>
              <a:rPr lang="ru-RU" dirty="0" err="1">
                <a:latin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cs typeface="Times New Roman" panose="02020603050405020304" pitchFamily="18" charset="0"/>
              </a:rPr>
              <a:t> симптомами;</a:t>
            </a:r>
          </a:p>
          <a:p>
            <a:r>
              <a:rPr lang="ru-RU" dirty="0" err="1">
                <a:latin typeface="Times New Roman" panose="02020603050405020304" pitchFamily="18" charset="0"/>
                <a:cs typeface="Times New Roman" panose="02020603050405020304" pitchFamily="18" charset="0"/>
              </a:rPr>
              <a:t>Інтеграція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когнітивної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емоційної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поведінкової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Глибоке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перепроживання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зцілення</a:t>
            </a:r>
            <a:r>
              <a:rPr lang="ru-RU" dirty="0">
                <a:latin typeface="Times New Roman" panose="02020603050405020304" pitchFamily="18" charset="0"/>
                <a:cs typeface="Times New Roman" panose="02020603050405020304" pitchFamily="18" charset="0"/>
              </a:rPr>
              <a:t> травм;</a:t>
            </a:r>
          </a:p>
          <a:p>
            <a:r>
              <a:rPr lang="ru-RU" dirty="0" err="1">
                <a:latin typeface="Times New Roman" panose="02020603050405020304" pitchFamily="18" charset="0"/>
                <a:cs typeface="Times New Roman" panose="02020603050405020304" pitchFamily="18" charset="0"/>
              </a:rPr>
              <a:t>Формування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здоровішої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самооцінки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навичок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турботи</a:t>
            </a:r>
            <a:r>
              <a:rPr lang="ru-RU" dirty="0">
                <a:latin typeface="Times New Roman" panose="02020603050405020304" pitchFamily="18" charset="0"/>
                <a:cs typeface="Times New Roman" panose="02020603050405020304" pitchFamily="18" charset="0"/>
              </a:rPr>
              <a:t> про себе.</a:t>
            </a:r>
          </a:p>
          <a:p>
            <a:pPr>
              <a:buFont typeface="Arial"/>
              <a:buChar char="•"/>
            </a:pPr>
            <a:endParaRPr lang="uk-UA" dirty="0">
              <a:latin typeface="Times New Roman" panose="02020603050405020304" pitchFamily="18" charset="0"/>
              <a:cs typeface="Times New Roman" panose="02020603050405020304" pitchFamily="18" charset="0"/>
            </a:endParaRPr>
          </a:p>
          <a:p>
            <a:pPr>
              <a:buFont typeface="Arial"/>
              <a:buChar char="•"/>
            </a:pPr>
            <a:endParaRPr lang="uk-UA" dirty="0" smtClean="0">
              <a:latin typeface="Times New Roman" panose="02020603050405020304" pitchFamily="18" charset="0"/>
              <a:cs typeface="Times New Roman" panose="02020603050405020304" pitchFamily="18" charset="0"/>
            </a:endParaRPr>
          </a:p>
          <a:p>
            <a:pPr>
              <a:buFont typeface="Arial"/>
              <a:buChar char="•"/>
            </a:pPr>
            <a:endParaRPr lang="uk-UA" dirty="0">
              <a:latin typeface="Times New Roman" panose="02020603050405020304" pitchFamily="18" charset="0"/>
              <a:cs typeface="Times New Roman" panose="02020603050405020304" pitchFamily="18" charset="0"/>
            </a:endParaRPr>
          </a:p>
          <a:p>
            <a:pPr>
              <a:buFont typeface="Arial"/>
              <a:buChar cha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333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136904" cy="5632311"/>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5. МАЙНДФУЛНЕС (УСВІДОМЛЕНІСТЬ) ТА </a:t>
            </a:r>
            <a:r>
              <a:rPr lang="de-DE" b="1" dirty="0" smtClean="0">
                <a:latin typeface="Times New Roman" panose="02020603050405020304" pitchFamily="18" charset="0"/>
                <a:cs typeface="Times New Roman" panose="02020603050405020304" pitchFamily="18" charset="0"/>
              </a:rPr>
              <a:t>ACT (</a:t>
            </a:r>
            <a:r>
              <a:rPr lang="ru-RU" b="1" dirty="0" smtClean="0">
                <a:latin typeface="Times New Roman" panose="02020603050405020304" pitchFamily="18" charset="0"/>
                <a:cs typeface="Times New Roman" panose="02020603050405020304" pitchFamily="18" charset="0"/>
              </a:rPr>
              <a:t>ТЕРАПІЯ ПРИЙНЯТТЯ Й ВІДПОВІДАЛЬНОСТІ) при РХП (НА, НБ, КП, </a:t>
            </a:r>
            <a:r>
              <a:rPr lang="ru-RU" b="1" dirty="0" err="1" smtClean="0">
                <a:latin typeface="Times New Roman" panose="02020603050405020304" pitchFamily="18" charset="0"/>
                <a:cs typeface="Times New Roman" panose="02020603050405020304" pitchFamily="18" charset="0"/>
              </a:rPr>
              <a:t>орторексія</a:t>
            </a:r>
            <a:r>
              <a:rPr lang="ru-RU" b="1" dirty="0" smtClean="0">
                <a:latin typeface="Times New Roman" panose="02020603050405020304" pitchFamily="18" charset="0"/>
                <a:cs typeface="Times New Roman" panose="02020603050405020304" pitchFamily="18" charset="0"/>
              </a:rPr>
              <a:t> та </a:t>
            </a:r>
            <a:r>
              <a:rPr lang="ru-RU" b="1" dirty="0" err="1" smtClean="0">
                <a:latin typeface="Times New Roman" panose="02020603050405020304" pitchFamily="18" charset="0"/>
                <a:cs typeface="Times New Roman" panose="02020603050405020304" pitchFamily="18" charset="0"/>
              </a:rPr>
              <a:t>нічні</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епізоди</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переїдання</a:t>
            </a:r>
            <a:r>
              <a:rPr lang="ru-RU" dirty="0" smtClean="0">
                <a:latin typeface="Times New Roman" panose="02020603050405020304" pitchFamily="18" charset="0"/>
                <a:cs typeface="Times New Roman" panose="02020603050405020304" pitchFamily="18" charset="0"/>
              </a:rPr>
              <a:t>) </a:t>
            </a:r>
          </a:p>
          <a:p>
            <a:r>
              <a:rPr lang="ru-RU" b="1" dirty="0" err="1" smtClean="0"/>
              <a:t>Застосовують</a:t>
            </a:r>
            <a:r>
              <a:rPr lang="ru-RU" b="1" dirty="0" smtClean="0"/>
              <a:t> з метою:</a:t>
            </a:r>
            <a:endParaRPr lang="ru-RU" b="1" dirty="0"/>
          </a:p>
          <a:p>
            <a:r>
              <a:rPr lang="ru-RU" dirty="0" smtClean="0"/>
              <a:t>1/ </a:t>
            </a:r>
            <a:r>
              <a:rPr lang="ru-RU" dirty="0" err="1" smtClean="0"/>
              <a:t>Зменшити</a:t>
            </a:r>
            <a:r>
              <a:rPr lang="ru-RU" dirty="0" smtClean="0"/>
              <a:t> </a:t>
            </a:r>
            <a:r>
              <a:rPr lang="ru-RU" dirty="0" err="1"/>
              <a:t>автоматичність</a:t>
            </a:r>
            <a:r>
              <a:rPr lang="ru-RU" dirty="0"/>
              <a:t> </a:t>
            </a:r>
            <a:r>
              <a:rPr lang="ru-RU" dirty="0" err="1"/>
              <a:t>поведінки</a:t>
            </a:r>
            <a:r>
              <a:rPr lang="ru-RU" dirty="0"/>
              <a:t>, </a:t>
            </a:r>
            <a:r>
              <a:rPr lang="ru-RU" dirty="0" err="1"/>
              <a:t>наприклад</a:t>
            </a:r>
            <a:r>
              <a:rPr lang="ru-RU" dirty="0"/>
              <a:t>, </a:t>
            </a:r>
            <a:r>
              <a:rPr lang="ru-RU" dirty="0" err="1"/>
              <a:t>переїдання</a:t>
            </a:r>
            <a:r>
              <a:rPr lang="ru-RU" dirty="0"/>
              <a:t> </a:t>
            </a:r>
            <a:r>
              <a:rPr lang="ru-RU" dirty="0" err="1"/>
              <a:t>чи</a:t>
            </a:r>
            <a:r>
              <a:rPr lang="ru-RU" dirty="0"/>
              <a:t> </a:t>
            </a:r>
            <a:r>
              <a:rPr lang="ru-RU" dirty="0" err="1"/>
              <a:t>очищення</a:t>
            </a:r>
            <a:r>
              <a:rPr lang="ru-RU" dirty="0"/>
              <a:t> </a:t>
            </a:r>
            <a:r>
              <a:rPr lang="ru-RU" dirty="0" err="1"/>
              <a:t>після</a:t>
            </a:r>
            <a:r>
              <a:rPr lang="ru-RU" dirty="0"/>
              <a:t> </a:t>
            </a:r>
            <a:r>
              <a:rPr lang="ru-RU" dirty="0" err="1"/>
              <a:t>стресу</a:t>
            </a:r>
            <a:r>
              <a:rPr lang="ru-RU" dirty="0"/>
              <a:t>.</a:t>
            </a:r>
          </a:p>
          <a:p>
            <a:r>
              <a:rPr lang="ru-RU" dirty="0" smtClean="0"/>
              <a:t>2/ </a:t>
            </a:r>
            <a:r>
              <a:rPr lang="ru-RU" dirty="0" err="1" smtClean="0"/>
              <a:t>Навчитися</a:t>
            </a:r>
            <a:r>
              <a:rPr lang="ru-RU" dirty="0" smtClean="0"/>
              <a:t> </a:t>
            </a:r>
            <a:r>
              <a:rPr lang="ru-RU" dirty="0" err="1"/>
              <a:t>розпізнавати</a:t>
            </a:r>
            <a:r>
              <a:rPr lang="ru-RU" dirty="0"/>
              <a:t> </a:t>
            </a:r>
            <a:r>
              <a:rPr lang="ru-RU" dirty="0" err="1"/>
              <a:t>тригери</a:t>
            </a:r>
            <a:r>
              <a:rPr lang="ru-RU" dirty="0"/>
              <a:t>: </a:t>
            </a:r>
            <a:r>
              <a:rPr lang="ru-RU" dirty="0" err="1"/>
              <a:t>емоції</a:t>
            </a:r>
            <a:r>
              <a:rPr lang="ru-RU" dirty="0"/>
              <a:t>, думки, </a:t>
            </a:r>
            <a:r>
              <a:rPr lang="ru-RU" dirty="0" err="1"/>
              <a:t>тілесні</a:t>
            </a:r>
            <a:r>
              <a:rPr lang="ru-RU" dirty="0"/>
              <a:t> </a:t>
            </a:r>
            <a:r>
              <a:rPr lang="ru-RU" dirty="0" err="1"/>
              <a:t>сигнали</a:t>
            </a:r>
            <a:r>
              <a:rPr lang="ru-RU" dirty="0"/>
              <a:t>.</a:t>
            </a:r>
          </a:p>
          <a:p>
            <a:r>
              <a:rPr lang="ru-RU" dirty="0" smtClean="0"/>
              <a:t>3/ </a:t>
            </a:r>
            <a:r>
              <a:rPr lang="ru-RU" dirty="0" err="1" smtClean="0"/>
              <a:t>Формувати</a:t>
            </a:r>
            <a:r>
              <a:rPr lang="ru-RU" dirty="0" smtClean="0"/>
              <a:t> </a:t>
            </a:r>
            <a:r>
              <a:rPr lang="ru-RU" dirty="0" err="1"/>
              <a:t>толерантність</a:t>
            </a:r>
            <a:r>
              <a:rPr lang="ru-RU" dirty="0"/>
              <a:t> до </a:t>
            </a:r>
            <a:r>
              <a:rPr lang="ru-RU" dirty="0" err="1"/>
              <a:t>емоцій</a:t>
            </a:r>
            <a:r>
              <a:rPr lang="ru-RU" dirty="0"/>
              <a:t> без </a:t>
            </a:r>
            <a:r>
              <a:rPr lang="ru-RU" dirty="0" err="1"/>
              <a:t>вдавання</a:t>
            </a:r>
            <a:r>
              <a:rPr lang="ru-RU" dirty="0"/>
              <a:t> до </a:t>
            </a:r>
            <a:r>
              <a:rPr lang="ru-RU" dirty="0" err="1"/>
              <a:t>деструктивної</a:t>
            </a:r>
            <a:r>
              <a:rPr lang="ru-RU" dirty="0"/>
              <a:t> </a:t>
            </a:r>
            <a:r>
              <a:rPr lang="ru-RU" dirty="0" err="1"/>
              <a:t>поведінки</a:t>
            </a:r>
            <a:r>
              <a:rPr lang="ru-RU" dirty="0"/>
              <a:t> (</a:t>
            </a:r>
            <a:r>
              <a:rPr lang="ru-RU" dirty="0" err="1"/>
              <a:t>їжі</a:t>
            </a:r>
            <a:r>
              <a:rPr lang="ru-RU" dirty="0"/>
              <a:t>, </a:t>
            </a:r>
            <a:r>
              <a:rPr lang="ru-RU" dirty="0" err="1"/>
              <a:t>голодування</a:t>
            </a:r>
            <a:r>
              <a:rPr lang="ru-RU" dirty="0"/>
              <a:t>, </a:t>
            </a:r>
            <a:r>
              <a:rPr lang="ru-RU" dirty="0" err="1"/>
              <a:t>очищення</a:t>
            </a:r>
            <a:r>
              <a:rPr lang="ru-RU" dirty="0"/>
              <a:t>).</a:t>
            </a:r>
          </a:p>
          <a:p>
            <a:r>
              <a:rPr lang="ru-RU" dirty="0" smtClean="0"/>
              <a:t>4/ </a:t>
            </a:r>
            <a:r>
              <a:rPr lang="ru-RU" dirty="0" err="1" smtClean="0"/>
              <a:t>Розвивати</a:t>
            </a:r>
            <a:r>
              <a:rPr lang="ru-RU" dirty="0" smtClean="0"/>
              <a:t> </a:t>
            </a:r>
            <a:r>
              <a:rPr lang="ru-RU" dirty="0" err="1"/>
              <a:t>доброзичливість</a:t>
            </a:r>
            <a:r>
              <a:rPr lang="ru-RU" dirty="0"/>
              <a:t> до себе, </a:t>
            </a:r>
            <a:r>
              <a:rPr lang="ru-RU" dirty="0" err="1"/>
              <a:t>що</a:t>
            </a:r>
            <a:r>
              <a:rPr lang="ru-RU" dirty="0"/>
              <a:t> </a:t>
            </a:r>
            <a:r>
              <a:rPr lang="ru-RU" dirty="0" err="1"/>
              <a:t>протидіє</a:t>
            </a:r>
            <a:r>
              <a:rPr lang="ru-RU" dirty="0"/>
              <a:t> </a:t>
            </a:r>
            <a:r>
              <a:rPr lang="ru-RU" dirty="0" err="1"/>
              <a:t>внутрішній</a:t>
            </a:r>
            <a:r>
              <a:rPr lang="ru-RU" dirty="0"/>
              <a:t> </a:t>
            </a:r>
            <a:r>
              <a:rPr lang="ru-RU" dirty="0" err="1"/>
              <a:t>критиці</a:t>
            </a:r>
            <a:r>
              <a:rPr lang="ru-RU" dirty="0"/>
              <a:t>.</a:t>
            </a:r>
          </a:p>
          <a:p>
            <a:endParaRPr lang="ru-RU" b="1" dirty="0" smtClean="0"/>
          </a:p>
          <a:p>
            <a:r>
              <a:rPr lang="ru-RU" b="1" dirty="0" smtClean="0"/>
              <a:t> </a:t>
            </a:r>
            <a:r>
              <a:rPr lang="ru-RU" b="1" dirty="0" err="1" smtClean="0"/>
              <a:t>Застосування</a:t>
            </a:r>
            <a:r>
              <a:rPr lang="ru-RU" b="1" dirty="0" smtClean="0"/>
              <a:t> </a:t>
            </a:r>
            <a:r>
              <a:rPr lang="ru-RU" b="1" dirty="0" err="1" smtClean="0"/>
              <a:t>технік</a:t>
            </a:r>
            <a:r>
              <a:rPr lang="ru-RU" b="1" dirty="0" smtClean="0"/>
              <a:t> </a:t>
            </a:r>
            <a:r>
              <a:rPr lang="ru-RU" b="1" dirty="0" err="1"/>
              <a:t>майндфулнес</a:t>
            </a:r>
            <a:r>
              <a:rPr lang="ru-RU" b="1" dirty="0" smtClean="0"/>
              <a:t>:                                               </a:t>
            </a:r>
            <a:r>
              <a:rPr lang="ru-RU" b="1" dirty="0" smtClean="0"/>
              <a:t>                                   </a:t>
            </a:r>
            <a:r>
              <a:rPr lang="ru-RU" dirty="0" smtClean="0"/>
              <a:t>"</a:t>
            </a:r>
            <a:r>
              <a:rPr lang="ru-RU" dirty="0" err="1"/>
              <a:t>Сканування</a:t>
            </a:r>
            <a:r>
              <a:rPr lang="ru-RU" dirty="0"/>
              <a:t> </a:t>
            </a:r>
            <a:r>
              <a:rPr lang="ru-RU" dirty="0" err="1"/>
              <a:t>тіла</a:t>
            </a:r>
            <a:r>
              <a:rPr lang="ru-RU" dirty="0"/>
              <a:t>"</a:t>
            </a:r>
          </a:p>
          <a:p>
            <a:r>
              <a:rPr lang="ru-RU" dirty="0" err="1"/>
              <a:t>Дихальні</a:t>
            </a:r>
            <a:r>
              <a:rPr lang="ru-RU" dirty="0"/>
              <a:t> практики</a:t>
            </a:r>
          </a:p>
          <a:p>
            <a:r>
              <a:rPr lang="ru-RU" dirty="0" err="1"/>
              <a:t>Усвідомлене</a:t>
            </a:r>
            <a:r>
              <a:rPr lang="ru-RU" dirty="0"/>
              <a:t> </a:t>
            </a:r>
            <a:r>
              <a:rPr lang="ru-RU" dirty="0" err="1"/>
              <a:t>харчування</a:t>
            </a:r>
            <a:r>
              <a:rPr lang="ru-RU" dirty="0"/>
              <a:t> (</a:t>
            </a:r>
            <a:r>
              <a:rPr lang="de-DE" dirty="0" err="1"/>
              <a:t>Mindful</a:t>
            </a:r>
            <a:r>
              <a:rPr lang="de-DE" dirty="0"/>
              <a:t> </a:t>
            </a:r>
            <a:r>
              <a:rPr lang="de-DE" dirty="0" err="1"/>
              <a:t>Eating</a:t>
            </a:r>
            <a:r>
              <a:rPr lang="de-DE" dirty="0"/>
              <a:t>)</a:t>
            </a:r>
          </a:p>
          <a:p>
            <a:r>
              <a:rPr lang="ru-RU" dirty="0" err="1"/>
              <a:t>Медитація</a:t>
            </a:r>
            <a:r>
              <a:rPr lang="ru-RU" dirty="0"/>
              <a:t> "</a:t>
            </a:r>
            <a:r>
              <a:rPr lang="ru-RU" dirty="0" err="1"/>
              <a:t>люблячої</a:t>
            </a:r>
            <a:r>
              <a:rPr lang="ru-RU" dirty="0"/>
              <a:t> </a:t>
            </a:r>
            <a:r>
              <a:rPr lang="ru-RU" dirty="0" err="1"/>
              <a:t>доброзичливості</a:t>
            </a:r>
            <a:r>
              <a:rPr lang="ru-RU" dirty="0"/>
              <a:t>" (</a:t>
            </a:r>
            <a:r>
              <a:rPr lang="de-DE" dirty="0" err="1"/>
              <a:t>Loving-Kindness</a:t>
            </a:r>
            <a:r>
              <a:rPr lang="de-DE" dirty="0" smtClean="0"/>
              <a:t>)</a:t>
            </a:r>
            <a:endParaRPr lang="uk-UA" dirty="0" smtClean="0"/>
          </a:p>
          <a:p>
            <a:pPr>
              <a:buFont typeface="Arial"/>
              <a:buChar char="•"/>
            </a:pPr>
            <a:endParaRPr lang="de-DE" dirty="0"/>
          </a:p>
          <a:p>
            <a:r>
              <a:rPr lang="ru-RU" i="1" dirty="0" err="1" smtClean="0">
                <a:latin typeface="Times New Roman" panose="02020603050405020304" pitchFamily="18" charset="0"/>
                <a:cs typeface="Times New Roman" panose="02020603050405020304" pitchFamily="18" charset="0"/>
              </a:rPr>
              <a:t>Допомагають</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зменшити</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боротьбу</a:t>
            </a:r>
            <a:r>
              <a:rPr lang="ru-RU" i="1" dirty="0" smtClean="0">
                <a:latin typeface="Times New Roman" panose="02020603050405020304" pitchFamily="18" charset="0"/>
                <a:cs typeface="Times New Roman" panose="02020603050405020304" pitchFamily="18" charset="0"/>
              </a:rPr>
              <a:t> з </a:t>
            </a:r>
            <a:r>
              <a:rPr lang="ru-RU" i="1" dirty="0" err="1" smtClean="0">
                <a:latin typeface="Times New Roman" panose="02020603050405020304" pitchFamily="18" charset="0"/>
                <a:cs typeface="Times New Roman" panose="02020603050405020304" pitchFamily="18" charset="0"/>
              </a:rPr>
              <a:t>неприємними</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емоціями</a:t>
            </a:r>
            <a:r>
              <a:rPr lang="ru-RU" i="1" dirty="0" smtClean="0">
                <a:latin typeface="Times New Roman" panose="02020603050405020304" pitchFamily="18" charset="0"/>
                <a:cs typeface="Times New Roman" panose="02020603050405020304" pitchFamily="18" charset="0"/>
              </a:rPr>
              <a:t>.</a:t>
            </a:r>
          </a:p>
          <a:p>
            <a:r>
              <a:rPr lang="ru-RU" i="1" dirty="0" err="1" smtClean="0">
                <a:latin typeface="Times New Roman" panose="02020603050405020304" pitchFamily="18" charset="0"/>
                <a:cs typeface="Times New Roman" panose="02020603050405020304" pitchFamily="18" charset="0"/>
              </a:rPr>
              <a:t>Навчають</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спостерігати</a:t>
            </a:r>
            <a:r>
              <a:rPr lang="ru-RU" i="1" dirty="0" smtClean="0">
                <a:latin typeface="Times New Roman" panose="02020603050405020304" pitchFamily="18" charset="0"/>
                <a:cs typeface="Times New Roman" panose="02020603050405020304" pitchFamily="18" charset="0"/>
              </a:rPr>
              <a:t> думки та </a:t>
            </a:r>
            <a:r>
              <a:rPr lang="ru-RU" i="1" dirty="0" err="1" smtClean="0">
                <a:latin typeface="Times New Roman" panose="02020603050405020304" pitchFamily="18" charset="0"/>
                <a:cs typeface="Times New Roman" panose="02020603050405020304" pitchFamily="18" charset="0"/>
              </a:rPr>
              <a:t>імпульси</a:t>
            </a:r>
            <a:r>
              <a:rPr lang="ru-RU" i="1" dirty="0" smtClean="0">
                <a:latin typeface="Times New Roman" panose="02020603050405020304" pitchFamily="18" charset="0"/>
                <a:cs typeface="Times New Roman" panose="02020603050405020304" pitchFamily="18" charset="0"/>
              </a:rPr>
              <a:t> без </a:t>
            </a:r>
            <a:r>
              <a:rPr lang="ru-RU" i="1" dirty="0" err="1" smtClean="0">
                <a:latin typeface="Times New Roman" panose="02020603050405020304" pitchFamily="18" charset="0"/>
                <a:cs typeface="Times New Roman" panose="02020603050405020304" pitchFamily="18" charset="0"/>
              </a:rPr>
              <a:t>реакції</a:t>
            </a:r>
            <a:r>
              <a:rPr lang="ru-RU" i="1" dirty="0" smtClean="0">
                <a:latin typeface="Times New Roman" panose="02020603050405020304" pitchFamily="18" charset="0"/>
                <a:cs typeface="Times New Roman" panose="02020603050405020304" pitchFamily="18" charset="0"/>
              </a:rPr>
              <a:t> на них (</a:t>
            </a:r>
            <a:r>
              <a:rPr lang="ru-RU" i="1" dirty="0" err="1" smtClean="0">
                <a:latin typeface="Times New Roman" panose="02020603050405020304" pitchFamily="18" charset="0"/>
                <a:cs typeface="Times New Roman" panose="02020603050405020304" pitchFamily="18" charset="0"/>
              </a:rPr>
              <a:t>корисно</a:t>
            </a:r>
            <a:r>
              <a:rPr lang="ru-RU" i="1" dirty="0" smtClean="0">
                <a:latin typeface="Times New Roman" panose="02020603050405020304" pitchFamily="18" charset="0"/>
                <a:cs typeface="Times New Roman" panose="02020603050405020304" pitchFamily="18" charset="0"/>
              </a:rPr>
              <a:t> при </a:t>
            </a:r>
            <a:r>
              <a:rPr lang="ru-RU" i="1" dirty="0" err="1" smtClean="0">
                <a:latin typeface="Times New Roman" panose="02020603050405020304" pitchFamily="18" charset="0"/>
                <a:cs typeface="Times New Roman" panose="02020603050405020304" pitchFamily="18" charset="0"/>
              </a:rPr>
              <a:t>переїданні</a:t>
            </a:r>
            <a:r>
              <a:rPr lang="ru-RU" b="1" i="1" dirty="0" smtClean="0">
                <a:latin typeface="Times New Roman" panose="02020603050405020304" pitchFamily="18" charset="0"/>
                <a:cs typeface="Times New Roman" panose="02020603050405020304" pitchFamily="18" charset="0"/>
              </a:rPr>
              <a:t>).</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486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7848872" cy="4801314"/>
          </a:xfrm>
          <a:prstGeom prst="rect">
            <a:avLst/>
          </a:prstGeom>
        </p:spPr>
        <p:txBody>
          <a:bodyPr wrap="square">
            <a:spAutoFit/>
          </a:bodyPr>
          <a:lstStyle/>
          <a:p>
            <a:pPr lvl="0"/>
            <a:r>
              <a:rPr lang="uk-UA" b="1" dirty="0" smtClean="0">
                <a:solidFill>
                  <a:prstClr val="black"/>
                </a:solidFill>
                <a:latin typeface="Times New Roman" panose="02020603050405020304" pitchFamily="18" charset="0"/>
                <a:cs typeface="Times New Roman" panose="02020603050405020304" pitchFamily="18" charset="0"/>
              </a:rPr>
              <a:t>6. </a:t>
            </a:r>
            <a:r>
              <a:rPr lang="de-DE" b="1" dirty="0" smtClean="0">
                <a:solidFill>
                  <a:prstClr val="black"/>
                </a:solidFill>
                <a:latin typeface="Times New Roman" panose="02020603050405020304" pitchFamily="18" charset="0"/>
                <a:cs typeface="Times New Roman" panose="02020603050405020304" pitchFamily="18" charset="0"/>
              </a:rPr>
              <a:t>EMDR (</a:t>
            </a:r>
            <a:r>
              <a:rPr lang="ru-RU" b="1" dirty="0" smtClean="0">
                <a:solidFill>
                  <a:prstClr val="black"/>
                </a:solidFill>
                <a:latin typeface="Times New Roman" panose="02020603050405020304" pitchFamily="18" charset="0"/>
                <a:cs typeface="Times New Roman" panose="02020603050405020304" pitchFamily="18" charset="0"/>
              </a:rPr>
              <a:t>ДЕСЕНСИБІЛІЗАЦІЯ ТА РЕПРОЦЕСІНГ ЗА ДОПОМОГОЮ РУХУ ОЧЕЙ)</a:t>
            </a:r>
            <a:endParaRPr lang="ru-RU" b="1" dirty="0">
              <a:solidFill>
                <a:prstClr val="black"/>
              </a:solidFill>
              <a:latin typeface="Times New Roman" panose="02020603050405020304" pitchFamily="18" charset="0"/>
              <a:cs typeface="Times New Roman" panose="02020603050405020304" pitchFamily="18" charset="0"/>
            </a:endParaRPr>
          </a:p>
          <a:p>
            <a:pPr lvl="0"/>
            <a:endParaRPr lang="ru-RU" b="1" dirty="0" smtClean="0">
              <a:latin typeface="Times New Roman" panose="02020603050405020304" pitchFamily="18" charset="0"/>
              <a:cs typeface="Times New Roman" panose="02020603050405020304" pitchFamily="18" charset="0"/>
            </a:endParaRPr>
          </a:p>
          <a:p>
            <a:pPr lvl="0"/>
            <a:r>
              <a:rPr lang="ru-RU" b="1" dirty="0" smtClean="0">
                <a:latin typeface="Times New Roman" panose="02020603050405020304" pitchFamily="18" charset="0"/>
                <a:cs typeface="Times New Roman" panose="02020603050405020304" pitchFamily="18" charset="0"/>
              </a:rPr>
              <a:t>РХП</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часто </a:t>
            </a:r>
            <a:r>
              <a:rPr lang="ru-RU" dirty="0" err="1">
                <a:latin typeface="Times New Roman" panose="02020603050405020304" pitchFamily="18" charset="0"/>
                <a:cs typeface="Times New Roman" panose="02020603050405020304" pitchFamily="18" charset="0"/>
              </a:rPr>
              <a:t>пов’язані</a:t>
            </a:r>
            <a:r>
              <a:rPr lang="ru-RU" dirty="0">
                <a:latin typeface="Times New Roman" panose="02020603050405020304" pitchFamily="18" charset="0"/>
                <a:cs typeface="Times New Roman" panose="02020603050405020304" pitchFamily="18" charset="0"/>
              </a:rPr>
              <a:t> з </a:t>
            </a:r>
            <a:r>
              <a:rPr lang="ru-RU" b="1" dirty="0" err="1">
                <a:latin typeface="Times New Roman" panose="02020603050405020304" pitchFamily="18" charset="0"/>
                <a:cs typeface="Times New Roman" panose="02020603050405020304" pitchFamily="18" charset="0"/>
              </a:rPr>
              <a:t>травматичним</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досвідом</a:t>
            </a:r>
            <a:r>
              <a:rPr lang="ru-RU" b="1" dirty="0" smtClean="0">
                <a:latin typeface="Times New Roman" panose="02020603050405020304" pitchFamily="18" charset="0"/>
                <a:cs typeface="Times New Roman" panose="02020603050405020304" pitchFamily="18" charset="0"/>
              </a:rPr>
              <a:t> </a:t>
            </a:r>
            <a:r>
              <a:rPr lang="ru-RU" dirty="0" smtClean="0">
                <a:solidFill>
                  <a:prstClr val="black"/>
                </a:solidFill>
                <a:latin typeface="Times New Roman" panose="02020603050405020304" pitchFamily="18" charset="0"/>
                <a:cs typeface="Times New Roman" panose="02020603050405020304" pitchFamily="18" charset="0"/>
              </a:rPr>
              <a:t>(</a:t>
            </a:r>
            <a:r>
              <a:rPr lang="ru-RU" dirty="0" err="1">
                <a:solidFill>
                  <a:prstClr val="black"/>
                </a:solidFill>
                <a:latin typeface="Times New Roman" panose="02020603050405020304" pitchFamily="18" charset="0"/>
                <a:cs typeface="Times New Roman" panose="02020603050405020304" pitchFamily="18" charset="0"/>
              </a:rPr>
              <a:t>сексуальне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насильство</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цькування</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тощо</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заниженою</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самооцінкою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почуттям</a:t>
            </a:r>
            <a:r>
              <a:rPr lang="ru-RU" dirty="0">
                <a:latin typeface="Times New Roman" panose="02020603050405020304" pitchFamily="18" charset="0"/>
                <a:cs typeface="Times New Roman" panose="02020603050405020304" pitchFamily="18" charset="0"/>
              </a:rPr>
              <a:t> сорому, </a:t>
            </a:r>
            <a:r>
              <a:rPr lang="ru-RU" dirty="0" err="1">
                <a:latin typeface="Times New Roman" panose="02020603050405020304" pitchFamily="18" charset="0"/>
                <a:cs typeface="Times New Roman" panose="02020603050405020304" pitchFamily="18" charset="0"/>
              </a:rPr>
              <a:t>порушеним</a:t>
            </a:r>
            <a:r>
              <a:rPr lang="ru-RU" dirty="0">
                <a:latin typeface="Times New Roman" panose="02020603050405020304" pitchFamily="18" charset="0"/>
                <a:cs typeface="Times New Roman" panose="02020603050405020304" pitchFamily="18" charset="0"/>
              </a:rPr>
              <a:t> образом </a:t>
            </a:r>
            <a:r>
              <a:rPr lang="ru-RU" dirty="0" err="1">
                <a:latin typeface="Times New Roman" panose="02020603050405020304" pitchFamily="18" charset="0"/>
                <a:cs typeface="Times New Roman" panose="02020603050405020304" pitchFamily="18" charset="0"/>
              </a:rPr>
              <a:t>тіла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глибоко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вкоріненими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негативними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переконаннями</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lvl="0"/>
            <a:r>
              <a:rPr lang="de-DE" dirty="0" smtClean="0">
                <a:latin typeface="Times New Roman" panose="02020603050405020304" pitchFamily="18" charset="0"/>
                <a:cs typeface="Times New Roman" panose="02020603050405020304" pitchFamily="18" charset="0"/>
              </a:rPr>
              <a:t>EMDR </a:t>
            </a:r>
            <a:r>
              <a:rPr lang="ru-RU" dirty="0" err="1">
                <a:latin typeface="Times New Roman" panose="02020603050405020304" pitchFamily="18" charset="0"/>
                <a:cs typeface="Times New Roman" panose="02020603050405020304" pitchFamily="18" charset="0"/>
              </a:rPr>
              <a:t>допомагає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опрацювати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зменшити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навантаження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трансформувати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деструктивні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переконання</a:t>
            </a:r>
            <a:r>
              <a:rPr lang="ru-RU" dirty="0">
                <a:latin typeface="Times New Roman" panose="02020603050405020304" pitchFamily="18" charset="0"/>
                <a:cs typeface="Times New Roman" panose="02020603050405020304" pitchFamily="18" charset="0"/>
              </a:rPr>
              <a:t>.</a:t>
            </a:r>
            <a:endParaRPr lang="uk-UA" dirty="0" smtClean="0">
              <a:solidFill>
                <a:prstClr val="black"/>
              </a:solidFill>
              <a:latin typeface="Times New Roman" panose="02020603050405020304" pitchFamily="18" charset="0"/>
              <a:cs typeface="Times New Roman" panose="02020603050405020304" pitchFamily="18" charset="0"/>
            </a:endParaRPr>
          </a:p>
          <a:p>
            <a:endParaRPr lang="ru-RU" b="1" dirty="0" smtClean="0">
              <a:latin typeface="Times New Roman" panose="02020603050405020304" pitchFamily="18" charset="0"/>
              <a:cs typeface="Times New Roman" panose="02020603050405020304" pitchFamily="18" charset="0"/>
            </a:endParaRPr>
          </a:p>
          <a:p>
            <a:r>
              <a:rPr lang="ru-RU" b="1" dirty="0" err="1" smtClean="0">
                <a:latin typeface="Times New Roman" panose="02020603050405020304" pitchFamily="18" charset="0"/>
                <a:cs typeface="Times New Roman" panose="02020603050405020304" pitchFamily="18" charset="0"/>
              </a:rPr>
              <a:t>Переваги</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використання</a:t>
            </a:r>
            <a:r>
              <a:rPr lang="ru-RU" b="1"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EMDR </a:t>
            </a:r>
            <a:r>
              <a:rPr lang="ru-RU" b="1" dirty="0">
                <a:latin typeface="Times New Roman" panose="02020603050405020304" pitchFamily="18" charset="0"/>
                <a:cs typeface="Times New Roman" panose="02020603050405020304" pitchFamily="18" charset="0"/>
              </a:rPr>
              <a:t>при РХП:</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Не </a:t>
            </a:r>
            <a:r>
              <a:rPr lang="ru-RU" dirty="0" err="1">
                <a:latin typeface="Times New Roman" panose="02020603050405020304" pitchFamily="18" charset="0"/>
                <a:cs typeface="Times New Roman" panose="02020603050405020304" pitchFamily="18" charset="0"/>
              </a:rPr>
              <a:t>потребує</a:t>
            </a:r>
            <a:r>
              <a:rPr lang="ru-RU" dirty="0">
                <a:latin typeface="Times New Roman" panose="02020603050405020304" pitchFamily="18" charset="0"/>
                <a:cs typeface="Times New Roman" panose="02020603050405020304" pitchFamily="18" charset="0"/>
              </a:rPr>
              <a:t> детального </a:t>
            </a:r>
            <a:r>
              <a:rPr lang="ru-RU" dirty="0" err="1">
                <a:latin typeface="Times New Roman" panose="02020603050405020304" pitchFamily="18" charset="0"/>
                <a:cs typeface="Times New Roman" panose="02020603050405020304" pitchFamily="18" charset="0"/>
              </a:rPr>
              <a:t>обговорення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травматичних</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моментів</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важливо</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глибокому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соромі</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Швидка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інтеграція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існуючу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терапію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з </a:t>
            </a:r>
            <a:r>
              <a:rPr lang="de-DE" b="1" dirty="0">
                <a:latin typeface="Times New Roman" panose="02020603050405020304" pitchFamily="18" charset="0"/>
                <a:cs typeface="Times New Roman" panose="02020603050405020304" pitchFamily="18" charset="0"/>
              </a:rPr>
              <a:t>CBT, DBT</a:t>
            </a:r>
            <a:r>
              <a:rPr lang="de-DE"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Ефективна</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хронічних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резистентних</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лікування</a:t>
            </a:r>
            <a:r>
              <a:rPr lang="ru-RU" dirty="0">
                <a:latin typeface="Times New Roman" panose="02020603050405020304" pitchFamily="18" charset="0"/>
                <a:cs typeface="Times New Roman" panose="02020603050405020304" pitchFamily="18" charset="0"/>
              </a:rPr>
              <a:t> формах </a:t>
            </a:r>
            <a:r>
              <a:rPr lang="ru-RU" b="1" dirty="0">
                <a:latin typeface="Times New Roman" panose="02020603050405020304" pitchFamily="18" charset="0"/>
                <a:cs typeface="Times New Roman" panose="02020603050405020304" pitchFamily="18" charset="0"/>
              </a:rPr>
              <a:t>РХП.</a:t>
            </a:r>
          </a:p>
          <a:p>
            <a:pPr lvl="0"/>
            <a:endParaRPr lang="ru-RU" dirty="0" smtClean="0">
              <a:latin typeface="Times New Roman" panose="02020603050405020304" pitchFamily="18" charset="0"/>
              <a:cs typeface="Times New Roman" panose="02020603050405020304" pitchFamily="18" charset="0"/>
            </a:endParaRPr>
          </a:p>
          <a:p>
            <a:pPr lvl="0">
              <a:buFont typeface="Arial"/>
              <a:buChar char="•"/>
            </a:pPr>
            <a:endParaRPr lang="ru-RU"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067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7920880" cy="6001643"/>
          </a:xfrm>
          <a:prstGeom prst="rect">
            <a:avLst/>
          </a:prstGeom>
        </p:spPr>
        <p:txBody>
          <a:bodyPr wrap="square">
            <a:spAutoFit/>
          </a:bodyPr>
          <a:lstStyle/>
          <a:p>
            <a:pPr algn="ctr"/>
            <a:r>
              <a:rPr lang="ru-RU" sz="2000" b="1" dirty="0" smtClean="0">
                <a:latin typeface="Times New Roman" panose="02020603050405020304" pitchFamily="18" charset="0"/>
                <a:cs typeface="Times New Roman" panose="02020603050405020304" pitchFamily="18" charset="0"/>
              </a:rPr>
              <a:t>Як </a:t>
            </a:r>
            <a:r>
              <a:rPr lang="ru-RU" sz="2000" b="1" dirty="0" err="1">
                <a:latin typeface="Times New Roman" panose="02020603050405020304" pitchFamily="18" charset="0"/>
                <a:cs typeface="Times New Roman" panose="02020603050405020304" pitchFamily="18" charset="0"/>
              </a:rPr>
              <a:t>може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виглядати</a:t>
            </a:r>
            <a:r>
              <a:rPr lang="ru-RU" sz="2000" b="1" dirty="0">
                <a:latin typeface="Times New Roman" panose="02020603050405020304" pitchFamily="18" charset="0"/>
                <a:cs typeface="Times New Roman" panose="02020603050405020304" pitchFamily="18" charset="0"/>
              </a:rPr>
              <a:t> </a:t>
            </a:r>
            <a:endParaRPr lang="ru-RU" sz="2000" b="1" dirty="0" smtClean="0">
              <a:latin typeface="Times New Roman" panose="02020603050405020304" pitchFamily="18" charset="0"/>
              <a:cs typeface="Times New Roman" panose="02020603050405020304" pitchFamily="18" charset="0"/>
            </a:endParaRPr>
          </a:p>
          <a:p>
            <a:pPr algn="ctr"/>
            <a:r>
              <a:rPr lang="ru-RU" sz="2000" b="1" dirty="0" smtClean="0">
                <a:latin typeface="Times New Roman" panose="02020603050405020304" pitchFamily="18" charset="0"/>
                <a:cs typeface="Times New Roman" panose="02020603050405020304" pitchFamily="18" charset="0"/>
              </a:rPr>
              <a:t>приклад </a:t>
            </a:r>
            <a:r>
              <a:rPr lang="ru-RU" sz="2000" b="1" dirty="0" err="1" smtClean="0">
                <a:latin typeface="Times New Roman" panose="02020603050405020304" pitchFamily="18" charset="0"/>
                <a:cs typeface="Times New Roman" panose="02020603050405020304" pitchFamily="18" charset="0"/>
              </a:rPr>
              <a:t>використання</a:t>
            </a:r>
            <a:r>
              <a:rPr lang="ru-RU" sz="2000" b="1" dirty="0" smtClean="0">
                <a:latin typeface="Times New Roman" panose="02020603050405020304" pitchFamily="18" charset="0"/>
                <a:cs typeface="Times New Roman" panose="02020603050405020304" pitchFamily="18" charset="0"/>
              </a:rPr>
              <a:t> Е</a:t>
            </a:r>
            <a:r>
              <a:rPr lang="de-DE" b="1" dirty="0" smtClean="0">
                <a:solidFill>
                  <a:prstClr val="black"/>
                </a:solidFill>
                <a:latin typeface="Times New Roman" panose="02020603050405020304" pitchFamily="18" charset="0"/>
                <a:cs typeface="Times New Roman" panose="02020603050405020304" pitchFamily="18" charset="0"/>
              </a:rPr>
              <a:t>MDR </a:t>
            </a:r>
            <a:r>
              <a:rPr lang="uk-UA" b="1" dirty="0" smtClean="0">
                <a:solidFill>
                  <a:prstClr val="black"/>
                </a:solidFill>
                <a:latin typeface="Times New Roman" panose="02020603050405020304" pitchFamily="18" charset="0"/>
                <a:cs typeface="Times New Roman" panose="02020603050405020304" pitchFamily="18" charset="0"/>
              </a:rPr>
              <a:t>в </a:t>
            </a:r>
            <a:r>
              <a:rPr lang="ru-RU" sz="2000" b="1" dirty="0" err="1" smtClean="0">
                <a:latin typeface="Times New Roman" panose="02020603050405020304" pitchFamily="18" charset="0"/>
                <a:cs typeface="Times New Roman" panose="02020603050405020304" pitchFamily="18" charset="0"/>
              </a:rPr>
              <a:t>роботі</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з </a:t>
            </a:r>
            <a:r>
              <a:rPr lang="ru-RU" sz="2000" b="1" dirty="0" err="1">
                <a:latin typeface="Times New Roman" panose="02020603050405020304" pitchFamily="18" charset="0"/>
                <a:cs typeface="Times New Roman" panose="02020603050405020304" pitchFamily="18" charset="0"/>
              </a:rPr>
              <a:t>клієнтом</a:t>
            </a:r>
            <a:r>
              <a:rPr lang="ru-RU" sz="2000" b="1" dirty="0">
                <a:latin typeface="Times New Roman" panose="02020603050405020304" pitchFamily="18" charset="0"/>
                <a:cs typeface="Times New Roman" panose="02020603050405020304" pitchFamily="18" charset="0"/>
              </a:rPr>
              <a:t> з </a:t>
            </a:r>
            <a:r>
              <a:rPr lang="ru-RU" sz="2000" b="1" dirty="0" smtClean="0">
                <a:latin typeface="Times New Roman" panose="02020603050405020304" pitchFamily="18" charset="0"/>
                <a:cs typeface="Times New Roman" panose="02020603050405020304" pitchFamily="18" charset="0"/>
              </a:rPr>
              <a:t>РХП</a:t>
            </a:r>
          </a:p>
          <a:p>
            <a:endParaRPr lang="ru-RU" sz="2000" b="1"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Проблема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Компульсивне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переїдання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після</a:t>
            </a:r>
            <a:r>
              <a:rPr lang="ru-RU" dirty="0">
                <a:latin typeface="Times New Roman" panose="02020603050405020304" pitchFamily="18" charset="0"/>
                <a:cs typeface="Times New Roman" panose="02020603050405020304" pitchFamily="18" charset="0"/>
              </a:rPr>
              <a:t> критики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близьких</a:t>
            </a:r>
            <a:r>
              <a:rPr lang="ru-RU" dirty="0">
                <a:latin typeface="Times New Roman" panose="02020603050405020304" pitchFamily="18" charset="0"/>
                <a:cs typeface="Times New Roman" panose="02020603050405020304" pitchFamily="18" charset="0"/>
              </a:rPr>
              <a:t>.</a:t>
            </a:r>
          </a:p>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Мета </a:t>
            </a:r>
            <a:r>
              <a:rPr lang="ru-RU" b="1" dirty="0" err="1" smtClean="0">
                <a:latin typeface="Times New Roman" panose="02020603050405020304" pitchFamily="18" charset="0"/>
                <a:cs typeface="Times New Roman" panose="02020603050405020304" pitchFamily="18" charset="0"/>
              </a:rPr>
              <a:t>застосування</a:t>
            </a:r>
            <a:r>
              <a:rPr lang="ru-RU" b="1" dirty="0" smtClean="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EMDR</a:t>
            </a:r>
            <a:r>
              <a:rPr lang="de-DE"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Опрацювати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спогад</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вперше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відчув</a:t>
            </a:r>
            <a:r>
              <a:rPr lang="ru-RU" dirty="0">
                <a:latin typeface="Times New Roman" panose="02020603050405020304" pitchFamily="18" charset="0"/>
                <a:cs typeface="Times New Roman" panose="02020603050405020304" pitchFamily="18" charset="0"/>
              </a:rPr>
              <a:t> себе «</a:t>
            </a:r>
            <a:r>
              <a:rPr lang="ru-RU" dirty="0" err="1">
                <a:latin typeface="Times New Roman" panose="02020603050405020304" pitchFamily="18" charset="0"/>
                <a:cs typeface="Times New Roman" panose="02020603050405020304" pitchFamily="18" charset="0"/>
              </a:rPr>
              <a:t>недостатньо</a:t>
            </a:r>
            <a:r>
              <a:rPr lang="ru-RU" dirty="0">
                <a:latin typeface="Times New Roman" panose="02020603050405020304" pitchFamily="18" charset="0"/>
                <a:cs typeface="Times New Roman" panose="02020603050405020304" pitchFamily="18" charset="0"/>
              </a:rPr>
              <a:t> хорошим» через свою вагу.</a:t>
            </a:r>
          </a:p>
          <a:p>
            <a:r>
              <a:rPr lang="ru-RU" b="1" dirty="0" err="1" smtClean="0">
                <a:latin typeface="Times New Roman" panose="02020603050405020304" pitchFamily="18" charset="0"/>
                <a:cs typeface="Times New Roman" panose="02020603050405020304" pitchFamily="18" charset="0"/>
              </a:rPr>
              <a:t>Сесія</a:t>
            </a:r>
            <a:r>
              <a:rPr lang="ru-RU" b="1" dirty="0" smtClean="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EMDR</a:t>
            </a:r>
            <a:r>
              <a:rPr lang="de-DE"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фокусується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болючому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спогаді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негативній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думці</a:t>
            </a:r>
            <a:r>
              <a:rPr lang="ru-RU" dirty="0">
                <a:latin typeface="Times New Roman" panose="02020603050405020304" pitchFamily="18" charset="0"/>
                <a:cs typeface="Times New Roman" panose="02020603050405020304" pitchFamily="18" charset="0"/>
              </a:rPr>
              <a:t> («Я </a:t>
            </a:r>
            <a:r>
              <a:rPr lang="ru-RU" dirty="0" err="1">
                <a:latin typeface="Times New Roman" panose="02020603050405020304" pitchFamily="18" charset="0"/>
                <a:cs typeface="Times New Roman" panose="02020603050405020304" pitchFamily="18" charset="0"/>
              </a:rPr>
              <a:t>жалюгідний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тілесному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відчутті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тяжкість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шлунку</a:t>
            </a:r>
            <a:r>
              <a:rPr lang="ru-RU" dirty="0">
                <a:latin typeface="Times New Roman" panose="02020603050405020304" pitchFamily="18" charset="0"/>
                <a:cs typeface="Times New Roman" panose="02020603050405020304" pitchFamily="18" charset="0"/>
              </a:rPr>
              <a:t>), а терапевт проводить </a:t>
            </a:r>
            <a:r>
              <a:rPr lang="ru-RU" dirty="0" err="1">
                <a:latin typeface="Times New Roman" panose="02020603050405020304" pitchFamily="18" charset="0"/>
                <a:cs typeface="Times New Roman" panose="02020603050405020304" pitchFamily="18" charset="0"/>
              </a:rPr>
              <a:t>білатеральну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стимуляцію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a:t>
            </a:r>
            <a:r>
              <a:rPr lang="ru-RU" dirty="0">
                <a:latin typeface="Times New Roman" panose="02020603050405020304" pitchFamily="18" charset="0"/>
                <a:cs typeface="Times New Roman" panose="02020603050405020304" pitchFamily="18" charset="0"/>
              </a:rPr>
              <a:t> очей).</a:t>
            </a:r>
          </a:p>
          <a:p>
            <a:r>
              <a:rPr lang="ru-RU" b="1" dirty="0" smtClean="0">
                <a:latin typeface="Times New Roman" panose="02020603050405020304" pitchFamily="18" charset="0"/>
                <a:cs typeface="Times New Roman" panose="02020603050405020304" pitchFamily="18" charset="0"/>
              </a:rPr>
              <a:t>У </a:t>
            </a:r>
            <a:r>
              <a:rPr lang="ru-RU" b="1" dirty="0" err="1" smtClean="0">
                <a:latin typeface="Times New Roman" panose="02020603050405020304" pitchFamily="18" charset="0"/>
                <a:cs typeface="Times New Roman" panose="02020603050405020304" pitchFamily="18" charset="0"/>
              </a:rPr>
              <a:t>результаті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знижується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емоційний</a:t>
            </a:r>
            <a:r>
              <a:rPr lang="ru-RU" dirty="0" smtClean="0">
                <a:latin typeface="Times New Roman" panose="02020603050405020304" pitchFamily="18" charset="0"/>
                <a:cs typeface="Times New Roman" panose="02020603050405020304" pitchFamily="18" charset="0"/>
              </a:rPr>
              <a:t> заряд </a:t>
            </a:r>
            <a:r>
              <a:rPr lang="ru-RU" dirty="0" err="1">
                <a:latin typeface="Times New Roman" panose="02020603050405020304" pitchFamily="18" charset="0"/>
                <a:cs typeface="Times New Roman" panose="02020603050405020304" pitchFamily="18" charset="0"/>
              </a:rPr>
              <a:t>спогаду</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відбувається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трансформація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переконання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адаптивне</a:t>
            </a:r>
            <a:r>
              <a:rPr lang="ru-RU" dirty="0">
                <a:latin typeface="Times New Roman" panose="02020603050405020304" pitchFamily="18" charset="0"/>
                <a:cs typeface="Times New Roman" panose="02020603050405020304" pitchFamily="18" charset="0"/>
              </a:rPr>
              <a:t> («Я </a:t>
            </a:r>
            <a:r>
              <a:rPr lang="ru-RU" dirty="0" err="1">
                <a:latin typeface="Times New Roman" panose="02020603050405020304" pitchFamily="18" charset="0"/>
                <a:cs typeface="Times New Roman" panose="02020603050405020304" pitchFamily="18" charset="0"/>
              </a:rPr>
              <a:t>гідний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любові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зовнішності</a:t>
            </a:r>
            <a:r>
              <a:rPr lang="ru-RU" dirty="0" smtClean="0">
                <a:latin typeface="Times New Roman" panose="02020603050405020304" pitchFamily="18" charset="0"/>
                <a:cs typeface="Times New Roman" panose="02020603050405020304" pitchFamily="18" charset="0"/>
              </a:rPr>
              <a:t>»).</a:t>
            </a:r>
          </a:p>
          <a:p>
            <a:r>
              <a:rPr lang="uk-UA" b="1" dirty="0" smtClean="0">
                <a:latin typeface="Times New Roman" panose="02020603050405020304" pitchFamily="18" charset="0"/>
                <a:cs typeface="Times New Roman" panose="02020603050405020304" pitchFamily="18" charset="0"/>
              </a:rPr>
              <a:t>Висновок:</a:t>
            </a:r>
          </a:p>
          <a:p>
            <a:r>
              <a:rPr lang="uk-UA" b="1" dirty="0" smtClean="0">
                <a:latin typeface="Times New Roman" panose="02020603050405020304" pitchFamily="18" charset="0"/>
                <a:cs typeface="Times New Roman" panose="02020603050405020304" pitchFamily="18" charset="0"/>
              </a:rPr>
              <a:t>1/ </a:t>
            </a:r>
            <a:r>
              <a:rPr lang="de-DE" b="1" dirty="0" smtClean="0">
                <a:latin typeface="Times New Roman" panose="02020603050405020304" pitchFamily="18" charset="0"/>
                <a:cs typeface="Times New Roman" panose="02020603050405020304" pitchFamily="18" charset="0"/>
              </a:rPr>
              <a:t>EMDR </a:t>
            </a:r>
            <a:r>
              <a:rPr lang="ru-RU" dirty="0" err="1">
                <a:latin typeface="Times New Roman" panose="02020603050405020304" pitchFamily="18" charset="0"/>
                <a:cs typeface="Times New Roman" panose="02020603050405020304" pitchFamily="18" charset="0"/>
              </a:rPr>
              <a:t>допомагає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зменшити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тривожність</a:t>
            </a:r>
            <a:r>
              <a:rPr lang="ru-RU" dirty="0">
                <a:latin typeface="Times New Roman" panose="02020603050405020304" pitchFamily="18" charset="0"/>
                <a:cs typeface="Times New Roman" panose="02020603050405020304" pitchFamily="18" charset="0"/>
              </a:rPr>
              <a:t>, сором і </a:t>
            </a:r>
            <a:r>
              <a:rPr lang="ru-RU" dirty="0" err="1">
                <a:latin typeface="Times New Roman" panose="02020603050405020304" pitchFamily="18" charset="0"/>
                <a:cs typeface="Times New Roman" panose="02020603050405020304" pitchFamily="18" charset="0"/>
              </a:rPr>
              <a:t>дисморфофобію</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пацієнтів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РХП (</a:t>
            </a:r>
            <a:r>
              <a:rPr lang="ru-RU" dirty="0" err="1" smtClean="0">
                <a:latin typeface="Times New Roman" panose="02020603050405020304" pitchFamily="18" charset="0"/>
                <a:cs typeface="Times New Roman" panose="02020603050405020304" pitchFamily="18" charset="0"/>
              </a:rPr>
              <a:t>булімією</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компульсивним</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переїданням</a:t>
            </a:r>
            <a:r>
              <a:rPr lang="ru-RU" dirty="0" smtClean="0">
                <a:latin typeface="Times New Roman" panose="02020603050405020304" pitchFamily="18" charset="0"/>
                <a:cs typeface="Times New Roman" panose="02020603050405020304" pitchFamily="18" charset="0"/>
              </a:rPr>
              <a:t>).</a:t>
            </a:r>
            <a:r>
              <a:rPr lang="ru-RU" b="1" dirty="0"/>
              <a:t> </a:t>
            </a:r>
            <a:endParaRPr lang="ru-RU" b="1" dirty="0" smtClean="0"/>
          </a:p>
          <a:p>
            <a:r>
              <a:rPr lang="ru-RU" b="1" dirty="0" smtClean="0">
                <a:latin typeface="Times New Roman" panose="02020603050405020304" pitchFamily="18" charset="0"/>
                <a:cs typeface="Times New Roman" panose="02020603050405020304" pitchFamily="18" charset="0"/>
              </a:rPr>
              <a:t>2/ EMDR</a:t>
            </a:r>
            <a:r>
              <a:rPr lang="ru-RU" dirty="0" smtClean="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перспективний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напрям</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лікуванні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РХП, </a:t>
            </a:r>
            <a:r>
              <a:rPr lang="ru-RU" dirty="0">
                <a:latin typeface="Times New Roman" panose="02020603050405020304" pitchFamily="18" charset="0"/>
                <a:cs typeface="Times New Roman" panose="02020603050405020304" pitchFamily="18" charset="0"/>
              </a:rPr>
              <a:t>особливо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вони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коріння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психологічній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травмі</a:t>
            </a:r>
            <a:r>
              <a:rPr lang="ru-RU" dirty="0" smtClean="0">
                <a:latin typeface="Times New Roman" panose="02020603050405020304" pitchFamily="18" charset="0"/>
                <a:cs typeface="Times New Roman" panose="02020603050405020304" pitchFamily="18" charset="0"/>
              </a:rPr>
              <a:t> </a:t>
            </a:r>
          </a:p>
          <a:p>
            <a:r>
              <a:rPr lang="ru-RU" b="1" dirty="0" smtClean="0">
                <a:solidFill>
                  <a:prstClr val="black"/>
                </a:solidFill>
                <a:latin typeface="Times New Roman" panose="02020603050405020304" pitchFamily="18" charset="0"/>
                <a:cs typeface="Times New Roman" panose="02020603050405020304" pitchFamily="18" charset="0"/>
              </a:rPr>
              <a:t>3/</a:t>
            </a:r>
            <a:r>
              <a:rPr lang="ru-RU" dirty="0" smtClean="0">
                <a:solidFill>
                  <a:prstClr val="black"/>
                </a:solidFill>
                <a:latin typeface="Times New Roman" panose="02020603050405020304" pitchFamily="18" charset="0"/>
                <a:cs typeface="Times New Roman" panose="02020603050405020304" pitchFamily="18" charset="0"/>
              </a:rPr>
              <a:t> В </a:t>
            </a:r>
            <a:r>
              <a:rPr lang="ru-RU" dirty="0" err="1">
                <a:solidFill>
                  <a:prstClr val="black"/>
                </a:solidFill>
                <a:latin typeface="Times New Roman" panose="02020603050405020304" pitchFamily="18" charset="0"/>
                <a:cs typeface="Times New Roman" panose="02020603050405020304" pitchFamily="18" charset="0"/>
              </a:rPr>
              <a:t>комплексі</a:t>
            </a:r>
            <a:r>
              <a:rPr lang="ru-RU" dirty="0">
                <a:solidFill>
                  <a:prstClr val="black"/>
                </a:solidFill>
                <a:latin typeface="Times New Roman" panose="02020603050405020304" pitchFamily="18" charset="0"/>
                <a:cs typeface="Times New Roman" panose="02020603050405020304" pitchFamily="18" charset="0"/>
              </a:rPr>
              <a:t> з </a:t>
            </a:r>
            <a:r>
              <a:rPr lang="ru-RU" dirty="0" err="1">
                <a:solidFill>
                  <a:prstClr val="black"/>
                </a:solidFill>
                <a:latin typeface="Times New Roman" panose="02020603050405020304" pitchFamily="18" charset="0"/>
                <a:cs typeface="Times New Roman" panose="02020603050405020304" pitchFamily="18" charset="0"/>
              </a:rPr>
              <a:t>іншими</a:t>
            </a:r>
            <a:r>
              <a:rPr lang="ru-RU" dirty="0">
                <a:solidFill>
                  <a:prstClr val="black"/>
                </a:solidFill>
                <a:latin typeface="Times New Roman" panose="02020603050405020304" pitchFamily="18" charset="0"/>
                <a:cs typeface="Times New Roman" panose="02020603050405020304" pitchFamily="18" charset="0"/>
              </a:rPr>
              <a:t> методами (КПТ, </a:t>
            </a:r>
            <a:r>
              <a:rPr lang="ru-RU" dirty="0" err="1">
                <a:solidFill>
                  <a:prstClr val="black"/>
                </a:solidFill>
                <a:latin typeface="Times New Roman" panose="02020603050405020304" pitchFamily="18" charset="0"/>
                <a:cs typeface="Times New Roman" panose="02020603050405020304" pitchFamily="18" charset="0"/>
              </a:rPr>
              <a:t>сімейна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терапія</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нутриціологічна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підтримка</a:t>
            </a:r>
            <a:r>
              <a:rPr lang="ru-RU" dirty="0">
                <a:solidFill>
                  <a:prstClr val="black"/>
                </a:solidFill>
                <a:latin typeface="Times New Roman" panose="02020603050405020304" pitchFamily="18" charset="0"/>
                <a:cs typeface="Times New Roman" panose="02020603050405020304" pitchFamily="18" charset="0"/>
              </a:rPr>
              <a:t>) </a:t>
            </a:r>
            <a:r>
              <a:rPr lang="de-DE" b="1" dirty="0" smtClean="0">
                <a:solidFill>
                  <a:prstClr val="black"/>
                </a:solidFill>
                <a:latin typeface="Times New Roman" panose="02020603050405020304" pitchFamily="18" charset="0"/>
                <a:cs typeface="Times New Roman" panose="02020603050405020304" pitchFamily="18" charset="0"/>
              </a:rPr>
              <a:t>EMDR</a:t>
            </a:r>
            <a:r>
              <a:rPr lang="de-DE"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може</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значно</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покращити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якість</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життя</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пацієнтів</a:t>
            </a:r>
            <a:r>
              <a:rPr lang="ru-RU" dirty="0" smtClean="0">
                <a:solidFill>
                  <a:prstClr val="black"/>
                </a:solidFill>
                <a:latin typeface="Times New Roman" panose="02020603050405020304" pitchFamily="18" charset="0"/>
                <a:cs typeface="Times New Roman" panose="02020603050405020304" pitchFamily="18" charset="0"/>
              </a:rPr>
              <a:t>.</a:t>
            </a:r>
            <a:endParaRPr lang="uk-UA" dirty="0" smtClean="0"/>
          </a:p>
          <a:p>
            <a:pPr>
              <a:buFont typeface="Arial"/>
              <a:buChar char="•"/>
            </a:pPr>
            <a:endParaRPr lang="ru-RU" dirty="0"/>
          </a:p>
        </p:txBody>
      </p:sp>
    </p:spTree>
    <p:extLst>
      <p:ext uri="{BB962C8B-B14F-4D97-AF65-F5344CB8AC3E}">
        <p14:creationId xmlns:p14="http://schemas.microsoft.com/office/powerpoint/2010/main" val="2219737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7920880" cy="6122189"/>
          </a:xfrm>
          <a:prstGeom prst="rect">
            <a:avLst/>
          </a:prstGeom>
        </p:spPr>
        <p:txBody>
          <a:bodyPr wrap="square">
            <a:spAutoFit/>
          </a:bodyPr>
          <a:lstStyle/>
          <a:p>
            <a:pPr>
              <a:lnSpc>
                <a:spcPct val="115000"/>
              </a:lnSpc>
              <a:spcAft>
                <a:spcPts val="1000"/>
              </a:spcAft>
            </a:pPr>
            <a:r>
              <a:rPr lang="uk-UA" b="1" dirty="0" smtClean="0">
                <a:latin typeface="Times New Roman" panose="02020603050405020304" pitchFamily="18" charset="0"/>
                <a:ea typeface="Calibri"/>
                <a:cs typeface="Times New Roman" panose="02020603050405020304" pitchFamily="18" charset="0"/>
              </a:rPr>
              <a:t>7. МІЖОСОБИСТІСНА ПСИХОТЕРАПІЯ (</a:t>
            </a:r>
            <a:r>
              <a:rPr lang="de-DE" b="1" dirty="0" smtClean="0">
                <a:latin typeface="Times New Roman" panose="02020603050405020304" pitchFamily="18" charset="0"/>
                <a:cs typeface="Times New Roman" panose="02020603050405020304" pitchFamily="18" charset="0"/>
              </a:rPr>
              <a:t>Interpersonal </a:t>
            </a:r>
            <a:r>
              <a:rPr lang="de-DE" b="1" dirty="0" err="1">
                <a:latin typeface="Times New Roman" panose="02020603050405020304" pitchFamily="18" charset="0"/>
                <a:cs typeface="Times New Roman" panose="02020603050405020304" pitchFamily="18" charset="0"/>
              </a:rPr>
              <a:t>Psychotherapy</a:t>
            </a:r>
            <a:r>
              <a:rPr lang="de-DE" b="1" dirty="0">
                <a:latin typeface="Times New Roman" panose="02020603050405020304" pitchFamily="18" charset="0"/>
                <a:cs typeface="Times New Roman" panose="02020603050405020304" pitchFamily="18" charset="0"/>
              </a:rPr>
              <a:t>, IPT</a:t>
            </a:r>
            <a:r>
              <a:rPr lang="de-DE" b="1" dirty="0" smtClean="0">
                <a:latin typeface="Times New Roman" panose="02020603050405020304" pitchFamily="18" charset="0"/>
                <a:cs typeface="Times New Roman" panose="02020603050405020304" pitchFamily="18" charset="0"/>
              </a:rPr>
              <a:t>)</a:t>
            </a:r>
            <a:r>
              <a:rPr lang="de-DE"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ea typeface="Calibri"/>
                <a:cs typeface="Times New Roman" panose="02020603050405020304" pitchFamily="18" charset="0"/>
              </a:rPr>
              <a:t>Підхід </a:t>
            </a:r>
            <a:r>
              <a:rPr lang="uk-UA" dirty="0">
                <a:latin typeface="Times New Roman" panose="02020603050405020304" pitchFamily="18" charset="0"/>
                <a:ea typeface="Calibri"/>
                <a:cs typeface="Times New Roman" panose="02020603050405020304" pitchFamily="18" charset="0"/>
              </a:rPr>
              <a:t>групового психотерапевтичного лікування хворих з </a:t>
            </a:r>
            <a:r>
              <a:rPr lang="uk-UA" dirty="0" smtClean="0">
                <a:latin typeface="Times New Roman" panose="02020603050405020304" pitchFamily="18" charset="0"/>
                <a:ea typeface="Calibri"/>
                <a:cs typeface="Times New Roman" panose="02020603050405020304" pitchFamily="18" charset="0"/>
              </a:rPr>
              <a:t>ПХП </a:t>
            </a:r>
            <a:r>
              <a:rPr lang="uk-UA" dirty="0">
                <a:latin typeface="Times New Roman" panose="02020603050405020304" pitchFamily="18" charset="0"/>
                <a:ea typeface="Calibri"/>
                <a:cs typeface="Times New Roman" panose="02020603050405020304" pitchFamily="18" charset="0"/>
              </a:rPr>
              <a:t>розглядає застосування програм групової терапії спрямованих на створення можливості клієнтам поділитися з іншими своїми думками, тривогами, переживаннями та на оптимізацію міжособистісних стосунків. </a:t>
            </a:r>
            <a:r>
              <a:rPr lang="uk-UA" dirty="0" smtClean="0">
                <a:latin typeface="Times New Roman" panose="02020603050405020304" pitchFamily="18" charset="0"/>
                <a:ea typeface="Calibri"/>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структурована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короткострокова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терапія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зазвичай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12 -20 </a:t>
            </a:r>
            <a:r>
              <a:rPr lang="ru-RU" dirty="0" err="1">
                <a:latin typeface="Times New Roman" panose="02020603050405020304" pitchFamily="18" charset="0"/>
                <a:cs typeface="Times New Roman" panose="02020603050405020304" pitchFamily="18" charset="0"/>
              </a:rPr>
              <a:t>сесій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ефективна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депресії</a:t>
            </a:r>
            <a:r>
              <a:rPr lang="ru-RU" dirty="0" smtClean="0">
                <a:latin typeface="Times New Roman" panose="02020603050405020304" pitchFamily="18" charset="0"/>
                <a:cs typeface="Times New Roman" panose="02020603050405020304" pitchFamily="18" charset="0"/>
              </a:rPr>
              <a:t> з РХП (НБ, КП та</a:t>
            </a:r>
            <a:r>
              <a:rPr lang="uk-UA" dirty="0" smtClean="0">
                <a:latin typeface="Times New Roman" panose="02020603050405020304" pitchFamily="18" charset="0"/>
                <a:cs typeface="Times New Roman" panose="02020603050405020304" pitchFamily="18" charset="0"/>
              </a:rPr>
              <a:t> у деяких випадках НА</a:t>
            </a:r>
            <a:r>
              <a:rPr lang="de-DE" dirty="0" smtClean="0">
                <a:latin typeface="Times New Roman" panose="02020603050405020304" pitchFamily="18" charset="0"/>
                <a:cs typeface="Times New Roman" panose="02020603050405020304" pitchFamily="18" charset="0"/>
              </a:rPr>
              <a:t>).</a:t>
            </a:r>
            <a:endParaRPr lang="de-DE"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ПХП </a:t>
            </a:r>
            <a:r>
              <a:rPr lang="ru-RU" b="1" dirty="0" err="1" smtClean="0">
                <a:latin typeface="Times New Roman" panose="02020603050405020304" pitchFamily="18" charset="0"/>
                <a:cs typeface="Times New Roman" panose="02020603050405020304" pitchFamily="18" charset="0"/>
              </a:rPr>
              <a:t>може</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бути </a:t>
            </a:r>
            <a:r>
              <a:rPr lang="ru-RU" b="1" dirty="0" smtClean="0">
                <a:latin typeface="Times New Roman" panose="02020603050405020304" pitchFamily="18" charset="0"/>
                <a:cs typeface="Times New Roman" panose="02020603050405020304" pitchFamily="18" charset="0"/>
              </a:rPr>
              <a:t>як </a:t>
            </a:r>
            <a:r>
              <a:rPr lang="ru-RU" b="1" dirty="0" err="1" smtClean="0">
                <a:latin typeface="Times New Roman" panose="02020603050405020304" pitchFamily="18" charset="0"/>
                <a:cs typeface="Times New Roman" panose="02020603050405020304" pitchFamily="18" charset="0"/>
              </a:rPr>
              <a:t>реакція</a:t>
            </a:r>
            <a:r>
              <a:rPr lang="ru-RU" b="1" dirty="0" smtClean="0">
                <a:latin typeface="Times New Roman" panose="02020603050405020304" pitchFamily="18" charset="0"/>
                <a:cs typeface="Times New Roman" panose="02020603050405020304" pitchFamily="18" charset="0"/>
              </a:rPr>
              <a:t> на </a:t>
            </a:r>
            <a:r>
              <a:rPr lang="ru-RU" b="1" dirty="0" err="1" smtClean="0">
                <a:latin typeface="Times New Roman" panose="02020603050405020304" pitchFamily="18" charset="0"/>
                <a:cs typeface="Times New Roman" panose="02020603050405020304" pitchFamily="18" charset="0"/>
              </a:rPr>
              <a:t>труднощі</a:t>
            </a:r>
            <a:r>
              <a:rPr lang="ru-RU" b="1" dirty="0" smtClean="0">
                <a:latin typeface="Times New Roman" panose="02020603050405020304" pitchFamily="18" charset="0"/>
                <a:cs typeface="Times New Roman" panose="02020603050405020304" pitchFamily="18" charset="0"/>
              </a:rPr>
              <a:t> в </a:t>
            </a:r>
            <a:r>
              <a:rPr lang="ru-RU" b="1" dirty="0" err="1">
                <a:latin typeface="Times New Roman" panose="02020603050405020304" pitchFamily="18" charset="0"/>
                <a:cs typeface="Times New Roman" panose="02020603050405020304" pitchFamily="18" charset="0"/>
              </a:rPr>
              <a:t>стосунках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або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соціальній</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ролі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спричиняти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пацієнт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опрацьовує</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їжу</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переїдання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очищення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голодування</a:t>
            </a:r>
            <a:r>
              <a:rPr lang="ru-RU" dirty="0" smtClean="0">
                <a:latin typeface="Times New Roman" panose="02020603050405020304" pitchFamily="18" charset="0"/>
                <a:cs typeface="Times New Roman" panose="02020603050405020304" pitchFamily="18" charset="0"/>
              </a:rPr>
              <a:t>).</a:t>
            </a:r>
          </a:p>
          <a:p>
            <a:r>
              <a:rPr lang="ru-RU" b="1" dirty="0" err="1" smtClean="0">
                <a:latin typeface="Times New Roman" panose="02020603050405020304" pitchFamily="18" charset="0"/>
                <a:cs typeface="Times New Roman" panose="02020603050405020304" pitchFamily="18" charset="0"/>
              </a:rPr>
              <a:t>Основні</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сфери</a:t>
            </a:r>
            <a:r>
              <a:rPr lang="ru-RU" b="1" dirty="0">
                <a:latin typeface="Times New Roman" panose="02020603050405020304" pitchFamily="18" charset="0"/>
                <a:cs typeface="Times New Roman" panose="02020603050405020304" pitchFamily="18" charset="0"/>
              </a:rPr>
              <a:t> фокусу в </a:t>
            </a:r>
            <a:r>
              <a:rPr lang="de-DE" b="1" dirty="0">
                <a:latin typeface="Times New Roman" panose="02020603050405020304" pitchFamily="18" charset="0"/>
                <a:cs typeface="Times New Roman" panose="02020603050405020304" pitchFamily="18" charset="0"/>
              </a:rPr>
              <a:t>IPT:</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Скорбота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незавершене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втрати</a:t>
            </a:r>
            <a:r>
              <a:rPr lang="ru-RU" dirty="0">
                <a:latin typeface="Times New Roman" panose="02020603050405020304" pitchFamily="18" charset="0"/>
                <a:cs typeface="Times New Roman" panose="02020603050405020304" pitchFamily="18" charset="0"/>
              </a:rPr>
              <a:t> (смерть </a:t>
            </a:r>
            <a:r>
              <a:rPr lang="ru-RU" dirty="0" err="1">
                <a:latin typeface="Times New Roman" panose="02020603050405020304" pitchFamily="18" charset="0"/>
                <a:cs typeface="Times New Roman" panose="02020603050405020304" pitchFamily="18" charset="0"/>
              </a:rPr>
              <a:t>близького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розрив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стосунків</a:t>
            </a:r>
            <a:r>
              <a:rPr lang="ru-RU" dirty="0">
                <a:latin typeface="Times New Roman" panose="02020603050405020304" pitchFamily="18" charset="0"/>
                <a:cs typeface="Times New Roman" panose="02020603050405020304" pitchFamily="18" charset="0"/>
              </a:rPr>
              <a:t>).</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Міжособистісні</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конфлікти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хронічні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суперечки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неясність</a:t>
            </a:r>
            <a:r>
              <a:rPr lang="ru-RU" dirty="0">
                <a:latin typeface="Times New Roman" panose="02020603050405020304" pitchFamily="18" charset="0"/>
                <a:cs typeface="Times New Roman" panose="02020603050405020304" pitchFamily="18" charset="0"/>
              </a:rPr>
              <a:t> у ролях у </a:t>
            </a:r>
            <a:r>
              <a:rPr lang="ru-RU" dirty="0" err="1">
                <a:latin typeface="Times New Roman" panose="02020603050405020304" pitchFamily="18" charset="0"/>
                <a:cs typeface="Times New Roman" panose="02020603050405020304" pitchFamily="18" charset="0"/>
              </a:rPr>
              <a:t>стосунках</a:t>
            </a:r>
            <a:r>
              <a:rPr lang="ru-RU" dirty="0">
                <a:latin typeface="Times New Roman" panose="02020603050405020304" pitchFamily="18" charset="0"/>
                <a:cs typeface="Times New Roman" panose="02020603050405020304" pitchFamily="18" charset="0"/>
              </a:rPr>
              <a:t> (з батьками, партнером, </a:t>
            </a:r>
            <a:r>
              <a:rPr lang="ru-RU" dirty="0" err="1">
                <a:latin typeface="Times New Roman" panose="02020603050405020304" pitchFamily="18" charset="0"/>
                <a:cs typeface="Times New Roman" panose="02020603050405020304" pitchFamily="18" charset="0"/>
              </a:rPr>
              <a:t>колегами</a:t>
            </a:r>
            <a:r>
              <a:rPr lang="ru-RU" dirty="0">
                <a:latin typeface="Times New Roman" panose="02020603050405020304" pitchFamily="18" charset="0"/>
                <a:cs typeface="Times New Roman" panose="02020603050405020304" pitchFamily="18" charset="0"/>
              </a:rPr>
              <a:t>).</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Зміна</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соціальної</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ролі</a:t>
            </a:r>
            <a:r>
              <a:rPr lang="ru-RU" dirty="0" smtClean="0">
                <a:latin typeface="Times New Roman" panose="02020603050405020304" pitchFamily="18" charset="0"/>
                <a:cs typeface="Times New Roman" panose="02020603050405020304" pitchFamily="18" charset="0"/>
              </a:rPr>
              <a:t> (статусу</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перехід</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a:t>
            </a:r>
            <a:r>
              <a:rPr lang="ru-RU" dirty="0" err="1">
                <a:latin typeface="Times New Roman" panose="02020603050405020304" pitchFamily="18" charset="0"/>
                <a:cs typeface="Times New Roman" panose="02020603050405020304" pitchFamily="18" charset="0"/>
              </a:rPr>
              <a:t>дорослого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життя</a:t>
            </a:r>
            <a:r>
              <a:rPr lang="ru-RU" dirty="0">
                <a:latin typeface="Times New Roman" panose="02020603050405020304" pitchFamily="18" charset="0"/>
                <a:cs typeface="Times New Roman" panose="02020603050405020304" pitchFamily="18" charset="0"/>
              </a:rPr>
              <a:t>, материнства, </a:t>
            </a:r>
            <a:r>
              <a:rPr lang="ru-RU" dirty="0" err="1">
                <a:latin typeface="Times New Roman" panose="02020603050405020304" pitchFamily="18" charset="0"/>
                <a:cs typeface="Times New Roman" panose="02020603050405020304" pitchFamily="18" charset="0"/>
              </a:rPr>
              <a:t>розлучення</a:t>
            </a:r>
            <a:r>
              <a:rPr lang="ru-RU" dirty="0">
                <a:latin typeface="Times New Roman" panose="02020603050405020304" pitchFamily="18" charset="0"/>
                <a:cs typeface="Times New Roman" panose="02020603050405020304" pitchFamily="18" charset="0"/>
              </a:rPr>
              <a:t>).</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Міжособистісний</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дефіцит</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ізоляція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соціальна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тривожність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труднощі</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формуванням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стосунків</a:t>
            </a:r>
            <a:r>
              <a:rPr lang="ru-RU"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a:buFont typeface="Arial"/>
              <a:buChar cha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281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208912" cy="6186309"/>
          </a:xfrm>
          <a:prstGeom prst="rect">
            <a:avLst/>
          </a:prstGeom>
        </p:spPr>
        <p:txBody>
          <a:bodyPr wrap="square">
            <a:spAutoFit/>
          </a:bodyPr>
          <a:lstStyle/>
          <a:p>
            <a:pPr lvl="0"/>
            <a:r>
              <a:rPr lang="ru-RU" b="1" dirty="0">
                <a:solidFill>
                  <a:prstClr val="black"/>
                </a:solidFill>
                <a:latin typeface="Times New Roman" panose="02020603050405020304" pitchFamily="18" charset="0"/>
                <a:cs typeface="Times New Roman" panose="02020603050405020304" pitchFamily="18" charset="0"/>
              </a:rPr>
              <a:t>8. НЕЙРОПСИХОЛОГІЧНІ ІНТЕРВЕНЦІЇ</a:t>
            </a:r>
          </a:p>
          <a:p>
            <a:pPr lvl="0"/>
            <a:r>
              <a:rPr lang="ru-RU" dirty="0" err="1">
                <a:solidFill>
                  <a:prstClr val="black"/>
                </a:solidFill>
                <a:latin typeface="Times New Roman" panose="02020603050405020304" pitchFamily="18" charset="0"/>
                <a:cs typeface="Times New Roman" panose="02020603050405020304" pitchFamily="18" charset="0"/>
              </a:rPr>
              <a:t>Включають</a:t>
            </a:r>
            <a:r>
              <a:rPr lang="ru-RU"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нейрофідбек</a:t>
            </a:r>
            <a:r>
              <a:rPr lang="ru-RU"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біофідбек</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стимуляцію</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мозку</a:t>
            </a:r>
            <a:r>
              <a:rPr lang="ru-RU" dirty="0">
                <a:solidFill>
                  <a:prstClr val="black"/>
                </a:solidFill>
                <a:latin typeface="Times New Roman" panose="02020603050405020304" pitchFamily="18" charset="0"/>
                <a:cs typeface="Times New Roman" panose="02020603050405020304" pitchFamily="18" charset="0"/>
              </a:rPr>
              <a:t> (</a:t>
            </a:r>
            <a:r>
              <a:rPr lang="de-DE" dirty="0" err="1">
                <a:solidFill>
                  <a:prstClr val="black"/>
                </a:solidFill>
                <a:latin typeface="Times New Roman" panose="02020603050405020304" pitchFamily="18" charset="0"/>
                <a:cs typeface="Times New Roman" panose="02020603050405020304" pitchFamily="18" charset="0"/>
              </a:rPr>
              <a:t>rTMS</a:t>
            </a:r>
            <a:r>
              <a:rPr lang="de-DE" dirty="0">
                <a:solidFill>
                  <a:prstClr val="black"/>
                </a:solidFill>
                <a:latin typeface="Times New Roman" panose="02020603050405020304" pitchFamily="18" charset="0"/>
                <a:cs typeface="Times New Roman" panose="02020603050405020304" pitchFamily="18" charset="0"/>
              </a:rPr>
              <a:t>, </a:t>
            </a:r>
            <a:r>
              <a:rPr lang="de-DE" dirty="0" err="1">
                <a:solidFill>
                  <a:prstClr val="black"/>
                </a:solidFill>
                <a:latin typeface="Times New Roman" panose="02020603050405020304" pitchFamily="18" charset="0"/>
                <a:cs typeface="Times New Roman" panose="02020603050405020304" pitchFamily="18" charset="0"/>
              </a:rPr>
              <a:t>tDCS</a:t>
            </a:r>
            <a:r>
              <a:rPr lang="de-DE"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що</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досліджуються</a:t>
            </a:r>
            <a:r>
              <a:rPr lang="ru-RU" dirty="0">
                <a:solidFill>
                  <a:prstClr val="black"/>
                </a:solidFill>
                <a:latin typeface="Times New Roman" panose="02020603050405020304" pitchFamily="18" charset="0"/>
                <a:cs typeface="Times New Roman" panose="02020603050405020304" pitchFamily="18" charset="0"/>
              </a:rPr>
              <a:t> як </a:t>
            </a:r>
            <a:r>
              <a:rPr lang="ru-RU" dirty="0" err="1">
                <a:solidFill>
                  <a:prstClr val="black"/>
                </a:solidFill>
                <a:latin typeface="Times New Roman" panose="02020603050405020304" pitchFamily="18" charset="0"/>
                <a:cs typeface="Times New Roman" panose="02020603050405020304" pitchFamily="18" charset="0"/>
              </a:rPr>
              <a:t>доповнення</a:t>
            </a:r>
            <a:r>
              <a:rPr lang="ru-RU" dirty="0">
                <a:solidFill>
                  <a:prstClr val="black"/>
                </a:solidFill>
                <a:latin typeface="Times New Roman" panose="02020603050405020304" pitchFamily="18" charset="0"/>
                <a:cs typeface="Times New Roman" panose="02020603050405020304" pitchFamily="18" charset="0"/>
              </a:rPr>
              <a:t> до </a:t>
            </a:r>
            <a:r>
              <a:rPr lang="ru-RU" dirty="0" err="1" smtClean="0">
                <a:solidFill>
                  <a:prstClr val="black"/>
                </a:solidFill>
                <a:latin typeface="Times New Roman" panose="02020603050405020304" pitchFamily="18" charset="0"/>
                <a:cs typeface="Times New Roman" panose="02020603050405020304" pitchFamily="18" charset="0"/>
              </a:rPr>
              <a:t>психотерапі</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враховують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мозку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когнітивні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увага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пам’ять</a:t>
            </a:r>
            <a:r>
              <a:rPr lang="ru-RU" dirty="0">
                <a:latin typeface="Times New Roman" panose="02020603050405020304" pitchFamily="18" charset="0"/>
                <a:cs typeface="Times New Roman" panose="02020603050405020304" pitchFamily="18" charset="0"/>
              </a:rPr>
              <a:t>, самоконтроль, </a:t>
            </a:r>
            <a:r>
              <a:rPr lang="ru-RU" dirty="0" err="1">
                <a:latin typeface="Times New Roman" panose="02020603050405020304" pitchFamily="18" charset="0"/>
                <a:cs typeface="Times New Roman" panose="02020603050405020304" pitchFamily="18" charset="0"/>
              </a:rPr>
              <a:t>виконавчі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емоційне</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поведінкове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функціонування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lvl="0"/>
            <a:r>
              <a:rPr lang="ru-RU" dirty="0" smtClean="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контексті</a:t>
            </a:r>
            <a:r>
              <a:rPr lang="ru-RU" dirty="0">
                <a:latin typeface="Times New Roman" panose="02020603050405020304" pitchFamily="18" charset="0"/>
                <a:cs typeface="Times New Roman" panose="02020603050405020304" pitchFamily="18" charset="0"/>
              </a:rPr>
              <a:t> РХП вони </a:t>
            </a:r>
            <a:r>
              <a:rPr lang="ru-RU" dirty="0" err="1" smtClean="0">
                <a:latin typeface="Times New Roman" panose="02020603050405020304" pitchFamily="18" charset="0"/>
                <a:cs typeface="Times New Roman" panose="02020603050405020304" pitchFamily="18" charset="0"/>
              </a:rPr>
              <a:t>направлені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покращення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саморегуляції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подолання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когнітивних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викривлень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розвиток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усвідомленості</a:t>
            </a:r>
            <a:r>
              <a:rPr lang="ru-RU" dirty="0">
                <a:latin typeface="Times New Roman" panose="02020603050405020304" pitchFamily="18" charset="0"/>
                <a:cs typeface="Times New Roman" panose="02020603050405020304" pitchFamily="18" charset="0"/>
              </a:rPr>
              <a:t>.</a:t>
            </a:r>
          </a:p>
          <a:p>
            <a:r>
              <a:rPr lang="ru-RU" b="1" dirty="0" err="1">
                <a:latin typeface="Times New Roman" panose="02020603050405020304" pitchFamily="18" charset="0"/>
                <a:cs typeface="Times New Roman" panose="02020603050405020304" pitchFamily="18" charset="0"/>
              </a:rPr>
              <a:t>Основні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нейропсихологічні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інтервенції</a:t>
            </a:r>
            <a:r>
              <a:rPr lang="ru-RU" b="1" dirty="0">
                <a:latin typeface="Times New Roman" panose="02020603050405020304" pitchFamily="18" charset="0"/>
                <a:cs typeface="Times New Roman" panose="02020603050405020304" pitchFamily="18" charset="0"/>
              </a:rPr>
              <a:t> при РХП:</a:t>
            </a:r>
          </a:p>
          <a:p>
            <a:r>
              <a:rPr lang="ru-RU" b="1" dirty="0">
                <a:latin typeface="Times New Roman" panose="02020603050405020304" pitchFamily="18" charset="0"/>
                <a:cs typeface="Times New Roman" panose="02020603050405020304" pitchFamily="18" charset="0"/>
              </a:rPr>
              <a:t>1. </a:t>
            </a:r>
            <a:r>
              <a:rPr lang="ru-RU" b="1" dirty="0" err="1">
                <a:latin typeface="Times New Roman" panose="02020603050405020304" pitchFamily="18" charset="0"/>
                <a:cs typeface="Times New Roman" panose="02020603050405020304" pitchFamily="18" charset="0"/>
              </a:rPr>
              <a:t>Когнітивна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реабілітація</a:t>
            </a:r>
            <a:r>
              <a:rPr lang="ru-RU"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Cognitive</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Remediation</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Therapy</a:t>
            </a:r>
            <a:r>
              <a:rPr lang="de-DE" b="1" dirty="0">
                <a:latin typeface="Times New Roman" panose="02020603050405020304" pitchFamily="18" charset="0"/>
                <a:cs typeface="Times New Roman" panose="02020603050405020304" pitchFamily="18" charset="0"/>
              </a:rPr>
              <a:t> – CRT)</a:t>
            </a:r>
          </a:p>
          <a:p>
            <a:r>
              <a:rPr lang="ru-RU" dirty="0" err="1">
                <a:latin typeface="Times New Roman" panose="02020603050405020304" pitchFamily="18" charset="0"/>
                <a:cs typeface="Times New Roman" panose="02020603050405020304" pitchFamily="18" charset="0"/>
              </a:rPr>
              <a:t>Спрямована</a:t>
            </a:r>
            <a:r>
              <a:rPr lang="ru-RU" dirty="0">
                <a:latin typeface="Times New Roman" panose="02020603050405020304" pitchFamily="18" charset="0"/>
                <a:cs typeface="Times New Roman" panose="02020603050405020304" pitchFamily="18" charset="0"/>
              </a:rPr>
              <a:t> на </a:t>
            </a:r>
            <a:r>
              <a:rPr lang="ru-RU" b="1" dirty="0" err="1">
                <a:latin typeface="Times New Roman" panose="02020603050405020304" pitchFamily="18" charset="0"/>
                <a:cs typeface="Times New Roman" panose="02020603050405020304" pitchFamily="18" charset="0"/>
              </a:rPr>
              <a:t>покращення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гнучкості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мислення</a:t>
            </a:r>
            <a:r>
              <a:rPr lang="ru-RU" dirty="0">
                <a:latin typeface="Times New Roman" panose="02020603050405020304" pitchFamily="18" charset="0"/>
                <a:cs typeface="Times New Roman" panose="02020603050405020304" pitchFamily="18" charset="0"/>
              </a:rPr>
              <a:t> і </a:t>
            </a:r>
            <a:r>
              <a:rPr lang="ru-RU" b="1" dirty="0" err="1">
                <a:latin typeface="Times New Roman" panose="02020603050405020304" pitchFamily="18" charset="0"/>
                <a:cs typeface="Times New Roman" panose="02020603050405020304" pitchFamily="18" charset="0"/>
              </a:rPr>
              <a:t>виконавчих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функцій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часто </a:t>
            </a:r>
            <a:r>
              <a:rPr lang="ru-RU" dirty="0" err="1">
                <a:latin typeface="Times New Roman" panose="02020603050405020304" pitchFamily="18" charset="0"/>
                <a:cs typeface="Times New Roman" panose="02020603050405020304" pitchFamily="18" charset="0"/>
              </a:rPr>
              <a:t>порушені</a:t>
            </a:r>
            <a:r>
              <a:rPr lang="ru-RU" dirty="0">
                <a:latin typeface="Times New Roman" panose="02020603050405020304" pitchFamily="18" charset="0"/>
                <a:cs typeface="Times New Roman" panose="02020603050405020304" pitchFamily="18" charset="0"/>
              </a:rPr>
              <a:t> при </a:t>
            </a:r>
            <a:r>
              <a:rPr lang="ru-RU" dirty="0" err="1" smtClean="0">
                <a:latin typeface="Times New Roman" panose="02020603050405020304" pitchFamily="18" charset="0"/>
                <a:cs typeface="Times New Roman" panose="02020603050405020304" pitchFamily="18" charset="0"/>
              </a:rPr>
              <a:t>анорексії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Вправи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переключення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уваги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планування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розв’язання</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проблем</a:t>
            </a:r>
            <a:r>
              <a:rPr lang="ru-RU" dirty="0" smtClean="0">
                <a:latin typeface="Times New Roman" panose="02020603050405020304" pitchFamily="18" charset="0"/>
                <a:cs typeface="Times New Roman" panose="02020603050405020304" pitchFamily="18" charset="0"/>
              </a:rPr>
              <a:t>. Часто </a:t>
            </a:r>
            <a:r>
              <a:rPr lang="ru-RU" dirty="0" err="1">
                <a:latin typeface="Times New Roman" panose="02020603050405020304" pitchFamily="18" charset="0"/>
                <a:cs typeface="Times New Roman" panose="02020603050405020304" pitchFamily="18" charset="0"/>
              </a:rPr>
              <a:t>використовується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доповнення</a:t>
            </a:r>
            <a:r>
              <a:rPr lang="ru-RU" dirty="0">
                <a:latin typeface="Times New Roman" panose="02020603050405020304" pitchFamily="18" charset="0"/>
                <a:cs typeface="Times New Roman" panose="02020603050405020304" pitchFamily="18" charset="0"/>
              </a:rPr>
              <a:t> до </a:t>
            </a:r>
            <a:r>
              <a:rPr lang="de-DE" dirty="0">
                <a:latin typeface="Times New Roman" panose="02020603050405020304" pitchFamily="18" charset="0"/>
                <a:cs typeface="Times New Roman" panose="02020603050405020304" pitchFamily="18" charset="0"/>
              </a:rPr>
              <a:t>CBT.</a:t>
            </a:r>
          </a:p>
          <a:p>
            <a:r>
              <a:rPr lang="ru-RU" b="1" dirty="0">
                <a:latin typeface="Times New Roman" panose="02020603050405020304" pitchFamily="18" charset="0"/>
                <a:cs typeface="Times New Roman" panose="02020603050405020304" pitchFamily="18" charset="0"/>
              </a:rPr>
              <a:t>2. </a:t>
            </a:r>
            <a:r>
              <a:rPr lang="ru-RU" b="1" dirty="0" err="1" smtClean="0">
                <a:latin typeface="Times New Roman" panose="02020603050405020304" pitchFamily="18" charset="0"/>
                <a:cs typeface="Times New Roman" panose="02020603050405020304" pitchFamily="18" charset="0"/>
              </a:rPr>
              <a:t>Когнітивно</a:t>
            </a:r>
            <a:r>
              <a:rPr lang="ru-RU" b="1" dirty="0" smtClean="0">
                <a:latin typeface="Times New Roman" panose="02020603050405020304" pitchFamily="18" charset="0"/>
                <a:cs typeface="Times New Roman" panose="02020603050405020304" pitchFamily="18" charset="0"/>
              </a:rPr>
              <a:t> - </a:t>
            </a:r>
            <a:r>
              <a:rPr lang="ru-RU" b="1" dirty="0" err="1" smtClean="0">
                <a:latin typeface="Times New Roman" panose="02020603050405020304" pitchFamily="18" charset="0"/>
                <a:cs typeface="Times New Roman" panose="02020603050405020304" pitchFamily="18" charset="0"/>
              </a:rPr>
              <a:t>поведінкова</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терапія</a:t>
            </a:r>
            <a:r>
              <a:rPr lang="ru-RU" b="1"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CBT-E)</a:t>
            </a:r>
          </a:p>
          <a:p>
            <a:r>
              <a:rPr lang="ru-RU" dirty="0" err="1">
                <a:latin typeface="Times New Roman" panose="02020603050405020304" pitchFamily="18" charset="0"/>
                <a:cs typeface="Times New Roman" panose="02020603050405020304" pitchFamily="18" charset="0"/>
              </a:rPr>
              <a:t>Найбільш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досліджений</a:t>
            </a:r>
            <a:r>
              <a:rPr lang="ru-RU" dirty="0">
                <a:latin typeface="Times New Roman" panose="02020603050405020304" pitchFamily="18" charset="0"/>
                <a:cs typeface="Times New Roman" panose="02020603050405020304" pitchFamily="18" charset="0"/>
              </a:rPr>
              <a:t> метод для РХП.</a:t>
            </a:r>
          </a:p>
          <a:p>
            <a:r>
              <a:rPr lang="ru-RU" dirty="0" err="1">
                <a:latin typeface="Times New Roman" panose="02020603050405020304" pitchFamily="18" charset="0"/>
                <a:cs typeface="Times New Roman" panose="02020603050405020304" pitchFamily="18" charset="0"/>
              </a:rPr>
              <a:t>Включає</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роботу з </a:t>
            </a:r>
            <a:r>
              <a:rPr lang="ru-RU" b="1" dirty="0" err="1">
                <a:latin typeface="Times New Roman" panose="02020603050405020304" pitchFamily="18" charset="0"/>
                <a:cs typeface="Times New Roman" panose="02020603050405020304" pitchFamily="18" charset="0"/>
              </a:rPr>
              <a:t>викривленими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переконаннями</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контроль над </a:t>
            </a:r>
            <a:r>
              <a:rPr lang="ru-RU" b="1" dirty="0" err="1">
                <a:latin typeface="Times New Roman" panose="02020603050405020304" pitchFamily="18" charset="0"/>
                <a:cs typeface="Times New Roman" panose="02020603050405020304" pitchFamily="18" charset="0"/>
              </a:rPr>
              <a:t>імпульсами</a:t>
            </a:r>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структурування</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харчування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Працює</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як на </a:t>
            </a:r>
            <a:r>
              <a:rPr lang="ru-RU" dirty="0" err="1" smtClean="0">
                <a:latin typeface="Times New Roman" panose="02020603050405020304" pitchFamily="18" charset="0"/>
                <a:cs typeface="Times New Roman" panose="02020603050405020304" pitchFamily="18" charset="0"/>
              </a:rPr>
              <a:t>нейропсихологічному</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так і на </a:t>
            </a:r>
            <a:r>
              <a:rPr lang="ru-RU" dirty="0" err="1">
                <a:latin typeface="Times New Roman" panose="02020603050405020304" pitchFamily="18" charset="0"/>
                <a:cs typeface="Times New Roman" panose="02020603050405020304" pitchFamily="18" charset="0"/>
              </a:rPr>
              <a:t>поведінковому</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рівнях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Тренування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уваги</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інгібіторного</a:t>
            </a:r>
            <a:r>
              <a:rPr lang="ru-RU" b="1" dirty="0">
                <a:latin typeface="Times New Roman" panose="02020603050405020304" pitchFamily="18" charset="0"/>
                <a:cs typeface="Times New Roman" panose="02020603050405020304" pitchFamily="18" charset="0"/>
              </a:rPr>
              <a:t> контролю</a:t>
            </a:r>
          </a:p>
          <a:p>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комп’ютерні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програми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тренують</a:t>
            </a:r>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затримку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імпульсів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відповідь</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харчові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стимули</a:t>
            </a:r>
            <a:r>
              <a:rPr lang="ru-RU" dirty="0" smtClean="0">
                <a:latin typeface="Times New Roman" panose="02020603050405020304" pitchFamily="18" charset="0"/>
                <a:cs typeface="Times New Roman" panose="02020603050405020304" pitchFamily="18" charset="0"/>
              </a:rPr>
              <a:t>.</a:t>
            </a:r>
            <a:endParaRPr lang="uk-UA" dirty="0">
              <a:solidFill>
                <a:prstClr val="black"/>
              </a:solidFill>
              <a:latin typeface="Times New Roman" panose="02020603050405020304" pitchFamily="18" charset="0"/>
              <a:cs typeface="Times New Roman" panose="02020603050405020304" pitchFamily="18" charset="0"/>
            </a:endParaRPr>
          </a:p>
          <a:p>
            <a:pPr lvl="0">
              <a:buFont typeface="Arial"/>
              <a:buChar char="•"/>
            </a:pPr>
            <a:endParaRPr lang="uk-UA" dirty="0" smtClean="0">
              <a:solidFill>
                <a:prstClr val="black"/>
              </a:solidFill>
              <a:latin typeface="Times New Roman" panose="02020603050405020304" pitchFamily="18" charset="0"/>
              <a:cs typeface="Times New Roman" panose="02020603050405020304" pitchFamily="18" charset="0"/>
            </a:endParaRPr>
          </a:p>
          <a:p>
            <a:pPr lvl="0">
              <a:buFont typeface="Arial"/>
              <a:buChar char="•"/>
            </a:pPr>
            <a:endParaRPr lang="ru-RU"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222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424936" cy="2862322"/>
          </a:xfrm>
          <a:prstGeom prst="rect">
            <a:avLst/>
          </a:prstGeom>
        </p:spPr>
        <p:txBody>
          <a:bodyPr wrap="square">
            <a:spAutoFit/>
          </a:bodyPr>
          <a:lstStyle/>
          <a:p>
            <a:r>
              <a:rPr lang="ru-RU" dirty="0" err="1">
                <a:latin typeface="Times New Roman" panose="02020603050405020304" pitchFamily="18" charset="0"/>
                <a:cs typeface="Times New Roman" panose="02020603050405020304" pitchFamily="18" charset="0"/>
              </a:rPr>
              <a:t>Покращує</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самоконтроль</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переїданні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булімії</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4. </a:t>
            </a:r>
            <a:r>
              <a:rPr lang="ru-RU" b="1" dirty="0" err="1">
                <a:latin typeface="Times New Roman" panose="02020603050405020304" pitchFamily="18" charset="0"/>
                <a:cs typeface="Times New Roman" panose="02020603050405020304" pitchFamily="18" charset="0"/>
              </a:rPr>
              <a:t>Майндфулнес</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усвідомленість</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Сприяє</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розвитку</a:t>
            </a:r>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інтероцептивної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обізнаності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відчуття</a:t>
            </a:r>
            <a:r>
              <a:rPr lang="ru-RU" dirty="0">
                <a:latin typeface="Times New Roman" panose="02020603050405020304" pitchFamily="18" charset="0"/>
                <a:cs typeface="Times New Roman" panose="02020603050405020304" pitchFamily="18" charset="0"/>
              </a:rPr>
              <a:t> голоду/</a:t>
            </a:r>
            <a:r>
              <a:rPr lang="ru-RU" dirty="0" err="1">
                <a:latin typeface="Times New Roman" panose="02020603050405020304" pitchFamily="18" charset="0"/>
                <a:cs typeface="Times New Roman" panose="02020603050405020304" pitchFamily="18" charset="0"/>
              </a:rPr>
              <a:t>насичення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Зменшує</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автоматизовані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реакції</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стрес</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їжу</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Методи</a:t>
            </a:r>
            <a:r>
              <a:rPr lang="ru-RU"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MB-EAT (</a:t>
            </a:r>
            <a:r>
              <a:rPr lang="de-DE" b="1" dirty="0" err="1">
                <a:latin typeface="Times New Roman" panose="02020603050405020304" pitchFamily="18" charset="0"/>
                <a:cs typeface="Times New Roman" panose="02020603050405020304" pitchFamily="18" charset="0"/>
              </a:rPr>
              <a:t>Mindfulness-Based</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Eating</a:t>
            </a:r>
            <a:r>
              <a:rPr lang="de-DE" b="1" dirty="0">
                <a:latin typeface="Times New Roman" panose="02020603050405020304" pitchFamily="18" charset="0"/>
                <a:cs typeface="Times New Roman" panose="02020603050405020304" pitchFamily="18" charset="0"/>
              </a:rPr>
              <a:t> Awareness Training)</a:t>
            </a:r>
            <a:r>
              <a:rPr lang="de-DE" dirty="0">
                <a:latin typeface="Times New Roman" panose="02020603050405020304" pitchFamily="18" charset="0"/>
                <a:cs typeface="Times New Roman" panose="02020603050405020304" pitchFamily="18" charset="0"/>
              </a:rPr>
              <a:t>, MBSR, ACT.</a:t>
            </a:r>
          </a:p>
          <a:p>
            <a:r>
              <a:rPr lang="de-DE" b="1" dirty="0">
                <a:latin typeface="Times New Roman" panose="02020603050405020304" pitchFamily="18" charset="0"/>
                <a:cs typeface="Times New Roman" panose="02020603050405020304" pitchFamily="18" charset="0"/>
              </a:rPr>
              <a:t>5. </a:t>
            </a:r>
            <a:r>
              <a:rPr lang="ru-RU" b="1" dirty="0" err="1">
                <a:latin typeface="Times New Roman" panose="02020603050405020304" pitchFamily="18" charset="0"/>
                <a:cs typeface="Times New Roman" panose="02020603050405020304" pitchFamily="18" charset="0"/>
              </a:rPr>
              <a:t>Нейрофідбек</a:t>
            </a:r>
            <a:r>
              <a:rPr lang="ru-RU" b="1"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EEG-biofeedback</a:t>
            </a:r>
            <a:r>
              <a:rPr lang="de-DE" b="1" dirty="0" smtClean="0">
                <a:latin typeface="Times New Roman" panose="02020603050405020304" pitchFamily="18" charset="0"/>
                <a:cs typeface="Times New Roman" panose="02020603050405020304" pitchFamily="18" charset="0"/>
              </a:rPr>
              <a:t>)</a:t>
            </a:r>
            <a:r>
              <a:rPr lang="uk-UA"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Тренування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мозкової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активності</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зниження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тривожності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імпульсивності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бути </a:t>
            </a:r>
            <a:r>
              <a:rPr lang="ru-RU" dirty="0" err="1">
                <a:latin typeface="Times New Roman" panose="02020603050405020304" pitchFamily="18" charset="0"/>
                <a:cs typeface="Times New Roman" panose="02020603050405020304" pitchFamily="18" charset="0"/>
              </a:rPr>
              <a:t>корисним</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булімії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переїданні</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6. </a:t>
            </a:r>
            <a:r>
              <a:rPr lang="de-DE" b="1" dirty="0">
                <a:latin typeface="Times New Roman" panose="02020603050405020304" pitchFamily="18" charset="0"/>
                <a:cs typeface="Times New Roman" panose="02020603050405020304" pitchFamily="18" charset="0"/>
              </a:rPr>
              <a:t>EMDR (</a:t>
            </a:r>
            <a:r>
              <a:rPr lang="ru-RU" b="1" dirty="0" err="1">
                <a:latin typeface="Times New Roman" panose="02020603050405020304" pitchFamily="18" charset="0"/>
                <a:cs typeface="Times New Roman" panose="02020603050405020304" pitchFamily="18" charset="0"/>
              </a:rPr>
              <a:t>десенсибілізація</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переробка</a:t>
            </a:r>
            <a:r>
              <a:rPr lang="ru-RU" b="1" dirty="0">
                <a:latin typeface="Times New Roman" panose="02020603050405020304" pitchFamily="18" charset="0"/>
                <a:cs typeface="Times New Roman" panose="02020603050405020304" pitchFamily="18" charset="0"/>
              </a:rPr>
              <a:t> за </a:t>
            </a:r>
            <a:r>
              <a:rPr lang="ru-RU" b="1" dirty="0" err="1">
                <a:latin typeface="Times New Roman" panose="02020603050405020304" pitchFamily="18" charset="0"/>
                <a:cs typeface="Times New Roman" panose="02020603050405020304" pitchFamily="18" charset="0"/>
              </a:rPr>
              <a:t>допомогою</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рухів</a:t>
            </a: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очей) </a:t>
            </a:r>
            <a:r>
              <a:rPr lang="ru-RU" dirty="0" err="1" smtClean="0">
                <a:latin typeface="Times New Roman" panose="02020603050405020304" pitchFamily="18" charset="0"/>
                <a:cs typeface="Times New Roman" panose="02020603050405020304" pitchFamily="18" charset="0"/>
              </a:rPr>
              <a:t>Застосовується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cs typeface="Times New Roman" panose="02020603050405020304" pitchFamily="18" charset="0"/>
              </a:rPr>
              <a:t>травматичному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ґрунті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РХП. </a:t>
            </a:r>
            <a:r>
              <a:rPr lang="ru-RU" dirty="0" err="1" smtClean="0">
                <a:latin typeface="Times New Roman" panose="02020603050405020304" pitchFamily="18" charset="0"/>
                <a:cs typeface="Times New Roman" panose="02020603050405020304" pitchFamily="18" charset="0"/>
              </a:rPr>
              <a:t>Сприяє</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забарвлених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спогадів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підтримують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розлад</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369427940"/>
              </p:ext>
            </p:extLst>
          </p:nvPr>
        </p:nvGraphicFramePr>
        <p:xfrm>
          <a:off x="457200" y="3789040"/>
          <a:ext cx="8229600" cy="2288272"/>
        </p:xfrm>
        <a:graphic>
          <a:graphicData uri="http://schemas.openxmlformats.org/drawingml/2006/table">
            <a:tbl>
              <a:tblPr/>
              <a:tblGrid>
                <a:gridCol w="4114800"/>
                <a:gridCol w="4114800"/>
              </a:tblGrid>
              <a:tr h="0">
                <a:tc>
                  <a:txBody>
                    <a:bodyPr/>
                    <a:lstStyle/>
                    <a:p>
                      <a:r>
                        <a:rPr lang="ru-RU" sz="1800" b="1" dirty="0" err="1">
                          <a:latin typeface="Times New Roman" panose="02020603050405020304" pitchFamily="18" charset="0"/>
                          <a:cs typeface="Times New Roman" panose="02020603050405020304" pitchFamily="18" charset="0"/>
                        </a:rPr>
                        <a:t>Розлад</a:t>
                      </a:r>
                      <a:endParaRPr lang="ru-RU" sz="1800" b="1"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sz="1800" b="1" dirty="0" err="1">
                          <a:latin typeface="Times New Roman" panose="02020603050405020304" pitchFamily="18" charset="0"/>
                          <a:cs typeface="Times New Roman" panose="02020603050405020304" pitchFamily="18" charset="0"/>
                        </a:rPr>
                        <a:t>Типові</a:t>
                      </a:r>
                      <a:r>
                        <a:rPr lang="ru-RU" sz="1800" b="1" dirty="0">
                          <a:latin typeface="Times New Roman" panose="02020603050405020304" pitchFamily="18" charset="0"/>
                          <a:cs typeface="Times New Roman" panose="02020603050405020304" pitchFamily="18" charset="0"/>
                        </a:rPr>
                        <a:t> </a:t>
                      </a:r>
                      <a:r>
                        <a:rPr lang="ru-RU" sz="1800" b="1" dirty="0" err="1">
                          <a:latin typeface="Times New Roman" panose="02020603050405020304" pitchFamily="18" charset="0"/>
                          <a:cs typeface="Times New Roman" panose="02020603050405020304" pitchFamily="18" charset="0"/>
                        </a:rPr>
                        <a:t>когнітивні</a:t>
                      </a:r>
                      <a:r>
                        <a:rPr lang="ru-RU" sz="1800" b="1" dirty="0">
                          <a:latin typeface="Times New Roman" panose="02020603050405020304" pitchFamily="18" charset="0"/>
                          <a:cs typeface="Times New Roman" panose="02020603050405020304" pitchFamily="18" charset="0"/>
                        </a:rPr>
                        <a:t> </a:t>
                      </a:r>
                      <a:r>
                        <a:rPr lang="ru-RU" sz="1800" b="1" dirty="0" err="1">
                          <a:latin typeface="Times New Roman" panose="02020603050405020304" pitchFamily="18" charset="0"/>
                          <a:cs typeface="Times New Roman" panose="02020603050405020304" pitchFamily="18" charset="0"/>
                        </a:rPr>
                        <a:t>особливості</a:t>
                      </a:r>
                      <a:endParaRPr lang="ru-RU" sz="1800" b="1"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642352">
                <a:tc>
                  <a:txBody>
                    <a:bodyPr/>
                    <a:lstStyle/>
                    <a:p>
                      <a:r>
                        <a:rPr lang="ru-RU" sz="1800" dirty="0" err="1">
                          <a:latin typeface="Times New Roman" panose="02020603050405020304" pitchFamily="18" charset="0"/>
                          <a:cs typeface="Times New Roman" panose="02020603050405020304" pitchFamily="18" charset="0"/>
                        </a:rPr>
                        <a:t>Анорексія</a:t>
                      </a:r>
                      <a:endParaRPr lang="ru-RU" sz="1800"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sz="1800" dirty="0" err="1">
                          <a:latin typeface="Times New Roman" panose="02020603050405020304" pitchFamily="18" charset="0"/>
                          <a:cs typeface="Times New Roman" panose="02020603050405020304" pitchFamily="18" charset="0"/>
                        </a:rPr>
                        <a:t>Ригідність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мислення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деталізація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слабка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когнітивна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гнучкість</a:t>
                      </a:r>
                      <a:endParaRPr lang="ru-RU" sz="1800"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sz="1800" dirty="0" err="1">
                          <a:latin typeface="Times New Roman" panose="02020603050405020304" pitchFamily="18" charset="0"/>
                          <a:cs typeface="Times New Roman" panose="02020603050405020304" pitchFamily="18" charset="0"/>
                        </a:rPr>
                        <a:t>Булімія</a:t>
                      </a:r>
                      <a:endParaRPr lang="ru-RU" sz="1800"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sz="1800" dirty="0" err="1">
                          <a:latin typeface="Times New Roman" panose="02020603050405020304" pitchFamily="18" charset="0"/>
                          <a:cs typeface="Times New Roman" panose="02020603050405020304" pitchFamily="18" charset="0"/>
                        </a:rPr>
                        <a:t>Імпульсивність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знижений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інгібіторний</a:t>
                      </a:r>
                      <a:r>
                        <a:rPr lang="ru-RU" sz="1800" dirty="0">
                          <a:latin typeface="Times New Roman" panose="02020603050405020304" pitchFamily="18" charset="0"/>
                          <a:cs typeface="Times New Roman" panose="02020603050405020304" pitchFamily="18" charset="0"/>
                        </a:rPr>
                        <a:t> контроль, </a:t>
                      </a:r>
                      <a:r>
                        <a:rPr lang="ru-RU" sz="1800" dirty="0" err="1">
                          <a:latin typeface="Times New Roman" panose="02020603050405020304" pitchFamily="18" charset="0"/>
                          <a:cs typeface="Times New Roman" panose="02020603050405020304" pitchFamily="18" charset="0"/>
                        </a:rPr>
                        <a:t>емоційна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дисрегуляція</a:t>
                      </a:r>
                      <a:endParaRPr lang="ru-RU" sz="1800"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sz="1800" dirty="0" err="1">
                          <a:latin typeface="Times New Roman" panose="02020603050405020304" pitchFamily="18" charset="0"/>
                          <a:cs typeface="Times New Roman" panose="02020603050405020304" pitchFamily="18" charset="0"/>
                        </a:rPr>
                        <a:t>Переїдання</a:t>
                      </a:r>
                      <a:endParaRPr lang="ru-RU" sz="1800"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sz="1800" dirty="0" err="1">
                          <a:latin typeface="Times New Roman" panose="02020603050405020304" pitchFamily="18" charset="0"/>
                          <a:cs typeface="Times New Roman" panose="02020603050405020304" pitchFamily="18" charset="0"/>
                        </a:rPr>
                        <a:t>Зниження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уваги</a:t>
                      </a:r>
                      <a:r>
                        <a:rPr lang="ru-RU" sz="1800" dirty="0">
                          <a:latin typeface="Times New Roman" panose="02020603050405020304" pitchFamily="18" charset="0"/>
                          <a:cs typeface="Times New Roman" panose="02020603050405020304" pitchFamily="18" charset="0"/>
                        </a:rPr>
                        <a:t> до </a:t>
                      </a:r>
                      <a:r>
                        <a:rPr lang="ru-RU" sz="1800" dirty="0" err="1">
                          <a:latin typeface="Times New Roman" panose="02020603050405020304" pitchFamily="18" charset="0"/>
                          <a:cs typeface="Times New Roman" panose="02020603050405020304" pitchFamily="18" charset="0"/>
                        </a:rPr>
                        <a:t>сигналів</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тіла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високий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рівень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емоційного</a:t>
                      </a:r>
                      <a:r>
                        <a:rPr lang="ru-RU" sz="1800" dirty="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заїдання</a:t>
                      </a:r>
                      <a:endParaRPr lang="ru-RU" sz="1800"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bl>
          </a:graphicData>
        </a:graphic>
      </p:graphicFrame>
      <p:sp>
        <p:nvSpPr>
          <p:cNvPr id="4" name="Rectangle 1"/>
          <p:cNvSpPr>
            <a:spLocks noChangeArrowheads="1"/>
          </p:cNvSpPr>
          <p:nvPr/>
        </p:nvSpPr>
        <p:spPr bwMode="auto">
          <a:xfrm>
            <a:off x="457200" y="3038182"/>
            <a:ext cx="80752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Нейропсихологічні</a:t>
            </a:r>
            <a:r>
              <a:rPr kumimoji="0" lang="ru-RU" altLang="ru-RU"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особливості</a:t>
            </a:r>
            <a:r>
              <a:rPr kumimoji="0" lang="ru-RU" altLang="ru-RU"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пацієнтів</a:t>
            </a:r>
            <a:r>
              <a:rPr kumimoji="0" lang="ru-RU" altLang="ru-RU"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з РХП:</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9554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2326" y="836711"/>
            <a:ext cx="8262664" cy="5632311"/>
          </a:xfrm>
          <a:prstGeom prst="rect">
            <a:avLst/>
          </a:prstGeom>
        </p:spPr>
        <p:txBody>
          <a:bodyPr wrap="square">
            <a:spAutoFit/>
          </a:bodyPr>
          <a:lstStyle/>
          <a:p>
            <a:r>
              <a:rPr lang="ru-RU" b="1" dirty="0" smtClean="0"/>
              <a:t>9</a:t>
            </a:r>
            <a:r>
              <a:rPr lang="ru-RU" b="1" dirty="0" smtClean="0">
                <a:latin typeface="Times New Roman" panose="02020603050405020304" pitchFamily="18" charset="0"/>
                <a:cs typeface="Times New Roman" panose="02020603050405020304" pitchFamily="18" charset="0"/>
              </a:rPr>
              <a:t>. ОНЛАЙН-ІНТЕРВЕНЦІЇ ТА МОБІЛЬНІ ЗАСТОСУНКИ. Доступ до КПТ-</a:t>
            </a:r>
            <a:r>
              <a:rPr lang="ru-RU" b="1" dirty="0" err="1" smtClean="0">
                <a:latin typeface="Times New Roman" panose="02020603050405020304" pitchFamily="18" charset="0"/>
                <a:cs typeface="Times New Roman" panose="02020603050405020304" pitchFamily="18" charset="0"/>
              </a:rPr>
              <a:t>програм</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через </a:t>
            </a:r>
            <a:r>
              <a:rPr lang="ru-RU" dirty="0" err="1" smtClean="0">
                <a:latin typeface="Times New Roman" panose="02020603050405020304" pitchFamily="18" charset="0"/>
                <a:cs typeface="Times New Roman" panose="02020603050405020304" pitchFamily="18" charset="0"/>
              </a:rPr>
              <a:t>додатки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наприклад</a:t>
            </a:r>
            <a:r>
              <a:rPr lang="ru-RU" dirty="0" smtClean="0">
                <a:latin typeface="Times New Roman" panose="02020603050405020304" pitchFamily="18" charset="0"/>
                <a:cs typeface="Times New Roman" panose="02020603050405020304" pitchFamily="18" charset="0"/>
              </a:rPr>
              <a:t>, </a:t>
            </a:r>
            <a:r>
              <a:rPr lang="de-DE" b="1" i="1" dirty="0" err="1" smtClean="0">
                <a:latin typeface="Times New Roman" panose="02020603050405020304" pitchFamily="18" charset="0"/>
                <a:cs typeface="Times New Roman" panose="02020603050405020304" pitchFamily="18" charset="0"/>
              </a:rPr>
              <a:t>Recovery</a:t>
            </a:r>
            <a:r>
              <a:rPr lang="de-DE" b="1" i="1" dirty="0" smtClean="0">
                <a:latin typeface="Times New Roman" panose="02020603050405020304" pitchFamily="18" charset="0"/>
                <a:cs typeface="Times New Roman" panose="02020603050405020304" pitchFamily="18" charset="0"/>
              </a:rPr>
              <a:t> </a:t>
            </a:r>
            <a:r>
              <a:rPr lang="de-DE" b="1" i="1" dirty="0" err="1" smtClean="0">
                <a:latin typeface="Times New Roman" panose="02020603050405020304" pitchFamily="18" charset="0"/>
                <a:cs typeface="Times New Roman" panose="02020603050405020304" pitchFamily="18" charset="0"/>
              </a:rPr>
              <a:t>Record</a:t>
            </a:r>
            <a:r>
              <a:rPr lang="de-DE" b="1" dirty="0" smtClean="0">
                <a:latin typeface="Times New Roman" panose="02020603050405020304" pitchFamily="18" charset="0"/>
                <a:cs typeface="Times New Roman" panose="02020603050405020304" pitchFamily="18" charset="0"/>
              </a:rPr>
              <a:t>, </a:t>
            </a:r>
            <a:r>
              <a:rPr lang="de-DE" b="1" i="1" dirty="0" err="1" smtClean="0">
                <a:latin typeface="Times New Roman" panose="02020603050405020304" pitchFamily="18" charset="0"/>
                <a:cs typeface="Times New Roman" panose="02020603050405020304" pitchFamily="18" charset="0"/>
              </a:rPr>
              <a:t>Eat</a:t>
            </a:r>
            <a:r>
              <a:rPr lang="de-DE" b="1" i="1" dirty="0" smtClean="0">
                <a:latin typeface="Times New Roman" panose="02020603050405020304" pitchFamily="18" charset="0"/>
                <a:cs typeface="Times New Roman" panose="02020603050405020304" pitchFamily="18" charset="0"/>
              </a:rPr>
              <a:t> </a:t>
            </a:r>
            <a:r>
              <a:rPr lang="de-DE" b="1" i="1" dirty="0" err="1" smtClean="0">
                <a:latin typeface="Times New Roman" panose="02020603050405020304" pitchFamily="18" charset="0"/>
                <a:cs typeface="Times New Roman" panose="02020603050405020304" pitchFamily="18" charset="0"/>
              </a:rPr>
              <a:t>Right</a:t>
            </a:r>
            <a:r>
              <a:rPr lang="de-DE" b="1" i="1" dirty="0" smtClean="0">
                <a:latin typeface="Times New Roman" panose="02020603050405020304" pitchFamily="18" charset="0"/>
                <a:cs typeface="Times New Roman" panose="02020603050405020304" pitchFamily="18" charset="0"/>
              </a:rPr>
              <a:t> </a:t>
            </a:r>
            <a:r>
              <a:rPr lang="de-DE" b="1" i="1" dirty="0" err="1" smtClean="0">
                <a:latin typeface="Times New Roman" panose="02020603050405020304" pitchFamily="18" charset="0"/>
                <a:cs typeface="Times New Roman" panose="02020603050405020304" pitchFamily="18" charset="0"/>
              </a:rPr>
              <a:t>Now</a:t>
            </a:r>
            <a:r>
              <a:rPr lang="de-DE"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Терапевтичні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підтримка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сесіями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інструменти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самоспостереження</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Онлайн-</a:t>
            </a:r>
            <a:r>
              <a:rPr lang="ru-RU" dirty="0" err="1" smtClean="0">
                <a:latin typeface="Times New Roman" panose="02020603050405020304" pitchFamily="18" charset="0"/>
                <a:cs typeface="Times New Roman" panose="02020603050405020304" pitchFamily="18" charset="0"/>
              </a:rPr>
              <a:t>інтервенції</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 </a:t>
            </a:r>
            <a:r>
              <a:rPr lang="ru-RU" dirty="0" err="1">
                <a:latin typeface="Times New Roman" panose="02020603050405020304" pitchFamily="18" charset="0"/>
                <a:cs typeface="Times New Roman" panose="02020603050405020304" pitchFamily="18" charset="0"/>
              </a:rPr>
              <a:t>мобільні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застосунки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використовують</a:t>
            </a:r>
            <a:r>
              <a:rPr lang="ru-RU" dirty="0" smtClean="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підтримки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осіб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із</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РХП</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зокрема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анорексією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булімією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компульсивним</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переїданням</a:t>
            </a:r>
            <a:r>
              <a:rPr lang="ru-RU" dirty="0" smtClean="0">
                <a:latin typeface="Times New Roman" panose="02020603050405020304" pitchFamily="18" charset="0"/>
                <a:cs typeface="Times New Roman" panose="02020603050405020304" pitchFamily="18" charset="0"/>
              </a:rPr>
              <a:t>. </a:t>
            </a:r>
          </a:p>
          <a:p>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як </a:t>
            </a:r>
            <a:r>
              <a:rPr lang="ru-RU" dirty="0" err="1" smtClean="0">
                <a:latin typeface="Times New Roman" panose="02020603050405020304" pitchFamily="18" charset="0"/>
                <a:cs typeface="Times New Roman" panose="02020603050405020304" pitchFamily="18" charset="0"/>
              </a:rPr>
              <a:t>доповнення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a:t>
            </a:r>
            <a:r>
              <a:rPr lang="ru-RU" dirty="0" err="1">
                <a:latin typeface="Times New Roman" panose="02020603050405020304" pitchFamily="18" charset="0"/>
                <a:cs typeface="Times New Roman" panose="02020603050405020304" pitchFamily="18" charset="0"/>
              </a:rPr>
              <a:t>традиційної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терапії</a:t>
            </a:r>
            <a:r>
              <a:rPr lang="ru-RU" dirty="0">
                <a:latin typeface="Times New Roman" panose="02020603050405020304" pitchFamily="18" charset="0"/>
                <a:cs typeface="Times New Roman" panose="02020603050405020304" pitchFamily="18" charset="0"/>
              </a:rPr>
              <a:t>, так і </a:t>
            </a:r>
            <a:r>
              <a:rPr lang="ru-RU" dirty="0" smtClean="0">
                <a:latin typeface="Times New Roman" panose="02020603050405020304" pitchFamily="18" charset="0"/>
                <a:cs typeface="Times New Roman" panose="02020603050405020304" pitchFamily="18" charset="0"/>
              </a:rPr>
              <a:t>альтернатива </a:t>
            </a:r>
            <a:r>
              <a:rPr lang="ru-RU" dirty="0">
                <a:latin typeface="Times New Roman" panose="02020603050405020304" pitchFamily="18" charset="0"/>
                <a:cs typeface="Times New Roman" panose="02020603050405020304" pitchFamily="18" charset="0"/>
              </a:rPr>
              <a:t>для тих, </a:t>
            </a:r>
            <a:r>
              <a:rPr lang="ru-RU" dirty="0" err="1">
                <a:latin typeface="Times New Roman" panose="02020603050405020304" pitchFamily="18" charset="0"/>
                <a:cs typeface="Times New Roman" panose="02020603050405020304" pitchFamily="18" charset="0"/>
              </a:rPr>
              <a:t>хто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доступу до очного </a:t>
            </a:r>
            <a:r>
              <a:rPr lang="ru-RU" dirty="0" err="1">
                <a:latin typeface="Times New Roman" panose="02020603050405020304" pitchFamily="18" charset="0"/>
                <a:cs typeface="Times New Roman" panose="02020603050405020304" pitchFamily="18" charset="0"/>
              </a:rPr>
              <a:t>лікування</a:t>
            </a:r>
            <a:r>
              <a:rPr lang="ru-RU" dirty="0">
                <a:latin typeface="Times New Roman" panose="02020603050405020304" pitchFamily="18" charset="0"/>
                <a:cs typeface="Times New Roman" panose="02020603050405020304" pitchFamily="18" charset="0"/>
              </a:rPr>
              <a:t>.</a:t>
            </a:r>
          </a:p>
          <a:p>
            <a:r>
              <a:rPr lang="ru-RU" b="1" dirty="0" err="1" smtClean="0">
                <a:latin typeface="Times New Roman" panose="02020603050405020304" pitchFamily="18" charset="0"/>
                <a:cs typeface="Times New Roman" panose="02020603050405020304" pitchFamily="18" charset="0"/>
              </a:rPr>
              <a:t>Основні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види</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інтервенцій</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і </a:t>
            </a:r>
            <a:r>
              <a:rPr lang="ru-RU" b="1" dirty="0" err="1">
                <a:latin typeface="Times New Roman" panose="02020603050405020304" pitchFamily="18" charset="0"/>
                <a:cs typeface="Times New Roman" panose="02020603050405020304" pitchFamily="18" charset="0"/>
              </a:rPr>
              <a:t>застосунків</a:t>
            </a:r>
            <a:r>
              <a:rPr lang="ru-RU" b="1" dirty="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1</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Інтернет-терапія</a:t>
            </a:r>
            <a:r>
              <a:rPr lang="ru-RU" b="1" dirty="0">
                <a:latin typeface="Times New Roman" panose="02020603050405020304" pitchFamily="18" charset="0"/>
                <a:cs typeface="Times New Roman" panose="02020603050405020304" pitchFamily="18" charset="0"/>
              </a:rPr>
              <a:t> на </a:t>
            </a:r>
            <a:r>
              <a:rPr lang="ru-RU" b="1" dirty="0" err="1">
                <a:latin typeface="Times New Roman" panose="02020603050405020304" pitchFamily="18" charset="0"/>
                <a:cs typeface="Times New Roman" panose="02020603050405020304" pitchFamily="18" charset="0"/>
              </a:rPr>
              <a:t>основі</a:t>
            </a:r>
            <a:r>
              <a:rPr lang="ru-RU" b="1" dirty="0">
                <a:latin typeface="Times New Roman" panose="02020603050405020304" pitchFamily="18" charset="0"/>
                <a:cs typeface="Times New Roman" panose="02020603050405020304" pitchFamily="18" charset="0"/>
              </a:rPr>
              <a:t> КПТ (</a:t>
            </a:r>
            <a:r>
              <a:rPr lang="ru-RU" b="1" dirty="0" err="1">
                <a:latin typeface="Times New Roman" panose="02020603050405020304" pitchFamily="18" charset="0"/>
                <a:cs typeface="Times New Roman" panose="02020603050405020304" pitchFamily="18" charset="0"/>
              </a:rPr>
              <a:t>когнітивно-поведінкової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терапії</a:t>
            </a:r>
            <a:r>
              <a:rPr lang="ru-RU" b="1" dirty="0">
                <a:latin typeface="Times New Roman" panose="02020603050405020304" pitchFamily="18" charset="0"/>
                <a:cs typeface="Times New Roman" panose="02020603050405020304" pitchFamily="18" charset="0"/>
              </a:rPr>
              <a:t>)</a:t>
            </a:r>
          </a:p>
          <a:p>
            <a:r>
              <a:rPr lang="de-DE" b="1" dirty="0">
                <a:latin typeface="Times New Roman" panose="02020603050405020304" pitchFamily="18" charset="0"/>
                <a:cs typeface="Times New Roman" panose="02020603050405020304" pitchFamily="18" charset="0"/>
              </a:rPr>
              <a:t>CBT-E</a:t>
            </a:r>
            <a:r>
              <a:rPr lang="de-DE"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a:t>
            </a:r>
            <a:r>
              <a:rPr lang="de-DE"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адаптована</a:t>
            </a:r>
            <a:r>
              <a:rPr lang="ru-RU" dirty="0">
                <a:latin typeface="Times New Roman" panose="02020603050405020304" pitchFamily="18" charset="0"/>
                <a:cs typeface="Times New Roman" panose="02020603050405020304" pitchFamily="18" charset="0"/>
              </a:rPr>
              <a:t> для РХП форма КПТ, яку </a:t>
            </a:r>
            <a:r>
              <a:rPr lang="ru-RU" dirty="0" err="1">
                <a:latin typeface="Times New Roman" panose="02020603050405020304" pitchFamily="18" charset="0"/>
                <a:cs typeface="Times New Roman" panose="02020603050405020304" pitchFamily="18" charset="0"/>
              </a:rPr>
              <a:t>перекладено</a:t>
            </a:r>
            <a:r>
              <a:rPr lang="ru-RU" dirty="0">
                <a:latin typeface="Times New Roman" panose="02020603050405020304" pitchFamily="18" charset="0"/>
                <a:cs typeface="Times New Roman" panose="02020603050405020304" pitchFamily="18" charset="0"/>
              </a:rPr>
              <a:t> в онлайн-формат.</a:t>
            </a:r>
          </a:p>
          <a:p>
            <a:r>
              <a:rPr lang="ru-RU" dirty="0" err="1">
                <a:latin typeface="Times New Roman" panose="02020603050405020304" pitchFamily="18" charset="0"/>
                <a:cs typeface="Times New Roman" panose="02020603050405020304" pitchFamily="18" charset="0"/>
              </a:rPr>
              <a:t>Платформи</a:t>
            </a:r>
            <a:r>
              <a:rPr lang="ru-RU" dirty="0">
                <a:latin typeface="Times New Roman" panose="02020603050405020304" pitchFamily="18" charset="0"/>
                <a:cs typeface="Times New Roman" panose="02020603050405020304" pitchFamily="18" charset="0"/>
              </a:rPr>
              <a:t>, як-от </a:t>
            </a:r>
            <a:r>
              <a:rPr lang="de-DE" b="1" dirty="0" err="1">
                <a:latin typeface="Times New Roman" panose="02020603050405020304" pitchFamily="18" charset="0"/>
                <a:cs typeface="Times New Roman" panose="02020603050405020304" pitchFamily="18" charset="0"/>
              </a:rPr>
              <a:t>Recovery</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Record</a:t>
            </a:r>
            <a:r>
              <a:rPr lang="de-DE"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NOCD</a:t>
            </a:r>
            <a:r>
              <a:rPr lang="de-DE"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SilverCloud</a:t>
            </a:r>
            <a:r>
              <a:rPr lang="de-DE"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пропонують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самостійне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терапевтичних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модулів</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Містить</a:t>
            </a:r>
            <a:r>
              <a:rPr lang="ru-RU"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psychoeducation</a:t>
            </a:r>
            <a:r>
              <a:rPr lang="de-DE"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вправи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зміни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мислення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харчові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щоденники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рецидивам.</a:t>
            </a:r>
          </a:p>
          <a:p>
            <a:r>
              <a:rPr lang="ru-RU" b="1" dirty="0">
                <a:latin typeface="Times New Roman" panose="02020603050405020304" pitchFamily="18" charset="0"/>
                <a:cs typeface="Times New Roman" panose="02020603050405020304" pitchFamily="18" charset="0"/>
              </a:rPr>
              <a:t>2. </a:t>
            </a:r>
            <a:r>
              <a:rPr lang="ru-RU" b="1" dirty="0" err="1">
                <a:latin typeface="Times New Roman" panose="02020603050405020304" pitchFamily="18" charset="0"/>
                <a:cs typeface="Times New Roman" panose="02020603050405020304" pitchFamily="18" charset="0"/>
              </a:rPr>
              <a:t>Підтримка</a:t>
            </a:r>
            <a:r>
              <a:rPr lang="ru-RU" b="1" dirty="0">
                <a:latin typeface="Times New Roman" panose="02020603050405020304" pitchFamily="18" charset="0"/>
                <a:cs typeface="Times New Roman" panose="02020603050405020304" pitchFamily="18" charset="0"/>
              </a:rPr>
              <a:t> через </a:t>
            </a:r>
            <a:r>
              <a:rPr lang="ru-RU" b="1" dirty="0" err="1">
                <a:latin typeface="Times New Roman" panose="02020603050405020304" pitchFamily="18" charset="0"/>
                <a:cs typeface="Times New Roman" panose="02020603050405020304" pitchFamily="18" charset="0"/>
              </a:rPr>
              <a:t>відеозв'язок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або</a:t>
            </a:r>
            <a:r>
              <a:rPr lang="ru-RU" b="1" dirty="0">
                <a:latin typeface="Times New Roman" panose="02020603050405020304" pitchFamily="18" charset="0"/>
                <a:cs typeface="Times New Roman" panose="02020603050405020304" pitchFamily="18" charset="0"/>
              </a:rPr>
              <a:t> чат</a:t>
            </a:r>
          </a:p>
          <a:p>
            <a:r>
              <a:rPr lang="ru-RU" dirty="0" smtClean="0">
                <a:latin typeface="Times New Roman" panose="02020603050405020304" pitchFamily="18" charset="0"/>
                <a:cs typeface="Times New Roman" panose="02020603050405020304" pitchFamily="18" charset="0"/>
              </a:rPr>
              <a:t>Онлайн - </a:t>
            </a:r>
            <a:r>
              <a:rPr lang="ru-RU" dirty="0" err="1" smtClean="0">
                <a:latin typeface="Times New Roman" panose="02020603050405020304" pitchFamily="18" charset="0"/>
                <a:cs typeface="Times New Roman" panose="02020603050405020304" pitchFamily="18" charset="0"/>
              </a:rPr>
              <a:t>консультації</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психотерапевтом, </a:t>
            </a:r>
            <a:r>
              <a:rPr lang="ru-RU" dirty="0" err="1">
                <a:latin typeface="Times New Roman" panose="02020603050405020304" pitchFamily="18" charset="0"/>
                <a:cs typeface="Times New Roman" panose="02020603050405020304" pitchFamily="18" charset="0"/>
              </a:rPr>
              <a:t>дієтологом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психіатром</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Платформи</a:t>
            </a:r>
            <a:r>
              <a:rPr lang="ru-RU" dirty="0">
                <a:latin typeface="Times New Roman" panose="02020603050405020304" pitchFamily="18" charset="0"/>
                <a:cs typeface="Times New Roman" panose="02020603050405020304" pitchFamily="18" charset="0"/>
              </a:rPr>
              <a:t> типу </a:t>
            </a:r>
            <a:r>
              <a:rPr lang="de-DE" b="1" dirty="0" err="1">
                <a:latin typeface="Times New Roman" panose="02020603050405020304" pitchFamily="18" charset="0"/>
                <a:cs typeface="Times New Roman" panose="02020603050405020304" pitchFamily="18" charset="0"/>
              </a:rPr>
              <a:t>BetterHelp</a:t>
            </a:r>
            <a:r>
              <a:rPr lang="de-DE"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Talkspace</a:t>
            </a:r>
            <a:r>
              <a:rPr lang="de-DE"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надають</a:t>
            </a:r>
            <a:r>
              <a:rPr lang="ru-RU" dirty="0">
                <a:latin typeface="Times New Roman" panose="02020603050405020304" pitchFamily="18" charset="0"/>
                <a:cs typeface="Times New Roman" panose="02020603050405020304" pitchFamily="18" charset="0"/>
              </a:rPr>
              <a:t> доступ до </a:t>
            </a:r>
            <a:r>
              <a:rPr lang="ru-RU" dirty="0" err="1">
                <a:latin typeface="Times New Roman" panose="02020603050405020304" pitchFamily="18" charset="0"/>
                <a:cs typeface="Times New Roman" panose="02020603050405020304" pitchFamily="18" charset="0"/>
              </a:rPr>
              <a:t>спеціалістів</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Переваги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доступність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конфіденційність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безпечність</a:t>
            </a:r>
            <a:r>
              <a:rPr lang="ru-RU" dirty="0">
                <a:latin typeface="Times New Roman" panose="02020603050405020304" pitchFamily="18" charset="0"/>
                <a:cs typeface="Times New Roman" panose="02020603050405020304" pitchFamily="18" charset="0"/>
              </a:rPr>
              <a:t>.</a:t>
            </a:r>
          </a:p>
          <a:p>
            <a:pPr>
              <a:buFont typeface="Arial"/>
              <a:buChar char="•"/>
            </a:pPr>
            <a:endParaRPr lang="uk-UA" dirty="0" smtClean="0">
              <a:latin typeface="Times New Roman" panose="02020603050405020304" pitchFamily="18" charset="0"/>
              <a:cs typeface="Times New Roman" panose="02020603050405020304" pitchFamily="18" charset="0"/>
            </a:endParaRPr>
          </a:p>
          <a:p>
            <a:pPr>
              <a:buFont typeface="Arial"/>
              <a:buChar cha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03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064896" cy="3273204"/>
          </a:xfrm>
          <a:prstGeom prst="rect">
            <a:avLst/>
          </a:prstGeom>
        </p:spPr>
        <p:txBody>
          <a:bodyPr wrap="square">
            <a:spAutoFit/>
          </a:bodyPr>
          <a:lstStyle/>
          <a:p>
            <a:pPr>
              <a:lnSpc>
                <a:spcPct val="115000"/>
              </a:lnSpc>
              <a:spcAft>
                <a:spcPts val="1000"/>
              </a:spcAft>
            </a:pPr>
            <a:r>
              <a:rPr lang="uk-UA" b="1" dirty="0" smtClean="0">
                <a:effectLst/>
                <a:latin typeface="Times New Roman"/>
                <a:ea typeface="Calibri"/>
                <a:cs typeface="Times New Roman"/>
              </a:rPr>
              <a:t>                                                </a:t>
            </a:r>
            <a:r>
              <a:rPr lang="uk-UA" sz="2800" b="1" dirty="0" smtClean="0">
                <a:effectLst/>
                <a:latin typeface="Times New Roman"/>
                <a:ea typeface="Calibri"/>
                <a:cs typeface="Times New Roman"/>
              </a:rPr>
              <a:t>Лекція №13</a:t>
            </a:r>
          </a:p>
          <a:p>
            <a:pPr>
              <a:lnSpc>
                <a:spcPct val="115000"/>
              </a:lnSpc>
              <a:spcAft>
                <a:spcPts val="1000"/>
              </a:spcAft>
            </a:pPr>
            <a:endParaRPr lang="uk-UA" b="1" dirty="0" smtClean="0">
              <a:effectLst/>
              <a:latin typeface="Times New Roman"/>
              <a:ea typeface="Calibri"/>
              <a:cs typeface="Times New Roman"/>
            </a:endParaRPr>
          </a:p>
          <a:p>
            <a:pPr>
              <a:lnSpc>
                <a:spcPct val="115000"/>
              </a:lnSpc>
              <a:spcAft>
                <a:spcPts val="1000"/>
              </a:spcAft>
            </a:pPr>
            <a:r>
              <a:rPr lang="uk-UA" sz="2800" b="1" dirty="0" smtClean="0">
                <a:effectLst/>
                <a:latin typeface="Times New Roman"/>
                <a:ea typeface="Calibri"/>
                <a:cs typeface="Times New Roman"/>
              </a:rPr>
              <a:t>1.Сучасні підходи  та психотехнології при роботі з розладами харчової поведінки.</a:t>
            </a:r>
            <a:endParaRPr lang="ru-RU" sz="2800" dirty="0" smtClean="0">
              <a:ea typeface="Calibri"/>
              <a:cs typeface="Times New Roman"/>
            </a:endParaRPr>
          </a:p>
          <a:p>
            <a:pPr>
              <a:lnSpc>
                <a:spcPct val="115000"/>
              </a:lnSpc>
              <a:spcAft>
                <a:spcPts val="1000"/>
              </a:spcAft>
            </a:pPr>
            <a:r>
              <a:rPr lang="uk-UA" sz="2800" b="1" dirty="0" smtClean="0">
                <a:effectLst/>
                <a:latin typeface="Times New Roman"/>
                <a:ea typeface="Calibri"/>
                <a:cs typeface="Times New Roman"/>
              </a:rPr>
              <a:t>2. Психотехнологічні техніки та методики при роботі з розладами ХП.</a:t>
            </a:r>
            <a:endParaRPr lang="ru-RU" sz="2800" dirty="0">
              <a:ea typeface="Calibri"/>
              <a:cs typeface="Times New Roman"/>
            </a:endParaRPr>
          </a:p>
        </p:txBody>
      </p:sp>
    </p:spTree>
    <p:extLst>
      <p:ext uri="{BB962C8B-B14F-4D97-AF65-F5344CB8AC3E}">
        <p14:creationId xmlns:p14="http://schemas.microsoft.com/office/powerpoint/2010/main" val="2342286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6672"/>
            <a:ext cx="7560840" cy="5909310"/>
          </a:xfrm>
          <a:prstGeom prst="rect">
            <a:avLst/>
          </a:prstGeom>
        </p:spPr>
        <p:txBody>
          <a:bodyPr wrap="square">
            <a:spAutoFit/>
          </a:bodyPr>
          <a:lstStyle/>
          <a:p>
            <a:pPr lvl="0"/>
            <a:r>
              <a:rPr lang="ru-RU" b="1" dirty="0">
                <a:solidFill>
                  <a:prstClr val="black"/>
                </a:solidFill>
                <a:latin typeface="Times New Roman" panose="02020603050405020304" pitchFamily="18" charset="0"/>
                <a:cs typeface="Times New Roman" panose="02020603050405020304" pitchFamily="18" charset="0"/>
              </a:rPr>
              <a:t>3. </a:t>
            </a:r>
            <a:r>
              <a:rPr lang="ru-RU" b="1" dirty="0" err="1">
                <a:solidFill>
                  <a:prstClr val="black"/>
                </a:solidFill>
                <a:latin typeface="Times New Roman" panose="02020603050405020304" pitchFamily="18" charset="0"/>
                <a:cs typeface="Times New Roman" panose="02020603050405020304" pitchFamily="18" charset="0"/>
              </a:rPr>
              <a:t>Групи</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підтримки</a:t>
            </a:r>
            <a:r>
              <a:rPr lang="ru-RU" b="1" dirty="0">
                <a:solidFill>
                  <a:prstClr val="black"/>
                </a:solidFill>
                <a:latin typeface="Times New Roman" panose="02020603050405020304" pitchFamily="18" charset="0"/>
                <a:cs typeface="Times New Roman" panose="02020603050405020304" pitchFamily="18" charset="0"/>
              </a:rPr>
              <a:t> </a:t>
            </a:r>
            <a:r>
              <a:rPr lang="ru-RU" b="1" dirty="0" smtClean="0">
                <a:solidFill>
                  <a:prstClr val="black"/>
                </a:solidFill>
                <a:latin typeface="Times New Roman" panose="02020603050405020304" pitchFamily="18" charset="0"/>
                <a:cs typeface="Times New Roman" panose="02020603050405020304" pitchFamily="18" charset="0"/>
              </a:rPr>
              <a:t>онлайн. </a:t>
            </a:r>
            <a:r>
              <a:rPr lang="ru-RU" dirty="0" smtClean="0">
                <a:solidFill>
                  <a:prstClr val="black"/>
                </a:solidFill>
                <a:latin typeface="Times New Roman" panose="02020603050405020304" pitchFamily="18" charset="0"/>
                <a:cs typeface="Times New Roman" panose="02020603050405020304" pitchFamily="18" charset="0"/>
              </a:rPr>
              <a:t>У </a:t>
            </a:r>
            <a:r>
              <a:rPr lang="ru-RU" dirty="0" err="1" smtClean="0">
                <a:solidFill>
                  <a:prstClr val="black"/>
                </a:solidFill>
                <a:latin typeface="Times New Roman" panose="02020603050405020304" pitchFamily="18" charset="0"/>
                <a:cs typeface="Times New Roman" panose="02020603050405020304" pitchFamily="18" charset="0"/>
              </a:rPr>
              <a:t>соціальних</a:t>
            </a:r>
            <a:r>
              <a:rPr lang="ru-RU" dirty="0" smtClean="0">
                <a:solidFill>
                  <a:prstClr val="black"/>
                </a:solidFill>
                <a:latin typeface="Times New Roman" panose="02020603050405020304" pitchFamily="18" charset="0"/>
                <a:cs typeface="Times New Roman" panose="02020603050405020304" pitchFamily="18" charset="0"/>
              </a:rPr>
              <a:t> мережах </a:t>
            </a:r>
            <a:r>
              <a:rPr lang="ru-RU" dirty="0" smtClean="0">
                <a:latin typeface="Times New Roman" panose="02020603050405020304" pitchFamily="18" charset="0"/>
                <a:cs typeface="Times New Roman" panose="02020603050405020304" pitchFamily="18" charset="0"/>
              </a:rPr>
              <a:t>на </a:t>
            </a:r>
            <a:r>
              <a:rPr lang="ru-RU" dirty="0">
                <a:latin typeface="Times New Roman" panose="02020603050405020304" pitchFamily="18" charset="0"/>
                <a:cs typeface="Times New Roman" panose="02020603050405020304" pitchFamily="18" charset="0"/>
              </a:rPr>
              <a:t>форумах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спеціальних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застосунках</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Приклад: </a:t>
            </a:r>
            <a:r>
              <a:rPr lang="ru-RU" b="1" dirty="0">
                <a:latin typeface="Times New Roman" panose="02020603050405020304" pitchFamily="18" charset="0"/>
                <a:cs typeface="Times New Roman" panose="02020603050405020304" pitchFamily="18" charset="0"/>
              </a:rPr>
              <a:t>7 </a:t>
            </a:r>
            <a:r>
              <a:rPr lang="de-DE" b="1" dirty="0">
                <a:latin typeface="Times New Roman" panose="02020603050405020304" pitchFamily="18" charset="0"/>
                <a:cs typeface="Times New Roman" panose="02020603050405020304" pitchFamily="18" charset="0"/>
              </a:rPr>
              <a:t>Cups</a:t>
            </a:r>
            <a:r>
              <a:rPr lang="de-DE"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ED </a:t>
            </a:r>
            <a:r>
              <a:rPr lang="de-DE" b="1" dirty="0" err="1">
                <a:latin typeface="Times New Roman" panose="02020603050405020304" pitchFamily="18" charset="0"/>
                <a:cs typeface="Times New Roman" panose="02020603050405020304" pitchFamily="18" charset="0"/>
              </a:rPr>
              <a:t>Recovery</a:t>
            </a:r>
            <a:r>
              <a:rPr lang="de-DE" b="1" dirty="0">
                <a:latin typeface="Times New Roman" panose="02020603050405020304" pitchFamily="18" charset="0"/>
                <a:cs typeface="Times New Roman" panose="02020603050405020304" pitchFamily="18" charset="0"/>
              </a:rPr>
              <a:t> Chatrooms</a:t>
            </a:r>
            <a:r>
              <a:rPr lang="de-DE"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анонімного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спілкування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взаємної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підтримки</a:t>
            </a:r>
            <a:r>
              <a:rPr lang="ru-RU" dirty="0">
                <a:latin typeface="Times New Roman" panose="02020603050405020304" pitchFamily="18" charset="0"/>
                <a:cs typeface="Times New Roman" panose="02020603050405020304" pitchFamily="18" charset="0"/>
              </a:rPr>
              <a:t>.</a:t>
            </a:r>
          </a:p>
          <a:p>
            <a:r>
              <a:rPr lang="ru-RU" b="1" dirty="0" err="1" smtClean="0">
                <a:latin typeface="Times New Roman" panose="02020603050405020304" pitchFamily="18" charset="0"/>
                <a:cs typeface="Times New Roman" panose="02020603050405020304" pitchFamily="18" charset="0"/>
              </a:rPr>
              <a:t>Мобільні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застосунки</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1. </a:t>
            </a:r>
            <a:r>
              <a:rPr lang="de-DE" b="1" dirty="0" err="1">
                <a:latin typeface="Times New Roman" panose="02020603050405020304" pitchFamily="18" charset="0"/>
                <a:cs typeface="Times New Roman" panose="02020603050405020304" pitchFamily="18" charset="0"/>
              </a:rPr>
              <a:t>Recovery</a:t>
            </a:r>
            <a:r>
              <a:rPr lang="de-DE" b="1" dirty="0">
                <a:latin typeface="Times New Roman" panose="02020603050405020304" pitchFamily="18" charset="0"/>
                <a:cs typeface="Times New Roman" panose="02020603050405020304" pitchFamily="18" charset="0"/>
              </a:rPr>
              <a:t> </a:t>
            </a:r>
            <a:r>
              <a:rPr lang="de-DE" b="1" dirty="0" err="1" smtClean="0">
                <a:latin typeface="Times New Roman" panose="02020603050405020304" pitchFamily="18" charset="0"/>
                <a:cs typeface="Times New Roman" panose="02020603050405020304" pitchFamily="18" charset="0"/>
              </a:rPr>
              <a:t>Record</a:t>
            </a:r>
            <a:r>
              <a:rPr lang="uk-UA"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Один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найпопулярніших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застосунків</a:t>
            </a:r>
            <a:r>
              <a:rPr lang="ru-RU" dirty="0">
                <a:latin typeface="Times New Roman" panose="02020603050405020304" pitchFamily="18" charset="0"/>
                <a:cs typeface="Times New Roman" panose="02020603050405020304" pitchFamily="18" charset="0"/>
              </a:rPr>
              <a:t> для РХП.</a:t>
            </a:r>
          </a:p>
          <a:p>
            <a:r>
              <a:rPr lang="ru-RU" dirty="0" err="1">
                <a:latin typeface="Times New Roman" panose="02020603050405020304" pitchFamily="18" charset="0"/>
                <a:cs typeface="Times New Roman" panose="02020603050405020304" pitchFamily="18" charset="0"/>
              </a:rPr>
              <a:t>Дозволяє</a:t>
            </a:r>
            <a:r>
              <a:rPr lang="ru-RU" dirty="0">
                <a:latin typeface="Times New Roman" panose="02020603050405020304" pitchFamily="18" charset="0"/>
                <a:cs typeface="Times New Roman" panose="02020603050405020304" pitchFamily="18" charset="0"/>
              </a:rPr>
              <a:t> вести </a:t>
            </a:r>
            <a:r>
              <a:rPr lang="ru-RU" dirty="0" err="1">
                <a:latin typeface="Times New Roman" panose="02020603050405020304" pitchFamily="18" charset="0"/>
                <a:cs typeface="Times New Roman" panose="02020603050405020304" pitchFamily="18" charset="0"/>
              </a:rPr>
              <a:t>харчовий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щоденник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фіксувати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отримувати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поради</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Синхронізується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лікарем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терапевтом.</a:t>
            </a:r>
          </a:p>
          <a:p>
            <a:r>
              <a:rPr lang="ru-RU" b="1" dirty="0">
                <a:latin typeface="Times New Roman" panose="02020603050405020304" pitchFamily="18" charset="0"/>
                <a:cs typeface="Times New Roman" panose="02020603050405020304" pitchFamily="18" charset="0"/>
              </a:rPr>
              <a:t>2. </a:t>
            </a:r>
            <a:r>
              <a:rPr lang="de-DE" b="1" dirty="0" err="1">
                <a:latin typeface="Times New Roman" panose="02020603050405020304" pitchFamily="18" charset="0"/>
                <a:cs typeface="Times New Roman" panose="02020603050405020304" pitchFamily="18" charset="0"/>
              </a:rPr>
              <a:t>Rise</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Up</a:t>
            </a:r>
            <a:r>
              <a:rPr lang="de-DE" b="1" dirty="0">
                <a:latin typeface="Times New Roman" panose="02020603050405020304" pitchFamily="18" charset="0"/>
                <a:cs typeface="Times New Roman" panose="02020603050405020304" pitchFamily="18" charset="0"/>
              </a:rPr>
              <a:t> + </a:t>
            </a:r>
            <a:r>
              <a:rPr lang="de-DE" b="1" dirty="0" err="1" smtClean="0">
                <a:latin typeface="Times New Roman" panose="02020603050405020304" pitchFamily="18" charset="0"/>
                <a:cs typeface="Times New Roman" panose="02020603050405020304" pitchFamily="18" charset="0"/>
              </a:rPr>
              <a:t>Recover</a:t>
            </a:r>
            <a:r>
              <a:rPr lang="uk-UA"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Простий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застосунок</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відстеження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їжі</a:t>
            </a:r>
            <a:r>
              <a:rPr lang="ru-RU" dirty="0">
                <a:latin typeface="Times New Roman" panose="02020603050405020304" pitchFamily="18" charset="0"/>
                <a:cs typeface="Times New Roman" panose="02020603050405020304" pitchFamily="18" charset="0"/>
              </a:rPr>
              <a:t>, настрою, </a:t>
            </a:r>
            <a:r>
              <a:rPr lang="ru-RU" dirty="0" err="1" smtClean="0">
                <a:latin typeface="Times New Roman" panose="02020603050405020304" pitchFamily="18" charset="0"/>
                <a:cs typeface="Times New Roman" panose="02020603050405020304" pitchFamily="18" charset="0"/>
              </a:rPr>
              <a:t>тригерів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Зручні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графіки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експорт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у </a:t>
            </a:r>
            <a:r>
              <a:rPr lang="de-DE" dirty="0">
                <a:latin typeface="Times New Roman" panose="02020603050405020304" pitchFamily="18" charset="0"/>
                <a:cs typeface="Times New Roman" panose="02020603050405020304" pitchFamily="18" charset="0"/>
              </a:rPr>
              <a:t>PDF.</a:t>
            </a:r>
          </a:p>
          <a:p>
            <a:r>
              <a:rPr lang="de-DE" b="1" dirty="0">
                <a:latin typeface="Times New Roman" panose="02020603050405020304" pitchFamily="18" charset="0"/>
                <a:cs typeface="Times New Roman" panose="02020603050405020304" pitchFamily="18" charset="0"/>
              </a:rPr>
              <a:t>3. </a:t>
            </a:r>
            <a:r>
              <a:rPr lang="de-DE" b="1" dirty="0" err="1">
                <a:latin typeface="Times New Roman" panose="02020603050405020304" pitchFamily="18" charset="0"/>
                <a:cs typeface="Times New Roman" panose="02020603050405020304" pitchFamily="18" charset="0"/>
              </a:rPr>
              <a:t>MindShift</a:t>
            </a:r>
            <a:r>
              <a:rPr lang="de-DE" b="1" dirty="0">
                <a:latin typeface="Times New Roman" panose="02020603050405020304" pitchFamily="18" charset="0"/>
                <a:cs typeface="Times New Roman" panose="02020603050405020304" pitchFamily="18" charset="0"/>
              </a:rPr>
              <a:t> CBT / </a:t>
            </a:r>
            <a:r>
              <a:rPr lang="de-DE" b="1" dirty="0" err="1" smtClean="0">
                <a:latin typeface="Times New Roman" panose="02020603050405020304" pitchFamily="18" charset="0"/>
                <a:cs typeface="Times New Roman" panose="02020603050405020304" pitchFamily="18" charset="0"/>
              </a:rPr>
              <a:t>MoodKit</a:t>
            </a:r>
            <a:r>
              <a:rPr lang="uk-UA"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Хоча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 </a:t>
            </a:r>
            <a:r>
              <a:rPr lang="ru-RU" dirty="0" err="1">
                <a:latin typeface="Times New Roman" panose="02020603050405020304" pitchFamily="18" charset="0"/>
                <a:cs typeface="Times New Roman" panose="02020603050405020304" pitchFamily="18" charset="0"/>
              </a:rPr>
              <a:t>спеціалізовані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РХП, </a:t>
            </a:r>
            <a:r>
              <a:rPr lang="ru-RU" dirty="0" err="1">
                <a:latin typeface="Times New Roman" panose="02020603050405020304" pitchFamily="18" charset="0"/>
                <a:cs typeface="Times New Roman" panose="02020603050405020304" pitchFamily="18" charset="0"/>
              </a:rPr>
              <a:t>допомагають</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тривожних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депресивних</a:t>
            </a:r>
            <a:r>
              <a:rPr lang="ru-RU" dirty="0">
                <a:latin typeface="Times New Roman" panose="02020603050405020304" pitchFamily="18" charset="0"/>
                <a:cs typeface="Times New Roman" panose="02020603050405020304" pitchFamily="18" charset="0"/>
              </a:rPr>
              <a:t> симптомах, часто </a:t>
            </a:r>
            <a:r>
              <a:rPr lang="ru-RU" dirty="0" err="1">
                <a:latin typeface="Times New Roman" panose="02020603050405020304" pitchFamily="18" charset="0"/>
                <a:cs typeface="Times New Roman" panose="02020603050405020304" pitchFamily="18" charset="0"/>
              </a:rPr>
              <a:t>супутніх</a:t>
            </a:r>
            <a:r>
              <a:rPr lang="ru-RU" dirty="0">
                <a:latin typeface="Times New Roman" panose="02020603050405020304" pitchFamily="18" charset="0"/>
                <a:cs typeface="Times New Roman" panose="02020603050405020304" pitchFamily="18" charset="0"/>
              </a:rPr>
              <a:t> при РХП.</a:t>
            </a:r>
          </a:p>
          <a:p>
            <a:r>
              <a:rPr lang="ru-RU" b="1" dirty="0">
                <a:latin typeface="Times New Roman" panose="02020603050405020304" pitchFamily="18" charset="0"/>
                <a:cs typeface="Times New Roman" panose="02020603050405020304" pitchFamily="18" charset="0"/>
              </a:rPr>
              <a:t>4. </a:t>
            </a:r>
            <a:r>
              <a:rPr lang="de-DE" b="1" dirty="0" err="1">
                <a:latin typeface="Times New Roman" panose="02020603050405020304" pitchFamily="18" charset="0"/>
                <a:cs typeface="Times New Roman" panose="02020603050405020304" pitchFamily="18" charset="0"/>
              </a:rPr>
              <a:t>Eat</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Right</a:t>
            </a:r>
            <a:r>
              <a:rPr lang="de-DE" b="1" dirty="0">
                <a:latin typeface="Times New Roman" panose="02020603050405020304" pitchFamily="18" charset="0"/>
                <a:cs typeface="Times New Roman" panose="02020603050405020304" pitchFamily="18" charset="0"/>
              </a:rPr>
              <a:t> </a:t>
            </a:r>
            <a:r>
              <a:rPr lang="de-DE" b="1" dirty="0" err="1" smtClean="0">
                <a:latin typeface="Times New Roman" panose="02020603050405020304" pitchFamily="18" charset="0"/>
                <a:cs typeface="Times New Roman" panose="02020603050405020304" pitchFamily="18" charset="0"/>
              </a:rPr>
              <a:t>Now</a:t>
            </a:r>
            <a:r>
              <a:rPr lang="uk-UA"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Спрямований</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зменшення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компульсивного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переїдання</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майндфулнес</a:t>
            </a:r>
            <a:r>
              <a:rPr lang="ru-RU" dirty="0">
                <a:latin typeface="Times New Roman" panose="02020603050405020304" pitchFamily="18" charset="0"/>
                <a:cs typeface="Times New Roman" panose="02020603050405020304" pitchFamily="18" charset="0"/>
              </a:rPr>
              <a:t> і </a:t>
            </a:r>
            <a:r>
              <a:rPr lang="de-DE" dirty="0" err="1" smtClean="0">
                <a:latin typeface="Times New Roman" panose="02020603050405020304" pitchFamily="18" charset="0"/>
                <a:cs typeface="Times New Roman" panose="02020603050405020304" pitchFamily="18" charset="0"/>
              </a:rPr>
              <a:t>self-awareness</a:t>
            </a:r>
            <a:r>
              <a:rPr lang="de-DE"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Переваги</a:t>
            </a:r>
            <a:r>
              <a:rPr lang="ru-RU" b="1" dirty="0" smtClean="0">
                <a:latin typeface="Times New Roman" panose="02020603050405020304" pitchFamily="18" charset="0"/>
                <a:cs typeface="Times New Roman" panose="02020603050405020304" pitchFamily="18" charset="0"/>
              </a:rPr>
              <a:t> онлайн-</a:t>
            </a:r>
            <a:r>
              <a:rPr lang="ru-RU" b="1" dirty="0" err="1" smtClean="0">
                <a:latin typeface="Times New Roman" panose="02020603050405020304" pitchFamily="18" charset="0"/>
                <a:cs typeface="Times New Roman" panose="02020603050405020304" pitchFamily="18" charset="0"/>
              </a:rPr>
              <a:t>інтервенцій</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Доступність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навіть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віддалених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регіонах</a:t>
            </a:r>
            <a:r>
              <a:rPr lang="ru-RU" dirty="0">
                <a:latin typeface="Times New Roman" panose="02020603050405020304" pitchFamily="18" charset="0"/>
                <a:cs typeface="Times New Roman" panose="02020603050405020304" pitchFamily="18" charset="0"/>
              </a:rPr>
              <a:t>.</a:t>
            </a:r>
          </a:p>
          <a:p>
            <a:r>
              <a:rPr lang="ru-RU" b="1" dirty="0" err="1">
                <a:latin typeface="Times New Roman" panose="02020603050405020304" pitchFamily="18" charset="0"/>
                <a:cs typeface="Times New Roman" panose="02020603050405020304" pitchFamily="18" charset="0"/>
              </a:rPr>
              <a:t>Анонімність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важлива</a:t>
            </a:r>
            <a:r>
              <a:rPr lang="ru-RU" dirty="0">
                <a:latin typeface="Times New Roman" panose="02020603050405020304" pitchFamily="18" charset="0"/>
                <a:cs typeface="Times New Roman" panose="02020603050405020304" pitchFamily="18" charset="0"/>
              </a:rPr>
              <a:t> для людей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почуттям</a:t>
            </a:r>
            <a:r>
              <a:rPr lang="ru-RU" dirty="0">
                <a:latin typeface="Times New Roman" panose="02020603050405020304" pitchFamily="18" charset="0"/>
                <a:cs typeface="Times New Roman" panose="02020603050405020304" pitchFamily="18" charset="0"/>
              </a:rPr>
              <a:t> сорому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стигми</a:t>
            </a:r>
            <a:r>
              <a:rPr lang="ru-RU" dirty="0">
                <a:latin typeface="Times New Roman" panose="02020603050405020304" pitchFamily="18" charset="0"/>
                <a:cs typeface="Times New Roman" panose="02020603050405020304" pitchFamily="18" charset="0"/>
              </a:rPr>
              <a:t>.</a:t>
            </a:r>
          </a:p>
          <a:p>
            <a:r>
              <a:rPr lang="ru-RU" b="1" dirty="0" err="1">
                <a:latin typeface="Times New Roman" panose="02020603050405020304" pitchFamily="18" charset="0"/>
                <a:cs typeface="Times New Roman" panose="02020603050405020304" pitchFamily="18" charset="0"/>
              </a:rPr>
              <a:t>Гнучкість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проходити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зручний</a:t>
            </a:r>
            <a:r>
              <a:rPr lang="ru-RU" dirty="0">
                <a:latin typeface="Times New Roman" panose="02020603050405020304" pitchFamily="18" charset="0"/>
                <a:cs typeface="Times New Roman" panose="02020603050405020304" pitchFamily="18" charset="0"/>
              </a:rPr>
              <a:t> час.</a:t>
            </a:r>
          </a:p>
          <a:p>
            <a:r>
              <a:rPr lang="ru-RU" b="1" dirty="0" err="1">
                <a:latin typeface="Times New Roman" panose="02020603050405020304" pitchFamily="18" charset="0"/>
                <a:cs typeface="Times New Roman" panose="02020603050405020304" pitchFamily="18" charset="0"/>
              </a:rPr>
              <a:t>Індивідуалізація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адаптація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симптомів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прогресу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користувача</a:t>
            </a:r>
            <a:r>
              <a:rPr lang="ru-RU" dirty="0">
                <a:latin typeface="Times New Roman" panose="02020603050405020304" pitchFamily="18" charset="0"/>
                <a:cs typeface="Times New Roman" panose="02020603050405020304" pitchFamily="18" charset="0"/>
              </a:rPr>
              <a:t>.</a:t>
            </a:r>
          </a:p>
          <a:p>
            <a:pPr lvl="0"/>
            <a:endParaRPr lang="ru-RU"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207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690336"/>
            <a:ext cx="4572000" cy="1200329"/>
          </a:xfrm>
          <a:prstGeom prst="rect">
            <a:avLst/>
          </a:prstGeom>
        </p:spPr>
        <p:txBody>
          <a:bodyPr>
            <a:spAutoFit/>
          </a:bodyPr>
          <a:lstStyle/>
          <a:p>
            <a:pPr>
              <a:buFont typeface="Arial"/>
              <a:buChar char="•"/>
            </a:pPr>
            <a:endParaRPr lang="uk-UA" dirty="0"/>
          </a:p>
          <a:p>
            <a:pPr>
              <a:buFont typeface="Arial"/>
              <a:buChar char="•"/>
            </a:pPr>
            <a:endParaRPr lang="uk-UA" dirty="0"/>
          </a:p>
          <a:p>
            <a:pPr>
              <a:buFont typeface="Arial"/>
              <a:buChar char="•"/>
            </a:pPr>
            <a:endParaRPr lang="uk-UA" dirty="0" smtClean="0"/>
          </a:p>
          <a:p>
            <a:pPr>
              <a:buFont typeface="Arial"/>
              <a:buChar char="•"/>
            </a:pPr>
            <a:endParaRPr lang="ru-RU" dirty="0"/>
          </a:p>
        </p:txBody>
      </p:sp>
      <p:sp>
        <p:nvSpPr>
          <p:cNvPr id="3" name="Прямоугольник 2"/>
          <p:cNvSpPr/>
          <p:nvPr/>
        </p:nvSpPr>
        <p:spPr>
          <a:xfrm>
            <a:off x="323528" y="352128"/>
            <a:ext cx="8496944" cy="5632311"/>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10. ПСИХОФАРМАКОЛОГІЯ. </a:t>
            </a:r>
            <a:r>
              <a:rPr lang="ru-RU" dirty="0" err="1" smtClean="0">
                <a:latin typeface="Times New Roman" panose="02020603050405020304" pitchFamily="18" charset="0"/>
                <a:cs typeface="Times New Roman" panose="02020603050405020304" pitchFamily="18" charset="0"/>
              </a:rPr>
              <a:t>Застосовують</a:t>
            </a:r>
            <a:r>
              <a:rPr lang="ru-RU" dirty="0" smtClean="0">
                <a:latin typeface="Times New Roman" panose="02020603050405020304" pitchFamily="18" charset="0"/>
                <a:cs typeface="Times New Roman" panose="02020603050405020304" pitchFamily="18" charset="0"/>
              </a:rPr>
              <a:t> при </a:t>
            </a:r>
            <a:r>
              <a:rPr lang="ru-RU" dirty="0" err="1" smtClean="0">
                <a:latin typeface="Times New Roman" panose="02020603050405020304" pitchFamily="18" charset="0"/>
                <a:cs typeface="Times New Roman" panose="02020603050405020304" pitchFamily="18" charset="0"/>
              </a:rPr>
              <a:t>супутніх</a:t>
            </a:r>
            <a:r>
              <a:rPr lang="ru-RU"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депресіях</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тривожних</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розладах</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інгібітори</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зворотного</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захоплення</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серотоніну</a:t>
            </a:r>
            <a:r>
              <a:rPr lang="ru-RU" b="1" dirty="0" smtClean="0">
                <a:latin typeface="Times New Roman" panose="02020603050405020304" pitchFamily="18" charset="0"/>
                <a:cs typeface="Times New Roman" panose="02020603050405020304" pitchFamily="18" charset="0"/>
              </a:rPr>
              <a:t> (</a:t>
            </a:r>
            <a:r>
              <a:rPr lang="de-DE" b="1" dirty="0" smtClean="0">
                <a:latin typeface="Times New Roman" panose="02020603050405020304" pitchFamily="18" charset="0"/>
                <a:cs typeface="Times New Roman" panose="02020603050405020304" pitchFamily="18" charset="0"/>
              </a:rPr>
              <a:t>SSRIs)</a:t>
            </a:r>
            <a:r>
              <a:rPr lang="uk-UA" b="1" dirty="0" smtClean="0">
                <a:latin typeface="Times New Roman" panose="02020603050405020304" pitchFamily="18" charset="0"/>
                <a:cs typeface="Times New Roman" panose="02020603050405020304" pitchFamily="18" charset="0"/>
              </a:rPr>
              <a:t>, які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можуть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зменшувати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епізоди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переїдання</a:t>
            </a:r>
            <a:r>
              <a:rPr lang="ru-RU" dirty="0" smtClean="0">
                <a:latin typeface="Times New Roman" panose="02020603050405020304" pitchFamily="18" charset="0"/>
                <a:cs typeface="Times New Roman" panose="02020603050405020304" pitchFamily="18" charset="0"/>
              </a:rPr>
              <a:t> й </a:t>
            </a:r>
            <a:r>
              <a:rPr lang="ru-RU" dirty="0" err="1" smtClean="0">
                <a:latin typeface="Times New Roman" panose="02020603050405020304" pitchFamily="18" charset="0"/>
                <a:cs typeface="Times New Roman" panose="02020603050405020304" pitchFamily="18" charset="0"/>
              </a:rPr>
              <a:t>компульсії</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ctr"/>
            <a:r>
              <a:rPr lang="ru-RU" b="1" dirty="0" err="1" smtClean="0"/>
              <a:t>Загальні</a:t>
            </a:r>
            <a:r>
              <a:rPr lang="ru-RU" b="1" dirty="0" smtClean="0"/>
              <a:t> </a:t>
            </a:r>
            <a:r>
              <a:rPr lang="ru-RU" b="1" dirty="0" err="1"/>
              <a:t>принципи</a:t>
            </a:r>
            <a:r>
              <a:rPr lang="ru-RU" b="1" dirty="0"/>
              <a:t> </a:t>
            </a:r>
            <a:r>
              <a:rPr lang="ru-RU" b="1" dirty="0" err="1"/>
              <a:t>психофармакотерапії</a:t>
            </a:r>
            <a:r>
              <a:rPr lang="ru-RU" b="1" dirty="0"/>
              <a:t> при </a:t>
            </a:r>
            <a:r>
              <a:rPr lang="ru-RU" b="1" dirty="0" smtClean="0"/>
              <a:t>РХП</a:t>
            </a:r>
            <a:endParaRPr lang="ru-RU" b="1" dirty="0"/>
          </a:p>
          <a:p>
            <a:pPr>
              <a:buFont typeface="+mj-lt"/>
              <a:buAutoNum type="arabicPeriod"/>
            </a:pPr>
            <a:r>
              <a:rPr lang="ru-RU" b="1" dirty="0" smtClean="0"/>
              <a:t> </a:t>
            </a:r>
            <a:r>
              <a:rPr lang="ru-RU" b="1" dirty="0" err="1" smtClean="0"/>
              <a:t>Фармакотерапія</a:t>
            </a:r>
            <a:r>
              <a:rPr lang="ru-RU" b="1" dirty="0" smtClean="0"/>
              <a:t> </a:t>
            </a:r>
            <a:r>
              <a:rPr lang="ru-RU" b="1" dirty="0"/>
              <a:t>не є </a:t>
            </a:r>
            <a:r>
              <a:rPr lang="ru-RU" b="1" dirty="0" err="1"/>
              <a:t>основним</a:t>
            </a:r>
            <a:r>
              <a:rPr lang="ru-RU" b="1" dirty="0"/>
              <a:t> методом </a:t>
            </a:r>
            <a:r>
              <a:rPr lang="ru-RU" b="1" dirty="0" err="1"/>
              <a:t>лікування</a:t>
            </a:r>
            <a:r>
              <a:rPr lang="ru-RU" dirty="0"/>
              <a:t>, </a:t>
            </a:r>
            <a:r>
              <a:rPr lang="ru-RU" dirty="0" smtClean="0"/>
              <a:t>а </a:t>
            </a:r>
            <a:r>
              <a:rPr lang="ru-RU" dirty="0" err="1" smtClean="0"/>
              <a:t>застосовують</a:t>
            </a:r>
            <a:r>
              <a:rPr lang="ru-RU" dirty="0" smtClean="0"/>
              <a:t>, як </a:t>
            </a:r>
            <a:r>
              <a:rPr lang="ru-RU" dirty="0" err="1" smtClean="0"/>
              <a:t>доповнення</a:t>
            </a:r>
            <a:r>
              <a:rPr lang="ru-RU" dirty="0" smtClean="0"/>
              <a:t> </a:t>
            </a:r>
            <a:r>
              <a:rPr lang="ru-RU" dirty="0"/>
              <a:t>до </a:t>
            </a:r>
            <a:r>
              <a:rPr lang="ru-RU" dirty="0" err="1"/>
              <a:t>психотерапії</a:t>
            </a:r>
            <a:r>
              <a:rPr lang="ru-RU" dirty="0"/>
              <a:t> (особливо </a:t>
            </a:r>
            <a:r>
              <a:rPr lang="ru-RU" dirty="0" err="1" smtClean="0"/>
              <a:t>когнітивно</a:t>
            </a:r>
            <a:r>
              <a:rPr lang="ru-RU" dirty="0" smtClean="0"/>
              <a:t> - </a:t>
            </a:r>
            <a:r>
              <a:rPr lang="ru-RU" dirty="0" err="1" smtClean="0"/>
              <a:t>поведінкової</a:t>
            </a:r>
            <a:r>
              <a:rPr lang="ru-RU" dirty="0"/>
              <a:t>).</a:t>
            </a:r>
          </a:p>
          <a:p>
            <a:pPr>
              <a:buFont typeface="+mj-lt"/>
              <a:buAutoNum type="arabicPeriod"/>
            </a:pPr>
            <a:r>
              <a:rPr lang="ru-RU" b="1" dirty="0" smtClean="0"/>
              <a:t> </a:t>
            </a:r>
            <a:r>
              <a:rPr lang="ru-RU" b="1" dirty="0" err="1" smtClean="0"/>
              <a:t>Медикаменти</a:t>
            </a:r>
            <a:r>
              <a:rPr lang="ru-RU" b="1" dirty="0" smtClean="0"/>
              <a:t> </a:t>
            </a:r>
            <a:r>
              <a:rPr lang="ru-RU" b="1" dirty="0" err="1"/>
              <a:t>застосовуються</a:t>
            </a:r>
            <a:r>
              <a:rPr lang="ru-RU" b="1" dirty="0"/>
              <a:t> </a:t>
            </a:r>
            <a:r>
              <a:rPr lang="ru-RU" b="1" dirty="0" err="1"/>
              <a:t>переважно</a:t>
            </a:r>
            <a:r>
              <a:rPr lang="ru-RU" b="1" dirty="0"/>
              <a:t> при </a:t>
            </a:r>
            <a:r>
              <a:rPr lang="ru-RU" b="1" dirty="0" err="1"/>
              <a:t>супутніх</a:t>
            </a:r>
            <a:r>
              <a:rPr lang="ru-RU" b="1" dirty="0"/>
              <a:t> </a:t>
            </a:r>
            <a:r>
              <a:rPr lang="ru-RU" b="1" dirty="0" err="1"/>
              <a:t>психічних</a:t>
            </a:r>
            <a:r>
              <a:rPr lang="ru-RU" b="1" dirty="0"/>
              <a:t> </a:t>
            </a:r>
            <a:r>
              <a:rPr lang="ru-RU" b="1" dirty="0" err="1"/>
              <a:t>розладах</a:t>
            </a:r>
            <a:r>
              <a:rPr lang="ru-RU" dirty="0"/>
              <a:t> (</a:t>
            </a:r>
            <a:r>
              <a:rPr lang="ru-RU" dirty="0" err="1"/>
              <a:t>депресія</a:t>
            </a:r>
            <a:r>
              <a:rPr lang="ru-RU" dirty="0"/>
              <a:t>, </a:t>
            </a:r>
            <a:r>
              <a:rPr lang="ru-RU" dirty="0" err="1"/>
              <a:t>тривога</a:t>
            </a:r>
            <a:r>
              <a:rPr lang="ru-RU" dirty="0"/>
              <a:t>, </a:t>
            </a:r>
            <a:r>
              <a:rPr lang="ru-RU" dirty="0" err="1"/>
              <a:t>обсесивно-компульсивні</a:t>
            </a:r>
            <a:r>
              <a:rPr lang="ru-RU" dirty="0"/>
              <a:t> </a:t>
            </a:r>
            <a:r>
              <a:rPr lang="ru-RU" dirty="0" err="1"/>
              <a:t>розлади</a:t>
            </a:r>
            <a:r>
              <a:rPr lang="ru-RU" dirty="0"/>
              <a:t>).</a:t>
            </a:r>
          </a:p>
          <a:p>
            <a:pPr>
              <a:buFont typeface="+mj-lt"/>
              <a:buAutoNum type="arabicPeriod"/>
            </a:pPr>
            <a:r>
              <a:rPr lang="ru-RU" dirty="0" smtClean="0"/>
              <a:t> </a:t>
            </a:r>
            <a:r>
              <a:rPr lang="ru-RU" dirty="0" err="1" smtClean="0"/>
              <a:t>Вибір</a:t>
            </a:r>
            <a:r>
              <a:rPr lang="ru-RU" dirty="0" smtClean="0"/>
              <a:t> </a:t>
            </a:r>
            <a:r>
              <a:rPr lang="ru-RU" dirty="0"/>
              <a:t>препарату </a:t>
            </a:r>
            <a:r>
              <a:rPr lang="ru-RU" dirty="0" err="1"/>
              <a:t>залежить</a:t>
            </a:r>
            <a:r>
              <a:rPr lang="ru-RU" dirty="0"/>
              <a:t> </a:t>
            </a:r>
            <a:r>
              <a:rPr lang="ru-RU" dirty="0" err="1"/>
              <a:t>від</a:t>
            </a:r>
            <a:r>
              <a:rPr lang="ru-RU" dirty="0"/>
              <a:t> типу РХП, </a:t>
            </a:r>
            <a:r>
              <a:rPr lang="ru-RU" dirty="0" err="1"/>
              <a:t>наявності</a:t>
            </a:r>
            <a:r>
              <a:rPr lang="ru-RU" dirty="0"/>
              <a:t> коморбідної </a:t>
            </a:r>
            <a:r>
              <a:rPr lang="ru-RU" dirty="0" err="1"/>
              <a:t>патології</a:t>
            </a:r>
            <a:r>
              <a:rPr lang="ru-RU" dirty="0"/>
              <a:t> та </a:t>
            </a:r>
            <a:r>
              <a:rPr lang="ru-RU" dirty="0" err="1"/>
              <a:t>медичних</a:t>
            </a:r>
            <a:r>
              <a:rPr lang="ru-RU" dirty="0"/>
              <a:t> </a:t>
            </a:r>
            <a:r>
              <a:rPr lang="ru-RU" dirty="0" err="1"/>
              <a:t>ризиків</a:t>
            </a:r>
            <a:r>
              <a:rPr lang="ru-RU" dirty="0"/>
              <a:t>.</a:t>
            </a:r>
          </a:p>
          <a:p>
            <a:pPr>
              <a:buFont typeface="Arial"/>
              <a:buChar char="•"/>
            </a:pPr>
            <a:endParaRPr lang="uk-UA" dirty="0"/>
          </a:p>
          <a:p>
            <a:r>
              <a:rPr lang="ru-RU" b="1" dirty="0" err="1"/>
              <a:t>Анорексія</a:t>
            </a:r>
            <a:r>
              <a:rPr lang="ru-RU" b="1" dirty="0"/>
              <a:t> </a:t>
            </a:r>
            <a:r>
              <a:rPr lang="ru-RU" b="1" dirty="0" err="1"/>
              <a:t>нервова</a:t>
            </a:r>
            <a:r>
              <a:rPr lang="ru-RU" b="1" dirty="0"/>
              <a:t> (АН)</a:t>
            </a:r>
          </a:p>
          <a:p>
            <a:r>
              <a:rPr lang="ru-RU" b="1" dirty="0" err="1" smtClean="0"/>
              <a:t>Лікування</a:t>
            </a:r>
            <a:r>
              <a:rPr lang="ru-RU" b="1" dirty="0" smtClean="0"/>
              <a:t> </a:t>
            </a:r>
            <a:r>
              <a:rPr lang="ru-RU" b="1" dirty="0"/>
              <a:t>медикаментами </a:t>
            </a:r>
            <a:r>
              <a:rPr lang="ru-RU" b="1" dirty="0" err="1"/>
              <a:t>має</a:t>
            </a:r>
            <a:r>
              <a:rPr lang="ru-RU" b="1" dirty="0"/>
              <a:t> </a:t>
            </a:r>
            <a:r>
              <a:rPr lang="ru-RU" b="1" dirty="0" err="1"/>
              <a:t>обмежену</a:t>
            </a:r>
            <a:r>
              <a:rPr lang="ru-RU" b="1" dirty="0"/>
              <a:t> </a:t>
            </a:r>
            <a:r>
              <a:rPr lang="ru-RU" b="1" dirty="0" err="1"/>
              <a:t>ефективність</a:t>
            </a:r>
            <a:r>
              <a:rPr lang="ru-RU" b="1" dirty="0"/>
              <a:t>.</a:t>
            </a:r>
          </a:p>
          <a:p>
            <a:r>
              <a:rPr lang="ru-RU" b="1" dirty="0" err="1" smtClean="0"/>
              <a:t>Антидепресанти</a:t>
            </a:r>
            <a:r>
              <a:rPr lang="ru-RU" b="1" dirty="0" smtClean="0"/>
              <a:t>: СІЗЗС </a:t>
            </a:r>
            <a:r>
              <a:rPr lang="ru-RU" b="1" dirty="0"/>
              <a:t>(</a:t>
            </a:r>
            <a:r>
              <a:rPr lang="ru-RU" b="1" dirty="0" err="1"/>
              <a:t>селективні</a:t>
            </a:r>
            <a:r>
              <a:rPr lang="ru-RU" b="1" dirty="0"/>
              <a:t> </a:t>
            </a:r>
            <a:r>
              <a:rPr lang="ru-RU" b="1" dirty="0" err="1"/>
              <a:t>інгібітори</a:t>
            </a:r>
            <a:r>
              <a:rPr lang="ru-RU" b="1" dirty="0"/>
              <a:t> </a:t>
            </a:r>
            <a:r>
              <a:rPr lang="ru-RU" b="1" dirty="0" err="1"/>
              <a:t>зворотного</a:t>
            </a:r>
            <a:r>
              <a:rPr lang="ru-RU" b="1" dirty="0"/>
              <a:t> </a:t>
            </a:r>
            <a:r>
              <a:rPr lang="ru-RU" b="1" dirty="0" err="1"/>
              <a:t>захоплення</a:t>
            </a:r>
            <a:r>
              <a:rPr lang="ru-RU" b="1" dirty="0"/>
              <a:t> </a:t>
            </a:r>
            <a:r>
              <a:rPr lang="ru-RU" b="1" dirty="0" err="1"/>
              <a:t>серотоніну</a:t>
            </a:r>
            <a:r>
              <a:rPr lang="ru-RU" b="1" dirty="0"/>
              <a:t>)</a:t>
            </a:r>
            <a:r>
              <a:rPr lang="ru-RU" dirty="0"/>
              <a:t> – </a:t>
            </a:r>
            <a:r>
              <a:rPr lang="ru-RU" i="1" dirty="0" err="1"/>
              <a:t>флуоксетин</a:t>
            </a:r>
            <a:r>
              <a:rPr lang="ru-RU" i="1" dirty="0"/>
              <a:t>, </a:t>
            </a:r>
            <a:r>
              <a:rPr lang="ru-RU" i="1" dirty="0" err="1" smtClean="0"/>
              <a:t>сертралін</a:t>
            </a:r>
            <a:r>
              <a:rPr lang="ru-RU" dirty="0" smtClean="0"/>
              <a:t>: </a:t>
            </a:r>
            <a:r>
              <a:rPr lang="ru-RU" dirty="0" err="1" smtClean="0"/>
              <a:t>Використовуються</a:t>
            </a:r>
            <a:r>
              <a:rPr lang="ru-RU" dirty="0" smtClean="0"/>
              <a:t> </a:t>
            </a:r>
            <a:r>
              <a:rPr lang="ru-RU" dirty="0" err="1"/>
              <a:t>після</a:t>
            </a:r>
            <a:r>
              <a:rPr lang="ru-RU" dirty="0"/>
              <a:t> </a:t>
            </a:r>
            <a:r>
              <a:rPr lang="ru-RU" dirty="0" err="1"/>
              <a:t>відновлення</a:t>
            </a:r>
            <a:r>
              <a:rPr lang="ru-RU" dirty="0"/>
              <a:t> </a:t>
            </a:r>
            <a:r>
              <a:rPr lang="ru-RU" dirty="0" err="1"/>
              <a:t>маси</a:t>
            </a:r>
            <a:r>
              <a:rPr lang="ru-RU" dirty="0"/>
              <a:t> </a:t>
            </a:r>
            <a:r>
              <a:rPr lang="ru-RU" dirty="0" err="1" smtClean="0"/>
              <a:t>тіла</a:t>
            </a:r>
            <a:r>
              <a:rPr lang="ru-RU" dirty="0" smtClean="0"/>
              <a:t>.                      </a:t>
            </a:r>
            <a:r>
              <a:rPr lang="ru-RU" dirty="0" err="1" smtClean="0"/>
              <a:t>Показані</a:t>
            </a:r>
            <a:r>
              <a:rPr lang="ru-RU" dirty="0" smtClean="0"/>
              <a:t> </a:t>
            </a:r>
            <a:r>
              <a:rPr lang="ru-RU" dirty="0"/>
              <a:t>при </a:t>
            </a:r>
            <a:r>
              <a:rPr lang="ru-RU" dirty="0" err="1"/>
              <a:t>супутній</a:t>
            </a:r>
            <a:r>
              <a:rPr lang="ru-RU" dirty="0"/>
              <a:t> </a:t>
            </a:r>
            <a:r>
              <a:rPr lang="ru-RU" dirty="0" err="1"/>
              <a:t>депресії</a:t>
            </a:r>
            <a:r>
              <a:rPr lang="ru-RU" dirty="0"/>
              <a:t>, </a:t>
            </a:r>
            <a:r>
              <a:rPr lang="ru-RU" dirty="0" err="1"/>
              <a:t>тривожних</a:t>
            </a:r>
            <a:r>
              <a:rPr lang="ru-RU" dirty="0"/>
              <a:t> </a:t>
            </a:r>
            <a:r>
              <a:rPr lang="ru-RU" dirty="0" err="1"/>
              <a:t>або</a:t>
            </a:r>
            <a:r>
              <a:rPr lang="ru-RU" dirty="0"/>
              <a:t> </a:t>
            </a:r>
            <a:r>
              <a:rPr lang="ru-RU" dirty="0" err="1"/>
              <a:t>обсесивно-компульсивних</a:t>
            </a:r>
            <a:r>
              <a:rPr lang="ru-RU" dirty="0"/>
              <a:t> </a:t>
            </a:r>
            <a:r>
              <a:rPr lang="ru-RU" dirty="0" smtClean="0"/>
              <a:t>симптомах. </a:t>
            </a:r>
            <a:r>
              <a:rPr lang="ru-RU" dirty="0" err="1" smtClean="0"/>
              <a:t>Можуть</a:t>
            </a:r>
            <a:r>
              <a:rPr lang="ru-RU" dirty="0" smtClean="0"/>
              <a:t> </a:t>
            </a:r>
            <a:r>
              <a:rPr lang="ru-RU" dirty="0"/>
              <a:t>бути </a:t>
            </a:r>
            <a:r>
              <a:rPr lang="ru-RU" dirty="0" err="1"/>
              <a:t>неефективні</a:t>
            </a:r>
            <a:r>
              <a:rPr lang="ru-RU" dirty="0"/>
              <a:t> при критично </a:t>
            </a:r>
            <a:r>
              <a:rPr lang="ru-RU" dirty="0" err="1"/>
              <a:t>низькій</a:t>
            </a:r>
            <a:r>
              <a:rPr lang="ru-RU" dirty="0"/>
              <a:t> </a:t>
            </a:r>
            <a:r>
              <a:rPr lang="ru-RU" dirty="0" err="1"/>
              <a:t>масі</a:t>
            </a:r>
            <a:r>
              <a:rPr lang="ru-RU" dirty="0"/>
              <a:t> </a:t>
            </a:r>
            <a:r>
              <a:rPr lang="ru-RU" dirty="0" err="1"/>
              <a:t>тіла</a:t>
            </a:r>
            <a:r>
              <a:rPr lang="ru-RU" dirty="0"/>
              <a:t>.</a:t>
            </a:r>
          </a:p>
          <a:p>
            <a:r>
              <a:rPr lang="ru-RU" b="1" dirty="0" smtClean="0"/>
              <a:t>Антипсихотики </a:t>
            </a:r>
            <a:r>
              <a:rPr lang="ru-RU" b="1" dirty="0"/>
              <a:t>(</a:t>
            </a:r>
            <a:r>
              <a:rPr lang="ru-RU" b="1" dirty="0" err="1"/>
              <a:t>атипові</a:t>
            </a:r>
            <a:r>
              <a:rPr lang="ru-RU" b="1" dirty="0" smtClean="0"/>
              <a:t>) - </a:t>
            </a:r>
            <a:r>
              <a:rPr lang="ru-RU" b="1" dirty="0" err="1" smtClean="0"/>
              <a:t>Оланзапін</a:t>
            </a:r>
            <a:r>
              <a:rPr lang="ru-RU" dirty="0" smtClean="0"/>
              <a:t>: </a:t>
            </a:r>
            <a:r>
              <a:rPr lang="ru-RU" dirty="0" err="1" smtClean="0"/>
              <a:t>зменшує</a:t>
            </a:r>
            <a:r>
              <a:rPr lang="ru-RU" dirty="0" smtClean="0"/>
              <a:t> </a:t>
            </a:r>
            <a:r>
              <a:rPr lang="ru-RU" dirty="0" err="1"/>
              <a:t>обсесивні</a:t>
            </a:r>
            <a:r>
              <a:rPr lang="ru-RU" dirty="0"/>
              <a:t> думки про </a:t>
            </a:r>
            <a:r>
              <a:rPr lang="ru-RU" dirty="0" err="1"/>
              <a:t>їжу</a:t>
            </a:r>
            <a:r>
              <a:rPr lang="ru-RU" dirty="0"/>
              <a:t> та </a:t>
            </a:r>
            <a:r>
              <a:rPr lang="ru-RU" dirty="0" err="1"/>
              <a:t>масу</a:t>
            </a:r>
            <a:r>
              <a:rPr lang="ru-RU" dirty="0"/>
              <a:t> </a:t>
            </a:r>
            <a:r>
              <a:rPr lang="ru-RU" dirty="0" err="1" smtClean="0"/>
              <a:t>тіла</a:t>
            </a:r>
            <a:r>
              <a:rPr lang="ru-RU" dirty="0" smtClean="0"/>
              <a:t>, </a:t>
            </a:r>
            <a:r>
              <a:rPr lang="ru-RU" dirty="0" err="1" smtClean="0"/>
              <a:t>сприяє</a:t>
            </a:r>
            <a:r>
              <a:rPr lang="ru-RU" dirty="0" smtClean="0"/>
              <a:t> </a:t>
            </a:r>
            <a:r>
              <a:rPr lang="ru-RU" dirty="0" err="1"/>
              <a:t>збільшенню</a:t>
            </a:r>
            <a:r>
              <a:rPr lang="ru-RU" dirty="0"/>
              <a:t> ваги (</a:t>
            </a:r>
            <a:r>
              <a:rPr lang="ru-RU" dirty="0" err="1"/>
              <a:t>побічна</a:t>
            </a:r>
            <a:r>
              <a:rPr lang="ru-RU" dirty="0"/>
              <a:t> </a:t>
            </a:r>
            <a:r>
              <a:rPr lang="ru-RU" dirty="0" err="1"/>
              <a:t>дія</a:t>
            </a:r>
            <a:r>
              <a:rPr lang="ru-RU" dirty="0"/>
              <a:t>, яка </a:t>
            </a:r>
            <a:r>
              <a:rPr lang="ru-RU" dirty="0" err="1"/>
              <a:t>може</a:t>
            </a:r>
            <a:r>
              <a:rPr lang="ru-RU" dirty="0"/>
              <a:t> бути </a:t>
            </a:r>
            <a:r>
              <a:rPr lang="ru-RU" dirty="0" err="1"/>
              <a:t>терапевтично</a:t>
            </a:r>
            <a:r>
              <a:rPr lang="ru-RU" dirty="0"/>
              <a:t> </a:t>
            </a:r>
            <a:r>
              <a:rPr lang="ru-RU" dirty="0" err="1"/>
              <a:t>корисною</a:t>
            </a:r>
            <a:r>
              <a:rPr lang="ru-RU" dirty="0" smtClean="0"/>
              <a:t>), добре </a:t>
            </a:r>
            <a:r>
              <a:rPr lang="ru-RU" dirty="0"/>
              <a:t>переноситься у </a:t>
            </a:r>
            <a:r>
              <a:rPr lang="ru-RU" dirty="0" err="1"/>
              <a:t>низьких</a:t>
            </a:r>
            <a:r>
              <a:rPr lang="ru-RU" dirty="0"/>
              <a:t> дозах</a:t>
            </a:r>
            <a:r>
              <a:rPr lang="ru-RU" dirty="0" smtClean="0"/>
              <a:t>.</a:t>
            </a:r>
            <a:endParaRPr lang="ru-RU" dirty="0"/>
          </a:p>
        </p:txBody>
      </p:sp>
    </p:spTree>
    <p:extLst>
      <p:ext uri="{BB962C8B-B14F-4D97-AF65-F5344CB8AC3E}">
        <p14:creationId xmlns:p14="http://schemas.microsoft.com/office/powerpoint/2010/main" val="3543833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568952" cy="6186309"/>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11. ІНТЕГРАЦІЯ З НУТРІЦІОЛОГІЄЮ ТА СОМАТИЧНИМ ЗДОРОВ’ЯМ</a:t>
            </a:r>
          </a:p>
          <a:p>
            <a:r>
              <a:rPr lang="ru-RU" dirty="0" err="1" smtClean="0">
                <a:latin typeface="Times New Roman" panose="02020603050405020304" pitchFamily="18" charset="0"/>
                <a:cs typeface="Times New Roman" panose="02020603050405020304" pitchFamily="18" charset="0"/>
              </a:rPr>
              <a:t>Відновлення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фізіологічного</a:t>
            </a:r>
            <a:r>
              <a:rPr lang="ru-RU" dirty="0" smtClean="0">
                <a:latin typeface="Times New Roman" panose="02020603050405020304" pitchFamily="18" charset="0"/>
                <a:cs typeface="Times New Roman" panose="02020603050405020304" pitchFamily="18" charset="0"/>
              </a:rPr>
              <a:t> стану (</a:t>
            </a:r>
            <a:r>
              <a:rPr lang="ru-RU" dirty="0" err="1" smtClean="0">
                <a:latin typeface="Times New Roman" panose="02020603050405020304" pitchFamily="18" charset="0"/>
                <a:cs typeface="Times New Roman" panose="02020603050405020304" pitchFamily="18" charset="0"/>
              </a:rPr>
              <a:t>електроліти</a:t>
            </a:r>
            <a:r>
              <a:rPr lang="ru-RU" dirty="0" smtClean="0">
                <a:latin typeface="Times New Roman" panose="02020603050405020304" pitchFamily="18" charset="0"/>
                <a:cs typeface="Times New Roman" panose="02020603050405020304" pitchFamily="18" charset="0"/>
              </a:rPr>
              <a:t>, нутрієнти, ІМТ).</a:t>
            </a:r>
          </a:p>
          <a:p>
            <a:r>
              <a:rPr lang="ru-RU" dirty="0" err="1" smtClean="0">
                <a:latin typeface="Times New Roman" panose="02020603050405020304" pitchFamily="18" charset="0"/>
                <a:cs typeface="Times New Roman" panose="02020603050405020304" pitchFamily="18" charset="0"/>
              </a:rPr>
              <a:t>Співпраця</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дієтологом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ендокринологом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гастроентерологом</a:t>
            </a:r>
            <a:r>
              <a:rPr lang="ru-RU"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1</a:t>
            </a:r>
            <a:r>
              <a:rPr lang="ru-RU" b="1" dirty="0">
                <a:latin typeface="Times New Roman" panose="02020603050405020304" pitchFamily="18" charset="0"/>
                <a:cs typeface="Times New Roman" panose="02020603050405020304" pitchFamily="18" charset="0"/>
              </a:rPr>
              <a:t>. Роль </a:t>
            </a:r>
            <a:r>
              <a:rPr lang="ru-RU" b="1" dirty="0" err="1">
                <a:latin typeface="Times New Roman" panose="02020603050405020304" pitchFamily="18" charset="0"/>
                <a:cs typeface="Times New Roman" panose="02020603050405020304" pitchFamily="18" charset="0"/>
              </a:rPr>
              <a:t>нутріціолога</a:t>
            </a:r>
            <a:endParaRPr lang="ru-RU" b="1" dirty="0">
              <a:latin typeface="Times New Roman" panose="02020603050405020304" pitchFamily="18" charset="0"/>
              <a:cs typeface="Times New Roman" panose="02020603050405020304" pitchFamily="18" charset="0"/>
            </a:endParaRPr>
          </a:p>
          <a:p>
            <a:r>
              <a:rPr lang="ru-RU" b="1" dirty="0" err="1">
                <a:latin typeface="Times New Roman" panose="02020603050405020304" pitchFamily="18" charset="0"/>
                <a:cs typeface="Times New Roman" panose="02020603050405020304" pitchFamily="18" charset="0"/>
              </a:rPr>
              <a:t>Оцінка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нутрітивного</a:t>
            </a:r>
            <a:r>
              <a:rPr lang="ru-RU" b="1" dirty="0">
                <a:latin typeface="Times New Roman" panose="02020603050405020304" pitchFamily="18" charset="0"/>
                <a:cs typeface="Times New Roman" panose="02020603050405020304" pitchFamily="18" charset="0"/>
              </a:rPr>
              <a:t> статусу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дефіцитів</a:t>
            </a:r>
            <a:r>
              <a:rPr lang="ru-RU" dirty="0">
                <a:latin typeface="Times New Roman" panose="02020603050405020304" pitchFamily="18" charset="0"/>
                <a:cs typeface="Times New Roman" panose="02020603050405020304" pitchFamily="18" charset="0"/>
              </a:rPr>
              <a:t> макро- і мікронутрієнтів.</a:t>
            </a:r>
          </a:p>
          <a:p>
            <a:r>
              <a:rPr lang="ru-RU" b="1" dirty="0" err="1">
                <a:latin typeface="Times New Roman" panose="02020603050405020304" pitchFamily="18" charset="0"/>
                <a:cs typeface="Times New Roman" panose="02020603050405020304" pitchFamily="18" charset="0"/>
              </a:rPr>
              <a:t>Планування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раціону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індивідуальний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підхід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виду РХП.</a:t>
            </a:r>
          </a:p>
          <a:p>
            <a:r>
              <a:rPr lang="ru-RU" b="1" dirty="0" err="1">
                <a:latin typeface="Times New Roman" panose="02020603050405020304" pitchFamily="18" charset="0"/>
                <a:cs typeface="Times New Roman" panose="02020603050405020304" pitchFamily="18" charset="0"/>
              </a:rPr>
              <a:t>Нормалізація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харчування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поетапне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введення</a:t>
            </a:r>
            <a:r>
              <a:rPr lang="ru-RU" dirty="0">
                <a:latin typeface="Times New Roman" panose="02020603050405020304" pitchFamily="18" charset="0"/>
                <a:cs typeface="Times New Roman" panose="02020603050405020304" pitchFamily="18" charset="0"/>
              </a:rPr>
              <a:t> регулярного </a:t>
            </a:r>
            <a:r>
              <a:rPr lang="ru-RU" dirty="0" err="1">
                <a:latin typeface="Times New Roman" panose="02020603050405020304" pitchFamily="18" charset="0"/>
                <a:cs typeface="Times New Roman" panose="02020603050405020304" pitchFamily="18" charset="0"/>
              </a:rPr>
              <a:t>прийому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їжі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збалансованого</a:t>
            </a:r>
            <a:r>
              <a:rPr lang="ru-RU" dirty="0">
                <a:latin typeface="Times New Roman" panose="02020603050405020304" pitchFamily="18" charset="0"/>
                <a:cs typeface="Times New Roman" panose="02020603050405020304" pitchFamily="18" charset="0"/>
              </a:rPr>
              <a:t> складу.</a:t>
            </a:r>
          </a:p>
          <a:p>
            <a:pPr>
              <a:buFont typeface="Arial"/>
              <a:buChar char="•"/>
            </a:pPr>
            <a:r>
              <a:rPr lang="ru-RU" b="1" dirty="0">
                <a:latin typeface="Times New Roman" panose="02020603050405020304" pitchFamily="18" charset="0"/>
                <a:cs typeface="Times New Roman" panose="02020603050405020304" pitchFamily="18" charset="0"/>
              </a:rPr>
              <a:t>Робота з </a:t>
            </a:r>
            <a:r>
              <a:rPr lang="ru-RU" b="1" dirty="0" err="1">
                <a:latin typeface="Times New Roman" panose="02020603050405020304" pitchFamily="18" charset="0"/>
                <a:cs typeface="Times New Roman" panose="02020603050405020304" pitchFamily="18" charset="0"/>
              </a:rPr>
              <a:t>харчовими</a:t>
            </a:r>
            <a:r>
              <a:rPr lang="ru-RU" b="1" dirty="0">
                <a:latin typeface="Times New Roman" panose="02020603050405020304" pitchFamily="18" charset="0"/>
                <a:cs typeface="Times New Roman" panose="02020603050405020304" pitchFamily="18" charset="0"/>
              </a:rPr>
              <a:t> страхами та </a:t>
            </a:r>
            <a:r>
              <a:rPr lang="ru-RU" b="1" dirty="0" err="1">
                <a:latin typeface="Times New Roman" panose="02020603050405020304" pitchFamily="18" charset="0"/>
                <a:cs typeface="Times New Roman" panose="02020603050405020304" pitchFamily="18" charset="0"/>
              </a:rPr>
              <a:t>міфами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клієнта</a:t>
            </a:r>
            <a:r>
              <a:rPr lang="ru-RU" dirty="0">
                <a:latin typeface="Times New Roman" panose="02020603050405020304" pitchFamily="18" charset="0"/>
                <a:cs typeface="Times New Roman" panose="02020603050405020304" pitchFamily="18" charset="0"/>
              </a:rPr>
              <a:t> основам </a:t>
            </a:r>
            <a:r>
              <a:rPr lang="ru-RU" dirty="0" err="1">
                <a:latin typeface="Times New Roman" panose="02020603050405020304" pitchFamily="18" charset="0"/>
                <a:cs typeface="Times New Roman" panose="02020603050405020304" pitchFamily="18" charset="0"/>
              </a:rPr>
              <a:t>раціонального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харчування</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2. </a:t>
            </a:r>
            <a:r>
              <a:rPr lang="ru-RU" b="1" dirty="0" smtClean="0">
                <a:latin typeface="Times New Roman" panose="02020603050405020304" pitchFamily="18" charset="0"/>
                <a:cs typeface="Times New Roman" panose="02020603050405020304" pitchFamily="18" charset="0"/>
              </a:rPr>
              <a:t>Мета </a:t>
            </a:r>
            <a:r>
              <a:rPr lang="ru-RU" b="1" dirty="0" err="1">
                <a:latin typeface="Times New Roman" panose="02020603050405020304" pitchFamily="18" charset="0"/>
                <a:cs typeface="Times New Roman" panose="02020603050405020304" pitchFamily="18" charset="0"/>
              </a:rPr>
              <a:t>нутрітивної</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терапії</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в</a:t>
            </a:r>
            <a:r>
              <a:rPr lang="ru-RU" dirty="0" err="1" smtClean="0">
                <a:latin typeface="Times New Roman" panose="02020603050405020304" pitchFamily="18" charset="0"/>
                <a:cs typeface="Times New Roman" panose="02020603050405020304" pitchFamily="18" charset="0"/>
              </a:rPr>
              <a:t>ідновлення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енергетичного</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балансу, </a:t>
            </a:r>
            <a:r>
              <a:rPr lang="ru-RU" dirty="0" err="1" smtClean="0">
                <a:latin typeface="Times New Roman" panose="02020603050405020304" pitchFamily="18" charset="0"/>
                <a:cs typeface="Times New Roman" panose="02020603050405020304" pitchFamily="18" charset="0"/>
              </a:rPr>
              <a:t>лікування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нутрітивних</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дефіцитів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стабілізація</a:t>
            </a:r>
            <a:r>
              <a:rPr lang="ru-RU" dirty="0" smtClean="0">
                <a:latin typeface="Times New Roman" panose="02020603050405020304" pitchFamily="18" charset="0"/>
                <a:cs typeface="Times New Roman" panose="02020603050405020304" pitchFamily="18" charset="0"/>
              </a:rPr>
              <a:t> ваги, </a:t>
            </a:r>
            <a:r>
              <a:rPr lang="ru-RU" dirty="0" err="1" smtClean="0">
                <a:latin typeface="Times New Roman" panose="02020603050405020304" pitchFamily="18" charset="0"/>
                <a:cs typeface="Times New Roman" panose="02020603050405020304" pitchFamily="18" charset="0"/>
              </a:rPr>
              <a:t>підтримка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психотерапевтичної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роботи</a:t>
            </a:r>
            <a:endParaRPr lang="uk-UA" dirty="0" smtClean="0">
              <a:latin typeface="Times New Roman" panose="02020603050405020304" pitchFamily="18" charset="0"/>
              <a:cs typeface="Times New Roman" panose="02020603050405020304" pitchFamily="18" charset="0"/>
            </a:endParaRPr>
          </a:p>
          <a:p>
            <a:r>
              <a:rPr lang="ru-RU" b="1" dirty="0" err="1">
                <a:latin typeface="Times New Roman" panose="02020603050405020304" pitchFamily="18" charset="0"/>
                <a:cs typeface="Times New Roman" panose="02020603050405020304" pitchFamily="18" charset="0"/>
              </a:rPr>
              <a:t>Інтеграція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соматичного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здоров’я</a:t>
            </a:r>
            <a:endParaRPr lang="ru-RU" b="1"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1. </a:t>
            </a:r>
            <a:r>
              <a:rPr lang="ru-RU" b="1" dirty="0" err="1">
                <a:latin typeface="Times New Roman" panose="02020603050405020304" pitchFamily="18" charset="0"/>
                <a:cs typeface="Times New Roman" panose="02020603050405020304" pitchFamily="18" charset="0"/>
              </a:rPr>
              <a:t>Медичне</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обстеження</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а</a:t>
            </a:r>
            <a:r>
              <a:rPr lang="ru-RU" dirty="0" err="1" smtClean="0">
                <a:latin typeface="Times New Roman" panose="02020603050405020304" pitchFamily="18" charset="0"/>
                <a:cs typeface="Times New Roman" panose="02020603050405020304" pitchFamily="18" charset="0"/>
              </a:rPr>
              <a:t>налізи</a:t>
            </a:r>
            <a:r>
              <a:rPr lang="ru-RU" dirty="0">
                <a:latin typeface="Times New Roman" panose="02020603050405020304" pitchFamily="18" charset="0"/>
                <a:cs typeface="Times New Roman" panose="02020603050405020304" pitchFamily="18" charset="0"/>
              </a:rPr>
              <a:t>: кров, </a:t>
            </a:r>
            <a:r>
              <a:rPr lang="ru-RU" dirty="0" err="1">
                <a:latin typeface="Times New Roman" panose="02020603050405020304" pitchFamily="18" charset="0"/>
                <a:cs typeface="Times New Roman" panose="02020603050405020304" pitchFamily="18" charset="0"/>
              </a:rPr>
              <a:t>електроліти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феритин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вітаміни</a:t>
            </a:r>
            <a:r>
              <a:rPr lang="ru-RU"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B12, D, </a:t>
            </a:r>
            <a:r>
              <a:rPr lang="ru-RU" dirty="0" err="1" smtClean="0">
                <a:latin typeface="Times New Roman" panose="02020603050405020304" pitchFamily="18" charset="0"/>
                <a:cs typeface="Times New Roman" panose="02020603050405020304" pitchFamily="18" charset="0"/>
              </a:rPr>
              <a:t>гормони</a:t>
            </a:r>
            <a:r>
              <a:rPr lang="ru-RU"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ЕКГ</a:t>
            </a:r>
            <a:r>
              <a:rPr lang="ru-RU" dirty="0">
                <a:latin typeface="Times New Roman" panose="02020603050405020304" pitchFamily="18" charset="0"/>
                <a:cs typeface="Times New Roman" panose="02020603050405020304" pitchFamily="18" charset="0"/>
              </a:rPr>
              <a:t>, УЗД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черевної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порожнини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щитоподібної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залози</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виявлення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ускладнень</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аритмії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остеопенія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гастроентерологічні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порушення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2. </a:t>
            </a:r>
            <a:r>
              <a:rPr lang="ru-RU" b="1" dirty="0" err="1">
                <a:latin typeface="Times New Roman" panose="02020603050405020304" pitchFamily="18" charset="0"/>
                <a:cs typeface="Times New Roman" panose="02020603050405020304" pitchFamily="18" charset="0"/>
              </a:rPr>
              <a:t>Співпраця</a:t>
            </a:r>
            <a:r>
              <a:rPr lang="ru-RU" b="1" dirty="0">
                <a:latin typeface="Times New Roman" panose="02020603050405020304" pitchFamily="18" charset="0"/>
                <a:cs typeface="Times New Roman" panose="02020603050405020304" pitchFamily="18" charset="0"/>
              </a:rPr>
              <a:t> з </a:t>
            </a:r>
            <a:r>
              <a:rPr lang="ru-RU" b="1" dirty="0" err="1" smtClean="0">
                <a:latin typeface="Times New Roman" panose="02020603050405020304" pitchFamily="18" charset="0"/>
                <a:cs typeface="Times New Roman" panose="02020603050405020304" pitchFamily="18" charset="0"/>
              </a:rPr>
              <a:t>лікарями</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Ендокринолог</a:t>
            </a: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cs typeface="Times New Roman" panose="02020603050405020304" pitchFamily="18" charset="0"/>
              </a:rPr>
              <a:t>порушеннях</a:t>
            </a:r>
            <a:r>
              <a:rPr lang="ru-RU" dirty="0">
                <a:latin typeface="Times New Roman" panose="02020603050405020304" pitchFamily="18" charset="0"/>
                <a:cs typeface="Times New Roman" panose="02020603050405020304" pitchFamily="18" charset="0"/>
              </a:rPr>
              <a:t> менструального циклу, гормональному </a:t>
            </a:r>
            <a:r>
              <a:rPr lang="ru-RU" dirty="0" err="1" smtClean="0">
                <a:latin typeface="Times New Roman" panose="02020603050405020304" pitchFamily="18" charset="0"/>
                <a:cs typeface="Times New Roman" panose="02020603050405020304" pitchFamily="18" charset="0"/>
              </a:rPr>
              <a:t>дисбалансі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Гастроентеролог</a:t>
            </a:r>
            <a:r>
              <a:rPr lang="ru-RU" dirty="0" smtClean="0">
                <a:latin typeface="Times New Roman" panose="02020603050405020304" pitchFamily="18" charset="0"/>
                <a:cs typeface="Times New Roman" panose="02020603050405020304" pitchFamily="18" charset="0"/>
              </a:rPr>
              <a:t> - при </a:t>
            </a:r>
            <a:r>
              <a:rPr lang="ru-RU" dirty="0" err="1">
                <a:latin typeface="Times New Roman" panose="02020603050405020304" pitchFamily="18" charset="0"/>
                <a:cs typeface="Times New Roman" panose="02020603050405020304" pitchFamily="18" charset="0"/>
              </a:rPr>
              <a:t>диспепсії</a:t>
            </a:r>
            <a:r>
              <a:rPr lang="ru-RU" dirty="0">
                <a:latin typeface="Times New Roman" panose="02020603050405020304" pitchFamily="18" charset="0"/>
                <a:cs typeface="Times New Roman" panose="02020603050405020304" pitchFamily="18" charset="0"/>
              </a:rPr>
              <a:t>, закрепах, </a:t>
            </a:r>
            <a:r>
              <a:rPr lang="ru-RU" dirty="0" err="1" smtClean="0">
                <a:latin typeface="Times New Roman" panose="02020603050405020304" pitchFamily="18" charset="0"/>
                <a:cs typeface="Times New Roman" panose="02020603050405020304" pitchFamily="18" charset="0"/>
              </a:rPr>
              <a:t>гастриті</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Кардіолог</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cs typeface="Times New Roman" panose="02020603050405020304" pitchFamily="18" charset="0"/>
              </a:rPr>
              <a:t>електролітних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порушеннях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тахікардії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брадикардії</a:t>
            </a:r>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Педіатр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терапевт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моніторинг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соматичного</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стану.</a:t>
            </a:r>
            <a:endParaRPr lang="ru-RU" dirty="0">
              <a:latin typeface="Times New Roman" panose="02020603050405020304" pitchFamily="18" charset="0"/>
              <a:cs typeface="Times New Roman" panose="02020603050405020304" pitchFamily="18" charset="0"/>
            </a:endParaRPr>
          </a:p>
          <a:p>
            <a:pPr>
              <a:buFont typeface="Arial"/>
              <a:buChar char="•"/>
            </a:pPr>
            <a:endParaRPr lang="uk-UA" dirty="0"/>
          </a:p>
          <a:p>
            <a:endParaRPr lang="ru-RU" dirty="0"/>
          </a:p>
        </p:txBody>
      </p:sp>
    </p:spTree>
    <p:extLst>
      <p:ext uri="{BB962C8B-B14F-4D97-AF65-F5344CB8AC3E}">
        <p14:creationId xmlns:p14="http://schemas.microsoft.com/office/powerpoint/2010/main" val="3674854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25044028"/>
              </p:ext>
            </p:extLst>
          </p:nvPr>
        </p:nvGraphicFramePr>
        <p:xfrm>
          <a:off x="457200" y="1700808"/>
          <a:ext cx="8229600" cy="3200400"/>
        </p:xfrm>
        <a:graphic>
          <a:graphicData uri="http://schemas.openxmlformats.org/drawingml/2006/table">
            <a:tbl>
              <a:tblPr/>
              <a:tblGrid>
                <a:gridCol w="4114800"/>
                <a:gridCol w="4114800"/>
              </a:tblGrid>
              <a:tr h="0">
                <a:tc>
                  <a:txBody>
                    <a:bodyPr/>
                    <a:lstStyle/>
                    <a:p>
                      <a:r>
                        <a:rPr lang="ru-RU" b="1" dirty="0" err="1" smtClean="0">
                          <a:latin typeface="Times New Roman" panose="02020603050405020304" pitchFamily="18" charset="0"/>
                          <a:cs typeface="Times New Roman" panose="02020603050405020304" pitchFamily="18" charset="0"/>
                        </a:rPr>
                        <a:t>Спеціаліст</a:t>
                      </a:r>
                      <a:endParaRPr lang="ru-RU" b="1" dirty="0" smtClean="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b="1" dirty="0" smtClean="0">
                          <a:latin typeface="Times New Roman" panose="02020603050405020304" pitchFamily="18" charset="0"/>
                          <a:cs typeface="Times New Roman" panose="02020603050405020304" pitchFamily="18" charset="0"/>
                        </a:rPr>
                        <a:t>Роль</a:t>
                      </a:r>
                    </a:p>
                    <a:p>
                      <a:endParaRPr lang="ru-RU" b="1"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dirty="0">
                          <a:latin typeface="Times New Roman" panose="02020603050405020304" pitchFamily="18" charset="0"/>
                          <a:cs typeface="Times New Roman" panose="02020603050405020304" pitchFamily="18" charset="0"/>
                        </a:rPr>
                        <a:t>Психотерапевт</a:t>
                      </a:r>
                    </a:p>
                  </a:txBody>
                  <a:tcPr anchor="ctr">
                    <a:lnL>
                      <a:noFill/>
                    </a:lnL>
                    <a:lnR>
                      <a:noFill/>
                    </a:lnR>
                    <a:lnT>
                      <a:noFill/>
                    </a:lnT>
                    <a:lnB>
                      <a:noFill/>
                    </a:lnB>
                  </a:tcPr>
                </a:tc>
                <a:tc>
                  <a:txBody>
                    <a:bodyPr/>
                    <a:lstStyle/>
                    <a:p>
                      <a:r>
                        <a:rPr lang="ru-RU">
                          <a:latin typeface="Times New Roman" panose="02020603050405020304" pitchFamily="18" charset="0"/>
                          <a:cs typeface="Times New Roman" panose="02020603050405020304" pitchFamily="18" charset="0"/>
                        </a:rPr>
                        <a:t>Робота з причинами РХП, емоційною регуляцією</a:t>
                      </a:r>
                    </a:p>
                  </a:txBody>
                  <a:tcPr anchor="ctr">
                    <a:lnL>
                      <a:noFill/>
                    </a:lnL>
                    <a:lnR>
                      <a:noFill/>
                    </a:lnR>
                    <a:lnT>
                      <a:noFill/>
                    </a:lnT>
                    <a:lnB>
                      <a:noFill/>
                    </a:lnB>
                  </a:tcPr>
                </a:tc>
              </a:tr>
              <a:tr h="0">
                <a:tc>
                  <a:txBody>
                    <a:bodyPr/>
                    <a:lstStyle/>
                    <a:p>
                      <a:r>
                        <a:rPr lang="ru-RU" dirty="0" err="1">
                          <a:latin typeface="Times New Roman" panose="02020603050405020304" pitchFamily="18" charset="0"/>
                          <a:cs typeface="Times New Roman" panose="02020603050405020304" pitchFamily="18" charset="0"/>
                        </a:rPr>
                        <a:t>Нутріціолог</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Дієтолог</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dirty="0" err="1">
                          <a:latin typeface="Times New Roman" panose="02020603050405020304" pitchFamily="18" charset="0"/>
                          <a:cs typeface="Times New Roman" panose="02020603050405020304" pitchFamily="18" charset="0"/>
                        </a:rPr>
                        <a:t>Відновлення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харчової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харчовій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грамотності</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dirty="0" err="1">
                          <a:latin typeface="Times New Roman" panose="02020603050405020304" pitchFamily="18" charset="0"/>
                          <a:cs typeface="Times New Roman" panose="02020603050405020304" pitchFamily="18" charset="0"/>
                        </a:rPr>
                        <a:t>Лікар</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c>
                  <a:txBody>
                    <a:bodyPr/>
                    <a:lstStyle/>
                    <a:p>
                      <a:r>
                        <a:rPr lang="ru-RU" dirty="0" err="1">
                          <a:latin typeface="Times New Roman" panose="02020603050405020304" pitchFamily="18" charset="0"/>
                          <a:cs typeface="Times New Roman" panose="02020603050405020304" pitchFamily="18" charset="0"/>
                        </a:rPr>
                        <a:t>Медичне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супроводження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лікування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ускладнень</a:t>
                      </a:r>
                      <a:endParaRPr lang="ru-RU" dirty="0">
                        <a:latin typeface="Times New Roman" panose="02020603050405020304" pitchFamily="18" charset="0"/>
                        <a:cs typeface="Times New Roman" panose="02020603050405020304" pitchFamily="18" charset="0"/>
                      </a:endParaRPr>
                    </a:p>
                  </a:txBody>
                  <a:tcPr anchor="ctr">
                    <a:lnL>
                      <a:noFill/>
                    </a:lnL>
                    <a:lnR>
                      <a:noFill/>
                    </a:lnR>
                    <a:lnT>
                      <a:noFill/>
                    </a:lnT>
                    <a:lnB>
                      <a:noFill/>
                    </a:lnB>
                  </a:tcPr>
                </a:tc>
              </a:tr>
              <a:tr h="0">
                <a:tc>
                  <a:txBody>
                    <a:bodyPr/>
                    <a:lstStyle/>
                    <a:p>
                      <a:r>
                        <a:rPr lang="ru-RU">
                          <a:latin typeface="Times New Roman" panose="02020603050405020304" pitchFamily="18" charset="0"/>
                          <a:cs typeface="Times New Roman" panose="02020603050405020304" pitchFamily="18" charset="0"/>
                        </a:rPr>
                        <a:t>Психіатр</a:t>
                      </a:r>
                    </a:p>
                  </a:txBody>
                  <a:tcPr anchor="ctr">
                    <a:lnL>
                      <a:noFill/>
                    </a:lnL>
                    <a:lnR>
                      <a:noFill/>
                    </a:lnR>
                    <a:lnT>
                      <a:noFill/>
                    </a:lnT>
                    <a:lnB>
                      <a:noFill/>
                    </a:lnB>
                  </a:tcPr>
                </a:tc>
                <a:tc>
                  <a:txBody>
                    <a:bodyPr/>
                    <a:lstStyle/>
                    <a:p>
                      <a:r>
                        <a:rPr lang="ru-RU" dirty="0" err="1">
                          <a:latin typeface="Times New Roman" panose="02020603050405020304" pitchFamily="18" charset="0"/>
                          <a:cs typeface="Times New Roman" panose="02020603050405020304" pitchFamily="18" charset="0"/>
                        </a:rPr>
                        <a:t>Призначення</a:t>
                      </a:r>
                      <a:r>
                        <a:rPr lang="ru-RU" dirty="0">
                          <a:latin typeface="Times New Roman" panose="02020603050405020304" pitchFamily="18" charset="0"/>
                          <a:cs typeface="Times New Roman" panose="02020603050405020304" pitchFamily="18" charset="0"/>
                        </a:rPr>
                        <a:t> медикаментозного </a:t>
                      </a:r>
                      <a:r>
                        <a:rPr lang="ru-RU" dirty="0" err="1">
                          <a:latin typeface="Times New Roman" panose="02020603050405020304" pitchFamily="18" charset="0"/>
                          <a:cs typeface="Times New Roman" panose="02020603050405020304" pitchFamily="18" charset="0"/>
                        </a:rPr>
                        <a:t>лікування</a:t>
                      </a:r>
                      <a:r>
                        <a:rPr lang="ru-RU" dirty="0">
                          <a:latin typeface="Times New Roman" panose="02020603050405020304" pitchFamily="18" charset="0"/>
                          <a:cs typeface="Times New Roman" panose="02020603050405020304" pitchFamily="18" charset="0"/>
                        </a:rPr>
                        <a:t> (за потреби)</a:t>
                      </a:r>
                    </a:p>
                  </a:txBody>
                  <a:tcPr anchor="ctr">
                    <a:lnL>
                      <a:noFill/>
                    </a:lnL>
                    <a:lnR>
                      <a:noFill/>
                    </a:lnR>
                    <a:lnT>
                      <a:noFill/>
                    </a:lnT>
                    <a:lnB>
                      <a:noFill/>
                    </a:lnB>
                  </a:tcPr>
                </a:tc>
              </a:tr>
            </a:tbl>
          </a:graphicData>
        </a:graphic>
      </p:graphicFrame>
      <p:sp>
        <p:nvSpPr>
          <p:cNvPr id="3" name="Rectangle 1"/>
          <p:cNvSpPr>
            <a:spLocks noChangeArrowheads="1"/>
          </p:cNvSpPr>
          <p:nvPr/>
        </p:nvSpPr>
        <p:spPr bwMode="auto">
          <a:xfrm>
            <a:off x="457200" y="548680"/>
            <a:ext cx="80752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МУЛЬТИДИСЦИПЛІНАРНИЙ ПІДХІД</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557201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24936" cy="7571303"/>
          </a:xfrm>
          <a:prstGeom prst="rect">
            <a:avLst/>
          </a:prstGeom>
        </p:spPr>
        <p:txBody>
          <a:bodyPr wrap="square">
            <a:spAutoFit/>
          </a:bodyPr>
          <a:lstStyle/>
          <a:p>
            <a:pPr lvl="0"/>
            <a:r>
              <a:rPr lang="uk-UA" b="1" dirty="0">
                <a:solidFill>
                  <a:prstClr val="black"/>
                </a:solidFill>
                <a:latin typeface="Times New Roman" panose="02020603050405020304" pitchFamily="18" charset="0"/>
                <a:ea typeface="Calibri"/>
                <a:cs typeface="Times New Roman" panose="02020603050405020304" pitchFamily="18" charset="0"/>
              </a:rPr>
              <a:t>12. СУГЕСТИВНА ТЕРАПІЯ </a:t>
            </a:r>
            <a:r>
              <a:rPr lang="uk-UA" dirty="0">
                <a:solidFill>
                  <a:prstClr val="black"/>
                </a:solidFill>
                <a:latin typeface="Times New Roman" panose="02020603050405020304" pitchFamily="18" charset="0"/>
                <a:ea typeface="Calibri"/>
                <a:cs typeface="Times New Roman" panose="02020603050405020304" pitchFamily="18" charset="0"/>
              </a:rPr>
              <a:t>– презентована різноманітними методами, в основі яких, провідним фактором випливу є лікувальне навіювання: у стані пильнування, гіпнотичного та наркотичного сну; окремо описуються методи самонавіювання </a:t>
            </a:r>
            <a:endParaRPr lang="uk-UA" dirty="0" smtClean="0">
              <a:solidFill>
                <a:prstClr val="black"/>
              </a:solidFill>
              <a:latin typeface="Times New Roman" panose="02020603050405020304" pitchFamily="18" charset="0"/>
              <a:ea typeface="Calibri"/>
              <a:cs typeface="Times New Roman" panose="02020603050405020304" pitchFamily="18" charset="0"/>
            </a:endParaRPr>
          </a:p>
          <a:p>
            <a:pPr lvl="0"/>
            <a:endParaRPr lang="uk-UA" dirty="0">
              <a:solidFill>
                <a:prstClr val="black"/>
              </a:solidFill>
              <a:latin typeface="Times New Roman" panose="02020603050405020304" pitchFamily="18" charset="0"/>
              <a:ea typeface="Calibri"/>
              <a:cs typeface="Times New Roman" panose="02020603050405020304" pitchFamily="18" charset="0"/>
            </a:endParaRPr>
          </a:p>
          <a:p>
            <a:r>
              <a:rPr lang="ru-RU" b="1" dirty="0" err="1">
                <a:latin typeface="Times New Roman" panose="02020603050405020304" pitchFamily="18" charset="0"/>
                <a:cs typeface="Times New Roman" panose="02020603050405020304" pitchFamily="18" charset="0"/>
              </a:rPr>
              <a:t>Сугестивна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терапія</a:t>
            </a:r>
            <a:r>
              <a:rPr lang="ru-RU" b="1"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метод </a:t>
            </a:r>
            <a:r>
              <a:rPr lang="ru-RU" dirty="0" err="1" smtClean="0">
                <a:latin typeface="Times New Roman" panose="02020603050405020304" pitchFamily="18" charset="0"/>
                <a:cs typeface="Times New Roman" panose="02020603050405020304" pitchFamily="18" charset="0"/>
              </a:rPr>
              <a:t>психотерапії</a:t>
            </a:r>
            <a:r>
              <a:rPr lang="ru-RU" dirty="0" smtClean="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якому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пацієнта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словесними</a:t>
            </a:r>
            <a:r>
              <a:rPr lang="ru-RU" dirty="0">
                <a:latin typeface="Times New Roman" panose="02020603050405020304" pitchFamily="18" charset="0"/>
                <a:cs typeface="Times New Roman" panose="02020603050405020304" pitchFamily="18" charset="0"/>
              </a:rPr>
              <a:t> установками з метою </a:t>
            </a:r>
            <a:r>
              <a:rPr lang="ru-RU" dirty="0" err="1">
                <a:latin typeface="Times New Roman" panose="02020603050405020304" pitchFamily="18" charset="0"/>
                <a:cs typeface="Times New Roman" panose="02020603050405020304" pitchFamily="18" charset="0"/>
              </a:rPr>
              <a:t>змінити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мислення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емоційний</a:t>
            </a:r>
            <a:r>
              <a:rPr lang="ru-RU" dirty="0">
                <a:latin typeface="Times New Roman" panose="02020603050405020304" pitchFamily="18" charset="0"/>
                <a:cs typeface="Times New Roman" panose="02020603050405020304" pitchFamily="18" charset="0"/>
              </a:rPr>
              <a:t> стан. У </a:t>
            </a:r>
            <a:r>
              <a:rPr lang="ru-RU" dirty="0" err="1">
                <a:latin typeface="Times New Roman" panose="02020603050405020304" pitchFamily="18" charset="0"/>
                <a:cs typeface="Times New Roman" panose="02020603050405020304" pitchFamily="18" charset="0"/>
              </a:rPr>
              <a:t>контексті</a:t>
            </a:r>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розладів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харчової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поведінки</a:t>
            </a:r>
            <a:r>
              <a:rPr lang="ru-RU" b="1" dirty="0">
                <a:latin typeface="Times New Roman" panose="02020603050405020304" pitchFamily="18" charset="0"/>
                <a:cs typeface="Times New Roman" panose="02020603050405020304" pitchFamily="18" charset="0"/>
              </a:rPr>
              <a:t> (РХП)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анорексія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булімія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компульсивне</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переїдання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сугестивна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терапія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ефективною</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додаток</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форм </a:t>
            </a:r>
            <a:r>
              <a:rPr lang="ru-RU" dirty="0" err="1">
                <a:latin typeface="Times New Roman" panose="02020603050405020304" pitchFamily="18" charset="0"/>
                <a:cs typeface="Times New Roman" panose="02020603050405020304" pitchFamily="18" charset="0"/>
              </a:rPr>
              <a:t>лікування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зокрема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когнітивно-поведінкової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терапії</a:t>
            </a:r>
            <a:r>
              <a:rPr lang="ru-RU" dirty="0">
                <a:latin typeface="Times New Roman" panose="02020603050405020304" pitchFamily="18" charset="0"/>
                <a:cs typeface="Times New Roman" panose="02020603050405020304" pitchFamily="18" charset="0"/>
              </a:rPr>
              <a:t> (КПТ), </a:t>
            </a:r>
            <a:r>
              <a:rPr lang="ru-RU" dirty="0" err="1">
                <a:latin typeface="Times New Roman" panose="02020603050405020304" pitchFamily="18" charset="0"/>
                <a:cs typeface="Times New Roman" panose="02020603050405020304" pitchFamily="18" charset="0"/>
              </a:rPr>
              <a:t>психоосвітньої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медичної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допомоги</a:t>
            </a:r>
            <a:r>
              <a:rPr lang="ru-RU" dirty="0">
                <a:latin typeface="Times New Roman" panose="02020603050405020304" pitchFamily="18" charset="0"/>
                <a:cs typeface="Times New Roman" panose="02020603050405020304" pitchFamily="18" charset="0"/>
              </a:rPr>
              <a:t>.</a:t>
            </a:r>
          </a:p>
          <a:p>
            <a:pPr lvl="0"/>
            <a:endParaRPr lang="uk-UA" dirty="0" smtClean="0">
              <a:solidFill>
                <a:prstClr val="black"/>
              </a:solidFill>
              <a:latin typeface="Times New Roman" panose="02020603050405020304" pitchFamily="18" charset="0"/>
              <a:ea typeface="Calibri"/>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Мета</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сугестивної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терапії</a:t>
            </a:r>
            <a:r>
              <a:rPr lang="ru-RU" b="1" dirty="0">
                <a:latin typeface="Times New Roman" panose="02020603050405020304" pitchFamily="18" charset="0"/>
                <a:cs typeface="Times New Roman" panose="02020603050405020304" pitchFamily="18" charset="0"/>
              </a:rPr>
              <a:t> при РХП:</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Зменшити</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тривожність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пов’язану</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їжею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тілом</a:t>
            </a:r>
            <a:r>
              <a:rPr lang="ru-RU" dirty="0">
                <a:latin typeface="Times New Roman" panose="02020603050405020304" pitchFamily="18" charset="0"/>
                <a:cs typeface="Times New Roman" panose="02020603050405020304" pitchFamily="18" charset="0"/>
              </a:rPr>
              <a:t> та вагою.</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Сформувати</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позитивні</a:t>
            </a:r>
            <a:r>
              <a:rPr lang="ru-RU" b="1" dirty="0">
                <a:latin typeface="Times New Roman" panose="02020603050405020304" pitchFamily="18" charset="0"/>
                <a:cs typeface="Times New Roman" panose="02020603050405020304" pitchFamily="18" charset="0"/>
              </a:rPr>
              <a:t> установки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їжі</a:t>
            </a:r>
            <a:r>
              <a:rPr lang="ru-RU" dirty="0">
                <a:latin typeface="Times New Roman" panose="02020603050405020304" pitchFamily="18" charset="0"/>
                <a:cs typeface="Times New Roman" panose="02020603050405020304" pitchFamily="18" charset="0"/>
              </a:rPr>
              <a:t> та здорового </a:t>
            </a:r>
            <a:r>
              <a:rPr lang="ru-RU" dirty="0" err="1">
                <a:latin typeface="Times New Roman" panose="02020603050405020304" pitchFamily="18" charset="0"/>
                <a:cs typeface="Times New Roman" panose="02020603050405020304" pitchFamily="18" charset="0"/>
              </a:rPr>
              <a:t>харчування</a:t>
            </a:r>
            <a:r>
              <a:rPr lang="ru-RU" dirty="0">
                <a:latin typeface="Times New Roman" panose="02020603050405020304" pitchFamily="18" charset="0"/>
                <a:cs typeface="Times New Roman" panose="02020603050405020304" pitchFamily="18" charset="0"/>
              </a:rPr>
              <a:t>.</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Змінити</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автоматичні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негативні</a:t>
            </a:r>
            <a:r>
              <a:rPr lang="ru-RU" b="1" dirty="0">
                <a:latin typeface="Times New Roman" panose="02020603050405020304" pitchFamily="18" charset="0"/>
                <a:cs typeface="Times New Roman" panose="02020603050405020304" pitchFamily="18" charset="0"/>
              </a:rPr>
              <a:t> думки</a:t>
            </a:r>
            <a:r>
              <a:rPr lang="ru-RU" dirty="0">
                <a:latin typeface="Times New Roman" panose="02020603050405020304" pitchFamily="18" charset="0"/>
                <a:cs typeface="Times New Roman" panose="02020603050405020304" pitchFamily="18" charset="0"/>
              </a:rPr>
              <a:t> про себе, свою </a:t>
            </a:r>
            <a:r>
              <a:rPr lang="ru-RU" dirty="0" err="1">
                <a:latin typeface="Times New Roman" panose="02020603050405020304" pitchFamily="18" charset="0"/>
                <a:cs typeface="Times New Roman" panose="02020603050405020304" pitchFamily="18" charset="0"/>
              </a:rPr>
              <a:t>зовнішність</a:t>
            </a:r>
            <a:r>
              <a:rPr lang="ru-RU" dirty="0">
                <a:latin typeface="Times New Roman" panose="02020603050405020304" pitchFamily="18" charset="0"/>
                <a:cs typeface="Times New Roman" panose="02020603050405020304" pitchFamily="18" charset="0"/>
              </a:rPr>
              <a:t> та потреби.</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Зміцнити</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внутрішню</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мотивацію</a:t>
            </a:r>
            <a:r>
              <a:rPr lang="ru-RU" b="1" dirty="0">
                <a:latin typeface="Times New Roman" panose="02020603050405020304" pitchFamily="18" charset="0"/>
                <a:cs typeface="Times New Roman" panose="02020603050405020304" pitchFamily="18" charset="0"/>
              </a:rPr>
              <a:t> до </a:t>
            </a:r>
            <a:r>
              <a:rPr lang="ru-RU" b="1" dirty="0" err="1">
                <a:latin typeface="Times New Roman" panose="02020603050405020304" pitchFamily="18" charset="0"/>
                <a:cs typeface="Times New Roman" panose="02020603050405020304" pitchFamily="18" charset="0"/>
              </a:rPr>
              <a:t>одужання</a:t>
            </a:r>
            <a:r>
              <a:rPr lang="ru-RU" dirty="0">
                <a:latin typeface="Times New Roman" panose="02020603050405020304" pitchFamily="18" charset="0"/>
                <a:cs typeface="Times New Roman" panose="02020603050405020304" pitchFamily="18" charset="0"/>
              </a:rPr>
              <a:t>.</a:t>
            </a:r>
          </a:p>
          <a:p>
            <a:pPr lvl="0"/>
            <a:endParaRPr lang="uk-UA" dirty="0">
              <a:solidFill>
                <a:prstClr val="black"/>
              </a:solidFill>
              <a:latin typeface="Times New Roman" panose="02020603050405020304" pitchFamily="18" charset="0"/>
              <a:ea typeface="Calibri"/>
              <a:cs typeface="Times New Roman" panose="02020603050405020304" pitchFamily="18" charset="0"/>
            </a:endParaRPr>
          </a:p>
          <a:p>
            <a:pPr lvl="0"/>
            <a:endParaRPr lang="uk-UA" dirty="0" smtClean="0">
              <a:solidFill>
                <a:prstClr val="black"/>
              </a:solidFill>
              <a:latin typeface="Times New Roman" panose="02020603050405020304" pitchFamily="18" charset="0"/>
              <a:ea typeface="Calibri"/>
              <a:cs typeface="Times New Roman" panose="02020603050405020304" pitchFamily="18" charset="0"/>
            </a:endParaRPr>
          </a:p>
          <a:p>
            <a:pPr lvl="0"/>
            <a:endParaRPr lang="uk-UA" dirty="0">
              <a:solidFill>
                <a:prstClr val="black"/>
              </a:solidFill>
              <a:latin typeface="Times New Roman" panose="02020603050405020304" pitchFamily="18" charset="0"/>
              <a:ea typeface="Calibri"/>
              <a:cs typeface="Times New Roman" panose="02020603050405020304" pitchFamily="18" charset="0"/>
            </a:endParaRPr>
          </a:p>
          <a:p>
            <a:pPr lvl="0"/>
            <a:endParaRPr lang="uk-UA" dirty="0" smtClean="0">
              <a:solidFill>
                <a:prstClr val="black"/>
              </a:solidFill>
              <a:latin typeface="Times New Roman" panose="02020603050405020304" pitchFamily="18" charset="0"/>
              <a:ea typeface="Calibri"/>
              <a:cs typeface="Times New Roman" panose="02020603050405020304" pitchFamily="18" charset="0"/>
            </a:endParaRPr>
          </a:p>
          <a:p>
            <a:pPr lvl="0"/>
            <a:endParaRPr lang="uk-UA" dirty="0">
              <a:solidFill>
                <a:prstClr val="black"/>
              </a:solidFill>
              <a:latin typeface="Times New Roman" panose="02020603050405020304" pitchFamily="18" charset="0"/>
              <a:ea typeface="Calibri"/>
              <a:cs typeface="Times New Roman" panose="02020603050405020304" pitchFamily="18" charset="0"/>
            </a:endParaRPr>
          </a:p>
          <a:p>
            <a:pPr lvl="0"/>
            <a:endParaRPr lang="uk-UA" dirty="0" smtClean="0">
              <a:solidFill>
                <a:prstClr val="black"/>
              </a:solidFill>
              <a:latin typeface="Times New Roman" panose="02020603050405020304" pitchFamily="18" charset="0"/>
              <a:ea typeface="Calibri"/>
              <a:cs typeface="Times New Roman" panose="02020603050405020304" pitchFamily="18" charset="0"/>
            </a:endParaRPr>
          </a:p>
          <a:p>
            <a:pPr lvl="0"/>
            <a:endParaRPr lang="uk-UA" dirty="0">
              <a:solidFill>
                <a:prstClr val="black"/>
              </a:solidFill>
              <a:latin typeface="Times New Roman" panose="02020603050405020304" pitchFamily="18" charset="0"/>
              <a:ea typeface="Calibri"/>
              <a:cs typeface="Times New Roman" panose="02020603050405020304" pitchFamily="18" charset="0"/>
            </a:endParaRPr>
          </a:p>
          <a:p>
            <a:pPr lvl="0"/>
            <a:endParaRPr lang="uk-UA" dirty="0" smtClean="0">
              <a:solidFill>
                <a:prstClr val="black"/>
              </a:solidFill>
              <a:latin typeface="Times New Roman" panose="02020603050405020304" pitchFamily="18" charset="0"/>
              <a:ea typeface="Calibri"/>
              <a:cs typeface="Times New Roman" panose="02020603050405020304" pitchFamily="18" charset="0"/>
            </a:endParaRPr>
          </a:p>
          <a:p>
            <a:pPr lvl="0"/>
            <a:endParaRPr lang="uk-UA" dirty="0">
              <a:solidFill>
                <a:prstClr val="black"/>
              </a:solidFill>
              <a:latin typeface="Times New Roman" panose="02020603050405020304" pitchFamily="18" charset="0"/>
              <a:ea typeface="Calibri"/>
              <a:cs typeface="Times New Roman" panose="02020603050405020304" pitchFamily="18" charset="0"/>
            </a:endParaRPr>
          </a:p>
          <a:p>
            <a:pPr lvl="0"/>
            <a:endParaRPr lang="uk-UA" dirty="0" smtClean="0">
              <a:solidFill>
                <a:prstClr val="black"/>
              </a:solidFill>
              <a:latin typeface="Times New Roman" panose="02020603050405020304" pitchFamily="18" charset="0"/>
              <a:ea typeface="Calibri"/>
              <a:cs typeface="Times New Roman" panose="02020603050405020304" pitchFamily="18" charset="0"/>
            </a:endParaRPr>
          </a:p>
          <a:p>
            <a:pPr lvl="0"/>
            <a:endParaRPr lang="uk-UA" dirty="0">
              <a:solidFill>
                <a:prstClr val="black"/>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454464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62804"/>
            <a:ext cx="7776864" cy="2021066"/>
          </a:xfrm>
          <a:prstGeom prst="rect">
            <a:avLst/>
          </a:prstGeom>
        </p:spPr>
        <p:txBody>
          <a:bodyPr wrap="square">
            <a:spAutoFit/>
          </a:bodyPr>
          <a:lstStyle/>
          <a:p>
            <a:pPr>
              <a:lnSpc>
                <a:spcPct val="115000"/>
              </a:lnSpc>
              <a:spcAft>
                <a:spcPts val="1000"/>
              </a:spcAft>
            </a:pPr>
            <a:endParaRPr lang="uk-UA" sz="1600" dirty="0">
              <a:latin typeface="Times New Roman"/>
              <a:ea typeface="Calibri"/>
              <a:cs typeface="Times New Roman"/>
            </a:endParaRPr>
          </a:p>
          <a:p>
            <a:pPr>
              <a:lnSpc>
                <a:spcPct val="115000"/>
              </a:lnSpc>
              <a:spcAft>
                <a:spcPts val="1000"/>
              </a:spcAft>
            </a:pPr>
            <a:endParaRPr lang="uk-UA" sz="1600" dirty="0" smtClean="0">
              <a:latin typeface="Times New Roman"/>
              <a:ea typeface="Calibri"/>
              <a:cs typeface="Times New Roman"/>
            </a:endParaRPr>
          </a:p>
          <a:p>
            <a:pPr>
              <a:lnSpc>
                <a:spcPct val="115000"/>
              </a:lnSpc>
              <a:spcAft>
                <a:spcPts val="1000"/>
              </a:spcAft>
            </a:pPr>
            <a:endParaRPr lang="uk-UA" sz="1600" dirty="0">
              <a:latin typeface="Times New Roman"/>
              <a:ea typeface="Calibri"/>
              <a:cs typeface="Times New Roman"/>
            </a:endParaRPr>
          </a:p>
          <a:p>
            <a:pPr>
              <a:lnSpc>
                <a:spcPct val="115000"/>
              </a:lnSpc>
              <a:spcAft>
                <a:spcPts val="1000"/>
              </a:spcAft>
            </a:pPr>
            <a:endParaRPr lang="uk-UA" sz="1600" dirty="0">
              <a:latin typeface="Times New Roman"/>
              <a:ea typeface="Calibri"/>
              <a:cs typeface="Times New Roman"/>
            </a:endParaRPr>
          </a:p>
          <a:p>
            <a:pPr>
              <a:lnSpc>
                <a:spcPct val="115000"/>
              </a:lnSpc>
              <a:spcAft>
                <a:spcPts val="1000"/>
              </a:spcAft>
            </a:pPr>
            <a:endParaRPr lang="ru-RU" sz="1600" dirty="0">
              <a:ea typeface="Calibri"/>
              <a:cs typeface="Times New Roman"/>
            </a:endParaRPr>
          </a:p>
        </p:txBody>
      </p:sp>
      <p:sp>
        <p:nvSpPr>
          <p:cNvPr id="3" name="Прямоугольник 2"/>
          <p:cNvSpPr/>
          <p:nvPr/>
        </p:nvSpPr>
        <p:spPr>
          <a:xfrm>
            <a:off x="467544" y="260648"/>
            <a:ext cx="7848872" cy="6186309"/>
          </a:xfrm>
          <a:prstGeom prst="rect">
            <a:avLst/>
          </a:prstGeom>
        </p:spPr>
        <p:txBody>
          <a:bodyPr wrap="square">
            <a:spAutoFit/>
          </a:bodyPr>
          <a:lstStyle/>
          <a:p>
            <a:r>
              <a:rPr lang="ru-RU" b="1" dirty="0" err="1">
                <a:latin typeface="Times New Roman" panose="02020603050405020304" pitchFamily="18" charset="0"/>
                <a:cs typeface="Times New Roman" panose="02020603050405020304" pitchFamily="18" charset="0"/>
              </a:rPr>
              <a:t>Форми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сугестивної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терапії</a:t>
            </a:r>
            <a:endParaRPr lang="ru-RU" b="1"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1. </a:t>
            </a:r>
            <a:r>
              <a:rPr lang="ru-RU" b="1" dirty="0" err="1">
                <a:latin typeface="Times New Roman" panose="02020603050405020304" pitchFamily="18" charset="0"/>
                <a:cs typeface="Times New Roman" panose="02020603050405020304" pitchFamily="18" charset="0"/>
              </a:rPr>
              <a:t>Гіпнотерапія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сугестія</a:t>
            </a:r>
            <a:r>
              <a:rPr lang="ru-RU" b="1" dirty="0">
                <a:latin typeface="Times New Roman" panose="02020603050405020304" pitchFamily="18" charset="0"/>
                <a:cs typeface="Times New Roman" panose="02020603050405020304" pitchFamily="18" charset="0"/>
              </a:rPr>
              <a:t> у </a:t>
            </a:r>
            <a:r>
              <a:rPr lang="ru-RU" b="1" dirty="0" err="1">
                <a:latin typeface="Times New Roman" panose="02020603050405020304" pitchFamily="18" charset="0"/>
                <a:cs typeface="Times New Roman" panose="02020603050405020304" pitchFamily="18" charset="0"/>
              </a:rPr>
              <a:t>трансі</a:t>
            </a:r>
            <a:r>
              <a:rPr lang="ru-RU" b="1"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Проводиться у </a:t>
            </a:r>
            <a:r>
              <a:rPr lang="ru-RU" dirty="0" err="1">
                <a:latin typeface="Times New Roman" panose="02020603050405020304" pitchFamily="18" charset="0"/>
                <a:cs typeface="Times New Roman" panose="02020603050405020304" pitchFamily="18" charset="0"/>
              </a:rPr>
              <a:t>стані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релаксації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легкого трансу.</a:t>
            </a:r>
          </a:p>
          <a:p>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вводити</a:t>
            </a:r>
            <a:r>
              <a:rPr lang="ru-RU" dirty="0">
                <a:latin typeface="Times New Roman" panose="02020603050405020304" pitchFamily="18" charset="0"/>
                <a:cs typeface="Times New Roman" panose="02020603050405020304" pitchFamily="18" charset="0"/>
              </a:rPr>
              <a:t> установки </a:t>
            </a:r>
            <a:r>
              <a:rPr lang="ru-RU" dirty="0" smtClean="0">
                <a:latin typeface="Times New Roman" panose="02020603050405020304" pitchFamily="18" charset="0"/>
                <a:cs typeface="Times New Roman" panose="02020603050405020304" pitchFamily="18" charset="0"/>
              </a:rPr>
              <a:t>на: </a:t>
            </a:r>
            <a:r>
              <a:rPr lang="ru-RU" dirty="0" err="1" smtClean="0">
                <a:latin typeface="Times New Roman" panose="02020603050405020304" pitchFamily="18" charset="0"/>
                <a:cs typeface="Times New Roman" panose="02020603050405020304" pitchFamily="18" charset="0"/>
              </a:rPr>
              <a:t>сприйняття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тіла</a:t>
            </a:r>
            <a:r>
              <a:rPr lang="ru-RU" dirty="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прийняттям</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нормалізацію</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харчової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поведінки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зниження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тривоги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розвиток</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самопідтримки</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2. </a:t>
            </a:r>
            <a:r>
              <a:rPr lang="ru-RU" b="1" dirty="0" err="1">
                <a:latin typeface="Times New Roman" panose="02020603050405020304" pitchFamily="18" charset="0"/>
                <a:cs typeface="Times New Roman" panose="02020603050405020304" pitchFamily="18" charset="0"/>
              </a:rPr>
              <a:t>Аутосугестія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самонавіювання</a:t>
            </a:r>
            <a:r>
              <a:rPr lang="ru-RU" b="1"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Повторення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позитивних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афірмацій</a:t>
            </a:r>
            <a:r>
              <a:rPr lang="ru-RU" dirty="0" smtClean="0">
                <a:latin typeface="Times New Roman" panose="02020603050405020304" pitchFamily="18" charset="0"/>
                <a:cs typeface="Times New Roman" panose="02020603050405020304" pitchFamily="18" charset="0"/>
              </a:rPr>
              <a:t>: </a:t>
            </a:r>
          </a:p>
          <a:p>
            <a:pPr marL="285750" indent="-285750">
              <a:buFontTx/>
              <a:buChar char="-"/>
            </a:pPr>
            <a:r>
              <a:rPr lang="ru-RU" i="1" dirty="0" smtClean="0">
                <a:latin typeface="Times New Roman" panose="02020603050405020304" pitchFamily="18" charset="0"/>
                <a:cs typeface="Times New Roman" panose="02020603050405020304" pitchFamily="18" charset="0"/>
              </a:rPr>
              <a:t>«</a:t>
            </a:r>
            <a:r>
              <a:rPr lang="ru-RU" i="1" dirty="0">
                <a:latin typeface="Times New Roman" panose="02020603050405020304" pitchFamily="18" charset="0"/>
                <a:cs typeface="Times New Roman" panose="02020603050405020304" pitchFamily="18" charset="0"/>
              </a:rPr>
              <a:t>Я </a:t>
            </a:r>
            <a:r>
              <a:rPr lang="ru-RU" i="1" dirty="0" err="1">
                <a:latin typeface="Times New Roman" panose="02020603050405020304" pitchFamily="18" charset="0"/>
                <a:cs typeface="Times New Roman" panose="02020603050405020304" pitchFamily="18" charset="0"/>
              </a:rPr>
              <a:t>заслуговую</a:t>
            </a:r>
            <a:r>
              <a:rPr lang="ru-RU" i="1" dirty="0">
                <a:latin typeface="Times New Roman" panose="02020603050405020304" pitchFamily="18" charset="0"/>
                <a:cs typeface="Times New Roman" panose="02020603050405020304" pitchFamily="18" charset="0"/>
              </a:rPr>
              <a:t> на </a:t>
            </a:r>
            <a:r>
              <a:rPr lang="ru-RU" i="1" dirty="0" err="1">
                <a:latin typeface="Times New Roman" panose="02020603050405020304" pitchFamily="18" charset="0"/>
                <a:cs typeface="Times New Roman" panose="02020603050405020304" pitchFamily="18" charset="0"/>
              </a:rPr>
              <a:t>здорове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тіло</a:t>
            </a:r>
            <a:r>
              <a:rPr lang="ru-RU" i="1" dirty="0">
                <a:latin typeface="Times New Roman" panose="02020603050405020304" pitchFamily="18" charset="0"/>
                <a:cs typeface="Times New Roman" panose="02020603050405020304" pitchFamily="18" charset="0"/>
              </a:rPr>
              <a:t> та </a:t>
            </a:r>
            <a:r>
              <a:rPr lang="ru-RU" i="1" dirty="0" err="1">
                <a:latin typeface="Times New Roman" panose="02020603050405020304" pitchFamily="18" charset="0"/>
                <a:cs typeface="Times New Roman" panose="02020603050405020304" pitchFamily="18" charset="0"/>
              </a:rPr>
              <a:t>гармонійне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життя</a:t>
            </a:r>
            <a:r>
              <a:rPr lang="ru-RU" i="1" dirty="0" smtClean="0">
                <a:latin typeface="Times New Roman" panose="02020603050405020304" pitchFamily="18" charset="0"/>
                <a:cs typeface="Times New Roman" panose="02020603050405020304" pitchFamily="18" charset="0"/>
              </a:rPr>
              <a:t>»</a:t>
            </a:r>
          </a:p>
          <a:p>
            <a:pPr marL="285750" indent="-285750">
              <a:buFontTx/>
              <a:buChar char="-"/>
            </a:pPr>
            <a:r>
              <a:rPr lang="ru-RU" i="1" dirty="0" smtClean="0">
                <a:latin typeface="Times New Roman" panose="02020603050405020304" pitchFamily="18" charset="0"/>
                <a:cs typeface="Times New Roman" panose="02020603050405020304" pitchFamily="18" charset="0"/>
              </a:rPr>
              <a:t>«</a:t>
            </a:r>
            <a:r>
              <a:rPr lang="ru-RU" i="1" dirty="0" err="1">
                <a:latin typeface="Times New Roman" panose="02020603050405020304" pitchFamily="18" charset="0"/>
                <a:cs typeface="Times New Roman" panose="02020603050405020304" pitchFamily="18" charset="0"/>
              </a:rPr>
              <a:t>Їжа</a:t>
            </a:r>
            <a:r>
              <a:rPr lang="ru-RU" i="1" dirty="0">
                <a:latin typeface="Times New Roman" panose="02020603050405020304" pitchFamily="18" charset="0"/>
                <a:cs typeface="Times New Roman" panose="02020603050405020304" pitchFamily="18" charset="0"/>
              </a:rPr>
              <a:t> — </a:t>
            </a:r>
            <a:r>
              <a:rPr lang="ru-RU" i="1" dirty="0" err="1">
                <a:latin typeface="Times New Roman" panose="02020603050405020304" pitchFamily="18" charset="0"/>
                <a:cs typeface="Times New Roman" panose="02020603050405020304" pitchFamily="18" charset="0"/>
              </a:rPr>
              <a:t>це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джерело</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енергії</a:t>
            </a:r>
            <a:r>
              <a:rPr lang="ru-RU" i="1" dirty="0">
                <a:latin typeface="Times New Roman" panose="02020603050405020304" pitchFamily="18" charset="0"/>
                <a:cs typeface="Times New Roman" panose="02020603050405020304" pitchFamily="18" charset="0"/>
              </a:rPr>
              <a:t>, а не </a:t>
            </a:r>
            <a:r>
              <a:rPr lang="ru-RU" i="1" dirty="0" err="1">
                <a:latin typeface="Times New Roman" panose="02020603050405020304" pitchFamily="18" charset="0"/>
                <a:cs typeface="Times New Roman" panose="02020603050405020304" pitchFamily="18" charset="0"/>
              </a:rPr>
              <a:t>загроза</a:t>
            </a:r>
            <a:r>
              <a:rPr lang="ru-RU"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Важливо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афірмації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правдоподібні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відповідати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готовності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клієнта</a:t>
            </a:r>
            <a:r>
              <a:rPr lang="ru-RU" dirty="0" smtClean="0">
                <a:latin typeface="Times New Roman" panose="02020603050405020304" pitchFamily="18" charset="0"/>
                <a:cs typeface="Times New Roman" panose="02020603050405020304" pitchFamily="18" charset="0"/>
              </a:rPr>
              <a:t>.</a:t>
            </a:r>
          </a:p>
          <a:p>
            <a:pPr>
              <a:buFont typeface="Arial"/>
              <a:buChar char="•"/>
            </a:pPr>
            <a:endParaRPr lang="uk-UA"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Сугестія</a:t>
            </a:r>
            <a:r>
              <a:rPr lang="ru-RU" b="1" dirty="0">
                <a:latin typeface="Times New Roman" panose="02020603050405020304" pitchFamily="18" charset="0"/>
                <a:cs typeface="Times New Roman" panose="02020603050405020304" pitchFamily="18" charset="0"/>
              </a:rPr>
              <a:t> у </a:t>
            </a:r>
            <a:r>
              <a:rPr lang="ru-RU" b="1" dirty="0" err="1">
                <a:latin typeface="Times New Roman" panose="02020603050405020304" pitchFamily="18" charset="0"/>
                <a:cs typeface="Times New Roman" panose="02020603050405020304" pitchFamily="18" charset="0"/>
              </a:rPr>
              <a:t>стані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неспання</a:t>
            </a:r>
            <a:r>
              <a:rPr lang="ru-RU" b="1" dirty="0">
                <a:latin typeface="Times New Roman" panose="02020603050405020304" pitchFamily="18" charset="0"/>
                <a:cs typeface="Times New Roman" panose="02020603050405020304" pitchFamily="18" charset="0"/>
              </a:rPr>
              <a:t> (пряма </a:t>
            </a:r>
            <a:r>
              <a:rPr lang="ru-RU" b="1" dirty="0" err="1">
                <a:latin typeface="Times New Roman" panose="02020603050405020304" pitchFamily="18" charset="0"/>
                <a:cs typeface="Times New Roman" panose="02020603050405020304" pitchFamily="18" charset="0"/>
              </a:rPr>
              <a:t>чи</a:t>
            </a:r>
            <a:r>
              <a:rPr lang="ru-RU" b="1" dirty="0">
                <a:latin typeface="Times New Roman" panose="02020603050405020304" pitchFamily="18" charset="0"/>
                <a:cs typeface="Times New Roman" panose="02020603050405020304" pitchFamily="18" charset="0"/>
              </a:rPr>
              <a:t> непряма)</a:t>
            </a:r>
          </a:p>
          <a:p>
            <a:r>
              <a:rPr lang="ru-RU" dirty="0" err="1">
                <a:latin typeface="Times New Roman" panose="02020603050405020304" pitchFamily="18" charset="0"/>
                <a:cs typeface="Times New Roman" panose="02020603050405020304" pitchFamily="18" charset="0"/>
              </a:rPr>
              <a:t>Використовується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класичній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психотерапії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зокрема</a:t>
            </a:r>
            <a:r>
              <a:rPr lang="ru-RU" dirty="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бесіді</a:t>
            </a:r>
            <a:r>
              <a:rPr lang="ru-RU" dirty="0" smtClean="0">
                <a:latin typeface="Times New Roman" panose="02020603050405020304" pitchFamily="18" charset="0"/>
                <a:cs typeface="Times New Roman" panose="02020603050405020304" pitchFamily="18" charset="0"/>
              </a:rPr>
              <a:t>. </a:t>
            </a:r>
          </a:p>
          <a:p>
            <a:r>
              <a:rPr lang="ru-RU" dirty="0" err="1" smtClean="0">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терапевт </a:t>
            </a:r>
            <a:r>
              <a:rPr lang="ru-RU" dirty="0" err="1">
                <a:latin typeface="Times New Roman" panose="02020603050405020304" pitchFamily="18" charset="0"/>
                <a:cs typeface="Times New Roman" panose="02020603050405020304" pitchFamily="18" charset="0"/>
              </a:rPr>
              <a:t>ненав’язливо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повторювані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підкріплюють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позитивну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поведінку</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Багато</a:t>
            </a:r>
            <a:r>
              <a:rPr lang="ru-RU" dirty="0">
                <a:latin typeface="Times New Roman" panose="02020603050405020304" pitchFamily="18" charset="0"/>
                <a:cs typeface="Times New Roman" panose="02020603050405020304" pitchFamily="18" charset="0"/>
              </a:rPr>
              <a:t> людей </a:t>
            </a:r>
            <a:r>
              <a:rPr lang="ru-RU" dirty="0" err="1">
                <a:latin typeface="Times New Roman" panose="02020603050405020304" pitchFamily="18" charset="0"/>
                <a:cs typeface="Times New Roman" panose="02020603050405020304" pitchFamily="18" charset="0"/>
              </a:rPr>
              <a:t>відчувають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коли вони </a:t>
            </a:r>
            <a:r>
              <a:rPr lang="ru-RU" dirty="0" err="1">
                <a:latin typeface="Times New Roman" panose="02020603050405020304" pitchFamily="18" charset="0"/>
                <a:cs typeface="Times New Roman" panose="02020603050405020304" pitchFamily="18" charset="0"/>
              </a:rPr>
              <a:t>їдять</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уважністю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тривожність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зменшується</a:t>
            </a:r>
            <a:r>
              <a:rPr lang="ru-RU" dirty="0" smtClean="0">
                <a:latin typeface="Times New Roman" panose="02020603050405020304" pitchFamily="18" charset="0"/>
                <a:cs typeface="Times New Roman" panose="02020603050405020304" pitchFamily="18" charset="0"/>
              </a:rPr>
              <a:t>...»</a:t>
            </a:r>
            <a:endParaRPr lang="uk-UA" dirty="0"/>
          </a:p>
          <a:p>
            <a:pPr>
              <a:buFont typeface="Arial"/>
              <a:buChar char="•"/>
            </a:pPr>
            <a:endParaRPr lang="uk-UA" dirty="0" smtClean="0"/>
          </a:p>
          <a:p>
            <a:pPr>
              <a:buFont typeface="Arial"/>
              <a:buChar char="•"/>
            </a:pPr>
            <a:endParaRPr lang="ru-RU" dirty="0"/>
          </a:p>
        </p:txBody>
      </p:sp>
    </p:spTree>
    <p:extLst>
      <p:ext uri="{BB962C8B-B14F-4D97-AF65-F5344CB8AC3E}">
        <p14:creationId xmlns:p14="http://schemas.microsoft.com/office/powerpoint/2010/main" val="48673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136904" cy="5693866"/>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ПРИКЛАДИ ЕФЕКТИВНИХ СУГЕСТИВНИХ УСТАНОВОК:</a:t>
            </a:r>
          </a:p>
          <a:p>
            <a:endParaRPr lang="ru-RU" sz="2000" b="1"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Твоє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знає</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ситий</a:t>
            </a:r>
            <a:r>
              <a:rPr lang="ru-RU" dirty="0">
                <a:latin typeface="Times New Roman" panose="02020603050405020304" pitchFamily="18" charset="0"/>
                <a:cs typeface="Times New Roman" panose="02020603050405020304" pitchFamily="18" charset="0"/>
              </a:rPr>
              <a:t> і коли </a:t>
            </a:r>
            <a:r>
              <a:rPr lang="ru-RU" dirty="0" err="1">
                <a:latin typeface="Times New Roman" panose="02020603050405020304" pitchFamily="18" charset="0"/>
                <a:cs typeface="Times New Roman" panose="02020603050405020304" pitchFamily="18" charset="0"/>
              </a:rPr>
              <a:t>голодний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довіряти</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Ти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обирати</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піклуватися</a:t>
            </a:r>
            <a:r>
              <a:rPr lang="ru-RU" dirty="0">
                <a:latin typeface="Times New Roman" panose="02020603050405020304" pitchFamily="18" charset="0"/>
                <a:cs typeface="Times New Roman" panose="02020603050405020304" pitchFamily="18" charset="0"/>
              </a:rPr>
              <a:t> про себе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їжа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актом </a:t>
            </a:r>
            <a:r>
              <a:rPr lang="ru-RU" dirty="0" err="1">
                <a:latin typeface="Times New Roman" panose="02020603050405020304" pitchFamily="18" charset="0"/>
                <a:cs typeface="Times New Roman" panose="02020603050405020304" pitchFamily="18" charset="0"/>
              </a:rPr>
              <a:t>любові</a:t>
            </a:r>
            <a:r>
              <a:rPr lang="ru-RU" dirty="0">
                <a:latin typeface="Times New Roman" panose="02020603050405020304" pitchFamily="18" charset="0"/>
                <a:cs typeface="Times New Roman" panose="02020603050405020304" pitchFamily="18" charset="0"/>
              </a:rPr>
              <a:t> до себе</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Зміни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поступовий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вже</a:t>
            </a:r>
            <a:r>
              <a:rPr lang="ru-RU" dirty="0">
                <a:latin typeface="Times New Roman" panose="02020603050405020304" pitchFamily="18" charset="0"/>
                <a:cs typeface="Times New Roman" panose="02020603050405020304" pitchFamily="18" charset="0"/>
              </a:rPr>
              <a:t> на шляху до </a:t>
            </a:r>
            <a:r>
              <a:rPr lang="ru-RU" dirty="0" err="1">
                <a:latin typeface="Times New Roman" panose="02020603050405020304" pitchFamily="18" charset="0"/>
                <a:cs typeface="Times New Roman" panose="02020603050405020304" pitchFamily="18" charset="0"/>
              </a:rPr>
              <a:t>зцілення</a:t>
            </a:r>
            <a:r>
              <a:rPr lang="ru-RU" dirty="0" smtClean="0">
                <a:latin typeface="Times New Roman" panose="02020603050405020304" pitchFamily="18" charset="0"/>
                <a:cs typeface="Times New Roman" panose="02020603050405020304" pitchFamily="18" charset="0"/>
              </a:rPr>
              <a:t>».</a:t>
            </a:r>
          </a:p>
          <a:p>
            <a:endParaRPr lang="uk-UA" dirty="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Сугестивна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терапія</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не є </a:t>
            </a:r>
            <a:r>
              <a:rPr lang="ru-RU" b="1" dirty="0" err="1">
                <a:latin typeface="Times New Roman" panose="02020603050405020304" pitchFamily="18" charset="0"/>
                <a:cs typeface="Times New Roman" panose="02020603050405020304" pitchFamily="18" charset="0"/>
              </a:rPr>
              <a:t>основним</a:t>
            </a:r>
            <a:r>
              <a:rPr lang="ru-RU" b="1" dirty="0">
                <a:latin typeface="Times New Roman" panose="02020603050405020304" pitchFamily="18" charset="0"/>
                <a:cs typeface="Times New Roman" panose="02020603050405020304" pitchFamily="18" charset="0"/>
              </a:rPr>
              <a:t> методом </a:t>
            </a:r>
            <a:r>
              <a:rPr lang="ru-RU" b="1" dirty="0" err="1">
                <a:latin typeface="Times New Roman" panose="02020603050405020304" pitchFamily="18" charset="0"/>
                <a:cs typeface="Times New Roman" panose="02020603050405020304" pitchFamily="18" charset="0"/>
              </a:rPr>
              <a:t>лікування</a:t>
            </a:r>
            <a:r>
              <a:rPr lang="ru-RU" dirty="0">
                <a:latin typeface="Times New Roman" panose="02020603050405020304" pitchFamily="18" charset="0"/>
                <a:cs typeface="Times New Roman" panose="02020603050405020304" pitchFamily="18" charset="0"/>
              </a:rPr>
              <a:t> при РХП, але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корисним</a:t>
            </a:r>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додатковим</a:t>
            </a:r>
            <a:r>
              <a:rPr lang="ru-RU" b="1" dirty="0">
                <a:latin typeface="Times New Roman" panose="02020603050405020304" pitchFamily="18" charset="0"/>
                <a:cs typeface="Times New Roman" panose="02020603050405020304" pitchFamily="18" charset="0"/>
              </a:rPr>
              <a:t> ресурсом</a:t>
            </a:r>
            <a:r>
              <a:rPr lang="ru-RU" dirty="0">
                <a:latin typeface="Times New Roman" panose="02020603050405020304" pitchFamily="18" charset="0"/>
                <a:cs typeface="Times New Roman" panose="02020603050405020304" pitchFamily="18" charset="0"/>
              </a:rPr>
              <a:t>, особливо на </a:t>
            </a:r>
            <a:r>
              <a:rPr lang="ru-RU" dirty="0" err="1">
                <a:latin typeface="Times New Roman" panose="02020603050405020304" pitchFamily="18" charset="0"/>
                <a:cs typeface="Times New Roman" panose="02020603050405020304" pitchFamily="18" charset="0"/>
              </a:rPr>
              <a:t>етапах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стабілізації</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Потрібна</a:t>
            </a:r>
            <a:r>
              <a:rPr lang="ru-RU"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обережність</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використанні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у </a:t>
            </a:r>
            <a:r>
              <a:rPr lang="ru-RU" dirty="0" err="1" smtClean="0">
                <a:latin typeface="Times New Roman" panose="02020603050405020304" pitchFamily="18" charset="0"/>
                <a:cs typeface="Times New Roman" panose="02020603050405020304" pitchFamily="18" charset="0"/>
              </a:rPr>
              <a:t>клієнтів</a:t>
            </a:r>
            <a:r>
              <a:rPr lang="ru-RU" dirty="0" smtClean="0">
                <a:latin typeface="Times New Roman" panose="02020603050405020304" pitchFamily="18" charset="0"/>
                <a:cs typeface="Times New Roman" panose="02020603050405020304" pitchFamily="18" charset="0"/>
              </a:rPr>
              <a:t> з НА— </a:t>
            </a:r>
            <a:r>
              <a:rPr lang="ru-RU" dirty="0" err="1">
                <a:latin typeface="Times New Roman" panose="02020603050405020304" pitchFamily="18" charset="0"/>
                <a:cs typeface="Times New Roman" panose="02020603050405020304" pitchFamily="18" charset="0"/>
              </a:rPr>
              <a:t>важливо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уникати</a:t>
            </a:r>
            <a:r>
              <a:rPr lang="ru-RU" dirty="0">
                <a:latin typeface="Times New Roman" panose="02020603050405020304" pitchFamily="18" charset="0"/>
                <a:cs typeface="Times New Roman" panose="02020603050405020304" pitchFamily="18" charset="0"/>
              </a:rPr>
              <a:t> прямого </a:t>
            </a:r>
            <a:r>
              <a:rPr lang="ru-RU" dirty="0" err="1">
                <a:latin typeface="Times New Roman" panose="02020603050405020304" pitchFamily="18" charset="0"/>
                <a:cs typeface="Times New Roman" panose="02020603050405020304" pitchFamily="18" charset="0"/>
              </a:rPr>
              <a:t>тиску</a:t>
            </a:r>
            <a:r>
              <a:rPr lang="ru-RU" dirty="0">
                <a:latin typeface="Times New Roman" panose="02020603050405020304" pitchFamily="18" charset="0"/>
                <a:cs typeface="Times New Roman" panose="02020603050405020304" pitchFamily="18" charset="0"/>
              </a:rPr>
              <a:t>.</a:t>
            </a:r>
          </a:p>
          <a:p>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Сугестія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працювати</a:t>
            </a:r>
            <a:r>
              <a:rPr lang="ru-RU" b="1" dirty="0">
                <a:latin typeface="Times New Roman" panose="02020603050405020304" pitchFamily="18" charset="0"/>
                <a:cs typeface="Times New Roman" panose="02020603050405020304" pitchFamily="18" charset="0"/>
              </a:rPr>
              <a:t> в </a:t>
            </a:r>
            <a:r>
              <a:rPr lang="ru-RU" b="1" dirty="0" err="1">
                <a:latin typeface="Times New Roman" panose="02020603050405020304" pitchFamily="18" charset="0"/>
                <a:cs typeface="Times New Roman" panose="02020603050405020304" pitchFamily="18" charset="0"/>
              </a:rPr>
              <a:t>контексті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довірливих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стосунків</a:t>
            </a:r>
            <a:r>
              <a:rPr lang="ru-RU" dirty="0">
                <a:latin typeface="Times New Roman" panose="02020603050405020304" pitchFamily="18" charset="0"/>
                <a:cs typeface="Times New Roman" panose="02020603050405020304" pitchFamily="18" charset="0"/>
              </a:rPr>
              <a:t> і бути </a:t>
            </a:r>
            <a:r>
              <a:rPr lang="ru-RU" dirty="0" err="1">
                <a:latin typeface="Times New Roman" panose="02020603050405020304" pitchFamily="18" charset="0"/>
                <a:cs typeface="Times New Roman" panose="02020603050405020304" pitchFamily="18" charset="0"/>
              </a:rPr>
              <a:t>адаптованою</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особистості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пацієнта</a:t>
            </a:r>
            <a:r>
              <a:rPr lang="ru-RU" dirty="0" smtClean="0">
                <a:latin typeface="Times New Roman" panose="02020603050405020304" pitchFamily="18" charset="0"/>
                <a:cs typeface="Times New Roman" panose="02020603050405020304" pitchFamily="18" charset="0"/>
              </a:rPr>
              <a:t>.</a:t>
            </a:r>
            <a:endParaRPr lang="uk-UA" dirty="0" smtClean="0">
              <a:latin typeface="Times New Roman" panose="02020603050405020304" pitchFamily="18" charset="0"/>
              <a:cs typeface="Times New Roman" panose="02020603050405020304" pitchFamily="18" charset="0"/>
            </a:endParaRPr>
          </a:p>
          <a:p>
            <a:endParaRPr lang="uk-UA" dirty="0"/>
          </a:p>
          <a:p>
            <a:endParaRPr lang="uk-UA" dirty="0" smtClean="0"/>
          </a:p>
          <a:p>
            <a:endParaRPr lang="ru-RU" dirty="0"/>
          </a:p>
        </p:txBody>
      </p:sp>
    </p:spTree>
    <p:extLst>
      <p:ext uri="{BB962C8B-B14F-4D97-AF65-F5344CB8AC3E}">
        <p14:creationId xmlns:p14="http://schemas.microsoft.com/office/powerpoint/2010/main" val="1965006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8034" y="548679"/>
            <a:ext cx="8606454" cy="4510978"/>
          </a:xfrm>
          <a:prstGeom prst="rect">
            <a:avLst/>
          </a:prstGeom>
        </p:spPr>
        <p:txBody>
          <a:bodyPr wrap="square">
            <a:spAutoFit/>
          </a:bodyPr>
          <a:lstStyle/>
          <a:p>
            <a:pPr>
              <a:lnSpc>
                <a:spcPct val="115000"/>
              </a:lnSpc>
              <a:spcAft>
                <a:spcPts val="1000"/>
              </a:spcAft>
            </a:pPr>
            <a:r>
              <a:rPr lang="uk-UA" b="1" dirty="0" smtClean="0">
                <a:latin typeface="Times New Roman" panose="02020603050405020304" pitchFamily="18" charset="0"/>
                <a:ea typeface="Calibri"/>
                <a:cs typeface="Times New Roman" panose="02020603050405020304" pitchFamily="18" charset="0"/>
              </a:rPr>
              <a:t>13. АУТОГЕННЕ ТРЕНУВАННЯ </a:t>
            </a:r>
            <a:r>
              <a:rPr lang="uk-UA" dirty="0" smtClean="0">
                <a:ea typeface="Calibri"/>
                <a:cs typeface="Times New Roman"/>
              </a:rPr>
              <a:t>- </a:t>
            </a:r>
            <a:r>
              <a:rPr lang="uk-UA" dirty="0">
                <a:latin typeface="Times New Roman" panose="02020603050405020304" pitchFamily="18" charset="0"/>
                <a:ea typeface="Calibri"/>
                <a:cs typeface="Times New Roman" panose="02020603050405020304" pitchFamily="18" charset="0"/>
              </a:rPr>
              <a:t>методи аутогенної релаксації (самостійного лікування клієнтами) можуть використовуватися як додаткові до основного психотерапевтичного методу (наприклад, гештальт-терапії, тілесно-орієнтованої, когнітивно-поведінкової терапії тощо). </a:t>
            </a:r>
            <a:endParaRPr lang="uk-UA" dirty="0" smtClean="0">
              <a:latin typeface="Times New Roman" panose="02020603050405020304" pitchFamily="18" charset="0"/>
              <a:ea typeface="Calibri"/>
              <a:cs typeface="Times New Roman" panose="02020603050405020304" pitchFamily="18" charset="0"/>
            </a:endParaRPr>
          </a:p>
          <a:p>
            <a:r>
              <a:rPr lang="ru-RU" b="1" dirty="0" smtClean="0">
                <a:latin typeface="Times New Roman" panose="02020603050405020304" pitchFamily="18" charset="0"/>
                <a:ea typeface="Times New Roman"/>
                <a:cs typeface="Times New Roman" panose="02020603050405020304" pitchFamily="18" charset="0"/>
              </a:rPr>
              <a:t>14. СИМВОЛДРАМА</a:t>
            </a:r>
            <a:r>
              <a:rPr lang="ru-RU" dirty="0" smtClean="0">
                <a:latin typeface="Times New Roman" panose="02020603050405020304" pitchFamily="18" charset="0"/>
                <a:ea typeface="Times New Roman"/>
                <a:cs typeface="Times New Roman" panose="02020603050405020304" pitchFamily="18" charset="0"/>
              </a:rPr>
              <a:t> (</a:t>
            </a:r>
            <a:r>
              <a:rPr lang="ru-RU" b="1" dirty="0" err="1" smtClean="0">
                <a:latin typeface="Times New Roman" panose="02020603050405020304" pitchFamily="18" charset="0"/>
                <a:ea typeface="Times New Roman"/>
                <a:cs typeface="Times New Roman" panose="02020603050405020304" pitchFamily="18" charset="0"/>
              </a:rPr>
              <a:t>кататимно-імагінативна</a:t>
            </a:r>
            <a:r>
              <a:rPr lang="ru-RU" b="1" dirty="0" smtClean="0">
                <a:latin typeface="Times New Roman" panose="02020603050405020304" pitchFamily="18" charset="0"/>
                <a:ea typeface="Times New Roman"/>
                <a:cs typeface="Times New Roman" panose="02020603050405020304" pitchFamily="18" charset="0"/>
              </a:rPr>
              <a:t> </a:t>
            </a:r>
            <a:r>
              <a:rPr lang="ru-RU" b="1" dirty="0" err="1">
                <a:latin typeface="Times New Roman" panose="02020603050405020304" pitchFamily="18" charset="0"/>
                <a:ea typeface="Times New Roman"/>
                <a:cs typeface="Times New Roman" panose="02020603050405020304" pitchFamily="18" charset="0"/>
              </a:rPr>
              <a:t>психотерапія</a:t>
            </a:r>
            <a:r>
              <a:rPr lang="ru-RU" dirty="0">
                <a:latin typeface="Times New Roman" panose="02020603050405020304" pitchFamily="18" charset="0"/>
                <a:ea typeface="Times New Roman"/>
                <a:cs typeface="Times New Roman" panose="02020603050405020304" pitchFamily="18" charset="0"/>
              </a:rPr>
              <a:t>) </a:t>
            </a:r>
            <a:r>
              <a:rPr lang="ru-RU" dirty="0" smtClean="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це</a:t>
            </a:r>
            <a:r>
              <a:rPr lang="ru-RU" dirty="0">
                <a:latin typeface="Times New Roman" panose="02020603050405020304" pitchFamily="18" charset="0"/>
                <a:ea typeface="Times New Roman"/>
                <a:cs typeface="Times New Roman" panose="02020603050405020304" pitchFamily="18" charset="0"/>
              </a:rPr>
              <a:t> метод </a:t>
            </a:r>
            <a:r>
              <a:rPr lang="ru-RU" dirty="0" err="1">
                <a:latin typeface="Times New Roman" panose="02020603050405020304" pitchFamily="18" charset="0"/>
                <a:ea typeface="Times New Roman"/>
                <a:cs typeface="Times New Roman" panose="02020603050405020304" pitchFamily="18" charset="0"/>
              </a:rPr>
              <a:t>психотерапії</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заснований</a:t>
            </a:r>
            <a:r>
              <a:rPr lang="ru-RU" dirty="0">
                <a:latin typeface="Times New Roman" panose="02020603050405020304" pitchFamily="18" charset="0"/>
                <a:ea typeface="Times New Roman"/>
                <a:cs typeface="Times New Roman" panose="02020603050405020304" pitchFamily="18" charset="0"/>
              </a:rPr>
              <a:t> </a:t>
            </a:r>
            <a:r>
              <a:rPr lang="ru-RU" dirty="0" smtClean="0">
                <a:latin typeface="Times New Roman" panose="02020603050405020304" pitchFamily="18" charset="0"/>
                <a:ea typeface="Times New Roman"/>
                <a:cs typeface="Times New Roman" panose="02020603050405020304" pitchFamily="18" charset="0"/>
              </a:rPr>
              <a:t>на </a:t>
            </a:r>
            <a:r>
              <a:rPr lang="ru-RU" dirty="0" err="1" smtClean="0">
                <a:latin typeface="Times New Roman" panose="02020603050405020304" pitchFamily="18" charset="0"/>
                <a:ea typeface="Times New Roman"/>
                <a:cs typeface="Times New Roman" panose="02020603050405020304" pitchFamily="18" charset="0"/>
              </a:rPr>
              <a:t>керованому</a:t>
            </a:r>
            <a:r>
              <a:rPr lang="ru-RU" dirty="0" smtClean="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уявленні</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імагінації</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символічних</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образів</a:t>
            </a:r>
            <a:r>
              <a:rPr lang="ru-RU" dirty="0">
                <a:latin typeface="Times New Roman" panose="02020603050405020304" pitchFamily="18" charset="0"/>
                <a:ea typeface="Times New Roman"/>
                <a:cs typeface="Times New Roman" panose="02020603050405020304" pitchFamily="18" charset="0"/>
              </a:rPr>
              <a:t>. </a:t>
            </a:r>
            <a:r>
              <a:rPr lang="uk-UA" sz="1600" b="1" dirty="0" smtClean="0">
                <a:latin typeface="Times New Roman" panose="02020603050405020304" pitchFamily="18" charset="0"/>
                <a:ea typeface="Calibri"/>
                <a:cs typeface="Times New Roman" panose="02020603050405020304" pitchFamily="18" charset="0"/>
              </a:rPr>
              <a:t>Символдрама </a:t>
            </a:r>
            <a:r>
              <a:rPr lang="uk-UA" sz="1600" dirty="0">
                <a:latin typeface="Times New Roman" panose="02020603050405020304" pitchFamily="18" charset="0"/>
                <a:ea typeface="Calibri"/>
                <a:cs typeface="Times New Roman" panose="02020603050405020304" pitchFamily="18" charset="0"/>
              </a:rPr>
              <a:t>близька до аутогенного </a:t>
            </a:r>
            <a:r>
              <a:rPr lang="uk-UA" sz="1600" dirty="0" smtClean="0">
                <a:latin typeface="Times New Roman" panose="02020603050405020304" pitchFamily="18" charset="0"/>
                <a:ea typeface="Calibri"/>
                <a:cs typeface="Times New Roman" panose="02020603050405020304" pitchFamily="18" charset="0"/>
              </a:rPr>
              <a:t>тренування – високоефективна </a:t>
            </a:r>
            <a:r>
              <a:rPr lang="uk-UA" sz="1600" dirty="0">
                <a:latin typeface="Times New Roman" panose="02020603050405020304" pitchFamily="18" charset="0"/>
                <a:ea typeface="Calibri"/>
                <a:cs typeface="Times New Roman" panose="02020603050405020304" pitchFamily="18" charset="0"/>
              </a:rPr>
              <a:t>при лікуванні неврозів та психосоматичних захворювань. </a:t>
            </a:r>
            <a:endParaRPr lang="uk-UA" sz="1600" dirty="0" smtClean="0">
              <a:latin typeface="Times New Roman" panose="02020603050405020304" pitchFamily="18" charset="0"/>
              <a:ea typeface="Calibri"/>
              <a:cs typeface="Times New Roman" panose="02020603050405020304" pitchFamily="18" charset="0"/>
            </a:endParaRPr>
          </a:p>
          <a:p>
            <a:r>
              <a:rPr lang="uk-UA" sz="2000" dirty="0" smtClean="0">
                <a:latin typeface="Times New Roman" panose="02020603050405020304" pitchFamily="18" charset="0"/>
                <a:ea typeface="Times New Roman"/>
                <a:cs typeface="Times New Roman" panose="02020603050405020304" pitchFamily="18" charset="0"/>
              </a:rPr>
              <a:t>П</a:t>
            </a:r>
            <a:r>
              <a:rPr lang="uk-UA" dirty="0" smtClean="0">
                <a:latin typeface="Times New Roman" panose="02020603050405020304" pitchFamily="18" charset="0"/>
                <a:ea typeface="Times New Roman"/>
                <a:cs typeface="Times New Roman" panose="02020603050405020304" pitchFamily="18" charset="0"/>
              </a:rPr>
              <a:t>ід </a:t>
            </a:r>
            <a:r>
              <a:rPr lang="uk-UA" dirty="0">
                <a:latin typeface="Times New Roman" panose="02020603050405020304" pitchFamily="18" charset="0"/>
                <a:ea typeface="Times New Roman"/>
                <a:cs typeface="Times New Roman" panose="02020603050405020304" pitchFamily="18" charset="0"/>
              </a:rPr>
              <a:t>керівництвом терапевта пацієнт у стані розслаблення уявляє образи, які символічно відображають його внутрішній психічний стан. </a:t>
            </a:r>
            <a:endParaRPr lang="uk-UA" dirty="0" smtClean="0">
              <a:latin typeface="Times New Roman" panose="02020603050405020304" pitchFamily="18" charset="0"/>
              <a:ea typeface="Times New Roman"/>
              <a:cs typeface="Times New Roman" panose="02020603050405020304" pitchFamily="18" charset="0"/>
            </a:endParaRPr>
          </a:p>
          <a:p>
            <a:r>
              <a:rPr lang="ru-RU" dirty="0" err="1" smtClean="0">
                <a:latin typeface="Times New Roman" panose="02020603050405020304" pitchFamily="18" charset="0"/>
                <a:ea typeface="Times New Roman"/>
                <a:cs typeface="Times New Roman" panose="02020603050405020304" pitchFamily="18" charset="0"/>
              </a:rPr>
              <a:t>Ці</a:t>
            </a:r>
            <a:r>
              <a:rPr lang="ru-RU" dirty="0" smtClean="0">
                <a:latin typeface="Times New Roman" panose="02020603050405020304" pitchFamily="18" charset="0"/>
                <a:ea typeface="Times New Roman"/>
                <a:cs typeface="Times New Roman" panose="02020603050405020304" pitchFamily="18" charset="0"/>
              </a:rPr>
              <a:t> </a:t>
            </a:r>
            <a:r>
              <a:rPr lang="ru-RU" dirty="0" err="1" smtClean="0">
                <a:latin typeface="Times New Roman" panose="02020603050405020304" pitchFamily="18" charset="0"/>
                <a:ea typeface="Times New Roman"/>
                <a:cs typeface="Times New Roman" panose="02020603050405020304" pitchFamily="18" charset="0"/>
              </a:rPr>
              <a:t>образи</a:t>
            </a:r>
            <a:r>
              <a:rPr lang="ru-RU" dirty="0" smtClean="0">
                <a:latin typeface="Times New Roman" panose="02020603050405020304" pitchFamily="18" charset="0"/>
                <a:ea typeface="Times New Roman"/>
                <a:cs typeface="Times New Roman" panose="02020603050405020304" pitchFamily="18" charset="0"/>
              </a:rPr>
              <a:t> - «</a:t>
            </a:r>
            <a:r>
              <a:rPr lang="ru-RU" dirty="0" err="1">
                <a:latin typeface="Times New Roman" panose="02020603050405020304" pitchFamily="18" charset="0"/>
                <a:ea typeface="Times New Roman"/>
                <a:cs typeface="Times New Roman" panose="02020603050405020304" pitchFamily="18" charset="0"/>
              </a:rPr>
              <a:t>символи</a:t>
            </a:r>
            <a:r>
              <a:rPr lang="ru-RU" dirty="0" smtClean="0">
                <a:latin typeface="Times New Roman" panose="02020603050405020304" pitchFamily="18" charset="0"/>
                <a:ea typeface="Times New Roman"/>
                <a:cs typeface="Times New Roman" panose="02020603050405020304" pitchFamily="18" charset="0"/>
              </a:rPr>
              <a:t>» </a:t>
            </a:r>
            <a:r>
              <a:rPr lang="ru-RU" dirty="0">
                <a:latin typeface="Times New Roman" panose="02020603050405020304" pitchFamily="18" charset="0"/>
                <a:ea typeface="Times New Roman"/>
                <a:cs typeface="Times New Roman" panose="02020603050405020304" pitchFamily="18" charset="0"/>
              </a:rPr>
              <a:t>не </a:t>
            </a:r>
            <a:r>
              <a:rPr lang="ru-RU" dirty="0" err="1">
                <a:latin typeface="Times New Roman" panose="02020603050405020304" pitchFamily="18" charset="0"/>
                <a:ea typeface="Times New Roman"/>
                <a:cs typeface="Times New Roman" panose="02020603050405020304" pitchFamily="18" charset="0"/>
              </a:rPr>
              <a:t>завжди</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мають</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прямий</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зв’язок</a:t>
            </a:r>
            <a:r>
              <a:rPr lang="ru-RU" dirty="0">
                <a:latin typeface="Times New Roman" panose="02020603050405020304" pitchFamily="18" charset="0"/>
                <a:ea typeface="Times New Roman"/>
                <a:cs typeface="Times New Roman" panose="02020603050405020304" pitchFamily="18" charset="0"/>
              </a:rPr>
              <a:t> з </a:t>
            </a:r>
            <a:r>
              <a:rPr lang="ru-RU" dirty="0" err="1">
                <a:latin typeface="Times New Roman" panose="02020603050405020304" pitchFamily="18" charset="0"/>
                <a:ea typeface="Times New Roman"/>
                <a:cs typeface="Times New Roman" panose="02020603050405020304" pitchFamily="18" charset="0"/>
              </a:rPr>
              <a:t>реальністю</a:t>
            </a:r>
            <a:r>
              <a:rPr lang="ru-RU" dirty="0">
                <a:latin typeface="Times New Roman" panose="02020603050405020304" pitchFamily="18" charset="0"/>
                <a:ea typeface="Times New Roman"/>
                <a:cs typeface="Times New Roman" panose="02020603050405020304" pitchFamily="18" charset="0"/>
              </a:rPr>
              <a:t>, але </a:t>
            </a:r>
            <a:r>
              <a:rPr lang="ru-RU" dirty="0" err="1">
                <a:latin typeface="Times New Roman" panose="02020603050405020304" pitchFamily="18" charset="0"/>
                <a:ea typeface="Times New Roman"/>
                <a:cs typeface="Times New Roman" panose="02020603050405020304" pitchFamily="18" charset="0"/>
              </a:rPr>
              <a:t>несуть</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глибокі</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емоційні</a:t>
            </a:r>
            <a:r>
              <a:rPr lang="ru-RU" dirty="0">
                <a:latin typeface="Times New Roman" panose="02020603050405020304" pitchFamily="18" charset="0"/>
                <a:ea typeface="Times New Roman"/>
                <a:cs typeface="Times New Roman" panose="02020603050405020304" pitchFamily="18" charset="0"/>
              </a:rPr>
              <a:t> та </a:t>
            </a:r>
            <a:r>
              <a:rPr lang="ru-RU" dirty="0" err="1">
                <a:latin typeface="Times New Roman" panose="02020603050405020304" pitchFamily="18" charset="0"/>
                <a:ea typeface="Times New Roman"/>
                <a:cs typeface="Times New Roman" panose="02020603050405020304" pitchFamily="18" charset="0"/>
              </a:rPr>
              <a:t>психічні</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змісти</a:t>
            </a:r>
            <a:r>
              <a:rPr lang="ru-RU" dirty="0">
                <a:latin typeface="Times New Roman" panose="02020603050405020304" pitchFamily="18" charset="0"/>
                <a:ea typeface="Times New Roman"/>
                <a:cs typeface="Times New Roman" panose="02020603050405020304" pitchFamily="18" charset="0"/>
              </a:rPr>
              <a:t>. Робота з ними </a:t>
            </a:r>
            <a:r>
              <a:rPr lang="ru-RU" dirty="0" err="1">
                <a:latin typeface="Times New Roman" panose="02020603050405020304" pitchFamily="18" charset="0"/>
                <a:ea typeface="Times New Roman"/>
                <a:cs typeface="Times New Roman" panose="02020603050405020304" pitchFamily="18" charset="0"/>
              </a:rPr>
              <a:t>дозволяє</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усвідомити</a:t>
            </a:r>
            <a:r>
              <a:rPr lang="ru-RU" dirty="0">
                <a:latin typeface="Times New Roman" panose="02020603050405020304" pitchFamily="18" charset="0"/>
                <a:ea typeface="Times New Roman"/>
                <a:cs typeface="Times New Roman" panose="02020603050405020304" pitchFamily="18" charset="0"/>
              </a:rPr>
              <a:t> і </a:t>
            </a:r>
            <a:r>
              <a:rPr lang="ru-RU" dirty="0" err="1">
                <a:latin typeface="Times New Roman" panose="02020603050405020304" pitchFamily="18" charset="0"/>
                <a:ea typeface="Times New Roman"/>
                <a:cs typeface="Times New Roman" panose="02020603050405020304" pitchFamily="18" charset="0"/>
              </a:rPr>
              <a:t>трансформувати</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внутрішні</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конфлікти</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переживання</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або</a:t>
            </a:r>
            <a:r>
              <a:rPr lang="ru-RU" dirty="0">
                <a:latin typeface="Times New Roman" panose="02020603050405020304" pitchFamily="18" charset="0"/>
                <a:ea typeface="Times New Roman"/>
                <a:cs typeface="Times New Roman" panose="02020603050405020304" pitchFamily="18" charset="0"/>
              </a:rPr>
              <a:t> </a:t>
            </a:r>
            <a:r>
              <a:rPr lang="ru-RU" dirty="0" err="1">
                <a:latin typeface="Times New Roman" panose="02020603050405020304" pitchFamily="18" charset="0"/>
                <a:ea typeface="Times New Roman"/>
                <a:cs typeface="Times New Roman" panose="02020603050405020304" pitchFamily="18" charset="0"/>
              </a:rPr>
              <a:t>травми</a:t>
            </a:r>
            <a:r>
              <a:rPr lang="ru-RU" dirty="0" smtClean="0">
                <a:latin typeface="Times New Roman" panose="02020603050405020304" pitchFamily="18" charset="0"/>
                <a:ea typeface="Times New Roman"/>
                <a:cs typeface="Times New Roman" panose="02020603050405020304" pitchFamily="18" charset="0"/>
              </a:rPr>
              <a:t>.</a:t>
            </a:r>
            <a:endParaRPr lang="uk-UA" dirty="0" smtClean="0">
              <a:latin typeface="Times New Roman" panose="02020603050405020304" pitchFamily="18" charset="0"/>
              <a:cs typeface="Times New Roman" panose="02020603050405020304" pitchFamily="18" charset="0"/>
            </a:endParaRPr>
          </a:p>
          <a:p>
            <a:endParaRPr lang="uk-UA" dirty="0" smtClean="0"/>
          </a:p>
          <a:p>
            <a:endParaRPr lang="ru-RU" dirty="0"/>
          </a:p>
        </p:txBody>
      </p:sp>
    </p:spTree>
    <p:extLst>
      <p:ext uri="{BB962C8B-B14F-4D97-AF65-F5344CB8AC3E}">
        <p14:creationId xmlns:p14="http://schemas.microsoft.com/office/powerpoint/2010/main" val="1423608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21226"/>
            <a:ext cx="8208912" cy="5702074"/>
          </a:xfrm>
          <a:prstGeom prst="rect">
            <a:avLst/>
          </a:prstGeom>
        </p:spPr>
        <p:txBody>
          <a:bodyPr wrap="square">
            <a:spAutoFit/>
          </a:bodyPr>
          <a:lstStyle/>
          <a:p>
            <a:pPr>
              <a:lnSpc>
                <a:spcPct val="115000"/>
              </a:lnSpc>
              <a:spcAft>
                <a:spcPts val="1000"/>
              </a:spcAft>
            </a:pPr>
            <a:r>
              <a:rPr lang="ru-RU" sz="1600" b="1" dirty="0" smtClean="0">
                <a:solidFill>
                  <a:prstClr val="black"/>
                </a:solidFill>
                <a:latin typeface="Times New Roman" panose="02020603050405020304" pitchFamily="18" charset="0"/>
                <a:ea typeface="Calibri"/>
                <a:cs typeface="Times New Roman" panose="02020603050405020304" pitchFamily="18" charset="0"/>
              </a:rPr>
              <a:t>15.ТРАНСПЕРСОНАЛЬНА </a:t>
            </a:r>
            <a:r>
              <a:rPr lang="ru-RU" sz="1600" b="1" dirty="0">
                <a:solidFill>
                  <a:prstClr val="black"/>
                </a:solidFill>
                <a:latin typeface="Times New Roman" panose="02020603050405020304" pitchFamily="18" charset="0"/>
                <a:ea typeface="Calibri"/>
                <a:cs typeface="Times New Roman" panose="02020603050405020304" pitchFamily="18" charset="0"/>
              </a:rPr>
              <a:t>ПСИХОТЕРАПІЯ </a:t>
            </a:r>
            <a:r>
              <a:rPr lang="ru-RU" sz="1600" b="1" dirty="0" smtClean="0">
                <a:solidFill>
                  <a:prstClr val="black"/>
                </a:solidFill>
                <a:latin typeface="Times New Roman" panose="02020603050405020304" pitchFamily="18" charset="0"/>
                <a:ea typeface="Calibri"/>
                <a:cs typeface="Times New Roman" panose="02020603050405020304" pitchFamily="18" charset="0"/>
              </a:rPr>
              <a:t>- </a:t>
            </a:r>
            <a:r>
              <a:rPr lang="ru-RU" dirty="0" err="1" smtClean="0">
                <a:solidFill>
                  <a:prstClr val="black"/>
                </a:solidFill>
                <a:latin typeface="Times New Roman" panose="02020603050405020304" pitchFamily="18" charset="0"/>
                <a:ea typeface="Calibri"/>
                <a:cs typeface="Times New Roman" panose="02020603050405020304" pitchFamily="18" charset="0"/>
              </a:rPr>
              <a:t>гуманістичний</a:t>
            </a:r>
            <a:r>
              <a:rPr lang="ru-RU" dirty="0" smtClean="0">
                <a:solidFill>
                  <a:prstClr val="black"/>
                </a:solidFill>
                <a:latin typeface="Times New Roman" panose="02020603050405020304" pitchFamily="18" charset="0"/>
                <a:ea typeface="Calibri"/>
                <a:cs typeface="Times New Roman" panose="02020603050405020304" pitchFamily="18" charset="0"/>
              </a:rPr>
              <a:t> </a:t>
            </a:r>
            <a:r>
              <a:rPr lang="ru-RU" dirty="0" err="1" smtClean="0">
                <a:solidFill>
                  <a:prstClr val="black"/>
                </a:solidFill>
                <a:latin typeface="Times New Roman" panose="02020603050405020304" pitchFamily="18" charset="0"/>
                <a:ea typeface="Calibri"/>
                <a:cs typeface="Times New Roman" panose="02020603050405020304" pitchFamily="18" charset="0"/>
              </a:rPr>
              <a:t>напрям</a:t>
            </a:r>
            <a:r>
              <a:rPr lang="ru-RU" dirty="0" smtClean="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психології</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smtClean="0">
                <a:solidFill>
                  <a:prstClr val="black"/>
                </a:solidFill>
                <a:latin typeface="Times New Roman" panose="02020603050405020304" pitchFamily="18" charset="0"/>
                <a:ea typeface="Calibri"/>
                <a:cs typeface="Times New Roman" panose="02020603050405020304" pitchFamily="18" charset="0"/>
              </a:rPr>
              <a:t> т</a:t>
            </a:r>
            <a:r>
              <a:rPr lang="ru-RU" dirty="0" smtClean="0">
                <a:solidFill>
                  <a:prstClr val="black"/>
                </a:solidFill>
                <a:latin typeface="Times New Roman" panose="02020603050405020304" pitchFamily="18" charset="0"/>
                <a:ea typeface="Times New Roman"/>
                <a:cs typeface="Times New Roman" panose="02020603050405020304" pitchFamily="18" charset="0"/>
              </a:rPr>
              <a:t>а </a:t>
            </a:r>
            <a:r>
              <a:rPr lang="ru-RU" dirty="0" err="1">
                <a:solidFill>
                  <a:prstClr val="black"/>
                </a:solidFill>
                <a:latin typeface="Times New Roman" panose="02020603050405020304" pitchFamily="18" charset="0"/>
                <a:ea typeface="Times New Roman"/>
                <a:cs typeface="Times New Roman" panose="02020603050405020304" pitchFamily="18" charset="0"/>
              </a:rPr>
              <a:t>психотерапії</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smtClean="0">
                <a:solidFill>
                  <a:prstClr val="black"/>
                </a:solidFill>
                <a:latin typeface="Times New Roman" panose="02020603050405020304" pitchFamily="18" charset="0"/>
                <a:ea typeface="Calibri"/>
                <a:cs typeface="Times New Roman" panose="02020603050405020304" pitchFamily="18" charset="0"/>
              </a:rPr>
              <a:t>базується</a:t>
            </a:r>
            <a:r>
              <a:rPr lang="ru-RU" dirty="0" smtClean="0">
                <a:solidFill>
                  <a:prstClr val="black"/>
                </a:solidFill>
                <a:latin typeface="Times New Roman" panose="02020603050405020304" pitchFamily="18" charset="0"/>
                <a:ea typeface="Calibri"/>
                <a:cs typeface="Times New Roman" panose="02020603050405020304" pitchFamily="18" charset="0"/>
              </a:rPr>
              <a:t> </a:t>
            </a:r>
            <a:r>
              <a:rPr lang="ru-RU" dirty="0">
                <a:solidFill>
                  <a:prstClr val="black"/>
                </a:solidFill>
                <a:latin typeface="Times New Roman" panose="02020603050405020304" pitchFamily="18" charset="0"/>
                <a:ea typeface="Calibri"/>
                <a:cs typeface="Times New Roman" panose="02020603050405020304" pitchFamily="18" charset="0"/>
              </a:rPr>
              <a:t>на </a:t>
            </a:r>
            <a:r>
              <a:rPr lang="ru-RU" dirty="0" err="1">
                <a:solidFill>
                  <a:prstClr val="black"/>
                </a:solidFill>
                <a:latin typeface="Times New Roman" panose="02020603050405020304" pitchFamily="18" charset="0"/>
                <a:ea typeface="Calibri"/>
                <a:cs typeface="Times New Roman" panose="02020603050405020304" pitchFamily="18" charset="0"/>
              </a:rPr>
              <a:t>твердженні</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що</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трансперсональні</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переживання</a:t>
            </a:r>
            <a:r>
              <a:rPr lang="ru-RU" dirty="0">
                <a:solidFill>
                  <a:prstClr val="black"/>
                </a:solidFill>
                <a:latin typeface="Times New Roman" panose="02020603050405020304" pitchFamily="18" charset="0"/>
                <a:ea typeface="Calibri"/>
                <a:cs typeface="Times New Roman" panose="02020603050405020304" pitchFamily="18" charset="0"/>
              </a:rPr>
              <a:t> є </a:t>
            </a:r>
            <a:r>
              <a:rPr lang="ru-RU" dirty="0" err="1">
                <a:solidFill>
                  <a:prstClr val="black"/>
                </a:solidFill>
                <a:latin typeface="Times New Roman" panose="02020603050405020304" pitchFamily="18" charset="0"/>
                <a:ea typeface="Calibri"/>
                <a:cs typeface="Times New Roman" panose="02020603050405020304" pitchFamily="18" charset="0"/>
              </a:rPr>
              <a:t>особливими</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явищами</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заснованими</a:t>
            </a:r>
            <a:r>
              <a:rPr lang="ru-RU" dirty="0">
                <a:solidFill>
                  <a:prstClr val="black"/>
                </a:solidFill>
                <a:latin typeface="Times New Roman" panose="02020603050405020304" pitchFamily="18" charset="0"/>
                <a:ea typeface="Calibri"/>
                <a:cs typeface="Times New Roman" panose="02020603050405020304" pitchFamily="18" charset="0"/>
              </a:rPr>
              <a:t> на </a:t>
            </a:r>
            <a:r>
              <a:rPr lang="ru-RU" dirty="0" err="1">
                <a:solidFill>
                  <a:prstClr val="black"/>
                </a:solidFill>
                <a:latin typeface="Times New Roman" panose="02020603050405020304" pitchFamily="18" charset="0"/>
                <a:ea typeface="Calibri"/>
                <a:cs typeface="Times New Roman" panose="02020603050405020304" pitchFamily="18" charset="0"/>
              </a:rPr>
              <a:t>глибинних</a:t>
            </a:r>
            <a:r>
              <a:rPr lang="ru-RU" dirty="0">
                <a:solidFill>
                  <a:prstClr val="black"/>
                </a:solidFill>
                <a:latin typeface="Times New Roman" panose="02020603050405020304" pitchFamily="18" charset="0"/>
                <a:ea typeface="Calibri"/>
                <a:cs typeface="Times New Roman" panose="02020603050405020304" pitchFamily="18" charset="0"/>
              </a:rPr>
              <a:t> структурах </a:t>
            </a:r>
            <a:r>
              <a:rPr lang="ru-RU" dirty="0" err="1">
                <a:solidFill>
                  <a:prstClr val="black"/>
                </a:solidFill>
                <a:latin typeface="Times New Roman" panose="02020603050405020304" pitchFamily="18" charset="0"/>
                <a:ea typeface="Calibri"/>
                <a:cs typeface="Times New Roman" panose="02020603050405020304" pitchFamily="18" charset="0"/>
              </a:rPr>
              <a:t>несвідомого</a:t>
            </a:r>
            <a:r>
              <a:rPr lang="ru-RU" dirty="0">
                <a:solidFill>
                  <a:prstClr val="black"/>
                </a:solidFill>
                <a:latin typeface="Times New Roman" panose="02020603050405020304" pitchFamily="18" charset="0"/>
                <a:ea typeface="Calibri"/>
                <a:cs typeface="Times New Roman" panose="02020603050405020304" pitchFamily="18" charset="0"/>
              </a:rPr>
              <a:t> з областей, не </a:t>
            </a:r>
            <a:r>
              <a:rPr lang="ru-RU" dirty="0" err="1">
                <a:solidFill>
                  <a:prstClr val="black"/>
                </a:solidFill>
                <a:latin typeface="Times New Roman" panose="02020603050405020304" pitchFamily="18" charset="0"/>
                <a:ea typeface="Calibri"/>
                <a:cs typeface="Times New Roman" panose="02020603050405020304" pitchFamily="18" charset="0"/>
              </a:rPr>
              <a:t>охоплених</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класичним</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a:solidFill>
                  <a:prstClr val="black"/>
                </a:solidFill>
                <a:latin typeface="Times New Roman" panose="02020603050405020304" pitchFamily="18" charset="0"/>
                <a:ea typeface="Calibri"/>
                <a:cs typeface="Times New Roman" panose="02020603050405020304" pitchFamily="18" charset="0"/>
              </a:rPr>
              <a:t>фр</a:t>
            </a:r>
            <a:r>
              <a:rPr lang="uk-UA" dirty="0">
                <a:solidFill>
                  <a:prstClr val="black"/>
                </a:solidFill>
                <a:latin typeface="Times New Roman" panose="02020603050405020304" pitchFamily="18" charset="0"/>
                <a:ea typeface="Calibri"/>
                <a:cs typeface="Times New Roman" panose="02020603050405020304" pitchFamily="18" charset="0"/>
              </a:rPr>
              <a:t>о</a:t>
            </a:r>
            <a:r>
              <a:rPr lang="ru-RU" dirty="0" err="1">
                <a:solidFill>
                  <a:prstClr val="black"/>
                </a:solidFill>
                <a:latin typeface="Times New Roman" panose="02020603050405020304" pitchFamily="18" charset="0"/>
                <a:ea typeface="Calibri"/>
                <a:cs typeface="Times New Roman" panose="02020603050405020304" pitchFamily="18" charset="0"/>
              </a:rPr>
              <a:t>йдівським</a:t>
            </a:r>
            <a:r>
              <a:rPr lang="ru-RU" dirty="0">
                <a:solidFill>
                  <a:prstClr val="black"/>
                </a:solidFill>
                <a:latin typeface="Times New Roman" panose="02020603050405020304" pitchFamily="18" charset="0"/>
                <a:ea typeface="Calibri"/>
                <a:cs typeface="Times New Roman" panose="02020603050405020304" pitchFamily="18" charset="0"/>
              </a:rPr>
              <a:t> </a:t>
            </a:r>
            <a:r>
              <a:rPr lang="ru-RU" dirty="0" err="1" smtClean="0">
                <a:solidFill>
                  <a:prstClr val="black"/>
                </a:solidFill>
                <a:latin typeface="Times New Roman" panose="02020603050405020304" pitchFamily="18" charset="0"/>
                <a:ea typeface="Calibri"/>
                <a:cs typeface="Times New Roman" panose="02020603050405020304" pitchFamily="18" charset="0"/>
              </a:rPr>
              <a:t>психоаналізом</a:t>
            </a:r>
            <a:r>
              <a:rPr lang="ru-RU" dirty="0" smtClean="0">
                <a:solidFill>
                  <a:prstClr val="black"/>
                </a:solidFill>
                <a:latin typeface="Times New Roman" panose="02020603050405020304" pitchFamily="18" charset="0"/>
                <a:ea typeface="Calibri"/>
                <a:cs typeface="Times New Roman" panose="02020603050405020304" pitchFamily="18" charset="0"/>
              </a:rPr>
              <a:t>, </a:t>
            </a:r>
            <a:r>
              <a:rPr lang="ru-RU" dirty="0" err="1" smtClean="0">
                <a:solidFill>
                  <a:prstClr val="black"/>
                </a:solidFill>
                <a:latin typeface="Times New Roman" panose="02020603050405020304" pitchFamily="18" charset="0"/>
                <a:ea typeface="Times New Roman"/>
                <a:cs typeface="Times New Roman" panose="02020603050405020304" pitchFamily="18" charset="0"/>
              </a:rPr>
              <a:t>який</a:t>
            </a:r>
            <a:r>
              <a:rPr lang="ru-RU" dirty="0" smtClean="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виходить</a:t>
            </a:r>
            <a:r>
              <a:rPr lang="ru-RU" dirty="0">
                <a:solidFill>
                  <a:prstClr val="black"/>
                </a:solidFill>
                <a:latin typeface="Times New Roman" panose="02020603050405020304" pitchFamily="18" charset="0"/>
                <a:ea typeface="Times New Roman"/>
                <a:cs typeface="Times New Roman" panose="02020603050405020304" pitchFamily="18" charset="0"/>
              </a:rPr>
              <a:t> за </a:t>
            </a:r>
            <a:r>
              <a:rPr lang="ru-RU" dirty="0" err="1">
                <a:solidFill>
                  <a:prstClr val="black"/>
                </a:solidFill>
                <a:latin typeface="Times New Roman" panose="02020603050405020304" pitchFamily="18" charset="0"/>
                <a:ea typeface="Times New Roman"/>
                <a:cs typeface="Times New Roman" panose="02020603050405020304" pitchFamily="18" charset="0"/>
              </a:rPr>
              <a:t>межі</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особистісного</a:t>
            </a:r>
            <a:r>
              <a:rPr lang="ru-RU" dirty="0">
                <a:solidFill>
                  <a:prstClr val="black"/>
                </a:solidFill>
                <a:latin typeface="Times New Roman" panose="02020603050405020304" pitchFamily="18" charset="0"/>
                <a:ea typeface="Times New Roman"/>
                <a:cs typeface="Times New Roman" panose="02020603050405020304" pitchFamily="18" charset="0"/>
              </a:rPr>
              <a:t> (его) і </a:t>
            </a:r>
            <a:r>
              <a:rPr lang="ru-RU" dirty="0" err="1">
                <a:solidFill>
                  <a:prstClr val="black"/>
                </a:solidFill>
                <a:latin typeface="Times New Roman" panose="02020603050405020304" pitchFamily="18" charset="0"/>
                <a:ea typeface="Times New Roman"/>
                <a:cs typeface="Times New Roman" panose="02020603050405020304" pitchFamily="18" charset="0"/>
              </a:rPr>
              <a:t>включає</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дослідження</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b="1" dirty="0">
                <a:solidFill>
                  <a:prstClr val="black"/>
                </a:solidFill>
                <a:latin typeface="Times New Roman" panose="02020603050405020304" pitchFamily="18" charset="0"/>
                <a:ea typeface="Times New Roman"/>
                <a:cs typeface="Times New Roman" panose="02020603050405020304" pitchFamily="18" charset="0"/>
              </a:rPr>
              <a:t>духовного, </a:t>
            </a:r>
            <a:r>
              <a:rPr lang="ru-RU" b="1" dirty="0" err="1">
                <a:solidFill>
                  <a:prstClr val="black"/>
                </a:solidFill>
                <a:latin typeface="Times New Roman" panose="02020603050405020304" pitchFamily="18" charset="0"/>
                <a:ea typeface="Times New Roman"/>
                <a:cs typeface="Times New Roman" panose="02020603050405020304" pitchFamily="18" charset="0"/>
              </a:rPr>
              <a:t>екзистенційного</a:t>
            </a:r>
            <a:r>
              <a:rPr lang="ru-RU" b="1" dirty="0">
                <a:solidFill>
                  <a:prstClr val="black"/>
                </a:solidFill>
                <a:latin typeface="Times New Roman" panose="02020603050405020304" pitchFamily="18" charset="0"/>
                <a:ea typeface="Times New Roman"/>
                <a:cs typeface="Times New Roman" panose="02020603050405020304" pitchFamily="18" charset="0"/>
              </a:rPr>
              <a:t> та </a:t>
            </a:r>
            <a:r>
              <a:rPr lang="ru-RU" b="1" dirty="0" err="1">
                <a:solidFill>
                  <a:prstClr val="black"/>
                </a:solidFill>
                <a:latin typeface="Times New Roman" panose="02020603050405020304" pitchFamily="18" charset="0"/>
                <a:ea typeface="Times New Roman"/>
                <a:cs typeface="Times New Roman" panose="02020603050405020304" pitchFamily="18" charset="0"/>
              </a:rPr>
              <a:t>містичного</a:t>
            </a:r>
            <a:r>
              <a:rPr lang="ru-RU" b="1" dirty="0">
                <a:solidFill>
                  <a:prstClr val="black"/>
                </a:solidFill>
                <a:latin typeface="Times New Roman" panose="02020603050405020304" pitchFamily="18" charset="0"/>
                <a:ea typeface="Times New Roman"/>
                <a:cs typeface="Times New Roman" panose="02020603050405020304" pitchFamily="18" charset="0"/>
              </a:rPr>
              <a:t> </a:t>
            </a:r>
            <a:r>
              <a:rPr lang="ru-RU" b="1" dirty="0" err="1">
                <a:solidFill>
                  <a:prstClr val="black"/>
                </a:solidFill>
                <a:latin typeface="Times New Roman" panose="02020603050405020304" pitchFamily="18" charset="0"/>
                <a:ea typeface="Times New Roman"/>
                <a:cs typeface="Times New Roman" panose="02020603050405020304" pitchFamily="18" charset="0"/>
              </a:rPr>
              <a:t>досвіду</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людини</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Термін</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трансперсональний</a:t>
            </a:r>
            <a:r>
              <a:rPr lang="ru-RU" dirty="0">
                <a:solidFill>
                  <a:prstClr val="black"/>
                </a:solidFill>
                <a:latin typeface="Times New Roman" panose="02020603050405020304" pitchFamily="18" charset="0"/>
                <a:ea typeface="Times New Roman"/>
                <a:cs typeface="Times New Roman" panose="02020603050405020304" pitchFamily="18" charset="0"/>
              </a:rPr>
              <a:t>» буквально </a:t>
            </a:r>
            <a:r>
              <a:rPr lang="ru-RU" dirty="0" err="1">
                <a:solidFill>
                  <a:prstClr val="black"/>
                </a:solidFill>
                <a:latin typeface="Times New Roman" panose="02020603050405020304" pitchFamily="18" charset="0"/>
                <a:ea typeface="Times New Roman"/>
                <a:cs typeface="Times New Roman" panose="02020603050405020304" pitchFamily="18" charset="0"/>
              </a:rPr>
              <a:t>означає</a:t>
            </a:r>
            <a:r>
              <a:rPr lang="ru-RU" dirty="0">
                <a:solidFill>
                  <a:prstClr val="black"/>
                </a:solidFill>
                <a:latin typeface="Times New Roman" panose="02020603050405020304" pitchFamily="18" charset="0"/>
                <a:ea typeface="Times New Roman"/>
                <a:cs typeface="Times New Roman" panose="02020603050405020304" pitchFamily="18" charset="0"/>
              </a:rPr>
              <a:t> «поза </a:t>
            </a:r>
            <a:r>
              <a:rPr lang="ru-RU" dirty="0" err="1">
                <a:solidFill>
                  <a:prstClr val="black"/>
                </a:solidFill>
                <a:latin typeface="Times New Roman" panose="02020603050405020304" pitchFamily="18" charset="0"/>
                <a:ea typeface="Times New Roman"/>
                <a:cs typeface="Times New Roman" panose="02020603050405020304" pitchFamily="18" charset="0"/>
              </a:rPr>
              <a:t>особистістю</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Цей</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підхід</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інтегрує</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традиційні</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психотерапевтичні</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методи</a:t>
            </a:r>
            <a:r>
              <a:rPr lang="ru-RU" dirty="0">
                <a:solidFill>
                  <a:prstClr val="black"/>
                </a:solidFill>
                <a:latin typeface="Times New Roman" panose="02020603050405020304" pitchFamily="18" charset="0"/>
                <a:ea typeface="Times New Roman"/>
                <a:cs typeface="Times New Roman" panose="02020603050405020304" pitchFamily="18" charset="0"/>
              </a:rPr>
              <a:t> з </a:t>
            </a:r>
            <a:r>
              <a:rPr lang="ru-RU" dirty="0" err="1">
                <a:solidFill>
                  <a:prstClr val="black"/>
                </a:solidFill>
                <a:latin typeface="Times New Roman" panose="02020603050405020304" pitchFamily="18" charset="0"/>
                <a:ea typeface="Times New Roman"/>
                <a:cs typeface="Times New Roman" panose="02020603050405020304" pitchFamily="18" charset="0"/>
              </a:rPr>
              <a:t>елементами</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b="1" dirty="0" err="1">
                <a:solidFill>
                  <a:prstClr val="black"/>
                </a:solidFill>
                <a:latin typeface="Times New Roman" panose="02020603050405020304" pitchFamily="18" charset="0"/>
                <a:ea typeface="Times New Roman"/>
                <a:cs typeface="Times New Roman" panose="02020603050405020304" pitchFamily="18" charset="0"/>
              </a:rPr>
              <a:t>духовних</a:t>
            </a:r>
            <a:r>
              <a:rPr lang="ru-RU" b="1" dirty="0">
                <a:solidFill>
                  <a:prstClr val="black"/>
                </a:solidFill>
                <a:latin typeface="Times New Roman" panose="02020603050405020304" pitchFamily="18" charset="0"/>
                <a:ea typeface="Times New Roman"/>
                <a:cs typeface="Times New Roman" panose="02020603050405020304" pitchFamily="18" charset="0"/>
              </a:rPr>
              <a:t> практик, </a:t>
            </a:r>
            <a:r>
              <a:rPr lang="ru-RU" b="1" dirty="0" err="1">
                <a:solidFill>
                  <a:prstClr val="black"/>
                </a:solidFill>
                <a:latin typeface="Times New Roman" panose="02020603050405020304" pitchFamily="18" charset="0"/>
                <a:ea typeface="Times New Roman"/>
                <a:cs typeface="Times New Roman" panose="02020603050405020304" pitchFamily="18" charset="0"/>
              </a:rPr>
              <a:t>медитації</a:t>
            </a:r>
            <a:r>
              <a:rPr lang="ru-RU" b="1" dirty="0">
                <a:solidFill>
                  <a:prstClr val="black"/>
                </a:solidFill>
                <a:latin typeface="Times New Roman" panose="02020603050405020304" pitchFamily="18" charset="0"/>
                <a:ea typeface="Times New Roman"/>
                <a:cs typeface="Times New Roman" panose="02020603050405020304" pitchFamily="18" charset="0"/>
              </a:rPr>
              <a:t>, </a:t>
            </a:r>
            <a:r>
              <a:rPr lang="ru-RU" b="1" dirty="0" err="1">
                <a:solidFill>
                  <a:prstClr val="black"/>
                </a:solidFill>
                <a:latin typeface="Times New Roman" panose="02020603050405020304" pitchFamily="18" charset="0"/>
                <a:ea typeface="Times New Roman"/>
                <a:cs typeface="Times New Roman" panose="02020603050405020304" pitchFamily="18" charset="0"/>
              </a:rPr>
              <a:t>міфології</a:t>
            </a:r>
            <a:r>
              <a:rPr lang="ru-RU" b="1" dirty="0">
                <a:solidFill>
                  <a:prstClr val="black"/>
                </a:solidFill>
                <a:latin typeface="Times New Roman" panose="02020603050405020304" pitchFamily="18" charset="0"/>
                <a:ea typeface="Times New Roman"/>
                <a:cs typeface="Times New Roman" panose="02020603050405020304" pitchFamily="18" charset="0"/>
              </a:rPr>
              <a:t>, </a:t>
            </a:r>
            <a:r>
              <a:rPr lang="ru-RU" b="1" dirty="0" err="1">
                <a:solidFill>
                  <a:prstClr val="black"/>
                </a:solidFill>
                <a:latin typeface="Times New Roman" panose="02020603050405020304" pitchFamily="18" charset="0"/>
                <a:ea typeface="Times New Roman"/>
                <a:cs typeface="Times New Roman" panose="02020603050405020304" pitchFamily="18" charset="0"/>
              </a:rPr>
              <a:t>релігії</a:t>
            </a:r>
            <a:r>
              <a:rPr lang="ru-RU" dirty="0">
                <a:solidFill>
                  <a:prstClr val="black"/>
                </a:solidFill>
                <a:latin typeface="Times New Roman" panose="02020603050405020304" pitchFamily="18" charset="0"/>
                <a:ea typeface="Times New Roman"/>
                <a:cs typeface="Times New Roman" panose="02020603050405020304" pitchFamily="18" charset="0"/>
              </a:rPr>
              <a:t>, а </a:t>
            </a:r>
            <a:r>
              <a:rPr lang="ru-RU" dirty="0" err="1">
                <a:solidFill>
                  <a:prstClr val="black"/>
                </a:solidFill>
                <a:latin typeface="Times New Roman" panose="02020603050405020304" pitchFamily="18" charset="0"/>
                <a:ea typeface="Times New Roman"/>
                <a:cs typeface="Times New Roman" panose="02020603050405020304" pitchFamily="18" charset="0"/>
              </a:rPr>
              <a:t>також</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досвіду</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змінених</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станів</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свідомості</a:t>
            </a:r>
            <a:r>
              <a:rPr lang="ru-RU" dirty="0">
                <a:solidFill>
                  <a:prstClr val="black"/>
                </a:solidFill>
                <a:latin typeface="Times New Roman" panose="02020603050405020304" pitchFamily="18" charset="0"/>
                <a:ea typeface="Times New Roman"/>
                <a:cs typeface="Times New Roman" panose="02020603050405020304" pitchFamily="18" charset="0"/>
              </a:rPr>
              <a:t>.</a:t>
            </a:r>
            <a:r>
              <a:rPr lang="uk-UA" dirty="0">
                <a:solidFill>
                  <a:prstClr val="black"/>
                </a:solidFill>
                <a:latin typeface="Times New Roman" panose="02020603050405020304" pitchFamily="18" charset="0"/>
                <a:ea typeface="Times New Roman"/>
                <a:cs typeface="Times New Roman" panose="02020603050405020304" pitchFamily="18" charset="0"/>
              </a:rPr>
              <a:t> З</a:t>
            </a:r>
            <a:r>
              <a:rPr lang="ru-RU" dirty="0" err="1">
                <a:solidFill>
                  <a:prstClr val="black"/>
                </a:solidFill>
                <a:latin typeface="Times New Roman" panose="02020603050405020304" pitchFamily="18" charset="0"/>
                <a:ea typeface="Times New Roman"/>
                <a:cs typeface="Times New Roman" panose="02020603050405020304" pitchFamily="18" charset="0"/>
              </a:rPr>
              <a:t>асновниками</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трансперсональної</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психології</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a:solidFill>
                  <a:prstClr val="black"/>
                </a:solidFill>
                <a:latin typeface="Times New Roman" panose="02020603050405020304" pitchFamily="18" charset="0"/>
                <a:ea typeface="Times New Roman"/>
                <a:cs typeface="Times New Roman" panose="02020603050405020304" pitchFamily="18" charset="0"/>
              </a:rPr>
              <a:t>вважають</a:t>
            </a:r>
            <a:r>
              <a:rPr lang="ru-RU" dirty="0" smtClean="0">
                <a:solidFill>
                  <a:prstClr val="black"/>
                </a:solidFill>
                <a:latin typeface="Times New Roman" panose="02020603050405020304" pitchFamily="18" charset="0"/>
                <a:ea typeface="Times New Roman"/>
                <a:cs typeface="Times New Roman" panose="02020603050405020304" pitchFamily="18" charset="0"/>
              </a:rPr>
              <a:t>:</a:t>
            </a:r>
            <a:r>
              <a:rPr lang="ru-RU" dirty="0">
                <a:latin typeface="Times New Roman"/>
                <a:ea typeface="Times New Roman"/>
                <a:cs typeface="Times New Roman"/>
              </a:rPr>
              <a:t>  </a:t>
            </a:r>
            <a:endParaRPr lang="ru-RU"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ru-RU" b="1" dirty="0" err="1">
                <a:latin typeface="Times New Roman"/>
                <a:ea typeface="Times New Roman"/>
                <a:cs typeface="Times New Roman"/>
              </a:rPr>
              <a:t>Станіслава</a:t>
            </a:r>
            <a:r>
              <a:rPr lang="ru-RU" b="1" dirty="0">
                <a:latin typeface="Times New Roman"/>
                <a:ea typeface="Times New Roman"/>
                <a:cs typeface="Times New Roman"/>
              </a:rPr>
              <a:t> </a:t>
            </a:r>
            <a:r>
              <a:rPr lang="ru-RU" b="1" dirty="0" err="1">
                <a:latin typeface="Times New Roman"/>
                <a:ea typeface="Times New Roman"/>
                <a:cs typeface="Times New Roman"/>
              </a:rPr>
              <a:t>Грофа</a:t>
            </a:r>
            <a:r>
              <a:rPr lang="ru-RU" dirty="0">
                <a:latin typeface="Times New Roman"/>
                <a:ea typeface="Times New Roman"/>
                <a:cs typeface="Times New Roman"/>
              </a:rPr>
              <a:t> (</a:t>
            </a:r>
            <a:r>
              <a:rPr lang="ru-RU" dirty="0" err="1">
                <a:latin typeface="Times New Roman"/>
                <a:ea typeface="Times New Roman"/>
                <a:cs typeface="Times New Roman"/>
              </a:rPr>
              <a:t>Чехія</a:t>
            </a:r>
            <a:r>
              <a:rPr lang="ru-RU" dirty="0">
                <a:latin typeface="Times New Roman"/>
                <a:ea typeface="Times New Roman"/>
                <a:cs typeface="Times New Roman"/>
              </a:rPr>
              <a:t>/США) </a:t>
            </a:r>
            <a:r>
              <a:rPr lang="ru-RU" dirty="0" smtClean="0">
                <a:latin typeface="Times New Roman"/>
                <a:ea typeface="Times New Roman"/>
                <a:cs typeface="Times New Roman"/>
              </a:rPr>
              <a:t>- </a:t>
            </a:r>
            <a:r>
              <a:rPr lang="ru-RU" dirty="0" err="1">
                <a:latin typeface="Times New Roman"/>
                <a:ea typeface="Times New Roman"/>
                <a:cs typeface="Times New Roman"/>
              </a:rPr>
              <a:t>психіатр</a:t>
            </a:r>
            <a:r>
              <a:rPr lang="ru-RU" dirty="0">
                <a:latin typeface="Times New Roman"/>
                <a:ea typeface="Times New Roman"/>
                <a:cs typeface="Times New Roman"/>
              </a:rPr>
              <a:t>, </a:t>
            </a:r>
            <a:r>
              <a:rPr lang="ru-RU" dirty="0" err="1">
                <a:latin typeface="Times New Roman"/>
                <a:ea typeface="Times New Roman"/>
                <a:cs typeface="Times New Roman"/>
              </a:rPr>
              <a:t>дослідник</a:t>
            </a:r>
            <a:r>
              <a:rPr lang="ru-RU" dirty="0">
                <a:latin typeface="Times New Roman"/>
                <a:ea typeface="Times New Roman"/>
                <a:cs typeface="Times New Roman"/>
              </a:rPr>
              <a:t> </a:t>
            </a:r>
            <a:r>
              <a:rPr lang="ru-RU" dirty="0" err="1">
                <a:latin typeface="Times New Roman"/>
                <a:ea typeface="Times New Roman"/>
                <a:cs typeface="Times New Roman"/>
              </a:rPr>
              <a:t>змінених</a:t>
            </a:r>
            <a:r>
              <a:rPr lang="ru-RU" dirty="0">
                <a:latin typeface="Times New Roman"/>
                <a:ea typeface="Times New Roman"/>
                <a:cs typeface="Times New Roman"/>
              </a:rPr>
              <a:t> </a:t>
            </a:r>
            <a:r>
              <a:rPr lang="ru-RU" dirty="0" err="1">
                <a:latin typeface="Times New Roman"/>
                <a:ea typeface="Times New Roman"/>
                <a:cs typeface="Times New Roman"/>
              </a:rPr>
              <a:t>станів</a:t>
            </a:r>
            <a:r>
              <a:rPr lang="ru-RU" dirty="0">
                <a:latin typeface="Times New Roman"/>
                <a:ea typeface="Times New Roman"/>
                <a:cs typeface="Times New Roman"/>
              </a:rPr>
              <a:t> </a:t>
            </a:r>
            <a:r>
              <a:rPr lang="ru-RU" dirty="0" err="1">
                <a:latin typeface="Times New Roman"/>
                <a:ea typeface="Times New Roman"/>
                <a:cs typeface="Times New Roman"/>
              </a:rPr>
              <a:t>свідомості</a:t>
            </a:r>
            <a:r>
              <a:rPr lang="ru-RU" dirty="0">
                <a:latin typeface="Times New Roman"/>
                <a:ea typeface="Times New Roman"/>
                <a:cs typeface="Times New Roman"/>
              </a:rPr>
              <a:t> та </a:t>
            </a:r>
            <a:r>
              <a:rPr lang="ru-RU" dirty="0" err="1">
                <a:latin typeface="Times New Roman"/>
                <a:ea typeface="Times New Roman"/>
                <a:cs typeface="Times New Roman"/>
              </a:rPr>
              <a:t>психоделічної</a:t>
            </a:r>
            <a:r>
              <a:rPr lang="ru-RU" dirty="0">
                <a:latin typeface="Times New Roman"/>
                <a:ea typeface="Times New Roman"/>
                <a:cs typeface="Times New Roman"/>
              </a:rPr>
              <a:t> </a:t>
            </a:r>
            <a:r>
              <a:rPr lang="ru-RU" dirty="0" err="1">
                <a:latin typeface="Times New Roman"/>
                <a:ea typeface="Times New Roman"/>
                <a:cs typeface="Times New Roman"/>
              </a:rPr>
              <a:t>терапії</a:t>
            </a:r>
            <a:endParaRPr lang="ru-RU"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ru-RU" b="1" dirty="0">
                <a:latin typeface="Times New Roman"/>
                <a:ea typeface="Times New Roman"/>
                <a:cs typeface="Times New Roman"/>
              </a:rPr>
              <a:t>Абрахама </a:t>
            </a:r>
            <a:r>
              <a:rPr lang="ru-RU" b="1" dirty="0" err="1">
                <a:latin typeface="Times New Roman"/>
                <a:ea typeface="Times New Roman"/>
                <a:cs typeface="Times New Roman"/>
              </a:rPr>
              <a:t>Маслоу</a:t>
            </a:r>
            <a:r>
              <a:rPr lang="ru-RU" dirty="0">
                <a:latin typeface="Times New Roman"/>
                <a:ea typeface="Times New Roman"/>
                <a:cs typeface="Times New Roman"/>
              </a:rPr>
              <a:t> </a:t>
            </a:r>
            <a:r>
              <a:rPr lang="ru-RU" dirty="0" smtClean="0">
                <a:latin typeface="Times New Roman"/>
                <a:ea typeface="Times New Roman"/>
                <a:cs typeface="Times New Roman"/>
              </a:rPr>
              <a:t>- </a:t>
            </a:r>
            <a:r>
              <a:rPr lang="ru-RU" dirty="0" err="1">
                <a:latin typeface="Times New Roman"/>
                <a:ea typeface="Times New Roman"/>
                <a:cs typeface="Times New Roman"/>
              </a:rPr>
              <a:t>творець</a:t>
            </a:r>
            <a:r>
              <a:rPr lang="ru-RU" dirty="0">
                <a:latin typeface="Times New Roman"/>
                <a:ea typeface="Times New Roman"/>
                <a:cs typeface="Times New Roman"/>
              </a:rPr>
              <a:t> </a:t>
            </a:r>
            <a:r>
              <a:rPr lang="ru-RU" dirty="0" err="1">
                <a:latin typeface="Times New Roman"/>
                <a:ea typeface="Times New Roman"/>
                <a:cs typeface="Times New Roman"/>
              </a:rPr>
              <a:t>гуманістичної</a:t>
            </a:r>
            <a:r>
              <a:rPr lang="ru-RU" dirty="0">
                <a:latin typeface="Times New Roman"/>
                <a:ea typeface="Times New Roman"/>
                <a:cs typeface="Times New Roman"/>
              </a:rPr>
              <a:t> </a:t>
            </a:r>
            <a:r>
              <a:rPr lang="ru-RU" dirty="0" err="1">
                <a:latin typeface="Times New Roman"/>
                <a:ea typeface="Times New Roman"/>
                <a:cs typeface="Times New Roman"/>
              </a:rPr>
              <a:t>психології</a:t>
            </a:r>
            <a:r>
              <a:rPr lang="ru-RU" dirty="0">
                <a:latin typeface="Times New Roman"/>
                <a:ea typeface="Times New Roman"/>
                <a:cs typeface="Times New Roman"/>
              </a:rPr>
              <a:t>, </a:t>
            </a:r>
            <a:r>
              <a:rPr lang="ru-RU" dirty="0" err="1">
                <a:latin typeface="Times New Roman"/>
                <a:ea typeface="Times New Roman"/>
                <a:cs typeface="Times New Roman"/>
              </a:rPr>
              <a:t>який</a:t>
            </a:r>
            <a:r>
              <a:rPr lang="ru-RU" dirty="0">
                <a:latin typeface="Times New Roman"/>
                <a:ea typeface="Times New Roman"/>
                <a:cs typeface="Times New Roman"/>
              </a:rPr>
              <a:t> </a:t>
            </a:r>
            <a:r>
              <a:rPr lang="ru-RU" dirty="0" err="1">
                <a:latin typeface="Times New Roman"/>
                <a:ea typeface="Times New Roman"/>
                <a:cs typeface="Times New Roman"/>
              </a:rPr>
              <a:t>пізніше</a:t>
            </a:r>
            <a:r>
              <a:rPr lang="ru-RU" dirty="0">
                <a:latin typeface="Times New Roman"/>
                <a:ea typeface="Times New Roman"/>
                <a:cs typeface="Times New Roman"/>
              </a:rPr>
              <a:t> </a:t>
            </a:r>
            <a:r>
              <a:rPr lang="ru-RU" dirty="0" err="1">
                <a:latin typeface="Times New Roman"/>
                <a:ea typeface="Times New Roman"/>
                <a:cs typeface="Times New Roman"/>
              </a:rPr>
              <a:t>зосередився</a:t>
            </a:r>
            <a:r>
              <a:rPr lang="ru-RU" dirty="0">
                <a:latin typeface="Times New Roman"/>
                <a:ea typeface="Times New Roman"/>
                <a:cs typeface="Times New Roman"/>
              </a:rPr>
              <a:t> на «</a:t>
            </a:r>
            <a:r>
              <a:rPr lang="ru-RU" dirty="0" err="1">
                <a:latin typeface="Times New Roman"/>
                <a:ea typeface="Times New Roman"/>
                <a:cs typeface="Times New Roman"/>
              </a:rPr>
              <a:t>пік-досвідах</a:t>
            </a:r>
            <a:r>
              <a:rPr lang="ru-RU" dirty="0">
                <a:latin typeface="Times New Roman"/>
                <a:ea typeface="Times New Roman"/>
                <a:cs typeface="Times New Roman"/>
              </a:rPr>
              <a:t>»</a:t>
            </a:r>
            <a:endParaRPr lang="ru-RU"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ru-RU" b="1" dirty="0" err="1">
                <a:latin typeface="Times New Roman"/>
                <a:ea typeface="Times New Roman"/>
                <a:cs typeface="Times New Roman"/>
              </a:rPr>
              <a:t>Ентоні</a:t>
            </a:r>
            <a:r>
              <a:rPr lang="ru-RU" b="1" dirty="0">
                <a:latin typeface="Times New Roman"/>
                <a:ea typeface="Times New Roman"/>
                <a:cs typeface="Times New Roman"/>
              </a:rPr>
              <a:t> </a:t>
            </a:r>
            <a:r>
              <a:rPr lang="ru-RU" b="1" dirty="0" err="1">
                <a:latin typeface="Times New Roman"/>
                <a:ea typeface="Times New Roman"/>
                <a:cs typeface="Times New Roman"/>
              </a:rPr>
              <a:t>Сьютіча</a:t>
            </a:r>
            <a:r>
              <a:rPr lang="ru-RU" b="1" dirty="0">
                <a:latin typeface="Times New Roman"/>
                <a:ea typeface="Times New Roman"/>
                <a:cs typeface="Times New Roman"/>
              </a:rPr>
              <a:t>, Кена </a:t>
            </a:r>
            <a:r>
              <a:rPr lang="ru-RU" b="1" dirty="0" err="1">
                <a:latin typeface="Times New Roman"/>
                <a:ea typeface="Times New Roman"/>
                <a:cs typeface="Times New Roman"/>
              </a:rPr>
              <a:t>Вілбера</a:t>
            </a:r>
            <a:r>
              <a:rPr lang="ru-RU" dirty="0">
                <a:latin typeface="Times New Roman"/>
                <a:ea typeface="Times New Roman"/>
                <a:cs typeface="Times New Roman"/>
              </a:rPr>
              <a:t> та </a:t>
            </a:r>
            <a:r>
              <a:rPr lang="ru-RU" dirty="0" err="1">
                <a:latin typeface="Times New Roman"/>
                <a:ea typeface="Times New Roman"/>
                <a:cs typeface="Times New Roman"/>
              </a:rPr>
              <a:t>інших</a:t>
            </a:r>
            <a:r>
              <a:rPr lang="ru-RU" dirty="0">
                <a:latin typeface="Times New Roman"/>
                <a:ea typeface="Times New Roman"/>
                <a:cs typeface="Times New Roman"/>
              </a:rPr>
              <a:t> </a:t>
            </a:r>
            <a:r>
              <a:rPr lang="ru-RU" dirty="0" err="1" smtClean="0">
                <a:latin typeface="Times New Roman"/>
                <a:ea typeface="Times New Roman"/>
                <a:cs typeface="Times New Roman"/>
              </a:rPr>
              <a:t>мислителів</a:t>
            </a:r>
            <a:endParaRPr lang="ru-RU" dirty="0" smtClean="0">
              <a:solidFill>
                <a:prstClr val="black"/>
              </a:solidFill>
              <a:latin typeface="Times New Roman" panose="02020603050405020304" pitchFamily="18" charset="0"/>
              <a:ea typeface="Times New Roman"/>
              <a:cs typeface="Times New Roman" panose="02020603050405020304" pitchFamily="18" charset="0"/>
            </a:endParaRPr>
          </a:p>
          <a:p>
            <a:pPr lvl="0">
              <a:lnSpc>
                <a:spcPct val="115000"/>
              </a:lnSpc>
              <a:spcAft>
                <a:spcPts val="1000"/>
              </a:spcAft>
            </a:pPr>
            <a:endParaRPr lang="ru-RU" dirty="0">
              <a:solidFill>
                <a:prstClr val="black"/>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3596565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568952" cy="6400727"/>
          </a:xfrm>
          <a:prstGeom prst="rect">
            <a:avLst/>
          </a:prstGeom>
        </p:spPr>
        <p:txBody>
          <a:bodyPr wrap="square">
            <a:spAutoFit/>
          </a:bodyPr>
          <a:lstStyle/>
          <a:p>
            <a:pPr lvl="0">
              <a:lnSpc>
                <a:spcPct val="115000"/>
              </a:lnSpc>
              <a:spcAft>
                <a:spcPts val="1000"/>
              </a:spcAft>
              <a:buSzPts val="1000"/>
              <a:tabLst>
                <a:tab pos="457200" algn="l"/>
              </a:tabLst>
            </a:pPr>
            <a:r>
              <a:rPr lang="ru-RU" dirty="0" smtClean="0">
                <a:latin typeface="Times New Roman"/>
                <a:ea typeface="Times New Roman"/>
                <a:cs typeface="Times New Roman"/>
              </a:rPr>
              <a:t>- </a:t>
            </a:r>
            <a:r>
              <a:rPr lang="ru-RU" dirty="0" err="1" smtClean="0">
                <a:latin typeface="Times New Roman"/>
                <a:ea typeface="Times New Roman"/>
                <a:cs typeface="Times New Roman"/>
              </a:rPr>
              <a:t>Людська</a:t>
            </a:r>
            <a:r>
              <a:rPr lang="ru-RU" dirty="0" smtClean="0">
                <a:latin typeface="Times New Roman"/>
                <a:ea typeface="Times New Roman"/>
                <a:cs typeface="Times New Roman"/>
              </a:rPr>
              <a:t> </a:t>
            </a:r>
            <a:r>
              <a:rPr lang="ru-RU" dirty="0" err="1">
                <a:latin typeface="Times New Roman"/>
                <a:ea typeface="Times New Roman"/>
                <a:cs typeface="Times New Roman"/>
              </a:rPr>
              <a:t>психіка</a:t>
            </a:r>
            <a:r>
              <a:rPr lang="ru-RU" dirty="0">
                <a:latin typeface="Times New Roman"/>
                <a:ea typeface="Times New Roman"/>
                <a:cs typeface="Times New Roman"/>
              </a:rPr>
              <a:t> </a:t>
            </a:r>
            <a:r>
              <a:rPr lang="ru-RU" dirty="0" err="1">
                <a:latin typeface="Times New Roman"/>
                <a:ea typeface="Times New Roman"/>
                <a:cs typeface="Times New Roman"/>
              </a:rPr>
              <a:t>включає</a:t>
            </a:r>
            <a:r>
              <a:rPr lang="ru-RU" dirty="0">
                <a:latin typeface="Times New Roman"/>
                <a:ea typeface="Times New Roman"/>
                <a:cs typeface="Times New Roman"/>
              </a:rPr>
              <a:t> </a:t>
            </a:r>
            <a:r>
              <a:rPr lang="ru-RU" dirty="0" err="1">
                <a:latin typeface="Times New Roman"/>
                <a:ea typeface="Times New Roman"/>
                <a:cs typeface="Times New Roman"/>
              </a:rPr>
              <a:t>глибші</a:t>
            </a:r>
            <a:r>
              <a:rPr lang="ru-RU" dirty="0">
                <a:latin typeface="Times New Roman"/>
                <a:ea typeface="Times New Roman"/>
                <a:cs typeface="Times New Roman"/>
              </a:rPr>
              <a:t> </a:t>
            </a:r>
            <a:r>
              <a:rPr lang="ru-RU" dirty="0" err="1">
                <a:latin typeface="Times New Roman"/>
                <a:ea typeface="Times New Roman"/>
                <a:cs typeface="Times New Roman"/>
              </a:rPr>
              <a:t>рівні</a:t>
            </a:r>
            <a:r>
              <a:rPr lang="ru-RU" dirty="0">
                <a:latin typeface="Times New Roman"/>
                <a:ea typeface="Times New Roman"/>
                <a:cs typeface="Times New Roman"/>
              </a:rPr>
              <a:t> </a:t>
            </a:r>
            <a:r>
              <a:rPr lang="ru-RU" dirty="0" err="1">
                <a:latin typeface="Times New Roman"/>
                <a:ea typeface="Times New Roman"/>
                <a:cs typeface="Times New Roman"/>
              </a:rPr>
              <a:t>свідомості</a:t>
            </a:r>
            <a:r>
              <a:rPr lang="ru-RU" dirty="0">
                <a:latin typeface="Times New Roman"/>
                <a:ea typeface="Times New Roman"/>
                <a:cs typeface="Times New Roman"/>
              </a:rPr>
              <a:t>, </a:t>
            </a:r>
            <a:r>
              <a:rPr lang="ru-RU" dirty="0" err="1">
                <a:latin typeface="Times New Roman"/>
                <a:ea typeface="Times New Roman"/>
                <a:cs typeface="Times New Roman"/>
              </a:rPr>
              <a:t>ніж</a:t>
            </a:r>
            <a:r>
              <a:rPr lang="ru-RU" dirty="0">
                <a:latin typeface="Times New Roman"/>
                <a:ea typeface="Times New Roman"/>
                <a:cs typeface="Times New Roman"/>
              </a:rPr>
              <a:t> </a:t>
            </a:r>
            <a:r>
              <a:rPr lang="ru-RU" dirty="0" err="1">
                <a:latin typeface="Times New Roman"/>
                <a:ea typeface="Times New Roman"/>
                <a:cs typeface="Times New Roman"/>
              </a:rPr>
              <a:t>ті</a:t>
            </a:r>
            <a:r>
              <a:rPr lang="ru-RU" dirty="0">
                <a:latin typeface="Times New Roman"/>
                <a:ea typeface="Times New Roman"/>
                <a:cs typeface="Times New Roman"/>
              </a:rPr>
              <a:t>, </a:t>
            </a:r>
            <a:r>
              <a:rPr lang="ru-RU" dirty="0" err="1">
                <a:latin typeface="Times New Roman"/>
                <a:ea typeface="Times New Roman"/>
                <a:cs typeface="Times New Roman"/>
              </a:rPr>
              <a:t>що</a:t>
            </a:r>
            <a:r>
              <a:rPr lang="ru-RU" dirty="0">
                <a:latin typeface="Times New Roman"/>
                <a:ea typeface="Times New Roman"/>
                <a:cs typeface="Times New Roman"/>
              </a:rPr>
              <a:t> </a:t>
            </a:r>
            <a:r>
              <a:rPr lang="ru-RU" dirty="0" err="1">
                <a:latin typeface="Times New Roman"/>
                <a:ea typeface="Times New Roman"/>
                <a:cs typeface="Times New Roman"/>
              </a:rPr>
              <a:t>вивчає</a:t>
            </a:r>
            <a:r>
              <a:rPr lang="ru-RU" dirty="0">
                <a:latin typeface="Times New Roman"/>
                <a:ea typeface="Times New Roman"/>
                <a:cs typeface="Times New Roman"/>
              </a:rPr>
              <a:t> </a:t>
            </a:r>
            <a:r>
              <a:rPr lang="ru-RU" dirty="0" err="1">
                <a:latin typeface="Times New Roman"/>
                <a:ea typeface="Times New Roman"/>
                <a:cs typeface="Times New Roman"/>
              </a:rPr>
              <a:t>традиційна</a:t>
            </a:r>
            <a:r>
              <a:rPr lang="ru-RU" dirty="0">
                <a:latin typeface="Times New Roman"/>
                <a:ea typeface="Times New Roman"/>
                <a:cs typeface="Times New Roman"/>
              </a:rPr>
              <a:t> </a:t>
            </a:r>
            <a:r>
              <a:rPr lang="ru-RU" dirty="0" err="1">
                <a:latin typeface="Times New Roman"/>
                <a:ea typeface="Times New Roman"/>
                <a:cs typeface="Times New Roman"/>
              </a:rPr>
              <a:t>психологія</a:t>
            </a:r>
            <a:r>
              <a:rPr lang="ru-RU" dirty="0">
                <a:latin typeface="Times New Roman"/>
                <a:ea typeface="Times New Roman"/>
                <a:cs typeface="Times New Roman"/>
              </a:rPr>
              <a:t>.</a:t>
            </a:r>
            <a:endParaRPr lang="ru-RU" sz="1600" dirty="0">
              <a:ea typeface="Calibri"/>
              <a:cs typeface="Times New Roman"/>
            </a:endParaRPr>
          </a:p>
          <a:p>
            <a:pPr lvl="0">
              <a:lnSpc>
                <a:spcPct val="115000"/>
              </a:lnSpc>
              <a:spcAft>
                <a:spcPts val="1000"/>
              </a:spcAft>
              <a:buSzPts val="1000"/>
              <a:tabLst>
                <a:tab pos="457200" algn="l"/>
              </a:tabLst>
            </a:pPr>
            <a:r>
              <a:rPr lang="ru-RU" dirty="0" smtClean="0">
                <a:latin typeface="Times New Roman"/>
                <a:ea typeface="Times New Roman"/>
                <a:cs typeface="Times New Roman"/>
              </a:rPr>
              <a:t>- </a:t>
            </a:r>
            <a:r>
              <a:rPr lang="ru-RU" dirty="0" err="1" smtClean="0">
                <a:latin typeface="Times New Roman"/>
                <a:ea typeface="Times New Roman"/>
                <a:cs typeface="Times New Roman"/>
              </a:rPr>
              <a:t>Духовний</a:t>
            </a:r>
            <a:r>
              <a:rPr lang="ru-RU" dirty="0" smtClean="0">
                <a:latin typeface="Times New Roman"/>
                <a:ea typeface="Times New Roman"/>
                <a:cs typeface="Times New Roman"/>
              </a:rPr>
              <a:t> </a:t>
            </a:r>
            <a:r>
              <a:rPr lang="ru-RU" dirty="0" err="1">
                <a:latin typeface="Times New Roman"/>
                <a:ea typeface="Times New Roman"/>
                <a:cs typeface="Times New Roman"/>
              </a:rPr>
              <a:t>досвід</a:t>
            </a:r>
            <a:r>
              <a:rPr lang="ru-RU" dirty="0">
                <a:latin typeface="Times New Roman"/>
                <a:ea typeface="Times New Roman"/>
                <a:cs typeface="Times New Roman"/>
              </a:rPr>
              <a:t> (</a:t>
            </a:r>
            <a:r>
              <a:rPr lang="ru-RU" dirty="0" err="1">
                <a:latin typeface="Times New Roman"/>
                <a:ea typeface="Times New Roman"/>
                <a:cs typeface="Times New Roman"/>
              </a:rPr>
              <a:t>містичні</a:t>
            </a:r>
            <a:r>
              <a:rPr lang="ru-RU" dirty="0">
                <a:latin typeface="Times New Roman"/>
                <a:ea typeface="Times New Roman"/>
                <a:cs typeface="Times New Roman"/>
              </a:rPr>
              <a:t> </a:t>
            </a:r>
            <a:r>
              <a:rPr lang="ru-RU" dirty="0" err="1">
                <a:latin typeface="Times New Roman"/>
                <a:ea typeface="Times New Roman"/>
                <a:cs typeface="Times New Roman"/>
              </a:rPr>
              <a:t>переживання</a:t>
            </a:r>
            <a:r>
              <a:rPr lang="ru-RU" dirty="0">
                <a:latin typeface="Times New Roman"/>
                <a:ea typeface="Times New Roman"/>
                <a:cs typeface="Times New Roman"/>
              </a:rPr>
              <a:t>, </a:t>
            </a:r>
            <a:r>
              <a:rPr lang="ru-RU" dirty="0" err="1">
                <a:latin typeface="Times New Roman"/>
                <a:ea typeface="Times New Roman"/>
                <a:cs typeface="Times New Roman"/>
              </a:rPr>
              <a:t>єдність</a:t>
            </a:r>
            <a:r>
              <a:rPr lang="ru-RU" dirty="0">
                <a:latin typeface="Times New Roman"/>
                <a:ea typeface="Times New Roman"/>
                <a:cs typeface="Times New Roman"/>
              </a:rPr>
              <a:t> з </a:t>
            </a:r>
            <a:r>
              <a:rPr lang="ru-RU" dirty="0" err="1">
                <a:latin typeface="Times New Roman"/>
                <a:ea typeface="Times New Roman"/>
                <a:cs typeface="Times New Roman"/>
              </a:rPr>
              <a:t>усім</a:t>
            </a:r>
            <a:r>
              <a:rPr lang="ru-RU" dirty="0">
                <a:latin typeface="Times New Roman"/>
                <a:ea typeface="Times New Roman"/>
                <a:cs typeface="Times New Roman"/>
              </a:rPr>
              <a:t>, </a:t>
            </a:r>
            <a:r>
              <a:rPr lang="ru-RU" dirty="0" err="1">
                <a:latin typeface="Times New Roman"/>
                <a:ea typeface="Times New Roman"/>
                <a:cs typeface="Times New Roman"/>
              </a:rPr>
              <a:t>зустріч</a:t>
            </a:r>
            <a:r>
              <a:rPr lang="ru-RU" dirty="0">
                <a:latin typeface="Times New Roman"/>
                <a:ea typeface="Times New Roman"/>
                <a:cs typeface="Times New Roman"/>
              </a:rPr>
              <a:t> </a:t>
            </a:r>
            <a:r>
              <a:rPr lang="ru-RU" dirty="0" smtClean="0">
                <a:latin typeface="Times New Roman"/>
                <a:ea typeface="Times New Roman"/>
                <a:cs typeface="Times New Roman"/>
              </a:rPr>
              <a:t>з </a:t>
            </a:r>
            <a:r>
              <a:rPr lang="ru-RU" dirty="0">
                <a:latin typeface="Times New Roman"/>
                <a:ea typeface="Times New Roman"/>
                <a:cs typeface="Times New Roman"/>
              </a:rPr>
              <a:t>«</a:t>
            </a:r>
            <a:r>
              <a:rPr lang="ru-RU" dirty="0" err="1">
                <a:latin typeface="Times New Roman"/>
                <a:ea typeface="Times New Roman"/>
                <a:cs typeface="Times New Roman"/>
              </a:rPr>
              <a:t>вищим</a:t>
            </a:r>
            <a:r>
              <a:rPr lang="ru-RU" dirty="0">
                <a:latin typeface="Times New Roman"/>
                <a:ea typeface="Times New Roman"/>
                <a:cs typeface="Times New Roman"/>
              </a:rPr>
              <a:t> я», </a:t>
            </a:r>
            <a:r>
              <a:rPr lang="ru-RU" dirty="0" smtClean="0">
                <a:latin typeface="Times New Roman"/>
                <a:ea typeface="Times New Roman"/>
                <a:cs typeface="Times New Roman"/>
              </a:rPr>
              <a:t>архетипами) </a:t>
            </a:r>
            <a:r>
              <a:rPr lang="ru-RU" dirty="0" err="1">
                <a:latin typeface="Times New Roman"/>
                <a:ea typeface="Times New Roman"/>
                <a:cs typeface="Times New Roman"/>
              </a:rPr>
              <a:t>має</a:t>
            </a:r>
            <a:r>
              <a:rPr lang="ru-RU" dirty="0">
                <a:latin typeface="Times New Roman"/>
                <a:ea typeface="Times New Roman"/>
                <a:cs typeface="Times New Roman"/>
              </a:rPr>
              <a:t> </a:t>
            </a:r>
            <a:r>
              <a:rPr lang="ru-RU" dirty="0" err="1">
                <a:latin typeface="Times New Roman"/>
                <a:ea typeface="Times New Roman"/>
                <a:cs typeface="Times New Roman"/>
              </a:rPr>
              <a:t>терапевтичний</a:t>
            </a:r>
            <a:r>
              <a:rPr lang="ru-RU" dirty="0">
                <a:latin typeface="Times New Roman"/>
                <a:ea typeface="Times New Roman"/>
                <a:cs typeface="Times New Roman"/>
              </a:rPr>
              <a:t> і </a:t>
            </a:r>
            <a:r>
              <a:rPr lang="ru-RU" dirty="0" err="1">
                <a:latin typeface="Times New Roman"/>
                <a:ea typeface="Times New Roman"/>
                <a:cs typeface="Times New Roman"/>
              </a:rPr>
              <a:t>трансформативний</a:t>
            </a:r>
            <a:r>
              <a:rPr lang="ru-RU" dirty="0">
                <a:latin typeface="Times New Roman"/>
                <a:ea typeface="Times New Roman"/>
                <a:cs typeface="Times New Roman"/>
              </a:rPr>
              <a:t> </a:t>
            </a:r>
            <a:r>
              <a:rPr lang="ru-RU" dirty="0" err="1">
                <a:latin typeface="Times New Roman"/>
                <a:ea typeface="Times New Roman"/>
                <a:cs typeface="Times New Roman"/>
              </a:rPr>
              <a:t>потенціал</a:t>
            </a:r>
            <a:r>
              <a:rPr lang="ru-RU" dirty="0">
                <a:latin typeface="Times New Roman"/>
                <a:ea typeface="Times New Roman"/>
                <a:cs typeface="Times New Roman"/>
              </a:rPr>
              <a:t>.</a:t>
            </a:r>
            <a:endParaRPr lang="ru-RU" sz="1600" dirty="0">
              <a:ea typeface="Calibri"/>
              <a:cs typeface="Times New Roman"/>
            </a:endParaRPr>
          </a:p>
          <a:p>
            <a:pPr lvl="0">
              <a:lnSpc>
                <a:spcPct val="115000"/>
              </a:lnSpc>
              <a:spcAft>
                <a:spcPts val="1000"/>
              </a:spcAft>
              <a:buSzPts val="1000"/>
              <a:tabLst>
                <a:tab pos="457200" algn="l"/>
              </a:tabLst>
            </a:pPr>
            <a:r>
              <a:rPr lang="ru-RU" dirty="0" smtClean="0">
                <a:latin typeface="Times New Roman"/>
                <a:ea typeface="Times New Roman"/>
                <a:cs typeface="Times New Roman"/>
              </a:rPr>
              <a:t>- </a:t>
            </a:r>
            <a:r>
              <a:rPr lang="ru-RU" dirty="0" err="1" smtClean="0">
                <a:latin typeface="Times New Roman"/>
                <a:ea typeface="Times New Roman"/>
                <a:cs typeface="Times New Roman"/>
              </a:rPr>
              <a:t>Кожна</a:t>
            </a:r>
            <a:r>
              <a:rPr lang="ru-RU" dirty="0" smtClean="0">
                <a:latin typeface="Times New Roman"/>
                <a:ea typeface="Times New Roman"/>
                <a:cs typeface="Times New Roman"/>
              </a:rPr>
              <a:t> </a:t>
            </a:r>
            <a:r>
              <a:rPr lang="ru-RU" dirty="0" err="1">
                <a:latin typeface="Times New Roman"/>
                <a:ea typeface="Times New Roman"/>
                <a:cs typeface="Times New Roman"/>
              </a:rPr>
              <a:t>людина</a:t>
            </a:r>
            <a:r>
              <a:rPr lang="ru-RU" dirty="0">
                <a:latin typeface="Times New Roman"/>
                <a:ea typeface="Times New Roman"/>
                <a:cs typeface="Times New Roman"/>
              </a:rPr>
              <a:t> </a:t>
            </a:r>
            <a:r>
              <a:rPr lang="ru-RU" dirty="0" err="1">
                <a:latin typeface="Times New Roman"/>
                <a:ea typeface="Times New Roman"/>
                <a:cs typeface="Times New Roman"/>
              </a:rPr>
              <a:t>має</a:t>
            </a:r>
            <a:r>
              <a:rPr lang="ru-RU" dirty="0">
                <a:latin typeface="Times New Roman"/>
                <a:ea typeface="Times New Roman"/>
                <a:cs typeface="Times New Roman"/>
              </a:rPr>
              <a:t> </a:t>
            </a:r>
            <a:r>
              <a:rPr lang="ru-RU" dirty="0" err="1">
                <a:latin typeface="Times New Roman"/>
                <a:ea typeface="Times New Roman"/>
                <a:cs typeface="Times New Roman"/>
              </a:rPr>
              <a:t>внутрішні</a:t>
            </a:r>
            <a:r>
              <a:rPr lang="ru-RU" dirty="0">
                <a:latin typeface="Times New Roman"/>
                <a:ea typeface="Times New Roman"/>
                <a:cs typeface="Times New Roman"/>
              </a:rPr>
              <a:t> </a:t>
            </a:r>
            <a:r>
              <a:rPr lang="ru-RU" dirty="0" err="1">
                <a:latin typeface="Times New Roman"/>
                <a:ea typeface="Times New Roman"/>
                <a:cs typeface="Times New Roman"/>
              </a:rPr>
              <a:t>ресурси</a:t>
            </a:r>
            <a:r>
              <a:rPr lang="ru-RU" dirty="0">
                <a:latin typeface="Times New Roman"/>
                <a:ea typeface="Times New Roman"/>
                <a:cs typeface="Times New Roman"/>
              </a:rPr>
              <a:t> до </a:t>
            </a:r>
            <a:r>
              <a:rPr lang="ru-RU" dirty="0" err="1">
                <a:latin typeface="Times New Roman"/>
                <a:ea typeface="Times New Roman"/>
                <a:cs typeface="Times New Roman"/>
              </a:rPr>
              <a:t>зцілення</a:t>
            </a:r>
            <a:r>
              <a:rPr lang="ru-RU" dirty="0">
                <a:latin typeface="Times New Roman"/>
                <a:ea typeface="Times New Roman"/>
                <a:cs typeface="Times New Roman"/>
              </a:rPr>
              <a:t> та </a:t>
            </a:r>
            <a:r>
              <a:rPr lang="ru-RU" dirty="0" err="1">
                <a:latin typeface="Times New Roman"/>
                <a:ea typeface="Times New Roman"/>
                <a:cs typeface="Times New Roman"/>
              </a:rPr>
              <a:t>самореалізації</a:t>
            </a:r>
            <a:r>
              <a:rPr lang="ru-RU" dirty="0">
                <a:latin typeface="Times New Roman"/>
                <a:ea typeface="Times New Roman"/>
                <a:cs typeface="Times New Roman"/>
              </a:rPr>
              <a:t>, </a:t>
            </a:r>
            <a:r>
              <a:rPr lang="ru-RU" dirty="0" err="1">
                <a:latin typeface="Times New Roman"/>
                <a:ea typeface="Times New Roman"/>
                <a:cs typeface="Times New Roman"/>
              </a:rPr>
              <a:t>зокрема</a:t>
            </a:r>
            <a:r>
              <a:rPr lang="ru-RU" dirty="0">
                <a:latin typeface="Times New Roman"/>
                <a:ea typeface="Times New Roman"/>
                <a:cs typeface="Times New Roman"/>
              </a:rPr>
              <a:t> через контакт </a:t>
            </a:r>
            <a:r>
              <a:rPr lang="ru-RU" dirty="0" err="1">
                <a:latin typeface="Times New Roman"/>
                <a:ea typeface="Times New Roman"/>
                <a:cs typeface="Times New Roman"/>
              </a:rPr>
              <a:t>із</a:t>
            </a:r>
            <a:r>
              <a:rPr lang="ru-RU" dirty="0">
                <a:latin typeface="Times New Roman"/>
                <a:ea typeface="Times New Roman"/>
                <a:cs typeface="Times New Roman"/>
              </a:rPr>
              <a:t> </a:t>
            </a:r>
            <a:r>
              <a:rPr lang="ru-RU" dirty="0" err="1">
                <a:latin typeface="Times New Roman"/>
                <a:ea typeface="Times New Roman"/>
                <a:cs typeface="Times New Roman"/>
              </a:rPr>
              <a:t>чимось</a:t>
            </a:r>
            <a:r>
              <a:rPr lang="ru-RU" dirty="0">
                <a:latin typeface="Times New Roman"/>
                <a:ea typeface="Times New Roman"/>
                <a:cs typeface="Times New Roman"/>
              </a:rPr>
              <a:t> </a:t>
            </a:r>
            <a:r>
              <a:rPr lang="ru-RU" dirty="0" err="1">
                <a:latin typeface="Times New Roman"/>
                <a:ea typeface="Times New Roman"/>
                <a:cs typeface="Times New Roman"/>
              </a:rPr>
              <a:t>більшим</a:t>
            </a:r>
            <a:r>
              <a:rPr lang="ru-RU" dirty="0">
                <a:latin typeface="Times New Roman"/>
                <a:ea typeface="Times New Roman"/>
                <a:cs typeface="Times New Roman"/>
              </a:rPr>
              <a:t> за себе</a:t>
            </a:r>
            <a:r>
              <a:rPr lang="ru-RU" dirty="0" smtClean="0">
                <a:latin typeface="Times New Roman"/>
                <a:ea typeface="Times New Roman"/>
                <a:cs typeface="Times New Roman"/>
              </a:rPr>
              <a:t>.</a:t>
            </a:r>
          </a:p>
          <a:p>
            <a:pPr>
              <a:lnSpc>
                <a:spcPct val="115000"/>
              </a:lnSpc>
              <a:spcAft>
                <a:spcPts val="1000"/>
              </a:spcAft>
            </a:pPr>
            <a:r>
              <a:rPr lang="ru-RU" sz="1600" b="1" dirty="0" err="1">
                <a:latin typeface="Times New Roman"/>
                <a:ea typeface="Times New Roman"/>
                <a:cs typeface="Times New Roman"/>
              </a:rPr>
              <a:t>Методи</a:t>
            </a:r>
            <a:r>
              <a:rPr lang="ru-RU" sz="1600" b="1" dirty="0">
                <a:latin typeface="Times New Roman"/>
                <a:ea typeface="Times New Roman"/>
                <a:cs typeface="Times New Roman"/>
              </a:rPr>
              <a:t> </a:t>
            </a:r>
            <a:r>
              <a:rPr lang="ru-RU" sz="1600" b="1" dirty="0" err="1">
                <a:latin typeface="Times New Roman"/>
                <a:ea typeface="Times New Roman"/>
                <a:cs typeface="Times New Roman"/>
              </a:rPr>
              <a:t>трансперсональної</a:t>
            </a:r>
            <a:r>
              <a:rPr lang="ru-RU" sz="1600" b="1" dirty="0">
                <a:latin typeface="Times New Roman"/>
                <a:ea typeface="Times New Roman"/>
                <a:cs typeface="Times New Roman"/>
              </a:rPr>
              <a:t> </a:t>
            </a:r>
            <a:r>
              <a:rPr lang="ru-RU" sz="1600" b="1" dirty="0" err="1">
                <a:latin typeface="Times New Roman"/>
                <a:ea typeface="Times New Roman"/>
                <a:cs typeface="Times New Roman"/>
              </a:rPr>
              <a:t>терапії</a:t>
            </a:r>
            <a:r>
              <a:rPr lang="ru-RU" sz="1600" b="1" dirty="0">
                <a:latin typeface="Times New Roman"/>
                <a:ea typeface="Times New Roman"/>
                <a:cs typeface="Times New Roman"/>
              </a:rPr>
              <a:t>:</a:t>
            </a:r>
            <a:endParaRPr lang="ru-RU" sz="1400" dirty="0">
              <a:ea typeface="Calibri"/>
              <a:cs typeface="Times New Roman"/>
            </a:endParaRPr>
          </a:p>
          <a:p>
            <a:pPr lvl="0">
              <a:lnSpc>
                <a:spcPct val="115000"/>
              </a:lnSpc>
              <a:spcAft>
                <a:spcPts val="1000"/>
              </a:spcAft>
              <a:buSzPts val="1000"/>
              <a:tabLst>
                <a:tab pos="457200" algn="l"/>
              </a:tabLst>
            </a:pPr>
            <a:r>
              <a:rPr lang="ru-RU" sz="1600" b="1" dirty="0" smtClean="0">
                <a:latin typeface="Times New Roman"/>
                <a:ea typeface="Times New Roman"/>
                <a:cs typeface="Times New Roman"/>
              </a:rPr>
              <a:t>- </a:t>
            </a:r>
            <a:r>
              <a:rPr lang="ru-RU" sz="1600" b="1" dirty="0" err="1" smtClean="0">
                <a:latin typeface="Times New Roman"/>
                <a:ea typeface="Times New Roman"/>
                <a:cs typeface="Times New Roman"/>
              </a:rPr>
              <a:t>Холотропне</a:t>
            </a:r>
            <a:r>
              <a:rPr lang="ru-RU" sz="1600" b="1" dirty="0" smtClean="0">
                <a:latin typeface="Times New Roman"/>
                <a:ea typeface="Times New Roman"/>
                <a:cs typeface="Times New Roman"/>
              </a:rPr>
              <a:t> </a:t>
            </a:r>
            <a:r>
              <a:rPr lang="ru-RU" sz="1600" b="1" dirty="0" err="1">
                <a:latin typeface="Times New Roman"/>
                <a:ea typeface="Times New Roman"/>
                <a:cs typeface="Times New Roman"/>
              </a:rPr>
              <a:t>дихання</a:t>
            </a:r>
            <a:r>
              <a:rPr lang="ru-RU" sz="1600" dirty="0">
                <a:latin typeface="Times New Roman"/>
                <a:ea typeface="Times New Roman"/>
                <a:cs typeface="Times New Roman"/>
              </a:rPr>
              <a:t> (</a:t>
            </a:r>
            <a:r>
              <a:rPr lang="ru-RU" sz="1600" dirty="0" err="1">
                <a:latin typeface="Times New Roman"/>
                <a:ea typeface="Times New Roman"/>
                <a:cs typeface="Times New Roman"/>
              </a:rPr>
              <a:t>розроблене</a:t>
            </a:r>
            <a:r>
              <a:rPr lang="ru-RU" sz="1600" dirty="0">
                <a:latin typeface="Times New Roman"/>
                <a:ea typeface="Times New Roman"/>
                <a:cs typeface="Times New Roman"/>
              </a:rPr>
              <a:t> </a:t>
            </a:r>
            <a:r>
              <a:rPr lang="ru-RU" sz="1600" dirty="0" err="1">
                <a:latin typeface="Times New Roman"/>
                <a:ea typeface="Times New Roman"/>
                <a:cs typeface="Times New Roman"/>
              </a:rPr>
              <a:t>Станіславом</a:t>
            </a:r>
            <a:r>
              <a:rPr lang="ru-RU" sz="1600" dirty="0">
                <a:latin typeface="Times New Roman"/>
                <a:ea typeface="Times New Roman"/>
                <a:cs typeface="Times New Roman"/>
              </a:rPr>
              <a:t> </a:t>
            </a:r>
            <a:r>
              <a:rPr lang="ru-RU" sz="1600" dirty="0" err="1">
                <a:latin typeface="Times New Roman"/>
                <a:ea typeface="Times New Roman"/>
                <a:cs typeface="Times New Roman"/>
              </a:rPr>
              <a:t>Грофом</a:t>
            </a:r>
            <a:r>
              <a:rPr lang="ru-RU" sz="1600" dirty="0">
                <a:latin typeface="Times New Roman"/>
                <a:ea typeface="Times New Roman"/>
                <a:cs typeface="Times New Roman"/>
              </a:rPr>
              <a:t>)</a:t>
            </a:r>
            <a:endParaRPr lang="ru-RU" sz="1400" dirty="0">
              <a:ea typeface="Calibri"/>
              <a:cs typeface="Times New Roman"/>
            </a:endParaRPr>
          </a:p>
          <a:p>
            <a:pPr lvl="0">
              <a:lnSpc>
                <a:spcPct val="115000"/>
              </a:lnSpc>
              <a:spcAft>
                <a:spcPts val="1000"/>
              </a:spcAft>
              <a:buSzPts val="1000"/>
              <a:tabLst>
                <a:tab pos="457200" algn="l"/>
              </a:tabLst>
            </a:pPr>
            <a:r>
              <a:rPr lang="ru-RU" sz="1600" b="1" dirty="0" smtClean="0">
                <a:latin typeface="Times New Roman"/>
                <a:ea typeface="Times New Roman"/>
                <a:cs typeface="Times New Roman"/>
              </a:rPr>
              <a:t>- </a:t>
            </a:r>
            <a:r>
              <a:rPr lang="ru-RU" sz="1600" b="1" dirty="0" err="1" smtClean="0">
                <a:latin typeface="Times New Roman"/>
                <a:ea typeface="Times New Roman"/>
                <a:cs typeface="Times New Roman"/>
              </a:rPr>
              <a:t>Медитація</a:t>
            </a:r>
            <a:r>
              <a:rPr lang="ru-RU" sz="1600" dirty="0">
                <a:latin typeface="Times New Roman"/>
                <a:ea typeface="Times New Roman"/>
                <a:cs typeface="Times New Roman"/>
              </a:rPr>
              <a:t>, </a:t>
            </a:r>
            <a:r>
              <a:rPr lang="ru-RU" sz="1600" b="1" dirty="0" err="1">
                <a:latin typeface="Times New Roman"/>
                <a:ea typeface="Times New Roman"/>
                <a:cs typeface="Times New Roman"/>
              </a:rPr>
              <a:t>глибока</a:t>
            </a:r>
            <a:r>
              <a:rPr lang="ru-RU" sz="1600" b="1" dirty="0">
                <a:latin typeface="Times New Roman"/>
                <a:ea typeface="Times New Roman"/>
                <a:cs typeface="Times New Roman"/>
              </a:rPr>
              <a:t> </a:t>
            </a:r>
            <a:r>
              <a:rPr lang="ru-RU" sz="1600" b="1" dirty="0" err="1">
                <a:latin typeface="Times New Roman"/>
                <a:ea typeface="Times New Roman"/>
                <a:cs typeface="Times New Roman"/>
              </a:rPr>
              <a:t>релаксація</a:t>
            </a:r>
            <a:endParaRPr lang="ru-RU" sz="1400" dirty="0">
              <a:ea typeface="Calibri"/>
              <a:cs typeface="Times New Roman"/>
            </a:endParaRPr>
          </a:p>
          <a:p>
            <a:pPr lvl="0">
              <a:lnSpc>
                <a:spcPct val="115000"/>
              </a:lnSpc>
              <a:spcAft>
                <a:spcPts val="1000"/>
              </a:spcAft>
              <a:buSzPts val="1000"/>
              <a:tabLst>
                <a:tab pos="457200" algn="l"/>
              </a:tabLst>
            </a:pPr>
            <a:r>
              <a:rPr lang="ru-RU" sz="1600" dirty="0" smtClean="0">
                <a:latin typeface="Times New Roman"/>
                <a:ea typeface="Times New Roman"/>
                <a:cs typeface="Times New Roman"/>
              </a:rPr>
              <a:t>- Робота </a:t>
            </a:r>
            <a:r>
              <a:rPr lang="ru-RU" sz="1600" dirty="0">
                <a:latin typeface="Times New Roman"/>
                <a:ea typeface="Times New Roman"/>
                <a:cs typeface="Times New Roman"/>
              </a:rPr>
              <a:t>з </a:t>
            </a:r>
            <a:r>
              <a:rPr lang="ru-RU" sz="1600" b="1" dirty="0" err="1">
                <a:latin typeface="Times New Roman"/>
                <a:ea typeface="Times New Roman"/>
                <a:cs typeface="Times New Roman"/>
              </a:rPr>
              <a:t>міфами</a:t>
            </a:r>
            <a:r>
              <a:rPr lang="ru-RU" sz="1600" b="1" dirty="0">
                <a:latin typeface="Times New Roman"/>
                <a:ea typeface="Times New Roman"/>
                <a:cs typeface="Times New Roman"/>
              </a:rPr>
              <a:t>, архетипами, </a:t>
            </a:r>
            <a:r>
              <a:rPr lang="ru-RU" sz="1600" b="1" dirty="0" err="1">
                <a:latin typeface="Times New Roman"/>
                <a:ea typeface="Times New Roman"/>
                <a:cs typeface="Times New Roman"/>
              </a:rPr>
              <a:t>сновидіннями</a:t>
            </a:r>
            <a:endParaRPr lang="ru-RU" sz="1400" dirty="0">
              <a:ea typeface="Calibri"/>
              <a:cs typeface="Times New Roman"/>
            </a:endParaRPr>
          </a:p>
          <a:p>
            <a:pPr lvl="0">
              <a:lnSpc>
                <a:spcPct val="115000"/>
              </a:lnSpc>
              <a:spcAft>
                <a:spcPts val="1000"/>
              </a:spcAft>
              <a:buSzPts val="1000"/>
              <a:tabLst>
                <a:tab pos="457200" algn="l"/>
              </a:tabLst>
            </a:pPr>
            <a:r>
              <a:rPr lang="ru-RU" sz="1600" b="1" dirty="0" smtClean="0">
                <a:latin typeface="Times New Roman"/>
                <a:ea typeface="Times New Roman"/>
                <a:cs typeface="Times New Roman"/>
              </a:rPr>
              <a:t>- </a:t>
            </a:r>
            <a:r>
              <a:rPr lang="ru-RU" sz="1600" b="1" dirty="0" err="1" smtClean="0">
                <a:latin typeface="Times New Roman"/>
                <a:ea typeface="Times New Roman"/>
                <a:cs typeface="Times New Roman"/>
              </a:rPr>
              <a:t>Психоделічна</a:t>
            </a:r>
            <a:r>
              <a:rPr lang="ru-RU" sz="1600" b="1" dirty="0" smtClean="0">
                <a:latin typeface="Times New Roman"/>
                <a:ea typeface="Times New Roman"/>
                <a:cs typeface="Times New Roman"/>
              </a:rPr>
              <a:t> </a:t>
            </a:r>
            <a:r>
              <a:rPr lang="ru-RU" sz="1600" b="1" dirty="0" err="1">
                <a:latin typeface="Times New Roman"/>
                <a:ea typeface="Times New Roman"/>
                <a:cs typeface="Times New Roman"/>
              </a:rPr>
              <a:t>терапія</a:t>
            </a:r>
            <a:r>
              <a:rPr lang="ru-RU" sz="1600" dirty="0">
                <a:latin typeface="Times New Roman"/>
                <a:ea typeface="Times New Roman"/>
                <a:cs typeface="Times New Roman"/>
              </a:rPr>
              <a:t> (в </a:t>
            </a:r>
            <a:r>
              <a:rPr lang="ru-RU" sz="1600" dirty="0" err="1">
                <a:latin typeface="Times New Roman"/>
                <a:ea typeface="Times New Roman"/>
                <a:cs typeface="Times New Roman"/>
              </a:rPr>
              <a:t>країнах</a:t>
            </a:r>
            <a:r>
              <a:rPr lang="ru-RU" sz="1600" dirty="0">
                <a:latin typeface="Times New Roman"/>
                <a:ea typeface="Times New Roman"/>
                <a:cs typeface="Times New Roman"/>
              </a:rPr>
              <a:t>, де </a:t>
            </a:r>
            <a:r>
              <a:rPr lang="ru-RU" sz="1600" dirty="0" err="1">
                <a:latin typeface="Times New Roman"/>
                <a:ea typeface="Times New Roman"/>
                <a:cs typeface="Times New Roman"/>
              </a:rPr>
              <a:t>це</a:t>
            </a:r>
            <a:r>
              <a:rPr lang="ru-RU" sz="1600" dirty="0">
                <a:latin typeface="Times New Roman"/>
                <a:ea typeface="Times New Roman"/>
                <a:cs typeface="Times New Roman"/>
              </a:rPr>
              <a:t> дозволено)</a:t>
            </a:r>
            <a:endParaRPr lang="ru-RU" sz="1400" dirty="0">
              <a:ea typeface="Calibri"/>
              <a:cs typeface="Times New Roman"/>
            </a:endParaRPr>
          </a:p>
          <a:p>
            <a:pPr lvl="0">
              <a:lnSpc>
                <a:spcPct val="115000"/>
              </a:lnSpc>
              <a:spcAft>
                <a:spcPts val="1000"/>
              </a:spcAft>
              <a:buSzPts val="1000"/>
              <a:tabLst>
                <a:tab pos="457200" algn="l"/>
              </a:tabLst>
            </a:pPr>
            <a:r>
              <a:rPr lang="ru-RU" sz="1600" b="1" dirty="0" smtClean="0">
                <a:latin typeface="Times New Roman"/>
                <a:ea typeface="Times New Roman"/>
                <a:cs typeface="Times New Roman"/>
              </a:rPr>
              <a:t>- </a:t>
            </a:r>
            <a:r>
              <a:rPr lang="ru-RU" sz="1600" b="1" dirty="0" err="1" smtClean="0">
                <a:latin typeface="Times New Roman"/>
                <a:ea typeface="Times New Roman"/>
                <a:cs typeface="Times New Roman"/>
              </a:rPr>
              <a:t>Ритуали</a:t>
            </a:r>
            <a:r>
              <a:rPr lang="ru-RU" sz="1600" b="1" dirty="0">
                <a:latin typeface="Times New Roman"/>
                <a:ea typeface="Times New Roman"/>
                <a:cs typeface="Times New Roman"/>
              </a:rPr>
              <a:t>, </a:t>
            </a:r>
            <a:r>
              <a:rPr lang="ru-RU" sz="1600" b="1" dirty="0" err="1">
                <a:latin typeface="Times New Roman"/>
                <a:ea typeface="Times New Roman"/>
                <a:cs typeface="Times New Roman"/>
              </a:rPr>
              <a:t>тілесні</a:t>
            </a:r>
            <a:r>
              <a:rPr lang="ru-RU" sz="1600" b="1" dirty="0">
                <a:latin typeface="Times New Roman"/>
                <a:ea typeface="Times New Roman"/>
                <a:cs typeface="Times New Roman"/>
              </a:rPr>
              <a:t> практики, </a:t>
            </a:r>
            <a:r>
              <a:rPr lang="ru-RU" sz="1600" b="1" dirty="0" err="1">
                <a:latin typeface="Times New Roman"/>
                <a:ea typeface="Times New Roman"/>
                <a:cs typeface="Times New Roman"/>
              </a:rPr>
              <a:t>шаманські</a:t>
            </a:r>
            <a:r>
              <a:rPr lang="ru-RU" sz="1600" b="1" dirty="0">
                <a:latin typeface="Times New Roman"/>
                <a:ea typeface="Times New Roman"/>
                <a:cs typeface="Times New Roman"/>
              </a:rPr>
              <a:t> </a:t>
            </a:r>
            <a:r>
              <a:rPr lang="ru-RU" sz="1600" b="1" dirty="0" err="1">
                <a:latin typeface="Times New Roman"/>
                <a:ea typeface="Times New Roman"/>
                <a:cs typeface="Times New Roman"/>
              </a:rPr>
              <a:t>підходи</a:t>
            </a:r>
            <a:endParaRPr lang="ru-RU" sz="1400" dirty="0">
              <a:ea typeface="Calibri"/>
              <a:cs typeface="Times New Roman"/>
            </a:endParaRPr>
          </a:p>
          <a:p>
            <a:pPr lvl="0">
              <a:lnSpc>
                <a:spcPct val="115000"/>
              </a:lnSpc>
              <a:spcAft>
                <a:spcPts val="1000"/>
              </a:spcAft>
              <a:buSzPts val="1000"/>
              <a:tabLst>
                <a:tab pos="457200" algn="l"/>
              </a:tabLst>
            </a:pPr>
            <a:r>
              <a:rPr lang="ru-RU" sz="1600" dirty="0" smtClean="0">
                <a:latin typeface="Times New Roman"/>
                <a:ea typeface="Times New Roman"/>
                <a:cs typeface="Times New Roman"/>
              </a:rPr>
              <a:t>- </a:t>
            </a:r>
            <a:r>
              <a:rPr lang="ru-RU" sz="1600" dirty="0" err="1" smtClean="0">
                <a:latin typeface="Times New Roman"/>
                <a:ea typeface="Times New Roman"/>
                <a:cs typeface="Times New Roman"/>
              </a:rPr>
              <a:t>Інтеграція</a:t>
            </a:r>
            <a:r>
              <a:rPr lang="ru-RU" sz="1600" dirty="0" smtClean="0">
                <a:latin typeface="Times New Roman"/>
                <a:ea typeface="Times New Roman"/>
                <a:cs typeface="Times New Roman"/>
              </a:rPr>
              <a:t> </a:t>
            </a:r>
            <a:r>
              <a:rPr lang="ru-RU" sz="1600" dirty="0">
                <a:latin typeface="Times New Roman"/>
                <a:ea typeface="Times New Roman"/>
                <a:cs typeface="Times New Roman"/>
              </a:rPr>
              <a:t>духовного </a:t>
            </a:r>
            <a:r>
              <a:rPr lang="ru-RU" sz="1600" dirty="0" err="1">
                <a:latin typeface="Times New Roman"/>
                <a:ea typeface="Times New Roman"/>
                <a:cs typeface="Times New Roman"/>
              </a:rPr>
              <a:t>досвіду</a:t>
            </a:r>
            <a:r>
              <a:rPr lang="ru-RU" sz="1600" dirty="0">
                <a:latin typeface="Times New Roman"/>
                <a:ea typeface="Times New Roman"/>
                <a:cs typeface="Times New Roman"/>
              </a:rPr>
              <a:t> (</a:t>
            </a:r>
            <a:r>
              <a:rPr lang="ru-RU" sz="1600" dirty="0" err="1">
                <a:latin typeface="Times New Roman"/>
                <a:ea typeface="Times New Roman"/>
                <a:cs typeface="Times New Roman"/>
              </a:rPr>
              <a:t>наприклад</a:t>
            </a:r>
            <a:r>
              <a:rPr lang="ru-RU" sz="1600" dirty="0">
                <a:latin typeface="Times New Roman"/>
                <a:ea typeface="Times New Roman"/>
                <a:cs typeface="Times New Roman"/>
              </a:rPr>
              <a:t>, </a:t>
            </a:r>
            <a:r>
              <a:rPr lang="ru-RU" sz="1600" dirty="0" err="1">
                <a:latin typeface="Times New Roman"/>
                <a:ea typeface="Times New Roman"/>
                <a:cs typeface="Times New Roman"/>
              </a:rPr>
              <a:t>після</a:t>
            </a:r>
            <a:r>
              <a:rPr lang="ru-RU" sz="1600" dirty="0">
                <a:latin typeface="Times New Roman"/>
                <a:ea typeface="Times New Roman"/>
                <a:cs typeface="Times New Roman"/>
              </a:rPr>
              <a:t> </a:t>
            </a:r>
            <a:r>
              <a:rPr lang="ru-RU" sz="1600" dirty="0" err="1">
                <a:latin typeface="Times New Roman"/>
                <a:ea typeface="Times New Roman"/>
                <a:cs typeface="Times New Roman"/>
              </a:rPr>
              <a:t>клінічної</a:t>
            </a:r>
            <a:r>
              <a:rPr lang="ru-RU" sz="1600" dirty="0">
                <a:latin typeface="Times New Roman"/>
                <a:ea typeface="Times New Roman"/>
                <a:cs typeface="Times New Roman"/>
              </a:rPr>
              <a:t> </a:t>
            </a:r>
            <a:r>
              <a:rPr lang="ru-RU" sz="1600" dirty="0" err="1">
                <a:latin typeface="Times New Roman"/>
                <a:ea typeface="Times New Roman"/>
                <a:cs typeface="Times New Roman"/>
              </a:rPr>
              <a:t>смерті</a:t>
            </a:r>
            <a:r>
              <a:rPr lang="ru-RU" sz="1600" dirty="0">
                <a:latin typeface="Times New Roman"/>
                <a:ea typeface="Times New Roman"/>
                <a:cs typeface="Times New Roman"/>
              </a:rPr>
              <a:t> </a:t>
            </a:r>
            <a:r>
              <a:rPr lang="ru-RU" sz="1600" dirty="0" err="1">
                <a:latin typeface="Times New Roman"/>
                <a:ea typeface="Times New Roman"/>
                <a:cs typeface="Times New Roman"/>
              </a:rPr>
              <a:t>чи</a:t>
            </a:r>
            <a:r>
              <a:rPr lang="ru-RU" sz="1600" dirty="0">
                <a:latin typeface="Times New Roman"/>
                <a:ea typeface="Times New Roman"/>
                <a:cs typeface="Times New Roman"/>
              </a:rPr>
              <a:t> </a:t>
            </a:r>
            <a:r>
              <a:rPr lang="ru-RU" sz="1600" dirty="0" err="1">
                <a:latin typeface="Times New Roman"/>
                <a:ea typeface="Times New Roman"/>
                <a:cs typeface="Times New Roman"/>
              </a:rPr>
              <a:t>містичних</a:t>
            </a:r>
            <a:r>
              <a:rPr lang="ru-RU" sz="1600" dirty="0">
                <a:latin typeface="Times New Roman"/>
                <a:ea typeface="Times New Roman"/>
                <a:cs typeface="Times New Roman"/>
              </a:rPr>
              <a:t> криз)</a:t>
            </a:r>
            <a:endParaRPr lang="ru-RU" sz="1400" dirty="0">
              <a:ea typeface="Calibri"/>
              <a:cs typeface="Times New Roman"/>
            </a:endParaRPr>
          </a:p>
          <a:p>
            <a:pPr lvl="0">
              <a:lnSpc>
                <a:spcPct val="115000"/>
              </a:lnSpc>
              <a:spcAft>
                <a:spcPts val="1000"/>
              </a:spcAft>
              <a:buSzPts val="1000"/>
              <a:tabLst>
                <a:tab pos="457200" algn="l"/>
              </a:tabLst>
            </a:pPr>
            <a:r>
              <a:rPr lang="ru-RU" sz="1600" b="1" dirty="0" smtClean="0">
                <a:latin typeface="Times New Roman"/>
                <a:ea typeface="Times New Roman"/>
                <a:cs typeface="Times New Roman"/>
              </a:rPr>
              <a:t>З метою: </a:t>
            </a:r>
            <a:r>
              <a:rPr lang="ru-RU" sz="1600" b="1" dirty="0" err="1" smtClean="0">
                <a:latin typeface="Times New Roman"/>
                <a:ea typeface="Times New Roman"/>
                <a:cs typeface="Times New Roman"/>
              </a:rPr>
              <a:t>п</a:t>
            </a:r>
            <a:r>
              <a:rPr lang="ru-RU" sz="1600" b="1" i="1" dirty="0" err="1" smtClean="0">
                <a:latin typeface="Times New Roman"/>
                <a:ea typeface="Times New Roman"/>
                <a:cs typeface="Times New Roman"/>
              </a:rPr>
              <a:t>одолання</a:t>
            </a:r>
            <a:r>
              <a:rPr lang="ru-RU" sz="1600" b="1" i="1" dirty="0" smtClean="0">
                <a:latin typeface="Times New Roman"/>
                <a:ea typeface="Times New Roman"/>
                <a:cs typeface="Times New Roman"/>
              </a:rPr>
              <a:t> </a:t>
            </a:r>
            <a:r>
              <a:rPr lang="ru-RU" sz="1600" b="1" i="1" dirty="0" err="1">
                <a:latin typeface="Times New Roman"/>
                <a:ea typeface="Times New Roman"/>
                <a:cs typeface="Times New Roman"/>
              </a:rPr>
              <a:t>екзистенційної</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кризи</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втраченого</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сенсу</a:t>
            </a:r>
            <a:r>
              <a:rPr lang="ru-RU" sz="1600" b="1" i="1" dirty="0">
                <a:latin typeface="Times New Roman"/>
                <a:ea typeface="Times New Roman"/>
                <a:cs typeface="Times New Roman"/>
              </a:rPr>
              <a:t> </a:t>
            </a:r>
            <a:r>
              <a:rPr lang="ru-RU" sz="1600" b="1" i="1" dirty="0" err="1" smtClean="0">
                <a:latin typeface="Times New Roman"/>
                <a:ea typeface="Times New Roman"/>
                <a:cs typeface="Times New Roman"/>
              </a:rPr>
              <a:t>життя</a:t>
            </a:r>
            <a:r>
              <a:rPr lang="ru-RU" sz="1600" b="1" i="1" dirty="0" smtClean="0">
                <a:latin typeface="Times New Roman"/>
                <a:ea typeface="Times New Roman"/>
                <a:cs typeface="Times New Roman"/>
              </a:rPr>
              <a:t>, </a:t>
            </a:r>
            <a:r>
              <a:rPr lang="ru-RU" sz="1600" b="1" i="1" dirty="0" err="1" smtClean="0">
                <a:latin typeface="Times New Roman"/>
                <a:ea typeface="Times New Roman"/>
                <a:cs typeface="Times New Roman"/>
              </a:rPr>
              <a:t>інтеграції</a:t>
            </a:r>
            <a:r>
              <a:rPr lang="ru-RU" sz="1600" b="1" i="1" dirty="0" smtClean="0">
                <a:latin typeface="Times New Roman"/>
                <a:ea typeface="Times New Roman"/>
                <a:cs typeface="Times New Roman"/>
              </a:rPr>
              <a:t> </a:t>
            </a:r>
            <a:r>
              <a:rPr lang="ru-RU" sz="1600" b="1" i="1" dirty="0">
                <a:latin typeface="Times New Roman"/>
                <a:ea typeface="Times New Roman"/>
                <a:cs typeface="Times New Roman"/>
              </a:rPr>
              <a:t>духовного </a:t>
            </a:r>
            <a:r>
              <a:rPr lang="ru-RU" sz="1600" b="1" i="1" dirty="0" err="1" smtClean="0">
                <a:latin typeface="Times New Roman"/>
                <a:ea typeface="Times New Roman"/>
                <a:cs typeface="Times New Roman"/>
              </a:rPr>
              <a:t>досвіду</a:t>
            </a:r>
            <a:r>
              <a:rPr lang="ru-RU" sz="1600" b="1" i="1" dirty="0" smtClean="0">
                <a:latin typeface="Times New Roman"/>
                <a:ea typeface="Times New Roman"/>
                <a:cs typeface="Times New Roman"/>
              </a:rPr>
              <a:t>, </a:t>
            </a:r>
            <a:r>
              <a:rPr lang="ru-RU" sz="1600" b="1" i="1" dirty="0" err="1" smtClean="0">
                <a:latin typeface="Times New Roman"/>
                <a:ea typeface="Times New Roman"/>
                <a:cs typeface="Times New Roman"/>
              </a:rPr>
              <a:t>роботи</a:t>
            </a:r>
            <a:r>
              <a:rPr lang="ru-RU" sz="1600" b="1" i="1" dirty="0" smtClean="0">
                <a:latin typeface="Times New Roman"/>
                <a:ea typeface="Times New Roman"/>
                <a:cs typeface="Times New Roman"/>
              </a:rPr>
              <a:t> </a:t>
            </a:r>
            <a:r>
              <a:rPr lang="ru-RU" sz="1600" b="1" i="1" dirty="0">
                <a:latin typeface="Times New Roman"/>
                <a:ea typeface="Times New Roman"/>
                <a:cs typeface="Times New Roman"/>
              </a:rPr>
              <a:t>з </a:t>
            </a:r>
            <a:r>
              <a:rPr lang="ru-RU" sz="1600" b="1" i="1" dirty="0" err="1">
                <a:latin typeface="Times New Roman"/>
                <a:ea typeface="Times New Roman"/>
                <a:cs typeface="Times New Roman"/>
              </a:rPr>
              <a:t>глибокими</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емоційними</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або</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травматичними</a:t>
            </a:r>
            <a:r>
              <a:rPr lang="ru-RU" sz="1600" b="1" i="1" dirty="0">
                <a:latin typeface="Times New Roman"/>
                <a:ea typeface="Times New Roman"/>
                <a:cs typeface="Times New Roman"/>
              </a:rPr>
              <a:t> </a:t>
            </a:r>
            <a:r>
              <a:rPr lang="ru-RU" sz="1600" b="1" i="1" dirty="0" smtClean="0">
                <a:latin typeface="Times New Roman"/>
                <a:ea typeface="Times New Roman"/>
                <a:cs typeface="Times New Roman"/>
              </a:rPr>
              <a:t>станами, </a:t>
            </a:r>
            <a:r>
              <a:rPr lang="ru-RU" sz="1600" b="1" i="1" dirty="0" err="1" smtClean="0">
                <a:latin typeface="Times New Roman"/>
                <a:ea typeface="Times New Roman"/>
                <a:cs typeface="Times New Roman"/>
              </a:rPr>
              <a:t>самопізнання</a:t>
            </a:r>
            <a:r>
              <a:rPr lang="ru-RU" sz="1600" b="1" i="1" dirty="0">
                <a:latin typeface="Times New Roman"/>
                <a:ea typeface="Times New Roman"/>
                <a:cs typeface="Times New Roman"/>
              </a:rPr>
              <a:t>, </a:t>
            </a:r>
            <a:r>
              <a:rPr lang="ru-RU" sz="1600" b="1" i="1" dirty="0" err="1" smtClean="0">
                <a:latin typeface="Times New Roman"/>
                <a:ea typeface="Times New Roman"/>
                <a:cs typeface="Times New Roman"/>
              </a:rPr>
              <a:t>особистісного</a:t>
            </a:r>
            <a:r>
              <a:rPr lang="ru-RU" sz="1600" b="1" i="1" dirty="0" smtClean="0">
                <a:latin typeface="Times New Roman"/>
                <a:ea typeface="Times New Roman"/>
                <a:cs typeface="Times New Roman"/>
              </a:rPr>
              <a:t> </a:t>
            </a:r>
            <a:r>
              <a:rPr lang="ru-RU" sz="1600" b="1" i="1" dirty="0" err="1" smtClean="0">
                <a:latin typeface="Times New Roman"/>
                <a:ea typeface="Times New Roman"/>
                <a:cs typeface="Times New Roman"/>
              </a:rPr>
              <a:t>зростання</a:t>
            </a:r>
            <a:r>
              <a:rPr lang="ru-RU" sz="1600" b="1" i="1" dirty="0" smtClean="0">
                <a:latin typeface="Times New Roman"/>
                <a:ea typeface="Times New Roman"/>
                <a:cs typeface="Times New Roman"/>
              </a:rPr>
              <a:t>, </a:t>
            </a:r>
            <a:r>
              <a:rPr lang="ru-RU" sz="1600" b="1" i="1" dirty="0" err="1" smtClean="0">
                <a:latin typeface="Times New Roman"/>
                <a:ea typeface="Times New Roman"/>
                <a:cs typeface="Times New Roman"/>
              </a:rPr>
              <a:t>супроводу</a:t>
            </a:r>
            <a:r>
              <a:rPr lang="ru-RU" sz="1600" b="1" i="1" dirty="0" smtClean="0">
                <a:latin typeface="Times New Roman"/>
                <a:ea typeface="Times New Roman"/>
                <a:cs typeface="Times New Roman"/>
              </a:rPr>
              <a:t> </a:t>
            </a:r>
            <a:r>
              <a:rPr lang="ru-RU" sz="1600" b="1" i="1" dirty="0">
                <a:latin typeface="Times New Roman"/>
                <a:ea typeface="Times New Roman"/>
                <a:cs typeface="Times New Roman"/>
              </a:rPr>
              <a:t>у </a:t>
            </a:r>
            <a:r>
              <a:rPr lang="ru-RU" sz="1600" b="1" i="1" dirty="0" err="1">
                <a:latin typeface="Times New Roman"/>
                <a:ea typeface="Times New Roman"/>
                <a:cs typeface="Times New Roman"/>
              </a:rPr>
              <a:t>перехідних</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життєвих</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етапах</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кризи</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втрати</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духовні</a:t>
            </a:r>
            <a:r>
              <a:rPr lang="ru-RU" sz="1600" b="1" i="1" dirty="0">
                <a:latin typeface="Times New Roman"/>
                <a:ea typeface="Times New Roman"/>
                <a:cs typeface="Times New Roman"/>
              </a:rPr>
              <a:t> </a:t>
            </a:r>
            <a:r>
              <a:rPr lang="ru-RU" sz="1600" b="1" i="1" dirty="0" err="1">
                <a:latin typeface="Times New Roman"/>
                <a:ea typeface="Times New Roman"/>
                <a:cs typeface="Times New Roman"/>
              </a:rPr>
              <a:t>пошуки</a:t>
            </a:r>
            <a:r>
              <a:rPr lang="ru-RU" sz="1600" b="1" i="1" dirty="0" smtClean="0">
                <a:latin typeface="Times New Roman"/>
                <a:ea typeface="Times New Roman"/>
                <a:cs typeface="Times New Roman"/>
              </a:rPr>
              <a:t>))</a:t>
            </a:r>
            <a:endParaRPr lang="ru-RU" sz="1600" dirty="0">
              <a:ea typeface="Calibri"/>
              <a:cs typeface="Times New Roman"/>
            </a:endParaRPr>
          </a:p>
        </p:txBody>
      </p:sp>
    </p:spTree>
    <p:extLst>
      <p:ext uri="{BB962C8B-B14F-4D97-AF65-F5344CB8AC3E}">
        <p14:creationId xmlns:p14="http://schemas.microsoft.com/office/powerpoint/2010/main" val="393553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064896" cy="5189113"/>
          </a:xfrm>
          <a:prstGeom prst="rect">
            <a:avLst/>
          </a:prstGeom>
        </p:spPr>
        <p:txBody>
          <a:bodyPr wrap="square">
            <a:spAutoFit/>
          </a:bodyPr>
          <a:lstStyle/>
          <a:p>
            <a:pPr>
              <a:lnSpc>
                <a:spcPct val="115000"/>
              </a:lnSpc>
              <a:spcAft>
                <a:spcPts val="0"/>
              </a:spcAft>
            </a:pP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Пацієнти</a:t>
            </a:r>
            <a:r>
              <a:rPr lang="ru-RU" dirty="0" smtClean="0">
                <a:solidFill>
                  <a:prstClr val="black"/>
                </a:solidFill>
                <a:latin typeface="Times New Roman" panose="02020603050405020304" pitchFamily="18" charset="0"/>
                <a:cs typeface="Times New Roman" panose="02020603050405020304" pitchFamily="18" charset="0"/>
              </a:rPr>
              <a:t> </a:t>
            </a:r>
            <a:r>
              <a:rPr lang="ru-RU" dirty="0">
                <a:solidFill>
                  <a:prstClr val="black"/>
                </a:solidFill>
                <a:latin typeface="Times New Roman" panose="02020603050405020304" pitchFamily="18" charset="0"/>
                <a:cs typeface="Times New Roman" panose="02020603050405020304" pitchFamily="18" charset="0"/>
              </a:rPr>
              <a:t>з </a:t>
            </a:r>
            <a:r>
              <a:rPr lang="ru-RU" dirty="0" err="1">
                <a:solidFill>
                  <a:prstClr val="black"/>
                </a:solidFill>
                <a:latin typeface="Times New Roman" panose="02020603050405020304" pitchFamily="18" charset="0"/>
                <a:cs typeface="Times New Roman" panose="02020603050405020304" pitchFamily="18" charset="0"/>
              </a:rPr>
              <a:t>розладами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харчової</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поведінки</a:t>
            </a:r>
            <a:r>
              <a:rPr lang="ru-RU" dirty="0">
                <a:solidFill>
                  <a:prstClr val="black"/>
                </a:solidFill>
                <a:latin typeface="Times New Roman" panose="02020603050405020304" pitchFamily="18" charset="0"/>
                <a:cs typeface="Times New Roman" panose="02020603050405020304" pitchFamily="18" charset="0"/>
              </a:rPr>
              <a:t> </a:t>
            </a:r>
            <a:r>
              <a:rPr lang="ru-RU" dirty="0" smtClean="0">
                <a:solidFill>
                  <a:prstClr val="black"/>
                </a:solidFill>
                <a:latin typeface="Times New Roman" panose="02020603050405020304" pitchFamily="18" charset="0"/>
                <a:cs typeface="Times New Roman" panose="02020603050405020304" pitchFamily="18" charset="0"/>
              </a:rPr>
              <a:t>РХП (</a:t>
            </a:r>
            <a:r>
              <a:rPr lang="uk-UA" b="1" dirty="0" smtClean="0">
                <a:solidFill>
                  <a:srgbClr val="333333"/>
                </a:solidFill>
                <a:latin typeface="Times New Roman" panose="02020603050405020304" pitchFamily="18" charset="0"/>
                <a:ea typeface="Calibri"/>
                <a:cs typeface="Times New Roman" panose="02020603050405020304" pitchFamily="18" charset="0"/>
              </a:rPr>
              <a:t>нервова анорексія,</a:t>
            </a:r>
            <a:r>
              <a:rPr lang="ru-RU" b="1" dirty="0">
                <a:solidFill>
                  <a:srgbClr val="333333"/>
                </a:solidFill>
                <a:latin typeface="Times New Roman" panose="02020603050405020304" pitchFamily="18" charset="0"/>
                <a:ea typeface="Calibri"/>
                <a:cs typeface="Times New Roman" panose="02020603050405020304" pitchFamily="18" charset="0"/>
              </a:rPr>
              <a:t> </a:t>
            </a:r>
            <a:r>
              <a:rPr lang="uk-UA" b="1" dirty="0" smtClean="0">
                <a:solidFill>
                  <a:srgbClr val="333333"/>
                </a:solidFill>
                <a:latin typeface="Times New Roman" panose="02020603050405020304" pitchFamily="18" charset="0"/>
                <a:ea typeface="Calibri"/>
                <a:cs typeface="Times New Roman" panose="02020603050405020304" pitchFamily="18" charset="0"/>
              </a:rPr>
              <a:t>нервова булімія,</a:t>
            </a:r>
            <a:r>
              <a:rPr lang="ru-RU" b="1" dirty="0">
                <a:solidFill>
                  <a:srgbClr val="333333"/>
                </a:solidFill>
                <a:latin typeface="Times New Roman" panose="02020603050405020304" pitchFamily="18" charset="0"/>
                <a:ea typeface="Calibri"/>
                <a:cs typeface="Times New Roman" panose="02020603050405020304" pitchFamily="18" charset="0"/>
              </a:rPr>
              <a:t> </a:t>
            </a:r>
            <a:r>
              <a:rPr lang="ru-RU" b="1" dirty="0" smtClean="0">
                <a:solidFill>
                  <a:srgbClr val="333333"/>
                </a:solidFill>
                <a:latin typeface="Times New Roman" panose="02020603050405020304" pitchFamily="18" charset="0"/>
                <a:ea typeface="Calibri"/>
                <a:cs typeface="Times New Roman" panose="02020603050405020304" pitchFamily="18" charset="0"/>
              </a:rPr>
              <a:t>BED) </a:t>
            </a:r>
            <a:r>
              <a:rPr lang="ru-RU" dirty="0" err="1" smtClean="0">
                <a:latin typeface="Times New Roman" panose="02020603050405020304" pitchFamily="18" charset="0"/>
                <a:cs typeface="Times New Roman" panose="02020603050405020304" pitchFamily="18" charset="0"/>
              </a:rPr>
              <a:t>зазвичай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звертаються</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медичну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допомогу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запізненням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ускладнює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діагностику</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обумовлює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тривалого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лікування</a:t>
            </a:r>
            <a:r>
              <a:rPr lang="ru-RU" dirty="0" smtClean="0">
                <a:latin typeface="Times New Roman" panose="02020603050405020304" pitchFamily="18" charset="0"/>
                <a:cs typeface="Times New Roman" panose="02020603050405020304" pitchFamily="18" charset="0"/>
              </a:rPr>
              <a:t>.</a:t>
            </a:r>
            <a:endParaRPr lang="uk-UA" dirty="0" smtClean="0">
              <a:solidFill>
                <a:srgbClr val="333333"/>
              </a:solidFill>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dirty="0" smtClean="0">
                <a:solidFill>
                  <a:srgbClr val="333333"/>
                </a:solidFill>
                <a:latin typeface="Times New Roman" panose="02020603050405020304" pitchFamily="18" charset="0"/>
                <a:ea typeface="Calibri"/>
                <a:cs typeface="Times New Roman" panose="02020603050405020304" pitchFamily="18" charset="0"/>
              </a:rPr>
              <a:t>Сприяють цьому: низький рівень медичної освіченості, пошук допомоги для знижен­ня </a:t>
            </a:r>
            <a:r>
              <a:rPr lang="uk-UA" dirty="0">
                <a:solidFill>
                  <a:srgbClr val="333333"/>
                </a:solidFill>
                <a:latin typeface="Times New Roman" panose="02020603050405020304" pitchFamily="18" charset="0"/>
                <a:ea typeface="Calibri"/>
                <a:cs typeface="Times New Roman" panose="02020603050405020304" pitchFamily="18" charset="0"/>
              </a:rPr>
              <a:t>ваги, а</a:t>
            </a:r>
            <a:r>
              <a:rPr lang="ru-RU" dirty="0">
                <a:solidFill>
                  <a:srgbClr val="333333"/>
                </a:solidFill>
                <a:latin typeface="Times New Roman" panose="02020603050405020304" pitchFamily="18" charset="0"/>
                <a:ea typeface="Calibri"/>
                <a:cs typeface="Times New Roman" panose="02020603050405020304" pitchFamily="18" charset="0"/>
              </a:rPr>
              <a:t> </a:t>
            </a:r>
            <a:r>
              <a:rPr lang="uk-UA" dirty="0">
                <a:solidFill>
                  <a:srgbClr val="333333"/>
                </a:solidFill>
                <a:latin typeface="Times New Roman" panose="02020603050405020304" pitchFamily="18" charset="0"/>
                <a:ea typeface="Calibri"/>
                <a:cs typeface="Times New Roman" panose="02020603050405020304" pitchFamily="18" charset="0"/>
              </a:rPr>
              <a:t>не</a:t>
            </a:r>
            <a:r>
              <a:rPr lang="ru-RU" dirty="0">
                <a:solidFill>
                  <a:srgbClr val="333333"/>
                </a:solidFill>
                <a:latin typeface="Times New Roman" panose="02020603050405020304" pitchFamily="18" charset="0"/>
                <a:ea typeface="Calibri"/>
                <a:cs typeface="Times New Roman" panose="02020603050405020304" pitchFamily="18" charset="0"/>
              </a:rPr>
              <a:t> </a:t>
            </a:r>
            <a:r>
              <a:rPr lang="uk-UA" dirty="0">
                <a:solidFill>
                  <a:srgbClr val="333333"/>
                </a:solidFill>
                <a:latin typeface="Times New Roman" panose="02020603050405020304" pitchFamily="18" charset="0"/>
                <a:ea typeface="Calibri"/>
                <a:cs typeface="Times New Roman" panose="02020603050405020304" pitchFamily="18" charset="0"/>
              </a:rPr>
              <a:t>для лікування </a:t>
            </a:r>
            <a:r>
              <a:rPr lang="uk-UA" dirty="0" smtClean="0">
                <a:solidFill>
                  <a:srgbClr val="333333"/>
                </a:solidFill>
                <a:latin typeface="Times New Roman" panose="02020603050405020304" pitchFamily="18" charset="0"/>
                <a:ea typeface="Calibri"/>
                <a:cs typeface="Times New Roman" panose="02020603050405020304" pitchFamily="18" charset="0"/>
              </a:rPr>
              <a:t>розладу харчової поведінки (РХП), стигматизація</a:t>
            </a:r>
            <a:r>
              <a:rPr lang="uk-UA" dirty="0">
                <a:solidFill>
                  <a:srgbClr val="333333"/>
                </a:solidFill>
                <a:latin typeface="Times New Roman" panose="02020603050405020304" pitchFamily="18" charset="0"/>
                <a:ea typeface="Calibri"/>
                <a:cs typeface="Times New Roman" panose="02020603050405020304" pitchFamily="18" charset="0"/>
              </a:rPr>
              <a:t>, сором’язливість, нестача коштів, а</a:t>
            </a:r>
            <a:r>
              <a:rPr lang="ru-RU" dirty="0">
                <a:solidFill>
                  <a:srgbClr val="333333"/>
                </a:solidFill>
                <a:latin typeface="Times New Roman" panose="02020603050405020304" pitchFamily="18" charset="0"/>
                <a:ea typeface="Calibri"/>
                <a:cs typeface="Times New Roman" panose="02020603050405020304" pitchFamily="18" charset="0"/>
              </a:rPr>
              <a:t> </a:t>
            </a:r>
            <a:r>
              <a:rPr lang="uk-UA" dirty="0">
                <a:solidFill>
                  <a:srgbClr val="333333"/>
                </a:solidFill>
                <a:latin typeface="Times New Roman" panose="02020603050405020304" pitchFamily="18" charset="0"/>
                <a:ea typeface="Calibri"/>
                <a:cs typeface="Times New Roman" panose="02020603050405020304" pitchFamily="18" charset="0"/>
              </a:rPr>
              <a:t>також брак належного доступу до</a:t>
            </a:r>
            <a:r>
              <a:rPr lang="ru-RU" dirty="0">
                <a:solidFill>
                  <a:srgbClr val="333333"/>
                </a:solidFill>
                <a:latin typeface="Times New Roman" panose="02020603050405020304" pitchFamily="18" charset="0"/>
                <a:ea typeface="Calibri"/>
                <a:cs typeface="Times New Roman" panose="02020603050405020304" pitchFamily="18" charset="0"/>
              </a:rPr>
              <a:t> </a:t>
            </a:r>
            <a:r>
              <a:rPr lang="uk-UA" dirty="0" smtClean="0">
                <a:solidFill>
                  <a:srgbClr val="333333"/>
                </a:solidFill>
                <a:latin typeface="Times New Roman" panose="02020603050405020304" pitchFamily="18" charset="0"/>
                <a:ea typeface="Calibri"/>
                <a:cs typeface="Times New Roman" panose="02020603050405020304" pitchFamily="18" charset="0"/>
              </a:rPr>
              <a:t>психологічної терапії.</a:t>
            </a:r>
          </a:p>
          <a:p>
            <a:pPr>
              <a:lnSpc>
                <a:spcPct val="115000"/>
              </a:lnSpc>
              <a:spcAft>
                <a:spcPts val="0"/>
              </a:spcAft>
            </a:pPr>
            <a:endParaRPr lang="uk-UA" dirty="0">
              <a:solidFill>
                <a:srgbClr val="333333"/>
              </a:solidFill>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dirty="0" smtClean="0">
                <a:solidFill>
                  <a:srgbClr val="333333"/>
                </a:solidFill>
                <a:latin typeface="Times New Roman" panose="02020603050405020304" pitchFamily="18" charset="0"/>
                <a:ea typeface="Calibri"/>
                <a:cs typeface="Times New Roman" panose="02020603050405020304" pitchFamily="18" charset="0"/>
              </a:rPr>
              <a:t>­</a:t>
            </a:r>
            <a:r>
              <a:rPr lang="uk-UA" b="1" dirty="0" smtClean="0">
                <a:solidFill>
                  <a:srgbClr val="333333"/>
                </a:solidFill>
                <a:latin typeface="Times New Roman" panose="02020603050405020304" pitchFamily="18" charset="0"/>
                <a:ea typeface="Calibri"/>
                <a:cs typeface="Times New Roman" panose="02020603050405020304" pitchFamily="18" charset="0"/>
              </a:rPr>
              <a:t>Спонтанна ремісія </a:t>
            </a:r>
            <a:r>
              <a:rPr lang="uk-UA" dirty="0" smtClean="0">
                <a:solidFill>
                  <a:srgbClr val="333333"/>
                </a:solidFill>
                <a:latin typeface="Times New Roman" panose="02020603050405020304" pitchFamily="18" charset="0"/>
                <a:ea typeface="Calibri"/>
                <a:cs typeface="Times New Roman" panose="02020603050405020304" pitchFamily="18" charset="0"/>
              </a:rPr>
              <a:t>при таких розладах </a:t>
            </a:r>
            <a:r>
              <a:rPr lang="uk-UA" dirty="0">
                <a:solidFill>
                  <a:srgbClr val="333333"/>
                </a:solidFill>
                <a:latin typeface="Times New Roman" panose="02020603050405020304" pitchFamily="18" charset="0"/>
                <a:ea typeface="Calibri"/>
                <a:cs typeface="Times New Roman" panose="02020603050405020304" pitchFamily="18" charset="0"/>
              </a:rPr>
              <a:t>є</a:t>
            </a:r>
            <a:r>
              <a:rPr lang="ru-RU" dirty="0">
                <a:solidFill>
                  <a:srgbClr val="333333"/>
                </a:solidFill>
                <a:latin typeface="Times New Roman" panose="02020603050405020304" pitchFamily="18" charset="0"/>
                <a:ea typeface="Calibri"/>
                <a:cs typeface="Times New Roman" panose="02020603050405020304" pitchFamily="18" charset="0"/>
              </a:rPr>
              <a:t> </a:t>
            </a:r>
            <a:r>
              <a:rPr lang="uk-UA" b="1" dirty="0">
                <a:solidFill>
                  <a:srgbClr val="333333"/>
                </a:solidFill>
                <a:latin typeface="Times New Roman" panose="02020603050405020304" pitchFamily="18" charset="0"/>
                <a:ea typeface="Calibri"/>
                <a:cs typeface="Times New Roman" panose="02020603050405020304" pitchFamily="18" charset="0"/>
              </a:rPr>
              <a:t>низькою</a:t>
            </a:r>
            <a:r>
              <a:rPr lang="uk-UA" dirty="0">
                <a:solidFill>
                  <a:srgbClr val="333333"/>
                </a:solidFill>
                <a:latin typeface="Times New Roman" panose="02020603050405020304" pitchFamily="18" charset="0"/>
                <a:ea typeface="Calibri"/>
                <a:cs typeface="Times New Roman" panose="02020603050405020304" pitchFamily="18" charset="0"/>
              </a:rPr>
              <a:t>, а</a:t>
            </a:r>
            <a:r>
              <a:rPr lang="ru-RU" dirty="0">
                <a:solidFill>
                  <a:srgbClr val="333333"/>
                </a:solidFill>
                <a:latin typeface="Times New Roman" panose="02020603050405020304" pitchFamily="18" charset="0"/>
                <a:ea typeface="Calibri"/>
                <a:cs typeface="Times New Roman" panose="02020603050405020304" pitchFamily="18" charset="0"/>
              </a:rPr>
              <a:t> </a:t>
            </a:r>
            <a:r>
              <a:rPr lang="uk-UA" dirty="0">
                <a:solidFill>
                  <a:srgbClr val="333333"/>
                </a:solidFill>
                <a:latin typeface="Times New Roman" panose="02020603050405020304" pitchFamily="18" charset="0"/>
                <a:ea typeface="Calibri"/>
                <a:cs typeface="Times New Roman" panose="02020603050405020304" pitchFamily="18" charset="0"/>
              </a:rPr>
              <a:t>рання зміна симптомів</a:t>
            </a:r>
            <a:r>
              <a:rPr lang="ru-RU" dirty="0">
                <a:solidFill>
                  <a:srgbClr val="333333"/>
                </a:solidFill>
                <a:latin typeface="Times New Roman" panose="02020603050405020304" pitchFamily="18" charset="0"/>
                <a:ea typeface="Calibri"/>
                <a:cs typeface="Times New Roman" panose="02020603050405020304" pitchFamily="18" charset="0"/>
              </a:rPr>
              <a:t> </a:t>
            </a:r>
            <a:r>
              <a:rPr lang="ru-RU" dirty="0" smtClean="0">
                <a:solidFill>
                  <a:srgbClr val="333333"/>
                </a:solidFill>
                <a:latin typeface="Times New Roman" panose="02020603050405020304" pitchFamily="18" charset="0"/>
                <a:ea typeface="Calibri"/>
                <a:cs typeface="Times New Roman" panose="02020603050405020304" pitchFamily="18" charset="0"/>
              </a:rPr>
              <a:t>-</a:t>
            </a:r>
            <a:r>
              <a:rPr lang="uk-UA" dirty="0" smtClean="0">
                <a:solidFill>
                  <a:srgbClr val="333333"/>
                </a:solidFill>
                <a:latin typeface="Times New Roman" panose="02020603050405020304" pitchFamily="18" charset="0"/>
                <a:ea typeface="Calibri"/>
                <a:cs typeface="Times New Roman" panose="02020603050405020304" pitchFamily="18" charset="0"/>
              </a:rPr>
              <a:t> це оптимальний </a:t>
            </a:r>
            <a:r>
              <a:rPr lang="uk-UA" dirty="0">
                <a:solidFill>
                  <a:srgbClr val="333333"/>
                </a:solidFill>
                <a:latin typeface="Times New Roman" panose="02020603050405020304" pitchFamily="18" charset="0"/>
                <a:ea typeface="Calibri"/>
                <a:cs typeface="Times New Roman" panose="02020603050405020304" pitchFamily="18" charset="0"/>
              </a:rPr>
              <a:t>прогностичний чинник для всіх </a:t>
            </a:r>
            <a:r>
              <a:rPr lang="uk-UA" dirty="0" smtClean="0">
                <a:solidFill>
                  <a:srgbClr val="333333"/>
                </a:solidFill>
                <a:latin typeface="Times New Roman" panose="02020603050405020304" pitchFamily="18" charset="0"/>
                <a:ea typeface="Calibri"/>
                <a:cs typeface="Times New Roman" panose="02020603050405020304" pitchFamily="18" charset="0"/>
              </a:rPr>
              <a:t>РХП.</a:t>
            </a:r>
          </a:p>
          <a:p>
            <a:pPr>
              <a:lnSpc>
                <a:spcPct val="115000"/>
              </a:lnSpc>
              <a:spcAft>
                <a:spcPts val="0"/>
              </a:spcAft>
            </a:pPr>
            <a:endParaRPr lang="uk-UA" dirty="0" smtClean="0">
              <a:solidFill>
                <a:srgbClr val="333333"/>
              </a:solidFill>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b="1" dirty="0" smtClean="0">
                <a:solidFill>
                  <a:srgbClr val="333333"/>
                </a:solidFill>
                <a:latin typeface="Times New Roman" panose="02020603050405020304" pitchFamily="18" charset="0"/>
                <a:ea typeface="Calibri"/>
                <a:cs typeface="Times New Roman" panose="02020603050405020304" pitchFamily="18" charset="0"/>
              </a:rPr>
              <a:t>Відновлення</a:t>
            </a:r>
            <a:r>
              <a:rPr lang="uk-UA" dirty="0" smtClean="0">
                <a:solidFill>
                  <a:srgbClr val="333333"/>
                </a:solidFill>
                <a:latin typeface="Times New Roman" panose="02020603050405020304" pitchFamily="18" charset="0"/>
                <a:ea typeface="Calibri"/>
                <a:cs typeface="Times New Roman" panose="02020603050405020304" pitchFamily="18" charset="0"/>
              </a:rPr>
              <a:t> </a:t>
            </a:r>
            <a:r>
              <a:rPr lang="uk-UA" dirty="0">
                <a:solidFill>
                  <a:srgbClr val="333333"/>
                </a:solidFill>
                <a:latin typeface="Times New Roman" panose="02020603050405020304" pitchFamily="18" charset="0"/>
                <a:ea typeface="Calibri"/>
                <a:cs typeface="Times New Roman" panose="02020603050405020304" pitchFamily="18" charset="0"/>
              </a:rPr>
              <a:t>пацієнтів </a:t>
            </a:r>
            <a:r>
              <a:rPr lang="uk-UA" dirty="0" smtClean="0">
                <a:solidFill>
                  <a:srgbClr val="333333"/>
                </a:solidFill>
                <a:latin typeface="Times New Roman" panose="02020603050405020304" pitchFamily="18" charset="0"/>
                <a:ea typeface="Calibri"/>
                <a:cs typeface="Times New Roman" panose="02020603050405020304" pitchFamily="18" charset="0"/>
              </a:rPr>
              <a:t>з </a:t>
            </a:r>
            <a:r>
              <a:rPr lang="uk-UA" b="1" dirty="0">
                <a:solidFill>
                  <a:srgbClr val="333333"/>
                </a:solidFill>
                <a:latin typeface="Times New Roman" panose="02020603050405020304" pitchFamily="18" charset="0"/>
                <a:ea typeface="Calibri"/>
                <a:cs typeface="Times New Roman" panose="02020603050405020304" pitchFamily="18" charset="0"/>
              </a:rPr>
              <a:t>РХП </a:t>
            </a:r>
            <a:r>
              <a:rPr lang="uk-UA" dirty="0">
                <a:solidFill>
                  <a:srgbClr val="333333"/>
                </a:solidFill>
                <a:latin typeface="Times New Roman" panose="02020603050405020304" pitchFamily="18" charset="0"/>
                <a:ea typeface="Calibri"/>
                <a:cs typeface="Times New Roman" panose="02020603050405020304" pitchFamily="18" charset="0"/>
              </a:rPr>
              <a:t> може бути досить повільним </a:t>
            </a:r>
            <a:r>
              <a:rPr lang="uk-UA" dirty="0" smtClean="0">
                <a:solidFill>
                  <a:srgbClr val="333333"/>
                </a:solidFill>
                <a:latin typeface="Times New Roman" panose="02020603050405020304" pitchFamily="18" charset="0"/>
                <a:ea typeface="Calibri"/>
                <a:cs typeface="Times New Roman" panose="02020603050405020304" pitchFamily="18" charset="0"/>
              </a:rPr>
              <a:t>процесом і вимагати тривалого періоду лікування.</a:t>
            </a:r>
            <a:endParaRPr lang="uk-UA" dirty="0">
              <a:solidFill>
                <a:srgbClr val="333333"/>
              </a:solidFill>
              <a:latin typeface="Times New Roman" panose="02020603050405020304" pitchFamily="18" charset="0"/>
              <a:ea typeface="Calibri"/>
              <a:cs typeface="Times New Roman" panose="02020603050405020304" pitchFamily="18" charset="0"/>
            </a:endParaRPr>
          </a:p>
          <a:p>
            <a:pPr>
              <a:lnSpc>
                <a:spcPct val="115000"/>
              </a:lnSpc>
              <a:spcAft>
                <a:spcPts val="0"/>
              </a:spcAft>
            </a:pPr>
            <a:endParaRPr lang="uk-UA" dirty="0" smtClean="0">
              <a:solidFill>
                <a:srgbClr val="333333"/>
              </a:solidFill>
              <a:latin typeface="Helvetica"/>
              <a:ea typeface="Calibri"/>
              <a:cs typeface="Helvetica"/>
            </a:endParaRPr>
          </a:p>
          <a:p>
            <a:pPr>
              <a:lnSpc>
                <a:spcPct val="115000"/>
              </a:lnSpc>
              <a:spcAft>
                <a:spcPts val="0"/>
              </a:spcAft>
            </a:pPr>
            <a:endParaRPr lang="uk-UA" dirty="0" smtClean="0">
              <a:solidFill>
                <a:srgbClr val="333333"/>
              </a:solidFill>
              <a:latin typeface="Helvetica"/>
              <a:ea typeface="Calibri"/>
              <a:cs typeface="Helvetica"/>
            </a:endParaRPr>
          </a:p>
          <a:p>
            <a:pPr>
              <a:lnSpc>
                <a:spcPct val="115000"/>
              </a:lnSpc>
              <a:spcAft>
                <a:spcPts val="0"/>
              </a:spcAft>
            </a:pPr>
            <a:endParaRPr lang="ru-RU" dirty="0">
              <a:ea typeface="Calibri"/>
              <a:cs typeface="Times New Roman"/>
            </a:endParaRPr>
          </a:p>
        </p:txBody>
      </p:sp>
    </p:spTree>
    <p:extLst>
      <p:ext uri="{BB962C8B-B14F-4D97-AF65-F5344CB8AC3E}">
        <p14:creationId xmlns:p14="http://schemas.microsoft.com/office/powerpoint/2010/main" val="41713425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56621"/>
            <a:ext cx="8136904" cy="6463308"/>
          </a:xfrm>
          <a:prstGeom prst="rect">
            <a:avLst/>
          </a:prstGeom>
        </p:spPr>
        <p:txBody>
          <a:bodyPr wrap="square">
            <a:spAutoFit/>
          </a:bodyPr>
          <a:lstStyle/>
          <a:p>
            <a:pPr>
              <a:lnSpc>
                <a:spcPct val="115000"/>
              </a:lnSpc>
              <a:spcAft>
                <a:spcPts val="0"/>
              </a:spcAft>
            </a:pPr>
            <a:r>
              <a:rPr lang="uk-UA" b="1" dirty="0" smtClean="0">
                <a:latin typeface="Times New Roman" panose="02020603050405020304" pitchFamily="18" charset="0"/>
                <a:ea typeface="Calibri"/>
                <a:cs typeface="Times New Roman" panose="02020603050405020304" pitchFamily="18" charset="0"/>
              </a:rPr>
              <a:t>Основними </a:t>
            </a:r>
            <a:r>
              <a:rPr lang="uk-UA" b="1" dirty="0">
                <a:latin typeface="Times New Roman" panose="02020603050405020304" pitchFamily="18" charset="0"/>
                <a:ea typeface="Calibri"/>
                <a:cs typeface="Times New Roman" panose="02020603050405020304" pitchFamily="18" charset="0"/>
              </a:rPr>
              <a:t>векторами психотерапевтичної корекції харчової поведінки з метою її нормалізації є порушення: </a:t>
            </a:r>
            <a:endParaRPr lang="uk-UA" b="1" dirty="0" smtClean="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dirty="0" smtClean="0">
                <a:latin typeface="Times New Roman" panose="02020603050405020304" pitchFamily="18" charset="0"/>
                <a:ea typeface="Calibri"/>
                <a:cs typeface="Times New Roman" panose="02020603050405020304" pitchFamily="18" charset="0"/>
              </a:rPr>
              <a:t>а</a:t>
            </a:r>
            <a:r>
              <a:rPr lang="uk-UA" dirty="0">
                <a:latin typeface="Times New Roman" panose="02020603050405020304" pitchFamily="18" charset="0"/>
                <a:ea typeface="Calibri"/>
                <a:cs typeface="Times New Roman" panose="02020603050405020304" pitchFamily="18" charset="0"/>
              </a:rPr>
              <a:t>) контакту з тілом, яке проявляється у відчуженні тіла;</a:t>
            </a:r>
            <a:endParaRPr lang="ru-RU"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dirty="0">
                <a:latin typeface="Times New Roman" panose="02020603050405020304" pitchFamily="18" charset="0"/>
                <a:ea typeface="Calibri"/>
                <a:cs typeface="Times New Roman" panose="02020603050405020304" pitchFamily="18" charset="0"/>
              </a:rPr>
              <a:t>б) «відносин з їжею», які приховують різноманітні нерозв’язані психологічні причини, що виникають під впливом перекручених психологічних смислів, якими суб’єкт наділяє їжу; </a:t>
            </a:r>
            <a:endParaRPr lang="ru-RU"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dirty="0">
                <a:latin typeface="Times New Roman" panose="02020603050405020304" pitchFamily="18" charset="0"/>
                <a:ea typeface="Calibri"/>
                <a:cs typeface="Times New Roman" panose="02020603050405020304" pitchFamily="18" charset="0"/>
              </a:rPr>
              <a:t>в) образу «Я», що виявляється через неприйняття свого тіла та знецінення себе як особистості; </a:t>
            </a:r>
            <a:endParaRPr lang="ru-RU"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dirty="0">
                <a:latin typeface="Times New Roman" panose="02020603050405020304" pitchFamily="18" charset="0"/>
                <a:ea typeface="Calibri"/>
                <a:cs typeface="Times New Roman" panose="02020603050405020304" pitchFamily="18" charset="0"/>
              </a:rPr>
              <a:t>г) гармонійності стосунків зі значущими «Іншими», що виявляється надмірною прихильністю до </a:t>
            </a:r>
            <a:r>
              <a:rPr lang="uk-UA" dirty="0" smtClean="0">
                <a:latin typeface="Times New Roman" panose="02020603050405020304" pitchFamily="18" charset="0"/>
                <a:ea typeface="Calibri"/>
                <a:cs typeface="Times New Roman" panose="02020603050405020304" pitchFamily="18" charset="0"/>
              </a:rPr>
              <a:t>«Інших» </a:t>
            </a:r>
            <a:r>
              <a:rPr lang="uk-UA" dirty="0">
                <a:latin typeface="Times New Roman" panose="02020603050405020304" pitchFamily="18" charset="0"/>
                <a:ea typeface="Calibri"/>
                <a:cs typeface="Times New Roman" panose="02020603050405020304" pitchFamily="18" charset="0"/>
              </a:rPr>
              <a:t>та готовності постійно жертвувати власними інтересами заради допомоги </a:t>
            </a:r>
            <a:r>
              <a:rPr lang="uk-UA" dirty="0" smtClean="0">
                <a:latin typeface="Times New Roman" panose="02020603050405020304" pitchFamily="18" charset="0"/>
                <a:ea typeface="Calibri"/>
                <a:cs typeface="Times New Roman" panose="02020603050405020304" pitchFamily="18" charset="0"/>
              </a:rPr>
              <a:t>«Іншим» </a:t>
            </a:r>
            <a:r>
              <a:rPr lang="uk-UA" dirty="0">
                <a:latin typeface="Times New Roman" panose="02020603050405020304" pitchFamily="18" charset="0"/>
                <a:ea typeface="Calibri"/>
                <a:cs typeface="Times New Roman" panose="02020603050405020304" pitchFamily="18" charset="0"/>
              </a:rPr>
              <a:t>з близького (та навіть віддаленого) </a:t>
            </a:r>
            <a:r>
              <a:rPr lang="uk-UA" dirty="0" smtClean="0">
                <a:latin typeface="Times New Roman" panose="02020603050405020304" pitchFamily="18" charset="0"/>
                <a:ea typeface="Calibri"/>
                <a:cs typeface="Times New Roman" panose="02020603050405020304" pitchFamily="18" charset="0"/>
              </a:rPr>
              <a:t>оточення.</a:t>
            </a:r>
          </a:p>
          <a:p>
            <a:pPr>
              <a:lnSpc>
                <a:spcPct val="115000"/>
              </a:lnSpc>
              <a:spcAft>
                <a:spcPts val="0"/>
              </a:spcAft>
            </a:pPr>
            <a:endParaRPr lang="uk-UA" b="1"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uk-UA" b="1" dirty="0" smtClean="0">
                <a:latin typeface="Times New Roman" panose="02020603050405020304" pitchFamily="18" charset="0"/>
                <a:ea typeface="Calibri"/>
                <a:cs typeface="Times New Roman" panose="02020603050405020304" pitchFamily="18" charset="0"/>
              </a:rPr>
              <a:t>Результатом </a:t>
            </a:r>
            <a:r>
              <a:rPr lang="uk-UA" b="1" dirty="0">
                <a:latin typeface="Times New Roman" panose="02020603050405020304" pitchFamily="18" charset="0"/>
                <a:ea typeface="Calibri"/>
                <a:cs typeface="Times New Roman" panose="02020603050405020304" pitchFamily="18" charset="0"/>
              </a:rPr>
              <a:t>психокорекційної </a:t>
            </a:r>
            <a:r>
              <a:rPr lang="uk-UA" b="1" dirty="0" smtClean="0">
                <a:latin typeface="Times New Roman" panose="02020603050405020304" pitchFamily="18" charset="0"/>
                <a:ea typeface="Calibri"/>
                <a:cs typeface="Times New Roman" panose="02020603050405020304" pitchFamily="18" charset="0"/>
              </a:rPr>
              <a:t>програми </a:t>
            </a:r>
            <a:r>
              <a:rPr lang="uk-UA" b="1" dirty="0">
                <a:latin typeface="Times New Roman" panose="02020603050405020304" pitchFamily="18" charset="0"/>
                <a:ea typeface="Calibri"/>
                <a:cs typeface="Times New Roman" panose="02020603050405020304" pitchFamily="18" charset="0"/>
              </a:rPr>
              <a:t>нормалізації харчової поведінки є гармонізація контакту із власним тілом, нормалізація ставлення до їжі та власного образу «Я», баланс між турботою про себе та турботою про «Інших», що дозволяє особистості осягнути та свідомо обрати шлях оптимального функціонування та покращення життєдіяльності у всіх напрямках</a:t>
            </a:r>
            <a:r>
              <a:rPr lang="uk-UA" b="1" dirty="0" smtClean="0">
                <a:latin typeface="Times New Roman" panose="02020603050405020304" pitchFamily="18" charset="0"/>
                <a:ea typeface="Calibri"/>
                <a:cs typeface="Times New Roman" panose="02020603050405020304" pitchFamily="18" charset="0"/>
              </a:rPr>
              <a:t>.</a:t>
            </a:r>
            <a:endParaRPr lang="uk-UA" dirty="0" smtClean="0">
              <a:latin typeface="Times New Roman" panose="02020603050405020304" pitchFamily="18" charset="0"/>
              <a:ea typeface="Calibri"/>
              <a:cs typeface="Times New Roman" panose="02020603050405020304" pitchFamily="18" charset="0"/>
            </a:endParaRPr>
          </a:p>
          <a:p>
            <a:pPr>
              <a:lnSpc>
                <a:spcPct val="115000"/>
              </a:lnSpc>
              <a:spcAft>
                <a:spcPts val="0"/>
              </a:spcAft>
            </a:pPr>
            <a:endParaRPr lang="ru-RU"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21884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263" y="260648"/>
            <a:ext cx="8568952" cy="5909310"/>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Сучасні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методи</a:t>
            </a:r>
            <a:r>
              <a:rPr lang="ru-RU" b="1" dirty="0" smtClean="0">
                <a:latin typeface="Times New Roman" panose="02020603050405020304" pitchFamily="18" charset="0"/>
                <a:cs typeface="Times New Roman" panose="02020603050405020304" pitchFamily="18" charset="0"/>
              </a:rPr>
              <a:t> та </a:t>
            </a:r>
            <a:r>
              <a:rPr lang="ru-RU" b="1" dirty="0" err="1" smtClean="0">
                <a:latin typeface="Times New Roman" panose="02020603050405020304" pitchFamily="18" charset="0"/>
                <a:cs typeface="Times New Roman" panose="02020603050405020304" pitchFamily="18" charset="0"/>
              </a:rPr>
              <a:t>психотехнології</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a:t>
            </a:r>
            <a:r>
              <a:rPr lang="ru-RU" dirty="0" err="1" smtClean="0">
                <a:latin typeface="Times New Roman" panose="02020603050405020304" pitchFamily="18" charset="0"/>
                <a:cs typeface="Times New Roman" panose="02020603050405020304" pitchFamily="18" charset="0"/>
              </a:rPr>
              <a:t>роботі</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порушеннями</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розладами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харчової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поведінки</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(РХП) </a:t>
            </a:r>
            <a:r>
              <a:rPr lang="ru-RU" dirty="0" err="1" smtClean="0">
                <a:latin typeface="Times New Roman" panose="02020603050405020304" pitchFamily="18" charset="0"/>
                <a:cs typeface="Times New Roman" panose="02020603050405020304" pitchFamily="18" charset="0"/>
              </a:rPr>
              <a:t>базуються</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мультидисциплінарних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підходах</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урахуванням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психологічних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біологічних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соціальних</a:t>
            </a:r>
            <a:r>
              <a:rPr lang="ru-RU" dirty="0" smtClean="0">
                <a:latin typeface="Times New Roman" panose="02020603050405020304" pitchFamily="18" charset="0"/>
                <a:cs typeface="Times New Roman" panose="02020603050405020304" pitchFamily="18" charset="0"/>
              </a:rPr>
              <a:t> й </a:t>
            </a:r>
            <a:r>
              <a:rPr lang="ru-RU" dirty="0" err="1" smtClean="0">
                <a:latin typeface="Times New Roman" panose="02020603050405020304" pitchFamily="18" charset="0"/>
                <a:cs typeface="Times New Roman" panose="02020603050405020304" pitchFamily="18" charset="0"/>
              </a:rPr>
              <a:t>культурних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факторів</a:t>
            </a:r>
            <a:r>
              <a:rPr lang="ru-RU" dirty="0" smtClean="0">
                <a:latin typeface="Times New Roman" panose="02020603050405020304" pitchFamily="18" charset="0"/>
                <a:cs typeface="Times New Roman" panose="02020603050405020304" pitchFamily="18" charset="0"/>
              </a:rPr>
              <a:t>. </a:t>
            </a:r>
          </a:p>
          <a:p>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ДО ОСНОВНИХ НАПРЯМКІВ СУЧАСНОЇ ТЕРАПІЇ НАЛЕЖАТЬ</a:t>
            </a:r>
          </a:p>
          <a:p>
            <a:pPr lvl="0" algn="ctr"/>
            <a:endParaRPr lang="ru-RU" dirty="0" smtClean="0">
              <a:solidFill>
                <a:prstClr val="black"/>
              </a:solidFill>
              <a:latin typeface="Times New Roman" panose="02020603050405020304" pitchFamily="18" charset="0"/>
              <a:cs typeface="Times New Roman" panose="02020603050405020304" pitchFamily="18" charset="0"/>
            </a:endParaRPr>
          </a:p>
          <a:p>
            <a:pPr lvl="0"/>
            <a:r>
              <a:rPr lang="ru-RU" dirty="0" smtClean="0">
                <a:solidFill>
                  <a:prstClr val="black"/>
                </a:solidFill>
                <a:latin typeface="Times New Roman" panose="02020603050405020304" pitchFamily="18" charset="0"/>
                <a:cs typeface="Times New Roman" panose="02020603050405020304" pitchFamily="18" charset="0"/>
              </a:rPr>
              <a:t>1.  </a:t>
            </a:r>
            <a:r>
              <a:rPr lang="ru-RU" dirty="0" err="1" smtClean="0">
                <a:solidFill>
                  <a:prstClr val="black"/>
                </a:solidFill>
                <a:latin typeface="Times New Roman" panose="02020603050405020304" pitchFamily="18" charset="0"/>
                <a:cs typeface="Times New Roman" panose="02020603050405020304" pitchFamily="18" charset="0"/>
              </a:rPr>
              <a:t>Когнітивно-поведінкова</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терапія</a:t>
            </a:r>
            <a:r>
              <a:rPr lang="ru-RU" dirty="0" smtClean="0">
                <a:solidFill>
                  <a:prstClr val="black"/>
                </a:solidFill>
                <a:latin typeface="Times New Roman" panose="02020603050405020304" pitchFamily="18" charset="0"/>
                <a:cs typeface="Times New Roman" panose="02020603050405020304" pitchFamily="18" charset="0"/>
              </a:rPr>
              <a:t> (КПТ)</a:t>
            </a:r>
          </a:p>
          <a:p>
            <a:r>
              <a:rPr lang="ru-RU" dirty="0" smtClean="0">
                <a:latin typeface="Times New Roman" panose="02020603050405020304" pitchFamily="18" charset="0"/>
                <a:cs typeface="Times New Roman" panose="02020603050405020304" pitchFamily="18" charset="0"/>
              </a:rPr>
              <a:t>2. </a:t>
            </a:r>
            <a:r>
              <a:rPr lang="ru-RU" dirty="0" err="1" smtClean="0">
                <a:latin typeface="Times New Roman" panose="02020603050405020304" pitchFamily="18" charset="0"/>
                <a:cs typeface="Times New Roman" panose="02020603050405020304" pitchFamily="18" charset="0"/>
              </a:rPr>
              <a:t>Діалектико-поведінкова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терапія</a:t>
            </a:r>
            <a:r>
              <a:rPr lang="ru-RU" dirty="0" smtClean="0">
                <a:latin typeface="Times New Roman" panose="02020603050405020304" pitchFamily="18" charset="0"/>
                <a:cs typeface="Times New Roman" panose="02020603050405020304" pitchFamily="18" charset="0"/>
              </a:rPr>
              <a:t> (ДПТ)</a:t>
            </a:r>
          </a:p>
          <a:p>
            <a:pPr lvl="0"/>
            <a:r>
              <a:rPr lang="ru-RU" dirty="0" smtClean="0">
                <a:solidFill>
                  <a:prstClr val="black"/>
                </a:solidFill>
                <a:latin typeface="Times New Roman" panose="02020603050405020304" pitchFamily="18" charset="0"/>
                <a:cs typeface="Times New Roman" panose="02020603050405020304" pitchFamily="18" charset="0"/>
              </a:rPr>
              <a:t>3. </a:t>
            </a:r>
            <a:r>
              <a:rPr lang="ru-RU" dirty="0" err="1" smtClean="0">
                <a:solidFill>
                  <a:prstClr val="black"/>
                </a:solidFill>
                <a:latin typeface="Times New Roman" panose="02020603050405020304" pitchFamily="18" charset="0"/>
                <a:cs typeface="Times New Roman" panose="02020603050405020304" pitchFamily="18" charset="0"/>
              </a:rPr>
              <a:t>Сімейна</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терапія</a:t>
            </a:r>
            <a:r>
              <a:rPr lang="ru-RU" dirty="0" smtClean="0">
                <a:solidFill>
                  <a:prstClr val="black"/>
                </a:solidFill>
                <a:latin typeface="Times New Roman" panose="02020603050405020304" pitchFamily="18" charset="0"/>
                <a:cs typeface="Times New Roman" panose="02020603050405020304" pitchFamily="18" charset="0"/>
              </a:rPr>
              <a:t> (особливо метод </a:t>
            </a:r>
            <a:r>
              <a:rPr lang="de-DE" dirty="0" err="1" smtClean="0">
                <a:solidFill>
                  <a:prstClr val="black"/>
                </a:solidFill>
                <a:latin typeface="Times New Roman" panose="02020603050405020304" pitchFamily="18" charset="0"/>
                <a:cs typeface="Times New Roman" panose="02020603050405020304" pitchFamily="18" charset="0"/>
              </a:rPr>
              <a:t>Maudsley</a:t>
            </a:r>
            <a:r>
              <a:rPr lang="de-DE" dirty="0" smtClean="0">
                <a:solidFill>
                  <a:prstClr val="black"/>
                </a:solidFill>
                <a:latin typeface="Times New Roman" panose="02020603050405020304" pitchFamily="18" charset="0"/>
                <a:cs typeface="Times New Roman" panose="02020603050405020304" pitchFamily="18" charset="0"/>
              </a:rPr>
              <a:t>)</a:t>
            </a:r>
          </a:p>
          <a:p>
            <a:pPr lvl="0"/>
            <a:r>
              <a:rPr lang="ru-RU" dirty="0" smtClean="0">
                <a:solidFill>
                  <a:prstClr val="black"/>
                </a:solidFill>
                <a:latin typeface="Times New Roman" panose="02020603050405020304" pitchFamily="18" charset="0"/>
                <a:cs typeface="Times New Roman" panose="02020603050405020304" pitchFamily="18" charset="0"/>
              </a:rPr>
              <a:t>4. </a:t>
            </a:r>
            <a:r>
              <a:rPr lang="ru-RU" dirty="0" err="1" smtClean="0">
                <a:solidFill>
                  <a:prstClr val="black"/>
                </a:solidFill>
                <a:latin typeface="Times New Roman" panose="02020603050405020304" pitchFamily="18" charset="0"/>
                <a:cs typeface="Times New Roman" panose="02020603050405020304" pitchFamily="18" charset="0"/>
              </a:rPr>
              <a:t>Схемотерапія</a:t>
            </a:r>
            <a:endParaRPr lang="ru-RU" dirty="0" smtClean="0">
              <a:solidFill>
                <a:prstClr val="black"/>
              </a:solidFill>
              <a:latin typeface="Times New Roman" panose="02020603050405020304" pitchFamily="18" charset="0"/>
              <a:cs typeface="Times New Roman" panose="02020603050405020304" pitchFamily="18" charset="0"/>
            </a:endParaRPr>
          </a:p>
          <a:p>
            <a:pPr lvl="0"/>
            <a:r>
              <a:rPr lang="ru-RU" dirty="0" smtClean="0">
                <a:solidFill>
                  <a:prstClr val="black"/>
                </a:solidFill>
                <a:latin typeface="Times New Roman" panose="02020603050405020304" pitchFamily="18" charset="0"/>
                <a:cs typeface="Times New Roman" panose="02020603050405020304" pitchFamily="18" charset="0"/>
              </a:rPr>
              <a:t>5. </a:t>
            </a:r>
            <a:r>
              <a:rPr lang="ru-RU" dirty="0" err="1" smtClean="0">
                <a:solidFill>
                  <a:prstClr val="black"/>
                </a:solidFill>
                <a:latin typeface="Times New Roman" panose="02020603050405020304" pitchFamily="18" charset="0"/>
                <a:cs typeface="Times New Roman" panose="02020603050405020304" pitchFamily="18" charset="0"/>
              </a:rPr>
              <a:t>Майндфулнес</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усвідомленість</a:t>
            </a:r>
            <a:r>
              <a:rPr lang="ru-RU" dirty="0" smtClean="0">
                <a:solidFill>
                  <a:prstClr val="black"/>
                </a:solidFill>
                <a:latin typeface="Times New Roman" panose="02020603050405020304" pitchFamily="18" charset="0"/>
                <a:cs typeface="Times New Roman" panose="02020603050405020304" pitchFamily="18" charset="0"/>
              </a:rPr>
              <a:t>) та АСТ</a:t>
            </a:r>
            <a:r>
              <a:rPr lang="de-DE"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терапія</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прийняття</a:t>
            </a:r>
            <a:r>
              <a:rPr lang="ru-RU" dirty="0" smtClean="0">
                <a:solidFill>
                  <a:prstClr val="black"/>
                </a:solidFill>
                <a:latin typeface="Times New Roman" panose="02020603050405020304" pitchFamily="18" charset="0"/>
                <a:cs typeface="Times New Roman" panose="02020603050405020304" pitchFamily="18" charset="0"/>
              </a:rPr>
              <a:t> й </a:t>
            </a:r>
            <a:r>
              <a:rPr lang="ru-RU" dirty="0" err="1" smtClean="0">
                <a:solidFill>
                  <a:prstClr val="black"/>
                </a:solidFill>
                <a:latin typeface="Times New Roman" panose="02020603050405020304" pitchFamily="18" charset="0"/>
                <a:cs typeface="Times New Roman" panose="02020603050405020304" pitchFamily="18" charset="0"/>
              </a:rPr>
              <a:t>відповідальності</a:t>
            </a:r>
            <a:r>
              <a:rPr lang="ru-RU" dirty="0" smtClean="0">
                <a:solidFill>
                  <a:prstClr val="black"/>
                </a:solidFill>
                <a:latin typeface="Times New Roman" panose="02020603050405020304" pitchFamily="18" charset="0"/>
                <a:cs typeface="Times New Roman" panose="02020603050405020304" pitchFamily="18" charset="0"/>
              </a:rPr>
              <a:t>)</a:t>
            </a:r>
          </a:p>
          <a:p>
            <a:pPr lvl="0"/>
            <a:r>
              <a:rPr lang="uk-UA" dirty="0" smtClean="0">
                <a:solidFill>
                  <a:prstClr val="black"/>
                </a:solidFill>
                <a:latin typeface="Times New Roman" panose="02020603050405020304" pitchFamily="18" charset="0"/>
                <a:cs typeface="Times New Roman" panose="02020603050405020304" pitchFamily="18" charset="0"/>
              </a:rPr>
              <a:t>6</a:t>
            </a:r>
            <a:r>
              <a:rPr lang="uk-UA" dirty="0">
                <a:solidFill>
                  <a:prstClr val="black"/>
                </a:solidFill>
                <a:latin typeface="Times New Roman" panose="02020603050405020304" pitchFamily="18" charset="0"/>
                <a:cs typeface="Times New Roman" panose="02020603050405020304" pitchFamily="18" charset="0"/>
              </a:rPr>
              <a:t>. </a:t>
            </a:r>
            <a:r>
              <a:rPr lang="de-DE" dirty="0">
                <a:solidFill>
                  <a:prstClr val="black"/>
                </a:solidFill>
                <a:latin typeface="Times New Roman" panose="02020603050405020304" pitchFamily="18" charset="0"/>
                <a:cs typeface="Times New Roman" panose="02020603050405020304" pitchFamily="18" charset="0"/>
              </a:rPr>
              <a:t>EMDR </a:t>
            </a:r>
            <a:r>
              <a:rPr lang="de-DE" dirty="0" smtClean="0">
                <a:solidFill>
                  <a:prstClr val="black"/>
                </a:solidFill>
                <a:latin typeface="Times New Roman" panose="02020603050405020304" pitchFamily="18" charset="0"/>
                <a:cs typeface="Times New Roman" panose="02020603050405020304" pitchFamily="18" charset="0"/>
              </a:rPr>
              <a:t>(</a:t>
            </a:r>
            <a:r>
              <a:rPr lang="ru-RU" dirty="0" err="1" smtClean="0">
                <a:solidFill>
                  <a:prstClr val="black"/>
                </a:solidFill>
                <a:latin typeface="Times New Roman" panose="02020603050405020304" pitchFamily="18" charset="0"/>
                <a:cs typeface="Times New Roman" panose="02020603050405020304" pitchFamily="18" charset="0"/>
              </a:rPr>
              <a:t>десенсибілізація</a:t>
            </a:r>
            <a:r>
              <a:rPr lang="ru-RU" dirty="0" smtClean="0">
                <a:solidFill>
                  <a:prstClr val="black"/>
                </a:solidFill>
                <a:latin typeface="Times New Roman" panose="02020603050405020304" pitchFamily="18" charset="0"/>
                <a:cs typeface="Times New Roman" panose="02020603050405020304" pitchFamily="18" charset="0"/>
              </a:rPr>
              <a:t> та </a:t>
            </a:r>
            <a:r>
              <a:rPr lang="ru-RU" dirty="0" err="1" smtClean="0">
                <a:solidFill>
                  <a:prstClr val="black"/>
                </a:solidFill>
                <a:latin typeface="Times New Roman" panose="02020603050405020304" pitchFamily="18" charset="0"/>
                <a:cs typeface="Times New Roman" panose="02020603050405020304" pitchFamily="18" charset="0"/>
              </a:rPr>
              <a:t>репроцесінг</a:t>
            </a:r>
            <a:r>
              <a:rPr lang="ru-RU" dirty="0" smtClean="0">
                <a:solidFill>
                  <a:prstClr val="black"/>
                </a:solidFill>
                <a:latin typeface="Times New Roman" panose="02020603050405020304" pitchFamily="18" charset="0"/>
                <a:cs typeface="Times New Roman" panose="02020603050405020304" pitchFamily="18" charset="0"/>
              </a:rPr>
              <a:t> за </a:t>
            </a:r>
            <a:r>
              <a:rPr lang="ru-RU" dirty="0" err="1" smtClean="0">
                <a:solidFill>
                  <a:prstClr val="black"/>
                </a:solidFill>
                <a:latin typeface="Times New Roman" panose="02020603050405020304" pitchFamily="18" charset="0"/>
                <a:cs typeface="Times New Roman" panose="02020603050405020304" pitchFamily="18" charset="0"/>
              </a:rPr>
              <a:t>допомогою</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руху</a:t>
            </a:r>
            <a:r>
              <a:rPr lang="ru-RU" dirty="0" smtClean="0">
                <a:solidFill>
                  <a:prstClr val="black"/>
                </a:solidFill>
                <a:latin typeface="Times New Roman" panose="02020603050405020304" pitchFamily="18" charset="0"/>
                <a:cs typeface="Times New Roman" panose="02020603050405020304" pitchFamily="18" charset="0"/>
              </a:rPr>
              <a:t> очей)</a:t>
            </a:r>
          </a:p>
          <a:p>
            <a:pPr lvl="0"/>
            <a:r>
              <a:rPr lang="ru-RU" dirty="0" smtClean="0">
                <a:solidFill>
                  <a:prstClr val="black"/>
                </a:solidFill>
                <a:latin typeface="Times New Roman" panose="02020603050405020304" pitchFamily="18" charset="0"/>
                <a:cs typeface="Times New Roman" panose="02020603050405020304" pitchFamily="18" charset="0"/>
              </a:rPr>
              <a:t>7.</a:t>
            </a:r>
            <a:r>
              <a:rPr lang="uk-UA" dirty="0">
                <a:solidFill>
                  <a:prstClr val="black"/>
                </a:solidFill>
                <a:latin typeface="Times New Roman" panose="02020603050405020304" pitchFamily="18" charset="0"/>
                <a:ea typeface="Calibri"/>
                <a:cs typeface="Times New Roman" panose="02020603050405020304" pitchFamily="18" charset="0"/>
              </a:rPr>
              <a:t> </a:t>
            </a:r>
            <a:r>
              <a:rPr lang="uk-UA" dirty="0" smtClean="0">
                <a:solidFill>
                  <a:prstClr val="black"/>
                </a:solidFill>
                <a:latin typeface="Times New Roman" panose="02020603050405020304" pitchFamily="18" charset="0"/>
                <a:ea typeface="Calibri"/>
                <a:cs typeface="Times New Roman" panose="02020603050405020304" pitchFamily="18" charset="0"/>
              </a:rPr>
              <a:t>Психотерапія міжособистісних відносин</a:t>
            </a:r>
            <a:r>
              <a:rPr lang="ru-RU" dirty="0" smtClean="0">
                <a:solidFill>
                  <a:prstClr val="black"/>
                </a:solidFill>
                <a:latin typeface="Times New Roman" panose="02020603050405020304" pitchFamily="18" charset="0"/>
                <a:cs typeface="Times New Roman" panose="02020603050405020304" pitchFamily="18" charset="0"/>
              </a:rPr>
              <a:t> </a:t>
            </a:r>
          </a:p>
          <a:p>
            <a:pPr lvl="0"/>
            <a:r>
              <a:rPr lang="ru-RU" dirty="0" smtClean="0">
                <a:solidFill>
                  <a:prstClr val="black"/>
                </a:solidFill>
                <a:latin typeface="Times New Roman" panose="02020603050405020304" pitchFamily="18" charset="0"/>
                <a:cs typeface="Times New Roman" panose="02020603050405020304" pitchFamily="18" charset="0"/>
              </a:rPr>
              <a:t>8. </a:t>
            </a:r>
            <a:r>
              <a:rPr lang="ru-RU" dirty="0" err="1" smtClean="0">
                <a:solidFill>
                  <a:prstClr val="black"/>
                </a:solidFill>
                <a:latin typeface="Times New Roman" panose="02020603050405020304" pitchFamily="18" charset="0"/>
                <a:cs typeface="Times New Roman" panose="02020603050405020304" pitchFamily="18" charset="0"/>
              </a:rPr>
              <a:t>Нейропсихологічні</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інтервенції</a:t>
            </a:r>
            <a:endParaRPr lang="ru-RU" dirty="0" smtClean="0">
              <a:solidFill>
                <a:prstClr val="black"/>
              </a:solidFill>
              <a:latin typeface="Times New Roman" panose="02020603050405020304" pitchFamily="18" charset="0"/>
              <a:cs typeface="Times New Roman" panose="02020603050405020304" pitchFamily="18" charset="0"/>
            </a:endParaRPr>
          </a:p>
          <a:p>
            <a:pPr lvl="0"/>
            <a:r>
              <a:rPr lang="uk-UA" dirty="0" smtClean="0">
                <a:solidFill>
                  <a:prstClr val="black"/>
                </a:solidFill>
                <a:latin typeface="Times New Roman" panose="02020603050405020304" pitchFamily="18" charset="0"/>
                <a:cs typeface="Times New Roman" panose="02020603050405020304" pitchFamily="18" charset="0"/>
              </a:rPr>
              <a:t>9.</a:t>
            </a:r>
            <a:r>
              <a:rPr lang="ru-RU" dirty="0" smtClean="0">
                <a:solidFill>
                  <a:prstClr val="black"/>
                </a:solidFill>
                <a:latin typeface="Times New Roman" panose="02020603050405020304" pitchFamily="18" charset="0"/>
                <a:cs typeface="Times New Roman" panose="02020603050405020304" pitchFamily="18" charset="0"/>
              </a:rPr>
              <a:t> Онлайн - </a:t>
            </a:r>
            <a:r>
              <a:rPr lang="ru-RU" dirty="0" err="1" smtClean="0">
                <a:solidFill>
                  <a:prstClr val="black"/>
                </a:solidFill>
                <a:latin typeface="Times New Roman" panose="02020603050405020304" pitchFamily="18" charset="0"/>
                <a:cs typeface="Times New Roman" panose="02020603050405020304" pitchFamily="18" charset="0"/>
              </a:rPr>
              <a:t>інтервенції</a:t>
            </a:r>
            <a:r>
              <a:rPr lang="ru-RU" dirty="0" smtClean="0">
                <a:solidFill>
                  <a:prstClr val="black"/>
                </a:solidFill>
                <a:latin typeface="Times New Roman" panose="02020603050405020304" pitchFamily="18" charset="0"/>
                <a:cs typeface="Times New Roman" panose="02020603050405020304" pitchFamily="18" charset="0"/>
              </a:rPr>
              <a:t> та </a:t>
            </a:r>
            <a:r>
              <a:rPr lang="ru-RU" dirty="0" err="1" smtClean="0">
                <a:solidFill>
                  <a:prstClr val="black"/>
                </a:solidFill>
                <a:latin typeface="Times New Roman" panose="02020603050405020304" pitchFamily="18" charset="0"/>
                <a:cs typeface="Times New Roman" panose="02020603050405020304" pitchFamily="18" charset="0"/>
              </a:rPr>
              <a:t>мобільні</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застосунки</a:t>
            </a:r>
            <a:endParaRPr lang="ru-RU" dirty="0" smtClean="0">
              <a:solidFill>
                <a:prstClr val="black"/>
              </a:solidFill>
              <a:latin typeface="Times New Roman" panose="02020603050405020304" pitchFamily="18" charset="0"/>
              <a:cs typeface="Times New Roman" panose="02020603050405020304" pitchFamily="18" charset="0"/>
            </a:endParaRPr>
          </a:p>
          <a:p>
            <a:pPr lvl="0"/>
            <a:r>
              <a:rPr lang="ru-RU" dirty="0" smtClean="0">
                <a:solidFill>
                  <a:prstClr val="black"/>
                </a:solidFill>
                <a:latin typeface="Times New Roman" panose="02020603050405020304" pitchFamily="18" charset="0"/>
                <a:cs typeface="Times New Roman" panose="02020603050405020304" pitchFamily="18" charset="0"/>
              </a:rPr>
              <a:t>10. </a:t>
            </a:r>
            <a:r>
              <a:rPr lang="ru-RU" dirty="0" err="1" smtClean="0">
                <a:solidFill>
                  <a:prstClr val="black"/>
                </a:solidFill>
                <a:latin typeface="Times New Roman" panose="02020603050405020304" pitchFamily="18" charset="0"/>
                <a:cs typeface="Times New Roman" panose="02020603050405020304" pitchFamily="18" charset="0"/>
              </a:rPr>
              <a:t>Психофармакологія</a:t>
            </a:r>
            <a:endParaRPr lang="ru-RU" dirty="0" smtClean="0">
              <a:solidFill>
                <a:prstClr val="black"/>
              </a:solidFill>
              <a:latin typeface="Times New Roman" panose="02020603050405020304" pitchFamily="18" charset="0"/>
              <a:cs typeface="Times New Roman" panose="02020603050405020304" pitchFamily="18" charset="0"/>
            </a:endParaRPr>
          </a:p>
          <a:p>
            <a:pPr lvl="0"/>
            <a:r>
              <a:rPr lang="ru-RU" dirty="0" smtClean="0">
                <a:solidFill>
                  <a:prstClr val="black"/>
                </a:solidFill>
              </a:rPr>
              <a:t>11. </a:t>
            </a:r>
            <a:r>
              <a:rPr lang="ru-RU" dirty="0" err="1" smtClean="0">
                <a:solidFill>
                  <a:prstClr val="black"/>
                </a:solidFill>
              </a:rPr>
              <a:t>І</a:t>
            </a:r>
            <a:r>
              <a:rPr lang="ru-RU" dirty="0" err="1" smtClean="0">
                <a:solidFill>
                  <a:prstClr val="black"/>
                </a:solidFill>
                <a:latin typeface="Times New Roman" panose="02020603050405020304" pitchFamily="18" charset="0"/>
                <a:cs typeface="Times New Roman" panose="02020603050405020304" pitchFamily="18" charset="0"/>
              </a:rPr>
              <a:t>нтеграція</a:t>
            </a:r>
            <a:r>
              <a:rPr lang="ru-RU" dirty="0" smtClean="0">
                <a:solidFill>
                  <a:prstClr val="black"/>
                </a:solidFill>
                <a:latin typeface="Times New Roman" panose="02020603050405020304" pitchFamily="18" charset="0"/>
                <a:cs typeface="Times New Roman" panose="02020603050405020304" pitchFamily="18" charset="0"/>
              </a:rPr>
              <a:t> з </a:t>
            </a:r>
            <a:r>
              <a:rPr lang="ru-RU" dirty="0" err="1" smtClean="0">
                <a:solidFill>
                  <a:prstClr val="black"/>
                </a:solidFill>
                <a:latin typeface="Times New Roman" panose="02020603050405020304" pitchFamily="18" charset="0"/>
                <a:cs typeface="Times New Roman" panose="02020603050405020304" pitchFamily="18" charset="0"/>
              </a:rPr>
              <a:t>нутріціологією</a:t>
            </a:r>
            <a:r>
              <a:rPr lang="ru-RU" dirty="0" smtClean="0">
                <a:solidFill>
                  <a:prstClr val="black"/>
                </a:solidFill>
                <a:latin typeface="Times New Roman" panose="02020603050405020304" pitchFamily="18" charset="0"/>
                <a:cs typeface="Times New Roman" panose="02020603050405020304" pitchFamily="18" charset="0"/>
              </a:rPr>
              <a:t> та </a:t>
            </a:r>
            <a:r>
              <a:rPr lang="ru-RU" dirty="0" err="1" smtClean="0">
                <a:solidFill>
                  <a:prstClr val="black"/>
                </a:solidFill>
                <a:latin typeface="Times New Roman" panose="02020603050405020304" pitchFamily="18" charset="0"/>
                <a:cs typeface="Times New Roman" panose="02020603050405020304" pitchFamily="18" charset="0"/>
              </a:rPr>
              <a:t>соматичним</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здоров’ям</a:t>
            </a:r>
            <a:endParaRPr lang="ru-RU" dirty="0" smtClean="0">
              <a:solidFill>
                <a:prstClr val="black"/>
              </a:solidFill>
              <a:latin typeface="Times New Roman" panose="02020603050405020304" pitchFamily="18" charset="0"/>
              <a:cs typeface="Times New Roman" panose="02020603050405020304" pitchFamily="18" charset="0"/>
            </a:endParaRPr>
          </a:p>
          <a:p>
            <a:pPr lvl="0"/>
            <a:r>
              <a:rPr lang="uk-UA" dirty="0" smtClean="0">
                <a:latin typeface="Times New Roman" panose="02020603050405020304" pitchFamily="18" charset="0"/>
                <a:ea typeface="Calibri"/>
                <a:cs typeface="Times New Roman" panose="02020603050405020304" pitchFamily="18" charset="0"/>
              </a:rPr>
              <a:t>12. </a:t>
            </a:r>
            <a:r>
              <a:rPr lang="uk-UA" dirty="0">
                <a:latin typeface="Times New Roman" panose="02020603050405020304" pitchFamily="18" charset="0"/>
                <a:ea typeface="Calibri"/>
                <a:cs typeface="Times New Roman" panose="02020603050405020304" pitchFamily="18" charset="0"/>
              </a:rPr>
              <a:t>Сугестивна </a:t>
            </a:r>
            <a:r>
              <a:rPr lang="uk-UA" dirty="0" smtClean="0">
                <a:latin typeface="Times New Roman" panose="02020603050405020304" pitchFamily="18" charset="0"/>
                <a:ea typeface="Calibri"/>
                <a:cs typeface="Times New Roman" panose="02020603050405020304" pitchFamily="18" charset="0"/>
              </a:rPr>
              <a:t>терапія</a:t>
            </a:r>
            <a:endParaRPr lang="uk-UA" dirty="0" smtClean="0">
              <a:latin typeface="Times New Roman" panose="02020603050405020304" pitchFamily="18" charset="0"/>
              <a:cs typeface="Times New Roman" panose="02020603050405020304" pitchFamily="18" charset="0"/>
            </a:endParaRPr>
          </a:p>
          <a:p>
            <a:r>
              <a:rPr lang="uk-UA" dirty="0">
                <a:solidFill>
                  <a:prstClr val="black"/>
                </a:solidFill>
                <a:latin typeface="Times New Roman" panose="02020603050405020304" pitchFamily="18" charset="0"/>
                <a:ea typeface="Calibri"/>
                <a:cs typeface="Times New Roman" panose="02020603050405020304" pitchFamily="18" charset="0"/>
              </a:rPr>
              <a:t>13. А</a:t>
            </a:r>
            <a:r>
              <a:rPr lang="uk-UA" dirty="0" smtClean="0">
                <a:solidFill>
                  <a:prstClr val="black"/>
                </a:solidFill>
                <a:latin typeface="Times New Roman" panose="02020603050405020304" pitchFamily="18" charset="0"/>
                <a:ea typeface="Calibri"/>
                <a:cs typeface="Times New Roman" panose="02020603050405020304" pitchFamily="18" charset="0"/>
              </a:rPr>
              <a:t>утогенне тренування</a:t>
            </a:r>
            <a:endParaRPr lang="uk-UA" dirty="0" smtClean="0">
              <a:latin typeface="Times New Roman" panose="02020603050405020304" pitchFamily="18" charset="0"/>
              <a:cs typeface="Times New Roman" panose="02020603050405020304" pitchFamily="18" charset="0"/>
            </a:endParaRPr>
          </a:p>
          <a:p>
            <a:r>
              <a:rPr lang="ru-RU" dirty="0" smtClean="0">
                <a:solidFill>
                  <a:prstClr val="black"/>
                </a:solidFill>
                <a:latin typeface="Times New Roman" panose="02020603050405020304" pitchFamily="18" charset="0"/>
                <a:ea typeface="Times New Roman"/>
                <a:cs typeface="Times New Roman" panose="02020603050405020304" pitchFamily="18" charset="0"/>
              </a:rPr>
              <a:t>14</a:t>
            </a:r>
            <a:r>
              <a:rPr lang="ru-RU" dirty="0">
                <a:solidFill>
                  <a:prstClr val="black"/>
                </a:solidFill>
                <a:latin typeface="Times New Roman" panose="02020603050405020304" pitchFamily="18" charset="0"/>
                <a:ea typeface="Times New Roman"/>
                <a:cs typeface="Times New Roman" panose="02020603050405020304" pitchFamily="18" charset="0"/>
              </a:rPr>
              <a:t>. </a:t>
            </a:r>
            <a:r>
              <a:rPr lang="ru-RU" dirty="0" err="1" smtClean="0">
                <a:solidFill>
                  <a:prstClr val="black"/>
                </a:solidFill>
                <a:latin typeface="Times New Roman" panose="02020603050405020304" pitchFamily="18" charset="0"/>
                <a:ea typeface="Times New Roman"/>
                <a:cs typeface="Times New Roman" panose="02020603050405020304" pitchFamily="18" charset="0"/>
              </a:rPr>
              <a:t>Символдрама</a:t>
            </a:r>
            <a:r>
              <a:rPr lang="ru-RU" dirty="0" smtClean="0">
                <a:solidFill>
                  <a:prstClr val="black"/>
                </a:solidFill>
                <a:latin typeface="Times New Roman" panose="02020603050405020304" pitchFamily="18" charset="0"/>
                <a:ea typeface="Times New Roman"/>
                <a:cs typeface="Times New Roman" panose="02020603050405020304" pitchFamily="18" charset="0"/>
              </a:rPr>
              <a:t> </a:t>
            </a:r>
            <a:endParaRPr lang="uk-UA" dirty="0" smtClean="0">
              <a:latin typeface="Times New Roman" panose="02020603050405020304" pitchFamily="18" charset="0"/>
              <a:cs typeface="Times New Roman" panose="02020603050405020304" pitchFamily="18" charset="0"/>
            </a:endParaRPr>
          </a:p>
          <a:p>
            <a:r>
              <a:rPr lang="ru-RU" dirty="0" smtClean="0">
                <a:solidFill>
                  <a:prstClr val="black"/>
                </a:solidFill>
                <a:latin typeface="Times New Roman" panose="02020603050405020304" pitchFamily="18" charset="0"/>
                <a:ea typeface="Calibri"/>
                <a:cs typeface="Times New Roman" panose="02020603050405020304" pitchFamily="18" charset="0"/>
              </a:rPr>
              <a:t>15. </a:t>
            </a:r>
            <a:r>
              <a:rPr lang="ru-RU" dirty="0" err="1" smtClean="0">
                <a:solidFill>
                  <a:prstClr val="black"/>
                </a:solidFill>
                <a:latin typeface="Times New Roman" panose="02020603050405020304" pitchFamily="18" charset="0"/>
                <a:ea typeface="Calibri"/>
                <a:cs typeface="Times New Roman" panose="02020603050405020304" pitchFamily="18" charset="0"/>
              </a:rPr>
              <a:t>Трансперсональна</a:t>
            </a:r>
            <a:r>
              <a:rPr lang="ru-RU" dirty="0" smtClean="0">
                <a:solidFill>
                  <a:prstClr val="black"/>
                </a:solidFill>
                <a:latin typeface="Times New Roman" panose="02020603050405020304" pitchFamily="18" charset="0"/>
                <a:ea typeface="Calibri"/>
                <a:cs typeface="Times New Roman" panose="02020603050405020304" pitchFamily="18" charset="0"/>
              </a:rPr>
              <a:t> </a:t>
            </a:r>
            <a:r>
              <a:rPr lang="ru-RU" dirty="0" err="1" smtClean="0">
                <a:solidFill>
                  <a:prstClr val="black"/>
                </a:solidFill>
                <a:latin typeface="Times New Roman" panose="02020603050405020304" pitchFamily="18" charset="0"/>
                <a:ea typeface="Calibri"/>
                <a:cs typeface="Times New Roman" panose="02020603050405020304" pitchFamily="18" charset="0"/>
              </a:rPr>
              <a:t>психотерапія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6992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208912" cy="5909310"/>
          </a:xfrm>
          <a:prstGeom prst="rect">
            <a:avLst/>
          </a:prstGeom>
        </p:spPr>
        <p:txBody>
          <a:bodyPr wrap="square">
            <a:spAutoFit/>
          </a:bodyPr>
          <a:lstStyle/>
          <a:p>
            <a:pPr lvl="0"/>
            <a:endParaRPr lang="ru-RU" b="1" dirty="0" smtClean="0">
              <a:solidFill>
                <a:prstClr val="black"/>
              </a:solidFill>
              <a:latin typeface="Times New Roman" panose="02020603050405020304" pitchFamily="18" charset="0"/>
              <a:cs typeface="Times New Roman" panose="02020603050405020304" pitchFamily="18" charset="0"/>
            </a:endParaRPr>
          </a:p>
          <a:p>
            <a:pPr lvl="0"/>
            <a:r>
              <a:rPr lang="ru-RU" b="1" dirty="0" smtClean="0">
                <a:solidFill>
                  <a:prstClr val="black"/>
                </a:solidFill>
                <a:latin typeface="Times New Roman" panose="02020603050405020304" pitchFamily="18" charset="0"/>
                <a:cs typeface="Times New Roman" panose="02020603050405020304" pitchFamily="18" charset="0"/>
              </a:rPr>
              <a:t>1. </a:t>
            </a:r>
            <a:r>
              <a:rPr lang="ru-RU" b="1" dirty="0">
                <a:solidFill>
                  <a:prstClr val="black"/>
                </a:solidFill>
                <a:latin typeface="Times New Roman" panose="02020603050405020304" pitchFamily="18" charset="0"/>
                <a:cs typeface="Times New Roman" panose="02020603050405020304" pitchFamily="18" charset="0"/>
              </a:rPr>
              <a:t>КОГНІТИВНО-ПОВЕДІНКОВА ТЕРАПІЯ (КПТ)</a:t>
            </a:r>
          </a:p>
          <a:p>
            <a:pPr lvl="0"/>
            <a:r>
              <a:rPr lang="ru-RU" dirty="0" smtClean="0">
                <a:solidFill>
                  <a:prstClr val="black"/>
                </a:solidFill>
                <a:latin typeface="Times New Roman" panose="02020603050405020304" pitchFamily="18" charset="0"/>
                <a:cs typeface="Times New Roman" panose="02020603050405020304" pitchFamily="18" charset="0"/>
              </a:rPr>
              <a:t>    КПТ - </a:t>
            </a:r>
            <a:r>
              <a:rPr lang="ru-RU" dirty="0" err="1" smtClean="0">
                <a:solidFill>
                  <a:prstClr val="black"/>
                </a:solidFill>
                <a:latin typeface="Times New Roman" panose="02020603050405020304" pitchFamily="18" charset="0"/>
                <a:cs typeface="Times New Roman" panose="02020603050405020304" pitchFamily="18" charset="0"/>
              </a:rPr>
              <a:t>це</a:t>
            </a:r>
            <a:r>
              <a:rPr lang="ru-RU" dirty="0" smtClean="0">
                <a:solidFill>
                  <a:prstClr val="black"/>
                </a:solidFill>
                <a:latin typeface="Times New Roman" panose="02020603050405020304" pitchFamily="18" charset="0"/>
                <a:cs typeface="Times New Roman" panose="02020603050405020304" pitchFamily="18" charset="0"/>
              </a:rPr>
              <a:t> </a:t>
            </a:r>
            <a:r>
              <a:rPr lang="ru-RU" dirty="0">
                <a:solidFill>
                  <a:prstClr val="black"/>
                </a:solidFill>
                <a:latin typeface="Times New Roman" panose="02020603050405020304" pitchFamily="18" charset="0"/>
                <a:cs typeface="Times New Roman" panose="02020603050405020304" pitchFamily="18" charset="0"/>
              </a:rPr>
              <a:t>«</a:t>
            </a:r>
            <a:r>
              <a:rPr lang="ru-RU" dirty="0" err="1">
                <a:solidFill>
                  <a:prstClr val="black"/>
                </a:solidFill>
                <a:latin typeface="Times New Roman" panose="02020603050405020304" pitchFamily="18" charset="0"/>
                <a:cs typeface="Times New Roman" panose="02020603050405020304" pitchFamily="18" charset="0"/>
              </a:rPr>
              <a:t>золотий</a:t>
            </a:r>
            <a:r>
              <a:rPr lang="ru-RU" dirty="0">
                <a:solidFill>
                  <a:prstClr val="black"/>
                </a:solidFill>
                <a:latin typeface="Times New Roman" panose="02020603050405020304" pitchFamily="18" charset="0"/>
                <a:cs typeface="Times New Roman" panose="02020603050405020304" pitchFamily="18" charset="0"/>
              </a:rPr>
              <a:t> стандарт» </a:t>
            </a:r>
            <a:r>
              <a:rPr lang="ru-RU" dirty="0" err="1">
                <a:solidFill>
                  <a:prstClr val="black"/>
                </a:solidFill>
                <a:latin typeface="Times New Roman" panose="02020603050405020304" pitchFamily="18" charset="0"/>
                <a:cs typeface="Times New Roman" panose="02020603050405020304" pitchFamily="18" charset="0"/>
              </a:rPr>
              <a:t>лікування</a:t>
            </a:r>
            <a:r>
              <a:rPr lang="ru-RU" dirty="0">
                <a:solidFill>
                  <a:prstClr val="black"/>
                </a:solidFill>
                <a:latin typeface="Times New Roman" panose="02020603050405020304" pitchFamily="18" charset="0"/>
                <a:cs typeface="Times New Roman" panose="02020603050405020304" pitchFamily="18" charset="0"/>
              </a:rPr>
              <a:t>, особливо </a:t>
            </a:r>
            <a:r>
              <a:rPr lang="ru-RU" dirty="0" err="1">
                <a:solidFill>
                  <a:prstClr val="black"/>
                </a:solidFill>
                <a:latin typeface="Times New Roman" panose="02020603050405020304" pitchFamily="18" charset="0"/>
                <a:cs typeface="Times New Roman" panose="02020603050405020304" pitchFamily="18" charset="0"/>
              </a:rPr>
              <a:t>ефективна</a:t>
            </a:r>
            <a:r>
              <a:rPr lang="ru-RU" dirty="0">
                <a:solidFill>
                  <a:prstClr val="black"/>
                </a:solidFill>
                <a:latin typeface="Times New Roman" panose="02020603050405020304" pitchFamily="18" charset="0"/>
                <a:cs typeface="Times New Roman" panose="02020603050405020304" pitchFamily="18" charset="0"/>
              </a:rPr>
              <a:t> при </a:t>
            </a:r>
            <a:r>
              <a:rPr lang="ru-RU" b="1" dirty="0" err="1">
                <a:solidFill>
                  <a:prstClr val="black"/>
                </a:solidFill>
                <a:latin typeface="Times New Roman" panose="02020603050405020304" pitchFamily="18" charset="0"/>
                <a:cs typeface="Times New Roman" panose="02020603050405020304" pitchFamily="18" charset="0"/>
              </a:rPr>
              <a:t>нервовій</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булімії</a:t>
            </a:r>
            <a:r>
              <a:rPr lang="ru-RU" dirty="0">
                <a:solidFill>
                  <a:prstClr val="black"/>
                </a:solidFill>
                <a:latin typeface="Times New Roman" panose="02020603050405020304" pitchFamily="18" charset="0"/>
                <a:cs typeface="Times New Roman" panose="02020603050405020304" pitchFamily="18" charset="0"/>
              </a:rPr>
              <a:t> та </a:t>
            </a:r>
            <a:r>
              <a:rPr lang="ru-RU" b="1" dirty="0" err="1">
                <a:solidFill>
                  <a:prstClr val="black"/>
                </a:solidFill>
                <a:latin typeface="Times New Roman" panose="02020603050405020304" pitchFamily="18" charset="0"/>
                <a:cs typeface="Times New Roman" panose="02020603050405020304" pitchFamily="18" charset="0"/>
              </a:rPr>
              <a:t>компульсивному</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переїданні</a:t>
            </a:r>
            <a:r>
              <a:rPr lang="ru-RU" dirty="0">
                <a:solidFill>
                  <a:prstClr val="black"/>
                </a:solidFill>
                <a:latin typeface="Times New Roman" panose="02020603050405020304" pitchFamily="18" charset="0"/>
                <a:cs typeface="Times New Roman" panose="02020603050405020304" pitchFamily="18" charset="0"/>
              </a:rPr>
              <a:t>:</a:t>
            </a:r>
          </a:p>
          <a:p>
            <a:pPr lvl="0">
              <a:buFont typeface="Arial"/>
              <a:buChar char="•"/>
            </a:pP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допомагає</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змінити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хибні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переконання</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щодо</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їжі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тіла</a:t>
            </a:r>
            <a:r>
              <a:rPr lang="ru-RU" dirty="0">
                <a:solidFill>
                  <a:prstClr val="black"/>
                </a:solidFill>
                <a:latin typeface="Times New Roman" panose="02020603050405020304" pitchFamily="18" charset="0"/>
                <a:cs typeface="Times New Roman" panose="02020603050405020304" pitchFamily="18" charset="0"/>
              </a:rPr>
              <a:t>, </a:t>
            </a:r>
            <a:r>
              <a:rPr lang="ru-RU" dirty="0" smtClean="0">
                <a:solidFill>
                  <a:prstClr val="black"/>
                </a:solidFill>
                <a:latin typeface="Times New Roman" panose="02020603050405020304" pitchFamily="18" charset="0"/>
                <a:cs typeface="Times New Roman" panose="02020603050405020304" pitchFamily="18" charset="0"/>
              </a:rPr>
              <a:t>ваги</a:t>
            </a:r>
            <a:endParaRPr lang="ru-RU" dirty="0">
              <a:solidFill>
                <a:prstClr val="black"/>
              </a:solidFill>
              <a:latin typeface="Times New Roman" panose="02020603050405020304" pitchFamily="18" charset="0"/>
              <a:cs typeface="Times New Roman" panose="02020603050405020304" pitchFamily="18" charset="0"/>
            </a:endParaRPr>
          </a:p>
          <a:p>
            <a:pPr lvl="0">
              <a:buFont typeface="Arial"/>
              <a:buChar char="•"/>
            </a:pP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розробляє</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здорові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шаблони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харчової</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поведінки</a:t>
            </a:r>
            <a:endParaRPr lang="ru-RU" dirty="0">
              <a:solidFill>
                <a:prstClr val="black"/>
              </a:solidFill>
              <a:latin typeface="Times New Roman" panose="02020603050405020304" pitchFamily="18" charset="0"/>
              <a:cs typeface="Times New Roman" panose="02020603050405020304" pitchFamily="18" charset="0"/>
            </a:endParaRPr>
          </a:p>
          <a:p>
            <a:pPr lvl="0">
              <a:buFont typeface="Arial"/>
              <a:buChar char="•"/>
            </a:pP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включає</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ведення</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щоденників</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споживання</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їжі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виявлення</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тригерів</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навчання</a:t>
            </a:r>
            <a:r>
              <a:rPr lang="ru-RU" dirty="0">
                <a:solidFill>
                  <a:prstClr val="black"/>
                </a:solidFill>
                <a:latin typeface="Times New Roman" panose="02020603050405020304" pitchFamily="18" charset="0"/>
                <a:cs typeface="Times New Roman" panose="02020603050405020304" pitchFamily="18" charset="0"/>
              </a:rPr>
              <a:t> </a:t>
            </a:r>
            <a:r>
              <a:rPr lang="ru-RU" dirty="0" smtClean="0">
                <a:solidFill>
                  <a:prstClr val="black"/>
                </a:solidFill>
                <a:latin typeface="Times New Roman" panose="02020603050405020304" pitchFamily="18" charset="0"/>
                <a:cs typeface="Times New Roman" panose="02020603050405020304" pitchFamily="18" charset="0"/>
              </a:rPr>
              <a:t>   </a:t>
            </a:r>
          </a:p>
          <a:p>
            <a:pPr lvl="0"/>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емоційної</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регуляції</a:t>
            </a:r>
            <a:endParaRPr lang="ru-RU" dirty="0" smtClean="0">
              <a:solidFill>
                <a:prstClr val="black"/>
              </a:solidFill>
              <a:latin typeface="Times New Roman" panose="02020603050405020304" pitchFamily="18" charset="0"/>
              <a:cs typeface="Times New Roman" panose="02020603050405020304" pitchFamily="18" charset="0"/>
            </a:endParaRPr>
          </a:p>
          <a:p>
            <a:pPr lvl="0">
              <a:buFont typeface="Arial"/>
              <a:buChar char="•"/>
            </a:pPr>
            <a:endParaRPr lang="ru-RU" dirty="0" smtClean="0">
              <a:solidFill>
                <a:prstClr val="black"/>
              </a:solidFill>
              <a:latin typeface="Times New Roman" panose="02020603050405020304" pitchFamily="18" charset="0"/>
              <a:cs typeface="Times New Roman" panose="02020603050405020304" pitchFamily="18" charset="0"/>
            </a:endParaRPr>
          </a:p>
          <a:p>
            <a:pPr lvl="0"/>
            <a:r>
              <a:rPr lang="uk-UA" i="1" dirty="0" smtClean="0">
                <a:solidFill>
                  <a:prstClr val="black"/>
                </a:solidFill>
              </a:rPr>
              <a:t>Важливе</a:t>
            </a:r>
            <a:r>
              <a:rPr lang="uk-UA" i="1" dirty="0" smtClean="0">
                <a:ea typeface="Calibri"/>
                <a:cs typeface="Times New Roman"/>
              </a:rPr>
              <a:t> значення мають «дидактичні інструкції» </a:t>
            </a:r>
            <a:r>
              <a:rPr lang="uk-UA" i="1" dirty="0">
                <a:ea typeface="Calibri"/>
                <a:cs typeface="Times New Roman"/>
              </a:rPr>
              <a:t>(інформування, роз'яснення) задля корекції когнітивних перекручених уявлень про зовнішність та </a:t>
            </a:r>
            <a:r>
              <a:rPr lang="uk-UA" i="1" dirty="0" smtClean="0">
                <a:ea typeface="Calibri"/>
                <a:cs typeface="Times New Roman"/>
              </a:rPr>
              <a:t>харчування (клієнтам </a:t>
            </a:r>
            <a:r>
              <a:rPr lang="uk-UA" i="1" dirty="0">
                <a:ea typeface="Calibri"/>
                <a:cs typeface="Times New Roman"/>
              </a:rPr>
              <a:t>пропонують ведення щоденника спостережень за проявами власної харчової поведінки, фіксуючи кількість, об’єм та час прийняття їжі, моменти відчуття голоду, ситості та </a:t>
            </a:r>
            <a:r>
              <a:rPr lang="uk-UA" i="1" dirty="0" smtClean="0">
                <a:ea typeface="Calibri"/>
                <a:cs typeface="Times New Roman"/>
              </a:rPr>
              <a:t>ін.)</a:t>
            </a:r>
          </a:p>
          <a:p>
            <a:pPr lvl="0"/>
            <a:endParaRPr lang="uk-UA" dirty="0">
              <a:solidFill>
                <a:prstClr val="black"/>
              </a:solidFill>
            </a:endParaRPr>
          </a:p>
          <a:p>
            <a:pPr lvl="0"/>
            <a:r>
              <a:rPr lang="uk-UA" i="1" dirty="0" smtClean="0">
                <a:ea typeface="Calibri"/>
                <a:cs typeface="Times New Roman"/>
              </a:rPr>
              <a:t>Психодинамічна </a:t>
            </a:r>
            <a:r>
              <a:rPr lang="uk-UA" i="1" dirty="0">
                <a:ea typeface="Calibri"/>
                <a:cs typeface="Times New Roman"/>
              </a:rPr>
              <a:t>психотерапевтична робота з особами з </a:t>
            </a:r>
            <a:r>
              <a:rPr lang="uk-UA" i="1" dirty="0" smtClean="0">
                <a:ea typeface="Calibri"/>
                <a:cs typeface="Times New Roman"/>
              </a:rPr>
              <a:t>ПХП, </a:t>
            </a:r>
            <a:r>
              <a:rPr lang="uk-UA" i="1" dirty="0">
                <a:ea typeface="Calibri"/>
                <a:cs typeface="Times New Roman"/>
              </a:rPr>
              <a:t>зумовлена необхідністю вирішення конфліктної ситуації, яка зумовлена неусвідомлюваними </a:t>
            </a:r>
            <a:r>
              <a:rPr lang="uk-UA" i="1" dirty="0" smtClean="0">
                <a:ea typeface="Calibri"/>
                <a:cs typeface="Times New Roman"/>
              </a:rPr>
              <a:t>потягами, </a:t>
            </a:r>
            <a:r>
              <a:rPr lang="uk-UA" i="1" dirty="0">
                <a:ea typeface="Calibri"/>
                <a:cs typeface="Times New Roman"/>
              </a:rPr>
              <a:t>складної комбінації низької самооцінки, що виникає внаслідок порушень самості </a:t>
            </a:r>
            <a:r>
              <a:rPr lang="uk-UA" i="1" dirty="0" smtClean="0">
                <a:ea typeface="Calibri"/>
                <a:cs typeface="Times New Roman"/>
              </a:rPr>
              <a:t>та </a:t>
            </a:r>
            <a:r>
              <a:rPr lang="uk-UA" i="1" dirty="0">
                <a:ea typeface="Calibri"/>
                <a:cs typeface="Times New Roman"/>
              </a:rPr>
              <a:t>/або нарцисичних </a:t>
            </a:r>
            <a:r>
              <a:rPr lang="uk-UA" i="1" dirty="0" smtClean="0">
                <a:ea typeface="Calibri"/>
                <a:cs typeface="Times New Roman"/>
              </a:rPr>
              <a:t>проблем. </a:t>
            </a:r>
            <a:endParaRPr lang="uk-UA" i="1" dirty="0" smtClean="0">
              <a:solidFill>
                <a:prstClr val="black"/>
              </a:solidFill>
              <a:cs typeface="Times New Roman"/>
            </a:endParaRPr>
          </a:p>
          <a:p>
            <a:pPr lvl="0">
              <a:buFont typeface="Arial"/>
              <a:buChar char="•"/>
            </a:pPr>
            <a:endParaRPr lang="uk-UA" dirty="0" smtClean="0">
              <a:solidFill>
                <a:prstClr val="black"/>
              </a:solidFill>
              <a:cs typeface="Times New Roman"/>
            </a:endParaRPr>
          </a:p>
          <a:p>
            <a:pPr lvl="0">
              <a:buFont typeface="Arial"/>
              <a:buChar char="•"/>
            </a:pPr>
            <a:endParaRPr lang="ru-RU" dirty="0">
              <a:solidFill>
                <a:prstClr val="black"/>
              </a:solidFill>
            </a:endParaRPr>
          </a:p>
        </p:txBody>
      </p:sp>
    </p:spTree>
    <p:extLst>
      <p:ext uri="{BB962C8B-B14F-4D97-AF65-F5344CB8AC3E}">
        <p14:creationId xmlns:p14="http://schemas.microsoft.com/office/powerpoint/2010/main" val="71410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8064896" cy="5909310"/>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3. СІМЕЙНА ТЕРАПІЯ (ОСОБЛИВО МЕТОД </a:t>
            </a:r>
            <a:r>
              <a:rPr lang="de-DE" b="1" dirty="0" smtClean="0">
                <a:latin typeface="Times New Roman" panose="02020603050405020304" pitchFamily="18" charset="0"/>
                <a:cs typeface="Times New Roman" panose="02020603050405020304" pitchFamily="18" charset="0"/>
              </a:rPr>
              <a:t>MAUDSLEY)</a:t>
            </a:r>
            <a:r>
              <a:rPr lang="uk-UA" b="1" dirty="0" smtClean="0">
                <a:latin typeface="Times New Roman" panose="02020603050405020304" pitchFamily="18" charset="0"/>
                <a:cs typeface="Times New Roman" panose="02020603050405020304" pitchFamily="18" charset="0"/>
              </a:rPr>
              <a:t> </a:t>
            </a:r>
          </a:p>
          <a:p>
            <a:pPr marL="285750" indent="-285750">
              <a:buFontTx/>
              <a:buChar char="-"/>
            </a:pPr>
            <a:r>
              <a:rPr lang="uk-UA" b="1" dirty="0" smtClean="0">
                <a:latin typeface="Times New Roman" panose="02020603050405020304" pitchFamily="18" charset="0"/>
                <a:cs typeface="Times New Roman" panose="02020603050405020304" pitchFamily="18" charset="0"/>
              </a:rPr>
              <a:t>Е</a:t>
            </a:r>
            <a:r>
              <a:rPr lang="ru-RU" dirty="0" err="1" smtClean="0">
                <a:latin typeface="Times New Roman" panose="02020603050405020304" pitchFamily="18" charset="0"/>
                <a:cs typeface="Times New Roman" panose="02020603050405020304" pitchFamily="18" charset="0"/>
              </a:rPr>
              <a:t>фективна</a:t>
            </a:r>
            <a:r>
              <a:rPr lang="ru-RU" dirty="0" smtClean="0">
                <a:latin typeface="Times New Roman" panose="02020603050405020304" pitchFamily="18" charset="0"/>
                <a:cs typeface="Times New Roman" panose="02020603050405020304" pitchFamily="18" charset="0"/>
              </a:rPr>
              <a:t> при </a:t>
            </a:r>
            <a:r>
              <a:rPr lang="ru-RU" b="1" dirty="0" err="1" smtClean="0">
                <a:latin typeface="Times New Roman" panose="02020603050405020304" pitchFamily="18" charset="0"/>
                <a:cs typeface="Times New Roman" panose="02020603050405020304" pitchFamily="18" charset="0"/>
              </a:rPr>
              <a:t>анорексії</a:t>
            </a:r>
            <a:r>
              <a:rPr lang="ru-RU" b="1" dirty="0" smtClean="0">
                <a:latin typeface="Times New Roman" panose="02020603050405020304" pitchFamily="18" charset="0"/>
                <a:cs typeface="Times New Roman" panose="02020603050405020304" pitchFamily="18" charset="0"/>
              </a:rPr>
              <a:t> у </a:t>
            </a:r>
            <a:r>
              <a:rPr lang="ru-RU" b="1" dirty="0" err="1" smtClean="0">
                <a:latin typeface="Times New Roman" panose="02020603050405020304" pitchFamily="18" charset="0"/>
                <a:cs typeface="Times New Roman" panose="02020603050405020304" pitchFamily="18" charset="0"/>
              </a:rPr>
              <a:t>підлітків</a:t>
            </a:r>
            <a:r>
              <a:rPr lang="ru-RU" dirty="0" smtClean="0">
                <a:latin typeface="Times New Roman" panose="02020603050405020304" pitchFamily="18" charset="0"/>
                <a:cs typeface="Times New Roman" panose="02020603050405020304" pitchFamily="18" charset="0"/>
              </a:rPr>
              <a:t>:</a:t>
            </a:r>
          </a:p>
          <a:p>
            <a:pPr marL="285750" indent="-285750">
              <a:buFontTx/>
              <a:buChar char="-"/>
            </a:pPr>
            <a:r>
              <a:rPr lang="ru-RU" dirty="0" smtClean="0">
                <a:latin typeface="Times New Roman" panose="02020603050405020304" pitchFamily="18" charset="0"/>
                <a:cs typeface="Times New Roman" panose="02020603050405020304" pitchFamily="18" charset="0"/>
              </a:rPr>
              <a:t>Родина активно залучена у </a:t>
            </a:r>
            <a:r>
              <a:rPr lang="ru-RU" dirty="0" err="1" smtClean="0">
                <a:latin typeface="Times New Roman" panose="02020603050405020304" pitchFamily="18" charset="0"/>
                <a:cs typeface="Times New Roman" panose="02020603050405020304" pitchFamily="18" charset="0"/>
              </a:rPr>
              <a:t>процес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відновлення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харчування</a:t>
            </a:r>
            <a:endParaRPr lang="ru-RU" dirty="0" smtClean="0">
              <a:latin typeface="Times New Roman" panose="02020603050405020304" pitchFamily="18" charset="0"/>
              <a:cs typeface="Times New Roman" panose="02020603050405020304" pitchFamily="18" charset="0"/>
            </a:endParaRPr>
          </a:p>
          <a:p>
            <a:pPr marL="285750" indent="-285750">
              <a:buFontTx/>
              <a:buChar char="-"/>
            </a:pPr>
            <a:r>
              <a:rPr lang="ru-RU" dirty="0" err="1" smtClean="0">
                <a:latin typeface="Times New Roman" panose="02020603050405020304" pitchFamily="18" charset="0"/>
                <a:cs typeface="Times New Roman" panose="02020603050405020304" pitchFamily="18" charset="0"/>
              </a:rPr>
              <a:t>Підтримується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відповідальність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сім’ї</a:t>
            </a:r>
            <a:r>
              <a:rPr lang="ru-RU" dirty="0" smtClean="0">
                <a:latin typeface="Times New Roman" panose="02020603050405020304" pitchFamily="18" charset="0"/>
                <a:cs typeface="Times New Roman" panose="02020603050405020304" pitchFamily="18" charset="0"/>
              </a:rPr>
              <a:t> за </a:t>
            </a:r>
            <a:r>
              <a:rPr lang="ru-RU" dirty="0" err="1" smtClean="0">
                <a:latin typeface="Times New Roman" panose="02020603050405020304" pitchFamily="18" charset="0"/>
                <a:cs typeface="Times New Roman" panose="02020603050405020304" pitchFamily="18" charset="0"/>
              </a:rPr>
              <a:t>годування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дитини</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ранніх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етапах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лікування</a:t>
            </a:r>
            <a:endParaRPr lang="ru-RU" dirty="0" smtClean="0">
              <a:latin typeface="Times New Roman" panose="02020603050405020304" pitchFamily="18" charset="0"/>
              <a:cs typeface="Times New Roman" panose="02020603050405020304" pitchFamily="18" charset="0"/>
            </a:endParaRPr>
          </a:p>
          <a:p>
            <a:pPr>
              <a:buFont typeface="Arial"/>
              <a:buChar char="•"/>
            </a:pPr>
            <a:endParaRPr lang="uk-UA" dirty="0"/>
          </a:p>
          <a:p>
            <a:r>
              <a:rPr lang="ru-RU" b="1" dirty="0">
                <a:latin typeface="Times New Roman" panose="02020603050405020304" pitchFamily="18" charset="0"/>
                <a:cs typeface="Times New Roman" panose="02020603050405020304" pitchFamily="18" charset="0"/>
              </a:rPr>
              <a:t>1. Фаза 1 </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Відновлення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харчування</a:t>
            </a:r>
            <a:r>
              <a:rPr lang="ru-RU"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Restoring</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weight</a:t>
            </a:r>
            <a:r>
              <a:rPr lang="de-DE" b="1" dirty="0">
                <a:latin typeface="Times New Roman" panose="02020603050405020304" pitchFamily="18" charset="0"/>
                <a:cs typeface="Times New Roman" panose="02020603050405020304" pitchFamily="18" charset="0"/>
              </a:rPr>
              <a:t>)</a:t>
            </a:r>
          </a:p>
          <a:p>
            <a:pPr>
              <a:buFont typeface="Arial"/>
              <a:buChar char="•"/>
            </a:pPr>
            <a:r>
              <a:rPr lang="ru-RU" dirty="0" smtClean="0">
                <a:latin typeface="Times New Roman" panose="02020603050405020304" pitchFamily="18" charset="0"/>
                <a:cs typeface="Times New Roman" panose="02020603050405020304" pitchFamily="18" charset="0"/>
              </a:rPr>
              <a:t> Батьки </a:t>
            </a:r>
            <a:r>
              <a:rPr lang="ru-RU" dirty="0" err="1">
                <a:latin typeface="Times New Roman" panose="02020603050405020304" pitchFamily="18" charset="0"/>
                <a:cs typeface="Times New Roman" panose="02020603050405020304" pitchFamily="18" charset="0"/>
              </a:rPr>
              <a:t>беруть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контроль </a:t>
            </a:r>
            <a:r>
              <a:rPr lang="ru-RU" dirty="0" err="1">
                <a:latin typeface="Times New Roman" panose="02020603050405020304" pitchFamily="18" charset="0"/>
                <a:cs typeface="Times New Roman" panose="02020603050405020304" pitchFamily="18" charset="0"/>
              </a:rPr>
              <a:t>харчування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дитини</a:t>
            </a:r>
            <a:r>
              <a:rPr lang="ru-RU" dirty="0">
                <a:latin typeface="Times New Roman" panose="02020603050405020304" pitchFamily="18" charset="0"/>
                <a:cs typeface="Times New Roman" panose="02020603050405020304" pitchFamily="18" charset="0"/>
              </a:rPr>
              <a:t>.</a:t>
            </a:r>
          </a:p>
          <a:p>
            <a:pPr>
              <a:buFont typeface="Arial"/>
              <a:buChar char="•"/>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Основне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стабілізація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фізичного</a:t>
            </a:r>
            <a:r>
              <a:rPr lang="ru-RU" dirty="0">
                <a:latin typeface="Times New Roman" panose="02020603050405020304" pitchFamily="18" charset="0"/>
                <a:cs typeface="Times New Roman" panose="02020603050405020304" pitchFamily="18" charset="0"/>
              </a:rPr>
              <a:t> стану.</a:t>
            </a:r>
          </a:p>
          <a:p>
            <a:pPr>
              <a:buFont typeface="Arial"/>
              <a:buChar char="•"/>
            </a:pPr>
            <a:r>
              <a:rPr lang="ru-RU" dirty="0" smtClean="0">
                <a:latin typeface="Times New Roman" panose="02020603050405020304" pitchFamily="18" charset="0"/>
                <a:cs typeface="Times New Roman" panose="02020603050405020304" pitchFamily="18" charset="0"/>
              </a:rPr>
              <a:t> Контроль </a:t>
            </a:r>
            <a:r>
              <a:rPr lang="ru-RU" dirty="0" err="1">
                <a:latin typeface="Times New Roman" panose="02020603050405020304" pitchFamily="18" charset="0"/>
                <a:cs typeface="Times New Roman" panose="02020603050405020304" pitchFamily="18" charset="0"/>
              </a:rPr>
              <a:t>симптомів</a:t>
            </a:r>
            <a:r>
              <a:rPr lang="ru-RU" dirty="0">
                <a:latin typeface="Times New Roman" panose="02020603050405020304" pitchFamily="18" charset="0"/>
                <a:cs typeface="Times New Roman" panose="02020603050405020304" pitchFamily="18" charset="0"/>
              </a:rPr>
              <a:t> РХП.</a:t>
            </a:r>
          </a:p>
          <a:p>
            <a:pPr>
              <a:buFont typeface="Arial"/>
              <a:buChar char="•"/>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Повна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батьків</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харчування</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2. Фаза 2 </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Повернення</a:t>
            </a:r>
            <a:r>
              <a:rPr lang="ru-RU" b="1" dirty="0">
                <a:latin typeface="Times New Roman" panose="02020603050405020304" pitchFamily="18" charset="0"/>
                <a:cs typeface="Times New Roman" panose="02020603050405020304" pitchFamily="18" charset="0"/>
              </a:rPr>
              <a:t> контролю </a:t>
            </a:r>
            <a:r>
              <a:rPr lang="ru-RU" b="1" dirty="0" err="1">
                <a:latin typeface="Times New Roman" panose="02020603050405020304" pitchFamily="18" charset="0"/>
                <a:cs typeface="Times New Roman" panose="02020603050405020304" pitchFamily="18" charset="0"/>
              </a:rPr>
              <a:t>дитині</a:t>
            </a:r>
            <a:r>
              <a:rPr lang="ru-RU"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Returning</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control</a:t>
            </a:r>
            <a:r>
              <a:rPr lang="de-DE" b="1" dirty="0">
                <a:latin typeface="Times New Roman" panose="02020603050405020304" pitchFamily="18" charset="0"/>
                <a:cs typeface="Times New Roman" panose="02020603050405020304" pitchFamily="18" charset="0"/>
              </a:rPr>
              <a:t>)</a:t>
            </a:r>
          </a:p>
          <a:p>
            <a:pPr>
              <a:buFont typeface="Arial"/>
              <a:buChar char="•"/>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Поступовий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перехід</a:t>
            </a:r>
            <a:r>
              <a:rPr lang="ru-RU" dirty="0">
                <a:latin typeface="Times New Roman" panose="02020603050405020304" pitchFamily="18" charset="0"/>
                <a:cs typeface="Times New Roman" panose="02020603050405020304" pitchFamily="18" charset="0"/>
              </a:rPr>
              <a:t> контролю над </a:t>
            </a:r>
            <a:r>
              <a:rPr lang="ru-RU" dirty="0" err="1">
                <a:latin typeface="Times New Roman" panose="02020603050405020304" pitchFamily="18" charset="0"/>
                <a:cs typeface="Times New Roman" panose="02020603050405020304" pitchFamily="18" charset="0"/>
              </a:rPr>
              <a:t>їжею</a:t>
            </a:r>
            <a:r>
              <a:rPr lang="ru-RU" dirty="0">
                <a:latin typeface="Times New Roman" panose="02020603050405020304" pitchFamily="18" charset="0"/>
                <a:cs typeface="Times New Roman" panose="02020603050405020304" pitchFamily="18" charset="0"/>
              </a:rPr>
              <a:t> назад до </a:t>
            </a:r>
            <a:r>
              <a:rPr lang="ru-RU" dirty="0" err="1">
                <a:latin typeface="Times New Roman" panose="02020603050405020304" pitchFamily="18" charset="0"/>
                <a:cs typeface="Times New Roman" panose="02020603050405020304" pitchFamily="18" charset="0"/>
              </a:rPr>
              <a:t>дитини</a:t>
            </a:r>
            <a:r>
              <a:rPr lang="ru-RU" dirty="0">
                <a:latin typeface="Times New Roman" panose="02020603050405020304" pitchFamily="18" charset="0"/>
                <a:cs typeface="Times New Roman" panose="02020603050405020304" pitchFamily="18" charset="0"/>
              </a:rPr>
              <a:t>.</a:t>
            </a:r>
          </a:p>
          <a:p>
            <a:pPr>
              <a:buFont typeface="Arial"/>
              <a:buChar char="•"/>
            </a:pPr>
            <a:r>
              <a:rPr lang="ru-RU" dirty="0" smtClean="0">
                <a:latin typeface="Times New Roman" panose="02020603050405020304" pitchFamily="18" charset="0"/>
                <a:cs typeface="Times New Roman" panose="02020603050405020304" pitchFamily="18" charset="0"/>
              </a:rPr>
              <a:t> Батьки </a:t>
            </a:r>
            <a:r>
              <a:rPr lang="ru-RU" dirty="0" err="1">
                <a:latin typeface="Times New Roman" panose="02020603050405020304" pitchFamily="18" charset="0"/>
                <a:cs typeface="Times New Roman" panose="02020603050405020304" pitchFamily="18" charset="0"/>
              </a:rPr>
              <a:t>підтримують</a:t>
            </a:r>
            <a:r>
              <a:rPr lang="ru-RU" dirty="0">
                <a:latin typeface="Times New Roman" panose="02020603050405020304" pitchFamily="18" charset="0"/>
                <a:cs typeface="Times New Roman" panose="02020603050405020304" pitchFamily="18" charset="0"/>
              </a:rPr>
              <a:t>, але не </a:t>
            </a:r>
            <a:r>
              <a:rPr lang="ru-RU" dirty="0" err="1">
                <a:latin typeface="Times New Roman" panose="02020603050405020304" pitchFamily="18" charset="0"/>
                <a:cs typeface="Times New Roman" panose="02020603050405020304" pitchFamily="18" charset="0"/>
              </a:rPr>
              <a:t>нав’язують</a:t>
            </a:r>
            <a:r>
              <a:rPr lang="ru-RU" dirty="0">
                <a:latin typeface="Times New Roman" panose="02020603050405020304" pitchFamily="18" charset="0"/>
                <a:cs typeface="Times New Roman" panose="02020603050405020304" pitchFamily="18" charset="0"/>
              </a:rPr>
              <a:t> контроль.</a:t>
            </a:r>
          </a:p>
          <a:p>
            <a:pPr>
              <a:buFont typeface="Arial"/>
              <a:buChar char="•"/>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Навчання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навичкам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саморегуляції</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3. Фаза 3 </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Вирішення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психосоціальних</a:t>
            </a:r>
            <a:r>
              <a:rPr lang="ru-RU" b="1" dirty="0">
                <a:latin typeface="Times New Roman" panose="02020603050405020304" pitchFamily="18" charset="0"/>
                <a:cs typeface="Times New Roman" panose="02020603050405020304" pitchFamily="18" charset="0"/>
              </a:rPr>
              <a:t> проблем і </a:t>
            </a:r>
            <a:r>
              <a:rPr lang="ru-RU" b="1" dirty="0" err="1">
                <a:latin typeface="Times New Roman" panose="02020603050405020304" pitchFamily="18" charset="0"/>
                <a:cs typeface="Times New Roman" panose="02020603050405020304" pitchFamily="18" charset="0"/>
              </a:rPr>
              <a:t>розвиток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ідентичності</a:t>
            </a:r>
            <a:endParaRPr lang="ru-RU" b="1" dirty="0">
              <a:latin typeface="Times New Roman" panose="02020603050405020304" pitchFamily="18" charset="0"/>
              <a:cs typeface="Times New Roman" panose="02020603050405020304" pitchFamily="18" charset="0"/>
            </a:endParaRPr>
          </a:p>
          <a:p>
            <a:pPr>
              <a:buFont typeface="Arial"/>
              <a:buChar char="•"/>
            </a:pPr>
            <a:r>
              <a:rPr lang="ru-RU" dirty="0" smtClean="0">
                <a:latin typeface="Times New Roman" panose="02020603050405020304" pitchFamily="18" charset="0"/>
                <a:cs typeface="Times New Roman" panose="02020603050405020304" pitchFamily="18" charset="0"/>
              </a:rPr>
              <a:t> Робота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самооцінкою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тривогою</a:t>
            </a:r>
            <a:r>
              <a:rPr lang="ru-RU" dirty="0">
                <a:latin typeface="Times New Roman" panose="02020603050405020304" pitchFamily="18" charset="0"/>
                <a:cs typeface="Times New Roman" panose="02020603050405020304" pitchFamily="18" charset="0"/>
              </a:rPr>
              <a:t>, проблемами у </a:t>
            </a:r>
            <a:r>
              <a:rPr lang="ru-RU" dirty="0" err="1">
                <a:latin typeface="Times New Roman" panose="02020603050405020304" pitchFamily="18" charset="0"/>
                <a:cs typeface="Times New Roman" panose="02020603050405020304" pitchFamily="18" charset="0"/>
              </a:rPr>
              <a:t>взаєминах</a:t>
            </a:r>
            <a:r>
              <a:rPr lang="ru-RU" dirty="0">
                <a:latin typeface="Times New Roman" panose="02020603050405020304" pitchFamily="18" charset="0"/>
                <a:cs typeface="Times New Roman" panose="02020603050405020304" pitchFamily="18" charset="0"/>
              </a:rPr>
              <a:t>.</a:t>
            </a:r>
          </a:p>
          <a:p>
            <a:pPr>
              <a:buFont typeface="Arial"/>
              <a:buChar char="•"/>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Повернення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нормального </a:t>
            </a:r>
            <a:r>
              <a:rPr lang="ru-RU" dirty="0" err="1">
                <a:latin typeface="Times New Roman" panose="02020603050405020304" pitchFamily="18" charset="0"/>
                <a:cs typeface="Times New Roman" panose="02020603050405020304" pitchFamily="18" charset="0"/>
              </a:rPr>
              <a:t>розвитку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підлітка</a:t>
            </a:r>
            <a:r>
              <a:rPr lang="ru-RU" dirty="0">
                <a:latin typeface="Times New Roman" panose="02020603050405020304" pitchFamily="18" charset="0"/>
                <a:cs typeface="Times New Roman" panose="02020603050405020304" pitchFamily="18" charset="0"/>
              </a:rPr>
              <a:t>.</a:t>
            </a:r>
          </a:p>
          <a:p>
            <a:pPr>
              <a:buFont typeface="Arial"/>
              <a:buChar char="•"/>
            </a:pPr>
            <a:r>
              <a:rPr lang="ru-RU" dirty="0" smtClean="0">
                <a:latin typeface="Times New Roman" panose="02020603050405020304" pitchFamily="18" charset="0"/>
                <a:cs typeface="Times New Roman" panose="02020603050405020304" pitchFamily="18" charset="0"/>
              </a:rPr>
              <a:t> Акцент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автономії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індивідуальності</a:t>
            </a:r>
            <a:r>
              <a:rPr lang="ru-RU" dirty="0" smtClean="0">
                <a:latin typeface="Times New Roman" panose="02020603050405020304" pitchFamily="18" charset="0"/>
                <a:cs typeface="Times New Roman" panose="02020603050405020304" pitchFamily="18" charset="0"/>
              </a:rPr>
              <a:t>.</a:t>
            </a:r>
            <a:endParaRPr lang="uk-UA" dirty="0"/>
          </a:p>
          <a:p>
            <a:pPr>
              <a:buFont typeface="Arial"/>
              <a:buChar char="•"/>
            </a:pPr>
            <a:endParaRPr lang="uk-UA" dirty="0" smtClean="0"/>
          </a:p>
          <a:p>
            <a:pPr>
              <a:buFont typeface="Arial"/>
              <a:buChar char="•"/>
            </a:pPr>
            <a:endParaRPr lang="ru-RU" dirty="0"/>
          </a:p>
        </p:txBody>
      </p:sp>
    </p:spTree>
    <p:extLst>
      <p:ext uri="{BB962C8B-B14F-4D97-AF65-F5344CB8AC3E}">
        <p14:creationId xmlns:p14="http://schemas.microsoft.com/office/powerpoint/2010/main" val="1596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424936" cy="5909310"/>
          </a:xfrm>
          <a:prstGeom prst="rect">
            <a:avLst/>
          </a:prstGeom>
        </p:spPr>
        <p:txBody>
          <a:bodyPr wrap="square">
            <a:spAutoFit/>
          </a:bodyPr>
          <a:lstStyle/>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2. ДІАЛЕКТИКО-ПОВЕДІНКОВА ТЕРАПІЯ (ДПТ)</a:t>
            </a:r>
          </a:p>
          <a:p>
            <a:pPr lvl="0"/>
            <a:r>
              <a:rPr lang="ru-RU" dirty="0" err="1" smtClean="0">
                <a:latin typeface="Times New Roman" panose="02020603050405020304" pitchFamily="18" charset="0"/>
                <a:cs typeface="Times New Roman" panose="02020603050405020304" pitchFamily="18" charset="0"/>
              </a:rPr>
              <a:t>Підходить</a:t>
            </a:r>
            <a:r>
              <a:rPr lang="ru-RU" dirty="0" smtClean="0">
                <a:latin typeface="Times New Roman" panose="02020603050405020304" pitchFamily="18" charset="0"/>
                <a:cs typeface="Times New Roman" panose="02020603050405020304" pitchFamily="18" charset="0"/>
              </a:rPr>
              <a:t> при </a:t>
            </a:r>
            <a:r>
              <a:rPr lang="ru-RU" b="1" dirty="0" err="1" smtClean="0">
                <a:latin typeface="Times New Roman" panose="02020603050405020304" pitchFamily="18" charset="0"/>
                <a:cs typeface="Times New Roman" panose="02020603050405020304" pitchFamily="18" charset="0"/>
              </a:rPr>
              <a:t>емоційній</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нестабільності</a:t>
            </a:r>
            <a:r>
              <a:rPr lang="ru-RU" dirty="0" smtClean="0">
                <a:latin typeface="Times New Roman" panose="02020603050405020304" pitchFamily="18" charset="0"/>
                <a:cs typeface="Times New Roman" panose="02020603050405020304" pitchFamily="18" charset="0"/>
              </a:rPr>
              <a:t> та </a:t>
            </a:r>
            <a:r>
              <a:rPr lang="ru-RU" b="1" dirty="0" err="1" smtClean="0">
                <a:latin typeface="Times New Roman" panose="02020603050405020304" pitchFamily="18" charset="0"/>
                <a:cs typeface="Times New Roman" panose="02020603050405020304" pitchFamily="18" charset="0"/>
              </a:rPr>
              <a:t>імпульсивності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часто </a:t>
            </a:r>
            <a:r>
              <a:rPr lang="ru-RU" dirty="0" err="1" smtClean="0">
                <a:latin typeface="Times New Roman" panose="02020603050405020304" pitchFamily="18" charset="0"/>
                <a:cs typeface="Times New Roman" panose="02020603050405020304" pitchFamily="18" charset="0"/>
              </a:rPr>
              <a:t>супроводжують</a:t>
            </a:r>
            <a:r>
              <a:rPr lang="ru-RU" dirty="0" smtClean="0">
                <a:latin typeface="Times New Roman" panose="02020603050405020304" pitchFamily="18" charset="0"/>
                <a:cs typeface="Times New Roman" panose="02020603050405020304" pitchFamily="18" charset="0"/>
              </a:rPr>
              <a:t> РХП (</a:t>
            </a:r>
            <a:r>
              <a:rPr lang="ru-RU" i="1" dirty="0" err="1" smtClean="0">
                <a:solidFill>
                  <a:prstClr val="black"/>
                </a:solidFill>
                <a:latin typeface="Times New Roman" panose="02020603050405020304" pitchFamily="18" charset="0"/>
                <a:cs typeface="Times New Roman" panose="02020603050405020304" pitchFamily="18" charset="0"/>
              </a:rPr>
              <a:t>нервова</a:t>
            </a:r>
            <a:r>
              <a:rPr lang="ru-RU" i="1" dirty="0" smtClean="0">
                <a:solidFill>
                  <a:prstClr val="black"/>
                </a:solidFill>
                <a:latin typeface="Times New Roman" panose="02020603050405020304" pitchFamily="18" charset="0"/>
                <a:cs typeface="Times New Roman" panose="02020603050405020304" pitchFamily="18" charset="0"/>
              </a:rPr>
              <a:t> </a:t>
            </a:r>
            <a:r>
              <a:rPr lang="ru-RU" i="1" dirty="0" err="1" smtClean="0">
                <a:solidFill>
                  <a:prstClr val="black"/>
                </a:solidFill>
                <a:latin typeface="Times New Roman" panose="02020603050405020304" pitchFamily="18" charset="0"/>
                <a:cs typeface="Times New Roman" panose="02020603050405020304" pitchFamily="18" charset="0"/>
              </a:rPr>
              <a:t>анорексія</a:t>
            </a:r>
            <a:r>
              <a:rPr lang="ru-RU" i="1" dirty="0" smtClean="0">
                <a:solidFill>
                  <a:prstClr val="black"/>
                </a:solidFill>
                <a:latin typeface="Times New Roman" panose="02020603050405020304" pitchFamily="18" charset="0"/>
                <a:cs typeface="Times New Roman" panose="02020603050405020304" pitchFamily="18" charset="0"/>
              </a:rPr>
              <a:t>, </a:t>
            </a:r>
            <a:r>
              <a:rPr lang="ru-RU" i="1" dirty="0" err="1" smtClean="0">
                <a:solidFill>
                  <a:prstClr val="black"/>
                </a:solidFill>
                <a:latin typeface="Times New Roman" panose="02020603050405020304" pitchFamily="18" charset="0"/>
                <a:cs typeface="Times New Roman" panose="02020603050405020304" pitchFamily="18" charset="0"/>
              </a:rPr>
              <a:t>нервова</a:t>
            </a:r>
            <a:r>
              <a:rPr lang="ru-RU" i="1" dirty="0" smtClean="0">
                <a:solidFill>
                  <a:prstClr val="black"/>
                </a:solidFill>
                <a:latin typeface="Times New Roman" panose="02020603050405020304" pitchFamily="18" charset="0"/>
                <a:cs typeface="Times New Roman" panose="02020603050405020304" pitchFamily="18" charset="0"/>
              </a:rPr>
              <a:t> </a:t>
            </a:r>
            <a:r>
              <a:rPr lang="ru-RU" i="1" dirty="0" err="1" smtClean="0">
                <a:solidFill>
                  <a:prstClr val="black"/>
                </a:solidFill>
                <a:latin typeface="Times New Roman" panose="02020603050405020304" pitchFamily="18" charset="0"/>
                <a:cs typeface="Times New Roman" panose="02020603050405020304" pitchFamily="18" charset="0"/>
              </a:rPr>
              <a:t>булімія</a:t>
            </a:r>
            <a:r>
              <a:rPr lang="ru-RU" i="1" dirty="0" smtClean="0">
                <a:solidFill>
                  <a:prstClr val="black"/>
                </a:solidFill>
                <a:latin typeface="Times New Roman" panose="02020603050405020304" pitchFamily="18" charset="0"/>
                <a:cs typeface="Times New Roman" panose="02020603050405020304" pitchFamily="18" charset="0"/>
              </a:rPr>
              <a:t>, </a:t>
            </a:r>
            <a:r>
              <a:rPr lang="ru-RU" i="1" dirty="0" err="1" smtClean="0">
                <a:solidFill>
                  <a:prstClr val="black"/>
                </a:solidFill>
                <a:latin typeface="Times New Roman" panose="02020603050405020304" pitchFamily="18" charset="0"/>
                <a:cs typeface="Times New Roman" panose="02020603050405020304" pitchFamily="18" charset="0"/>
              </a:rPr>
              <a:t>компульсивне</a:t>
            </a:r>
            <a:r>
              <a:rPr lang="ru-RU" i="1" dirty="0" smtClean="0">
                <a:solidFill>
                  <a:prstClr val="black"/>
                </a:solidFill>
                <a:latin typeface="Times New Roman" panose="02020603050405020304" pitchFamily="18" charset="0"/>
                <a:cs typeface="Times New Roman" panose="02020603050405020304" pitchFamily="18" charset="0"/>
              </a:rPr>
              <a:t> </a:t>
            </a:r>
            <a:r>
              <a:rPr lang="ru-RU" i="1" dirty="0" err="1" smtClean="0">
                <a:solidFill>
                  <a:prstClr val="black"/>
                </a:solidFill>
                <a:latin typeface="Times New Roman" panose="02020603050405020304" pitchFamily="18" charset="0"/>
                <a:cs typeface="Times New Roman" panose="02020603050405020304" pitchFamily="18" charset="0"/>
              </a:rPr>
              <a:t>переїдання</a:t>
            </a:r>
            <a:r>
              <a:rPr lang="ru-RU" i="1" dirty="0" smtClean="0">
                <a:solidFill>
                  <a:prstClr val="black"/>
                </a:solidFill>
                <a:latin typeface="Times New Roman" panose="02020603050405020304" pitchFamily="18" charset="0"/>
                <a:cs typeface="Times New Roman" panose="02020603050405020304" pitchFamily="18" charset="0"/>
              </a:rPr>
              <a:t>)</a:t>
            </a:r>
            <a:endParaRPr lang="ru-RU" i="1" dirty="0">
              <a:solidFill>
                <a:prstClr val="black"/>
              </a:solidFill>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Розвиває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навички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терпимості</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дистресу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уважності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майндфулнес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емоційної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регуляції</a:t>
            </a:r>
            <a:r>
              <a:rPr lang="ru-RU" dirty="0" smtClean="0">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залишатися</a:t>
            </a:r>
            <a:r>
              <a:rPr lang="ru-RU" dirty="0" smtClean="0">
                <a:solidFill>
                  <a:prstClr val="black"/>
                </a:solidFill>
                <a:latin typeface="Times New Roman" panose="02020603050405020304" pitchFamily="18" charset="0"/>
                <a:cs typeface="Times New Roman" panose="02020603050405020304" pitchFamily="18" charset="0"/>
              </a:rPr>
              <a:t> </a:t>
            </a:r>
            <a:r>
              <a:rPr lang="ru-RU" dirty="0">
                <a:solidFill>
                  <a:prstClr val="black"/>
                </a:solidFill>
                <a:latin typeface="Times New Roman" panose="02020603050405020304" pitchFamily="18" charset="0"/>
                <a:cs typeface="Times New Roman" panose="02020603050405020304" pitchFamily="18" charset="0"/>
              </a:rPr>
              <a:t>в </a:t>
            </a:r>
            <a:r>
              <a:rPr lang="ru-RU" dirty="0" err="1" smtClean="0">
                <a:solidFill>
                  <a:prstClr val="black"/>
                </a:solidFill>
                <a:latin typeface="Times New Roman" panose="02020603050405020304" pitchFamily="18" charset="0"/>
                <a:cs typeface="Times New Roman" panose="02020603050405020304" pitchFamily="18" charset="0"/>
              </a:rPr>
              <a:t>моменті</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уважно</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спостерігати</a:t>
            </a:r>
            <a:r>
              <a:rPr lang="ru-RU" dirty="0">
                <a:solidFill>
                  <a:prstClr val="black"/>
                </a:solidFill>
                <a:latin typeface="Times New Roman" panose="02020603050405020304" pitchFamily="18" charset="0"/>
                <a:cs typeface="Times New Roman" panose="02020603050405020304" pitchFamily="18" charset="0"/>
              </a:rPr>
              <a:t> за собою без </a:t>
            </a:r>
            <a:r>
              <a:rPr lang="ru-RU" dirty="0" err="1" smtClean="0">
                <a:solidFill>
                  <a:prstClr val="black"/>
                </a:solidFill>
                <a:latin typeface="Times New Roman" panose="02020603050405020304" pitchFamily="18" charset="0"/>
                <a:cs typeface="Times New Roman" panose="02020603050405020304" pitchFamily="18" charset="0"/>
              </a:rPr>
              <a:t>осуду</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краще</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розуміти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свої</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імпульси</a:t>
            </a:r>
            <a:r>
              <a:rPr lang="ru-RU" dirty="0">
                <a:solidFill>
                  <a:prstClr val="black"/>
                </a:solidFill>
                <a:latin typeface="Times New Roman" panose="02020603050405020304" pitchFamily="18" charset="0"/>
                <a:cs typeface="Times New Roman" panose="02020603050405020304" pitchFamily="18" charset="0"/>
              </a:rPr>
              <a:t> та </a:t>
            </a:r>
            <a:r>
              <a:rPr lang="ru-RU" dirty="0" err="1" smtClean="0">
                <a:solidFill>
                  <a:prstClr val="black"/>
                </a:solidFill>
                <a:latin typeface="Times New Roman" panose="02020603050405020304" pitchFamily="18" charset="0"/>
                <a:cs typeface="Times New Roman" panose="02020603050405020304" pitchFamily="18" charset="0"/>
              </a:rPr>
              <a:t>реакції</a:t>
            </a:r>
            <a:r>
              <a:rPr lang="ru-RU" dirty="0" smtClean="0">
                <a:solidFill>
                  <a:prstClr val="black"/>
                </a:solidFill>
                <a:latin typeface="Times New Roman" panose="02020603050405020304" pitchFamily="18" charset="0"/>
                <a:cs typeface="Times New Roman" panose="02020603050405020304" pitchFamily="18" charset="0"/>
              </a:rPr>
              <a:t>.</a:t>
            </a:r>
            <a:endParaRPr lang="ru-RU" dirty="0">
              <a:solidFill>
                <a:prstClr val="black"/>
              </a:solidFill>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ДПТ </a:t>
            </a:r>
            <a:r>
              <a:rPr lang="ru-RU" b="1" dirty="0" err="1" smtClean="0">
                <a:latin typeface="Times New Roman" panose="02020603050405020304" pitchFamily="18" charset="0"/>
                <a:cs typeface="Times New Roman" panose="02020603050405020304" pitchFamily="18" charset="0"/>
              </a:rPr>
              <a:t>базується</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на </a:t>
            </a:r>
            <a:r>
              <a:rPr lang="ru-RU" b="1" dirty="0" err="1">
                <a:latin typeface="Times New Roman" panose="02020603050405020304" pitchFamily="18" charset="0"/>
                <a:cs typeface="Times New Roman" panose="02020603050405020304" pitchFamily="18" charset="0"/>
              </a:rPr>
              <a:t>балансі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між</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прийняттям</a:t>
            </a:r>
            <a:r>
              <a:rPr lang="ru-RU" b="1" dirty="0">
                <a:latin typeface="Times New Roman" panose="02020603050405020304" pitchFamily="18" charset="0"/>
                <a:cs typeface="Times New Roman" panose="02020603050405020304" pitchFamily="18" charset="0"/>
              </a:rPr>
              <a:t> і </a:t>
            </a:r>
            <a:r>
              <a:rPr lang="ru-RU" b="1" dirty="0" err="1" smtClean="0">
                <a:latin typeface="Times New Roman" panose="02020603050405020304" pitchFamily="18" charset="0"/>
                <a:cs typeface="Times New Roman" panose="02020603050405020304" pitchFamily="18" charset="0"/>
              </a:rPr>
              <a:t>змінами</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допомагає</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прийняти</a:t>
            </a:r>
            <a:r>
              <a:rPr lang="ru-RU" dirty="0">
                <a:latin typeface="Times New Roman" panose="02020603050405020304" pitchFamily="18" charset="0"/>
                <a:cs typeface="Times New Roman" panose="02020603050405020304" pitchFamily="18" charset="0"/>
              </a:rPr>
              <a:t> себе таким, </a:t>
            </a:r>
            <a:r>
              <a:rPr lang="ru-RU" dirty="0" err="1">
                <a:latin typeface="Times New Roman" panose="02020603050405020304" pitchFamily="18" charset="0"/>
                <a:cs typeface="Times New Roman" panose="02020603050405020304" pitchFamily="18" charset="0"/>
              </a:rPr>
              <a:t>яким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він</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водночас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працюючи</a:t>
            </a:r>
            <a:r>
              <a:rPr lang="ru-RU" dirty="0">
                <a:latin typeface="Times New Roman" panose="02020603050405020304" pitchFamily="18" charset="0"/>
                <a:cs typeface="Times New Roman" panose="02020603050405020304" pitchFamily="18" charset="0"/>
              </a:rPr>
              <a:t> над </a:t>
            </a:r>
            <a:r>
              <a:rPr lang="ru-RU" dirty="0" err="1">
                <a:latin typeface="Times New Roman" panose="02020603050405020304" pitchFamily="18" charset="0"/>
                <a:cs typeface="Times New Roman" panose="02020603050405020304" pitchFamily="18" charset="0"/>
              </a:rPr>
              <a:t>необхідними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змінами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поведінці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емоціях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мисленні</a:t>
            </a:r>
            <a:r>
              <a:rPr lang="ru-RU" dirty="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ДПТ </a:t>
            </a:r>
            <a:r>
              <a:rPr lang="ru-RU" b="1" dirty="0" err="1">
                <a:latin typeface="Times New Roman" panose="02020603050405020304" pitchFamily="18" charset="0"/>
                <a:cs typeface="Times New Roman" panose="02020603050405020304" pitchFamily="18" charset="0"/>
              </a:rPr>
              <a:t>працює</a:t>
            </a:r>
            <a:r>
              <a:rPr lang="ru-RU" b="1" dirty="0">
                <a:latin typeface="Times New Roman" panose="02020603050405020304" pitchFamily="18" charset="0"/>
                <a:cs typeface="Times New Roman" panose="02020603050405020304" pitchFamily="18" charset="0"/>
              </a:rPr>
              <a:t> при </a:t>
            </a:r>
            <a:r>
              <a:rPr lang="ru-RU" b="1" dirty="0" err="1">
                <a:latin typeface="Times New Roman" panose="02020603050405020304" pitchFamily="18" charset="0"/>
                <a:cs typeface="Times New Roman" panose="02020603050405020304" pitchFamily="18" charset="0"/>
              </a:rPr>
              <a:t>розладах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харчування</a:t>
            </a:r>
            <a:endParaRPr lang="ru-RU" b="1"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1. </a:t>
            </a:r>
            <a:r>
              <a:rPr lang="ru-RU" b="1" dirty="0" err="1">
                <a:latin typeface="Times New Roman" panose="02020603050405020304" pitchFamily="18" charset="0"/>
                <a:cs typeface="Times New Roman" panose="02020603050405020304" pitchFamily="18" charset="0"/>
              </a:rPr>
              <a:t>Регуляція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емоцій</a:t>
            </a:r>
            <a:endParaRPr lang="ru-RU" b="1" dirty="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Багато</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людей з РХП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їжу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голодування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як </a:t>
            </a:r>
            <a:r>
              <a:rPr lang="ru-RU" dirty="0" err="1">
                <a:latin typeface="Times New Roman" panose="02020603050405020304" pitchFamily="18" charset="0"/>
                <a:cs typeface="Times New Roman" panose="02020603050405020304" pitchFamily="18" charset="0"/>
              </a:rPr>
              <a:t>спосіб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впоратись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сильними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емоціями</a:t>
            </a:r>
            <a:r>
              <a:rPr lang="ru-RU" dirty="0">
                <a:latin typeface="Times New Roman" panose="02020603050405020304" pitchFamily="18" charset="0"/>
                <a:cs typeface="Times New Roman" panose="02020603050405020304" pitchFamily="18" charset="0"/>
              </a:rPr>
              <a:t>. ДПТ </a:t>
            </a:r>
            <a:r>
              <a:rPr lang="ru-RU" dirty="0" err="1">
                <a:latin typeface="Times New Roman" panose="02020603050405020304" pitchFamily="18" charset="0"/>
                <a:cs typeface="Times New Roman" panose="02020603050405020304" pitchFamily="18" charset="0"/>
              </a:rPr>
              <a:t>навчає</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як: </a:t>
            </a:r>
            <a:r>
              <a:rPr lang="ru-RU" dirty="0" err="1" smtClean="0">
                <a:latin typeface="Times New Roman" panose="02020603050405020304" pitchFamily="18" charset="0"/>
                <a:cs typeface="Times New Roman" panose="02020603050405020304" pitchFamily="18" charset="0"/>
              </a:rPr>
              <a:t>розпізнавати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емоції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переживати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дистрес</a:t>
            </a:r>
            <a:r>
              <a:rPr lang="ru-RU" dirty="0">
                <a:latin typeface="Times New Roman" panose="02020603050405020304" pitchFamily="18" charset="0"/>
                <a:cs typeface="Times New Roman" panose="02020603050405020304" pitchFamily="18" charset="0"/>
              </a:rPr>
              <a:t> без </a:t>
            </a:r>
            <a:r>
              <a:rPr lang="ru-RU" dirty="0" err="1">
                <a:latin typeface="Times New Roman" panose="02020603050405020304" pitchFamily="18" charset="0"/>
                <a:cs typeface="Times New Roman" panose="02020603050405020304" pitchFamily="18" charset="0"/>
              </a:rPr>
              <a:t>шкідливої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поведінки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знаходити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здорові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альтернативи</a:t>
            </a:r>
            <a:r>
              <a:rPr lang="ru-RU"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2</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Навички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терпимості</a:t>
            </a:r>
            <a:r>
              <a:rPr lang="ru-RU" b="1" dirty="0">
                <a:latin typeface="Times New Roman" panose="02020603050405020304" pitchFamily="18" charset="0"/>
                <a:cs typeface="Times New Roman" panose="02020603050405020304" pitchFamily="18" charset="0"/>
              </a:rPr>
              <a:t> до </a:t>
            </a:r>
            <a:r>
              <a:rPr lang="ru-RU" b="1" dirty="0" err="1" smtClean="0">
                <a:latin typeface="Times New Roman" panose="02020603050405020304" pitchFamily="18" charset="0"/>
                <a:cs typeface="Times New Roman" panose="02020603050405020304" pitchFamily="18" charset="0"/>
              </a:rPr>
              <a:t>стресу</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Замість</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самопошкоджень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переїдання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вчаться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технікам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заземлення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майндфулнес</a:t>
            </a:r>
            <a:r>
              <a:rPr lang="ru-RU" dirty="0" smtClean="0">
                <a:latin typeface="Times New Roman" panose="02020603050405020304" pitchFamily="18" charset="0"/>
                <a:cs typeface="Times New Roman" panose="02020603050405020304" pitchFamily="18" charset="0"/>
              </a:rPr>
              <a:t>-практикам </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вправам</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для </a:t>
            </a:r>
            <a:r>
              <a:rPr lang="ru-RU" dirty="0" err="1">
                <a:latin typeface="Times New Roman" panose="02020603050405020304" pitchFamily="18" charset="0"/>
                <a:cs typeface="Times New Roman" panose="02020603050405020304" pitchFamily="18" charset="0"/>
              </a:rPr>
              <a:t>зменшення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напруги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Навички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міжособистісної</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ефективності</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Допомагає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краще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встановлювати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кордони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просити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про </a:t>
            </a:r>
            <a:r>
              <a:rPr lang="ru-RU" dirty="0" err="1" smtClean="0">
                <a:latin typeface="Times New Roman" panose="02020603050405020304" pitchFamily="18" charset="0"/>
                <a:cs typeface="Times New Roman" panose="02020603050405020304" pitchFamily="18" charset="0"/>
              </a:rPr>
              <a:t>допомогу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висловлювати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свої</a:t>
            </a:r>
            <a:r>
              <a:rPr lang="ru-RU" dirty="0">
                <a:latin typeface="Times New Roman" panose="02020603050405020304" pitchFamily="18" charset="0"/>
                <a:cs typeface="Times New Roman" panose="02020603050405020304" pitchFamily="18" charset="0"/>
              </a:rPr>
              <a:t> потреби без </a:t>
            </a:r>
            <a:r>
              <a:rPr lang="ru-RU" dirty="0" err="1">
                <a:latin typeface="Times New Roman" panose="02020603050405020304" pitchFamily="18" charset="0"/>
                <a:cs typeface="Times New Roman" panose="02020603050405020304" pitchFamily="18" charset="0"/>
              </a:rPr>
              <a:t>агресії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пасивності</a:t>
            </a:r>
            <a:r>
              <a:rPr lang="ru-RU" dirty="0" smtClean="0">
                <a:latin typeface="Times New Roman" panose="02020603050405020304" pitchFamily="18" charset="0"/>
                <a:cs typeface="Times New Roman" panose="02020603050405020304" pitchFamily="18" charset="0"/>
              </a:rPr>
              <a:t>.</a:t>
            </a:r>
            <a:r>
              <a:rPr lang="ru-RU" b="1" dirty="0"/>
              <a:t> </a:t>
            </a:r>
            <a:endParaRPr lang="ru-RU" b="1" dirty="0" smtClean="0"/>
          </a:p>
        </p:txBody>
      </p:sp>
    </p:spTree>
    <p:extLst>
      <p:ext uri="{BB962C8B-B14F-4D97-AF65-F5344CB8AC3E}">
        <p14:creationId xmlns:p14="http://schemas.microsoft.com/office/powerpoint/2010/main" val="379162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280920" cy="4801314"/>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ФОРМАТИ ДПТ ПРИ </a:t>
            </a:r>
            <a:r>
              <a:rPr lang="ru-RU" b="1" dirty="0" smtClean="0">
                <a:latin typeface="Times New Roman" panose="02020603050405020304" pitchFamily="18" charset="0"/>
                <a:cs typeface="Times New Roman" panose="02020603050405020304" pitchFamily="18" charset="0"/>
              </a:rPr>
              <a:t>РХП</a:t>
            </a:r>
          </a:p>
          <a:p>
            <a:pPr algn="ctr"/>
            <a:endParaRPr lang="ru-RU" b="1" dirty="0" smtClean="0">
              <a:latin typeface="Times New Roman" panose="02020603050405020304" pitchFamily="18" charset="0"/>
              <a:cs typeface="Times New Roman" panose="02020603050405020304" pitchFamily="18" charset="0"/>
            </a:endParaRP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Індивідуальна</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терапія</a:t>
            </a:r>
            <a:r>
              <a:rPr lang="ru-RU" dirty="0">
                <a:latin typeface="Times New Roman" panose="02020603050405020304" pitchFamily="18" charset="0"/>
                <a:cs typeface="Times New Roman" panose="02020603050405020304" pitchFamily="18" charset="0"/>
              </a:rPr>
              <a:t> — фокус на </a:t>
            </a:r>
            <a:r>
              <a:rPr lang="ru-RU" dirty="0" err="1">
                <a:latin typeface="Times New Roman" panose="02020603050405020304" pitchFamily="18" charset="0"/>
                <a:cs typeface="Times New Roman" panose="02020603050405020304" pitchFamily="18" charset="0"/>
              </a:rPr>
              <a:t>конкретних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труднощах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клієнта</a:t>
            </a:r>
            <a:endParaRPr lang="ru-RU" dirty="0">
              <a:latin typeface="Times New Roman" panose="02020603050405020304" pitchFamily="18" charset="0"/>
              <a:cs typeface="Times New Roman" panose="02020603050405020304" pitchFamily="18" charset="0"/>
            </a:endParaRP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Групові</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заняття</a:t>
            </a:r>
            <a:r>
              <a:rPr lang="ru-RU" b="1" dirty="0">
                <a:latin typeface="Times New Roman" panose="02020603050405020304" pitchFamily="18" charset="0"/>
                <a:cs typeface="Times New Roman" panose="02020603050405020304" pitchFamily="18" charset="0"/>
              </a:rPr>
              <a:t> з </a:t>
            </a:r>
            <a:r>
              <a:rPr lang="ru-RU" b="1" dirty="0" err="1">
                <a:latin typeface="Times New Roman" panose="02020603050405020304" pitchFamily="18" charset="0"/>
                <a:cs typeface="Times New Roman" panose="02020603050405020304" pitchFamily="18" charset="0"/>
              </a:rPr>
              <a:t>навчання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навичкам</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зазвичай</a:t>
            </a:r>
            <a:r>
              <a:rPr lang="ru-RU" dirty="0">
                <a:latin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cs typeface="Times New Roman" panose="02020603050405020304" pitchFamily="18" charset="0"/>
              </a:rPr>
              <a:t>модулі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майндфулнес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стресостійкість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регуляція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навички</a:t>
            </a:r>
            <a:endParaRPr lang="ru-RU" dirty="0">
              <a:latin typeface="Times New Roman" panose="02020603050405020304" pitchFamily="18" charset="0"/>
              <a:cs typeface="Times New Roman" panose="02020603050405020304" pitchFamily="18" charset="0"/>
            </a:endParaRP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Телефонний</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коучинг</a:t>
            </a:r>
            <a:r>
              <a:rPr lang="ru-RU" b="1" dirty="0">
                <a:latin typeface="Times New Roman" panose="02020603050405020304" pitchFamily="18" charset="0"/>
                <a:cs typeface="Times New Roman" panose="02020603050405020304" pitchFamily="18" charset="0"/>
              </a:rPr>
              <a:t> (за потреби)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короткі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дзвінки</a:t>
            </a:r>
            <a:r>
              <a:rPr lang="ru-RU" dirty="0">
                <a:latin typeface="Times New Roman" panose="02020603050405020304" pitchFamily="18" charset="0"/>
                <a:cs typeface="Times New Roman" panose="02020603050405020304" pitchFamily="18" charset="0"/>
              </a:rPr>
              <a:t> з терапевтом у </a:t>
            </a:r>
            <a:r>
              <a:rPr lang="ru-RU" dirty="0" err="1">
                <a:latin typeface="Times New Roman" panose="02020603050405020304" pitchFamily="18" charset="0"/>
                <a:cs typeface="Times New Roman" panose="02020603050405020304" pitchFamily="18" charset="0"/>
              </a:rPr>
              <a:t>кризових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ситуаціях</a:t>
            </a:r>
            <a:endParaRPr lang="ru-RU" dirty="0">
              <a:latin typeface="Times New Roman" panose="02020603050405020304" pitchFamily="18" charset="0"/>
              <a:cs typeface="Times New Roman" panose="02020603050405020304" pitchFamily="18" charset="0"/>
            </a:endParaRP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Супервізії</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для </a:t>
            </a:r>
            <a:r>
              <a:rPr lang="ru-RU" b="1" dirty="0" err="1" smtClean="0">
                <a:latin typeface="Times New Roman" panose="02020603050405020304" pitchFamily="18" charset="0"/>
                <a:cs typeface="Times New Roman" panose="02020603050405020304" pitchFamily="18" charset="0"/>
              </a:rPr>
              <a:t>терапевтів</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важливо</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підтримання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якості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терапії</a:t>
            </a:r>
            <a:endParaRPr lang="ru-RU" dirty="0" smtClean="0">
              <a:latin typeface="Times New Roman" panose="02020603050405020304" pitchFamily="18" charset="0"/>
              <a:cs typeface="Times New Roman" panose="02020603050405020304" pitchFamily="18" charset="0"/>
            </a:endParaRPr>
          </a:p>
          <a:p>
            <a:pPr>
              <a:buFont typeface="+mj-lt"/>
              <a:buAutoNum type="arabicPeriod"/>
            </a:pPr>
            <a:endParaRPr lang="uk-UA"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ЕФЕКТИВНІСТЬ ДПТ ПРИ </a:t>
            </a:r>
            <a:r>
              <a:rPr lang="ru-RU" b="1" dirty="0" smtClean="0">
                <a:latin typeface="Times New Roman" panose="02020603050405020304" pitchFamily="18" charset="0"/>
                <a:cs typeface="Times New Roman" panose="02020603050405020304" pitchFamily="18" charset="0"/>
              </a:rPr>
              <a:t>РХП</a:t>
            </a:r>
          </a:p>
          <a:p>
            <a:endParaRPr lang="ru-RU" b="1"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Дослідження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свідчать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ДПТ особливо </a:t>
            </a:r>
            <a:r>
              <a:rPr lang="ru-RU" dirty="0" err="1">
                <a:latin typeface="Times New Roman" panose="02020603050405020304" pitchFamily="18" charset="0"/>
                <a:cs typeface="Times New Roman" panose="02020603050405020304" pitchFamily="18" charset="0"/>
              </a:rPr>
              <a:t>ефективна</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пацієнтів</a:t>
            </a:r>
            <a:r>
              <a:rPr lang="ru-RU" dirty="0">
                <a:latin typeface="Times New Roman" panose="02020603050405020304" pitchFamily="18" charset="0"/>
                <a:cs typeface="Times New Roman" panose="02020603050405020304" pitchFamily="18" charset="0"/>
              </a:rPr>
              <a:t> з </a:t>
            </a:r>
            <a:r>
              <a:rPr lang="ru-RU" b="1" dirty="0">
                <a:latin typeface="Times New Roman" panose="02020603050405020304" pitchFamily="18" charset="0"/>
                <a:cs typeface="Times New Roman" panose="02020603050405020304" pitchFamily="18" charset="0"/>
              </a:rPr>
              <a:t>сильною </a:t>
            </a:r>
            <a:r>
              <a:rPr lang="ru-RU" b="1" dirty="0" err="1">
                <a:latin typeface="Times New Roman" panose="02020603050405020304" pitchFamily="18" charset="0"/>
                <a:cs typeface="Times New Roman" panose="02020603050405020304" pitchFamily="18" charset="0"/>
              </a:rPr>
              <a:t>імпульсивністю</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емоційною</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нестабільністю</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при </a:t>
            </a:r>
            <a:r>
              <a:rPr lang="ru-RU" b="1" dirty="0" err="1">
                <a:latin typeface="Times New Roman" panose="02020603050405020304" pitchFamily="18" charset="0"/>
                <a:cs typeface="Times New Roman" panose="02020603050405020304" pitchFamily="18" charset="0"/>
              </a:rPr>
              <a:t>коморбідності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тривожні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депресія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самопошкодження</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при </a:t>
            </a:r>
            <a:r>
              <a:rPr lang="ru-RU" b="1" dirty="0" err="1">
                <a:latin typeface="Times New Roman" panose="02020603050405020304" pitchFamily="18" charset="0"/>
                <a:cs typeface="Times New Roman" panose="02020603050405020304" pitchFamily="18" charset="0"/>
              </a:rPr>
              <a:t>булімії</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компульсивному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переїданні</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переїдання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реакція</a:t>
            </a:r>
            <a:r>
              <a:rPr lang="ru-RU" dirty="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стрес</a:t>
            </a:r>
            <a:endParaRPr lang="uk-UA" dirty="0">
              <a:latin typeface="Times New Roman" panose="02020603050405020304" pitchFamily="18" charset="0"/>
              <a:cs typeface="Times New Roman" panose="02020603050405020304" pitchFamily="18" charset="0"/>
            </a:endParaRPr>
          </a:p>
          <a:p>
            <a:pPr>
              <a:buFont typeface="+mj-lt"/>
              <a:buAutoNum type="arabicPeriod"/>
            </a:pPr>
            <a:endParaRPr lang="uk-UA" dirty="0" smtClean="0">
              <a:latin typeface="Times New Roman" panose="02020603050405020304" pitchFamily="18" charset="0"/>
              <a:cs typeface="Times New Roman" panose="02020603050405020304" pitchFamily="18" charset="0"/>
            </a:endParaRPr>
          </a:p>
          <a:p>
            <a:pPr>
              <a:buFont typeface="+mj-lt"/>
              <a:buAutoNum type="arabicPeriod"/>
            </a:pPr>
            <a:endParaRPr lang="ru-RU" dirty="0"/>
          </a:p>
        </p:txBody>
      </p:sp>
    </p:spTree>
    <p:extLst>
      <p:ext uri="{BB962C8B-B14F-4D97-AF65-F5344CB8AC3E}">
        <p14:creationId xmlns:p14="http://schemas.microsoft.com/office/powerpoint/2010/main" val="91343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6804" y="260648"/>
            <a:ext cx="8191659" cy="6186309"/>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4. СХЕМОТЕРАПІЯ (СТ). СТ при РХП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сучасний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напрям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КПТ, </a:t>
            </a:r>
            <a:r>
              <a:rPr lang="ru-RU" dirty="0" err="1" smtClean="0">
                <a:latin typeface="Times New Roman" panose="02020603050405020304" pitchFamily="18" charset="0"/>
                <a:cs typeface="Times New Roman" panose="02020603050405020304" pitchFamily="18" charset="0"/>
              </a:rPr>
              <a:t>який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поєднує</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класичну</a:t>
            </a:r>
            <a:r>
              <a:rPr lang="ru-RU" dirty="0">
                <a:latin typeface="Times New Roman" panose="02020603050405020304" pitchFamily="18" charset="0"/>
                <a:cs typeface="Times New Roman" panose="02020603050405020304" pitchFamily="18" charset="0"/>
              </a:rPr>
              <a:t> КПТ з </a:t>
            </a:r>
            <a:r>
              <a:rPr lang="ru-RU" dirty="0" err="1">
                <a:latin typeface="Times New Roman" panose="02020603050405020304" pitchFamily="18" charset="0"/>
                <a:cs typeface="Times New Roman" panose="02020603050405020304" pitchFamily="18" charset="0"/>
              </a:rPr>
              <a:t>елементами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гештальт</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терапії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психоаналізу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прив’язаності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емоційно-фокусованої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терапії</a:t>
            </a:r>
            <a:r>
              <a:rPr lang="ru-RU" dirty="0" smtClean="0">
                <a:latin typeface="Times New Roman" panose="02020603050405020304" pitchFamily="18" charset="0"/>
                <a:cs typeface="Times New Roman" panose="02020603050405020304" pitchFamily="18" charset="0"/>
              </a:rPr>
              <a:t> (автор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Джеффрі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Янг).</a:t>
            </a:r>
            <a:r>
              <a:rPr lang="ru-RU" dirty="0" smtClean="0">
                <a:solidFill>
                  <a:prstClr val="black"/>
                </a:solidFill>
                <a:latin typeface="Times New Roman" panose="02020603050405020304" pitchFamily="18" charset="0"/>
                <a:cs typeface="Times New Roman" panose="02020603050405020304" pitchFamily="18" charset="0"/>
              </a:rPr>
              <a:t> </a:t>
            </a:r>
          </a:p>
          <a:p>
            <a:r>
              <a:rPr lang="ru-RU" dirty="0" smtClean="0">
                <a:solidFill>
                  <a:prstClr val="black"/>
                </a:solidFill>
                <a:latin typeface="Times New Roman" panose="02020603050405020304" pitchFamily="18" charset="0"/>
                <a:cs typeface="Times New Roman" panose="02020603050405020304" pitchFamily="18" charset="0"/>
              </a:rPr>
              <a:t>При </a:t>
            </a:r>
            <a:r>
              <a:rPr lang="ru-RU" dirty="0">
                <a:solidFill>
                  <a:prstClr val="black"/>
                </a:solidFill>
                <a:latin typeface="Times New Roman" panose="02020603050405020304" pitchFamily="18" charset="0"/>
                <a:cs typeface="Times New Roman" panose="02020603050405020304" pitchFamily="18" charset="0"/>
              </a:rPr>
              <a:t>РХП – СТ </a:t>
            </a:r>
            <a:r>
              <a:rPr lang="ru-RU" dirty="0" err="1">
                <a:solidFill>
                  <a:prstClr val="black"/>
                </a:solidFill>
                <a:latin typeface="Times New Roman" panose="02020603050405020304" pitchFamily="18" charset="0"/>
                <a:cs typeface="Times New Roman" panose="02020603050405020304" pitchFamily="18" charset="0"/>
              </a:rPr>
              <a:t>ефективна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завдяки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роботі</a:t>
            </a:r>
            <a:r>
              <a:rPr lang="ru-RU" dirty="0">
                <a:solidFill>
                  <a:prstClr val="black"/>
                </a:solidFill>
                <a:latin typeface="Times New Roman" panose="02020603050405020304" pitchFamily="18" charset="0"/>
                <a:cs typeface="Times New Roman" panose="02020603050405020304" pitchFamily="18" charset="0"/>
              </a:rPr>
              <a:t> з </a:t>
            </a:r>
            <a:r>
              <a:rPr lang="ru-RU" dirty="0" err="1">
                <a:solidFill>
                  <a:prstClr val="black"/>
                </a:solidFill>
                <a:latin typeface="Times New Roman" panose="02020603050405020304" pitchFamily="18" charset="0"/>
                <a:cs typeface="Times New Roman" panose="02020603050405020304" pitchFamily="18" charset="0"/>
              </a:rPr>
              <a:t>глибинними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життєвими</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емоційними</a:t>
            </a:r>
            <a:r>
              <a:rPr lang="ru-RU" dirty="0">
                <a:solidFill>
                  <a:prstClr val="black"/>
                </a:solidFill>
                <a:latin typeface="Times New Roman" panose="02020603050405020304" pitchFamily="18" charset="0"/>
                <a:cs typeface="Times New Roman" panose="02020603050405020304" pitchFamily="18" charset="0"/>
              </a:rPr>
              <a:t> схемами, </a:t>
            </a:r>
            <a:r>
              <a:rPr lang="ru-RU" dirty="0" err="1">
                <a:solidFill>
                  <a:prstClr val="black"/>
                </a:solidFill>
                <a:latin typeface="Times New Roman" panose="02020603050405020304" pitchFamily="18" charset="0"/>
                <a:cs typeface="Times New Roman" panose="02020603050405020304" pitchFamily="18" charset="0"/>
              </a:rPr>
              <a:t>що</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формуються</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ще</a:t>
            </a:r>
            <a:r>
              <a:rPr lang="ru-RU" dirty="0">
                <a:solidFill>
                  <a:prstClr val="black"/>
                </a:solidFill>
                <a:latin typeface="Times New Roman" panose="02020603050405020304" pitchFamily="18" charset="0"/>
                <a:cs typeface="Times New Roman" panose="02020603050405020304" pitchFamily="18" charset="0"/>
              </a:rPr>
              <a:t> в </a:t>
            </a:r>
            <a:r>
              <a:rPr lang="ru-RU" dirty="0" err="1">
                <a:solidFill>
                  <a:prstClr val="black"/>
                </a:solidFill>
                <a:latin typeface="Times New Roman" panose="02020603050405020304" pitchFamily="18" charset="0"/>
                <a:cs typeface="Times New Roman" panose="02020603050405020304" pitchFamily="18" charset="0"/>
              </a:rPr>
              <a:t>дитинстві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почуття</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дефектності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покинутості</a:t>
            </a:r>
            <a:r>
              <a:rPr lang="ru-RU" dirty="0">
                <a:solidFill>
                  <a:prstClr val="black"/>
                </a:solidFill>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r>
              <a:rPr lang="ru-RU" b="1" dirty="0" err="1" smtClean="0">
                <a:latin typeface="Times New Roman" panose="02020603050405020304" pitchFamily="18" charset="0"/>
                <a:cs typeface="Times New Roman" panose="02020603050405020304" pitchFamily="18" charset="0"/>
              </a:rPr>
              <a:t>Основні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поняття</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схемотерапії</a:t>
            </a:r>
            <a:r>
              <a:rPr lang="ru-RU" b="1" dirty="0" smtClean="0">
                <a:latin typeface="Times New Roman" panose="02020603050405020304" pitchFamily="18" charset="0"/>
                <a:cs typeface="Times New Roman" panose="02020603050405020304" pitchFamily="18" charset="0"/>
              </a:rPr>
              <a:t>:</a:t>
            </a:r>
          </a:p>
          <a:p>
            <a:endParaRPr lang="ru-RU" b="1" dirty="0" smtClean="0">
              <a:latin typeface="Times New Roman" panose="02020603050405020304" pitchFamily="18" charset="0"/>
              <a:cs typeface="Times New Roman" panose="02020603050405020304" pitchFamily="18" charset="0"/>
            </a:endParaRP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Схеми</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глибинні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переконання</a:t>
            </a:r>
            <a:r>
              <a:rPr lang="ru-RU" dirty="0">
                <a:latin typeface="Times New Roman" panose="02020603050405020304" pitchFamily="18" charset="0"/>
                <a:cs typeface="Times New Roman" panose="02020603050405020304" pitchFamily="18" charset="0"/>
              </a:rPr>
              <a:t> про себе,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світ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сформувалися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дитинстві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травматичного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досвіду</a:t>
            </a:r>
            <a:r>
              <a:rPr lang="ru-RU" dirty="0">
                <a:latin typeface="Times New Roman" panose="02020603050405020304" pitchFamily="18" charset="0"/>
                <a:cs typeface="Times New Roman" panose="02020603050405020304" pitchFamily="18" charset="0"/>
              </a:rPr>
              <a:t> (напр., "Я </a:t>
            </a:r>
            <a:r>
              <a:rPr lang="ru-RU" dirty="0" err="1">
                <a:latin typeface="Times New Roman" panose="02020603050405020304" pitchFamily="18" charset="0"/>
                <a:cs typeface="Times New Roman" panose="02020603050405020304" pitchFamily="18" charset="0"/>
              </a:rPr>
              <a:t>нікчемна</a:t>
            </a:r>
            <a:r>
              <a:rPr lang="ru-RU" dirty="0">
                <a:latin typeface="Times New Roman" panose="02020603050405020304" pitchFamily="18" charset="0"/>
                <a:cs typeface="Times New Roman" panose="02020603050405020304" pitchFamily="18" charset="0"/>
              </a:rPr>
              <a:t>", "Мене не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любити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небезпечний</a:t>
            </a:r>
            <a:r>
              <a:rPr lang="ru-RU" dirty="0">
                <a:latin typeface="Times New Roman" panose="02020603050405020304" pitchFamily="18" charset="0"/>
                <a:cs typeface="Times New Roman" panose="02020603050405020304" pitchFamily="18" charset="0"/>
              </a:rPr>
              <a:t>").</a:t>
            </a:r>
          </a:p>
          <a:p>
            <a:pPr>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Схемні</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режими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активуються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конкретних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ситуаціях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ru-RU" dirty="0">
                <a:latin typeface="Times New Roman" panose="02020603050405020304" pitchFamily="18" charset="0"/>
                <a:cs typeface="Times New Roman" panose="02020603050405020304" pitchFamily="18" charset="0"/>
              </a:rPr>
              <a:t>Режим покинутого/</a:t>
            </a:r>
            <a:r>
              <a:rPr lang="ru-RU" dirty="0" err="1">
                <a:latin typeface="Times New Roman" panose="02020603050405020304" pitchFamily="18" charset="0"/>
                <a:cs typeface="Times New Roman" panose="02020603050405020304" pitchFamily="18" charset="0"/>
              </a:rPr>
              <a:t>покараного</a:t>
            </a:r>
            <a:r>
              <a:rPr lang="ru-RU" dirty="0">
                <a:latin typeface="Times New Roman" panose="02020603050405020304" pitchFamily="18" charset="0"/>
                <a:cs typeface="Times New Roman" panose="02020603050405020304" pitchFamily="18" charset="0"/>
              </a:rPr>
              <a:t> дитяти</a:t>
            </a:r>
          </a:p>
          <a:p>
            <a:pPr marL="742950" lvl="1" indent="-285750">
              <a:buFont typeface="+mj-lt"/>
              <a:buAutoNum type="arabicPeriod"/>
            </a:pPr>
            <a:r>
              <a:rPr lang="ru-RU" dirty="0" smtClean="0">
                <a:latin typeface="Times New Roman" panose="02020603050405020304" pitchFamily="18" charset="0"/>
                <a:cs typeface="Times New Roman" panose="02020603050405020304" pitchFamily="18" charset="0"/>
              </a:rPr>
              <a:t>Критик- </a:t>
            </a:r>
            <a:r>
              <a:rPr lang="ru-RU" dirty="0" err="1" smtClean="0">
                <a:latin typeface="Times New Roman" panose="02020603050405020304" pitchFamily="18" charset="0"/>
                <a:cs typeface="Times New Roman" panose="02020603050405020304" pitchFamily="18" charset="0"/>
              </a:rPr>
              <a:t>батько</a:t>
            </a:r>
            <a:endParaRPr lang="ru-RU" dirty="0">
              <a:latin typeface="Times New Roman" panose="02020603050405020304" pitchFamily="18" charset="0"/>
              <a:cs typeface="Times New Roman" panose="02020603050405020304" pitchFamily="18" charset="0"/>
            </a:endParaRPr>
          </a:p>
          <a:p>
            <a:pPr marL="742950" lvl="1" indent="-285750">
              <a:buFont typeface="+mj-lt"/>
              <a:buAutoNum type="arabicPeriod"/>
            </a:pPr>
            <a:r>
              <a:rPr lang="ru-RU" dirty="0" err="1">
                <a:latin typeface="Times New Roman" panose="02020603050405020304" pitchFamily="18" charset="0"/>
                <a:cs typeface="Times New Roman" panose="02020603050405020304" pitchFamily="18" charset="0"/>
              </a:rPr>
              <a:t>Уникаючий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захисник</a:t>
            </a:r>
            <a:endParaRPr lang="ru-RU" dirty="0">
              <a:latin typeface="Times New Roman" panose="02020603050405020304" pitchFamily="18" charset="0"/>
              <a:cs typeface="Times New Roman" panose="02020603050405020304" pitchFamily="18" charset="0"/>
            </a:endParaRPr>
          </a:p>
          <a:p>
            <a:pPr>
              <a:buFont typeface="+mj-lt"/>
              <a:buAutoNum type="arabicPeriod"/>
            </a:pPr>
            <a:r>
              <a:rPr lang="ru-RU" b="1" dirty="0" smtClean="0">
                <a:latin typeface="Times New Roman" panose="02020603050405020304" pitchFamily="18" charset="0"/>
                <a:cs typeface="Times New Roman" panose="02020603050405020304" pitchFamily="18" charset="0"/>
              </a:rPr>
              <a:t> Здорова </a:t>
            </a:r>
            <a:r>
              <a:rPr lang="ru-RU" b="1" dirty="0">
                <a:latin typeface="Times New Roman" panose="02020603050405020304" pitchFamily="18" charset="0"/>
                <a:cs typeface="Times New Roman" panose="02020603050405020304" pitchFamily="18" charset="0"/>
              </a:rPr>
              <a:t>доросла </a:t>
            </a:r>
            <a:r>
              <a:rPr lang="ru-RU" b="1" dirty="0" err="1">
                <a:latin typeface="Times New Roman" panose="02020603050405020304" pitchFamily="18" charset="0"/>
                <a:cs typeface="Times New Roman" panose="02020603050405020304" pitchFamily="18" charset="0"/>
              </a:rPr>
              <a:t>частина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мета </a:t>
            </a:r>
            <a:r>
              <a:rPr lang="ru-RU" dirty="0" err="1">
                <a:latin typeface="Times New Roman" panose="02020603050405020304" pitchFamily="18" charset="0"/>
                <a:cs typeface="Times New Roman" panose="02020603050405020304" pitchFamily="18" charset="0"/>
              </a:rPr>
              <a:t>терапії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розвинути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здатність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турбуватися</a:t>
            </a:r>
            <a:r>
              <a:rPr lang="ru-RU" dirty="0">
                <a:latin typeface="Times New Roman" panose="02020603050405020304" pitchFamily="18" charset="0"/>
                <a:cs typeface="Times New Roman" panose="02020603050405020304" pitchFamily="18" charset="0"/>
              </a:rPr>
              <a:t> про себе, </a:t>
            </a:r>
            <a:r>
              <a:rPr lang="ru-RU" dirty="0" err="1">
                <a:latin typeface="Times New Roman" panose="02020603050405020304" pitchFamily="18" charset="0"/>
                <a:cs typeface="Times New Roman" panose="02020603050405020304" pitchFamily="18" charset="0"/>
              </a:rPr>
              <a:t>задовольняти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власні</a:t>
            </a:r>
            <a:r>
              <a:rPr lang="ru-RU" dirty="0">
                <a:latin typeface="Times New Roman" panose="02020603050405020304" pitchFamily="18" charset="0"/>
                <a:cs typeface="Times New Roman" panose="02020603050405020304" pitchFamily="18" charset="0"/>
              </a:rPr>
              <a:t> потреби, </a:t>
            </a:r>
            <a:r>
              <a:rPr lang="ru-RU" dirty="0" err="1">
                <a:latin typeface="Times New Roman" panose="02020603050405020304" pitchFamily="18" charset="0"/>
                <a:cs typeface="Times New Roman" panose="02020603050405020304" pitchFamily="18" charset="0"/>
              </a:rPr>
              <a:t>давати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відсіч</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внутрішнім</a:t>
            </a:r>
            <a:r>
              <a:rPr lang="ru-RU" dirty="0">
                <a:latin typeface="Times New Roman" panose="02020603050405020304" pitchFamily="18" charset="0"/>
                <a:cs typeface="Times New Roman" panose="02020603050405020304" pitchFamily="18" charset="0"/>
              </a:rPr>
              <a:t> критикам</a:t>
            </a:r>
            <a:r>
              <a:rPr lang="ru-RU"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endParaRPr lang="uk-UA" dirty="0" smtClean="0">
              <a:latin typeface="Times New Roman" panose="02020603050405020304" pitchFamily="18" charset="0"/>
              <a:cs typeface="Times New Roman" panose="02020603050405020304" pitchFamily="18" charset="0"/>
            </a:endParaRPr>
          </a:p>
          <a:p>
            <a:endParaRPr lang="uk-UA" dirty="0"/>
          </a:p>
          <a:p>
            <a:endParaRPr lang="uk-UA" dirty="0" smtClean="0"/>
          </a:p>
          <a:p>
            <a:endParaRPr lang="ru-RU" dirty="0"/>
          </a:p>
        </p:txBody>
      </p:sp>
    </p:spTree>
    <p:extLst>
      <p:ext uri="{BB962C8B-B14F-4D97-AF65-F5344CB8AC3E}">
        <p14:creationId xmlns:p14="http://schemas.microsoft.com/office/powerpoint/2010/main" val="27226027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3736</Words>
  <Application>Microsoft Office PowerPoint</Application>
  <PresentationFormat>Экран (4:3)</PresentationFormat>
  <Paragraphs>351</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 Тема 7</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dc:title>
  <dc:creator>svetlana</dc:creator>
  <cp:lastModifiedBy>svetlana</cp:lastModifiedBy>
  <cp:revision>44</cp:revision>
  <dcterms:created xsi:type="dcterms:W3CDTF">2025-05-13T06:01:22Z</dcterms:created>
  <dcterms:modified xsi:type="dcterms:W3CDTF">2025-05-13T14:47:57Z</dcterms:modified>
</cp:coreProperties>
</file>